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7" r:id="rId2"/>
    <p:sldId id="258" r:id="rId3"/>
    <p:sldId id="259" r:id="rId4"/>
    <p:sldId id="263" r:id="rId5"/>
    <p:sldId id="2312" r:id="rId6"/>
    <p:sldId id="2301" r:id="rId7"/>
    <p:sldId id="2278" r:id="rId8"/>
    <p:sldId id="2279" r:id="rId9"/>
    <p:sldId id="261" r:id="rId10"/>
    <p:sldId id="2280" r:id="rId11"/>
    <p:sldId id="624" r:id="rId12"/>
    <p:sldId id="1093" r:id="rId13"/>
    <p:sldId id="2281" r:id="rId14"/>
    <p:sldId id="2282" r:id="rId15"/>
    <p:sldId id="386" r:id="rId16"/>
    <p:sldId id="393" r:id="rId17"/>
    <p:sldId id="2286" r:id="rId18"/>
    <p:sldId id="272" r:id="rId19"/>
    <p:sldId id="275" r:id="rId20"/>
    <p:sldId id="277" r:id="rId21"/>
    <p:sldId id="2302" r:id="rId22"/>
    <p:sldId id="281" r:id="rId23"/>
    <p:sldId id="2289" r:id="rId24"/>
    <p:sldId id="629" r:id="rId25"/>
    <p:sldId id="2303" r:id="rId26"/>
    <p:sldId id="595" r:id="rId27"/>
    <p:sldId id="2311" r:id="rId28"/>
    <p:sldId id="269" r:id="rId29"/>
    <p:sldId id="271" r:id="rId30"/>
    <p:sldId id="2304" r:id="rId31"/>
    <p:sldId id="2296" r:id="rId32"/>
    <p:sldId id="2290" r:id="rId33"/>
    <p:sldId id="2291" r:id="rId34"/>
    <p:sldId id="2294" r:id="rId35"/>
    <p:sldId id="296" r:id="rId36"/>
    <p:sldId id="297" r:id="rId37"/>
    <p:sldId id="303" r:id="rId38"/>
    <p:sldId id="295" r:id="rId39"/>
    <p:sldId id="307" r:id="rId40"/>
    <p:sldId id="305" r:id="rId41"/>
    <p:sldId id="304" r:id="rId42"/>
    <p:sldId id="301" r:id="rId4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947" userDrawn="1">
          <p15:clr>
            <a:srgbClr val="A4A3A4"/>
          </p15:clr>
        </p15:guide>
        <p15:guide id="3" pos="2435" userDrawn="1">
          <p15:clr>
            <a:srgbClr val="A4A3A4"/>
          </p15:clr>
        </p15:guide>
        <p15:guide id="4" orient="horz" pos="1049" userDrawn="1">
          <p15:clr>
            <a:srgbClr val="A4A3A4"/>
          </p15:clr>
        </p15:guide>
        <p15:guide id="5" orient="horz" pos="2244" userDrawn="1">
          <p15:clr>
            <a:srgbClr val="A4A3A4"/>
          </p15:clr>
        </p15:guide>
        <p15:guide id="6" orient="horz" pos="275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avies" initials="JD" lastIdx="43" clrIdx="0">
    <p:extLst>
      <p:ext uri="{19B8F6BF-5375-455C-9EA6-DF929625EA0E}">
        <p15:presenceInfo xmlns:p15="http://schemas.microsoft.com/office/powerpoint/2012/main" userId="bd82dc67ad9089fb" providerId="Windows Live"/>
      </p:ext>
    </p:extLst>
  </p:cmAuthor>
  <p:cmAuthor id="2" name="Tracey Gashi" initials="TG" lastIdx="1" clrIdx="1">
    <p:extLst>
      <p:ext uri="{19B8F6BF-5375-455C-9EA6-DF929625EA0E}">
        <p15:presenceInfo xmlns:p15="http://schemas.microsoft.com/office/powerpoint/2012/main" userId="Tracey Gashi" providerId="None"/>
      </p:ext>
    </p:extLst>
  </p:cmAuthor>
  <p:cmAuthor id="3" name="Microsoft Office User" initials="Office" lastIdx="4"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A402"/>
    <a:srgbClr val="E7F5E9"/>
    <a:srgbClr val="CBEBD0"/>
    <a:srgbClr val="2E7B8E"/>
    <a:srgbClr val="03C750"/>
    <a:srgbClr val="C7573C"/>
    <a:srgbClr val="5D8298"/>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593" autoAdjust="0"/>
    <p:restoredTop sz="97020" autoAdjust="0"/>
  </p:normalViewPr>
  <p:slideViewPr>
    <p:cSldViewPr snapToGrid="0" snapToObjects="1">
      <p:cViewPr>
        <p:scale>
          <a:sx n="90" d="100"/>
          <a:sy n="90" d="100"/>
        </p:scale>
        <p:origin x="1122" y="342"/>
      </p:cViewPr>
      <p:guideLst>
        <p:guide orient="horz" pos="3317"/>
        <p:guide pos="3947"/>
        <p:guide pos="2435"/>
        <p:guide orient="horz" pos="1049"/>
        <p:guide orient="horz" pos="2244"/>
        <p:guide orient="horz" pos="2750"/>
      </p:guideLst>
    </p:cSldViewPr>
  </p:slideViewPr>
  <p:outlineViewPr>
    <p:cViewPr>
      <p:scale>
        <a:sx n="33" d="100"/>
        <a:sy n="33" d="100"/>
      </p:scale>
      <p:origin x="0" y="0"/>
    </p:cViewPr>
  </p:outlineViewPr>
  <p:notesTextViewPr>
    <p:cViewPr>
      <p:scale>
        <a:sx n="3" d="2"/>
        <a:sy n="3" d="2"/>
      </p:scale>
      <p:origin x="0" y="0"/>
    </p:cViewPr>
  </p:notesTextViewPr>
  <p:sorterViewPr>
    <p:cViewPr>
      <p:scale>
        <a:sx n="148" d="100"/>
        <a:sy n="148"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C76299CE-D08D-874F-97DD-EDA3B8E91DB4}"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6F-3740-8E8C-F019564F3911}"/>
                </c:ext>
              </c:extLst>
            </c:dLbl>
            <c:dLbl>
              <c:idx val="1"/>
              <c:tx>
                <c:rich>
                  <a:bodyPr/>
                  <a:lstStyle/>
                  <a:p>
                    <a:r>
                      <a:rPr lang="en-US" dirty="0"/>
                      <a:t>17.0%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26F-3740-8E8C-F019564F3911}"/>
                </c:ext>
              </c:extLst>
            </c:dLbl>
            <c:dLbl>
              <c:idx val="2"/>
              <c:tx>
                <c:rich>
                  <a:bodyPr/>
                  <a:lstStyle/>
                  <a:p>
                    <a:fld id="{D8E5D2EF-5607-494F-9EB4-DD0834D0758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6F-3740-8E8C-F019564F3911}"/>
                </c:ext>
              </c:extLst>
            </c:dLbl>
            <c:dLbl>
              <c:idx val="3"/>
              <c:tx>
                <c:rich>
                  <a:bodyPr/>
                  <a:lstStyle/>
                  <a:p>
                    <a:fld id="{B9E88707-C4FC-FA48-9249-6B34B19C4E0E}"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26F-3740-8E8C-F019564F3911}"/>
                </c:ext>
              </c:extLst>
            </c:dLbl>
            <c:dLbl>
              <c:idx val="4"/>
              <c:tx>
                <c:rich>
                  <a:bodyPr/>
                  <a:lstStyle/>
                  <a:p>
                    <a:fld id="{4E60A0CF-A3EE-534C-BF12-3105DAB33CD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26F-3740-8E8C-F019564F3911}"/>
                </c:ext>
              </c:extLst>
            </c:dLbl>
            <c:dLbl>
              <c:idx val="5"/>
              <c:tx>
                <c:rich>
                  <a:bodyPr/>
                  <a:lstStyle/>
                  <a:p>
                    <a:fld id="{DE6018E8-5EA4-5B48-8B49-ADF1679E6E7F}"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26F-3740-8E8C-F019564F391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General</c:formatCode>
                <c:ptCount val="6"/>
                <c:pt idx="0">
                  <c:v>64.8</c:v>
                </c:pt>
                <c:pt idx="1">
                  <c:v>17</c:v>
                </c:pt>
                <c:pt idx="2">
                  <c:v>8.6999999999999993</c:v>
                </c:pt>
                <c:pt idx="3">
                  <c:v>3.9</c:v>
                </c:pt>
                <c:pt idx="4">
                  <c:v>4.0999999999999996</c:v>
                </c:pt>
                <c:pt idx="5">
                  <c:v>1.5</c:v>
                </c:pt>
              </c:numCache>
            </c:numRef>
          </c:val>
          <c:extLst>
            <c:ext xmlns:c16="http://schemas.microsoft.com/office/drawing/2014/chart" uri="{C3380CC4-5D6E-409C-BE32-E72D297353CC}">
              <c16:uniqueId val="{00000000-226F-3740-8E8C-F019564F3911}"/>
            </c:ext>
          </c:extLst>
        </c:ser>
        <c:dLbls>
          <c:showLegendKey val="0"/>
          <c:showVal val="0"/>
          <c:showCatName val="0"/>
          <c:showSerName val="0"/>
          <c:showPercent val="0"/>
          <c:showBubbleSize val="0"/>
        </c:dLbls>
        <c:gapWidth val="43"/>
        <c:overlap val="-17"/>
        <c:axId val="724087807"/>
        <c:axId val="725646351"/>
      </c:barChart>
      <c:catAx>
        <c:axId val="72408780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5646351"/>
        <c:crosses val="autoZero"/>
        <c:auto val="1"/>
        <c:lblAlgn val="ctr"/>
        <c:lblOffset val="100"/>
        <c:noMultiLvlLbl val="0"/>
      </c:catAx>
      <c:valAx>
        <c:axId val="72564635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408780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10/23/2020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10/23/2020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dpi.com/2072-6694/11/9/1355/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5268066" y="6658360"/>
            <a:ext cx="4026749" cy="350439"/>
          </a:xfrm>
          <a:prstGeom prst="rect">
            <a:avLst/>
          </a:prstGeom>
          <a:noFill/>
          <a:ln w="9525">
            <a:noFill/>
            <a:miter lim="800000"/>
            <a:headEnd/>
            <a:tailEnd/>
          </a:ln>
        </p:spPr>
        <p:txBody>
          <a:bodyPr lIns="93104" tIns="46553" rIns="93104" bIns="46553" anchor="b"/>
          <a:lstStyle/>
          <a:p>
            <a:pPr algn="r" defTabSz="920750"/>
            <a:fld id="{CA734AED-6956-4432-B73B-44B5BFFF3EE4}" type="slidenum">
              <a:rPr lang="en-US" sz="1200" b="0">
                <a:latin typeface="Times" charset="0"/>
              </a:rPr>
              <a:pPr algn="r" defTabSz="920750"/>
              <a:t>1</a:t>
            </a:fld>
            <a:endParaRPr lang="en-US" sz="1200" b="0" dirty="0">
              <a:latin typeface="Times" charset="0"/>
            </a:endParaRPr>
          </a:p>
        </p:txBody>
      </p:sp>
      <p:sp>
        <p:nvSpPr>
          <p:cNvPr id="18435" name="Rectangle 2"/>
          <p:cNvSpPr>
            <a:spLocks noGrp="1" noRot="1" noChangeAspect="1" noChangeArrowheads="1" noTextEdit="1"/>
          </p:cNvSpPr>
          <p:nvPr>
            <p:ph type="sldImg"/>
          </p:nvPr>
        </p:nvSpPr>
        <p:spPr>
          <a:xfrm>
            <a:off x="2314575" y="527050"/>
            <a:ext cx="4668838" cy="2627313"/>
          </a:xfrm>
          <a:ln/>
        </p:spPr>
      </p:sp>
      <p:sp>
        <p:nvSpPr>
          <p:cNvPr id="18436" name="Rectangle 3"/>
          <p:cNvSpPr>
            <a:spLocks noGrp="1" noChangeArrowheads="1"/>
          </p:cNvSpPr>
          <p:nvPr>
            <p:ph type="body" idx="1"/>
          </p:nvPr>
        </p:nvSpPr>
        <p:spPr>
          <a:xfrm>
            <a:off x="930592" y="3329980"/>
            <a:ext cx="7435218" cy="3153959"/>
          </a:xfrm>
          <a:noFill/>
          <a:ln/>
        </p:spPr>
        <p:txBody>
          <a:bodyPr lIns="93104" tIns="46553" rIns="93104" bIns="46553"/>
          <a:lstStyle/>
          <a:p>
            <a:endParaRPr lang="en-US" sz="1600" dirty="0">
              <a:latin typeface="Times" charset="0"/>
            </a:endParaRPr>
          </a:p>
        </p:txBody>
      </p:sp>
    </p:spTree>
    <p:extLst>
      <p:ext uri="{BB962C8B-B14F-4D97-AF65-F5344CB8AC3E}">
        <p14:creationId xmlns:p14="http://schemas.microsoft.com/office/powerpoint/2010/main" val="80196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3165B71-FC09-FC4E-8C99-BC2997610B16}" type="slidenum">
              <a:rPr lang="en-US" smtClean="0"/>
              <a:t>18</a:t>
            </a:fld>
            <a:endParaRPr lang="en-US" dirty="0"/>
          </a:p>
        </p:txBody>
      </p:sp>
    </p:spTree>
    <p:extLst>
      <p:ext uri="{BB962C8B-B14F-4D97-AF65-F5344CB8AC3E}">
        <p14:creationId xmlns:p14="http://schemas.microsoft.com/office/powerpoint/2010/main" val="483315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546100"/>
            <a:ext cx="4706937" cy="2647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90712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546100"/>
            <a:ext cx="4706937" cy="2647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42454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546100"/>
            <a:ext cx="4706937" cy="26479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21626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C9A1DD-48D8-437F-B091-09003F80B318}" type="slidenum">
              <a:rPr lang="en-US" smtClean="0"/>
              <a:t>25</a:t>
            </a:fld>
            <a:endParaRPr lang="en-US" dirty="0"/>
          </a:p>
        </p:txBody>
      </p:sp>
    </p:spTree>
    <p:extLst>
      <p:ext uri="{BB962C8B-B14F-4D97-AF65-F5344CB8AC3E}">
        <p14:creationId xmlns:p14="http://schemas.microsoft.com/office/powerpoint/2010/main" val="284941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6D0BBE-4D41-2D44-831C-05A4A9DF4735}" type="slidenum">
              <a:rPr lang="en-US" altLang="en-US" smtClean="0"/>
              <a:pPr>
                <a:defRPr/>
              </a:pPr>
              <a:t>27</a:t>
            </a:fld>
            <a:endParaRPr lang="en-US" altLang="en-US" dirty="0"/>
          </a:p>
        </p:txBody>
      </p:sp>
    </p:spTree>
    <p:extLst>
      <p:ext uri="{BB962C8B-B14F-4D97-AF65-F5344CB8AC3E}">
        <p14:creationId xmlns:p14="http://schemas.microsoft.com/office/powerpoint/2010/main" val="164413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8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6233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024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https://www.mdpi.com/2072-6694/11/9/1355/htm</a:t>
            </a:r>
            <a:endParaRPr lang="en-US" dirty="0"/>
          </a:p>
          <a:p>
            <a:r>
              <a:rPr lang="en-US" dirty="0"/>
              <a:t> Cattrini C, Castro E, Lozano R, Zanardi E, Rubagotti A, Boccardo F, Olmos D.</a:t>
            </a:r>
          </a:p>
          <a:p>
            <a:r>
              <a:rPr lang="en-US" dirty="0"/>
              <a:t>Current Treatment Options for Metastatic Hormone-Sensitive Prostate Cancer.</a:t>
            </a:r>
          </a:p>
          <a:p>
            <a:r>
              <a:rPr lang="en-US" dirty="0"/>
              <a:t>Cancers (Basel). 2019 Sep 12;11(9).</a:t>
            </a:r>
          </a:p>
        </p:txBody>
      </p:sp>
      <p:sp>
        <p:nvSpPr>
          <p:cNvPr id="4" name="Slide Number Placeholder 3"/>
          <p:cNvSpPr>
            <a:spLocks noGrp="1"/>
          </p:cNvSpPr>
          <p:nvPr>
            <p:ph type="sldNum" sz="quarter" idx="10"/>
          </p:nvPr>
        </p:nvSpPr>
        <p:spPr/>
        <p:txBody>
          <a:bodyPr/>
          <a:lstStyle/>
          <a:p>
            <a:fld id="{925B9A8F-CF83-5043-8A4D-C1EB3CAE8C27}" type="slidenum">
              <a:rPr lang="en-US" smtClean="0"/>
              <a:t>35</a:t>
            </a:fld>
            <a:endParaRPr lang="en-US" dirty="0"/>
          </a:p>
        </p:txBody>
      </p:sp>
    </p:spTree>
    <p:extLst>
      <p:ext uri="{BB962C8B-B14F-4D97-AF65-F5344CB8AC3E}">
        <p14:creationId xmlns:p14="http://schemas.microsoft.com/office/powerpoint/2010/main" val="219351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094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 name="Google Shape;2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886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157D37A0-E1A5-409C-9D62-9D7CFBE533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2B2928-DEC8-4974-B052-9E8419278506}" type="slidenum">
              <a:rPr lang="en-US" altLang="en-US" sz="1300"/>
              <a:pPr>
                <a:spcBef>
                  <a:spcPct val="0"/>
                </a:spcBef>
              </a:pPr>
              <a:t>38</a:t>
            </a:fld>
            <a:endParaRPr lang="en-US" altLang="en-US" sz="1300" dirty="0"/>
          </a:p>
        </p:txBody>
      </p:sp>
      <p:sp>
        <p:nvSpPr>
          <p:cNvPr id="18435" name="Rectangle 7">
            <a:extLst>
              <a:ext uri="{FF2B5EF4-FFF2-40B4-BE49-F238E27FC236}">
                <a16:creationId xmlns:a16="http://schemas.microsoft.com/office/drawing/2014/main" id="{58A1256F-C6E0-40AF-BAC2-21E348EC034A}"/>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7" tIns="48709" rIns="97417" bIns="48709" anchor="b"/>
          <a:lstStyle>
            <a:lvl1pPr defTabSz="97155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715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7155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7155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7155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C0EC8AD5-9354-42AD-9E3B-BD252FDA9476}" type="slidenum">
              <a:rPr lang="en-GB" altLang="en-US" sz="1300">
                <a:latin typeface="Times New Roman" panose="02020603050405020304" pitchFamily="18" charset="0"/>
              </a:rPr>
              <a:pPr algn="r" eaLnBrk="1" hangingPunct="1">
                <a:spcBef>
                  <a:spcPct val="0"/>
                </a:spcBef>
              </a:pPr>
              <a:t>38</a:t>
            </a:fld>
            <a:endParaRPr lang="en-GB" altLang="en-US" sz="1300" dirty="0">
              <a:latin typeface="Times New Roman" panose="02020603050405020304" pitchFamily="18" charset="0"/>
            </a:endParaRPr>
          </a:p>
        </p:txBody>
      </p:sp>
      <p:sp>
        <p:nvSpPr>
          <p:cNvPr id="18436" name="Rectangle 7">
            <a:extLst>
              <a:ext uri="{FF2B5EF4-FFF2-40B4-BE49-F238E27FC236}">
                <a16:creationId xmlns:a16="http://schemas.microsoft.com/office/drawing/2014/main" id="{E6AFE837-A2EA-4F39-8508-01661899B2AD}"/>
              </a:ext>
            </a:extLst>
          </p:cNvPr>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417" tIns="48709" rIns="97417" bIns="48709" anchor="b"/>
          <a:lstStyle>
            <a:lvl1pPr defTabSz="97155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9715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97155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97155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97155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97155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3C45D526-B968-4946-B97E-0193A4422596}" type="slidenum">
              <a:rPr lang="en-GB" altLang="en-US" sz="1300">
                <a:latin typeface="Times New Roman" panose="02020603050405020304" pitchFamily="18" charset="0"/>
              </a:rPr>
              <a:pPr algn="r" eaLnBrk="1" hangingPunct="1">
                <a:spcBef>
                  <a:spcPct val="0"/>
                </a:spcBef>
              </a:pPr>
              <a:t>38</a:t>
            </a:fld>
            <a:endParaRPr lang="en-GB" altLang="en-US" sz="1300" dirty="0">
              <a:latin typeface="Times New Roman" panose="02020603050405020304" pitchFamily="18" charset="0"/>
            </a:endParaRPr>
          </a:p>
        </p:txBody>
      </p:sp>
      <p:sp>
        <p:nvSpPr>
          <p:cNvPr id="18437" name="Rectangle 2">
            <a:extLst>
              <a:ext uri="{FF2B5EF4-FFF2-40B4-BE49-F238E27FC236}">
                <a16:creationId xmlns:a16="http://schemas.microsoft.com/office/drawing/2014/main" id="{4CDA1488-B893-4AF5-8F69-DF1C5365B8AC}"/>
              </a:ext>
            </a:extLst>
          </p:cNvPr>
          <p:cNvSpPr>
            <a:spLocks noGrp="1" noRot="1" noChangeAspect="1" noChangeArrowheads="1" noTextEdit="1"/>
          </p:cNvSpPr>
          <p:nvPr>
            <p:ph type="sldImg"/>
          </p:nvPr>
        </p:nvSpPr>
        <p:spPr bwMode="auto">
          <a:xfrm>
            <a:off x="458788" y="719138"/>
            <a:ext cx="6400800"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8" name="Rectangle 3">
            <a:extLst>
              <a:ext uri="{FF2B5EF4-FFF2-40B4-BE49-F238E27FC236}">
                <a16:creationId xmlns:a16="http://schemas.microsoft.com/office/drawing/2014/main" id="{C88ADF0B-0B7E-43DC-8A83-C965CB37E0A4}"/>
              </a:ext>
            </a:extLst>
          </p:cNvPr>
          <p:cNvSpPr>
            <a:spLocks noGrp="1" noChangeArrowheads="1"/>
          </p:cNvSpPr>
          <p:nvPr>
            <p:ph type="body" idx="1"/>
          </p:nvPr>
        </p:nvSpPr>
        <p:spPr bwMode="auto">
          <a:xfrm>
            <a:off x="974725" y="4560888"/>
            <a:ext cx="5365750" cy="4321175"/>
          </a:xfrm>
          <a:solidFill>
            <a:srgbClr val="FFFFFF"/>
          </a:solidFill>
          <a:ln>
            <a:solidFill>
              <a:srgbClr val="000000"/>
            </a:solidFill>
            <a:miter lim="800000"/>
            <a:headEnd/>
            <a:tailEnd/>
          </a:ln>
        </p:spPr>
        <p:txBody>
          <a:bodyPr/>
          <a:lstStyle/>
          <a:p>
            <a:pPr marL="0" indent="0">
              <a:buNone/>
            </a:pPr>
            <a:endParaRPr lang="en-US" altLang="en-US" dirty="0"/>
          </a:p>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2208451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fld id="{CBF42DAF-C641-4AC7-87CD-BBF07CCE1200}" type="slidenum">
              <a:rPr lang="fr-FR">
                <a:solidFill>
                  <a:srgbClr val="000000"/>
                </a:solidFill>
                <a:latin typeface="Calibri" pitchFamily="34" charset="0"/>
              </a:rPr>
              <a:pPr eaLnBrk="1" fontAlgn="auto" hangingPunct="1">
                <a:spcBef>
                  <a:spcPts val="0"/>
                </a:spcBef>
                <a:spcAft>
                  <a:spcPts val="0"/>
                </a:spcAft>
                <a:defRPr/>
              </a:pPr>
              <a:t>40</a:t>
            </a:fld>
            <a:endParaRPr lang="fr-FR" dirty="0">
              <a:solidFill>
                <a:srgbClr val="000000"/>
              </a:solidFill>
              <a:latin typeface="Calibri" pitchFamily="34" charset="0"/>
            </a:endParaRPr>
          </a:p>
        </p:txBody>
      </p:sp>
      <p:sp>
        <p:nvSpPr>
          <p:cNvPr id="447491" name="1 Marcador de imagen de diapositiva"/>
          <p:cNvSpPr>
            <a:spLocks noGrp="1" noRot="1" noChangeAspect="1" noTextEdit="1"/>
          </p:cNvSpPr>
          <p:nvPr>
            <p:ph type="sldImg"/>
          </p:nvPr>
        </p:nvSpPr>
        <p:spPr>
          <a:xfrm>
            <a:off x="381000" y="685800"/>
            <a:ext cx="6096000" cy="3429000"/>
          </a:xfrm>
          <a:ln/>
        </p:spPr>
      </p:sp>
      <p:sp>
        <p:nvSpPr>
          <p:cNvPr id="447492" name="2 Marcador de notas"/>
          <p:cNvSpPr>
            <a:spLocks noGrp="1"/>
          </p:cNvSpPr>
          <p:nvPr>
            <p:ph type="body" idx="1"/>
          </p:nvPr>
        </p:nvSpPr>
        <p:spPr>
          <a:noFill/>
        </p:spPr>
        <p:txBody>
          <a:bodyPr/>
          <a:lstStyle/>
          <a:p>
            <a:pPr eaLnBrk="1" hangingPunct="1">
              <a:spcBef>
                <a:spcPct val="0"/>
              </a:spcBef>
            </a:pPr>
            <a:r>
              <a:rPr lang="en-US" sz="1200" b="1" i="0" kern="1200" dirty="0">
                <a:solidFill>
                  <a:schemeClr val="tx1"/>
                </a:solidFill>
                <a:effectLst/>
                <a:latin typeface="+mn-lt"/>
                <a:ea typeface="+mn-ea"/>
                <a:cs typeface="+mn-cs"/>
              </a:rPr>
              <a:t> PEACE-1 is an academic phase 3 trial that is testing abiraterone and local treatment with radiotherapy using a 2x2 design in M1 patients</a:t>
            </a:r>
            <a:r>
              <a:rPr lang="en-US" sz="1200" b="0" i="0" kern="1200" dirty="0">
                <a:solidFill>
                  <a:schemeClr val="tx1"/>
                </a:solidFill>
                <a:effectLst/>
                <a:latin typeface="+mn-lt"/>
                <a:ea typeface="+mn-ea"/>
                <a:cs typeface="+mn-cs"/>
              </a:rPr>
              <a:t>, on top of SOC. Co-primaries are also OS and rPFS. SOC was originally ADT alone but the protocol was amended in Nov 2015 after the accrual of 276 pts to allow for docetaxel use on top of ADT. </a:t>
            </a:r>
          </a:p>
          <a:p>
            <a:pPr eaLnBrk="1" hangingPunct="1">
              <a:spcBef>
                <a:spcPct val="0"/>
              </a:spcBef>
            </a:pPr>
            <a:r>
              <a:rPr lang="en-US" sz="1200" b="0" i="0" kern="1200" dirty="0">
                <a:solidFill>
                  <a:schemeClr val="tx1"/>
                </a:solidFill>
                <a:effectLst/>
                <a:latin typeface="+mn-lt"/>
                <a:ea typeface="+mn-ea"/>
                <a:cs typeface="+mn-cs"/>
              </a:rPr>
              <a:t>Investigators can now decide on a one by one basis whether </a:t>
            </a:r>
            <a:r>
              <a:rPr lang="en-US" sz="1200" b="1" i="0" kern="1200" dirty="0">
                <a:solidFill>
                  <a:schemeClr val="tx1"/>
                </a:solidFill>
                <a:effectLst/>
                <a:latin typeface="+mn-lt"/>
                <a:ea typeface="+mn-ea"/>
                <a:cs typeface="+mn-cs"/>
              </a:rPr>
              <a:t>SOC is ADT alone or ADT + doce (and this is a stratification factor). </a:t>
            </a:r>
            <a:r>
              <a:rPr lang="en-US" sz="1200" b="0" i="0" kern="1200" dirty="0">
                <a:solidFill>
                  <a:schemeClr val="tx1"/>
                </a:solidFill>
                <a:effectLst/>
                <a:latin typeface="+mn-lt"/>
                <a:ea typeface="+mn-ea"/>
                <a:cs typeface="+mn-cs"/>
              </a:rPr>
              <a:t>Since the </a:t>
            </a:r>
            <a:r>
              <a:rPr lang="en-US" sz="1200" b="1" i="0" kern="1200" dirty="0">
                <a:solidFill>
                  <a:schemeClr val="tx1"/>
                </a:solidFill>
                <a:effectLst/>
                <a:latin typeface="+mn-lt"/>
                <a:ea typeface="+mn-ea"/>
                <a:cs typeface="+mn-cs"/>
              </a:rPr>
              <a:t>amendment, approximately 2/3 of pts receive ADT + doce as their SOC (1/3 ADT alone). </a:t>
            </a:r>
            <a:r>
              <a:rPr lang="en-US" sz="1200" b="0" i="0" kern="1200" dirty="0">
                <a:solidFill>
                  <a:schemeClr val="tx1"/>
                </a:solidFill>
                <a:effectLst/>
                <a:latin typeface="+mn-lt"/>
                <a:ea typeface="+mn-ea"/>
                <a:cs typeface="+mn-cs"/>
              </a:rPr>
              <a:t>In the abiraterone arms, abi is started right after randomization (ie it is used during the course of doce and then it is continued thereafter). </a:t>
            </a:r>
            <a:endParaRPr lang="es-ES" dirty="0"/>
          </a:p>
        </p:txBody>
      </p:sp>
      <p:sp>
        <p:nvSpPr>
          <p:cNvPr id="447493"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fontAlgn="base" hangingPunct="1">
              <a:spcBef>
                <a:spcPct val="0"/>
              </a:spcBef>
              <a:spcAft>
                <a:spcPct val="0"/>
              </a:spcAft>
              <a:defRPr/>
            </a:pPr>
            <a:fld id="{82AF2FBE-52B1-4B21-97FE-633F4D0803BA}" type="slidenum">
              <a:rPr lang="en-GB" sz="1200" smtClean="0">
                <a:solidFill>
                  <a:srgbClr val="000000"/>
                </a:solidFill>
                <a:latin typeface="Calibri" pitchFamily="34" charset="0"/>
                <a:ea typeface="ＭＳ Ｐゴシック" pitchFamily="34" charset="-128"/>
                <a:cs typeface="Arial" pitchFamily="34" charset="0"/>
              </a:rPr>
              <a:pPr algn="r" eaLnBrk="1" fontAlgn="base" hangingPunct="1">
                <a:spcBef>
                  <a:spcPct val="0"/>
                </a:spcBef>
                <a:spcAft>
                  <a:spcPct val="0"/>
                </a:spcAft>
                <a:defRPr/>
              </a:pPr>
              <a:t>40</a:t>
            </a:fld>
            <a:endParaRPr lang="en-GB" sz="1200" dirty="0">
              <a:solidFill>
                <a:srgbClr val="000000"/>
              </a:solidFill>
              <a:latin typeface="Calibri"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591497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Triple therapy is being evaluated in multiple ongoing trials.</a:t>
            </a:r>
          </a:p>
        </p:txBody>
      </p:sp>
      <p:sp>
        <p:nvSpPr>
          <p:cNvPr id="4" name="Slide Number Placeholder 3"/>
          <p:cNvSpPr>
            <a:spLocks noGrp="1"/>
          </p:cNvSpPr>
          <p:nvPr>
            <p:ph type="sldNum" sz="quarter" idx="10"/>
          </p:nvPr>
        </p:nvSpPr>
        <p:spPr/>
        <p:txBody>
          <a:bodyPr/>
          <a:lstStyle/>
          <a:p>
            <a:fld id="{0094F7BA-CDF8-43FE-AF81-78571389EB77}" type="slidenum">
              <a:rPr lang="en-US" smtClean="0"/>
              <a:t>41</a:t>
            </a:fld>
            <a:endParaRPr lang="en-US" dirty="0"/>
          </a:p>
        </p:txBody>
      </p:sp>
    </p:spTree>
    <p:extLst>
      <p:ext uri="{BB962C8B-B14F-4D97-AF65-F5344CB8AC3E}">
        <p14:creationId xmlns:p14="http://schemas.microsoft.com/office/powerpoint/2010/main" val="661622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42</a:t>
            </a:fld>
            <a:endParaRPr lang="fr-FR" dirty="0"/>
          </a:p>
        </p:txBody>
      </p:sp>
    </p:spTree>
    <p:extLst>
      <p:ext uri="{BB962C8B-B14F-4D97-AF65-F5344CB8AC3E}">
        <p14:creationId xmlns:p14="http://schemas.microsoft.com/office/powerpoint/2010/main" val="319660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2B9DCF-9DEC-D546-ADCF-9F935D64794C}" type="slidenum">
              <a:rPr lang="en-US" smtClean="0"/>
              <a:t>6</a:t>
            </a:fld>
            <a:endParaRPr lang="en-US" dirty="0"/>
          </a:p>
        </p:txBody>
      </p:sp>
    </p:spTree>
    <p:extLst>
      <p:ext uri="{BB962C8B-B14F-4D97-AF65-F5344CB8AC3E}">
        <p14:creationId xmlns:p14="http://schemas.microsoft.com/office/powerpoint/2010/main" val="301075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8</a:t>
            </a:fld>
            <a:endParaRPr lang="fr-FR" dirty="0"/>
          </a:p>
        </p:txBody>
      </p:sp>
    </p:spTree>
    <p:extLst>
      <p:ext uri="{BB962C8B-B14F-4D97-AF65-F5344CB8AC3E}">
        <p14:creationId xmlns:p14="http://schemas.microsoft.com/office/powerpoint/2010/main" val="183643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68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3938" y="546100"/>
            <a:ext cx="4706937" cy="26479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9163" rtl="0" eaLnBrk="0" fontAlgn="base" latinLnBrk="0" hangingPunct="0">
              <a:lnSpc>
                <a:spcPct val="100000"/>
              </a:lnSpc>
              <a:spcBef>
                <a:spcPct val="0"/>
              </a:spcBef>
              <a:spcAft>
                <a:spcPct val="0"/>
              </a:spcAft>
              <a:buClrTx/>
              <a:buSzTx/>
              <a:buFontTx/>
              <a:buNone/>
              <a:tabLst/>
              <a:defRPr/>
            </a:pPr>
            <a:fld id="{65BB8463-FF47-4AB8-A37C-6B473AF28FBD}" type="slidenum">
              <a:rPr kumimoji="0" lang="en-US" sz="1200" b="0" i="0" u="none" strike="noStrike" kern="1200" cap="none" spc="0" normalizeH="0" baseline="0" noProof="0" smtClean="0">
                <a:ln>
                  <a:noFill/>
                </a:ln>
                <a:solidFill>
                  <a:prstClr val="black"/>
                </a:solidFill>
                <a:effectLst/>
                <a:uLnTx/>
                <a:uFillTx/>
                <a:latin typeface="Times" charset="0"/>
                <a:ea typeface="ＭＳ Ｐゴシック" pitchFamily="34" charset="-128"/>
                <a:cs typeface="+mn-cs"/>
              </a:rPr>
              <a:pPr marL="0" marR="0" lvl="0" indent="0" algn="r" defTabSz="919163"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Times" charset="0"/>
              <a:ea typeface="ＭＳ Ｐゴシック" pitchFamily="34" charset="-128"/>
              <a:cs typeface="+mn-cs"/>
            </a:endParaRPr>
          </a:p>
        </p:txBody>
      </p:sp>
    </p:spTree>
    <p:extLst>
      <p:ext uri="{BB962C8B-B14F-4D97-AF65-F5344CB8AC3E}">
        <p14:creationId xmlns:p14="http://schemas.microsoft.com/office/powerpoint/2010/main" val="361729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dirty="0"/>
          </a:p>
        </p:txBody>
      </p:sp>
    </p:spTree>
    <p:extLst>
      <p:ext uri="{BB962C8B-B14F-4D97-AF65-F5344CB8AC3E}">
        <p14:creationId xmlns:p14="http://schemas.microsoft.com/office/powerpoint/2010/main" val="190893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16</a:t>
            </a:fld>
            <a:endParaRPr lang="fr-FR" dirty="0"/>
          </a:p>
        </p:txBody>
      </p:sp>
    </p:spTree>
    <p:extLst>
      <p:ext uri="{BB962C8B-B14F-4D97-AF65-F5344CB8AC3E}">
        <p14:creationId xmlns:p14="http://schemas.microsoft.com/office/powerpoint/2010/main" val="3448252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No evidence of a difference</a:t>
            </a:r>
            <a:r>
              <a:rPr lang="en-GB" baseline="0" dirty="0"/>
              <a:t> in survival</a:t>
            </a:r>
          </a:p>
          <a:p>
            <a:endParaRPr lang="en-GB" baseline="0" dirty="0"/>
          </a:p>
          <a:p>
            <a:r>
              <a:rPr lang="en-GB" baseline="0" dirty="0"/>
              <a:t>Very few deaths in M0 pts</a:t>
            </a:r>
            <a:endParaRPr lang="en-GB" dirty="0"/>
          </a:p>
        </p:txBody>
      </p:sp>
      <p:sp>
        <p:nvSpPr>
          <p:cNvPr id="4" name="Slide Number Placeholder 3"/>
          <p:cNvSpPr>
            <a:spLocks noGrp="1"/>
          </p:cNvSpPr>
          <p:nvPr>
            <p:ph type="sldNum" sz="quarter" idx="10"/>
          </p:nvPr>
        </p:nvSpPr>
        <p:spPr/>
        <p:txBody>
          <a:bodyPr/>
          <a:lstStyle/>
          <a:p>
            <a:pPr defTabSz="685800">
              <a:defRPr/>
            </a:pPr>
            <a:fld id="{0C0E7565-7E73-4FAA-9ACF-F02F1B799E43}" type="slidenum">
              <a:rPr lang="en-GB" altLang="en-US" smtClean="0">
                <a:solidFill>
                  <a:srgbClr val="000000"/>
                </a:solidFill>
              </a:rPr>
              <a:pPr defTabSz="685800">
                <a:defRPr/>
              </a:pPr>
              <a:t>17</a:t>
            </a:fld>
            <a:endParaRPr lang="en-GB" altLang="en-US" dirty="0">
              <a:solidFill>
                <a:srgbClr val="000000"/>
              </a:solidFill>
            </a:endParaRPr>
          </a:p>
        </p:txBody>
      </p:sp>
    </p:spTree>
    <p:extLst>
      <p:ext uri="{BB962C8B-B14F-4D97-AF65-F5344CB8AC3E}">
        <p14:creationId xmlns:p14="http://schemas.microsoft.com/office/powerpoint/2010/main" val="186501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B9E8BA-49BF-4B45-85D7-A2C9BA5D6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195" y="2010629"/>
            <a:ext cx="7041609" cy="283674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B1FAC36-8967-D04C-8BC9-B8599B8B9C57}"/>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18650831-B8DB-DB46-ACE2-EAE3A90998A5}"/>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2C132D6C-7DB9-7A41-BB64-913C2A55D9B9}"/>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Picture 4" descr="A necklace with a black background&#10;&#10;Description automatically generated">
            <a:extLst>
              <a:ext uri="{FF2B5EF4-FFF2-40B4-BE49-F238E27FC236}">
                <a16:creationId xmlns:a16="http://schemas.microsoft.com/office/drawing/2014/main" id="{E0F306F7-8C52-9740-BD73-FB14424501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2823" b="3914"/>
          <a:stretch/>
        </p:blipFill>
        <p:spPr>
          <a:xfrm>
            <a:off x="3587552" y="0"/>
            <a:ext cx="8604448" cy="6858000"/>
          </a:xfrm>
          <a:prstGeom prst="rect">
            <a:avLst/>
          </a:prstGeom>
        </p:spPr>
      </p:pic>
      <p:sp>
        <p:nvSpPr>
          <p:cNvPr id="7" name="Titre 1">
            <a:extLst>
              <a:ext uri="{FF2B5EF4-FFF2-40B4-BE49-F238E27FC236}">
                <a16:creationId xmlns:a16="http://schemas.microsoft.com/office/drawing/2014/main" id="{19BA4103-15B4-F94B-94DE-B26D01913816}"/>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9A219151-3E6A-C845-9127-74265E76E29D}"/>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1" name="Titre 1">
            <a:extLst>
              <a:ext uri="{FF2B5EF4-FFF2-40B4-BE49-F238E27FC236}">
                <a16:creationId xmlns:a16="http://schemas.microsoft.com/office/drawing/2014/main" id="{BA31DD20-5B4D-8D41-B05B-3F7950C49B5A}"/>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A1D30E34-C5AA-EA41-B3D0-4F89C0645E49}"/>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GU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3" name="Titre 1">
            <a:extLst>
              <a:ext uri="{FF2B5EF4-FFF2-40B4-BE49-F238E27FC236}">
                <a16:creationId xmlns:a16="http://schemas.microsoft.com/office/drawing/2014/main" id="{C089CE13-1BFE-1D4A-A6B8-B7B2111008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60A2B3AB-25DD-D247-8035-0275D2408C08}"/>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Froukje Sosef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426F556A-56F5-5148-A8F1-4854B6650CF3}"/>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9B491141-44D5-6042-89F0-D58A014428CF}"/>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18" name="Group 17">
            <a:extLst>
              <a:ext uri="{FF2B5EF4-FFF2-40B4-BE49-F238E27FC236}">
                <a16:creationId xmlns:a16="http://schemas.microsoft.com/office/drawing/2014/main" id="{ADB9012A-2432-4143-BFCE-2DD0A3AE086B}"/>
              </a:ext>
            </a:extLst>
          </p:cNvPr>
          <p:cNvGrpSpPr/>
          <p:nvPr userDrawn="1"/>
        </p:nvGrpSpPr>
        <p:grpSpPr>
          <a:xfrm>
            <a:off x="418902" y="3378306"/>
            <a:ext cx="356400" cy="356400"/>
            <a:chOff x="761970" y="3386221"/>
            <a:chExt cx="356400" cy="356400"/>
          </a:xfrm>
        </p:grpSpPr>
        <p:sp>
          <p:nvSpPr>
            <p:cNvPr id="19" name="Oval 18">
              <a:extLst>
                <a:ext uri="{FF2B5EF4-FFF2-40B4-BE49-F238E27FC236}">
                  <a16:creationId xmlns:a16="http://schemas.microsoft.com/office/drawing/2014/main" id="{1BDD8C40-0F40-9B40-A46A-9B41F5FDCF28}"/>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descr="Speaker Phone">
              <a:extLst>
                <a:ext uri="{FF2B5EF4-FFF2-40B4-BE49-F238E27FC236}">
                  <a16:creationId xmlns:a16="http://schemas.microsoft.com/office/drawing/2014/main" id="{20E24DEC-A14E-C142-8DFF-3E1C4CDC91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1" name="Group 20">
            <a:extLst>
              <a:ext uri="{FF2B5EF4-FFF2-40B4-BE49-F238E27FC236}">
                <a16:creationId xmlns:a16="http://schemas.microsoft.com/office/drawing/2014/main" id="{9235CEFD-64A3-1D4E-98E4-6AB14A3CB04B}"/>
              </a:ext>
            </a:extLst>
          </p:cNvPr>
          <p:cNvGrpSpPr/>
          <p:nvPr userDrawn="1"/>
        </p:nvGrpSpPr>
        <p:grpSpPr>
          <a:xfrm>
            <a:off x="417732" y="3810727"/>
            <a:ext cx="356400" cy="356400"/>
            <a:chOff x="417732" y="3810727"/>
            <a:chExt cx="356400" cy="356400"/>
          </a:xfrm>
        </p:grpSpPr>
        <p:sp>
          <p:nvSpPr>
            <p:cNvPr id="22" name="Oval 21">
              <a:extLst>
                <a:ext uri="{FF2B5EF4-FFF2-40B4-BE49-F238E27FC236}">
                  <a16:creationId xmlns:a16="http://schemas.microsoft.com/office/drawing/2014/main" id="{98E24CDE-612E-AB46-BF12-A0D8238C5811}"/>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Graphic 22" descr="Envelope">
              <a:extLst>
                <a:ext uri="{FF2B5EF4-FFF2-40B4-BE49-F238E27FC236}">
                  <a16:creationId xmlns:a16="http://schemas.microsoft.com/office/drawing/2014/main" id="{1651D888-9FEB-8743-9661-BF424066F3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24" name="Group 23">
            <a:extLst>
              <a:ext uri="{FF2B5EF4-FFF2-40B4-BE49-F238E27FC236}">
                <a16:creationId xmlns:a16="http://schemas.microsoft.com/office/drawing/2014/main" id="{A90A8BA0-23F8-C04E-AAAA-AF500D3E7EE8}"/>
              </a:ext>
            </a:extLst>
          </p:cNvPr>
          <p:cNvGrpSpPr/>
          <p:nvPr userDrawn="1"/>
        </p:nvGrpSpPr>
        <p:grpSpPr>
          <a:xfrm>
            <a:off x="423995" y="5024095"/>
            <a:ext cx="356400" cy="356400"/>
            <a:chOff x="761970" y="3386221"/>
            <a:chExt cx="356400" cy="356400"/>
          </a:xfrm>
        </p:grpSpPr>
        <p:sp>
          <p:nvSpPr>
            <p:cNvPr id="25" name="Oval 24">
              <a:extLst>
                <a:ext uri="{FF2B5EF4-FFF2-40B4-BE49-F238E27FC236}">
                  <a16:creationId xmlns:a16="http://schemas.microsoft.com/office/drawing/2014/main" id="{79D19A7C-A026-1B41-9BA5-3F30B8C93697}"/>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descr="Speaker Phone">
              <a:extLst>
                <a:ext uri="{FF2B5EF4-FFF2-40B4-BE49-F238E27FC236}">
                  <a16:creationId xmlns:a16="http://schemas.microsoft.com/office/drawing/2014/main" id="{ADBEBBC6-0664-3C4C-8FE0-908D74C27C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047AC659-201C-9548-A624-E61C72312DFA}"/>
              </a:ext>
            </a:extLst>
          </p:cNvPr>
          <p:cNvGrpSpPr/>
          <p:nvPr userDrawn="1"/>
        </p:nvGrpSpPr>
        <p:grpSpPr>
          <a:xfrm>
            <a:off x="422825" y="5456516"/>
            <a:ext cx="356400" cy="356400"/>
            <a:chOff x="422825" y="5456516"/>
            <a:chExt cx="356400" cy="356400"/>
          </a:xfrm>
        </p:grpSpPr>
        <p:sp>
          <p:nvSpPr>
            <p:cNvPr id="28" name="Oval 27">
              <a:extLst>
                <a:ext uri="{FF2B5EF4-FFF2-40B4-BE49-F238E27FC236}">
                  <a16:creationId xmlns:a16="http://schemas.microsoft.com/office/drawing/2014/main" id="{EADEF091-E4F0-6145-9FC5-19F5E217FD9D}"/>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Graphic 28" descr="Envelope">
              <a:extLst>
                <a:ext uri="{FF2B5EF4-FFF2-40B4-BE49-F238E27FC236}">
                  <a16:creationId xmlns:a16="http://schemas.microsoft.com/office/drawing/2014/main" id="{00DDC0CE-8DCF-224D-8727-9125037092F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1" name="Picture 30">
            <a:extLst>
              <a:ext uri="{FF2B5EF4-FFF2-40B4-BE49-F238E27FC236}">
                <a16:creationId xmlns:a16="http://schemas.microsoft.com/office/drawing/2014/main" id="{4838F1C1-0AD9-534B-B0E7-DACE9A16CDB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5360" y="584487"/>
            <a:ext cx="2592288" cy="1044314"/>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620184" y="6217201"/>
            <a:ext cx="10180339"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7" name="Espace réservé du numéro de diapositive 6">
            <a:extLst>
              <a:ext uri="{FF2B5EF4-FFF2-40B4-BE49-F238E27FC236}">
                <a16:creationId xmlns:a16="http://schemas.microsoft.com/office/drawing/2014/main" id="{63DC8F6A-5129-4C4D-A3AE-05C24A3F476F}"/>
              </a:ext>
            </a:extLst>
          </p:cNvPr>
          <p:cNvSpPr>
            <a:spLocks noGrp="1"/>
          </p:cNvSpPr>
          <p:nvPr>
            <p:ph type="sldNum" sz="quarter" idx="4"/>
          </p:nvPr>
        </p:nvSpPr>
        <p:spPr>
          <a:xfrm>
            <a:off x="10800523" y="6357601"/>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10542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4" name="Content Placeholder 5"/>
          <p:cNvSpPr>
            <a:spLocks noGrp="1"/>
          </p:cNvSpPr>
          <p:nvPr>
            <p:ph sz="quarter" idx="13"/>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12899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26C5-36A1-4D90-A693-132E87E82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C8418-77D8-4A74-8BA1-4E5B1D378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26FE07-F4AF-4CEC-AFAA-FBCAB165075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994C7FD-589A-48F5-B620-654EEBF492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4595A6-883E-4703-B9CA-C9A4B9543545}"/>
              </a:ext>
            </a:extLst>
          </p:cNvPr>
          <p:cNvSpPr>
            <a:spLocks noGrp="1"/>
          </p:cNvSpPr>
          <p:nvPr>
            <p:ph type="sldNum" sz="quarter" idx="12"/>
          </p:nvPr>
        </p:nvSpPr>
        <p:spPr/>
        <p:txBody>
          <a:bodyPr/>
          <a:lstStyle/>
          <a:p>
            <a:fld id="{D706174B-580A-41CE-AD05-61825D957271}" type="slidenum">
              <a:rPr lang="en-US" smtClean="0"/>
              <a:t>‹#›</a:t>
            </a:fld>
            <a:endParaRPr lang="en-US" dirty="0"/>
          </a:p>
        </p:txBody>
      </p:sp>
    </p:spTree>
    <p:extLst>
      <p:ext uri="{BB962C8B-B14F-4D97-AF65-F5344CB8AC3E}">
        <p14:creationId xmlns:p14="http://schemas.microsoft.com/office/powerpoint/2010/main" val="399599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No logo or line">
    <p:spTree>
      <p:nvGrpSpPr>
        <p:cNvPr id="1" name=""/>
        <p:cNvGrpSpPr/>
        <p:nvPr/>
      </p:nvGrpSpPr>
      <p:grpSpPr>
        <a:xfrm>
          <a:off x="0" y="0"/>
          <a:ext cx="0" cy="0"/>
          <a:chOff x="0" y="0"/>
          <a:chExt cx="0" cy="0"/>
        </a:xfrm>
      </p:grpSpPr>
      <p:sp>
        <p:nvSpPr>
          <p:cNvPr id="2" name="Title 1"/>
          <p:cNvSpPr>
            <a:spLocks noGrp="1"/>
          </p:cNvSpPr>
          <p:nvPr>
            <p:ph type="title"/>
          </p:nvPr>
        </p:nvSpPr>
        <p:spPr>
          <a:xfrm>
            <a:off x="619200" y="259200"/>
            <a:ext cx="10990717" cy="1081568"/>
          </a:xfrm>
        </p:spPr>
        <p:txBody>
          <a:bodyPr/>
          <a:lstStyle>
            <a:lvl1pPr>
              <a:defRPr>
                <a:solidFill>
                  <a:srgbClr val="002060"/>
                </a:solidFill>
              </a:defRPr>
            </a:lvl1pPr>
          </a:lstStyle>
          <a:p>
            <a:r>
              <a:rPr lang="en-GB"/>
              <a:t>Click to edit Master title style</a:t>
            </a:r>
            <a:endParaRPr lang="en-US"/>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rgbClr val="5D8298"/>
                </a:solidFill>
                <a:latin typeface="PT Sans Narrow" charset="-52"/>
                <a:ea typeface="PT Sans Narrow" charset="-52"/>
                <a:cs typeface="PT Sans Narrow" charset="-52"/>
              </a:defRPr>
            </a:lvl1pPr>
          </a:lstStyle>
          <a:p>
            <a:fld id="{FCE43C0F-8A7B-3A4B-9DB5-B3472E36E833}" type="slidenum">
              <a:rPr lang="en-GB" smtClean="0"/>
              <a:pPr/>
              <a:t>‹#›</a:t>
            </a:fld>
            <a:endParaRPr lang="en-GB" dirty="0"/>
          </a:p>
        </p:txBody>
      </p:sp>
      <p:sp>
        <p:nvSpPr>
          <p:cNvPr id="4" name="Content Placeholder 5"/>
          <p:cNvSpPr>
            <a:spLocks noGrp="1"/>
          </p:cNvSpPr>
          <p:nvPr>
            <p:ph sz="quarter" idx="13"/>
          </p:nvPr>
        </p:nvSpPr>
        <p:spPr>
          <a:xfrm>
            <a:off x="620184" y="6356351"/>
            <a:ext cx="9796296" cy="365125"/>
          </a:xfrm>
          <a:prstGeom prst="rect">
            <a:avLst/>
          </a:prstGeom>
        </p:spPr>
        <p:txBody>
          <a:bodyPr anchor="ctr" anchorCtr="0">
            <a:noAutofit/>
          </a:bodyPr>
          <a:lstStyle>
            <a:lvl1pPr marL="0" indent="0">
              <a:spcBef>
                <a:spcPts val="300"/>
              </a:spcBef>
              <a:buNone/>
              <a:defRPr sz="1200">
                <a:solidFill>
                  <a:srgbClr val="5D8298"/>
                </a:solidFill>
                <a:latin typeface="PT Sans Narrow"/>
                <a:cs typeface="PT Sans Narrow"/>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5" name="Content Placeholder 3"/>
          <p:cNvSpPr>
            <a:spLocks noGrp="1"/>
          </p:cNvSpPr>
          <p:nvPr>
            <p:ph sz="quarter" idx="14"/>
          </p:nvPr>
        </p:nvSpPr>
        <p:spPr>
          <a:xfrm>
            <a:off x="620184" y="1425600"/>
            <a:ext cx="10962216" cy="4460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33749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179F-1140-4AC8-99FE-1F5DA9C20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2C1B2-A778-4241-B5A4-6085E4DCA4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43282-B455-4EA5-BE6C-D1C06D97325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3264FC3-9EF3-40EF-8116-E9DAE2025E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5EA955-02BC-40C3-88FE-F9F6E96492B0}"/>
              </a:ext>
            </a:extLst>
          </p:cNvPr>
          <p:cNvSpPr>
            <a:spLocks noGrp="1"/>
          </p:cNvSpPr>
          <p:nvPr>
            <p:ph type="sldNum" sz="quarter" idx="12"/>
          </p:nvPr>
        </p:nvSpPr>
        <p:spPr/>
        <p:txBody>
          <a:bodyPr/>
          <a:lstStyle/>
          <a:p>
            <a:fld id="{D706174B-580A-41CE-AD05-61825D957271}" type="slidenum">
              <a:rPr lang="en-US" smtClean="0"/>
              <a:t>‹#›</a:t>
            </a:fld>
            <a:endParaRPr lang="en-US" dirty="0"/>
          </a:p>
        </p:txBody>
      </p:sp>
    </p:spTree>
    <p:extLst>
      <p:ext uri="{BB962C8B-B14F-4D97-AF65-F5344CB8AC3E}">
        <p14:creationId xmlns:p14="http://schemas.microsoft.com/office/powerpoint/2010/main" val="2679728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Ligh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57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5" name="Picture 4" descr="A picture containing drawing, light&#10;&#10;Description automatically generated">
            <a:extLst>
              <a:ext uri="{FF2B5EF4-FFF2-40B4-BE49-F238E27FC236}">
                <a16:creationId xmlns:a16="http://schemas.microsoft.com/office/drawing/2014/main" id="{ACFC416F-D710-3A45-87DD-2DE1FCF77B3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FDDB-06D3-441F-A164-20F835815A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B12D7D-293A-437A-814A-6A261E5314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EF38C-6617-4331-8919-848546FCD3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1360FD-77D6-4A62-A69D-8B0C702A275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67D2BE1-E17E-4996-8FB8-E11283CED9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92A4E1-BF7A-4FD5-80D0-5C0A68167AB1}"/>
              </a:ext>
            </a:extLst>
          </p:cNvPr>
          <p:cNvSpPr>
            <a:spLocks noGrp="1"/>
          </p:cNvSpPr>
          <p:nvPr>
            <p:ph type="sldNum" sz="quarter" idx="12"/>
          </p:nvPr>
        </p:nvSpPr>
        <p:spPr/>
        <p:txBody>
          <a:bodyPr/>
          <a:lstStyle/>
          <a:p>
            <a:fld id="{D706174B-580A-41CE-AD05-61825D957271}" type="slidenum">
              <a:rPr lang="en-US" smtClean="0"/>
              <a:t>‹#›</a:t>
            </a:fld>
            <a:endParaRPr lang="en-US" dirty="0"/>
          </a:p>
        </p:txBody>
      </p:sp>
    </p:spTree>
    <p:extLst>
      <p:ext uri="{BB962C8B-B14F-4D97-AF65-F5344CB8AC3E}">
        <p14:creationId xmlns:p14="http://schemas.microsoft.com/office/powerpoint/2010/main" val="63769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0880-64BF-433A-B1A7-FA901C696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27F481-6273-41E4-8F8B-9790F4B7CEC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9311897-F6D1-46AA-9262-0D2A45D447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9D43A2-3A57-4020-B229-8775E7768BFC}"/>
              </a:ext>
            </a:extLst>
          </p:cNvPr>
          <p:cNvSpPr>
            <a:spLocks noGrp="1"/>
          </p:cNvSpPr>
          <p:nvPr>
            <p:ph type="sldNum" sz="quarter" idx="12"/>
          </p:nvPr>
        </p:nvSpPr>
        <p:spPr/>
        <p:txBody>
          <a:bodyPr/>
          <a:lstStyle/>
          <a:p>
            <a:fld id="{D706174B-580A-41CE-AD05-61825D957271}" type="slidenum">
              <a:rPr lang="en-US" smtClean="0"/>
              <a:t>‹#›</a:t>
            </a:fld>
            <a:endParaRPr lang="en-US" dirty="0"/>
          </a:p>
        </p:txBody>
      </p:sp>
    </p:spTree>
    <p:extLst>
      <p:ext uri="{BB962C8B-B14F-4D97-AF65-F5344CB8AC3E}">
        <p14:creationId xmlns:p14="http://schemas.microsoft.com/office/powerpoint/2010/main" val="525339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11398999" y="6365829"/>
            <a:ext cx="600437" cy="365125"/>
          </a:xfrm>
          <a:prstGeom prst="rect">
            <a:avLst/>
          </a:prstGeom>
        </p:spPr>
        <p:txBody>
          <a:bodyPr vert="horz" lIns="91440" tIns="45720" rIns="91440" bIns="45720" rtlCol="0" anchor="ctr"/>
          <a:lstStyle>
            <a:lvl1pPr algn="r">
              <a:defRPr sz="1067">
                <a:solidFill>
                  <a:schemeClr val="bg2"/>
                </a:solidFill>
                <a:latin typeface="Verdana"/>
                <a:cs typeface="Verdana"/>
              </a:defRPr>
            </a:lvl1pPr>
          </a:lstStyle>
          <a:p>
            <a:pPr eaLnBrk="1" hangingPunct="1"/>
            <a:fld id="{81BF0B4E-CE60-AB48-9D7E-4434414A7C38}" type="slidenum">
              <a:rPr lang="en-US" smtClean="0">
                <a:solidFill>
                  <a:srgbClr val="FFFFFF"/>
                </a:solidFill>
                <a:ea typeface="ＭＳ Ｐゴシック" pitchFamily="34" charset="-128"/>
              </a:rPr>
              <a:pPr eaLnBrk="1" hangingPunct="1"/>
              <a:t>‹#›</a:t>
            </a:fld>
            <a:endParaRPr lang="en-US" dirty="0">
              <a:solidFill>
                <a:srgbClr val="FFFFFF"/>
              </a:solidFill>
              <a:ea typeface="ＭＳ Ｐゴシック" pitchFamily="34" charset="-128"/>
            </a:endParaRPr>
          </a:p>
        </p:txBody>
      </p:sp>
      <p:sp>
        <p:nvSpPr>
          <p:cNvPr id="13" name="Title 12"/>
          <p:cNvSpPr>
            <a:spLocks noGrp="1"/>
          </p:cNvSpPr>
          <p:nvPr>
            <p:ph type="title"/>
          </p:nvPr>
        </p:nvSpPr>
        <p:spPr/>
        <p:txBody>
          <a:bodyPr/>
          <a:lstStyle/>
          <a:p>
            <a:r>
              <a:rPr lang="en-US"/>
              <a:t>Click to edit Master title style</a:t>
            </a:r>
          </a:p>
        </p:txBody>
      </p:sp>
      <p:sp>
        <p:nvSpPr>
          <p:cNvPr id="14" name="Text Placeholder 2"/>
          <p:cNvSpPr>
            <a:spLocks noGrp="1"/>
          </p:cNvSpPr>
          <p:nvPr>
            <p:ph idx="1" hasCustomPrompt="1"/>
          </p:nvPr>
        </p:nvSpPr>
        <p:spPr>
          <a:xfrm>
            <a:off x="619692" y="1229456"/>
            <a:ext cx="10990476" cy="4525963"/>
          </a:xfrm>
          <a:prstGeom prst="rect">
            <a:avLst/>
          </a:prstGeom>
        </p:spPr>
        <p:txBody>
          <a:bodyPr vert="horz" lIns="91440" tIns="45720" rIns="91440" bIns="45720" rtlCol="0">
            <a:normAutofit/>
          </a:bodyPr>
          <a:lstStyle>
            <a:lvl1pPr marL="0" indent="0">
              <a:buNone/>
              <a:defRPr/>
            </a:lvl1pPr>
            <a:lvl2pPr marL="541873" indent="0">
              <a:buNone/>
              <a:defRPr/>
            </a:lvl2pPr>
            <a:lvl3pPr marL="1083747" indent="0">
              <a:buNone/>
              <a:defRPr/>
            </a:lvl3pPr>
            <a:lvl4pPr marL="1625620" indent="0">
              <a:buNone/>
              <a:defRPr/>
            </a:lvl4pPr>
          </a:lstStyle>
          <a:p>
            <a:pPr lvl="0"/>
            <a:r>
              <a:rPr lang="en-US" dirty="0"/>
              <a:t>Click to edit Master text styles.</a:t>
            </a:r>
          </a:p>
        </p:txBody>
      </p:sp>
    </p:spTree>
    <p:extLst>
      <p:ext uri="{BB962C8B-B14F-4D97-AF65-F5344CB8AC3E}">
        <p14:creationId xmlns:p14="http://schemas.microsoft.com/office/powerpoint/2010/main" val="694282135"/>
      </p:ext>
    </p:extLst>
  </p:cSld>
  <p:clrMapOvr>
    <a:masterClrMapping/>
  </p:clrMapOvr>
  <p:transition spd="med"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6080" y="210165"/>
            <a:ext cx="11310620" cy="990600"/>
          </a:xfrm>
        </p:spPr>
        <p:txBody>
          <a:bodyPr/>
          <a:lstStyle/>
          <a:p>
            <a:r>
              <a:rPr lang="en-US" dirty="0"/>
              <a:t>Click to edit Master title style</a:t>
            </a:r>
          </a:p>
        </p:txBody>
      </p:sp>
      <p:sp>
        <p:nvSpPr>
          <p:cNvPr id="5" name="Text Placeholder 4">
            <a:extLst>
              <a:ext uri="{FF2B5EF4-FFF2-40B4-BE49-F238E27FC236}">
                <a16:creationId xmlns:a16="http://schemas.microsoft.com/office/drawing/2014/main" id="{0227CA59-928B-4E63-84DE-2C52F42347B3}"/>
              </a:ext>
            </a:extLst>
          </p:cNvPr>
          <p:cNvSpPr>
            <a:spLocks noGrp="1"/>
          </p:cNvSpPr>
          <p:nvPr>
            <p:ph type="body" sz="quarter" idx="10"/>
          </p:nvPr>
        </p:nvSpPr>
        <p:spPr>
          <a:xfrm>
            <a:off x="383540" y="1485021"/>
            <a:ext cx="11310620" cy="47656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Slide Number Placeholder 5">
            <a:extLst>
              <a:ext uri="{FF2B5EF4-FFF2-40B4-BE49-F238E27FC236}">
                <a16:creationId xmlns:a16="http://schemas.microsoft.com/office/drawing/2014/main" id="{B954997F-78DD-4DBD-8D6F-064E01789F3E}"/>
              </a:ext>
            </a:extLst>
          </p:cNvPr>
          <p:cNvSpPr>
            <a:spLocks noGrp="1"/>
          </p:cNvSpPr>
          <p:nvPr>
            <p:ph type="sldNum" sz="quarter" idx="4"/>
          </p:nvPr>
        </p:nvSpPr>
        <p:spPr>
          <a:xfrm>
            <a:off x="11216641" y="6472555"/>
            <a:ext cx="975359" cy="365125"/>
          </a:xfrm>
          <a:prstGeom prst="rect">
            <a:avLst/>
          </a:prstGeom>
        </p:spPr>
        <p:txBody>
          <a:bodyPr vert="horz" lIns="91440" tIns="45720" rIns="91440" bIns="45720" rtlCol="0" anchor="ctr"/>
          <a:lstStyle>
            <a:lvl1pPr algn="r">
              <a:defRPr sz="800">
                <a:solidFill>
                  <a:schemeClr val="bg1">
                    <a:lumMod val="65000"/>
                  </a:schemeClr>
                </a:solidFill>
              </a:defRPr>
            </a:lvl1pPr>
          </a:lstStyle>
          <a:p>
            <a:pPr>
              <a:defRPr/>
            </a:pPr>
            <a:fld id="{55CB94C9-4C8D-417E-AC86-C7F1C90EFC4C}" type="slidenum">
              <a:rPr lang="en-US" altLang="en-US" smtClean="0">
                <a:solidFill>
                  <a:prstClr val="white">
                    <a:lumMod val="65000"/>
                  </a:prstClr>
                </a:solidFill>
              </a:rPr>
              <a:pPr>
                <a:defRPr/>
              </a:pPr>
              <a:t>‹#›</a:t>
            </a:fld>
            <a:endParaRPr lang="en-US" altLang="en-US" dirty="0">
              <a:solidFill>
                <a:prstClr val="white">
                  <a:lumMod val="65000"/>
                </a:prstClr>
              </a:solidFill>
            </a:endParaRPr>
          </a:p>
        </p:txBody>
      </p:sp>
      <p:sp>
        <p:nvSpPr>
          <p:cNvPr id="9" name="Footer Placeholder 3">
            <a:extLst>
              <a:ext uri="{FF2B5EF4-FFF2-40B4-BE49-F238E27FC236}">
                <a16:creationId xmlns:a16="http://schemas.microsoft.com/office/drawing/2014/main" id="{F1A72EA5-E5BD-4806-938C-92D419C680C0}"/>
              </a:ext>
            </a:extLst>
          </p:cNvPr>
          <p:cNvSpPr>
            <a:spLocks noGrp="1"/>
          </p:cNvSpPr>
          <p:nvPr>
            <p:ph type="ftr" sz="quarter" idx="3"/>
          </p:nvPr>
        </p:nvSpPr>
        <p:spPr>
          <a:xfrm>
            <a:off x="7589520" y="6602466"/>
            <a:ext cx="4114800" cy="107315"/>
          </a:xfrm>
          <a:prstGeom prst="rect">
            <a:avLst/>
          </a:prstGeom>
        </p:spPr>
        <p:txBody>
          <a:bodyPr vert="horz" lIns="91440" tIns="45720" rIns="91440" bIns="45720" rtlCol="0" anchor="ctr"/>
          <a:lstStyle>
            <a:lvl1pPr algn="r">
              <a:defRPr sz="800">
                <a:solidFill>
                  <a:schemeClr val="bg1">
                    <a:lumMod val="65000"/>
                  </a:schemeClr>
                </a:solidFill>
              </a:defRPr>
            </a:lvl1pPr>
          </a:lstStyle>
          <a:p>
            <a:endParaRPr lang="en-US" dirty="0">
              <a:solidFill>
                <a:prstClr val="white">
                  <a:lumMod val="65000"/>
                </a:prstClr>
              </a:solidFill>
            </a:endParaRPr>
          </a:p>
        </p:txBody>
      </p:sp>
    </p:spTree>
    <p:extLst>
      <p:ext uri="{BB962C8B-B14F-4D97-AF65-F5344CB8AC3E}">
        <p14:creationId xmlns:p14="http://schemas.microsoft.com/office/powerpoint/2010/main" val="305773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spcBef>
                <a:spcPts val="1201"/>
              </a:spcBef>
              <a:defRPr>
                <a:latin typeface="Verdana" pitchFamily="34" charset="0"/>
              </a:defRPr>
            </a:lvl1pPr>
            <a:lvl2pPr>
              <a:spcBef>
                <a:spcPts val="600"/>
              </a:spcBef>
              <a:defRPr>
                <a:latin typeface="Verdana" pitchFamily="34" charset="0"/>
              </a:defRPr>
            </a:lvl2pPr>
            <a:lvl3pPr>
              <a:spcBef>
                <a:spcPts val="300"/>
              </a:spcBef>
              <a:defRPr>
                <a:latin typeface="Verdana" pitchFamily="34" charset="0"/>
              </a:defRPr>
            </a:lvl3pPr>
            <a:lvl4pPr>
              <a:spcBef>
                <a:spcPts val="200"/>
              </a:spcBef>
              <a:defRPr>
                <a:latin typeface="Verdana" pitchFamily="34" charset="0"/>
              </a:defRPr>
            </a:lvl4pPr>
            <a:lvl5pPr>
              <a:spcBef>
                <a:spcPts val="100"/>
              </a:spcBef>
              <a:defRPr>
                <a:latin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4"/>
          </p:nvPr>
        </p:nvSpPr>
        <p:spPr bwMode="gray">
          <a:xfrm>
            <a:off x="11446228" y="6482292"/>
            <a:ext cx="531283" cy="227179"/>
          </a:xfrm>
          <a:prstGeom prst="rect">
            <a:avLst/>
          </a:prstGeom>
          <a:ln/>
        </p:spPr>
        <p:txBody>
          <a:bodyPr vert="horz" wrap="square" lIns="91440" tIns="45720" rIns="91440" bIns="45720" numCol="1" anchor="t" anchorCtr="0" compatLnSpc="1">
            <a:prstTxWarp prst="textNoShape">
              <a:avLst/>
            </a:prstTxWarp>
          </a:bodyPr>
          <a:lstStyle>
            <a:lvl1pPr algn="r" eaLnBrk="0" hangingPunct="0">
              <a:defRPr sz="900">
                <a:solidFill>
                  <a:schemeClr val="bg1"/>
                </a:solidFill>
                <a:latin typeface="Verdana" pitchFamily="34" charset="0"/>
                <a:ea typeface="ＭＳ Ｐゴシック" pitchFamily="-105" charset="-128"/>
                <a:cs typeface="ＭＳ Ｐゴシック" pitchFamily="-105" charset="-128"/>
              </a:defRPr>
            </a:lvl1pPr>
          </a:lstStyle>
          <a:p>
            <a:pPr defTabSz="1219215">
              <a:defRPr/>
            </a:pPr>
            <a:fld id="{90F4EB35-EE5A-448A-9E19-B03AC0E4DE93}" type="slidenum">
              <a:rPr lang="en-US" b="0" smtClean="0">
                <a:solidFill>
                  <a:srgbClr val="FFFFFF"/>
                </a:solidFill>
              </a:rPr>
              <a:pPr defTabSz="1219215">
                <a:defRPr/>
              </a:pPr>
              <a:t>‹#›</a:t>
            </a:fld>
            <a:endParaRPr lang="en-US" b="0" dirty="0">
              <a:solidFill>
                <a:srgbClr val="FFFFFF"/>
              </a:solidFill>
            </a:endParaRPr>
          </a:p>
        </p:txBody>
      </p:sp>
    </p:spTree>
    <p:extLst>
      <p:ext uri="{BB962C8B-B14F-4D97-AF65-F5344CB8AC3E}">
        <p14:creationId xmlns:p14="http://schemas.microsoft.com/office/powerpoint/2010/main" val="3387774509"/>
      </p:ext>
    </p:extLst>
  </p:cSld>
  <p:clrMapOvr>
    <a:masterClrMapping/>
  </p:clrMapOvr>
  <p:transition spd="med"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parator P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36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6"/>
          <p:cNvSpPr>
            <a:spLocks noGrp="1"/>
          </p:cNvSpPr>
          <p:nvPr>
            <p:ph type="body" sz="quarter" idx="12"/>
          </p:nvPr>
        </p:nvSpPr>
        <p:spPr>
          <a:xfrm>
            <a:off x="-12298" y="6536268"/>
            <a:ext cx="4995115" cy="321733"/>
          </a:xfrm>
        </p:spPr>
        <p:txBody>
          <a:bodyPr anchor="b"/>
          <a:lstStyle>
            <a:lvl1pPr marL="0" indent="0" algn="l">
              <a:spcAft>
                <a:spcPts val="0"/>
              </a:spcAft>
              <a:buNone/>
              <a:defRPr sz="1422" b="0">
                <a:solidFill>
                  <a:schemeClr val="tx1"/>
                </a:solidFill>
              </a:defRPr>
            </a:lvl1pPr>
            <a:lvl2pPr marL="650248" indent="0">
              <a:buNone/>
              <a:defRPr sz="1422">
                <a:solidFill>
                  <a:schemeClr val="tx1"/>
                </a:solidFill>
              </a:defRPr>
            </a:lvl2pPr>
            <a:lvl3pPr marL="1300496" indent="0">
              <a:buNone/>
              <a:defRPr sz="1422">
                <a:solidFill>
                  <a:schemeClr val="tx1"/>
                </a:solidFill>
              </a:defRPr>
            </a:lvl3pPr>
            <a:lvl4pPr marL="1950744" indent="0">
              <a:buNone/>
              <a:defRPr sz="1422">
                <a:solidFill>
                  <a:schemeClr val="tx1"/>
                </a:solidFill>
              </a:defRPr>
            </a:lvl4pPr>
            <a:lvl5pPr marL="2600993" indent="0">
              <a:buNone/>
              <a:defRPr sz="1422">
                <a:solidFill>
                  <a:schemeClr val="tx1"/>
                </a:solidFill>
              </a:defRPr>
            </a:lvl5pPr>
          </a:lstStyle>
          <a:p>
            <a:pPr lvl="0"/>
            <a:endParaRPr lang="en-GB" dirty="0"/>
          </a:p>
        </p:txBody>
      </p:sp>
      <p:sp>
        <p:nvSpPr>
          <p:cNvPr id="10" name="Text Placeholder 8"/>
          <p:cNvSpPr>
            <a:spLocks noGrp="1"/>
          </p:cNvSpPr>
          <p:nvPr>
            <p:ph type="body" sz="quarter" idx="13"/>
          </p:nvPr>
        </p:nvSpPr>
        <p:spPr>
          <a:xfrm>
            <a:off x="5071166" y="6536268"/>
            <a:ext cx="7120834" cy="321733"/>
          </a:xfrm>
        </p:spPr>
        <p:txBody>
          <a:bodyPr anchor="b"/>
          <a:lstStyle>
            <a:lvl1pPr marL="0" indent="0" algn="r">
              <a:spcAft>
                <a:spcPts val="0"/>
              </a:spcAft>
              <a:buNone/>
              <a:defRPr sz="1304" b="0">
                <a:solidFill>
                  <a:schemeClr val="tx1"/>
                </a:solidFill>
              </a:defRPr>
            </a:lvl1pPr>
            <a:lvl2pPr marL="650248" indent="0">
              <a:buNone/>
              <a:defRPr sz="1422">
                <a:solidFill>
                  <a:schemeClr val="tx1"/>
                </a:solidFill>
              </a:defRPr>
            </a:lvl2pPr>
            <a:lvl3pPr marL="1300496" indent="0">
              <a:buNone/>
              <a:defRPr sz="1422">
                <a:solidFill>
                  <a:schemeClr val="tx1"/>
                </a:solidFill>
              </a:defRPr>
            </a:lvl3pPr>
            <a:lvl4pPr marL="1950744" indent="0">
              <a:buNone/>
              <a:defRPr sz="1422">
                <a:solidFill>
                  <a:schemeClr val="tx1"/>
                </a:solidFill>
              </a:defRPr>
            </a:lvl4pPr>
            <a:lvl5pPr marL="2600993" indent="0">
              <a:buNone/>
              <a:defRPr sz="1422">
                <a:solidFill>
                  <a:schemeClr val="tx1"/>
                </a:solidFill>
              </a:defRPr>
            </a:lvl5pPr>
          </a:lstStyle>
          <a:p>
            <a:pPr lvl="0"/>
            <a:endParaRPr lang="en-GB" dirty="0"/>
          </a:p>
        </p:txBody>
      </p:sp>
    </p:spTree>
    <p:extLst>
      <p:ext uri="{BB962C8B-B14F-4D97-AF65-F5344CB8AC3E}">
        <p14:creationId xmlns:p14="http://schemas.microsoft.com/office/powerpoint/2010/main" val="3909771442"/>
      </p:ext>
    </p:extLst>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C98DCE08-41C6-754C-8B94-1E817D13B56F}"/>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B671EB7F-1F36-3C4C-BEFF-8B7AD564F59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B746CDA0-4C68-CD4C-95C1-0D0553F81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10" name="Picture 9">
            <a:extLst>
              <a:ext uri="{FF2B5EF4-FFF2-40B4-BE49-F238E27FC236}">
                <a16:creationId xmlns:a16="http://schemas.microsoft.com/office/drawing/2014/main" id="{0BF55CE1-A0F5-A040-81E6-287EE6A8F26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9992579" y="271381"/>
            <a:ext cx="1785308" cy="71921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nobelprize.org/nobel_prizes/medicine/laureates/1966/huggins-lecture.html" TargetMode="Externa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nccn.org/" TargetMode="External"/><Relationship Id="rId2" Type="http://schemas.openxmlformats.org/officeDocument/2006/relationships/hyperlink" Target="https://www.auanet.org/guidelines/advanced-prostate-cancer"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nccn.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nccn.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1" name="TextBox 8"/>
          <p:cNvSpPr txBox="1">
            <a:spLocks noChangeArrowheads="1"/>
          </p:cNvSpPr>
          <p:nvPr/>
        </p:nvSpPr>
        <p:spPr bwMode="auto">
          <a:xfrm>
            <a:off x="1042342" y="1205089"/>
            <a:ext cx="184731" cy="384080"/>
          </a:xfrm>
          <a:prstGeom prst="rect">
            <a:avLst/>
          </a:prstGeom>
          <a:noFill/>
          <a:ln w="9525">
            <a:noFill/>
            <a:miter lim="800000"/>
            <a:headEnd/>
            <a:tailEnd/>
          </a:ln>
        </p:spPr>
        <p:txBody>
          <a:bodyPr wrap="none">
            <a:spAutoFit/>
          </a:bodyPr>
          <a:lstStyle/>
          <a:p>
            <a:pPr eaLnBrk="1" hangingPunct="1"/>
            <a:endParaRPr lang="en-US" sz="1896" b="0" dirty="0">
              <a:latin typeface="Calibri" pitchFamily="34" charset="0"/>
            </a:endParaRPr>
          </a:p>
        </p:txBody>
      </p:sp>
      <p:pic>
        <p:nvPicPr>
          <p:cNvPr id="3" name="Picture 2" descr="A close up of a logo&#10;&#10;Description automatically generated">
            <a:extLst>
              <a:ext uri="{FF2B5EF4-FFF2-40B4-BE49-F238E27FC236}">
                <a16:creationId xmlns:a16="http://schemas.microsoft.com/office/drawing/2014/main" id="{F6F59C30-E211-4C7E-AE7A-2FB6E7A6DC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15" y="5513486"/>
            <a:ext cx="2122232" cy="955751"/>
          </a:xfrm>
          <a:prstGeom prst="rect">
            <a:avLst/>
          </a:prstGeom>
        </p:spPr>
      </p:pic>
      <p:sp>
        <p:nvSpPr>
          <p:cNvPr id="2" name="Title 1">
            <a:extLst>
              <a:ext uri="{FF2B5EF4-FFF2-40B4-BE49-F238E27FC236}">
                <a16:creationId xmlns:a16="http://schemas.microsoft.com/office/drawing/2014/main" id="{514D7BE4-35D9-4D83-8590-2BC5A35607C0}"/>
              </a:ext>
            </a:extLst>
          </p:cNvPr>
          <p:cNvSpPr>
            <a:spLocks noGrp="1"/>
          </p:cNvSpPr>
          <p:nvPr>
            <p:ph type="title"/>
          </p:nvPr>
        </p:nvSpPr>
        <p:spPr/>
        <p:txBody>
          <a:bodyPr/>
          <a:lstStyle/>
          <a:p>
            <a:r>
              <a:rPr lang="en-US" dirty="0"/>
              <a:t>Paradigm Shift in the Management of  Metastatic Castration-Sensitive                 Prostate Cancer (</a:t>
            </a:r>
            <a:r>
              <a:rPr lang="en-US" cap="none" dirty="0"/>
              <a:t>m</a:t>
            </a:r>
            <a:r>
              <a:rPr lang="en-US" dirty="0"/>
              <a:t>CSPC)</a:t>
            </a:r>
            <a:br>
              <a:rPr lang="en-US" dirty="0"/>
            </a:br>
            <a:endParaRPr lang="en-US" dirty="0"/>
          </a:p>
        </p:txBody>
      </p:sp>
      <p:sp>
        <p:nvSpPr>
          <p:cNvPr id="5" name="Slide Number Placeholder 4">
            <a:extLst>
              <a:ext uri="{FF2B5EF4-FFF2-40B4-BE49-F238E27FC236}">
                <a16:creationId xmlns:a16="http://schemas.microsoft.com/office/drawing/2014/main" id="{8E05A0CB-0E42-B040-BC8E-1B39C650B83F}"/>
              </a:ext>
            </a:extLst>
          </p:cNvPr>
          <p:cNvSpPr>
            <a:spLocks noGrp="1"/>
          </p:cNvSpPr>
          <p:nvPr>
            <p:ph type="sldNum" sz="quarter" idx="4"/>
          </p:nvPr>
        </p:nvSpPr>
        <p:spPr/>
        <p:txBody>
          <a:bodyPr/>
          <a:lstStyle/>
          <a:p>
            <a:fld id="{D706174B-580A-41CE-AD05-61825D957271}" type="slidenum">
              <a:rPr lang="en-US" smtClean="0"/>
              <a:pPr/>
              <a:t>1</a:t>
            </a:fld>
            <a:endParaRPr lang="en-US" dirty="0"/>
          </a:p>
        </p:txBody>
      </p:sp>
      <p:pic>
        <p:nvPicPr>
          <p:cNvPr id="12" name="Picture 11">
            <a:extLst>
              <a:ext uri="{FF2B5EF4-FFF2-40B4-BE49-F238E27FC236}">
                <a16:creationId xmlns:a16="http://schemas.microsoft.com/office/drawing/2014/main" id="{F16A0BC1-7689-0B4B-B5C9-5E685F45D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8203" y="5710788"/>
            <a:ext cx="3983351" cy="561146"/>
          </a:xfrm>
          <a:prstGeom prst="rect">
            <a:avLst/>
          </a:prstGeom>
        </p:spPr>
      </p:pic>
      <p:sp>
        <p:nvSpPr>
          <p:cNvPr id="13" name="Subtitle 3">
            <a:extLst>
              <a:ext uri="{FF2B5EF4-FFF2-40B4-BE49-F238E27FC236}">
                <a16:creationId xmlns:a16="http://schemas.microsoft.com/office/drawing/2014/main" id="{B4CD8138-7767-5B45-BE03-21312C2CB18D}"/>
              </a:ext>
            </a:extLst>
          </p:cNvPr>
          <p:cNvSpPr>
            <a:spLocks noGrp="1"/>
          </p:cNvSpPr>
          <p:nvPr>
            <p:ph type="subTitle" idx="1"/>
          </p:nvPr>
        </p:nvSpPr>
        <p:spPr>
          <a:xfrm>
            <a:off x="420980" y="3839278"/>
            <a:ext cx="5638903" cy="1655762"/>
          </a:xfrm>
        </p:spPr>
        <p:txBody>
          <a:bodyPr wrap="none">
            <a:noAutofit/>
          </a:bodyPr>
          <a:lstStyle/>
          <a:p>
            <a:pPr>
              <a:spcBef>
                <a:spcPts val="0"/>
              </a:spcBef>
            </a:pPr>
            <a:r>
              <a:rPr lang="en-GB" b="1" dirty="0">
                <a:latin typeface="Calibri" pitchFamily="34" charset="0"/>
              </a:rPr>
              <a:t>Neal Shore, MD, FACS</a:t>
            </a:r>
          </a:p>
          <a:p>
            <a:pPr>
              <a:spcBef>
                <a:spcPts val="0"/>
              </a:spcBef>
            </a:pPr>
            <a:r>
              <a:rPr lang="en-GB" sz="2200" b="1" dirty="0">
                <a:latin typeface="Calibri" pitchFamily="34" charset="0"/>
              </a:rPr>
              <a:t>Carolina Urologic Research Center</a:t>
            </a:r>
          </a:p>
          <a:p>
            <a:pPr>
              <a:spcBef>
                <a:spcPts val="0"/>
              </a:spcBef>
            </a:pPr>
            <a:r>
              <a:rPr lang="en-GB" sz="2200" b="1" dirty="0">
                <a:latin typeface="Calibri" pitchFamily="34" charset="0"/>
              </a:rPr>
              <a:t>Myrtle Beach, SC</a:t>
            </a:r>
          </a:p>
        </p:txBody>
      </p:sp>
      <p:sp>
        <p:nvSpPr>
          <p:cNvPr id="14" name="Subtitle 3">
            <a:extLst>
              <a:ext uri="{FF2B5EF4-FFF2-40B4-BE49-F238E27FC236}">
                <a16:creationId xmlns:a16="http://schemas.microsoft.com/office/drawing/2014/main" id="{2FE52861-5CFA-C74B-B271-B8DDA23B205A}"/>
              </a:ext>
            </a:extLst>
          </p:cNvPr>
          <p:cNvSpPr txBox="1">
            <a:spLocks/>
          </p:cNvSpPr>
          <p:nvPr/>
        </p:nvSpPr>
        <p:spPr>
          <a:xfrm>
            <a:off x="6390427" y="3839278"/>
            <a:ext cx="5638903" cy="1655762"/>
          </a:xfrm>
          <a:prstGeom prst="rect">
            <a:avLst/>
          </a:prstGeom>
        </p:spPr>
        <p:txBody>
          <a:bodyPr vert="horz" wrap="non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GB" sz="3200" b="1" dirty="0">
                <a:solidFill>
                  <a:schemeClr val="accent1"/>
                </a:solidFill>
                <a:latin typeface="Calibri" pitchFamily="34" charset="0"/>
              </a:rPr>
              <a:t>Alicia Morgans, MD, MPH</a:t>
            </a:r>
          </a:p>
          <a:p>
            <a:pPr>
              <a:lnSpc>
                <a:spcPct val="100000"/>
              </a:lnSpc>
              <a:spcBef>
                <a:spcPts val="0"/>
              </a:spcBef>
            </a:pPr>
            <a:r>
              <a:rPr lang="en-GB" sz="2200" b="1" dirty="0">
                <a:solidFill>
                  <a:schemeClr val="accent1"/>
                </a:solidFill>
                <a:latin typeface="Calibri" pitchFamily="34" charset="0"/>
              </a:rPr>
              <a:t>Northwestern University</a:t>
            </a:r>
          </a:p>
          <a:p>
            <a:pPr>
              <a:lnSpc>
                <a:spcPct val="100000"/>
              </a:lnSpc>
              <a:spcBef>
                <a:spcPts val="0"/>
              </a:spcBef>
            </a:pPr>
            <a:r>
              <a:rPr lang="en-GB" sz="2200" b="1" dirty="0">
                <a:solidFill>
                  <a:schemeClr val="accent1"/>
                </a:solidFill>
                <a:latin typeface="Calibri" pitchFamily="34" charset="0"/>
              </a:rPr>
              <a:t>Chicago, IL</a:t>
            </a:r>
          </a:p>
        </p:txBody>
      </p:sp>
    </p:spTree>
    <p:extLst>
      <p:ext uri="{BB962C8B-B14F-4D97-AF65-F5344CB8AC3E}">
        <p14:creationId xmlns:p14="http://schemas.microsoft.com/office/powerpoint/2010/main" val="400809655"/>
      </p:ext>
    </p:extLst>
  </p:cSld>
  <p:clrMapOvr>
    <a:masterClrMapping/>
  </p:clrMapOvr>
  <p:transition spd="med"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2EBF415A-576A-234F-92BA-E1455DEF59EC}"/>
              </a:ext>
            </a:extLst>
          </p:cNvPr>
          <p:cNvSpPr>
            <a:spLocks noGrp="1"/>
          </p:cNvSpPr>
          <p:nvPr>
            <p:ph sz="quarter" idx="12"/>
          </p:nvPr>
        </p:nvSpPr>
        <p:spPr>
          <a:xfrm>
            <a:off x="667597" y="1161289"/>
            <a:ext cx="10963200" cy="661293"/>
          </a:xfrm>
        </p:spPr>
        <p:txBody>
          <a:bodyPr/>
          <a:lstStyle/>
          <a:p>
            <a:r>
              <a:rPr lang="en-US" altLang="en-US" dirty="0"/>
              <a:t>Median follow-up 53.7 months in patients with mCSPC randomly selected to receive ADT + docetaxel vs ADT alone (n = 790)</a:t>
            </a:r>
          </a:p>
        </p:txBody>
      </p:sp>
      <p:sp>
        <p:nvSpPr>
          <p:cNvPr id="5" name="Title 1"/>
          <p:cNvSpPr>
            <a:spLocks noGrp="1"/>
          </p:cNvSpPr>
          <p:nvPr>
            <p:ph type="title"/>
          </p:nvPr>
        </p:nvSpPr>
        <p:spPr/>
        <p:txBody>
          <a:bodyPr/>
          <a:lstStyle/>
          <a:p>
            <a:r>
              <a:rPr lang="nl-NL" dirty="0"/>
              <a:t>CHAARTED: High volume vs Low Volume</a:t>
            </a:r>
          </a:p>
        </p:txBody>
      </p:sp>
      <p:sp>
        <p:nvSpPr>
          <p:cNvPr id="2" name="Slide Number Placeholder 1">
            <a:extLst>
              <a:ext uri="{FF2B5EF4-FFF2-40B4-BE49-F238E27FC236}">
                <a16:creationId xmlns:a16="http://schemas.microsoft.com/office/drawing/2014/main" id="{12A5342C-378B-FF44-B548-2E272D245614}"/>
              </a:ext>
            </a:extLst>
          </p:cNvPr>
          <p:cNvSpPr>
            <a:spLocks noGrp="1"/>
          </p:cNvSpPr>
          <p:nvPr>
            <p:ph type="sldNum" sz="quarter" idx="4"/>
          </p:nvPr>
        </p:nvSpPr>
        <p:spPr/>
        <p:txBody>
          <a:bodyPr/>
          <a:lstStyle/>
          <a:p>
            <a:fld id="{D706174B-580A-41CE-AD05-61825D957271}" type="slidenum">
              <a:rPr lang="en-US" smtClean="0"/>
              <a:pPr/>
              <a:t>10</a:t>
            </a:fld>
            <a:endParaRPr lang="en-US" dirty="0"/>
          </a:p>
        </p:txBody>
      </p:sp>
      <p:sp>
        <p:nvSpPr>
          <p:cNvPr id="12" name="Content Placeholder 11">
            <a:extLst>
              <a:ext uri="{FF2B5EF4-FFF2-40B4-BE49-F238E27FC236}">
                <a16:creationId xmlns:a16="http://schemas.microsoft.com/office/drawing/2014/main" id="{806A3012-708C-1B42-884E-E2CFAFBD6BBE}"/>
              </a:ext>
            </a:extLst>
          </p:cNvPr>
          <p:cNvSpPr>
            <a:spLocks noGrp="1"/>
          </p:cNvSpPr>
          <p:nvPr>
            <p:ph sz="quarter" idx="15"/>
          </p:nvPr>
        </p:nvSpPr>
        <p:spPr>
          <a:xfrm>
            <a:off x="620184" y="6309320"/>
            <a:ext cx="8116800" cy="365125"/>
          </a:xfrm>
        </p:spPr>
        <p:txBody>
          <a:bodyPr/>
          <a:lstStyle/>
          <a:p>
            <a:pPr>
              <a:spcBef>
                <a:spcPts val="300"/>
              </a:spcBef>
            </a:pPr>
            <a:r>
              <a:rPr lang="en-GB" altLang="en-US" dirty="0"/>
              <a:t>ADT, androgen deprivation therapy; CI, confidence interval; HR, hazard ratio; NR, not reached; OS, overall survival</a:t>
            </a:r>
          </a:p>
          <a:p>
            <a:pPr>
              <a:spcBef>
                <a:spcPts val="300"/>
              </a:spcBef>
            </a:pPr>
            <a:r>
              <a:rPr lang="en-GB" altLang="en-US" dirty="0"/>
              <a:t>Kyriakopoulos CE, et al. J Clin Oncol. 2018;36:1080-7</a:t>
            </a:r>
          </a:p>
        </p:txBody>
      </p:sp>
      <p:pic>
        <p:nvPicPr>
          <p:cNvPr id="7" name="Picture 6"/>
          <p:cNvPicPr>
            <a:picLocks noChangeAspect="1"/>
          </p:cNvPicPr>
          <p:nvPr/>
        </p:nvPicPr>
        <p:blipFill rotWithShape="1">
          <a:blip r:embed="rId2"/>
          <a:srcRect t="665" b="665"/>
          <a:stretch/>
        </p:blipFill>
        <p:spPr>
          <a:xfrm>
            <a:off x="1237252" y="2086893"/>
            <a:ext cx="9563272" cy="4006403"/>
          </a:xfrm>
          <a:prstGeom prst="rect">
            <a:avLst/>
          </a:prstGeom>
        </p:spPr>
      </p:pic>
      <p:sp>
        <p:nvSpPr>
          <p:cNvPr id="8" name="TextBox 5">
            <a:extLst>
              <a:ext uri="{FF2B5EF4-FFF2-40B4-BE49-F238E27FC236}">
                <a16:creationId xmlns:a16="http://schemas.microsoft.com/office/drawing/2014/main" id="{8F4D2A34-C4A8-1B4A-95B8-45552D30A4D2}"/>
              </a:ext>
            </a:extLst>
          </p:cNvPr>
          <p:cNvSpPr txBox="1">
            <a:spLocks noChangeArrowheads="1"/>
          </p:cNvSpPr>
          <p:nvPr/>
        </p:nvSpPr>
        <p:spPr bwMode="auto">
          <a:xfrm>
            <a:off x="2835151" y="1924189"/>
            <a:ext cx="2832000" cy="246221"/>
          </a:xfrm>
          <a:prstGeom prst="rect">
            <a:avLst/>
          </a:prstGeom>
          <a:noFill/>
        </p:spPr>
        <p:txBody>
          <a:bodyPr wrap="square" lIns="0" tIns="0" rIns="0" bIns="0" rtlCol="0">
            <a:spAutoFit/>
          </a:bodyPr>
          <a:lstStyle>
            <a:defPPr>
              <a:defRPr lang="fr-FR"/>
            </a:defPPr>
            <a:lvl1pPr algn="ctr">
              <a:defRPr sz="1600" b="1">
                <a:solidFill>
                  <a:schemeClr val="accent1"/>
                </a:solidFill>
              </a:defRPr>
            </a:lvl1pPr>
          </a:lstStyle>
          <a:p>
            <a:r>
              <a:rPr lang="en-US" altLang="en-US" dirty="0"/>
              <a:t>HIGH VOLUME</a:t>
            </a:r>
          </a:p>
        </p:txBody>
      </p:sp>
      <p:sp>
        <p:nvSpPr>
          <p:cNvPr id="9" name="TextBox 5">
            <a:extLst>
              <a:ext uri="{FF2B5EF4-FFF2-40B4-BE49-F238E27FC236}">
                <a16:creationId xmlns:a16="http://schemas.microsoft.com/office/drawing/2014/main" id="{641E39A8-0F45-384B-B99B-EC98A2D5C012}"/>
              </a:ext>
            </a:extLst>
          </p:cNvPr>
          <p:cNvSpPr txBox="1">
            <a:spLocks noChangeArrowheads="1"/>
          </p:cNvSpPr>
          <p:nvPr/>
        </p:nvSpPr>
        <p:spPr bwMode="auto">
          <a:xfrm>
            <a:off x="7320984" y="1937166"/>
            <a:ext cx="2832000" cy="246221"/>
          </a:xfrm>
          <a:prstGeom prst="rect">
            <a:avLst/>
          </a:prstGeom>
          <a:noFill/>
        </p:spPr>
        <p:txBody>
          <a:bodyPr wrap="square" lIns="0" tIns="0" rIns="0" bIns="0" rtlCol="0">
            <a:spAutoFit/>
          </a:bodyPr>
          <a:lstStyle>
            <a:defPPr>
              <a:defRPr lang="fr-FR"/>
            </a:defPPr>
            <a:lvl1pPr algn="ctr">
              <a:defRPr sz="1600" b="1">
                <a:solidFill>
                  <a:schemeClr val="accent1"/>
                </a:solidFill>
              </a:defRPr>
            </a:lvl1pPr>
          </a:lstStyle>
          <a:p>
            <a:r>
              <a:rPr lang="en-US" altLang="en-US" dirty="0"/>
              <a:t>LOW VOLUME</a:t>
            </a:r>
          </a:p>
        </p:txBody>
      </p:sp>
    </p:spTree>
    <p:extLst>
      <p:ext uri="{BB962C8B-B14F-4D97-AF65-F5344CB8AC3E}">
        <p14:creationId xmlns:p14="http://schemas.microsoft.com/office/powerpoint/2010/main" val="6332760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a:extLst>
              <a:ext uri="{FF2B5EF4-FFF2-40B4-BE49-F238E27FC236}">
                <a16:creationId xmlns:a16="http://schemas.microsoft.com/office/drawing/2014/main" id="{A9D14D29-B3C2-CB48-B39A-A01B82CA82E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844" t="8626" r="3529" b="24988"/>
          <a:stretch/>
        </p:blipFill>
        <p:spPr bwMode="auto">
          <a:xfrm>
            <a:off x="1152939" y="1956022"/>
            <a:ext cx="4854160" cy="2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Picture 5">
            <a:extLst>
              <a:ext uri="{FF2B5EF4-FFF2-40B4-BE49-F238E27FC236}">
                <a16:creationId xmlns:a16="http://schemas.microsoft.com/office/drawing/2014/main" id="{5147F496-6ADF-6E47-81D6-75B7300F10C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2393" t="10619" r="6522" b="22687"/>
          <a:stretch/>
        </p:blipFill>
        <p:spPr bwMode="auto">
          <a:xfrm>
            <a:off x="6830170" y="1956021"/>
            <a:ext cx="4826442" cy="26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3313621D-C215-9744-BB8B-4DA3A4CD66B9}"/>
              </a:ext>
            </a:extLst>
          </p:cNvPr>
          <p:cNvSpPr>
            <a:spLocks noGrp="1"/>
          </p:cNvSpPr>
          <p:nvPr>
            <p:ph type="title"/>
          </p:nvPr>
        </p:nvSpPr>
        <p:spPr/>
        <p:txBody>
          <a:bodyPr/>
          <a:lstStyle/>
          <a:p>
            <a:r>
              <a:rPr lang="en-US" dirty="0"/>
              <a:t>STAMPEDE: Survival Outcomes by Volume</a:t>
            </a:r>
          </a:p>
        </p:txBody>
      </p:sp>
      <p:sp>
        <p:nvSpPr>
          <p:cNvPr id="2" name="Slide Number Placeholder 1">
            <a:extLst>
              <a:ext uri="{FF2B5EF4-FFF2-40B4-BE49-F238E27FC236}">
                <a16:creationId xmlns:a16="http://schemas.microsoft.com/office/drawing/2014/main" id="{C4474607-2976-B04E-B066-726B565DDDE3}"/>
              </a:ext>
            </a:extLst>
          </p:cNvPr>
          <p:cNvSpPr>
            <a:spLocks noGrp="1"/>
          </p:cNvSpPr>
          <p:nvPr>
            <p:ph type="sldNum" sz="quarter" idx="4"/>
          </p:nvPr>
        </p:nvSpPr>
        <p:spPr/>
        <p:txBody>
          <a:bodyPr/>
          <a:lstStyle/>
          <a:p>
            <a:fld id="{D706174B-580A-41CE-AD05-61825D957271}" type="slidenum">
              <a:rPr lang="en-US" smtClean="0"/>
              <a:pPr/>
              <a:t>11</a:t>
            </a:fld>
            <a:endParaRPr lang="en-US" dirty="0"/>
          </a:p>
        </p:txBody>
      </p:sp>
      <p:sp>
        <p:nvSpPr>
          <p:cNvPr id="7" name="Content Placeholder 6">
            <a:extLst>
              <a:ext uri="{FF2B5EF4-FFF2-40B4-BE49-F238E27FC236}">
                <a16:creationId xmlns:a16="http://schemas.microsoft.com/office/drawing/2014/main" id="{7E87CBD2-8C6E-764A-AE69-15E77D4DE8F6}"/>
              </a:ext>
            </a:extLst>
          </p:cNvPr>
          <p:cNvSpPr>
            <a:spLocks noGrp="1"/>
          </p:cNvSpPr>
          <p:nvPr>
            <p:ph sz="quarter" idx="15"/>
          </p:nvPr>
        </p:nvSpPr>
        <p:spPr>
          <a:xfrm>
            <a:off x="620184" y="6309320"/>
            <a:ext cx="8116800" cy="365125"/>
          </a:xfrm>
        </p:spPr>
        <p:txBody>
          <a:bodyPr/>
          <a:lstStyle/>
          <a:p>
            <a:pPr>
              <a:spcBef>
                <a:spcPts val="300"/>
              </a:spcBef>
            </a:pPr>
            <a:r>
              <a:rPr lang="fr-FR" altLang="en-US" dirty="0"/>
              <a:t>CI, confidence interval; HR, hazard ratio; M1, metastatic</a:t>
            </a:r>
          </a:p>
          <a:p>
            <a:pPr>
              <a:spcBef>
                <a:spcPts val="300"/>
              </a:spcBef>
            </a:pPr>
            <a:r>
              <a:rPr lang="en-US" dirty="0"/>
              <a:t>Clarke NW, et al. Ann Oncol. 2019;30:1992-2003</a:t>
            </a:r>
          </a:p>
        </p:txBody>
      </p:sp>
      <p:sp>
        <p:nvSpPr>
          <p:cNvPr id="19" name="TextBox 18">
            <a:extLst>
              <a:ext uri="{FF2B5EF4-FFF2-40B4-BE49-F238E27FC236}">
                <a16:creationId xmlns:a16="http://schemas.microsoft.com/office/drawing/2014/main" id="{820E1BCE-F23C-BF41-835D-CC52470C2034}"/>
              </a:ext>
            </a:extLst>
          </p:cNvPr>
          <p:cNvSpPr txBox="1"/>
          <p:nvPr/>
        </p:nvSpPr>
        <p:spPr>
          <a:xfrm>
            <a:off x="1674384" y="1518489"/>
            <a:ext cx="3528392" cy="246221"/>
          </a:xfrm>
          <a:prstGeom prst="rect">
            <a:avLst/>
          </a:prstGeom>
          <a:noFill/>
        </p:spPr>
        <p:txBody>
          <a:bodyPr wrap="square" lIns="0" tIns="0" rIns="0" bIns="0" rtlCol="0">
            <a:spAutoFit/>
          </a:bodyPr>
          <a:lstStyle/>
          <a:p>
            <a:pPr algn="ctr"/>
            <a:r>
              <a:rPr lang="en-US" sz="1600" b="1" dirty="0">
                <a:solidFill>
                  <a:schemeClr val="accent1"/>
                </a:solidFill>
              </a:rPr>
              <a:t>OVERALL SURVIVAL: LOW-BURDEN M1</a:t>
            </a:r>
          </a:p>
        </p:txBody>
      </p:sp>
      <p:sp>
        <p:nvSpPr>
          <p:cNvPr id="20" name="TextBox 19">
            <a:extLst>
              <a:ext uri="{FF2B5EF4-FFF2-40B4-BE49-F238E27FC236}">
                <a16:creationId xmlns:a16="http://schemas.microsoft.com/office/drawing/2014/main" id="{2B7DD31F-F494-D740-A2DA-EBAC0D9EFFC3}"/>
              </a:ext>
            </a:extLst>
          </p:cNvPr>
          <p:cNvSpPr txBox="1"/>
          <p:nvPr/>
        </p:nvSpPr>
        <p:spPr>
          <a:xfrm>
            <a:off x="1674384" y="4834859"/>
            <a:ext cx="3528392" cy="215444"/>
          </a:xfrm>
          <a:prstGeom prst="rect">
            <a:avLst/>
          </a:prstGeom>
          <a:noFill/>
        </p:spPr>
        <p:txBody>
          <a:bodyPr wrap="square" lIns="0" tIns="0" rIns="0" bIns="0" rtlCol="0">
            <a:spAutoFit/>
          </a:bodyPr>
          <a:lstStyle/>
          <a:p>
            <a:pPr algn="ctr"/>
            <a:r>
              <a:rPr lang="en-GB" sz="1400" b="1" dirty="0"/>
              <a:t>Time since randomization (years)</a:t>
            </a:r>
          </a:p>
        </p:txBody>
      </p:sp>
      <p:sp>
        <p:nvSpPr>
          <p:cNvPr id="21" name="TextBox 20">
            <a:extLst>
              <a:ext uri="{FF2B5EF4-FFF2-40B4-BE49-F238E27FC236}">
                <a16:creationId xmlns:a16="http://schemas.microsoft.com/office/drawing/2014/main" id="{DD0B3617-2023-4246-A3DE-C686D1B65929}"/>
              </a:ext>
            </a:extLst>
          </p:cNvPr>
          <p:cNvSpPr txBox="1"/>
          <p:nvPr/>
        </p:nvSpPr>
        <p:spPr>
          <a:xfrm>
            <a:off x="1160034" y="4616626"/>
            <a:ext cx="317160" cy="184666"/>
          </a:xfrm>
          <a:prstGeom prst="rect">
            <a:avLst/>
          </a:prstGeom>
          <a:noFill/>
        </p:spPr>
        <p:txBody>
          <a:bodyPr wrap="square" lIns="0" tIns="0" rIns="0" bIns="0" rtlCol="0">
            <a:spAutoFit/>
          </a:bodyPr>
          <a:lstStyle/>
          <a:p>
            <a:pPr algn="ctr"/>
            <a:r>
              <a:rPr lang="en-US" sz="1200" dirty="0"/>
              <a:t>0</a:t>
            </a:r>
          </a:p>
        </p:txBody>
      </p:sp>
      <p:sp>
        <p:nvSpPr>
          <p:cNvPr id="22" name="TextBox 21">
            <a:extLst>
              <a:ext uri="{FF2B5EF4-FFF2-40B4-BE49-F238E27FC236}">
                <a16:creationId xmlns:a16="http://schemas.microsoft.com/office/drawing/2014/main" id="{58E514CF-262B-D943-952C-8C484A892D35}"/>
              </a:ext>
            </a:extLst>
          </p:cNvPr>
          <p:cNvSpPr txBox="1"/>
          <p:nvPr/>
        </p:nvSpPr>
        <p:spPr>
          <a:xfrm>
            <a:off x="1677559" y="4616626"/>
            <a:ext cx="317160" cy="184666"/>
          </a:xfrm>
          <a:prstGeom prst="rect">
            <a:avLst/>
          </a:prstGeom>
          <a:noFill/>
        </p:spPr>
        <p:txBody>
          <a:bodyPr wrap="square" lIns="0" tIns="0" rIns="0" bIns="0" rtlCol="0">
            <a:spAutoFit/>
          </a:bodyPr>
          <a:lstStyle/>
          <a:p>
            <a:pPr algn="ctr"/>
            <a:r>
              <a:rPr lang="en-US" sz="1200" dirty="0"/>
              <a:t>1</a:t>
            </a:r>
          </a:p>
        </p:txBody>
      </p:sp>
      <p:sp>
        <p:nvSpPr>
          <p:cNvPr id="23" name="TextBox 22">
            <a:extLst>
              <a:ext uri="{FF2B5EF4-FFF2-40B4-BE49-F238E27FC236}">
                <a16:creationId xmlns:a16="http://schemas.microsoft.com/office/drawing/2014/main" id="{296B7F0D-E6CA-E244-AA43-B60ED2A0268D}"/>
              </a:ext>
            </a:extLst>
          </p:cNvPr>
          <p:cNvSpPr txBox="1"/>
          <p:nvPr/>
        </p:nvSpPr>
        <p:spPr>
          <a:xfrm>
            <a:off x="2182384" y="4616626"/>
            <a:ext cx="317160" cy="184666"/>
          </a:xfrm>
          <a:prstGeom prst="rect">
            <a:avLst/>
          </a:prstGeom>
          <a:noFill/>
        </p:spPr>
        <p:txBody>
          <a:bodyPr wrap="square" lIns="0" tIns="0" rIns="0" bIns="0" rtlCol="0">
            <a:spAutoFit/>
          </a:bodyPr>
          <a:lstStyle/>
          <a:p>
            <a:pPr algn="ctr"/>
            <a:r>
              <a:rPr lang="en-US" sz="1200" dirty="0"/>
              <a:t>2</a:t>
            </a:r>
          </a:p>
        </p:txBody>
      </p:sp>
      <p:sp>
        <p:nvSpPr>
          <p:cNvPr id="24" name="TextBox 23">
            <a:extLst>
              <a:ext uri="{FF2B5EF4-FFF2-40B4-BE49-F238E27FC236}">
                <a16:creationId xmlns:a16="http://schemas.microsoft.com/office/drawing/2014/main" id="{4E59C93A-4A9E-8841-9310-572091E8CBBE}"/>
              </a:ext>
            </a:extLst>
          </p:cNvPr>
          <p:cNvSpPr txBox="1"/>
          <p:nvPr/>
        </p:nvSpPr>
        <p:spPr>
          <a:xfrm>
            <a:off x="5227209" y="4616626"/>
            <a:ext cx="317160" cy="184666"/>
          </a:xfrm>
          <a:prstGeom prst="rect">
            <a:avLst/>
          </a:prstGeom>
          <a:noFill/>
        </p:spPr>
        <p:txBody>
          <a:bodyPr wrap="square" lIns="0" tIns="0" rIns="0" bIns="0" rtlCol="0">
            <a:spAutoFit/>
          </a:bodyPr>
          <a:lstStyle/>
          <a:p>
            <a:pPr algn="ctr"/>
            <a:r>
              <a:rPr lang="en-US" sz="1200" dirty="0"/>
              <a:t>8</a:t>
            </a:r>
          </a:p>
        </p:txBody>
      </p:sp>
      <p:sp>
        <p:nvSpPr>
          <p:cNvPr id="25" name="TextBox 24">
            <a:extLst>
              <a:ext uri="{FF2B5EF4-FFF2-40B4-BE49-F238E27FC236}">
                <a16:creationId xmlns:a16="http://schemas.microsoft.com/office/drawing/2014/main" id="{7760C6DB-2A63-BB40-B838-5A1BCA574080}"/>
              </a:ext>
            </a:extLst>
          </p:cNvPr>
          <p:cNvSpPr txBox="1"/>
          <p:nvPr/>
        </p:nvSpPr>
        <p:spPr>
          <a:xfrm>
            <a:off x="4719209" y="4616626"/>
            <a:ext cx="317160" cy="184666"/>
          </a:xfrm>
          <a:prstGeom prst="rect">
            <a:avLst/>
          </a:prstGeom>
          <a:noFill/>
        </p:spPr>
        <p:txBody>
          <a:bodyPr wrap="square" lIns="0" tIns="0" rIns="0" bIns="0" rtlCol="0">
            <a:spAutoFit/>
          </a:bodyPr>
          <a:lstStyle/>
          <a:p>
            <a:pPr algn="ctr"/>
            <a:r>
              <a:rPr lang="en-US" sz="1200" dirty="0"/>
              <a:t>7</a:t>
            </a:r>
          </a:p>
        </p:txBody>
      </p:sp>
      <p:sp>
        <p:nvSpPr>
          <p:cNvPr id="26" name="TextBox 25">
            <a:extLst>
              <a:ext uri="{FF2B5EF4-FFF2-40B4-BE49-F238E27FC236}">
                <a16:creationId xmlns:a16="http://schemas.microsoft.com/office/drawing/2014/main" id="{82202634-CFB4-764D-98B3-CF384CB46695}"/>
              </a:ext>
            </a:extLst>
          </p:cNvPr>
          <p:cNvSpPr txBox="1"/>
          <p:nvPr/>
        </p:nvSpPr>
        <p:spPr>
          <a:xfrm>
            <a:off x="4211209" y="4616626"/>
            <a:ext cx="317160" cy="184666"/>
          </a:xfrm>
          <a:prstGeom prst="rect">
            <a:avLst/>
          </a:prstGeom>
          <a:noFill/>
        </p:spPr>
        <p:txBody>
          <a:bodyPr wrap="square" lIns="0" tIns="0" rIns="0" bIns="0" rtlCol="0">
            <a:spAutoFit/>
          </a:bodyPr>
          <a:lstStyle/>
          <a:p>
            <a:pPr algn="ctr"/>
            <a:r>
              <a:rPr lang="en-US" sz="1200" dirty="0"/>
              <a:t>6</a:t>
            </a:r>
          </a:p>
        </p:txBody>
      </p:sp>
      <p:sp>
        <p:nvSpPr>
          <p:cNvPr id="27" name="TextBox 26">
            <a:extLst>
              <a:ext uri="{FF2B5EF4-FFF2-40B4-BE49-F238E27FC236}">
                <a16:creationId xmlns:a16="http://schemas.microsoft.com/office/drawing/2014/main" id="{C9759988-BB35-0C46-8DF2-57FF4AD63FD0}"/>
              </a:ext>
            </a:extLst>
          </p:cNvPr>
          <p:cNvSpPr txBox="1"/>
          <p:nvPr/>
        </p:nvSpPr>
        <p:spPr>
          <a:xfrm>
            <a:off x="3703209" y="4616626"/>
            <a:ext cx="317160" cy="184666"/>
          </a:xfrm>
          <a:prstGeom prst="rect">
            <a:avLst/>
          </a:prstGeom>
          <a:noFill/>
        </p:spPr>
        <p:txBody>
          <a:bodyPr wrap="square" lIns="0" tIns="0" rIns="0" bIns="0" rtlCol="0">
            <a:spAutoFit/>
          </a:bodyPr>
          <a:lstStyle/>
          <a:p>
            <a:pPr algn="ctr"/>
            <a:r>
              <a:rPr lang="en-US" sz="1200" dirty="0"/>
              <a:t>5</a:t>
            </a:r>
          </a:p>
        </p:txBody>
      </p:sp>
      <p:sp>
        <p:nvSpPr>
          <p:cNvPr id="28" name="TextBox 27">
            <a:extLst>
              <a:ext uri="{FF2B5EF4-FFF2-40B4-BE49-F238E27FC236}">
                <a16:creationId xmlns:a16="http://schemas.microsoft.com/office/drawing/2014/main" id="{C765D17D-77CE-554C-A9BC-949C36809526}"/>
              </a:ext>
            </a:extLst>
          </p:cNvPr>
          <p:cNvSpPr txBox="1"/>
          <p:nvPr/>
        </p:nvSpPr>
        <p:spPr>
          <a:xfrm>
            <a:off x="3195209" y="4616626"/>
            <a:ext cx="317160" cy="184666"/>
          </a:xfrm>
          <a:prstGeom prst="rect">
            <a:avLst/>
          </a:prstGeom>
          <a:noFill/>
        </p:spPr>
        <p:txBody>
          <a:bodyPr wrap="square" lIns="0" tIns="0" rIns="0" bIns="0" rtlCol="0">
            <a:spAutoFit/>
          </a:bodyPr>
          <a:lstStyle/>
          <a:p>
            <a:pPr algn="ctr"/>
            <a:r>
              <a:rPr lang="en-US" sz="1200" dirty="0"/>
              <a:t>4</a:t>
            </a:r>
          </a:p>
        </p:txBody>
      </p:sp>
      <p:sp>
        <p:nvSpPr>
          <p:cNvPr id="29" name="TextBox 28">
            <a:extLst>
              <a:ext uri="{FF2B5EF4-FFF2-40B4-BE49-F238E27FC236}">
                <a16:creationId xmlns:a16="http://schemas.microsoft.com/office/drawing/2014/main" id="{9B0CA2F1-A9AC-F84B-BE85-1E4C02C4C768}"/>
              </a:ext>
            </a:extLst>
          </p:cNvPr>
          <p:cNvSpPr txBox="1"/>
          <p:nvPr/>
        </p:nvSpPr>
        <p:spPr>
          <a:xfrm>
            <a:off x="2687209" y="4616626"/>
            <a:ext cx="317160" cy="184666"/>
          </a:xfrm>
          <a:prstGeom prst="rect">
            <a:avLst/>
          </a:prstGeom>
          <a:noFill/>
        </p:spPr>
        <p:txBody>
          <a:bodyPr wrap="square" lIns="0" tIns="0" rIns="0" bIns="0" rtlCol="0">
            <a:spAutoFit/>
          </a:bodyPr>
          <a:lstStyle/>
          <a:p>
            <a:pPr algn="ctr"/>
            <a:r>
              <a:rPr lang="en-US" sz="1200" dirty="0"/>
              <a:t>3</a:t>
            </a:r>
          </a:p>
        </p:txBody>
      </p:sp>
      <p:sp>
        <p:nvSpPr>
          <p:cNvPr id="30" name="TextBox 29">
            <a:extLst>
              <a:ext uri="{FF2B5EF4-FFF2-40B4-BE49-F238E27FC236}">
                <a16:creationId xmlns:a16="http://schemas.microsoft.com/office/drawing/2014/main" id="{07EC9BED-5AAD-EC44-98B8-A12BCA7932F5}"/>
              </a:ext>
            </a:extLst>
          </p:cNvPr>
          <p:cNvSpPr txBox="1"/>
          <p:nvPr/>
        </p:nvSpPr>
        <p:spPr>
          <a:xfrm>
            <a:off x="5741559" y="4616626"/>
            <a:ext cx="317160" cy="184666"/>
          </a:xfrm>
          <a:prstGeom prst="rect">
            <a:avLst/>
          </a:prstGeom>
          <a:noFill/>
        </p:spPr>
        <p:txBody>
          <a:bodyPr wrap="square" lIns="0" tIns="0" rIns="0" bIns="0" rtlCol="0">
            <a:spAutoFit/>
          </a:bodyPr>
          <a:lstStyle/>
          <a:p>
            <a:pPr algn="ctr"/>
            <a:r>
              <a:rPr lang="en-US" sz="1200" dirty="0"/>
              <a:t>9</a:t>
            </a:r>
          </a:p>
        </p:txBody>
      </p:sp>
      <p:sp>
        <p:nvSpPr>
          <p:cNvPr id="31" name="TextBox 30">
            <a:extLst>
              <a:ext uri="{FF2B5EF4-FFF2-40B4-BE49-F238E27FC236}">
                <a16:creationId xmlns:a16="http://schemas.microsoft.com/office/drawing/2014/main" id="{5811C800-803C-4B40-A0B6-12442D4548D6}"/>
              </a:ext>
            </a:extLst>
          </p:cNvPr>
          <p:cNvSpPr txBox="1"/>
          <p:nvPr/>
        </p:nvSpPr>
        <p:spPr>
          <a:xfrm>
            <a:off x="3711160" y="4345701"/>
            <a:ext cx="2303890" cy="184666"/>
          </a:xfrm>
          <a:prstGeom prst="rect">
            <a:avLst/>
          </a:prstGeom>
          <a:solidFill>
            <a:schemeClr val="bg1"/>
          </a:solidFill>
        </p:spPr>
        <p:txBody>
          <a:bodyPr wrap="square" lIns="0" tIns="0" rIns="0" bIns="0" rtlCol="0">
            <a:spAutoFit/>
          </a:bodyPr>
          <a:lstStyle/>
          <a:p>
            <a:r>
              <a:rPr lang="en-US" sz="1200" dirty="0"/>
              <a:t>HR 0.76, 95% CI 0.54–1.07, P</a:t>
            </a:r>
            <a:r>
              <a:rPr lang="en-US" sz="1200" i="1" dirty="0"/>
              <a:t> </a:t>
            </a:r>
            <a:r>
              <a:rPr lang="en-US" sz="1200" dirty="0"/>
              <a:t>= 0.107</a:t>
            </a:r>
          </a:p>
        </p:txBody>
      </p:sp>
      <p:sp>
        <p:nvSpPr>
          <p:cNvPr id="33" name="TextBox 32">
            <a:extLst>
              <a:ext uri="{FF2B5EF4-FFF2-40B4-BE49-F238E27FC236}">
                <a16:creationId xmlns:a16="http://schemas.microsoft.com/office/drawing/2014/main" id="{F9233A9C-0884-6441-B6DC-D82A738091C6}"/>
              </a:ext>
            </a:extLst>
          </p:cNvPr>
          <p:cNvSpPr txBox="1"/>
          <p:nvPr/>
        </p:nvSpPr>
        <p:spPr>
          <a:xfrm>
            <a:off x="820309" y="4381676"/>
            <a:ext cx="317160" cy="184666"/>
          </a:xfrm>
          <a:prstGeom prst="rect">
            <a:avLst/>
          </a:prstGeom>
          <a:noFill/>
        </p:spPr>
        <p:txBody>
          <a:bodyPr wrap="square" lIns="0" tIns="0" rIns="0" bIns="0" rtlCol="0">
            <a:spAutoFit/>
          </a:bodyPr>
          <a:lstStyle/>
          <a:p>
            <a:pPr algn="r"/>
            <a:r>
              <a:rPr lang="en-US" sz="1200" dirty="0"/>
              <a:t>0</a:t>
            </a:r>
          </a:p>
        </p:txBody>
      </p:sp>
      <p:sp>
        <p:nvSpPr>
          <p:cNvPr id="34" name="TextBox 33">
            <a:extLst>
              <a:ext uri="{FF2B5EF4-FFF2-40B4-BE49-F238E27FC236}">
                <a16:creationId xmlns:a16="http://schemas.microsoft.com/office/drawing/2014/main" id="{3E14D240-DBE3-8A48-8698-CBBF0D57920D}"/>
              </a:ext>
            </a:extLst>
          </p:cNvPr>
          <p:cNvSpPr txBox="1"/>
          <p:nvPr/>
        </p:nvSpPr>
        <p:spPr>
          <a:xfrm>
            <a:off x="820309" y="3892726"/>
            <a:ext cx="317160" cy="184666"/>
          </a:xfrm>
          <a:prstGeom prst="rect">
            <a:avLst/>
          </a:prstGeom>
          <a:noFill/>
        </p:spPr>
        <p:txBody>
          <a:bodyPr wrap="square" lIns="0" tIns="0" rIns="0" bIns="0" rtlCol="0">
            <a:spAutoFit/>
          </a:bodyPr>
          <a:lstStyle/>
          <a:p>
            <a:pPr algn="r"/>
            <a:r>
              <a:rPr lang="en-US" sz="1200" dirty="0"/>
              <a:t>0.2</a:t>
            </a:r>
          </a:p>
        </p:txBody>
      </p:sp>
      <p:sp>
        <p:nvSpPr>
          <p:cNvPr id="35" name="TextBox 34">
            <a:extLst>
              <a:ext uri="{FF2B5EF4-FFF2-40B4-BE49-F238E27FC236}">
                <a16:creationId xmlns:a16="http://schemas.microsoft.com/office/drawing/2014/main" id="{0125F3ED-10C1-D246-B47F-645F2E69BF5B}"/>
              </a:ext>
            </a:extLst>
          </p:cNvPr>
          <p:cNvSpPr txBox="1"/>
          <p:nvPr/>
        </p:nvSpPr>
        <p:spPr>
          <a:xfrm>
            <a:off x="820309" y="3413301"/>
            <a:ext cx="317160" cy="184666"/>
          </a:xfrm>
          <a:prstGeom prst="rect">
            <a:avLst/>
          </a:prstGeom>
          <a:noFill/>
        </p:spPr>
        <p:txBody>
          <a:bodyPr wrap="square" lIns="0" tIns="0" rIns="0" bIns="0" rtlCol="0">
            <a:spAutoFit/>
          </a:bodyPr>
          <a:lstStyle/>
          <a:p>
            <a:pPr algn="r"/>
            <a:r>
              <a:rPr lang="en-US" sz="1200" dirty="0"/>
              <a:t>0.4</a:t>
            </a:r>
          </a:p>
        </p:txBody>
      </p:sp>
      <p:sp>
        <p:nvSpPr>
          <p:cNvPr id="36" name="TextBox 35">
            <a:extLst>
              <a:ext uri="{FF2B5EF4-FFF2-40B4-BE49-F238E27FC236}">
                <a16:creationId xmlns:a16="http://schemas.microsoft.com/office/drawing/2014/main" id="{C29EA002-08C3-4D46-8FAC-20C4E33F21CE}"/>
              </a:ext>
            </a:extLst>
          </p:cNvPr>
          <p:cNvSpPr txBox="1"/>
          <p:nvPr/>
        </p:nvSpPr>
        <p:spPr>
          <a:xfrm>
            <a:off x="820309" y="2930701"/>
            <a:ext cx="317160" cy="184666"/>
          </a:xfrm>
          <a:prstGeom prst="rect">
            <a:avLst/>
          </a:prstGeom>
          <a:noFill/>
        </p:spPr>
        <p:txBody>
          <a:bodyPr wrap="square" lIns="0" tIns="0" rIns="0" bIns="0" rtlCol="0">
            <a:spAutoFit/>
          </a:bodyPr>
          <a:lstStyle/>
          <a:p>
            <a:pPr algn="r"/>
            <a:r>
              <a:rPr lang="en-US" sz="1200" dirty="0"/>
              <a:t>0.6</a:t>
            </a:r>
          </a:p>
        </p:txBody>
      </p:sp>
      <p:sp>
        <p:nvSpPr>
          <p:cNvPr id="37" name="TextBox 36">
            <a:extLst>
              <a:ext uri="{FF2B5EF4-FFF2-40B4-BE49-F238E27FC236}">
                <a16:creationId xmlns:a16="http://schemas.microsoft.com/office/drawing/2014/main" id="{00EC3A2B-CC3E-DD48-B6D9-EB55DAD6CAF8}"/>
              </a:ext>
            </a:extLst>
          </p:cNvPr>
          <p:cNvSpPr txBox="1"/>
          <p:nvPr/>
        </p:nvSpPr>
        <p:spPr>
          <a:xfrm rot="16200000">
            <a:off x="17545" y="3151496"/>
            <a:ext cx="1267016" cy="215444"/>
          </a:xfrm>
          <a:prstGeom prst="rect">
            <a:avLst/>
          </a:prstGeom>
          <a:noFill/>
        </p:spPr>
        <p:txBody>
          <a:bodyPr wrap="square" lIns="0" tIns="0" rIns="0" bIns="0" rtlCol="0">
            <a:spAutoFit/>
          </a:bodyPr>
          <a:lstStyle/>
          <a:p>
            <a:pPr algn="ctr"/>
            <a:r>
              <a:rPr lang="en-US" sz="1400" b="1" dirty="0"/>
              <a:t>Survival</a:t>
            </a:r>
          </a:p>
        </p:txBody>
      </p:sp>
      <p:sp>
        <p:nvSpPr>
          <p:cNvPr id="38" name="TextBox 37">
            <a:extLst>
              <a:ext uri="{FF2B5EF4-FFF2-40B4-BE49-F238E27FC236}">
                <a16:creationId xmlns:a16="http://schemas.microsoft.com/office/drawing/2014/main" id="{CB2934C8-1172-7D48-8832-C4EB56726AD9}"/>
              </a:ext>
            </a:extLst>
          </p:cNvPr>
          <p:cNvSpPr txBox="1"/>
          <p:nvPr/>
        </p:nvSpPr>
        <p:spPr>
          <a:xfrm>
            <a:off x="820309" y="2438576"/>
            <a:ext cx="317160" cy="184666"/>
          </a:xfrm>
          <a:prstGeom prst="rect">
            <a:avLst/>
          </a:prstGeom>
          <a:noFill/>
        </p:spPr>
        <p:txBody>
          <a:bodyPr wrap="square" lIns="0" tIns="0" rIns="0" bIns="0" rtlCol="0">
            <a:spAutoFit/>
          </a:bodyPr>
          <a:lstStyle/>
          <a:p>
            <a:pPr algn="r"/>
            <a:r>
              <a:rPr lang="en-US" sz="1200" dirty="0"/>
              <a:t>0.8</a:t>
            </a:r>
          </a:p>
        </p:txBody>
      </p:sp>
      <p:sp>
        <p:nvSpPr>
          <p:cNvPr id="39" name="TextBox 38">
            <a:extLst>
              <a:ext uri="{FF2B5EF4-FFF2-40B4-BE49-F238E27FC236}">
                <a16:creationId xmlns:a16="http://schemas.microsoft.com/office/drawing/2014/main" id="{896B2F48-DC8B-4F43-B9F7-DB30A74AAB62}"/>
              </a:ext>
            </a:extLst>
          </p:cNvPr>
          <p:cNvSpPr txBox="1"/>
          <p:nvPr/>
        </p:nvSpPr>
        <p:spPr>
          <a:xfrm>
            <a:off x="820309" y="1959151"/>
            <a:ext cx="317160" cy="184666"/>
          </a:xfrm>
          <a:prstGeom prst="rect">
            <a:avLst/>
          </a:prstGeom>
          <a:noFill/>
        </p:spPr>
        <p:txBody>
          <a:bodyPr wrap="square" lIns="0" tIns="0" rIns="0" bIns="0" rtlCol="0">
            <a:spAutoFit/>
          </a:bodyPr>
          <a:lstStyle/>
          <a:p>
            <a:pPr algn="r"/>
            <a:r>
              <a:rPr lang="en-US" sz="1200" dirty="0"/>
              <a:t>1.0</a:t>
            </a:r>
          </a:p>
        </p:txBody>
      </p:sp>
      <p:sp>
        <p:nvSpPr>
          <p:cNvPr id="41" name="TextBox 40">
            <a:extLst>
              <a:ext uri="{FF2B5EF4-FFF2-40B4-BE49-F238E27FC236}">
                <a16:creationId xmlns:a16="http://schemas.microsoft.com/office/drawing/2014/main" id="{2D2755DF-378A-564C-8790-5E615D34F98B}"/>
              </a:ext>
            </a:extLst>
          </p:cNvPr>
          <p:cNvSpPr txBox="1"/>
          <p:nvPr/>
        </p:nvSpPr>
        <p:spPr>
          <a:xfrm>
            <a:off x="-1001" y="4971196"/>
            <a:ext cx="1156320" cy="307777"/>
          </a:xfrm>
          <a:prstGeom prst="rect">
            <a:avLst/>
          </a:prstGeom>
          <a:noFill/>
        </p:spPr>
        <p:txBody>
          <a:bodyPr wrap="square" lIns="0" tIns="0" rIns="0" bIns="0" rtlCol="0">
            <a:spAutoFit/>
          </a:bodyPr>
          <a:lstStyle/>
          <a:p>
            <a:pPr algn="r"/>
            <a:r>
              <a:rPr lang="en-US" sz="1000" b="1" dirty="0"/>
              <a:t>Number at risk</a:t>
            </a:r>
            <a:br>
              <a:rPr lang="en-US" sz="1000" b="1" dirty="0"/>
            </a:br>
            <a:r>
              <a:rPr lang="en-US" sz="1000" b="1" dirty="0"/>
              <a:t>(events)</a:t>
            </a:r>
          </a:p>
        </p:txBody>
      </p:sp>
      <p:sp>
        <p:nvSpPr>
          <p:cNvPr id="42" name="TextBox 41">
            <a:extLst>
              <a:ext uri="{FF2B5EF4-FFF2-40B4-BE49-F238E27FC236}">
                <a16:creationId xmlns:a16="http://schemas.microsoft.com/office/drawing/2014/main" id="{213459A7-0E3A-714D-8AA1-517096582879}"/>
              </a:ext>
            </a:extLst>
          </p:cNvPr>
          <p:cNvSpPr txBox="1"/>
          <p:nvPr/>
        </p:nvSpPr>
        <p:spPr>
          <a:xfrm>
            <a:off x="363231" y="5281463"/>
            <a:ext cx="792088" cy="307777"/>
          </a:xfrm>
          <a:prstGeom prst="rect">
            <a:avLst/>
          </a:prstGeom>
          <a:noFill/>
        </p:spPr>
        <p:txBody>
          <a:bodyPr wrap="square" lIns="0" tIns="0" rIns="0" bIns="0" rtlCol="0">
            <a:spAutoFit/>
          </a:bodyPr>
          <a:lstStyle/>
          <a:p>
            <a:pPr algn="r"/>
            <a:r>
              <a:rPr lang="en-US" sz="1000" dirty="0"/>
              <a:t>Control</a:t>
            </a:r>
            <a:br>
              <a:rPr lang="en-US" sz="1000" dirty="0"/>
            </a:br>
            <a:r>
              <a:rPr lang="en-US" sz="1000" dirty="0"/>
              <a:t>docetaxel</a:t>
            </a:r>
          </a:p>
        </p:txBody>
      </p:sp>
      <p:sp>
        <p:nvSpPr>
          <p:cNvPr id="43" name="TextBox 42">
            <a:extLst>
              <a:ext uri="{FF2B5EF4-FFF2-40B4-BE49-F238E27FC236}">
                <a16:creationId xmlns:a16="http://schemas.microsoft.com/office/drawing/2014/main" id="{13379421-0271-5A46-A4ED-0DD67A38A06C}"/>
              </a:ext>
            </a:extLst>
          </p:cNvPr>
          <p:cNvSpPr txBox="1"/>
          <p:nvPr/>
        </p:nvSpPr>
        <p:spPr>
          <a:xfrm>
            <a:off x="1182382" y="5281463"/>
            <a:ext cx="261674" cy="307777"/>
          </a:xfrm>
          <a:prstGeom prst="rect">
            <a:avLst/>
          </a:prstGeom>
          <a:noFill/>
        </p:spPr>
        <p:txBody>
          <a:bodyPr wrap="square" lIns="0" tIns="0" rIns="0" bIns="0" rtlCol="0">
            <a:spAutoFit/>
          </a:bodyPr>
          <a:lstStyle/>
          <a:p>
            <a:pPr algn="ctr"/>
            <a:r>
              <a:rPr lang="en-US" sz="1000" dirty="0"/>
              <a:t>238</a:t>
            </a:r>
            <a:br>
              <a:rPr lang="en-US" sz="1000" dirty="0"/>
            </a:br>
            <a:r>
              <a:rPr lang="en-US" sz="1000" dirty="0"/>
              <a:t>124</a:t>
            </a:r>
          </a:p>
        </p:txBody>
      </p:sp>
      <p:sp>
        <p:nvSpPr>
          <p:cNvPr id="44" name="TextBox 43">
            <a:extLst>
              <a:ext uri="{FF2B5EF4-FFF2-40B4-BE49-F238E27FC236}">
                <a16:creationId xmlns:a16="http://schemas.microsoft.com/office/drawing/2014/main" id="{209CE1DE-8856-C94C-A065-83E640C23CAC}"/>
              </a:ext>
            </a:extLst>
          </p:cNvPr>
          <p:cNvSpPr txBox="1"/>
          <p:nvPr/>
        </p:nvSpPr>
        <p:spPr>
          <a:xfrm>
            <a:off x="1458607" y="5281463"/>
            <a:ext cx="225220" cy="307777"/>
          </a:xfrm>
          <a:prstGeom prst="rect">
            <a:avLst/>
          </a:prstGeom>
          <a:noFill/>
        </p:spPr>
        <p:txBody>
          <a:bodyPr wrap="square" lIns="0" tIns="0" rIns="0" bIns="0" rtlCol="0">
            <a:spAutoFit/>
          </a:bodyPr>
          <a:lstStyle/>
          <a:p>
            <a:pPr algn="ctr"/>
            <a:r>
              <a:rPr lang="en-US" sz="1000" dirty="0"/>
              <a:t>(4)</a:t>
            </a:r>
            <a:br>
              <a:rPr lang="en-US" sz="1000" dirty="0"/>
            </a:br>
            <a:r>
              <a:rPr lang="en-US" sz="1000" dirty="0"/>
              <a:t>(5)</a:t>
            </a:r>
          </a:p>
        </p:txBody>
      </p:sp>
      <p:sp>
        <p:nvSpPr>
          <p:cNvPr id="45" name="TextBox 44">
            <a:extLst>
              <a:ext uri="{FF2B5EF4-FFF2-40B4-BE49-F238E27FC236}">
                <a16:creationId xmlns:a16="http://schemas.microsoft.com/office/drawing/2014/main" id="{1AEF0316-9268-494E-8217-61C8107219B9}"/>
              </a:ext>
            </a:extLst>
          </p:cNvPr>
          <p:cNvSpPr txBox="1"/>
          <p:nvPr/>
        </p:nvSpPr>
        <p:spPr>
          <a:xfrm>
            <a:off x="1699906" y="5281463"/>
            <a:ext cx="259957" cy="307777"/>
          </a:xfrm>
          <a:prstGeom prst="rect">
            <a:avLst/>
          </a:prstGeom>
          <a:noFill/>
        </p:spPr>
        <p:txBody>
          <a:bodyPr wrap="square" lIns="0" tIns="0" rIns="0" bIns="0" rtlCol="0">
            <a:spAutoFit/>
          </a:bodyPr>
          <a:lstStyle/>
          <a:p>
            <a:pPr algn="ctr"/>
            <a:r>
              <a:rPr lang="en-US" sz="1000" dirty="0"/>
              <a:t>227</a:t>
            </a:r>
            <a:br>
              <a:rPr lang="en-US" sz="1000" dirty="0"/>
            </a:br>
            <a:r>
              <a:rPr lang="en-US" sz="1000" dirty="0"/>
              <a:t>117</a:t>
            </a:r>
          </a:p>
        </p:txBody>
      </p:sp>
      <p:sp>
        <p:nvSpPr>
          <p:cNvPr id="46" name="TextBox 45">
            <a:extLst>
              <a:ext uri="{FF2B5EF4-FFF2-40B4-BE49-F238E27FC236}">
                <a16:creationId xmlns:a16="http://schemas.microsoft.com/office/drawing/2014/main" id="{820DD96B-922F-7043-8B67-8B146CFD45BD}"/>
              </a:ext>
            </a:extLst>
          </p:cNvPr>
          <p:cNvSpPr txBox="1"/>
          <p:nvPr/>
        </p:nvSpPr>
        <p:spPr>
          <a:xfrm>
            <a:off x="1960257" y="5281463"/>
            <a:ext cx="253878" cy="307777"/>
          </a:xfrm>
          <a:prstGeom prst="rect">
            <a:avLst/>
          </a:prstGeom>
          <a:noFill/>
        </p:spPr>
        <p:txBody>
          <a:bodyPr wrap="square" lIns="0" tIns="0" rIns="0" bIns="0" rtlCol="0">
            <a:spAutoFit/>
          </a:bodyPr>
          <a:lstStyle/>
          <a:p>
            <a:pPr algn="ctr"/>
            <a:r>
              <a:rPr lang="en-US" sz="1000" dirty="0"/>
              <a:t>(24)</a:t>
            </a:r>
            <a:br>
              <a:rPr lang="en-US" sz="1000" dirty="0"/>
            </a:br>
            <a:r>
              <a:rPr lang="en-US" sz="1000" dirty="0"/>
              <a:t>(11)</a:t>
            </a:r>
          </a:p>
        </p:txBody>
      </p:sp>
      <p:sp>
        <p:nvSpPr>
          <p:cNvPr id="47" name="TextBox 46">
            <a:extLst>
              <a:ext uri="{FF2B5EF4-FFF2-40B4-BE49-F238E27FC236}">
                <a16:creationId xmlns:a16="http://schemas.microsoft.com/office/drawing/2014/main" id="{2DD686F2-7E4C-6C4B-90AA-BE05B16C5435}"/>
              </a:ext>
            </a:extLst>
          </p:cNvPr>
          <p:cNvSpPr txBox="1"/>
          <p:nvPr/>
        </p:nvSpPr>
        <p:spPr>
          <a:xfrm>
            <a:off x="2233306" y="5281463"/>
            <a:ext cx="227319" cy="307777"/>
          </a:xfrm>
          <a:prstGeom prst="rect">
            <a:avLst/>
          </a:prstGeom>
          <a:noFill/>
        </p:spPr>
        <p:txBody>
          <a:bodyPr wrap="square" lIns="0" tIns="0" rIns="0" bIns="0" rtlCol="0">
            <a:spAutoFit/>
          </a:bodyPr>
          <a:lstStyle/>
          <a:p>
            <a:pPr algn="ctr"/>
            <a:r>
              <a:rPr lang="en-US" sz="1000" dirty="0"/>
              <a:t>201</a:t>
            </a:r>
          </a:p>
          <a:p>
            <a:pPr algn="ctr"/>
            <a:r>
              <a:rPr lang="en-US" sz="1000" dirty="0"/>
              <a:t>105</a:t>
            </a:r>
          </a:p>
        </p:txBody>
      </p:sp>
      <p:sp>
        <p:nvSpPr>
          <p:cNvPr id="48" name="TextBox 47">
            <a:extLst>
              <a:ext uri="{FF2B5EF4-FFF2-40B4-BE49-F238E27FC236}">
                <a16:creationId xmlns:a16="http://schemas.microsoft.com/office/drawing/2014/main" id="{8BBF578E-8E04-FA4A-9666-BC62F110695B}"/>
              </a:ext>
            </a:extLst>
          </p:cNvPr>
          <p:cNvSpPr txBox="1"/>
          <p:nvPr/>
        </p:nvSpPr>
        <p:spPr>
          <a:xfrm>
            <a:off x="2423592" y="5281463"/>
            <a:ext cx="253878" cy="307777"/>
          </a:xfrm>
          <a:prstGeom prst="rect">
            <a:avLst/>
          </a:prstGeom>
          <a:noFill/>
        </p:spPr>
        <p:txBody>
          <a:bodyPr wrap="square" lIns="0" tIns="0" rIns="0" bIns="0" rtlCol="0">
            <a:spAutoFit/>
          </a:bodyPr>
          <a:lstStyle/>
          <a:p>
            <a:pPr algn="r"/>
            <a:r>
              <a:rPr lang="en-US" sz="1000" dirty="0"/>
              <a:t>(29)</a:t>
            </a:r>
            <a:br>
              <a:rPr lang="en-US" sz="1000" dirty="0"/>
            </a:br>
            <a:r>
              <a:rPr lang="en-US" sz="1000" dirty="0"/>
              <a:t>(7)</a:t>
            </a:r>
          </a:p>
        </p:txBody>
      </p:sp>
      <p:sp>
        <p:nvSpPr>
          <p:cNvPr id="49" name="TextBox 48">
            <a:extLst>
              <a:ext uri="{FF2B5EF4-FFF2-40B4-BE49-F238E27FC236}">
                <a16:creationId xmlns:a16="http://schemas.microsoft.com/office/drawing/2014/main" id="{667E7EBF-D13C-BB40-A104-ED71348214A8}"/>
              </a:ext>
            </a:extLst>
          </p:cNvPr>
          <p:cNvSpPr txBox="1"/>
          <p:nvPr/>
        </p:nvSpPr>
        <p:spPr>
          <a:xfrm>
            <a:off x="2731781" y="5281463"/>
            <a:ext cx="227319" cy="307777"/>
          </a:xfrm>
          <a:prstGeom prst="rect">
            <a:avLst/>
          </a:prstGeom>
          <a:noFill/>
        </p:spPr>
        <p:txBody>
          <a:bodyPr wrap="square" lIns="0" tIns="0" rIns="0" bIns="0" rtlCol="0">
            <a:spAutoFit/>
          </a:bodyPr>
          <a:lstStyle/>
          <a:p>
            <a:pPr algn="r"/>
            <a:r>
              <a:rPr lang="en-US" sz="1000" dirty="0"/>
              <a:t>172</a:t>
            </a:r>
          </a:p>
          <a:p>
            <a:pPr algn="r"/>
            <a:r>
              <a:rPr lang="en-US" sz="1000" dirty="0"/>
              <a:t>96</a:t>
            </a:r>
          </a:p>
        </p:txBody>
      </p:sp>
      <p:sp>
        <p:nvSpPr>
          <p:cNvPr id="50" name="TextBox 49">
            <a:extLst>
              <a:ext uri="{FF2B5EF4-FFF2-40B4-BE49-F238E27FC236}">
                <a16:creationId xmlns:a16="http://schemas.microsoft.com/office/drawing/2014/main" id="{046265D6-8751-304A-8840-3E95B3E51CCF}"/>
              </a:ext>
            </a:extLst>
          </p:cNvPr>
          <p:cNvSpPr txBox="1"/>
          <p:nvPr/>
        </p:nvSpPr>
        <p:spPr>
          <a:xfrm>
            <a:off x="2966732" y="5281463"/>
            <a:ext cx="253878" cy="307777"/>
          </a:xfrm>
          <a:prstGeom prst="rect">
            <a:avLst/>
          </a:prstGeom>
          <a:noFill/>
        </p:spPr>
        <p:txBody>
          <a:bodyPr wrap="square" lIns="0" tIns="0" rIns="0" bIns="0" rtlCol="0">
            <a:spAutoFit/>
          </a:bodyPr>
          <a:lstStyle/>
          <a:p>
            <a:pPr algn="r"/>
            <a:r>
              <a:rPr lang="en-US" sz="1000" dirty="0"/>
              <a:t>(22)</a:t>
            </a:r>
            <a:br>
              <a:rPr lang="en-US" sz="1000" dirty="0"/>
            </a:br>
            <a:r>
              <a:rPr lang="en-US" sz="1000" dirty="0"/>
              <a:t>(6)</a:t>
            </a:r>
          </a:p>
        </p:txBody>
      </p:sp>
      <p:sp>
        <p:nvSpPr>
          <p:cNvPr id="51" name="TextBox 50">
            <a:extLst>
              <a:ext uri="{FF2B5EF4-FFF2-40B4-BE49-F238E27FC236}">
                <a16:creationId xmlns:a16="http://schemas.microsoft.com/office/drawing/2014/main" id="{04BC6DE8-7F22-B44F-A668-D7D556CF3778}"/>
              </a:ext>
            </a:extLst>
          </p:cNvPr>
          <p:cNvSpPr txBox="1"/>
          <p:nvPr/>
        </p:nvSpPr>
        <p:spPr>
          <a:xfrm>
            <a:off x="3236606" y="5281463"/>
            <a:ext cx="227319" cy="307777"/>
          </a:xfrm>
          <a:prstGeom prst="rect">
            <a:avLst/>
          </a:prstGeom>
          <a:noFill/>
        </p:spPr>
        <p:txBody>
          <a:bodyPr wrap="square" lIns="0" tIns="0" rIns="0" bIns="0" rtlCol="0">
            <a:spAutoFit/>
          </a:bodyPr>
          <a:lstStyle/>
          <a:p>
            <a:pPr algn="r"/>
            <a:r>
              <a:rPr lang="en-US" sz="1000" dirty="0"/>
              <a:t>149</a:t>
            </a:r>
          </a:p>
          <a:p>
            <a:pPr algn="r"/>
            <a:r>
              <a:rPr lang="en-US" sz="1000" dirty="0"/>
              <a:t>86</a:t>
            </a:r>
          </a:p>
        </p:txBody>
      </p:sp>
      <p:sp>
        <p:nvSpPr>
          <p:cNvPr id="52" name="TextBox 51">
            <a:extLst>
              <a:ext uri="{FF2B5EF4-FFF2-40B4-BE49-F238E27FC236}">
                <a16:creationId xmlns:a16="http://schemas.microsoft.com/office/drawing/2014/main" id="{79BBE58B-59B3-6E48-85B0-C0B23C3B6DBE}"/>
              </a:ext>
            </a:extLst>
          </p:cNvPr>
          <p:cNvSpPr txBox="1"/>
          <p:nvPr/>
        </p:nvSpPr>
        <p:spPr>
          <a:xfrm>
            <a:off x="3465858" y="5281463"/>
            <a:ext cx="253878" cy="307777"/>
          </a:xfrm>
          <a:prstGeom prst="rect">
            <a:avLst/>
          </a:prstGeom>
          <a:noFill/>
        </p:spPr>
        <p:txBody>
          <a:bodyPr wrap="square" lIns="0" tIns="0" rIns="0" bIns="0" rtlCol="0">
            <a:spAutoFit/>
          </a:bodyPr>
          <a:lstStyle/>
          <a:p>
            <a:pPr algn="r"/>
            <a:r>
              <a:rPr lang="en-US" sz="1000" dirty="0"/>
              <a:t>(20)</a:t>
            </a:r>
            <a:br>
              <a:rPr lang="en-US" sz="1000" dirty="0"/>
            </a:br>
            <a:r>
              <a:rPr lang="en-US" sz="1000" dirty="0"/>
              <a:t>(3)</a:t>
            </a:r>
          </a:p>
        </p:txBody>
      </p:sp>
      <p:sp>
        <p:nvSpPr>
          <p:cNvPr id="53" name="TextBox 52">
            <a:extLst>
              <a:ext uri="{FF2B5EF4-FFF2-40B4-BE49-F238E27FC236}">
                <a16:creationId xmlns:a16="http://schemas.microsoft.com/office/drawing/2014/main" id="{AF6E707B-A415-424B-A721-5D621E087A24}"/>
              </a:ext>
            </a:extLst>
          </p:cNvPr>
          <p:cNvSpPr txBox="1"/>
          <p:nvPr/>
        </p:nvSpPr>
        <p:spPr>
          <a:xfrm>
            <a:off x="3747781" y="5281463"/>
            <a:ext cx="227319" cy="307777"/>
          </a:xfrm>
          <a:prstGeom prst="rect">
            <a:avLst/>
          </a:prstGeom>
          <a:noFill/>
        </p:spPr>
        <p:txBody>
          <a:bodyPr wrap="square" lIns="0" tIns="0" rIns="0" bIns="0" rtlCol="0">
            <a:spAutoFit/>
          </a:bodyPr>
          <a:lstStyle/>
          <a:p>
            <a:pPr algn="r"/>
            <a:r>
              <a:rPr lang="en-US" sz="1000" dirty="0"/>
              <a:t>104</a:t>
            </a:r>
          </a:p>
          <a:p>
            <a:pPr algn="r"/>
            <a:r>
              <a:rPr lang="en-US" sz="1000" dirty="0"/>
              <a:t>70</a:t>
            </a:r>
          </a:p>
        </p:txBody>
      </p:sp>
      <p:sp>
        <p:nvSpPr>
          <p:cNvPr id="54" name="TextBox 53">
            <a:extLst>
              <a:ext uri="{FF2B5EF4-FFF2-40B4-BE49-F238E27FC236}">
                <a16:creationId xmlns:a16="http://schemas.microsoft.com/office/drawing/2014/main" id="{78CCCDF6-1B23-3C40-8A77-BB2C742FA685}"/>
              </a:ext>
            </a:extLst>
          </p:cNvPr>
          <p:cNvSpPr txBox="1"/>
          <p:nvPr/>
        </p:nvSpPr>
        <p:spPr>
          <a:xfrm>
            <a:off x="3989082" y="5281463"/>
            <a:ext cx="253878" cy="307777"/>
          </a:xfrm>
          <a:prstGeom prst="rect">
            <a:avLst/>
          </a:prstGeom>
          <a:noFill/>
        </p:spPr>
        <p:txBody>
          <a:bodyPr wrap="square" lIns="0" tIns="0" rIns="0" bIns="0" rtlCol="0">
            <a:spAutoFit/>
          </a:bodyPr>
          <a:lstStyle/>
          <a:p>
            <a:pPr algn="r"/>
            <a:r>
              <a:rPr lang="en-US" sz="1000" dirty="0"/>
              <a:t>(8)</a:t>
            </a:r>
            <a:br>
              <a:rPr lang="en-US" sz="1000" dirty="0"/>
            </a:br>
            <a:r>
              <a:rPr lang="en-US" sz="1000" dirty="0"/>
              <a:t>(11)</a:t>
            </a:r>
          </a:p>
        </p:txBody>
      </p:sp>
      <p:sp>
        <p:nvSpPr>
          <p:cNvPr id="55" name="TextBox 54">
            <a:extLst>
              <a:ext uri="{FF2B5EF4-FFF2-40B4-BE49-F238E27FC236}">
                <a16:creationId xmlns:a16="http://schemas.microsoft.com/office/drawing/2014/main" id="{12014BA3-632A-3740-BDDB-15B363D929F9}"/>
              </a:ext>
            </a:extLst>
          </p:cNvPr>
          <p:cNvSpPr txBox="1"/>
          <p:nvPr/>
        </p:nvSpPr>
        <p:spPr>
          <a:xfrm>
            <a:off x="4490732" y="5281463"/>
            <a:ext cx="253878" cy="307777"/>
          </a:xfrm>
          <a:prstGeom prst="rect">
            <a:avLst/>
          </a:prstGeom>
          <a:noFill/>
        </p:spPr>
        <p:txBody>
          <a:bodyPr wrap="square" lIns="0" tIns="0" rIns="0" bIns="0" rtlCol="0">
            <a:spAutoFit/>
          </a:bodyPr>
          <a:lstStyle/>
          <a:p>
            <a:pPr algn="ctr"/>
            <a:r>
              <a:rPr lang="en-US" sz="1000" dirty="0"/>
              <a:t>(7)</a:t>
            </a:r>
            <a:br>
              <a:rPr lang="en-US" sz="1000" dirty="0"/>
            </a:br>
            <a:r>
              <a:rPr lang="en-US" sz="1000" dirty="0"/>
              <a:t>(3)</a:t>
            </a:r>
          </a:p>
        </p:txBody>
      </p:sp>
      <p:sp>
        <p:nvSpPr>
          <p:cNvPr id="56" name="TextBox 55">
            <a:extLst>
              <a:ext uri="{FF2B5EF4-FFF2-40B4-BE49-F238E27FC236}">
                <a16:creationId xmlns:a16="http://schemas.microsoft.com/office/drawing/2014/main" id="{5677BFCD-FDDD-4349-A5E0-86361A246697}"/>
              </a:ext>
            </a:extLst>
          </p:cNvPr>
          <p:cNvSpPr txBox="1"/>
          <p:nvPr/>
        </p:nvSpPr>
        <p:spPr>
          <a:xfrm>
            <a:off x="4252606" y="5281463"/>
            <a:ext cx="227319" cy="307777"/>
          </a:xfrm>
          <a:prstGeom prst="rect">
            <a:avLst/>
          </a:prstGeom>
          <a:noFill/>
        </p:spPr>
        <p:txBody>
          <a:bodyPr wrap="square" lIns="0" tIns="0" rIns="0" bIns="0" rtlCol="0">
            <a:spAutoFit/>
          </a:bodyPr>
          <a:lstStyle/>
          <a:p>
            <a:pPr algn="ctr"/>
            <a:r>
              <a:rPr lang="en-US" sz="1000" dirty="0"/>
              <a:t>69</a:t>
            </a:r>
          </a:p>
          <a:p>
            <a:pPr algn="ctr"/>
            <a:r>
              <a:rPr lang="en-US" sz="1000" dirty="0"/>
              <a:t>38</a:t>
            </a:r>
          </a:p>
        </p:txBody>
      </p:sp>
      <p:sp>
        <p:nvSpPr>
          <p:cNvPr id="57" name="TextBox 56">
            <a:extLst>
              <a:ext uri="{FF2B5EF4-FFF2-40B4-BE49-F238E27FC236}">
                <a16:creationId xmlns:a16="http://schemas.microsoft.com/office/drawing/2014/main" id="{3F2621FA-7686-0443-B36E-DDF2F78B6DA2}"/>
              </a:ext>
            </a:extLst>
          </p:cNvPr>
          <p:cNvSpPr txBox="1"/>
          <p:nvPr/>
        </p:nvSpPr>
        <p:spPr>
          <a:xfrm>
            <a:off x="5513082" y="5281463"/>
            <a:ext cx="253878" cy="307777"/>
          </a:xfrm>
          <a:prstGeom prst="rect">
            <a:avLst/>
          </a:prstGeom>
          <a:noFill/>
        </p:spPr>
        <p:txBody>
          <a:bodyPr wrap="square" lIns="0" tIns="0" rIns="0" bIns="0" rtlCol="0">
            <a:spAutoFit/>
          </a:bodyPr>
          <a:lstStyle/>
          <a:p>
            <a:pPr algn="ctr"/>
            <a:r>
              <a:rPr lang="en-US" sz="1000" dirty="0"/>
              <a:t>(1)</a:t>
            </a:r>
            <a:br>
              <a:rPr lang="en-US" sz="1000" dirty="0"/>
            </a:br>
            <a:r>
              <a:rPr lang="en-US" sz="1000" dirty="0"/>
              <a:t>(1)</a:t>
            </a:r>
          </a:p>
        </p:txBody>
      </p:sp>
      <p:sp>
        <p:nvSpPr>
          <p:cNvPr id="58" name="TextBox 57">
            <a:extLst>
              <a:ext uri="{FF2B5EF4-FFF2-40B4-BE49-F238E27FC236}">
                <a16:creationId xmlns:a16="http://schemas.microsoft.com/office/drawing/2014/main" id="{5473BE46-D9DE-BE43-A62A-6D5BF2EC2226}"/>
              </a:ext>
            </a:extLst>
          </p:cNvPr>
          <p:cNvSpPr txBox="1"/>
          <p:nvPr/>
        </p:nvSpPr>
        <p:spPr>
          <a:xfrm>
            <a:off x="5786132" y="5281463"/>
            <a:ext cx="253878" cy="307777"/>
          </a:xfrm>
          <a:prstGeom prst="rect">
            <a:avLst/>
          </a:prstGeom>
          <a:noFill/>
        </p:spPr>
        <p:txBody>
          <a:bodyPr wrap="square" lIns="0" tIns="0" rIns="0" bIns="0" rtlCol="0">
            <a:spAutoFit/>
          </a:bodyPr>
          <a:lstStyle/>
          <a:p>
            <a:pPr algn="ctr"/>
            <a:r>
              <a:rPr lang="en-US" sz="1000" dirty="0"/>
              <a:t>1</a:t>
            </a:r>
          </a:p>
          <a:p>
            <a:pPr algn="ctr"/>
            <a:r>
              <a:rPr lang="en-US" sz="1000" dirty="0"/>
              <a:t>1</a:t>
            </a:r>
          </a:p>
        </p:txBody>
      </p:sp>
      <p:sp>
        <p:nvSpPr>
          <p:cNvPr id="59" name="TextBox 58">
            <a:extLst>
              <a:ext uri="{FF2B5EF4-FFF2-40B4-BE49-F238E27FC236}">
                <a16:creationId xmlns:a16="http://schemas.microsoft.com/office/drawing/2014/main" id="{50D8EDBE-7311-814E-A89F-3C5BF504B5DB}"/>
              </a:ext>
            </a:extLst>
          </p:cNvPr>
          <p:cNvSpPr txBox="1"/>
          <p:nvPr/>
        </p:nvSpPr>
        <p:spPr>
          <a:xfrm>
            <a:off x="5259082" y="5281463"/>
            <a:ext cx="253878" cy="307777"/>
          </a:xfrm>
          <a:prstGeom prst="rect">
            <a:avLst/>
          </a:prstGeom>
          <a:noFill/>
        </p:spPr>
        <p:txBody>
          <a:bodyPr wrap="square" lIns="0" tIns="0" rIns="0" bIns="0" rtlCol="0">
            <a:spAutoFit/>
          </a:bodyPr>
          <a:lstStyle/>
          <a:p>
            <a:pPr algn="ctr"/>
            <a:r>
              <a:rPr lang="en-US" sz="1000" dirty="0"/>
              <a:t>16</a:t>
            </a:r>
          </a:p>
          <a:p>
            <a:pPr algn="ctr"/>
            <a:r>
              <a:rPr lang="en-US" sz="1000" dirty="0"/>
              <a:t>10</a:t>
            </a:r>
          </a:p>
        </p:txBody>
      </p:sp>
      <p:sp>
        <p:nvSpPr>
          <p:cNvPr id="60" name="TextBox 59">
            <a:extLst>
              <a:ext uri="{FF2B5EF4-FFF2-40B4-BE49-F238E27FC236}">
                <a16:creationId xmlns:a16="http://schemas.microsoft.com/office/drawing/2014/main" id="{AC2CD2DD-10BB-0B42-AD07-FE0696D57E7F}"/>
              </a:ext>
            </a:extLst>
          </p:cNvPr>
          <p:cNvSpPr txBox="1"/>
          <p:nvPr/>
        </p:nvSpPr>
        <p:spPr>
          <a:xfrm>
            <a:off x="4989207" y="5281463"/>
            <a:ext cx="253878" cy="307777"/>
          </a:xfrm>
          <a:prstGeom prst="rect">
            <a:avLst/>
          </a:prstGeom>
          <a:noFill/>
        </p:spPr>
        <p:txBody>
          <a:bodyPr wrap="square" lIns="0" tIns="0" rIns="0" bIns="0" rtlCol="0">
            <a:spAutoFit/>
          </a:bodyPr>
          <a:lstStyle/>
          <a:p>
            <a:pPr algn="ctr"/>
            <a:r>
              <a:rPr lang="en-US" sz="1000" dirty="0"/>
              <a:t>(0)</a:t>
            </a:r>
            <a:br>
              <a:rPr lang="en-US" sz="1000" dirty="0"/>
            </a:br>
            <a:r>
              <a:rPr lang="en-US" sz="1000" dirty="0"/>
              <a:t>(4)</a:t>
            </a:r>
          </a:p>
        </p:txBody>
      </p:sp>
      <p:sp>
        <p:nvSpPr>
          <p:cNvPr id="61" name="TextBox 60">
            <a:extLst>
              <a:ext uri="{FF2B5EF4-FFF2-40B4-BE49-F238E27FC236}">
                <a16:creationId xmlns:a16="http://schemas.microsoft.com/office/drawing/2014/main" id="{047113B0-F2DC-E441-8C0E-7D4B68DE2E95}"/>
              </a:ext>
            </a:extLst>
          </p:cNvPr>
          <p:cNvSpPr txBox="1"/>
          <p:nvPr/>
        </p:nvSpPr>
        <p:spPr>
          <a:xfrm>
            <a:off x="4751081" y="5281463"/>
            <a:ext cx="227319" cy="307777"/>
          </a:xfrm>
          <a:prstGeom prst="rect">
            <a:avLst/>
          </a:prstGeom>
          <a:noFill/>
        </p:spPr>
        <p:txBody>
          <a:bodyPr wrap="square" lIns="0" tIns="0" rIns="0" bIns="0" rtlCol="0">
            <a:spAutoFit/>
          </a:bodyPr>
          <a:lstStyle/>
          <a:p>
            <a:pPr algn="ctr"/>
            <a:r>
              <a:rPr lang="en-US" sz="1000" dirty="0"/>
              <a:t>33</a:t>
            </a:r>
          </a:p>
          <a:p>
            <a:pPr algn="ctr"/>
            <a:r>
              <a:rPr lang="en-US" sz="1000" dirty="0"/>
              <a:t>24</a:t>
            </a:r>
          </a:p>
        </p:txBody>
      </p:sp>
      <p:sp>
        <p:nvSpPr>
          <p:cNvPr id="62" name="TextBox 61">
            <a:extLst>
              <a:ext uri="{FF2B5EF4-FFF2-40B4-BE49-F238E27FC236}">
                <a16:creationId xmlns:a16="http://schemas.microsoft.com/office/drawing/2014/main" id="{446512A7-3C74-B049-A40B-93DB6E72785D}"/>
              </a:ext>
            </a:extLst>
          </p:cNvPr>
          <p:cNvSpPr txBox="1"/>
          <p:nvPr/>
        </p:nvSpPr>
        <p:spPr>
          <a:xfrm>
            <a:off x="7343664" y="1518489"/>
            <a:ext cx="3528392" cy="246221"/>
          </a:xfrm>
          <a:prstGeom prst="rect">
            <a:avLst/>
          </a:prstGeom>
          <a:noFill/>
        </p:spPr>
        <p:txBody>
          <a:bodyPr wrap="square" lIns="0" tIns="0" rIns="0" bIns="0" rtlCol="0">
            <a:spAutoFit/>
          </a:bodyPr>
          <a:lstStyle/>
          <a:p>
            <a:pPr algn="ctr"/>
            <a:r>
              <a:rPr lang="en-US" sz="1600" b="1" dirty="0">
                <a:solidFill>
                  <a:schemeClr val="accent1"/>
                </a:solidFill>
              </a:rPr>
              <a:t>OVERALL SURVIVAL: HIGH-BURDEN M1</a:t>
            </a:r>
          </a:p>
        </p:txBody>
      </p:sp>
      <p:sp>
        <p:nvSpPr>
          <p:cNvPr id="63" name="TextBox 62">
            <a:extLst>
              <a:ext uri="{FF2B5EF4-FFF2-40B4-BE49-F238E27FC236}">
                <a16:creationId xmlns:a16="http://schemas.microsoft.com/office/drawing/2014/main" id="{E43BD183-60FC-7E43-B5C5-5DF917E9B27D}"/>
              </a:ext>
            </a:extLst>
          </p:cNvPr>
          <p:cNvSpPr txBox="1"/>
          <p:nvPr/>
        </p:nvSpPr>
        <p:spPr>
          <a:xfrm>
            <a:off x="7343664" y="4834859"/>
            <a:ext cx="3528392" cy="215444"/>
          </a:xfrm>
          <a:prstGeom prst="rect">
            <a:avLst/>
          </a:prstGeom>
          <a:noFill/>
        </p:spPr>
        <p:txBody>
          <a:bodyPr wrap="square" lIns="0" tIns="0" rIns="0" bIns="0" rtlCol="0">
            <a:spAutoFit/>
          </a:bodyPr>
          <a:lstStyle/>
          <a:p>
            <a:pPr algn="ctr"/>
            <a:r>
              <a:rPr lang="en-GB" sz="1400" b="1" dirty="0"/>
              <a:t>Time since randomization (years)</a:t>
            </a:r>
          </a:p>
        </p:txBody>
      </p:sp>
      <p:sp>
        <p:nvSpPr>
          <p:cNvPr id="64" name="TextBox 63">
            <a:extLst>
              <a:ext uri="{FF2B5EF4-FFF2-40B4-BE49-F238E27FC236}">
                <a16:creationId xmlns:a16="http://schemas.microsoft.com/office/drawing/2014/main" id="{394F8CCD-91B0-D94B-BE80-3B1212C59D84}"/>
              </a:ext>
            </a:extLst>
          </p:cNvPr>
          <p:cNvSpPr txBox="1"/>
          <p:nvPr/>
        </p:nvSpPr>
        <p:spPr>
          <a:xfrm>
            <a:off x="6829314" y="4616626"/>
            <a:ext cx="317160" cy="184666"/>
          </a:xfrm>
          <a:prstGeom prst="rect">
            <a:avLst/>
          </a:prstGeom>
          <a:noFill/>
        </p:spPr>
        <p:txBody>
          <a:bodyPr wrap="square" lIns="0" tIns="0" rIns="0" bIns="0" rtlCol="0">
            <a:spAutoFit/>
          </a:bodyPr>
          <a:lstStyle/>
          <a:p>
            <a:pPr algn="ctr"/>
            <a:r>
              <a:rPr lang="en-US" sz="1200" dirty="0"/>
              <a:t>0</a:t>
            </a:r>
          </a:p>
        </p:txBody>
      </p:sp>
      <p:sp>
        <p:nvSpPr>
          <p:cNvPr id="65" name="TextBox 64">
            <a:extLst>
              <a:ext uri="{FF2B5EF4-FFF2-40B4-BE49-F238E27FC236}">
                <a16:creationId xmlns:a16="http://schemas.microsoft.com/office/drawing/2014/main" id="{D1CC194F-81BB-5B40-AB44-B00D897AF2A0}"/>
              </a:ext>
            </a:extLst>
          </p:cNvPr>
          <p:cNvSpPr txBox="1"/>
          <p:nvPr/>
        </p:nvSpPr>
        <p:spPr>
          <a:xfrm>
            <a:off x="7346839" y="4616626"/>
            <a:ext cx="317160" cy="184666"/>
          </a:xfrm>
          <a:prstGeom prst="rect">
            <a:avLst/>
          </a:prstGeom>
          <a:noFill/>
        </p:spPr>
        <p:txBody>
          <a:bodyPr wrap="square" lIns="0" tIns="0" rIns="0" bIns="0" rtlCol="0">
            <a:spAutoFit/>
          </a:bodyPr>
          <a:lstStyle/>
          <a:p>
            <a:pPr algn="ctr"/>
            <a:r>
              <a:rPr lang="en-US" sz="1200" dirty="0"/>
              <a:t>1</a:t>
            </a:r>
          </a:p>
        </p:txBody>
      </p:sp>
      <p:sp>
        <p:nvSpPr>
          <p:cNvPr id="66" name="TextBox 65">
            <a:extLst>
              <a:ext uri="{FF2B5EF4-FFF2-40B4-BE49-F238E27FC236}">
                <a16:creationId xmlns:a16="http://schemas.microsoft.com/office/drawing/2014/main" id="{EA06CCF3-E222-9742-89CE-E068BA5610C5}"/>
              </a:ext>
            </a:extLst>
          </p:cNvPr>
          <p:cNvSpPr txBox="1"/>
          <p:nvPr/>
        </p:nvSpPr>
        <p:spPr>
          <a:xfrm>
            <a:off x="7851664" y="4616626"/>
            <a:ext cx="317160" cy="184666"/>
          </a:xfrm>
          <a:prstGeom prst="rect">
            <a:avLst/>
          </a:prstGeom>
          <a:noFill/>
        </p:spPr>
        <p:txBody>
          <a:bodyPr wrap="square" lIns="0" tIns="0" rIns="0" bIns="0" rtlCol="0">
            <a:spAutoFit/>
          </a:bodyPr>
          <a:lstStyle/>
          <a:p>
            <a:pPr algn="ctr"/>
            <a:r>
              <a:rPr lang="en-US" sz="1200" dirty="0"/>
              <a:t>2</a:t>
            </a:r>
          </a:p>
        </p:txBody>
      </p:sp>
      <p:sp>
        <p:nvSpPr>
          <p:cNvPr id="67" name="TextBox 66">
            <a:extLst>
              <a:ext uri="{FF2B5EF4-FFF2-40B4-BE49-F238E27FC236}">
                <a16:creationId xmlns:a16="http://schemas.microsoft.com/office/drawing/2014/main" id="{7DD8604D-8F40-D747-BAC4-088A446A5773}"/>
              </a:ext>
            </a:extLst>
          </p:cNvPr>
          <p:cNvSpPr txBox="1"/>
          <p:nvPr/>
        </p:nvSpPr>
        <p:spPr>
          <a:xfrm>
            <a:off x="10896489" y="4616626"/>
            <a:ext cx="317160" cy="184666"/>
          </a:xfrm>
          <a:prstGeom prst="rect">
            <a:avLst/>
          </a:prstGeom>
          <a:noFill/>
        </p:spPr>
        <p:txBody>
          <a:bodyPr wrap="square" lIns="0" tIns="0" rIns="0" bIns="0" rtlCol="0">
            <a:spAutoFit/>
          </a:bodyPr>
          <a:lstStyle/>
          <a:p>
            <a:pPr algn="ctr"/>
            <a:r>
              <a:rPr lang="en-US" sz="1200" dirty="0"/>
              <a:t>8</a:t>
            </a:r>
          </a:p>
        </p:txBody>
      </p:sp>
      <p:sp>
        <p:nvSpPr>
          <p:cNvPr id="68" name="TextBox 67">
            <a:extLst>
              <a:ext uri="{FF2B5EF4-FFF2-40B4-BE49-F238E27FC236}">
                <a16:creationId xmlns:a16="http://schemas.microsoft.com/office/drawing/2014/main" id="{A369F4F3-235F-174A-AB5C-9DBEB632EE22}"/>
              </a:ext>
            </a:extLst>
          </p:cNvPr>
          <p:cNvSpPr txBox="1"/>
          <p:nvPr/>
        </p:nvSpPr>
        <p:spPr>
          <a:xfrm>
            <a:off x="10388489" y="4616626"/>
            <a:ext cx="317160" cy="184666"/>
          </a:xfrm>
          <a:prstGeom prst="rect">
            <a:avLst/>
          </a:prstGeom>
          <a:noFill/>
        </p:spPr>
        <p:txBody>
          <a:bodyPr wrap="square" lIns="0" tIns="0" rIns="0" bIns="0" rtlCol="0">
            <a:spAutoFit/>
          </a:bodyPr>
          <a:lstStyle/>
          <a:p>
            <a:pPr algn="ctr"/>
            <a:r>
              <a:rPr lang="en-US" sz="1200" dirty="0"/>
              <a:t>7</a:t>
            </a:r>
          </a:p>
        </p:txBody>
      </p:sp>
      <p:sp>
        <p:nvSpPr>
          <p:cNvPr id="69" name="TextBox 68">
            <a:extLst>
              <a:ext uri="{FF2B5EF4-FFF2-40B4-BE49-F238E27FC236}">
                <a16:creationId xmlns:a16="http://schemas.microsoft.com/office/drawing/2014/main" id="{90CD627E-0952-8540-8AC8-C2582C4B0A31}"/>
              </a:ext>
            </a:extLst>
          </p:cNvPr>
          <p:cNvSpPr txBox="1"/>
          <p:nvPr/>
        </p:nvSpPr>
        <p:spPr>
          <a:xfrm>
            <a:off x="9880489" y="4616626"/>
            <a:ext cx="317160" cy="184666"/>
          </a:xfrm>
          <a:prstGeom prst="rect">
            <a:avLst/>
          </a:prstGeom>
          <a:noFill/>
        </p:spPr>
        <p:txBody>
          <a:bodyPr wrap="square" lIns="0" tIns="0" rIns="0" bIns="0" rtlCol="0">
            <a:spAutoFit/>
          </a:bodyPr>
          <a:lstStyle/>
          <a:p>
            <a:pPr algn="ctr"/>
            <a:r>
              <a:rPr lang="en-US" sz="1200" dirty="0"/>
              <a:t>6</a:t>
            </a:r>
          </a:p>
        </p:txBody>
      </p:sp>
      <p:sp>
        <p:nvSpPr>
          <p:cNvPr id="70" name="TextBox 69">
            <a:extLst>
              <a:ext uri="{FF2B5EF4-FFF2-40B4-BE49-F238E27FC236}">
                <a16:creationId xmlns:a16="http://schemas.microsoft.com/office/drawing/2014/main" id="{9935B0BC-B266-B040-A4E9-6B9ED7FA9566}"/>
              </a:ext>
            </a:extLst>
          </p:cNvPr>
          <p:cNvSpPr txBox="1"/>
          <p:nvPr/>
        </p:nvSpPr>
        <p:spPr>
          <a:xfrm>
            <a:off x="9372489" y="4616626"/>
            <a:ext cx="317160" cy="184666"/>
          </a:xfrm>
          <a:prstGeom prst="rect">
            <a:avLst/>
          </a:prstGeom>
          <a:noFill/>
        </p:spPr>
        <p:txBody>
          <a:bodyPr wrap="square" lIns="0" tIns="0" rIns="0" bIns="0" rtlCol="0">
            <a:spAutoFit/>
          </a:bodyPr>
          <a:lstStyle/>
          <a:p>
            <a:pPr algn="ctr"/>
            <a:r>
              <a:rPr lang="en-US" sz="1200" dirty="0"/>
              <a:t>5</a:t>
            </a:r>
          </a:p>
        </p:txBody>
      </p:sp>
      <p:sp>
        <p:nvSpPr>
          <p:cNvPr id="71" name="TextBox 70">
            <a:extLst>
              <a:ext uri="{FF2B5EF4-FFF2-40B4-BE49-F238E27FC236}">
                <a16:creationId xmlns:a16="http://schemas.microsoft.com/office/drawing/2014/main" id="{06E3F4D3-1495-E54E-96FF-7B401251AA78}"/>
              </a:ext>
            </a:extLst>
          </p:cNvPr>
          <p:cNvSpPr txBox="1"/>
          <p:nvPr/>
        </p:nvSpPr>
        <p:spPr>
          <a:xfrm>
            <a:off x="8864489" y="4616626"/>
            <a:ext cx="317160" cy="184666"/>
          </a:xfrm>
          <a:prstGeom prst="rect">
            <a:avLst/>
          </a:prstGeom>
          <a:noFill/>
        </p:spPr>
        <p:txBody>
          <a:bodyPr wrap="square" lIns="0" tIns="0" rIns="0" bIns="0" rtlCol="0">
            <a:spAutoFit/>
          </a:bodyPr>
          <a:lstStyle/>
          <a:p>
            <a:pPr algn="ctr"/>
            <a:r>
              <a:rPr lang="en-US" sz="1200" dirty="0"/>
              <a:t>4</a:t>
            </a:r>
          </a:p>
        </p:txBody>
      </p:sp>
      <p:sp>
        <p:nvSpPr>
          <p:cNvPr id="72" name="TextBox 71">
            <a:extLst>
              <a:ext uri="{FF2B5EF4-FFF2-40B4-BE49-F238E27FC236}">
                <a16:creationId xmlns:a16="http://schemas.microsoft.com/office/drawing/2014/main" id="{D9C90C42-1BD8-DE4A-A993-87CE98E40C8A}"/>
              </a:ext>
            </a:extLst>
          </p:cNvPr>
          <p:cNvSpPr txBox="1"/>
          <p:nvPr/>
        </p:nvSpPr>
        <p:spPr>
          <a:xfrm>
            <a:off x="8356489" y="4616626"/>
            <a:ext cx="317160" cy="184666"/>
          </a:xfrm>
          <a:prstGeom prst="rect">
            <a:avLst/>
          </a:prstGeom>
          <a:noFill/>
        </p:spPr>
        <p:txBody>
          <a:bodyPr wrap="square" lIns="0" tIns="0" rIns="0" bIns="0" rtlCol="0">
            <a:spAutoFit/>
          </a:bodyPr>
          <a:lstStyle/>
          <a:p>
            <a:pPr algn="ctr"/>
            <a:r>
              <a:rPr lang="en-US" sz="1200" dirty="0"/>
              <a:t>3</a:t>
            </a:r>
          </a:p>
        </p:txBody>
      </p:sp>
      <p:sp>
        <p:nvSpPr>
          <p:cNvPr id="73" name="TextBox 72">
            <a:extLst>
              <a:ext uri="{FF2B5EF4-FFF2-40B4-BE49-F238E27FC236}">
                <a16:creationId xmlns:a16="http://schemas.microsoft.com/office/drawing/2014/main" id="{A81E37C6-30A6-8D4A-A81B-019A42F10CF9}"/>
              </a:ext>
            </a:extLst>
          </p:cNvPr>
          <p:cNvSpPr txBox="1"/>
          <p:nvPr/>
        </p:nvSpPr>
        <p:spPr>
          <a:xfrm>
            <a:off x="11410839" y="4616626"/>
            <a:ext cx="317160" cy="184666"/>
          </a:xfrm>
          <a:prstGeom prst="rect">
            <a:avLst/>
          </a:prstGeom>
          <a:noFill/>
        </p:spPr>
        <p:txBody>
          <a:bodyPr wrap="square" lIns="0" tIns="0" rIns="0" bIns="0" rtlCol="0">
            <a:spAutoFit/>
          </a:bodyPr>
          <a:lstStyle/>
          <a:p>
            <a:pPr algn="ctr"/>
            <a:r>
              <a:rPr lang="en-US" sz="1200" dirty="0"/>
              <a:t>9</a:t>
            </a:r>
          </a:p>
        </p:txBody>
      </p:sp>
      <p:sp>
        <p:nvSpPr>
          <p:cNvPr id="74" name="TextBox 73">
            <a:extLst>
              <a:ext uri="{FF2B5EF4-FFF2-40B4-BE49-F238E27FC236}">
                <a16:creationId xmlns:a16="http://schemas.microsoft.com/office/drawing/2014/main" id="{BA0AFF25-1D4D-7245-A2A4-0D85539D2140}"/>
              </a:ext>
            </a:extLst>
          </p:cNvPr>
          <p:cNvSpPr txBox="1"/>
          <p:nvPr/>
        </p:nvSpPr>
        <p:spPr>
          <a:xfrm>
            <a:off x="9205070" y="4345701"/>
            <a:ext cx="2479260" cy="184666"/>
          </a:xfrm>
          <a:prstGeom prst="rect">
            <a:avLst/>
          </a:prstGeom>
          <a:solidFill>
            <a:schemeClr val="bg1"/>
          </a:solidFill>
        </p:spPr>
        <p:txBody>
          <a:bodyPr wrap="square" lIns="0" tIns="0" rIns="0" bIns="0" rtlCol="0">
            <a:spAutoFit/>
          </a:bodyPr>
          <a:lstStyle/>
          <a:p>
            <a:r>
              <a:rPr lang="en-US" sz="1200" dirty="0"/>
              <a:t>HR 0.81, 95% CI 0.64–1.02, P = 0.064</a:t>
            </a:r>
          </a:p>
        </p:txBody>
      </p:sp>
      <p:sp>
        <p:nvSpPr>
          <p:cNvPr id="75" name="TextBox 74">
            <a:extLst>
              <a:ext uri="{FF2B5EF4-FFF2-40B4-BE49-F238E27FC236}">
                <a16:creationId xmlns:a16="http://schemas.microsoft.com/office/drawing/2014/main" id="{CF361AAC-C2B5-6F42-ABC2-5FB1723B3369}"/>
              </a:ext>
            </a:extLst>
          </p:cNvPr>
          <p:cNvSpPr txBox="1"/>
          <p:nvPr/>
        </p:nvSpPr>
        <p:spPr>
          <a:xfrm>
            <a:off x="6489589" y="4381676"/>
            <a:ext cx="317160" cy="184666"/>
          </a:xfrm>
          <a:prstGeom prst="rect">
            <a:avLst/>
          </a:prstGeom>
          <a:noFill/>
        </p:spPr>
        <p:txBody>
          <a:bodyPr wrap="square" lIns="0" tIns="0" rIns="0" bIns="0" rtlCol="0">
            <a:spAutoFit/>
          </a:bodyPr>
          <a:lstStyle/>
          <a:p>
            <a:pPr algn="r"/>
            <a:r>
              <a:rPr lang="en-US" sz="1200" dirty="0"/>
              <a:t>0</a:t>
            </a:r>
          </a:p>
        </p:txBody>
      </p:sp>
      <p:sp>
        <p:nvSpPr>
          <p:cNvPr id="76" name="TextBox 75">
            <a:extLst>
              <a:ext uri="{FF2B5EF4-FFF2-40B4-BE49-F238E27FC236}">
                <a16:creationId xmlns:a16="http://schemas.microsoft.com/office/drawing/2014/main" id="{AAF4AEEE-DC60-8146-84A7-A088A35B5E24}"/>
              </a:ext>
            </a:extLst>
          </p:cNvPr>
          <p:cNvSpPr txBox="1"/>
          <p:nvPr/>
        </p:nvSpPr>
        <p:spPr>
          <a:xfrm>
            <a:off x="6489589" y="3892726"/>
            <a:ext cx="317160" cy="184666"/>
          </a:xfrm>
          <a:prstGeom prst="rect">
            <a:avLst/>
          </a:prstGeom>
          <a:noFill/>
        </p:spPr>
        <p:txBody>
          <a:bodyPr wrap="square" lIns="0" tIns="0" rIns="0" bIns="0" rtlCol="0">
            <a:spAutoFit/>
          </a:bodyPr>
          <a:lstStyle/>
          <a:p>
            <a:pPr algn="r"/>
            <a:r>
              <a:rPr lang="en-US" sz="1200" dirty="0"/>
              <a:t>0.2</a:t>
            </a:r>
          </a:p>
        </p:txBody>
      </p:sp>
      <p:sp>
        <p:nvSpPr>
          <p:cNvPr id="77" name="TextBox 76">
            <a:extLst>
              <a:ext uri="{FF2B5EF4-FFF2-40B4-BE49-F238E27FC236}">
                <a16:creationId xmlns:a16="http://schemas.microsoft.com/office/drawing/2014/main" id="{207FCDAE-6FC4-A443-B0A1-BE9C2D52BFA4}"/>
              </a:ext>
            </a:extLst>
          </p:cNvPr>
          <p:cNvSpPr txBox="1"/>
          <p:nvPr/>
        </p:nvSpPr>
        <p:spPr>
          <a:xfrm>
            <a:off x="6489589" y="3413301"/>
            <a:ext cx="317160" cy="184666"/>
          </a:xfrm>
          <a:prstGeom prst="rect">
            <a:avLst/>
          </a:prstGeom>
          <a:noFill/>
        </p:spPr>
        <p:txBody>
          <a:bodyPr wrap="square" lIns="0" tIns="0" rIns="0" bIns="0" rtlCol="0">
            <a:spAutoFit/>
          </a:bodyPr>
          <a:lstStyle/>
          <a:p>
            <a:pPr algn="r"/>
            <a:r>
              <a:rPr lang="en-US" sz="1200" dirty="0"/>
              <a:t>0.4</a:t>
            </a:r>
          </a:p>
        </p:txBody>
      </p:sp>
      <p:sp>
        <p:nvSpPr>
          <p:cNvPr id="78" name="TextBox 77">
            <a:extLst>
              <a:ext uri="{FF2B5EF4-FFF2-40B4-BE49-F238E27FC236}">
                <a16:creationId xmlns:a16="http://schemas.microsoft.com/office/drawing/2014/main" id="{CBE8C198-46C1-D54D-AC87-35CE39E05053}"/>
              </a:ext>
            </a:extLst>
          </p:cNvPr>
          <p:cNvSpPr txBox="1"/>
          <p:nvPr/>
        </p:nvSpPr>
        <p:spPr>
          <a:xfrm>
            <a:off x="6489589" y="2930701"/>
            <a:ext cx="317160" cy="184666"/>
          </a:xfrm>
          <a:prstGeom prst="rect">
            <a:avLst/>
          </a:prstGeom>
          <a:noFill/>
        </p:spPr>
        <p:txBody>
          <a:bodyPr wrap="square" lIns="0" tIns="0" rIns="0" bIns="0" rtlCol="0">
            <a:spAutoFit/>
          </a:bodyPr>
          <a:lstStyle/>
          <a:p>
            <a:pPr algn="r"/>
            <a:r>
              <a:rPr lang="en-US" sz="1200" dirty="0"/>
              <a:t>0.6</a:t>
            </a:r>
          </a:p>
        </p:txBody>
      </p:sp>
      <p:sp>
        <p:nvSpPr>
          <p:cNvPr id="79" name="TextBox 78">
            <a:extLst>
              <a:ext uri="{FF2B5EF4-FFF2-40B4-BE49-F238E27FC236}">
                <a16:creationId xmlns:a16="http://schemas.microsoft.com/office/drawing/2014/main" id="{6B39F37D-16F9-E34F-BCE6-FA809F88EC8E}"/>
              </a:ext>
            </a:extLst>
          </p:cNvPr>
          <p:cNvSpPr txBox="1"/>
          <p:nvPr/>
        </p:nvSpPr>
        <p:spPr>
          <a:xfrm rot="16200000">
            <a:off x="5686825" y="3151496"/>
            <a:ext cx="1267016" cy="215444"/>
          </a:xfrm>
          <a:prstGeom prst="rect">
            <a:avLst/>
          </a:prstGeom>
          <a:noFill/>
        </p:spPr>
        <p:txBody>
          <a:bodyPr wrap="square" lIns="0" tIns="0" rIns="0" bIns="0" rtlCol="0">
            <a:spAutoFit/>
          </a:bodyPr>
          <a:lstStyle/>
          <a:p>
            <a:pPr algn="ctr"/>
            <a:r>
              <a:rPr lang="en-US" sz="1400" b="1" dirty="0"/>
              <a:t>Survival</a:t>
            </a:r>
          </a:p>
        </p:txBody>
      </p:sp>
      <p:sp>
        <p:nvSpPr>
          <p:cNvPr id="80" name="TextBox 79">
            <a:extLst>
              <a:ext uri="{FF2B5EF4-FFF2-40B4-BE49-F238E27FC236}">
                <a16:creationId xmlns:a16="http://schemas.microsoft.com/office/drawing/2014/main" id="{CAF18E1A-F3BB-8B4A-9139-1EFE4A45D5BC}"/>
              </a:ext>
            </a:extLst>
          </p:cNvPr>
          <p:cNvSpPr txBox="1"/>
          <p:nvPr/>
        </p:nvSpPr>
        <p:spPr>
          <a:xfrm>
            <a:off x="6489589" y="2438576"/>
            <a:ext cx="317160" cy="184666"/>
          </a:xfrm>
          <a:prstGeom prst="rect">
            <a:avLst/>
          </a:prstGeom>
          <a:noFill/>
        </p:spPr>
        <p:txBody>
          <a:bodyPr wrap="square" lIns="0" tIns="0" rIns="0" bIns="0" rtlCol="0">
            <a:spAutoFit/>
          </a:bodyPr>
          <a:lstStyle/>
          <a:p>
            <a:pPr algn="r"/>
            <a:r>
              <a:rPr lang="en-US" sz="1200" dirty="0"/>
              <a:t>0.8</a:t>
            </a:r>
          </a:p>
        </p:txBody>
      </p:sp>
      <p:sp>
        <p:nvSpPr>
          <p:cNvPr id="81" name="TextBox 80">
            <a:extLst>
              <a:ext uri="{FF2B5EF4-FFF2-40B4-BE49-F238E27FC236}">
                <a16:creationId xmlns:a16="http://schemas.microsoft.com/office/drawing/2014/main" id="{4F85CBEE-0E18-1D42-B54A-7678B8E7850F}"/>
              </a:ext>
            </a:extLst>
          </p:cNvPr>
          <p:cNvSpPr txBox="1"/>
          <p:nvPr/>
        </p:nvSpPr>
        <p:spPr>
          <a:xfrm>
            <a:off x="6489589" y="1959151"/>
            <a:ext cx="317160" cy="184666"/>
          </a:xfrm>
          <a:prstGeom prst="rect">
            <a:avLst/>
          </a:prstGeom>
          <a:noFill/>
        </p:spPr>
        <p:txBody>
          <a:bodyPr wrap="square" lIns="0" tIns="0" rIns="0" bIns="0" rtlCol="0">
            <a:spAutoFit/>
          </a:bodyPr>
          <a:lstStyle/>
          <a:p>
            <a:pPr algn="r"/>
            <a:r>
              <a:rPr lang="en-US" sz="1200" dirty="0"/>
              <a:t>1.0</a:t>
            </a:r>
          </a:p>
        </p:txBody>
      </p:sp>
      <p:sp>
        <p:nvSpPr>
          <p:cNvPr id="82" name="TextBox 81">
            <a:extLst>
              <a:ext uri="{FF2B5EF4-FFF2-40B4-BE49-F238E27FC236}">
                <a16:creationId xmlns:a16="http://schemas.microsoft.com/office/drawing/2014/main" id="{64210D41-59A5-3046-A730-FD97C85FBF98}"/>
              </a:ext>
            </a:extLst>
          </p:cNvPr>
          <p:cNvSpPr txBox="1"/>
          <p:nvPr/>
        </p:nvSpPr>
        <p:spPr>
          <a:xfrm>
            <a:off x="5668279" y="4971196"/>
            <a:ext cx="1156320" cy="307777"/>
          </a:xfrm>
          <a:prstGeom prst="rect">
            <a:avLst/>
          </a:prstGeom>
          <a:noFill/>
        </p:spPr>
        <p:txBody>
          <a:bodyPr wrap="square" lIns="0" tIns="0" rIns="0" bIns="0" rtlCol="0">
            <a:spAutoFit/>
          </a:bodyPr>
          <a:lstStyle/>
          <a:p>
            <a:pPr algn="r"/>
            <a:r>
              <a:rPr lang="en-US" sz="1000" b="1" dirty="0"/>
              <a:t>Number at risk</a:t>
            </a:r>
            <a:br>
              <a:rPr lang="en-US" sz="1000" b="1" dirty="0"/>
            </a:br>
            <a:r>
              <a:rPr lang="en-US" sz="1000" b="1" dirty="0"/>
              <a:t>(events)</a:t>
            </a:r>
          </a:p>
        </p:txBody>
      </p:sp>
      <p:sp>
        <p:nvSpPr>
          <p:cNvPr id="83" name="TextBox 82">
            <a:extLst>
              <a:ext uri="{FF2B5EF4-FFF2-40B4-BE49-F238E27FC236}">
                <a16:creationId xmlns:a16="http://schemas.microsoft.com/office/drawing/2014/main" id="{E055144C-F470-EF48-B04A-4EDA92C6F0EE}"/>
              </a:ext>
            </a:extLst>
          </p:cNvPr>
          <p:cNvSpPr txBox="1"/>
          <p:nvPr/>
        </p:nvSpPr>
        <p:spPr>
          <a:xfrm>
            <a:off x="6032511" y="5281463"/>
            <a:ext cx="792088" cy="307777"/>
          </a:xfrm>
          <a:prstGeom prst="rect">
            <a:avLst/>
          </a:prstGeom>
          <a:noFill/>
        </p:spPr>
        <p:txBody>
          <a:bodyPr wrap="square" lIns="0" tIns="0" rIns="0" bIns="0" rtlCol="0">
            <a:spAutoFit/>
          </a:bodyPr>
          <a:lstStyle/>
          <a:p>
            <a:pPr algn="r"/>
            <a:r>
              <a:rPr lang="en-US" sz="1000" dirty="0"/>
              <a:t>Control</a:t>
            </a:r>
            <a:br>
              <a:rPr lang="en-US" sz="1000" dirty="0"/>
            </a:br>
            <a:r>
              <a:rPr lang="en-US" sz="1000" dirty="0"/>
              <a:t>docetaxel</a:t>
            </a:r>
          </a:p>
        </p:txBody>
      </p:sp>
      <p:sp>
        <p:nvSpPr>
          <p:cNvPr id="84" name="TextBox 83">
            <a:extLst>
              <a:ext uri="{FF2B5EF4-FFF2-40B4-BE49-F238E27FC236}">
                <a16:creationId xmlns:a16="http://schemas.microsoft.com/office/drawing/2014/main" id="{9756F8A7-1DAD-424C-8692-0B6B9EDF721B}"/>
              </a:ext>
            </a:extLst>
          </p:cNvPr>
          <p:cNvSpPr txBox="1"/>
          <p:nvPr/>
        </p:nvSpPr>
        <p:spPr>
          <a:xfrm>
            <a:off x="6851662" y="5281463"/>
            <a:ext cx="261674" cy="307777"/>
          </a:xfrm>
          <a:prstGeom prst="rect">
            <a:avLst/>
          </a:prstGeom>
          <a:noFill/>
        </p:spPr>
        <p:txBody>
          <a:bodyPr wrap="square" lIns="0" tIns="0" rIns="0" bIns="0" rtlCol="0">
            <a:spAutoFit/>
          </a:bodyPr>
          <a:lstStyle/>
          <a:p>
            <a:pPr algn="ctr"/>
            <a:r>
              <a:rPr lang="en-US" sz="1000" dirty="0"/>
              <a:t>320</a:t>
            </a:r>
          </a:p>
          <a:p>
            <a:pPr algn="ctr"/>
            <a:r>
              <a:rPr lang="en-US" sz="1000" dirty="0"/>
              <a:t>148</a:t>
            </a:r>
          </a:p>
        </p:txBody>
      </p:sp>
      <p:sp>
        <p:nvSpPr>
          <p:cNvPr id="85" name="TextBox 84">
            <a:extLst>
              <a:ext uri="{FF2B5EF4-FFF2-40B4-BE49-F238E27FC236}">
                <a16:creationId xmlns:a16="http://schemas.microsoft.com/office/drawing/2014/main" id="{645523F4-543B-2B4D-ACCC-2160A1819785}"/>
              </a:ext>
            </a:extLst>
          </p:cNvPr>
          <p:cNvSpPr txBox="1"/>
          <p:nvPr/>
        </p:nvSpPr>
        <p:spPr>
          <a:xfrm>
            <a:off x="7127887" y="5281463"/>
            <a:ext cx="225220" cy="307777"/>
          </a:xfrm>
          <a:prstGeom prst="rect">
            <a:avLst/>
          </a:prstGeom>
          <a:noFill/>
        </p:spPr>
        <p:txBody>
          <a:bodyPr wrap="square" lIns="0" tIns="0" rIns="0" bIns="0" rtlCol="0">
            <a:spAutoFit/>
          </a:bodyPr>
          <a:lstStyle/>
          <a:p>
            <a:pPr algn="ctr"/>
            <a:r>
              <a:rPr lang="en-US" sz="1000" dirty="0"/>
              <a:t>(40)</a:t>
            </a:r>
            <a:br>
              <a:rPr lang="en-US" sz="1000" dirty="0"/>
            </a:br>
            <a:r>
              <a:rPr lang="en-US" sz="1000" dirty="0"/>
              <a:t>(13)</a:t>
            </a:r>
          </a:p>
        </p:txBody>
      </p:sp>
      <p:sp>
        <p:nvSpPr>
          <p:cNvPr id="86" name="TextBox 85">
            <a:extLst>
              <a:ext uri="{FF2B5EF4-FFF2-40B4-BE49-F238E27FC236}">
                <a16:creationId xmlns:a16="http://schemas.microsoft.com/office/drawing/2014/main" id="{475D4DA0-0B88-684B-840A-5681241B647F}"/>
              </a:ext>
            </a:extLst>
          </p:cNvPr>
          <p:cNvSpPr txBox="1"/>
          <p:nvPr/>
        </p:nvSpPr>
        <p:spPr>
          <a:xfrm>
            <a:off x="7369186" y="5281463"/>
            <a:ext cx="259957" cy="307777"/>
          </a:xfrm>
          <a:prstGeom prst="rect">
            <a:avLst/>
          </a:prstGeom>
          <a:noFill/>
        </p:spPr>
        <p:txBody>
          <a:bodyPr wrap="square" lIns="0" tIns="0" rIns="0" bIns="0" rtlCol="0">
            <a:spAutoFit/>
          </a:bodyPr>
          <a:lstStyle/>
          <a:p>
            <a:pPr algn="ctr"/>
            <a:r>
              <a:rPr lang="en-US" sz="1000" dirty="0"/>
              <a:t>277</a:t>
            </a:r>
          </a:p>
          <a:p>
            <a:pPr algn="ctr"/>
            <a:r>
              <a:rPr lang="en-US" sz="1000" dirty="0"/>
              <a:t>132</a:t>
            </a:r>
          </a:p>
        </p:txBody>
      </p:sp>
      <p:sp>
        <p:nvSpPr>
          <p:cNvPr id="87" name="TextBox 86">
            <a:extLst>
              <a:ext uri="{FF2B5EF4-FFF2-40B4-BE49-F238E27FC236}">
                <a16:creationId xmlns:a16="http://schemas.microsoft.com/office/drawing/2014/main" id="{C5FBFB01-0CA0-8D4F-A11D-E2EC3B60D702}"/>
              </a:ext>
            </a:extLst>
          </p:cNvPr>
          <p:cNvSpPr txBox="1"/>
          <p:nvPr/>
        </p:nvSpPr>
        <p:spPr>
          <a:xfrm>
            <a:off x="7629537" y="5281463"/>
            <a:ext cx="253878" cy="307777"/>
          </a:xfrm>
          <a:prstGeom prst="rect">
            <a:avLst/>
          </a:prstGeom>
          <a:noFill/>
        </p:spPr>
        <p:txBody>
          <a:bodyPr wrap="square" lIns="0" tIns="0" rIns="0" bIns="0" rtlCol="0">
            <a:spAutoFit/>
          </a:bodyPr>
          <a:lstStyle/>
          <a:p>
            <a:pPr algn="ctr"/>
            <a:r>
              <a:rPr lang="en-US" sz="1000" dirty="0"/>
              <a:t>(75)</a:t>
            </a:r>
            <a:br>
              <a:rPr lang="en-US" sz="1000" dirty="0"/>
            </a:br>
            <a:r>
              <a:rPr lang="en-US" sz="1000" dirty="0"/>
              <a:t>(29)</a:t>
            </a:r>
          </a:p>
        </p:txBody>
      </p:sp>
      <p:sp>
        <p:nvSpPr>
          <p:cNvPr id="88" name="TextBox 87">
            <a:extLst>
              <a:ext uri="{FF2B5EF4-FFF2-40B4-BE49-F238E27FC236}">
                <a16:creationId xmlns:a16="http://schemas.microsoft.com/office/drawing/2014/main" id="{EDDAEB02-2DC8-524F-899D-34BA478F9B12}"/>
              </a:ext>
            </a:extLst>
          </p:cNvPr>
          <p:cNvSpPr txBox="1"/>
          <p:nvPr/>
        </p:nvSpPr>
        <p:spPr>
          <a:xfrm>
            <a:off x="7902586" y="5281463"/>
            <a:ext cx="227319" cy="307777"/>
          </a:xfrm>
          <a:prstGeom prst="rect">
            <a:avLst/>
          </a:prstGeom>
          <a:noFill/>
        </p:spPr>
        <p:txBody>
          <a:bodyPr wrap="square" lIns="0" tIns="0" rIns="0" bIns="0" rtlCol="0">
            <a:spAutoFit/>
          </a:bodyPr>
          <a:lstStyle/>
          <a:p>
            <a:pPr algn="ctr"/>
            <a:r>
              <a:rPr lang="en-US" sz="1000" dirty="0"/>
              <a:t>200</a:t>
            </a:r>
          </a:p>
          <a:p>
            <a:pPr algn="ctr"/>
            <a:r>
              <a:rPr lang="en-US" sz="1000" dirty="0"/>
              <a:t>102</a:t>
            </a:r>
          </a:p>
        </p:txBody>
      </p:sp>
      <p:sp>
        <p:nvSpPr>
          <p:cNvPr id="89" name="TextBox 88">
            <a:extLst>
              <a:ext uri="{FF2B5EF4-FFF2-40B4-BE49-F238E27FC236}">
                <a16:creationId xmlns:a16="http://schemas.microsoft.com/office/drawing/2014/main" id="{8AF64521-4069-F346-A7FB-3BCDEA17E54A}"/>
              </a:ext>
            </a:extLst>
          </p:cNvPr>
          <p:cNvSpPr txBox="1"/>
          <p:nvPr/>
        </p:nvSpPr>
        <p:spPr>
          <a:xfrm>
            <a:off x="8131187" y="5281463"/>
            <a:ext cx="253878" cy="307777"/>
          </a:xfrm>
          <a:prstGeom prst="rect">
            <a:avLst/>
          </a:prstGeom>
          <a:noFill/>
        </p:spPr>
        <p:txBody>
          <a:bodyPr wrap="square" lIns="0" tIns="0" rIns="0" bIns="0" rtlCol="0">
            <a:spAutoFit/>
          </a:bodyPr>
          <a:lstStyle/>
          <a:p>
            <a:pPr algn="ctr"/>
            <a:r>
              <a:rPr lang="en-US" sz="1000" dirty="0"/>
              <a:t>(43)</a:t>
            </a:r>
            <a:br>
              <a:rPr lang="en-US" sz="1000" dirty="0"/>
            </a:br>
            <a:r>
              <a:rPr lang="en-US" sz="1000" dirty="0"/>
              <a:t>(23)</a:t>
            </a:r>
          </a:p>
        </p:txBody>
      </p:sp>
      <p:sp>
        <p:nvSpPr>
          <p:cNvPr id="90" name="TextBox 89">
            <a:extLst>
              <a:ext uri="{FF2B5EF4-FFF2-40B4-BE49-F238E27FC236}">
                <a16:creationId xmlns:a16="http://schemas.microsoft.com/office/drawing/2014/main" id="{69D37CD2-179C-9B4F-9862-EBAE1A781451}"/>
              </a:ext>
            </a:extLst>
          </p:cNvPr>
          <p:cNvSpPr txBox="1"/>
          <p:nvPr/>
        </p:nvSpPr>
        <p:spPr>
          <a:xfrm>
            <a:off x="8388961" y="5281463"/>
            <a:ext cx="227319" cy="307777"/>
          </a:xfrm>
          <a:prstGeom prst="rect">
            <a:avLst/>
          </a:prstGeom>
          <a:noFill/>
        </p:spPr>
        <p:txBody>
          <a:bodyPr wrap="square" lIns="0" tIns="0" rIns="0" bIns="0" rtlCol="0">
            <a:spAutoFit/>
          </a:bodyPr>
          <a:lstStyle/>
          <a:p>
            <a:pPr algn="r"/>
            <a:r>
              <a:rPr lang="en-US" sz="1000" dirty="0"/>
              <a:t>154</a:t>
            </a:r>
          </a:p>
          <a:p>
            <a:pPr algn="r"/>
            <a:r>
              <a:rPr lang="en-US" sz="1000" dirty="0"/>
              <a:t>77</a:t>
            </a:r>
          </a:p>
        </p:txBody>
      </p:sp>
      <p:sp>
        <p:nvSpPr>
          <p:cNvPr id="91" name="TextBox 90">
            <a:extLst>
              <a:ext uri="{FF2B5EF4-FFF2-40B4-BE49-F238E27FC236}">
                <a16:creationId xmlns:a16="http://schemas.microsoft.com/office/drawing/2014/main" id="{AC6C08C6-6048-8C44-9644-BB6ED2DF6A59}"/>
              </a:ext>
            </a:extLst>
          </p:cNvPr>
          <p:cNvSpPr txBox="1"/>
          <p:nvPr/>
        </p:nvSpPr>
        <p:spPr>
          <a:xfrm>
            <a:off x="8636012" y="5281463"/>
            <a:ext cx="253878" cy="307777"/>
          </a:xfrm>
          <a:prstGeom prst="rect">
            <a:avLst/>
          </a:prstGeom>
          <a:noFill/>
        </p:spPr>
        <p:txBody>
          <a:bodyPr wrap="square" lIns="0" tIns="0" rIns="0" bIns="0" rtlCol="0">
            <a:spAutoFit/>
          </a:bodyPr>
          <a:lstStyle/>
          <a:p>
            <a:pPr algn="ctr"/>
            <a:r>
              <a:rPr lang="en-US" sz="1000" dirty="0"/>
              <a:t>(49)</a:t>
            </a:r>
            <a:br>
              <a:rPr lang="en-US" sz="1000" dirty="0"/>
            </a:br>
            <a:r>
              <a:rPr lang="en-US" sz="1000" dirty="0"/>
              <a:t>(17)</a:t>
            </a:r>
          </a:p>
        </p:txBody>
      </p:sp>
      <p:sp>
        <p:nvSpPr>
          <p:cNvPr id="92" name="TextBox 91">
            <a:extLst>
              <a:ext uri="{FF2B5EF4-FFF2-40B4-BE49-F238E27FC236}">
                <a16:creationId xmlns:a16="http://schemas.microsoft.com/office/drawing/2014/main" id="{12A907E9-B56B-7B47-A636-47683B4AD306}"/>
              </a:ext>
            </a:extLst>
          </p:cNvPr>
          <p:cNvSpPr txBox="1"/>
          <p:nvPr/>
        </p:nvSpPr>
        <p:spPr>
          <a:xfrm>
            <a:off x="8893017" y="5281463"/>
            <a:ext cx="227319" cy="307777"/>
          </a:xfrm>
          <a:prstGeom prst="rect">
            <a:avLst/>
          </a:prstGeom>
          <a:noFill/>
        </p:spPr>
        <p:txBody>
          <a:bodyPr wrap="square" lIns="0" tIns="0" rIns="0" bIns="0" rtlCol="0">
            <a:spAutoFit/>
          </a:bodyPr>
          <a:lstStyle/>
          <a:p>
            <a:pPr algn="r"/>
            <a:r>
              <a:rPr lang="en-US" sz="1000" dirty="0"/>
              <a:t>102</a:t>
            </a:r>
          </a:p>
          <a:p>
            <a:pPr algn="r"/>
            <a:r>
              <a:rPr lang="en-US" sz="1000" dirty="0"/>
              <a:t>59</a:t>
            </a:r>
          </a:p>
        </p:txBody>
      </p:sp>
      <p:sp>
        <p:nvSpPr>
          <p:cNvPr id="93" name="TextBox 92">
            <a:extLst>
              <a:ext uri="{FF2B5EF4-FFF2-40B4-BE49-F238E27FC236}">
                <a16:creationId xmlns:a16="http://schemas.microsoft.com/office/drawing/2014/main" id="{53C68081-67E2-8844-AEBD-94A2BE9CE28C}"/>
              </a:ext>
            </a:extLst>
          </p:cNvPr>
          <p:cNvSpPr txBox="1"/>
          <p:nvPr/>
        </p:nvSpPr>
        <p:spPr>
          <a:xfrm>
            <a:off x="9150362" y="5281463"/>
            <a:ext cx="253878" cy="307777"/>
          </a:xfrm>
          <a:prstGeom prst="rect">
            <a:avLst/>
          </a:prstGeom>
          <a:noFill/>
        </p:spPr>
        <p:txBody>
          <a:bodyPr wrap="square" lIns="0" tIns="0" rIns="0" bIns="0" rtlCol="0">
            <a:spAutoFit/>
          </a:bodyPr>
          <a:lstStyle/>
          <a:p>
            <a:pPr algn="ctr"/>
            <a:r>
              <a:rPr lang="en-US" sz="1000" dirty="0"/>
              <a:t>(29)</a:t>
            </a:r>
            <a:br>
              <a:rPr lang="en-US" sz="1000" dirty="0"/>
            </a:br>
            <a:r>
              <a:rPr lang="en-US" sz="1000" dirty="0"/>
              <a:t>(13)</a:t>
            </a:r>
          </a:p>
        </p:txBody>
      </p:sp>
      <p:sp>
        <p:nvSpPr>
          <p:cNvPr id="94" name="TextBox 93">
            <a:extLst>
              <a:ext uri="{FF2B5EF4-FFF2-40B4-BE49-F238E27FC236}">
                <a16:creationId xmlns:a16="http://schemas.microsoft.com/office/drawing/2014/main" id="{B585A4B6-A4EA-BC40-BA65-D91EFFDA7DF5}"/>
              </a:ext>
            </a:extLst>
          </p:cNvPr>
          <p:cNvSpPr txBox="1"/>
          <p:nvPr/>
        </p:nvSpPr>
        <p:spPr>
          <a:xfrm>
            <a:off x="9417061" y="5281463"/>
            <a:ext cx="227319" cy="307777"/>
          </a:xfrm>
          <a:prstGeom prst="rect">
            <a:avLst/>
          </a:prstGeom>
          <a:noFill/>
        </p:spPr>
        <p:txBody>
          <a:bodyPr wrap="square" lIns="0" tIns="0" rIns="0" bIns="0" rtlCol="0">
            <a:spAutoFit/>
          </a:bodyPr>
          <a:lstStyle/>
          <a:p>
            <a:pPr algn="ctr"/>
            <a:r>
              <a:rPr lang="en-US" sz="1000" dirty="0"/>
              <a:t>57</a:t>
            </a:r>
          </a:p>
          <a:p>
            <a:pPr algn="ctr"/>
            <a:r>
              <a:rPr lang="en-US" sz="1000" dirty="0"/>
              <a:t>40</a:t>
            </a:r>
          </a:p>
        </p:txBody>
      </p:sp>
      <p:sp>
        <p:nvSpPr>
          <p:cNvPr id="95" name="TextBox 94">
            <a:extLst>
              <a:ext uri="{FF2B5EF4-FFF2-40B4-BE49-F238E27FC236}">
                <a16:creationId xmlns:a16="http://schemas.microsoft.com/office/drawing/2014/main" id="{B41ADC71-775F-904B-9A88-E8FD30160CEF}"/>
              </a:ext>
            </a:extLst>
          </p:cNvPr>
          <p:cNvSpPr txBox="1"/>
          <p:nvPr/>
        </p:nvSpPr>
        <p:spPr>
          <a:xfrm>
            <a:off x="9624392" y="5281463"/>
            <a:ext cx="253878" cy="307777"/>
          </a:xfrm>
          <a:prstGeom prst="rect">
            <a:avLst/>
          </a:prstGeom>
          <a:noFill/>
        </p:spPr>
        <p:txBody>
          <a:bodyPr wrap="square" lIns="0" tIns="0" rIns="0" bIns="0" rtlCol="0">
            <a:spAutoFit/>
          </a:bodyPr>
          <a:lstStyle/>
          <a:p>
            <a:pPr algn="r"/>
            <a:r>
              <a:rPr lang="en-US" sz="1000" dirty="0"/>
              <a:t>(13)</a:t>
            </a:r>
            <a:br>
              <a:rPr lang="en-US" sz="1000" dirty="0"/>
            </a:br>
            <a:r>
              <a:rPr lang="en-US" sz="1000" dirty="0"/>
              <a:t>(5)</a:t>
            </a:r>
          </a:p>
        </p:txBody>
      </p:sp>
      <p:sp>
        <p:nvSpPr>
          <p:cNvPr id="96" name="TextBox 95">
            <a:extLst>
              <a:ext uri="{FF2B5EF4-FFF2-40B4-BE49-F238E27FC236}">
                <a16:creationId xmlns:a16="http://schemas.microsoft.com/office/drawing/2014/main" id="{AFEB20E5-1ACA-984F-8CD6-D7E6373DACFF}"/>
              </a:ext>
            </a:extLst>
          </p:cNvPr>
          <p:cNvSpPr txBox="1"/>
          <p:nvPr/>
        </p:nvSpPr>
        <p:spPr>
          <a:xfrm>
            <a:off x="10160012" y="5281463"/>
            <a:ext cx="253878" cy="307777"/>
          </a:xfrm>
          <a:prstGeom prst="rect">
            <a:avLst/>
          </a:prstGeom>
          <a:noFill/>
        </p:spPr>
        <p:txBody>
          <a:bodyPr wrap="square" lIns="0" tIns="0" rIns="0" bIns="0" rtlCol="0">
            <a:spAutoFit/>
          </a:bodyPr>
          <a:lstStyle/>
          <a:p>
            <a:pPr algn="ctr"/>
            <a:r>
              <a:rPr lang="en-US" sz="1000" dirty="0"/>
              <a:t>(0)</a:t>
            </a:r>
            <a:br>
              <a:rPr lang="en-US" sz="1000" dirty="0"/>
            </a:br>
            <a:r>
              <a:rPr lang="en-US" sz="1000" dirty="0"/>
              <a:t>(2)</a:t>
            </a:r>
          </a:p>
        </p:txBody>
      </p:sp>
      <p:sp>
        <p:nvSpPr>
          <p:cNvPr id="97" name="TextBox 96">
            <a:extLst>
              <a:ext uri="{FF2B5EF4-FFF2-40B4-BE49-F238E27FC236}">
                <a16:creationId xmlns:a16="http://schemas.microsoft.com/office/drawing/2014/main" id="{DA632147-0589-CE40-AFB1-6A2657E3EB1C}"/>
              </a:ext>
            </a:extLst>
          </p:cNvPr>
          <p:cNvSpPr txBox="1"/>
          <p:nvPr/>
        </p:nvSpPr>
        <p:spPr>
          <a:xfrm>
            <a:off x="9921886" y="5281463"/>
            <a:ext cx="227319" cy="307777"/>
          </a:xfrm>
          <a:prstGeom prst="rect">
            <a:avLst/>
          </a:prstGeom>
          <a:noFill/>
        </p:spPr>
        <p:txBody>
          <a:bodyPr wrap="square" lIns="0" tIns="0" rIns="0" bIns="0" rtlCol="0">
            <a:spAutoFit/>
          </a:bodyPr>
          <a:lstStyle/>
          <a:p>
            <a:pPr algn="ctr"/>
            <a:r>
              <a:rPr lang="en-US" sz="1000" dirty="0"/>
              <a:t>32</a:t>
            </a:r>
          </a:p>
          <a:p>
            <a:pPr algn="ctr"/>
            <a:r>
              <a:rPr lang="en-US" sz="1000" dirty="0"/>
              <a:t>21</a:t>
            </a:r>
          </a:p>
        </p:txBody>
      </p:sp>
      <p:sp>
        <p:nvSpPr>
          <p:cNvPr id="98" name="TextBox 97">
            <a:extLst>
              <a:ext uri="{FF2B5EF4-FFF2-40B4-BE49-F238E27FC236}">
                <a16:creationId xmlns:a16="http://schemas.microsoft.com/office/drawing/2014/main" id="{2A7833A8-64E5-4A4D-8994-F3EFA08F1711}"/>
              </a:ext>
            </a:extLst>
          </p:cNvPr>
          <p:cNvSpPr txBox="1"/>
          <p:nvPr/>
        </p:nvSpPr>
        <p:spPr>
          <a:xfrm>
            <a:off x="11182362" y="5281463"/>
            <a:ext cx="253878" cy="307777"/>
          </a:xfrm>
          <a:prstGeom prst="rect">
            <a:avLst/>
          </a:prstGeom>
          <a:noFill/>
        </p:spPr>
        <p:txBody>
          <a:bodyPr wrap="square" lIns="0" tIns="0" rIns="0" bIns="0" rtlCol="0">
            <a:spAutoFit/>
          </a:bodyPr>
          <a:lstStyle/>
          <a:p>
            <a:pPr algn="ctr"/>
            <a:r>
              <a:rPr lang="en-US" sz="1000" dirty="0"/>
              <a:t>(1)</a:t>
            </a:r>
            <a:br>
              <a:rPr lang="en-US" sz="1000" dirty="0"/>
            </a:br>
            <a:r>
              <a:rPr lang="en-US" sz="1000" dirty="0"/>
              <a:t>(1)</a:t>
            </a:r>
          </a:p>
        </p:txBody>
      </p:sp>
      <p:sp>
        <p:nvSpPr>
          <p:cNvPr id="99" name="TextBox 98">
            <a:extLst>
              <a:ext uri="{FF2B5EF4-FFF2-40B4-BE49-F238E27FC236}">
                <a16:creationId xmlns:a16="http://schemas.microsoft.com/office/drawing/2014/main" id="{C8A67FE9-A0BE-A04B-99B1-8884A3705F22}"/>
              </a:ext>
            </a:extLst>
          </p:cNvPr>
          <p:cNvSpPr txBox="1"/>
          <p:nvPr/>
        </p:nvSpPr>
        <p:spPr>
          <a:xfrm>
            <a:off x="11455412" y="5281463"/>
            <a:ext cx="253878" cy="307777"/>
          </a:xfrm>
          <a:prstGeom prst="rect">
            <a:avLst/>
          </a:prstGeom>
          <a:noFill/>
        </p:spPr>
        <p:txBody>
          <a:bodyPr wrap="square" lIns="0" tIns="0" rIns="0" bIns="0" rtlCol="0">
            <a:spAutoFit/>
          </a:bodyPr>
          <a:lstStyle/>
          <a:p>
            <a:pPr algn="ctr"/>
            <a:r>
              <a:rPr lang="en-US" sz="1000" dirty="0"/>
              <a:t>1</a:t>
            </a:r>
          </a:p>
          <a:p>
            <a:pPr algn="ctr"/>
            <a:r>
              <a:rPr lang="en-US" sz="1000" dirty="0"/>
              <a:t>0</a:t>
            </a:r>
          </a:p>
        </p:txBody>
      </p:sp>
      <p:sp>
        <p:nvSpPr>
          <p:cNvPr id="100" name="TextBox 99">
            <a:extLst>
              <a:ext uri="{FF2B5EF4-FFF2-40B4-BE49-F238E27FC236}">
                <a16:creationId xmlns:a16="http://schemas.microsoft.com/office/drawing/2014/main" id="{7435817D-D301-3A41-87C0-73FD26D59828}"/>
              </a:ext>
            </a:extLst>
          </p:cNvPr>
          <p:cNvSpPr txBox="1"/>
          <p:nvPr/>
        </p:nvSpPr>
        <p:spPr>
          <a:xfrm>
            <a:off x="10928362" y="5281463"/>
            <a:ext cx="253878" cy="307777"/>
          </a:xfrm>
          <a:prstGeom prst="rect">
            <a:avLst/>
          </a:prstGeom>
          <a:noFill/>
        </p:spPr>
        <p:txBody>
          <a:bodyPr wrap="square" lIns="0" tIns="0" rIns="0" bIns="0" rtlCol="0">
            <a:spAutoFit/>
          </a:bodyPr>
          <a:lstStyle/>
          <a:p>
            <a:pPr algn="ctr"/>
            <a:r>
              <a:rPr lang="en-US" sz="1000" dirty="0"/>
              <a:t>7</a:t>
            </a:r>
          </a:p>
          <a:p>
            <a:pPr algn="ctr"/>
            <a:r>
              <a:rPr lang="en-US" sz="1000" dirty="0"/>
              <a:t>2</a:t>
            </a:r>
          </a:p>
        </p:txBody>
      </p:sp>
      <p:sp>
        <p:nvSpPr>
          <p:cNvPr id="101" name="TextBox 100">
            <a:extLst>
              <a:ext uri="{FF2B5EF4-FFF2-40B4-BE49-F238E27FC236}">
                <a16:creationId xmlns:a16="http://schemas.microsoft.com/office/drawing/2014/main" id="{13774207-1313-2C40-9887-F9F8E4940E91}"/>
              </a:ext>
            </a:extLst>
          </p:cNvPr>
          <p:cNvSpPr txBox="1"/>
          <p:nvPr/>
        </p:nvSpPr>
        <p:spPr>
          <a:xfrm>
            <a:off x="10658487" y="5281463"/>
            <a:ext cx="253878" cy="307777"/>
          </a:xfrm>
          <a:prstGeom prst="rect">
            <a:avLst/>
          </a:prstGeom>
          <a:noFill/>
        </p:spPr>
        <p:txBody>
          <a:bodyPr wrap="square" lIns="0" tIns="0" rIns="0" bIns="0" rtlCol="0">
            <a:spAutoFit/>
          </a:bodyPr>
          <a:lstStyle/>
          <a:p>
            <a:pPr algn="ctr"/>
            <a:r>
              <a:rPr lang="en-US" sz="1000" dirty="0"/>
              <a:t>(4)</a:t>
            </a:r>
            <a:br>
              <a:rPr lang="en-US" sz="1000" dirty="0"/>
            </a:br>
            <a:r>
              <a:rPr lang="en-US" sz="1000" dirty="0"/>
              <a:t>(3)</a:t>
            </a:r>
          </a:p>
        </p:txBody>
      </p:sp>
      <p:sp>
        <p:nvSpPr>
          <p:cNvPr id="102" name="TextBox 101">
            <a:extLst>
              <a:ext uri="{FF2B5EF4-FFF2-40B4-BE49-F238E27FC236}">
                <a16:creationId xmlns:a16="http://schemas.microsoft.com/office/drawing/2014/main" id="{1A3B67A2-322F-EE47-831F-9FBB80D835DC}"/>
              </a:ext>
            </a:extLst>
          </p:cNvPr>
          <p:cNvSpPr txBox="1"/>
          <p:nvPr/>
        </p:nvSpPr>
        <p:spPr>
          <a:xfrm>
            <a:off x="10405185" y="5281463"/>
            <a:ext cx="227319" cy="307777"/>
          </a:xfrm>
          <a:prstGeom prst="rect">
            <a:avLst/>
          </a:prstGeom>
          <a:noFill/>
        </p:spPr>
        <p:txBody>
          <a:bodyPr wrap="square" lIns="0" tIns="0" rIns="0" bIns="0" rtlCol="0">
            <a:spAutoFit/>
          </a:bodyPr>
          <a:lstStyle/>
          <a:p>
            <a:pPr algn="r"/>
            <a:r>
              <a:rPr lang="en-US" sz="1000" dirty="0"/>
              <a:t>16</a:t>
            </a:r>
          </a:p>
          <a:p>
            <a:pPr algn="r"/>
            <a:r>
              <a:rPr lang="en-US" sz="1000" dirty="0"/>
              <a:t>9</a:t>
            </a:r>
          </a:p>
        </p:txBody>
      </p:sp>
      <p:sp>
        <p:nvSpPr>
          <p:cNvPr id="103" name="TextBox 102">
            <a:extLst>
              <a:ext uri="{FF2B5EF4-FFF2-40B4-BE49-F238E27FC236}">
                <a16:creationId xmlns:a16="http://schemas.microsoft.com/office/drawing/2014/main" id="{0BB265A3-0B32-B447-A52B-7CA98078B8EC}"/>
              </a:ext>
            </a:extLst>
          </p:cNvPr>
          <p:cNvSpPr txBox="1"/>
          <p:nvPr/>
        </p:nvSpPr>
        <p:spPr>
          <a:xfrm>
            <a:off x="5430215" y="2039824"/>
            <a:ext cx="652112" cy="338554"/>
          </a:xfrm>
          <a:prstGeom prst="rect">
            <a:avLst/>
          </a:prstGeom>
          <a:solidFill>
            <a:schemeClr val="bg1"/>
          </a:solidFill>
        </p:spPr>
        <p:txBody>
          <a:bodyPr wrap="square" lIns="0" tIns="0" rIns="0" bIns="0" rtlCol="0">
            <a:spAutoFit/>
          </a:bodyPr>
          <a:lstStyle/>
          <a:p>
            <a:r>
              <a:rPr lang="en-US" sz="1100" dirty="0"/>
              <a:t>Control</a:t>
            </a:r>
          </a:p>
          <a:p>
            <a:r>
              <a:rPr lang="en-US" sz="1100" dirty="0"/>
              <a:t>docetaxel</a:t>
            </a:r>
          </a:p>
        </p:txBody>
      </p:sp>
      <p:sp>
        <p:nvSpPr>
          <p:cNvPr id="104" name="TextBox 103">
            <a:extLst>
              <a:ext uri="{FF2B5EF4-FFF2-40B4-BE49-F238E27FC236}">
                <a16:creationId xmlns:a16="http://schemas.microsoft.com/office/drawing/2014/main" id="{25C3D984-D85E-3543-A8A6-8FA922ABC84C}"/>
              </a:ext>
            </a:extLst>
          </p:cNvPr>
          <p:cNvSpPr txBox="1"/>
          <p:nvPr/>
        </p:nvSpPr>
        <p:spPr>
          <a:xfrm>
            <a:off x="11083592" y="2039824"/>
            <a:ext cx="652112" cy="338554"/>
          </a:xfrm>
          <a:prstGeom prst="rect">
            <a:avLst/>
          </a:prstGeom>
          <a:solidFill>
            <a:schemeClr val="bg1"/>
          </a:solidFill>
        </p:spPr>
        <p:txBody>
          <a:bodyPr wrap="square" lIns="0" tIns="0" rIns="0" bIns="0" rtlCol="0">
            <a:spAutoFit/>
          </a:bodyPr>
          <a:lstStyle/>
          <a:p>
            <a:r>
              <a:rPr lang="en-US" sz="1100" dirty="0"/>
              <a:t>Control</a:t>
            </a:r>
          </a:p>
          <a:p>
            <a:r>
              <a:rPr lang="en-US" sz="1100" dirty="0"/>
              <a:t>docetaxel</a:t>
            </a:r>
          </a:p>
        </p:txBody>
      </p:sp>
    </p:spTree>
    <p:extLst>
      <p:ext uri="{BB962C8B-B14F-4D97-AF65-F5344CB8AC3E}">
        <p14:creationId xmlns:p14="http://schemas.microsoft.com/office/powerpoint/2010/main" val="16095456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14400" y="5279214"/>
            <a:ext cx="10963200" cy="487147"/>
          </a:xfrm>
        </p:spPr>
        <p:txBody>
          <a:bodyPr/>
          <a:lstStyle/>
          <a:p>
            <a:r>
              <a:rPr lang="en-US" dirty="0"/>
              <a:t>Absolute improvement in survival at 4 years: 9%</a:t>
            </a:r>
          </a:p>
        </p:txBody>
      </p:sp>
      <p:sp>
        <p:nvSpPr>
          <p:cNvPr id="3" name="Title 2"/>
          <p:cNvSpPr>
            <a:spLocks noGrp="1"/>
          </p:cNvSpPr>
          <p:nvPr>
            <p:ph type="title"/>
          </p:nvPr>
        </p:nvSpPr>
        <p:spPr/>
        <p:txBody>
          <a:bodyPr/>
          <a:lstStyle/>
          <a:p>
            <a:r>
              <a:rPr lang="en-US" dirty="0"/>
              <a:t>Meta-Analysis of RCT</a:t>
            </a:r>
            <a:r>
              <a:rPr lang="en-US" cap="none" dirty="0"/>
              <a:t>s</a:t>
            </a:r>
            <a:r>
              <a:rPr lang="en-US" dirty="0"/>
              <a:t> of Docetaxel in </a:t>
            </a:r>
            <a:r>
              <a:rPr lang="en-US" cap="none" dirty="0"/>
              <a:t>m</a:t>
            </a:r>
            <a:r>
              <a:rPr lang="en-US" dirty="0"/>
              <a:t>CSPC</a:t>
            </a:r>
          </a:p>
        </p:txBody>
      </p:sp>
      <p:sp>
        <p:nvSpPr>
          <p:cNvPr id="2" name="Slide Number Placeholder 1"/>
          <p:cNvSpPr>
            <a:spLocks noGrp="1"/>
          </p:cNvSpPr>
          <p:nvPr>
            <p:ph type="sldNum" sz="quarter" idx="4"/>
          </p:nvPr>
        </p:nvSpPr>
        <p:spPr/>
        <p:txBody>
          <a:bodyPr/>
          <a:lstStyle/>
          <a:p>
            <a:fld id="{81BF0B4E-CE60-AB48-9D7E-4434414A7C38}" type="slidenum">
              <a:rPr lang="en-US" smtClean="0"/>
              <a:pPr/>
              <a:t>12</a:t>
            </a:fld>
            <a:endParaRPr lang="en-US" dirty="0"/>
          </a:p>
        </p:txBody>
      </p:sp>
      <p:sp>
        <p:nvSpPr>
          <p:cNvPr id="8" name="Content Placeholder 7">
            <a:extLst>
              <a:ext uri="{FF2B5EF4-FFF2-40B4-BE49-F238E27FC236}">
                <a16:creationId xmlns:a16="http://schemas.microsoft.com/office/drawing/2014/main" id="{EDB77F8C-41E7-E142-84C8-5FA42021E38F}"/>
              </a:ext>
            </a:extLst>
          </p:cNvPr>
          <p:cNvSpPr>
            <a:spLocks noGrp="1"/>
          </p:cNvSpPr>
          <p:nvPr>
            <p:ph sz="quarter" idx="15"/>
          </p:nvPr>
        </p:nvSpPr>
        <p:spPr>
          <a:xfrm>
            <a:off x="620184" y="6309320"/>
            <a:ext cx="9109443" cy="365125"/>
          </a:xfrm>
        </p:spPr>
        <p:txBody>
          <a:bodyPr/>
          <a:lstStyle/>
          <a:p>
            <a:pPr>
              <a:spcBef>
                <a:spcPts val="300"/>
              </a:spcBef>
            </a:pPr>
            <a:r>
              <a:rPr lang="en-GB" dirty="0"/>
              <a:t>CI, confidence interval; Doc, docetaxel; mCSPC, metastatic castration-sensitive prostate cancer; NA, not available; RCT, randomized clinical trial; SOC, standard of care; ZA, zoledronic acid</a:t>
            </a:r>
          </a:p>
          <a:p>
            <a:pPr>
              <a:spcBef>
                <a:spcPts val="300"/>
              </a:spcBef>
            </a:pPr>
            <a:r>
              <a:rPr lang="en-GB" dirty="0"/>
              <a:t>Vale CL, et al. Lancet Oncol. 2016;17:243-56 </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926"/>
          <a:stretch/>
        </p:blipFill>
        <p:spPr bwMode="auto">
          <a:xfrm>
            <a:off x="1721264" y="1828800"/>
            <a:ext cx="8749472" cy="31522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TextBox 14">
            <a:extLst>
              <a:ext uri="{FF2B5EF4-FFF2-40B4-BE49-F238E27FC236}">
                <a16:creationId xmlns:a16="http://schemas.microsoft.com/office/drawing/2014/main" id="{5002F89B-AEE7-4946-A513-B09E62E9634F}"/>
              </a:ext>
            </a:extLst>
          </p:cNvPr>
          <p:cNvSpPr txBox="1"/>
          <p:nvPr/>
        </p:nvSpPr>
        <p:spPr>
          <a:xfrm>
            <a:off x="4781636" y="1213661"/>
            <a:ext cx="2628729" cy="400110"/>
          </a:xfrm>
          <a:prstGeom prst="rect">
            <a:avLst/>
          </a:prstGeom>
          <a:noFill/>
        </p:spPr>
        <p:txBody>
          <a:bodyPr wrap="square" rtlCol="0">
            <a:spAutoFit/>
          </a:bodyPr>
          <a:lstStyle/>
          <a:p>
            <a:pPr algn="ctr"/>
            <a:r>
              <a:rPr lang="en-US" sz="2000" b="1" dirty="0">
                <a:solidFill>
                  <a:schemeClr val="accent1"/>
                </a:solidFill>
              </a:rPr>
              <a:t>OVERALL SURVIVAL</a:t>
            </a:r>
          </a:p>
        </p:txBody>
      </p:sp>
    </p:spTree>
    <p:extLst>
      <p:ext uri="{BB962C8B-B14F-4D97-AF65-F5344CB8AC3E}">
        <p14:creationId xmlns:p14="http://schemas.microsoft.com/office/powerpoint/2010/main" val="183164512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nl-NL" dirty="0"/>
              <a:t>Abiraterone Acetate</a:t>
            </a:r>
          </a:p>
        </p:txBody>
      </p:sp>
      <p:sp>
        <p:nvSpPr>
          <p:cNvPr id="3" name="Slide Number Placeholder 2">
            <a:extLst>
              <a:ext uri="{FF2B5EF4-FFF2-40B4-BE49-F238E27FC236}">
                <a16:creationId xmlns:a16="http://schemas.microsoft.com/office/drawing/2014/main" id="{FF21C34F-60B8-DB45-8628-2F0D33DE0CFD}"/>
              </a:ext>
            </a:extLst>
          </p:cNvPr>
          <p:cNvSpPr>
            <a:spLocks noGrp="1"/>
          </p:cNvSpPr>
          <p:nvPr>
            <p:ph type="sldNum" sz="quarter" idx="4"/>
          </p:nvPr>
        </p:nvSpPr>
        <p:spPr/>
        <p:txBody>
          <a:bodyPr/>
          <a:lstStyle/>
          <a:p>
            <a:fld id="{D706174B-580A-41CE-AD05-61825D957271}" type="slidenum">
              <a:rPr lang="en-US" smtClean="0"/>
              <a:pPr/>
              <a:t>13</a:t>
            </a:fld>
            <a:endParaRPr lang="en-US" dirty="0"/>
          </a:p>
        </p:txBody>
      </p:sp>
      <p:sp>
        <p:nvSpPr>
          <p:cNvPr id="6" name="Content Placeholder 5">
            <a:extLst>
              <a:ext uri="{FF2B5EF4-FFF2-40B4-BE49-F238E27FC236}">
                <a16:creationId xmlns:a16="http://schemas.microsoft.com/office/drawing/2014/main" id="{BD0DC535-23BC-9044-B10B-EA67F9CB1B79}"/>
              </a:ext>
            </a:extLst>
          </p:cNvPr>
          <p:cNvSpPr>
            <a:spLocks noGrp="1"/>
          </p:cNvSpPr>
          <p:nvPr>
            <p:ph sz="quarter" idx="15"/>
          </p:nvPr>
        </p:nvSpPr>
        <p:spPr/>
        <p:txBody>
          <a:bodyPr/>
          <a:lstStyle/>
          <a:p>
            <a:r>
              <a:rPr lang="it-IT" dirty="0"/>
              <a:t>Fizazi K, et al. N Engl J Med. 2017;377:352</a:t>
            </a:r>
            <a:r>
              <a:rPr lang="en-US" dirty="0"/>
              <a:t>-</a:t>
            </a:r>
            <a:r>
              <a:rPr lang="it-IT" dirty="0"/>
              <a:t>60; James ND, et al. N Engl J Med. 2017;377:338-51</a:t>
            </a:r>
            <a:endParaRPr lang="en-US" dirty="0"/>
          </a:p>
        </p:txBody>
      </p:sp>
      <p:pic>
        <p:nvPicPr>
          <p:cNvPr id="8" name="Picture 7"/>
          <p:cNvPicPr>
            <a:picLocks noChangeAspect="1"/>
          </p:cNvPicPr>
          <p:nvPr/>
        </p:nvPicPr>
        <p:blipFill rotWithShape="1">
          <a:blip r:embed="rId2"/>
          <a:srcRect l="4322" r="4917"/>
          <a:stretch/>
        </p:blipFill>
        <p:spPr>
          <a:xfrm>
            <a:off x="550667" y="790489"/>
            <a:ext cx="5693740" cy="3485207"/>
          </a:xfrm>
          <a:prstGeom prst="rect">
            <a:avLst/>
          </a:prstGeom>
        </p:spPr>
      </p:pic>
      <p:pic>
        <p:nvPicPr>
          <p:cNvPr id="9" name="Picture 8"/>
          <p:cNvPicPr>
            <a:picLocks noChangeAspect="1"/>
          </p:cNvPicPr>
          <p:nvPr/>
        </p:nvPicPr>
        <p:blipFill rotWithShape="1">
          <a:blip r:embed="rId3"/>
          <a:srcRect l="4798" b="11905"/>
          <a:stretch/>
        </p:blipFill>
        <p:spPr>
          <a:xfrm>
            <a:off x="6204462" y="2437373"/>
            <a:ext cx="5409743" cy="3343943"/>
          </a:xfrm>
          <a:prstGeom prst="rect">
            <a:avLst/>
          </a:prstGeom>
        </p:spPr>
      </p:pic>
      <p:sp>
        <p:nvSpPr>
          <p:cNvPr id="10" name="TextBox 1"/>
          <p:cNvSpPr txBox="1">
            <a:spLocks noChangeArrowheads="1"/>
          </p:cNvSpPr>
          <p:nvPr/>
        </p:nvSpPr>
        <p:spPr bwMode="auto">
          <a:xfrm>
            <a:off x="620537" y="4247317"/>
            <a:ext cx="5393635" cy="1754326"/>
          </a:xfrm>
          <a:prstGeom prst="rect">
            <a:avLst/>
          </a:prstGeom>
          <a:solidFill>
            <a:schemeClr val="bg1"/>
          </a:solidFill>
          <a:ln w="19050">
            <a:solidFill>
              <a:schemeClr val="accent1"/>
            </a:solidFill>
          </a:ln>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ct val="0"/>
              </a:spcBef>
              <a:spcAft>
                <a:spcPct val="0"/>
              </a:spcAft>
            </a:pPr>
            <a:r>
              <a:rPr lang="en-US" altLang="en-US" sz="1800" b="1" dirty="0">
                <a:solidFill>
                  <a:srgbClr val="000000"/>
                </a:solidFill>
                <a:latin typeface="Calibri" panose="020F0502020204030204" pitchFamily="34" charset="0"/>
                <a:cs typeface="Calibri" panose="020F0502020204030204" pitchFamily="34" charset="0"/>
              </a:rPr>
              <a:t>LATITUDE</a:t>
            </a:r>
          </a:p>
          <a:p>
            <a:pPr eaLnBrk="1" fontAlgn="base" hangingPunct="1">
              <a:spcBef>
                <a:spcPct val="0"/>
              </a:spcBef>
              <a:spcAft>
                <a:spcPct val="0"/>
              </a:spcAft>
            </a:pPr>
            <a:r>
              <a:rPr lang="en-US" altLang="en-US" sz="1800" dirty="0">
                <a:solidFill>
                  <a:srgbClr val="000000"/>
                </a:solidFill>
                <a:latin typeface="Calibri" panose="020F0502020204030204" pitchFamily="34" charset="0"/>
                <a:cs typeface="Calibri" panose="020F0502020204030204" pitchFamily="34" charset="0"/>
              </a:rPr>
              <a:t>De novo metastatic disease </a:t>
            </a:r>
            <a:r>
              <a:rPr lang="en-US" altLang="en-US" sz="1800" i="1" dirty="0">
                <a:solidFill>
                  <a:srgbClr val="000000"/>
                </a:solidFill>
                <a:latin typeface="Calibri" panose="020F0502020204030204" pitchFamily="34" charset="0"/>
                <a:cs typeface="Calibri" panose="020F0502020204030204" pitchFamily="34" charset="0"/>
              </a:rPr>
              <a:t>and</a:t>
            </a:r>
            <a:r>
              <a:rPr lang="en-US" altLang="en-US" sz="1800" dirty="0">
                <a:solidFill>
                  <a:srgbClr val="000000"/>
                </a:solidFill>
                <a:latin typeface="Calibri" panose="020F0502020204030204" pitchFamily="34" charset="0"/>
                <a:cs typeface="Calibri" panose="020F0502020204030204" pitchFamily="34" charset="0"/>
              </a:rPr>
              <a:t> high risk = 2 of the following 3 factors:</a:t>
            </a:r>
          </a:p>
          <a:p>
            <a:pPr marL="266700" indent="-266700" eaLnBrk="1" fontAlgn="base" hangingPunct="1">
              <a:spcBef>
                <a:spcPct val="0"/>
              </a:spcBef>
              <a:spcAft>
                <a:spcPct val="0"/>
              </a:spcAft>
              <a:buClr>
                <a:schemeClr val="accent1"/>
              </a:buClr>
              <a:buFont typeface="Arial" panose="020B0604020202020204" pitchFamily="34" charset="0"/>
              <a:buChar char="•"/>
            </a:pPr>
            <a:r>
              <a:rPr lang="en-US" altLang="en-US" sz="1800" dirty="0">
                <a:solidFill>
                  <a:srgbClr val="000000"/>
                </a:solidFill>
                <a:latin typeface="Calibri" panose="020F0502020204030204" pitchFamily="34" charset="0"/>
                <a:cs typeface="Calibri" panose="020F0502020204030204" pitchFamily="34" charset="0"/>
              </a:rPr>
              <a:t>Gleason score ≥ 8 </a:t>
            </a:r>
          </a:p>
          <a:p>
            <a:pPr marL="266700" indent="-266700" eaLnBrk="1" fontAlgn="base" hangingPunct="1">
              <a:spcBef>
                <a:spcPct val="0"/>
              </a:spcBef>
              <a:spcAft>
                <a:spcPct val="0"/>
              </a:spcAft>
              <a:buClr>
                <a:schemeClr val="accent1"/>
              </a:buClr>
              <a:buFont typeface="Arial" panose="020B0604020202020204" pitchFamily="34" charset="0"/>
              <a:buChar char="•"/>
            </a:pPr>
            <a:r>
              <a:rPr lang="en-US" altLang="en-US" sz="1800" dirty="0">
                <a:solidFill>
                  <a:srgbClr val="000000"/>
                </a:solidFill>
                <a:latin typeface="Calibri" panose="020F0502020204030204" pitchFamily="34" charset="0"/>
                <a:cs typeface="Calibri" panose="020F0502020204030204" pitchFamily="34" charset="0"/>
              </a:rPr>
              <a:t>Presence of ≥ 3 lesions on bone scan</a:t>
            </a:r>
          </a:p>
          <a:p>
            <a:pPr marL="266700" indent="-266700" eaLnBrk="1" fontAlgn="base" hangingPunct="1">
              <a:spcBef>
                <a:spcPct val="0"/>
              </a:spcBef>
              <a:spcAft>
                <a:spcPct val="0"/>
              </a:spcAft>
              <a:buClr>
                <a:schemeClr val="accent1"/>
              </a:buClr>
              <a:buFont typeface="Arial" panose="020B0604020202020204" pitchFamily="34" charset="0"/>
              <a:buChar char="•"/>
            </a:pPr>
            <a:r>
              <a:rPr lang="en-US" altLang="en-US" sz="1800" dirty="0">
                <a:solidFill>
                  <a:srgbClr val="000000"/>
                </a:solidFill>
                <a:latin typeface="Calibri" panose="020F0502020204030204" pitchFamily="34" charset="0"/>
                <a:cs typeface="Calibri" panose="020F0502020204030204" pitchFamily="34" charset="0"/>
              </a:rPr>
              <a:t>Presence of a measurable visceral lesion</a:t>
            </a:r>
          </a:p>
        </p:txBody>
      </p:sp>
    </p:spTree>
    <p:extLst>
      <p:ext uri="{BB962C8B-B14F-4D97-AF65-F5344CB8AC3E}">
        <p14:creationId xmlns:p14="http://schemas.microsoft.com/office/powerpoint/2010/main" val="6521937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4277" t="6360" b="26793"/>
          <a:stretch/>
        </p:blipFill>
        <p:spPr>
          <a:xfrm>
            <a:off x="1669774" y="1653451"/>
            <a:ext cx="4211666" cy="2713708"/>
          </a:xfrm>
          <a:prstGeom prst="rect">
            <a:avLst/>
          </a:prstGeom>
        </p:spPr>
      </p:pic>
      <p:pic>
        <p:nvPicPr>
          <p:cNvPr id="15" name="Picture 14"/>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20114" t="6476" b="33757"/>
          <a:stretch/>
        </p:blipFill>
        <p:spPr>
          <a:xfrm>
            <a:off x="7366333" y="1625543"/>
            <a:ext cx="4490307" cy="2747674"/>
          </a:xfrm>
          <a:prstGeom prst="rect">
            <a:avLst/>
          </a:prstGeom>
        </p:spPr>
      </p:pic>
      <p:sp>
        <p:nvSpPr>
          <p:cNvPr id="17" name="TextBox 1"/>
          <p:cNvSpPr txBox="1">
            <a:spLocks noChangeArrowheads="1"/>
          </p:cNvSpPr>
          <p:nvPr/>
        </p:nvSpPr>
        <p:spPr bwMode="auto">
          <a:xfrm>
            <a:off x="7573177" y="3536602"/>
            <a:ext cx="3314869" cy="68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ct val="0"/>
              </a:spcBef>
              <a:spcAft>
                <a:spcPct val="0"/>
              </a:spcAft>
            </a:pPr>
            <a:endParaRPr lang="en-US" altLang="en-US" sz="2667" dirty="0">
              <a:solidFill>
                <a:srgbClr val="000000"/>
              </a:solidFill>
              <a:cs typeface="Arial" charset="0"/>
            </a:endParaRPr>
          </a:p>
          <a:p>
            <a:pPr eaLnBrk="1" fontAlgn="base" hangingPunct="1">
              <a:spcBef>
                <a:spcPct val="0"/>
              </a:spcBef>
              <a:spcAft>
                <a:spcPct val="0"/>
              </a:spcAft>
            </a:pPr>
            <a:r>
              <a:rPr lang="en-US" altLang="en-US" sz="1200" dirty="0">
                <a:solidFill>
                  <a:srgbClr val="000000"/>
                </a:solidFill>
                <a:latin typeface="Arial"/>
                <a:cs typeface="Arial" charset="0"/>
              </a:rPr>
              <a:t>HR 0.63, 95% CI 0.52–0.76, P &lt; 0.001</a:t>
            </a:r>
          </a:p>
        </p:txBody>
      </p:sp>
      <p:sp>
        <p:nvSpPr>
          <p:cNvPr id="4" name="TextBox 3">
            <a:extLst>
              <a:ext uri="{FF2B5EF4-FFF2-40B4-BE49-F238E27FC236}">
                <a16:creationId xmlns:a16="http://schemas.microsoft.com/office/drawing/2014/main" id="{D34C1C24-A45D-3B45-8CD9-E6F247C188A3}"/>
              </a:ext>
            </a:extLst>
          </p:cNvPr>
          <p:cNvSpPr txBox="1"/>
          <p:nvPr/>
        </p:nvSpPr>
        <p:spPr>
          <a:xfrm>
            <a:off x="1254839" y="1220815"/>
            <a:ext cx="5145496" cy="400110"/>
          </a:xfrm>
          <a:prstGeom prst="rect">
            <a:avLst/>
          </a:prstGeom>
          <a:noFill/>
        </p:spPr>
        <p:txBody>
          <a:bodyPr wrap="square" rtlCol="0">
            <a:spAutoFit/>
          </a:bodyPr>
          <a:lstStyle/>
          <a:p>
            <a:pPr algn="ctr"/>
            <a:r>
              <a:rPr lang="en-US" sz="2000" b="1" dirty="0">
                <a:solidFill>
                  <a:schemeClr val="accent1"/>
                </a:solidFill>
              </a:rPr>
              <a:t>LATITUDE: M1 HIGH-RISK mCSPC</a:t>
            </a:r>
            <a:r>
              <a:rPr lang="en-US" sz="2000" b="1" baseline="30000" dirty="0">
                <a:solidFill>
                  <a:schemeClr val="accent1"/>
                </a:solidFill>
              </a:rPr>
              <a:t>1</a:t>
            </a:r>
          </a:p>
        </p:txBody>
      </p:sp>
      <p:sp>
        <p:nvSpPr>
          <p:cNvPr id="12" name="TextBox 11">
            <a:extLst>
              <a:ext uri="{FF2B5EF4-FFF2-40B4-BE49-F238E27FC236}">
                <a16:creationId xmlns:a16="http://schemas.microsoft.com/office/drawing/2014/main" id="{7CEFF897-8B7D-1C41-86D3-DE7003C4E06F}"/>
              </a:ext>
            </a:extLst>
          </p:cNvPr>
          <p:cNvSpPr txBox="1"/>
          <p:nvPr/>
        </p:nvSpPr>
        <p:spPr>
          <a:xfrm>
            <a:off x="6872700" y="1218556"/>
            <a:ext cx="4947082" cy="400110"/>
          </a:xfrm>
          <a:prstGeom prst="rect">
            <a:avLst/>
          </a:prstGeom>
          <a:noFill/>
        </p:spPr>
        <p:txBody>
          <a:bodyPr wrap="square" rtlCol="0">
            <a:spAutoFit/>
          </a:bodyPr>
          <a:lstStyle/>
          <a:p>
            <a:pPr algn="ctr"/>
            <a:r>
              <a:rPr lang="en-US" sz="2000" b="1" dirty="0">
                <a:solidFill>
                  <a:schemeClr val="accent1"/>
                </a:solidFill>
              </a:rPr>
              <a:t>STAMPEDE: M1 and M0 mCSPC</a:t>
            </a:r>
            <a:r>
              <a:rPr lang="en-US" sz="2000" b="1" baseline="30000" dirty="0">
                <a:solidFill>
                  <a:schemeClr val="accent1"/>
                </a:solidFill>
              </a:rPr>
              <a:t>2</a:t>
            </a:r>
            <a:r>
              <a:rPr lang="en-US" sz="2000" b="1" dirty="0">
                <a:solidFill>
                  <a:schemeClr val="accent1"/>
                </a:solidFill>
              </a:rPr>
              <a:t> </a:t>
            </a:r>
          </a:p>
        </p:txBody>
      </p:sp>
      <p:sp>
        <p:nvSpPr>
          <p:cNvPr id="5" name="Title 4">
            <a:extLst>
              <a:ext uri="{FF2B5EF4-FFF2-40B4-BE49-F238E27FC236}">
                <a16:creationId xmlns:a16="http://schemas.microsoft.com/office/drawing/2014/main" id="{F61EC315-AC56-CD42-A0BE-F12DC1FA08DE}"/>
              </a:ext>
            </a:extLst>
          </p:cNvPr>
          <p:cNvSpPr>
            <a:spLocks noGrp="1"/>
          </p:cNvSpPr>
          <p:nvPr>
            <p:ph type="title"/>
          </p:nvPr>
        </p:nvSpPr>
        <p:spPr/>
        <p:txBody>
          <a:bodyPr/>
          <a:lstStyle/>
          <a:p>
            <a:r>
              <a:rPr lang="nl-NL" dirty="0"/>
              <a:t>Abiraterone Acetate</a:t>
            </a:r>
            <a:endParaRPr lang="en-GB" dirty="0"/>
          </a:p>
        </p:txBody>
      </p:sp>
      <p:sp>
        <p:nvSpPr>
          <p:cNvPr id="3" name="Slide Number Placeholder 2">
            <a:extLst>
              <a:ext uri="{FF2B5EF4-FFF2-40B4-BE49-F238E27FC236}">
                <a16:creationId xmlns:a16="http://schemas.microsoft.com/office/drawing/2014/main" id="{35644394-9F19-6F48-AEA8-EA14973B1B52}"/>
              </a:ext>
            </a:extLst>
          </p:cNvPr>
          <p:cNvSpPr>
            <a:spLocks noGrp="1"/>
          </p:cNvSpPr>
          <p:nvPr>
            <p:ph type="sldNum" sz="quarter" idx="4"/>
          </p:nvPr>
        </p:nvSpPr>
        <p:spPr/>
        <p:txBody>
          <a:bodyPr/>
          <a:lstStyle/>
          <a:p>
            <a:fld id="{D706174B-580A-41CE-AD05-61825D957271}" type="slidenum">
              <a:rPr lang="en-US" smtClean="0"/>
              <a:pPr/>
              <a:t>14</a:t>
            </a:fld>
            <a:endParaRPr lang="en-US" dirty="0"/>
          </a:p>
        </p:txBody>
      </p:sp>
      <p:sp>
        <p:nvSpPr>
          <p:cNvPr id="19" name="Content Placeholder 18">
            <a:extLst>
              <a:ext uri="{FF2B5EF4-FFF2-40B4-BE49-F238E27FC236}">
                <a16:creationId xmlns:a16="http://schemas.microsoft.com/office/drawing/2014/main" id="{1FD8D0EE-12A1-AB49-9F79-B2347A3FD6A5}"/>
              </a:ext>
            </a:extLst>
          </p:cNvPr>
          <p:cNvSpPr>
            <a:spLocks noGrp="1"/>
          </p:cNvSpPr>
          <p:nvPr>
            <p:ph sz="quarter" idx="15"/>
          </p:nvPr>
        </p:nvSpPr>
        <p:spPr>
          <a:xfrm>
            <a:off x="620183" y="6136609"/>
            <a:ext cx="10680025" cy="721391"/>
          </a:xfrm>
        </p:spPr>
        <p:txBody>
          <a:bodyPr/>
          <a:lstStyle/>
          <a:p>
            <a:pPr>
              <a:spcBef>
                <a:spcPts val="0"/>
              </a:spcBef>
              <a:spcAft>
                <a:spcPts val="300"/>
              </a:spcAft>
            </a:pPr>
            <a:r>
              <a:rPr lang="en-GB" dirty="0"/>
              <a:t>ADT, androgen deprivation therapy; CI, confidence interval; HR, hazard ratio; M0, nonmetastatic; M1, metastatic; mCSPC, metastatic castration-sensitive prostate cancer</a:t>
            </a:r>
          </a:p>
          <a:p>
            <a:pPr>
              <a:spcBef>
                <a:spcPts val="0"/>
              </a:spcBef>
              <a:spcAft>
                <a:spcPts val="300"/>
              </a:spcAft>
            </a:pPr>
            <a:r>
              <a:rPr lang="en-GB" dirty="0"/>
              <a:t>1. Fizazi K, et al. N Engl J Med. 2017;377:352-60; 2. James ND, et al. N Engl J Med. 2017;377:338-51</a:t>
            </a:r>
          </a:p>
        </p:txBody>
      </p:sp>
      <p:sp>
        <p:nvSpPr>
          <p:cNvPr id="24" name="Rectangle 23">
            <a:extLst>
              <a:ext uri="{FF2B5EF4-FFF2-40B4-BE49-F238E27FC236}">
                <a16:creationId xmlns:a16="http://schemas.microsoft.com/office/drawing/2014/main" id="{D8B3B754-0DD0-D94B-90DC-EBBF39128E19}"/>
              </a:ext>
            </a:extLst>
          </p:cNvPr>
          <p:cNvSpPr/>
          <p:nvPr/>
        </p:nvSpPr>
        <p:spPr>
          <a:xfrm>
            <a:off x="3372196" y="4531808"/>
            <a:ext cx="846386" cy="338554"/>
          </a:xfrm>
          <a:prstGeom prst="rect">
            <a:avLst/>
          </a:prstGeom>
        </p:spPr>
        <p:txBody>
          <a:bodyPr wrap="none">
            <a:spAutoFit/>
          </a:bodyPr>
          <a:lstStyle/>
          <a:p>
            <a:pPr defTabSz="914377">
              <a:tabLst>
                <a:tab pos="1549361" algn="l"/>
                <a:tab pos="1551479" algn="l"/>
              </a:tabLst>
              <a:defRPr/>
            </a:pPr>
            <a:r>
              <a:rPr lang="en-GB" sz="1600" b="1" dirty="0">
                <a:solidFill>
                  <a:srgbClr val="000000"/>
                </a:solidFill>
                <a:cs typeface="Calibri" pitchFamily="34" charset="0"/>
              </a:rPr>
              <a:t>Months</a:t>
            </a:r>
            <a:endParaRPr lang="en-GB" sz="1600" b="1" dirty="0">
              <a:solidFill>
                <a:srgbClr val="009999"/>
              </a:solidFill>
              <a:cs typeface="Calibri" pitchFamily="34" charset="0"/>
            </a:endParaRPr>
          </a:p>
        </p:txBody>
      </p:sp>
      <p:sp>
        <p:nvSpPr>
          <p:cNvPr id="25" name="TextBox 24">
            <a:extLst>
              <a:ext uri="{FF2B5EF4-FFF2-40B4-BE49-F238E27FC236}">
                <a16:creationId xmlns:a16="http://schemas.microsoft.com/office/drawing/2014/main" id="{B7696F96-70EA-9947-B6C1-95988DF24B19}"/>
              </a:ext>
            </a:extLst>
          </p:cNvPr>
          <p:cNvSpPr txBox="1"/>
          <p:nvPr/>
        </p:nvSpPr>
        <p:spPr>
          <a:xfrm>
            <a:off x="1613253" y="4333082"/>
            <a:ext cx="297776" cy="215444"/>
          </a:xfrm>
          <a:prstGeom prst="rect">
            <a:avLst/>
          </a:prstGeom>
          <a:noFill/>
        </p:spPr>
        <p:txBody>
          <a:bodyPr wrap="square" lIns="0" tIns="0" rIns="0" bIns="0" rtlCol="0">
            <a:spAutoFit/>
          </a:bodyPr>
          <a:lstStyle/>
          <a:p>
            <a:pPr algn="ctr"/>
            <a:r>
              <a:rPr lang="en-US" sz="1400" dirty="0"/>
              <a:t>0</a:t>
            </a:r>
          </a:p>
        </p:txBody>
      </p:sp>
      <p:sp>
        <p:nvSpPr>
          <p:cNvPr id="27" name="TextBox 26">
            <a:extLst>
              <a:ext uri="{FF2B5EF4-FFF2-40B4-BE49-F238E27FC236}">
                <a16:creationId xmlns:a16="http://schemas.microsoft.com/office/drawing/2014/main" id="{7D335334-832F-EC46-B87D-2421B8C903C8}"/>
              </a:ext>
            </a:extLst>
          </p:cNvPr>
          <p:cNvSpPr txBox="1"/>
          <p:nvPr/>
        </p:nvSpPr>
        <p:spPr>
          <a:xfrm>
            <a:off x="1361889" y="3907632"/>
            <a:ext cx="266500" cy="215444"/>
          </a:xfrm>
          <a:prstGeom prst="rect">
            <a:avLst/>
          </a:prstGeom>
          <a:noFill/>
        </p:spPr>
        <p:txBody>
          <a:bodyPr wrap="square" lIns="0" tIns="0" rIns="0" bIns="0" rtlCol="0">
            <a:spAutoFit/>
          </a:bodyPr>
          <a:lstStyle/>
          <a:p>
            <a:pPr algn="r"/>
            <a:r>
              <a:rPr lang="en-US" sz="1400" dirty="0"/>
              <a:t>10</a:t>
            </a:r>
          </a:p>
        </p:txBody>
      </p:sp>
      <p:sp>
        <p:nvSpPr>
          <p:cNvPr id="28" name="TextBox 27">
            <a:extLst>
              <a:ext uri="{FF2B5EF4-FFF2-40B4-BE49-F238E27FC236}">
                <a16:creationId xmlns:a16="http://schemas.microsoft.com/office/drawing/2014/main" id="{C407F5E1-736B-7148-B453-FCD9529FBA67}"/>
              </a:ext>
            </a:extLst>
          </p:cNvPr>
          <p:cNvSpPr txBox="1"/>
          <p:nvPr/>
        </p:nvSpPr>
        <p:spPr>
          <a:xfrm>
            <a:off x="1361889" y="4152107"/>
            <a:ext cx="266500" cy="215444"/>
          </a:xfrm>
          <a:prstGeom prst="rect">
            <a:avLst/>
          </a:prstGeom>
          <a:noFill/>
        </p:spPr>
        <p:txBody>
          <a:bodyPr wrap="square" lIns="0" tIns="0" rIns="0" bIns="0" rtlCol="0">
            <a:spAutoFit/>
          </a:bodyPr>
          <a:lstStyle/>
          <a:p>
            <a:pPr algn="r"/>
            <a:r>
              <a:rPr lang="en-US" sz="1400" dirty="0"/>
              <a:t>0</a:t>
            </a:r>
          </a:p>
        </p:txBody>
      </p:sp>
      <p:sp>
        <p:nvSpPr>
          <p:cNvPr id="29" name="TextBox 28">
            <a:extLst>
              <a:ext uri="{FF2B5EF4-FFF2-40B4-BE49-F238E27FC236}">
                <a16:creationId xmlns:a16="http://schemas.microsoft.com/office/drawing/2014/main" id="{5AD3DF3D-F127-2B48-8235-D79EE4BFF4EA}"/>
              </a:ext>
            </a:extLst>
          </p:cNvPr>
          <p:cNvSpPr txBox="1"/>
          <p:nvPr/>
        </p:nvSpPr>
        <p:spPr>
          <a:xfrm>
            <a:off x="1556102" y="5107026"/>
            <a:ext cx="402551" cy="430887"/>
          </a:xfrm>
          <a:prstGeom prst="rect">
            <a:avLst/>
          </a:prstGeom>
          <a:noFill/>
        </p:spPr>
        <p:txBody>
          <a:bodyPr wrap="square" lIns="0" tIns="0" rIns="0" bIns="0" rtlCol="0">
            <a:spAutoFit/>
          </a:bodyPr>
          <a:lstStyle/>
          <a:p>
            <a:pPr algn="ctr"/>
            <a:r>
              <a:rPr lang="en-US" sz="1400" dirty="0"/>
              <a:t>597</a:t>
            </a:r>
          </a:p>
          <a:p>
            <a:pPr algn="ctr"/>
            <a:r>
              <a:rPr lang="en-US" sz="1400" dirty="0"/>
              <a:t>602</a:t>
            </a:r>
          </a:p>
        </p:txBody>
      </p:sp>
      <p:sp>
        <p:nvSpPr>
          <p:cNvPr id="30" name="TextBox 29">
            <a:extLst>
              <a:ext uri="{FF2B5EF4-FFF2-40B4-BE49-F238E27FC236}">
                <a16:creationId xmlns:a16="http://schemas.microsoft.com/office/drawing/2014/main" id="{44D8968E-3F23-0E4C-9C27-A227B3006B87}"/>
              </a:ext>
            </a:extLst>
          </p:cNvPr>
          <p:cNvSpPr txBox="1"/>
          <p:nvPr/>
        </p:nvSpPr>
        <p:spPr>
          <a:xfrm>
            <a:off x="406752" y="4891582"/>
            <a:ext cx="1053054" cy="646331"/>
          </a:xfrm>
          <a:prstGeom prst="rect">
            <a:avLst/>
          </a:prstGeom>
          <a:noFill/>
        </p:spPr>
        <p:txBody>
          <a:bodyPr wrap="square" lIns="0" tIns="0" rIns="0" bIns="0" rtlCol="0">
            <a:spAutoFit/>
          </a:bodyPr>
          <a:lstStyle/>
          <a:p>
            <a:pPr algn="r"/>
            <a:endParaRPr lang="en-US" sz="1400" b="1" dirty="0"/>
          </a:p>
          <a:p>
            <a:pPr algn="r"/>
            <a:r>
              <a:rPr lang="en-US" sz="1400" dirty="0"/>
              <a:t>abiraterone</a:t>
            </a:r>
            <a:br>
              <a:rPr lang="en-US" sz="1400" dirty="0"/>
            </a:br>
            <a:r>
              <a:rPr lang="en-US" sz="1400" dirty="0"/>
              <a:t>Placebo</a:t>
            </a:r>
          </a:p>
        </p:txBody>
      </p:sp>
      <p:sp>
        <p:nvSpPr>
          <p:cNvPr id="31" name="TextBox 30">
            <a:extLst>
              <a:ext uri="{FF2B5EF4-FFF2-40B4-BE49-F238E27FC236}">
                <a16:creationId xmlns:a16="http://schemas.microsoft.com/office/drawing/2014/main" id="{B82882B5-F971-4B4A-9E61-9DE099FF5222}"/>
              </a:ext>
            </a:extLst>
          </p:cNvPr>
          <p:cNvSpPr txBox="1"/>
          <p:nvPr/>
        </p:nvSpPr>
        <p:spPr>
          <a:xfrm>
            <a:off x="2146652" y="5107026"/>
            <a:ext cx="402551" cy="430887"/>
          </a:xfrm>
          <a:prstGeom prst="rect">
            <a:avLst/>
          </a:prstGeom>
          <a:noFill/>
        </p:spPr>
        <p:txBody>
          <a:bodyPr wrap="square" lIns="0" tIns="0" rIns="0" bIns="0" rtlCol="0">
            <a:spAutoFit/>
          </a:bodyPr>
          <a:lstStyle/>
          <a:p>
            <a:pPr algn="ctr"/>
            <a:r>
              <a:rPr lang="en-US" sz="1400" dirty="0"/>
              <a:t>565</a:t>
            </a:r>
          </a:p>
          <a:p>
            <a:pPr algn="ctr"/>
            <a:r>
              <a:rPr lang="en-US" sz="1400" dirty="0"/>
              <a:t>564</a:t>
            </a:r>
          </a:p>
        </p:txBody>
      </p:sp>
      <p:sp>
        <p:nvSpPr>
          <p:cNvPr id="32" name="TextBox 31">
            <a:extLst>
              <a:ext uri="{FF2B5EF4-FFF2-40B4-BE49-F238E27FC236}">
                <a16:creationId xmlns:a16="http://schemas.microsoft.com/office/drawing/2014/main" id="{DBA31622-6F30-C846-81F3-B08B9D7977F1}"/>
              </a:ext>
            </a:extLst>
          </p:cNvPr>
          <p:cNvSpPr txBox="1"/>
          <p:nvPr/>
        </p:nvSpPr>
        <p:spPr>
          <a:xfrm>
            <a:off x="2702277" y="5107026"/>
            <a:ext cx="402551" cy="430887"/>
          </a:xfrm>
          <a:prstGeom prst="rect">
            <a:avLst/>
          </a:prstGeom>
          <a:noFill/>
        </p:spPr>
        <p:txBody>
          <a:bodyPr wrap="square" lIns="0" tIns="0" rIns="0" bIns="0" rtlCol="0">
            <a:spAutoFit/>
          </a:bodyPr>
          <a:lstStyle/>
          <a:p>
            <a:pPr algn="ctr"/>
            <a:r>
              <a:rPr lang="en-US" sz="1400" dirty="0"/>
              <a:t>529</a:t>
            </a:r>
          </a:p>
          <a:p>
            <a:pPr algn="ctr"/>
            <a:r>
              <a:rPr lang="en-US" sz="1400" dirty="0"/>
              <a:t>504</a:t>
            </a:r>
          </a:p>
        </p:txBody>
      </p:sp>
      <p:sp>
        <p:nvSpPr>
          <p:cNvPr id="33" name="TextBox 32">
            <a:extLst>
              <a:ext uri="{FF2B5EF4-FFF2-40B4-BE49-F238E27FC236}">
                <a16:creationId xmlns:a16="http://schemas.microsoft.com/office/drawing/2014/main" id="{CCEFDF61-C8FE-F441-9ECD-286315B918E6}"/>
              </a:ext>
            </a:extLst>
          </p:cNvPr>
          <p:cNvSpPr txBox="1"/>
          <p:nvPr/>
        </p:nvSpPr>
        <p:spPr>
          <a:xfrm>
            <a:off x="3296002" y="5107026"/>
            <a:ext cx="402551" cy="430887"/>
          </a:xfrm>
          <a:prstGeom prst="rect">
            <a:avLst/>
          </a:prstGeom>
          <a:noFill/>
        </p:spPr>
        <p:txBody>
          <a:bodyPr wrap="square" lIns="0" tIns="0" rIns="0" bIns="0" rtlCol="0">
            <a:spAutoFit/>
          </a:bodyPr>
          <a:lstStyle/>
          <a:p>
            <a:pPr algn="ctr"/>
            <a:r>
              <a:rPr lang="en-US" sz="1400" dirty="0"/>
              <a:t>479</a:t>
            </a:r>
          </a:p>
          <a:p>
            <a:pPr algn="ctr"/>
            <a:r>
              <a:rPr lang="en-US" sz="1400" dirty="0"/>
              <a:t>432</a:t>
            </a:r>
          </a:p>
        </p:txBody>
      </p:sp>
      <p:sp>
        <p:nvSpPr>
          <p:cNvPr id="34" name="TextBox 33">
            <a:extLst>
              <a:ext uri="{FF2B5EF4-FFF2-40B4-BE49-F238E27FC236}">
                <a16:creationId xmlns:a16="http://schemas.microsoft.com/office/drawing/2014/main" id="{5DDCD1F5-6DEC-7D49-B2BF-EEE16C4EFB17}"/>
              </a:ext>
            </a:extLst>
          </p:cNvPr>
          <p:cNvSpPr txBox="1"/>
          <p:nvPr/>
        </p:nvSpPr>
        <p:spPr>
          <a:xfrm>
            <a:off x="3867502" y="5107026"/>
            <a:ext cx="402551" cy="430887"/>
          </a:xfrm>
          <a:prstGeom prst="rect">
            <a:avLst/>
          </a:prstGeom>
          <a:noFill/>
        </p:spPr>
        <p:txBody>
          <a:bodyPr wrap="square" lIns="0" tIns="0" rIns="0" bIns="0" rtlCol="0">
            <a:spAutoFit/>
          </a:bodyPr>
          <a:lstStyle/>
          <a:p>
            <a:pPr algn="ctr"/>
            <a:r>
              <a:rPr lang="en-US" sz="1400" dirty="0"/>
              <a:t>388</a:t>
            </a:r>
          </a:p>
          <a:p>
            <a:pPr algn="ctr"/>
            <a:r>
              <a:rPr lang="en-US" sz="1400" dirty="0"/>
              <a:t>332</a:t>
            </a:r>
          </a:p>
        </p:txBody>
      </p:sp>
      <p:sp>
        <p:nvSpPr>
          <p:cNvPr id="35" name="TextBox 34">
            <a:extLst>
              <a:ext uri="{FF2B5EF4-FFF2-40B4-BE49-F238E27FC236}">
                <a16:creationId xmlns:a16="http://schemas.microsoft.com/office/drawing/2014/main" id="{1D9248C6-D79C-2B44-92E0-58AC3AAE6E68}"/>
              </a:ext>
            </a:extLst>
          </p:cNvPr>
          <p:cNvSpPr txBox="1"/>
          <p:nvPr/>
        </p:nvSpPr>
        <p:spPr>
          <a:xfrm>
            <a:off x="4445352" y="5107026"/>
            <a:ext cx="402551" cy="430887"/>
          </a:xfrm>
          <a:prstGeom prst="rect">
            <a:avLst/>
          </a:prstGeom>
          <a:noFill/>
        </p:spPr>
        <p:txBody>
          <a:bodyPr wrap="square" lIns="0" tIns="0" rIns="0" bIns="0" rtlCol="0">
            <a:spAutoFit/>
          </a:bodyPr>
          <a:lstStyle/>
          <a:p>
            <a:pPr algn="ctr"/>
            <a:r>
              <a:rPr lang="en-US" sz="1400" dirty="0"/>
              <a:t>233</a:t>
            </a:r>
          </a:p>
          <a:p>
            <a:pPr algn="ctr"/>
            <a:r>
              <a:rPr lang="en-US" sz="1400" dirty="0"/>
              <a:t>172</a:t>
            </a:r>
          </a:p>
        </p:txBody>
      </p:sp>
      <p:sp>
        <p:nvSpPr>
          <p:cNvPr id="36" name="TextBox 35">
            <a:extLst>
              <a:ext uri="{FF2B5EF4-FFF2-40B4-BE49-F238E27FC236}">
                <a16:creationId xmlns:a16="http://schemas.microsoft.com/office/drawing/2014/main" id="{7121523E-FAD5-FB4B-BE4E-4322CF21BCB5}"/>
              </a:ext>
            </a:extLst>
          </p:cNvPr>
          <p:cNvSpPr txBox="1"/>
          <p:nvPr/>
        </p:nvSpPr>
        <p:spPr>
          <a:xfrm>
            <a:off x="5016852" y="5107026"/>
            <a:ext cx="402551" cy="430887"/>
          </a:xfrm>
          <a:prstGeom prst="rect">
            <a:avLst/>
          </a:prstGeom>
          <a:noFill/>
        </p:spPr>
        <p:txBody>
          <a:bodyPr wrap="square" lIns="0" tIns="0" rIns="0" bIns="0" rtlCol="0">
            <a:spAutoFit/>
          </a:bodyPr>
          <a:lstStyle/>
          <a:p>
            <a:pPr algn="ctr"/>
            <a:r>
              <a:rPr lang="en-US" sz="1400" dirty="0"/>
              <a:t>93</a:t>
            </a:r>
          </a:p>
          <a:p>
            <a:pPr algn="ctr"/>
            <a:r>
              <a:rPr lang="en-US" sz="1400" dirty="0"/>
              <a:t>57</a:t>
            </a:r>
          </a:p>
        </p:txBody>
      </p:sp>
      <p:sp>
        <p:nvSpPr>
          <p:cNvPr id="37" name="TextBox 36">
            <a:extLst>
              <a:ext uri="{FF2B5EF4-FFF2-40B4-BE49-F238E27FC236}">
                <a16:creationId xmlns:a16="http://schemas.microsoft.com/office/drawing/2014/main" id="{EF718577-4368-2C4B-BDFF-39A84A3B68EB}"/>
              </a:ext>
            </a:extLst>
          </p:cNvPr>
          <p:cNvSpPr txBox="1"/>
          <p:nvPr/>
        </p:nvSpPr>
        <p:spPr>
          <a:xfrm>
            <a:off x="5594702" y="5107026"/>
            <a:ext cx="402551" cy="430887"/>
          </a:xfrm>
          <a:prstGeom prst="rect">
            <a:avLst/>
          </a:prstGeom>
          <a:noFill/>
        </p:spPr>
        <p:txBody>
          <a:bodyPr wrap="square" lIns="0" tIns="0" rIns="0" bIns="0" rtlCol="0">
            <a:spAutoFit/>
          </a:bodyPr>
          <a:lstStyle/>
          <a:p>
            <a:pPr algn="ctr"/>
            <a:r>
              <a:rPr lang="en-US" sz="1400" dirty="0"/>
              <a:t>9</a:t>
            </a:r>
          </a:p>
          <a:p>
            <a:pPr algn="ctr"/>
            <a:r>
              <a:rPr lang="en-US" sz="1400" dirty="0"/>
              <a:t>2</a:t>
            </a:r>
          </a:p>
        </p:txBody>
      </p:sp>
      <p:sp>
        <p:nvSpPr>
          <p:cNvPr id="38" name="TextBox 37">
            <a:extLst>
              <a:ext uri="{FF2B5EF4-FFF2-40B4-BE49-F238E27FC236}">
                <a16:creationId xmlns:a16="http://schemas.microsoft.com/office/drawing/2014/main" id="{09C2FDCB-0E25-4F45-A68B-159D32C1AB35}"/>
              </a:ext>
            </a:extLst>
          </p:cNvPr>
          <p:cNvSpPr txBox="1"/>
          <p:nvPr/>
        </p:nvSpPr>
        <p:spPr>
          <a:xfrm>
            <a:off x="2184753" y="4333082"/>
            <a:ext cx="297776" cy="215444"/>
          </a:xfrm>
          <a:prstGeom prst="rect">
            <a:avLst/>
          </a:prstGeom>
          <a:noFill/>
        </p:spPr>
        <p:txBody>
          <a:bodyPr wrap="square" lIns="0" tIns="0" rIns="0" bIns="0" rtlCol="0">
            <a:spAutoFit/>
          </a:bodyPr>
          <a:lstStyle/>
          <a:p>
            <a:pPr algn="ctr"/>
            <a:r>
              <a:rPr lang="en-US" sz="1400" dirty="0"/>
              <a:t>6</a:t>
            </a:r>
          </a:p>
        </p:txBody>
      </p:sp>
      <p:sp>
        <p:nvSpPr>
          <p:cNvPr id="39" name="TextBox 38">
            <a:extLst>
              <a:ext uri="{FF2B5EF4-FFF2-40B4-BE49-F238E27FC236}">
                <a16:creationId xmlns:a16="http://schemas.microsoft.com/office/drawing/2014/main" id="{6DF34528-C094-974D-A39E-BEDDB23536C0}"/>
              </a:ext>
            </a:extLst>
          </p:cNvPr>
          <p:cNvSpPr txBox="1"/>
          <p:nvPr/>
        </p:nvSpPr>
        <p:spPr>
          <a:xfrm>
            <a:off x="2756253" y="4333082"/>
            <a:ext cx="297776" cy="215444"/>
          </a:xfrm>
          <a:prstGeom prst="rect">
            <a:avLst/>
          </a:prstGeom>
          <a:noFill/>
        </p:spPr>
        <p:txBody>
          <a:bodyPr wrap="square" lIns="0" tIns="0" rIns="0" bIns="0" rtlCol="0">
            <a:spAutoFit/>
          </a:bodyPr>
          <a:lstStyle/>
          <a:p>
            <a:pPr algn="ctr"/>
            <a:r>
              <a:rPr lang="en-US" sz="1400" dirty="0"/>
              <a:t>12</a:t>
            </a:r>
          </a:p>
        </p:txBody>
      </p:sp>
      <p:sp>
        <p:nvSpPr>
          <p:cNvPr id="40" name="TextBox 39">
            <a:extLst>
              <a:ext uri="{FF2B5EF4-FFF2-40B4-BE49-F238E27FC236}">
                <a16:creationId xmlns:a16="http://schemas.microsoft.com/office/drawing/2014/main" id="{9E9677CB-CD58-3346-A336-49B4F5C2ED2F}"/>
              </a:ext>
            </a:extLst>
          </p:cNvPr>
          <p:cNvSpPr txBox="1"/>
          <p:nvPr/>
        </p:nvSpPr>
        <p:spPr>
          <a:xfrm>
            <a:off x="3334103" y="4333082"/>
            <a:ext cx="297776" cy="215444"/>
          </a:xfrm>
          <a:prstGeom prst="rect">
            <a:avLst/>
          </a:prstGeom>
          <a:noFill/>
        </p:spPr>
        <p:txBody>
          <a:bodyPr wrap="square" lIns="0" tIns="0" rIns="0" bIns="0" rtlCol="0">
            <a:spAutoFit/>
          </a:bodyPr>
          <a:lstStyle/>
          <a:p>
            <a:pPr algn="ctr"/>
            <a:r>
              <a:rPr lang="en-US" sz="1400" dirty="0"/>
              <a:t>18</a:t>
            </a:r>
          </a:p>
        </p:txBody>
      </p:sp>
      <p:sp>
        <p:nvSpPr>
          <p:cNvPr id="41" name="TextBox 40">
            <a:extLst>
              <a:ext uri="{FF2B5EF4-FFF2-40B4-BE49-F238E27FC236}">
                <a16:creationId xmlns:a16="http://schemas.microsoft.com/office/drawing/2014/main" id="{AC14BEBD-A220-1049-B5E1-F1B09A720397}"/>
              </a:ext>
            </a:extLst>
          </p:cNvPr>
          <p:cNvSpPr txBox="1"/>
          <p:nvPr/>
        </p:nvSpPr>
        <p:spPr>
          <a:xfrm>
            <a:off x="3905603" y="4333082"/>
            <a:ext cx="297776" cy="215444"/>
          </a:xfrm>
          <a:prstGeom prst="rect">
            <a:avLst/>
          </a:prstGeom>
          <a:noFill/>
        </p:spPr>
        <p:txBody>
          <a:bodyPr wrap="square" lIns="0" tIns="0" rIns="0" bIns="0" rtlCol="0">
            <a:spAutoFit/>
          </a:bodyPr>
          <a:lstStyle/>
          <a:p>
            <a:pPr algn="ctr"/>
            <a:r>
              <a:rPr lang="en-US" sz="1400" dirty="0"/>
              <a:t>24</a:t>
            </a:r>
          </a:p>
        </p:txBody>
      </p:sp>
      <p:sp>
        <p:nvSpPr>
          <p:cNvPr id="42" name="TextBox 41">
            <a:extLst>
              <a:ext uri="{FF2B5EF4-FFF2-40B4-BE49-F238E27FC236}">
                <a16:creationId xmlns:a16="http://schemas.microsoft.com/office/drawing/2014/main" id="{DBDB53C7-02DB-1F46-9674-7B8AE4FC26BB}"/>
              </a:ext>
            </a:extLst>
          </p:cNvPr>
          <p:cNvSpPr txBox="1"/>
          <p:nvPr/>
        </p:nvSpPr>
        <p:spPr>
          <a:xfrm>
            <a:off x="4486628" y="4333082"/>
            <a:ext cx="297776" cy="215444"/>
          </a:xfrm>
          <a:prstGeom prst="rect">
            <a:avLst/>
          </a:prstGeom>
          <a:noFill/>
        </p:spPr>
        <p:txBody>
          <a:bodyPr wrap="square" lIns="0" tIns="0" rIns="0" bIns="0" rtlCol="0">
            <a:spAutoFit/>
          </a:bodyPr>
          <a:lstStyle/>
          <a:p>
            <a:pPr algn="ctr"/>
            <a:r>
              <a:rPr lang="en-US" sz="1400" dirty="0"/>
              <a:t>30</a:t>
            </a:r>
          </a:p>
        </p:txBody>
      </p:sp>
      <p:sp>
        <p:nvSpPr>
          <p:cNvPr id="43" name="TextBox 42">
            <a:extLst>
              <a:ext uri="{FF2B5EF4-FFF2-40B4-BE49-F238E27FC236}">
                <a16:creationId xmlns:a16="http://schemas.microsoft.com/office/drawing/2014/main" id="{683FD09E-97A4-1242-AD66-6B2FB00B6308}"/>
              </a:ext>
            </a:extLst>
          </p:cNvPr>
          <p:cNvSpPr txBox="1"/>
          <p:nvPr/>
        </p:nvSpPr>
        <p:spPr>
          <a:xfrm>
            <a:off x="5061303" y="4333082"/>
            <a:ext cx="297776" cy="215444"/>
          </a:xfrm>
          <a:prstGeom prst="rect">
            <a:avLst/>
          </a:prstGeom>
          <a:noFill/>
        </p:spPr>
        <p:txBody>
          <a:bodyPr wrap="square" lIns="0" tIns="0" rIns="0" bIns="0" rtlCol="0">
            <a:spAutoFit/>
          </a:bodyPr>
          <a:lstStyle/>
          <a:p>
            <a:pPr algn="ctr"/>
            <a:r>
              <a:rPr lang="en-US" sz="1400" dirty="0"/>
              <a:t>36</a:t>
            </a:r>
          </a:p>
        </p:txBody>
      </p:sp>
      <p:sp>
        <p:nvSpPr>
          <p:cNvPr id="44" name="TextBox 43">
            <a:extLst>
              <a:ext uri="{FF2B5EF4-FFF2-40B4-BE49-F238E27FC236}">
                <a16:creationId xmlns:a16="http://schemas.microsoft.com/office/drawing/2014/main" id="{E2ACD046-3AE6-1048-9B9A-366EFB38FDDD}"/>
              </a:ext>
            </a:extLst>
          </p:cNvPr>
          <p:cNvSpPr txBox="1"/>
          <p:nvPr/>
        </p:nvSpPr>
        <p:spPr>
          <a:xfrm>
            <a:off x="5629628" y="4333082"/>
            <a:ext cx="297776" cy="215444"/>
          </a:xfrm>
          <a:prstGeom prst="rect">
            <a:avLst/>
          </a:prstGeom>
          <a:noFill/>
        </p:spPr>
        <p:txBody>
          <a:bodyPr wrap="square" lIns="0" tIns="0" rIns="0" bIns="0" rtlCol="0">
            <a:spAutoFit/>
          </a:bodyPr>
          <a:lstStyle/>
          <a:p>
            <a:pPr algn="ctr"/>
            <a:r>
              <a:rPr lang="en-US" sz="1400" dirty="0"/>
              <a:t>42</a:t>
            </a:r>
          </a:p>
        </p:txBody>
      </p:sp>
      <p:sp>
        <p:nvSpPr>
          <p:cNvPr id="45" name="TextBox 1">
            <a:extLst>
              <a:ext uri="{FF2B5EF4-FFF2-40B4-BE49-F238E27FC236}">
                <a16:creationId xmlns:a16="http://schemas.microsoft.com/office/drawing/2014/main" id="{05C35BA3-3873-FA41-8ABD-8C390B780D40}"/>
              </a:ext>
            </a:extLst>
          </p:cNvPr>
          <p:cNvSpPr txBox="1">
            <a:spLocks noChangeArrowheads="1"/>
          </p:cNvSpPr>
          <p:nvPr/>
        </p:nvSpPr>
        <p:spPr bwMode="auto">
          <a:xfrm>
            <a:off x="1825556" y="3556125"/>
            <a:ext cx="3314869" cy="667909"/>
          </a:xfrm>
          <a:prstGeom prst="rect">
            <a:avLst/>
          </a:prstGeom>
          <a:solidFill>
            <a:schemeClr val="bg1"/>
          </a:solidFill>
          <a:ln>
            <a:noFill/>
          </a:ln>
        </p:spPr>
        <p:txBody>
          <a:bodyPr wrap="square">
            <a:no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ct val="0"/>
              </a:spcBef>
              <a:spcAft>
                <a:spcPct val="0"/>
              </a:spcAft>
            </a:pPr>
            <a:endParaRPr lang="en-US" altLang="en-US" sz="2667" dirty="0">
              <a:solidFill>
                <a:srgbClr val="000000"/>
              </a:solidFill>
              <a:cs typeface="Arial" charset="0"/>
            </a:endParaRPr>
          </a:p>
          <a:p>
            <a:pPr eaLnBrk="1" fontAlgn="base" hangingPunct="1">
              <a:spcBef>
                <a:spcPct val="0"/>
              </a:spcBef>
              <a:spcAft>
                <a:spcPct val="0"/>
              </a:spcAft>
            </a:pPr>
            <a:r>
              <a:rPr lang="en-US" altLang="en-US" sz="1200" dirty="0">
                <a:solidFill>
                  <a:srgbClr val="000000"/>
                </a:solidFill>
                <a:latin typeface="Arial"/>
                <a:cs typeface="Arial" charset="0"/>
              </a:rPr>
              <a:t>HR 0.62, 95% CI 0.51–0.76, P &lt; 0.001</a:t>
            </a:r>
          </a:p>
        </p:txBody>
      </p:sp>
      <p:sp>
        <p:nvSpPr>
          <p:cNvPr id="46" name="Rectangle 45">
            <a:extLst>
              <a:ext uri="{FF2B5EF4-FFF2-40B4-BE49-F238E27FC236}">
                <a16:creationId xmlns:a16="http://schemas.microsoft.com/office/drawing/2014/main" id="{B427BB1C-609E-8848-B679-17D9B8751D3A}"/>
              </a:ext>
            </a:extLst>
          </p:cNvPr>
          <p:cNvSpPr/>
          <p:nvPr/>
        </p:nvSpPr>
        <p:spPr>
          <a:xfrm rot="16200000">
            <a:off x="241050" y="2826695"/>
            <a:ext cx="1823320" cy="338554"/>
          </a:xfrm>
          <a:prstGeom prst="rect">
            <a:avLst/>
          </a:prstGeom>
        </p:spPr>
        <p:txBody>
          <a:bodyPr wrap="none">
            <a:spAutoFit/>
          </a:bodyPr>
          <a:lstStyle/>
          <a:p>
            <a:pPr defTabSz="914377">
              <a:tabLst>
                <a:tab pos="1549361" algn="l"/>
                <a:tab pos="1551479" algn="l"/>
              </a:tabLst>
              <a:defRPr/>
            </a:pPr>
            <a:r>
              <a:rPr lang="en-GB" sz="1600" b="1" dirty="0">
                <a:solidFill>
                  <a:srgbClr val="000000"/>
                </a:solidFill>
                <a:cs typeface="Calibri" pitchFamily="34" charset="0"/>
              </a:rPr>
              <a:t>Overall survival (%)</a:t>
            </a:r>
            <a:endParaRPr lang="en-GB" sz="1600" b="1" dirty="0">
              <a:solidFill>
                <a:srgbClr val="009999"/>
              </a:solidFill>
              <a:cs typeface="Calibri" pitchFamily="34" charset="0"/>
            </a:endParaRPr>
          </a:p>
        </p:txBody>
      </p:sp>
      <p:sp>
        <p:nvSpPr>
          <p:cNvPr id="47" name="TextBox 46">
            <a:extLst>
              <a:ext uri="{FF2B5EF4-FFF2-40B4-BE49-F238E27FC236}">
                <a16:creationId xmlns:a16="http://schemas.microsoft.com/office/drawing/2014/main" id="{1D8EE322-8351-4F47-B13A-8CE16BABA252}"/>
              </a:ext>
            </a:extLst>
          </p:cNvPr>
          <p:cNvSpPr txBox="1"/>
          <p:nvPr/>
        </p:nvSpPr>
        <p:spPr>
          <a:xfrm>
            <a:off x="1361889" y="3650457"/>
            <a:ext cx="266500" cy="215444"/>
          </a:xfrm>
          <a:prstGeom prst="rect">
            <a:avLst/>
          </a:prstGeom>
          <a:noFill/>
        </p:spPr>
        <p:txBody>
          <a:bodyPr wrap="square" lIns="0" tIns="0" rIns="0" bIns="0" rtlCol="0">
            <a:spAutoFit/>
          </a:bodyPr>
          <a:lstStyle/>
          <a:p>
            <a:pPr algn="r"/>
            <a:r>
              <a:rPr lang="en-US" sz="1400" dirty="0"/>
              <a:t>20</a:t>
            </a:r>
          </a:p>
        </p:txBody>
      </p:sp>
      <p:sp>
        <p:nvSpPr>
          <p:cNvPr id="48" name="TextBox 47">
            <a:extLst>
              <a:ext uri="{FF2B5EF4-FFF2-40B4-BE49-F238E27FC236}">
                <a16:creationId xmlns:a16="http://schemas.microsoft.com/office/drawing/2014/main" id="{A528B8DD-5EE0-0E40-AF8C-2C389B4B430D}"/>
              </a:ext>
            </a:extLst>
          </p:cNvPr>
          <p:cNvSpPr txBox="1"/>
          <p:nvPr/>
        </p:nvSpPr>
        <p:spPr>
          <a:xfrm>
            <a:off x="1361889" y="3402807"/>
            <a:ext cx="266500" cy="215444"/>
          </a:xfrm>
          <a:prstGeom prst="rect">
            <a:avLst/>
          </a:prstGeom>
          <a:noFill/>
        </p:spPr>
        <p:txBody>
          <a:bodyPr wrap="square" lIns="0" tIns="0" rIns="0" bIns="0" rtlCol="0">
            <a:spAutoFit/>
          </a:bodyPr>
          <a:lstStyle/>
          <a:p>
            <a:pPr algn="r"/>
            <a:r>
              <a:rPr lang="en-US" sz="1400" dirty="0"/>
              <a:t>30</a:t>
            </a:r>
          </a:p>
        </p:txBody>
      </p:sp>
      <p:sp>
        <p:nvSpPr>
          <p:cNvPr id="49" name="TextBox 48">
            <a:extLst>
              <a:ext uri="{FF2B5EF4-FFF2-40B4-BE49-F238E27FC236}">
                <a16:creationId xmlns:a16="http://schemas.microsoft.com/office/drawing/2014/main" id="{5F01EA03-DAE6-5349-9C76-C8414616C527}"/>
              </a:ext>
            </a:extLst>
          </p:cNvPr>
          <p:cNvSpPr txBox="1"/>
          <p:nvPr/>
        </p:nvSpPr>
        <p:spPr>
          <a:xfrm>
            <a:off x="1361889" y="3142457"/>
            <a:ext cx="266500" cy="215444"/>
          </a:xfrm>
          <a:prstGeom prst="rect">
            <a:avLst/>
          </a:prstGeom>
          <a:noFill/>
        </p:spPr>
        <p:txBody>
          <a:bodyPr wrap="square" lIns="0" tIns="0" rIns="0" bIns="0" rtlCol="0">
            <a:spAutoFit/>
          </a:bodyPr>
          <a:lstStyle/>
          <a:p>
            <a:pPr algn="r"/>
            <a:r>
              <a:rPr lang="en-US" sz="1400" dirty="0"/>
              <a:t>40</a:t>
            </a:r>
          </a:p>
        </p:txBody>
      </p:sp>
      <p:sp>
        <p:nvSpPr>
          <p:cNvPr id="50" name="TextBox 49">
            <a:extLst>
              <a:ext uri="{FF2B5EF4-FFF2-40B4-BE49-F238E27FC236}">
                <a16:creationId xmlns:a16="http://schemas.microsoft.com/office/drawing/2014/main" id="{01DA16BB-FAB6-0C49-9442-7DA9CEEBEC78}"/>
              </a:ext>
            </a:extLst>
          </p:cNvPr>
          <p:cNvSpPr txBox="1"/>
          <p:nvPr/>
        </p:nvSpPr>
        <p:spPr>
          <a:xfrm>
            <a:off x="1244538" y="1643857"/>
            <a:ext cx="383851" cy="215444"/>
          </a:xfrm>
          <a:prstGeom prst="rect">
            <a:avLst/>
          </a:prstGeom>
          <a:noFill/>
        </p:spPr>
        <p:txBody>
          <a:bodyPr wrap="square" lIns="0" tIns="0" rIns="0" bIns="0" rtlCol="0">
            <a:spAutoFit/>
          </a:bodyPr>
          <a:lstStyle/>
          <a:p>
            <a:pPr algn="r"/>
            <a:r>
              <a:rPr lang="en-US" sz="1400" dirty="0"/>
              <a:t>100</a:t>
            </a:r>
          </a:p>
        </p:txBody>
      </p:sp>
      <p:sp>
        <p:nvSpPr>
          <p:cNvPr id="51" name="TextBox 50">
            <a:extLst>
              <a:ext uri="{FF2B5EF4-FFF2-40B4-BE49-F238E27FC236}">
                <a16:creationId xmlns:a16="http://schemas.microsoft.com/office/drawing/2014/main" id="{0CC58B07-16ED-CD47-B535-854E24788F15}"/>
              </a:ext>
            </a:extLst>
          </p:cNvPr>
          <p:cNvSpPr txBox="1"/>
          <p:nvPr/>
        </p:nvSpPr>
        <p:spPr>
          <a:xfrm>
            <a:off x="1244538" y="1897857"/>
            <a:ext cx="383851" cy="215444"/>
          </a:xfrm>
          <a:prstGeom prst="rect">
            <a:avLst/>
          </a:prstGeom>
          <a:noFill/>
        </p:spPr>
        <p:txBody>
          <a:bodyPr wrap="square" lIns="0" tIns="0" rIns="0" bIns="0" rtlCol="0">
            <a:spAutoFit/>
          </a:bodyPr>
          <a:lstStyle/>
          <a:p>
            <a:pPr algn="r"/>
            <a:r>
              <a:rPr lang="en-US" sz="1400" dirty="0"/>
              <a:t>90</a:t>
            </a:r>
          </a:p>
        </p:txBody>
      </p:sp>
      <p:sp>
        <p:nvSpPr>
          <p:cNvPr id="52" name="TextBox 51">
            <a:extLst>
              <a:ext uri="{FF2B5EF4-FFF2-40B4-BE49-F238E27FC236}">
                <a16:creationId xmlns:a16="http://schemas.microsoft.com/office/drawing/2014/main" id="{9ACBDC7B-60A4-224C-A550-8A361E5900F0}"/>
              </a:ext>
            </a:extLst>
          </p:cNvPr>
          <p:cNvSpPr txBox="1"/>
          <p:nvPr/>
        </p:nvSpPr>
        <p:spPr>
          <a:xfrm>
            <a:off x="1244538" y="2142332"/>
            <a:ext cx="383851" cy="215444"/>
          </a:xfrm>
          <a:prstGeom prst="rect">
            <a:avLst/>
          </a:prstGeom>
          <a:noFill/>
        </p:spPr>
        <p:txBody>
          <a:bodyPr wrap="square" lIns="0" tIns="0" rIns="0" bIns="0" rtlCol="0">
            <a:spAutoFit/>
          </a:bodyPr>
          <a:lstStyle/>
          <a:p>
            <a:pPr algn="r"/>
            <a:r>
              <a:rPr lang="en-US" sz="1400" dirty="0"/>
              <a:t>80</a:t>
            </a:r>
          </a:p>
        </p:txBody>
      </p:sp>
      <p:sp>
        <p:nvSpPr>
          <p:cNvPr id="53" name="TextBox 52">
            <a:extLst>
              <a:ext uri="{FF2B5EF4-FFF2-40B4-BE49-F238E27FC236}">
                <a16:creationId xmlns:a16="http://schemas.microsoft.com/office/drawing/2014/main" id="{22138DC9-7FB3-5B4E-912C-D12F0CA1615C}"/>
              </a:ext>
            </a:extLst>
          </p:cNvPr>
          <p:cNvSpPr txBox="1"/>
          <p:nvPr/>
        </p:nvSpPr>
        <p:spPr>
          <a:xfrm>
            <a:off x="1244538" y="2389982"/>
            <a:ext cx="383851" cy="215444"/>
          </a:xfrm>
          <a:prstGeom prst="rect">
            <a:avLst/>
          </a:prstGeom>
          <a:noFill/>
        </p:spPr>
        <p:txBody>
          <a:bodyPr wrap="square" lIns="0" tIns="0" rIns="0" bIns="0" rtlCol="0">
            <a:spAutoFit/>
          </a:bodyPr>
          <a:lstStyle/>
          <a:p>
            <a:pPr algn="r"/>
            <a:r>
              <a:rPr lang="en-US" sz="1400" dirty="0"/>
              <a:t>70</a:t>
            </a:r>
          </a:p>
        </p:txBody>
      </p:sp>
      <p:sp>
        <p:nvSpPr>
          <p:cNvPr id="54" name="TextBox 53">
            <a:extLst>
              <a:ext uri="{FF2B5EF4-FFF2-40B4-BE49-F238E27FC236}">
                <a16:creationId xmlns:a16="http://schemas.microsoft.com/office/drawing/2014/main" id="{7F56AF38-EBD7-C241-97F1-AB1E4A3023ED}"/>
              </a:ext>
            </a:extLst>
          </p:cNvPr>
          <p:cNvSpPr txBox="1"/>
          <p:nvPr/>
        </p:nvSpPr>
        <p:spPr>
          <a:xfrm>
            <a:off x="1244538" y="2647157"/>
            <a:ext cx="383851" cy="215444"/>
          </a:xfrm>
          <a:prstGeom prst="rect">
            <a:avLst/>
          </a:prstGeom>
          <a:noFill/>
        </p:spPr>
        <p:txBody>
          <a:bodyPr wrap="square" lIns="0" tIns="0" rIns="0" bIns="0" rtlCol="0">
            <a:spAutoFit/>
          </a:bodyPr>
          <a:lstStyle/>
          <a:p>
            <a:pPr algn="r"/>
            <a:r>
              <a:rPr lang="en-US" sz="1400" dirty="0"/>
              <a:t>60</a:t>
            </a:r>
          </a:p>
        </p:txBody>
      </p:sp>
      <p:sp>
        <p:nvSpPr>
          <p:cNvPr id="55" name="TextBox 54">
            <a:extLst>
              <a:ext uri="{FF2B5EF4-FFF2-40B4-BE49-F238E27FC236}">
                <a16:creationId xmlns:a16="http://schemas.microsoft.com/office/drawing/2014/main" id="{7A4142F5-47CF-904E-88AA-7009B0FCEF6F}"/>
              </a:ext>
            </a:extLst>
          </p:cNvPr>
          <p:cNvSpPr txBox="1"/>
          <p:nvPr/>
        </p:nvSpPr>
        <p:spPr>
          <a:xfrm>
            <a:off x="1244538" y="2891632"/>
            <a:ext cx="383851" cy="215444"/>
          </a:xfrm>
          <a:prstGeom prst="rect">
            <a:avLst/>
          </a:prstGeom>
          <a:noFill/>
        </p:spPr>
        <p:txBody>
          <a:bodyPr wrap="square" lIns="0" tIns="0" rIns="0" bIns="0" rtlCol="0">
            <a:spAutoFit/>
          </a:bodyPr>
          <a:lstStyle/>
          <a:p>
            <a:pPr algn="r"/>
            <a:r>
              <a:rPr lang="en-US" sz="1400" dirty="0"/>
              <a:t>50</a:t>
            </a:r>
          </a:p>
        </p:txBody>
      </p:sp>
      <p:sp>
        <p:nvSpPr>
          <p:cNvPr id="56" name="TextBox 55">
            <a:extLst>
              <a:ext uri="{FF2B5EF4-FFF2-40B4-BE49-F238E27FC236}">
                <a16:creationId xmlns:a16="http://schemas.microsoft.com/office/drawing/2014/main" id="{39A7BEA0-2B76-834F-AE9E-88AE841A517B}"/>
              </a:ext>
            </a:extLst>
          </p:cNvPr>
          <p:cNvSpPr txBox="1"/>
          <p:nvPr/>
        </p:nvSpPr>
        <p:spPr>
          <a:xfrm>
            <a:off x="4362602" y="3269677"/>
            <a:ext cx="661161" cy="215444"/>
          </a:xfrm>
          <a:prstGeom prst="rect">
            <a:avLst/>
          </a:prstGeom>
          <a:solidFill>
            <a:schemeClr val="bg1"/>
          </a:solidFill>
        </p:spPr>
        <p:txBody>
          <a:bodyPr wrap="square" lIns="0" tIns="0" rIns="0" bIns="0" rtlCol="0">
            <a:spAutoFit/>
          </a:bodyPr>
          <a:lstStyle/>
          <a:p>
            <a:pPr algn="r"/>
            <a:r>
              <a:rPr lang="en-US" sz="1400" dirty="0"/>
              <a:t>Placebo</a:t>
            </a:r>
          </a:p>
        </p:txBody>
      </p:sp>
      <p:sp>
        <p:nvSpPr>
          <p:cNvPr id="57" name="TextBox 56">
            <a:extLst>
              <a:ext uri="{FF2B5EF4-FFF2-40B4-BE49-F238E27FC236}">
                <a16:creationId xmlns:a16="http://schemas.microsoft.com/office/drawing/2014/main" id="{4D3C5F33-4C35-4141-8407-C1063078AD1D}"/>
              </a:ext>
            </a:extLst>
          </p:cNvPr>
          <p:cNvSpPr txBox="1"/>
          <p:nvPr/>
        </p:nvSpPr>
        <p:spPr>
          <a:xfrm>
            <a:off x="5046415" y="2291666"/>
            <a:ext cx="929154" cy="215444"/>
          </a:xfrm>
          <a:prstGeom prst="rect">
            <a:avLst/>
          </a:prstGeom>
          <a:solidFill>
            <a:schemeClr val="bg1"/>
          </a:solidFill>
        </p:spPr>
        <p:txBody>
          <a:bodyPr wrap="square" lIns="0" tIns="0" rIns="0" bIns="0" rtlCol="0">
            <a:spAutoFit/>
          </a:bodyPr>
          <a:lstStyle/>
          <a:p>
            <a:pPr algn="r"/>
            <a:r>
              <a:rPr lang="en-US" sz="1400" dirty="0"/>
              <a:t>abiraterone</a:t>
            </a:r>
          </a:p>
        </p:txBody>
      </p:sp>
      <p:sp>
        <p:nvSpPr>
          <p:cNvPr id="58" name="Rectangle 57">
            <a:extLst>
              <a:ext uri="{FF2B5EF4-FFF2-40B4-BE49-F238E27FC236}">
                <a16:creationId xmlns:a16="http://schemas.microsoft.com/office/drawing/2014/main" id="{B6C786E4-8ED6-204D-B6C1-FF62EED58F78}"/>
              </a:ext>
            </a:extLst>
          </p:cNvPr>
          <p:cNvSpPr/>
          <p:nvPr/>
        </p:nvSpPr>
        <p:spPr>
          <a:xfrm>
            <a:off x="8313134" y="4531808"/>
            <a:ext cx="2611292" cy="338554"/>
          </a:xfrm>
          <a:prstGeom prst="rect">
            <a:avLst/>
          </a:prstGeom>
        </p:spPr>
        <p:txBody>
          <a:bodyPr wrap="none">
            <a:spAutoFit/>
          </a:bodyPr>
          <a:lstStyle/>
          <a:p>
            <a:pPr defTabSz="914377">
              <a:tabLst>
                <a:tab pos="1549361" algn="l"/>
                <a:tab pos="1551479" algn="l"/>
              </a:tabLst>
              <a:defRPr/>
            </a:pPr>
            <a:r>
              <a:rPr lang="en-GB" sz="1600" b="1" dirty="0">
                <a:solidFill>
                  <a:srgbClr val="000000"/>
                </a:solidFill>
                <a:cs typeface="Calibri" pitchFamily="34" charset="0"/>
              </a:rPr>
              <a:t>Months since randomization</a:t>
            </a:r>
            <a:endParaRPr lang="en-GB" sz="1600" b="1" dirty="0">
              <a:solidFill>
                <a:srgbClr val="009999"/>
              </a:solidFill>
              <a:cs typeface="Calibri" pitchFamily="34" charset="0"/>
            </a:endParaRPr>
          </a:p>
        </p:txBody>
      </p:sp>
      <p:sp>
        <p:nvSpPr>
          <p:cNvPr id="59" name="TextBox 58">
            <a:extLst>
              <a:ext uri="{FF2B5EF4-FFF2-40B4-BE49-F238E27FC236}">
                <a16:creationId xmlns:a16="http://schemas.microsoft.com/office/drawing/2014/main" id="{FD8DF213-DA31-D44A-88C6-BD4A8BD6D67E}"/>
              </a:ext>
            </a:extLst>
          </p:cNvPr>
          <p:cNvSpPr txBox="1"/>
          <p:nvPr/>
        </p:nvSpPr>
        <p:spPr>
          <a:xfrm>
            <a:off x="7306666" y="4333082"/>
            <a:ext cx="297776" cy="215444"/>
          </a:xfrm>
          <a:prstGeom prst="rect">
            <a:avLst/>
          </a:prstGeom>
          <a:noFill/>
        </p:spPr>
        <p:txBody>
          <a:bodyPr wrap="square" lIns="0" tIns="0" rIns="0" bIns="0" rtlCol="0">
            <a:spAutoFit/>
          </a:bodyPr>
          <a:lstStyle/>
          <a:p>
            <a:pPr algn="ctr"/>
            <a:r>
              <a:rPr lang="en-US" sz="1400" dirty="0"/>
              <a:t>0</a:t>
            </a:r>
          </a:p>
        </p:txBody>
      </p:sp>
      <p:sp>
        <p:nvSpPr>
          <p:cNvPr id="61" name="TextBox 60">
            <a:extLst>
              <a:ext uri="{FF2B5EF4-FFF2-40B4-BE49-F238E27FC236}">
                <a16:creationId xmlns:a16="http://schemas.microsoft.com/office/drawing/2014/main" id="{BD3B50EB-D90C-3B42-8A16-F205047D6CA7}"/>
              </a:ext>
            </a:extLst>
          </p:cNvPr>
          <p:cNvSpPr txBox="1"/>
          <p:nvPr/>
        </p:nvSpPr>
        <p:spPr>
          <a:xfrm>
            <a:off x="7074352" y="4152107"/>
            <a:ext cx="266500" cy="215444"/>
          </a:xfrm>
          <a:prstGeom prst="rect">
            <a:avLst/>
          </a:prstGeom>
          <a:noFill/>
        </p:spPr>
        <p:txBody>
          <a:bodyPr wrap="square" lIns="0" tIns="0" rIns="0" bIns="0" rtlCol="0">
            <a:spAutoFit/>
          </a:bodyPr>
          <a:lstStyle/>
          <a:p>
            <a:pPr algn="r"/>
            <a:r>
              <a:rPr lang="en-US" sz="1400" dirty="0"/>
              <a:t>0</a:t>
            </a:r>
          </a:p>
        </p:txBody>
      </p:sp>
      <p:sp>
        <p:nvSpPr>
          <p:cNvPr id="62" name="TextBox 61">
            <a:extLst>
              <a:ext uri="{FF2B5EF4-FFF2-40B4-BE49-F238E27FC236}">
                <a16:creationId xmlns:a16="http://schemas.microsoft.com/office/drawing/2014/main" id="{CCE3D1B5-673D-8D4F-ACFB-FC021F6EB666}"/>
              </a:ext>
            </a:extLst>
          </p:cNvPr>
          <p:cNvSpPr txBox="1"/>
          <p:nvPr/>
        </p:nvSpPr>
        <p:spPr>
          <a:xfrm>
            <a:off x="7268565" y="5106023"/>
            <a:ext cx="402551" cy="646331"/>
          </a:xfrm>
          <a:prstGeom prst="rect">
            <a:avLst/>
          </a:prstGeom>
          <a:noFill/>
        </p:spPr>
        <p:txBody>
          <a:bodyPr wrap="square" lIns="0" tIns="0" rIns="0" bIns="0" rtlCol="0">
            <a:spAutoFit/>
          </a:bodyPr>
          <a:lstStyle/>
          <a:p>
            <a:pPr algn="ctr"/>
            <a:r>
              <a:rPr lang="en-US" sz="1400" dirty="0"/>
              <a:t>960</a:t>
            </a:r>
            <a:br>
              <a:rPr lang="en-US" sz="1400" dirty="0"/>
            </a:br>
            <a:endParaRPr lang="en-US" sz="1400" dirty="0"/>
          </a:p>
          <a:p>
            <a:pPr algn="ctr"/>
            <a:r>
              <a:rPr lang="en-US" sz="1400" dirty="0"/>
              <a:t>957</a:t>
            </a:r>
          </a:p>
        </p:txBody>
      </p:sp>
      <p:sp>
        <p:nvSpPr>
          <p:cNvPr id="63" name="TextBox 62">
            <a:extLst>
              <a:ext uri="{FF2B5EF4-FFF2-40B4-BE49-F238E27FC236}">
                <a16:creationId xmlns:a16="http://schemas.microsoft.com/office/drawing/2014/main" id="{ECED8811-289F-784E-81B9-BB9F64930506}"/>
              </a:ext>
            </a:extLst>
          </p:cNvPr>
          <p:cNvSpPr txBox="1"/>
          <p:nvPr/>
        </p:nvSpPr>
        <p:spPr>
          <a:xfrm>
            <a:off x="5929984" y="4675136"/>
            <a:ext cx="1262883" cy="1077218"/>
          </a:xfrm>
          <a:prstGeom prst="rect">
            <a:avLst/>
          </a:prstGeom>
          <a:noFill/>
        </p:spPr>
        <p:txBody>
          <a:bodyPr wrap="square" lIns="0" tIns="0" rIns="0" bIns="0" rtlCol="0">
            <a:spAutoFit/>
          </a:bodyPr>
          <a:lstStyle/>
          <a:p>
            <a:pPr algn="r"/>
            <a:endParaRPr lang="en-US" sz="1400" b="1" dirty="0"/>
          </a:p>
          <a:p>
            <a:pPr algn="r"/>
            <a:endParaRPr lang="en-US" sz="1400" b="1" dirty="0"/>
          </a:p>
          <a:p>
            <a:pPr algn="r"/>
            <a:r>
              <a:rPr lang="en-US" sz="1400" dirty="0"/>
              <a:t>Combination therapy</a:t>
            </a:r>
            <a:br>
              <a:rPr lang="en-US" sz="1400" dirty="0"/>
            </a:br>
            <a:r>
              <a:rPr lang="en-US" sz="1400" dirty="0"/>
              <a:t>ADT alone</a:t>
            </a:r>
          </a:p>
        </p:txBody>
      </p:sp>
      <p:sp>
        <p:nvSpPr>
          <p:cNvPr id="64" name="Rectangle 63">
            <a:extLst>
              <a:ext uri="{FF2B5EF4-FFF2-40B4-BE49-F238E27FC236}">
                <a16:creationId xmlns:a16="http://schemas.microsoft.com/office/drawing/2014/main" id="{E5A8329F-20B3-604A-ADAD-28BAA5E6B4C6}"/>
              </a:ext>
            </a:extLst>
          </p:cNvPr>
          <p:cNvSpPr/>
          <p:nvPr/>
        </p:nvSpPr>
        <p:spPr>
          <a:xfrm rot="16200000">
            <a:off x="5603712" y="2826695"/>
            <a:ext cx="2522935" cy="338554"/>
          </a:xfrm>
          <a:prstGeom prst="rect">
            <a:avLst/>
          </a:prstGeom>
        </p:spPr>
        <p:txBody>
          <a:bodyPr wrap="none">
            <a:spAutoFit/>
          </a:bodyPr>
          <a:lstStyle/>
          <a:p>
            <a:pPr defTabSz="914377">
              <a:tabLst>
                <a:tab pos="1549361" algn="l"/>
                <a:tab pos="1551479" algn="l"/>
              </a:tabLst>
              <a:defRPr/>
            </a:pPr>
            <a:r>
              <a:rPr lang="en-GB" sz="1600" b="1" dirty="0">
                <a:solidFill>
                  <a:srgbClr val="000000"/>
                </a:solidFill>
                <a:cs typeface="Calibri" pitchFamily="34" charset="0"/>
              </a:rPr>
              <a:t>Overall survival probability</a:t>
            </a:r>
            <a:endParaRPr lang="en-GB" sz="1600" b="1" dirty="0">
              <a:solidFill>
                <a:srgbClr val="009999"/>
              </a:solidFill>
              <a:cs typeface="Calibri" pitchFamily="34" charset="0"/>
            </a:endParaRPr>
          </a:p>
        </p:txBody>
      </p:sp>
      <p:sp>
        <p:nvSpPr>
          <p:cNvPr id="65" name="TextBox 64">
            <a:extLst>
              <a:ext uri="{FF2B5EF4-FFF2-40B4-BE49-F238E27FC236}">
                <a16:creationId xmlns:a16="http://schemas.microsoft.com/office/drawing/2014/main" id="{E6238074-B390-1845-9A0D-26F9AB9E694C}"/>
              </a:ext>
            </a:extLst>
          </p:cNvPr>
          <p:cNvSpPr txBox="1"/>
          <p:nvPr/>
        </p:nvSpPr>
        <p:spPr>
          <a:xfrm>
            <a:off x="7074352" y="3650457"/>
            <a:ext cx="266500" cy="215444"/>
          </a:xfrm>
          <a:prstGeom prst="rect">
            <a:avLst/>
          </a:prstGeom>
          <a:noFill/>
        </p:spPr>
        <p:txBody>
          <a:bodyPr wrap="square" lIns="0" tIns="0" rIns="0" bIns="0" rtlCol="0">
            <a:spAutoFit/>
          </a:bodyPr>
          <a:lstStyle/>
          <a:p>
            <a:pPr algn="r"/>
            <a:r>
              <a:rPr lang="en-US" sz="1400" dirty="0"/>
              <a:t>0.2</a:t>
            </a:r>
          </a:p>
        </p:txBody>
      </p:sp>
      <p:sp>
        <p:nvSpPr>
          <p:cNvPr id="67" name="TextBox 66">
            <a:extLst>
              <a:ext uri="{FF2B5EF4-FFF2-40B4-BE49-F238E27FC236}">
                <a16:creationId xmlns:a16="http://schemas.microsoft.com/office/drawing/2014/main" id="{7C1EA1DF-5E9E-E34E-9917-9205D0F3FA73}"/>
              </a:ext>
            </a:extLst>
          </p:cNvPr>
          <p:cNvSpPr txBox="1"/>
          <p:nvPr/>
        </p:nvSpPr>
        <p:spPr>
          <a:xfrm>
            <a:off x="7074352" y="3142457"/>
            <a:ext cx="266500" cy="215444"/>
          </a:xfrm>
          <a:prstGeom prst="rect">
            <a:avLst/>
          </a:prstGeom>
          <a:noFill/>
        </p:spPr>
        <p:txBody>
          <a:bodyPr wrap="square" lIns="0" tIns="0" rIns="0" bIns="0" rtlCol="0">
            <a:spAutoFit/>
          </a:bodyPr>
          <a:lstStyle/>
          <a:p>
            <a:pPr algn="r"/>
            <a:r>
              <a:rPr lang="en-US" sz="1400" dirty="0"/>
              <a:t>0.4</a:t>
            </a:r>
          </a:p>
        </p:txBody>
      </p:sp>
      <p:sp>
        <p:nvSpPr>
          <p:cNvPr id="68" name="TextBox 67">
            <a:extLst>
              <a:ext uri="{FF2B5EF4-FFF2-40B4-BE49-F238E27FC236}">
                <a16:creationId xmlns:a16="http://schemas.microsoft.com/office/drawing/2014/main" id="{A3338138-D64D-8D49-9727-0BF0F86A7F69}"/>
              </a:ext>
            </a:extLst>
          </p:cNvPr>
          <p:cNvSpPr txBox="1"/>
          <p:nvPr/>
        </p:nvSpPr>
        <p:spPr>
          <a:xfrm>
            <a:off x="6957001" y="1643857"/>
            <a:ext cx="383851" cy="215444"/>
          </a:xfrm>
          <a:prstGeom prst="rect">
            <a:avLst/>
          </a:prstGeom>
          <a:noFill/>
        </p:spPr>
        <p:txBody>
          <a:bodyPr wrap="square" lIns="0" tIns="0" rIns="0" bIns="0" rtlCol="0">
            <a:spAutoFit/>
          </a:bodyPr>
          <a:lstStyle/>
          <a:p>
            <a:pPr algn="r"/>
            <a:r>
              <a:rPr lang="en-US" sz="1400" dirty="0"/>
              <a:t>1.0</a:t>
            </a:r>
          </a:p>
        </p:txBody>
      </p:sp>
      <p:sp>
        <p:nvSpPr>
          <p:cNvPr id="70" name="TextBox 69">
            <a:extLst>
              <a:ext uri="{FF2B5EF4-FFF2-40B4-BE49-F238E27FC236}">
                <a16:creationId xmlns:a16="http://schemas.microsoft.com/office/drawing/2014/main" id="{44B420EE-F578-BA4F-8619-0EF280EC48F8}"/>
              </a:ext>
            </a:extLst>
          </p:cNvPr>
          <p:cNvSpPr txBox="1"/>
          <p:nvPr/>
        </p:nvSpPr>
        <p:spPr>
          <a:xfrm>
            <a:off x="6957001" y="2142332"/>
            <a:ext cx="383851" cy="215444"/>
          </a:xfrm>
          <a:prstGeom prst="rect">
            <a:avLst/>
          </a:prstGeom>
          <a:noFill/>
        </p:spPr>
        <p:txBody>
          <a:bodyPr wrap="square" lIns="0" tIns="0" rIns="0" bIns="0" rtlCol="0">
            <a:spAutoFit/>
          </a:bodyPr>
          <a:lstStyle/>
          <a:p>
            <a:pPr algn="r"/>
            <a:r>
              <a:rPr lang="en-US" sz="1400" dirty="0"/>
              <a:t>0.8</a:t>
            </a:r>
          </a:p>
        </p:txBody>
      </p:sp>
      <p:sp>
        <p:nvSpPr>
          <p:cNvPr id="72" name="TextBox 71">
            <a:extLst>
              <a:ext uri="{FF2B5EF4-FFF2-40B4-BE49-F238E27FC236}">
                <a16:creationId xmlns:a16="http://schemas.microsoft.com/office/drawing/2014/main" id="{1B2974A6-B2C8-5849-8B64-F481AF1AF36B}"/>
              </a:ext>
            </a:extLst>
          </p:cNvPr>
          <p:cNvSpPr txBox="1"/>
          <p:nvPr/>
        </p:nvSpPr>
        <p:spPr>
          <a:xfrm>
            <a:off x="6957001" y="2647157"/>
            <a:ext cx="383851" cy="215444"/>
          </a:xfrm>
          <a:prstGeom prst="rect">
            <a:avLst/>
          </a:prstGeom>
          <a:noFill/>
        </p:spPr>
        <p:txBody>
          <a:bodyPr wrap="square" lIns="0" tIns="0" rIns="0" bIns="0" rtlCol="0">
            <a:spAutoFit/>
          </a:bodyPr>
          <a:lstStyle/>
          <a:p>
            <a:pPr algn="r"/>
            <a:r>
              <a:rPr lang="en-US" sz="1400" dirty="0"/>
              <a:t>0.6</a:t>
            </a:r>
          </a:p>
        </p:txBody>
      </p:sp>
      <p:sp>
        <p:nvSpPr>
          <p:cNvPr id="74" name="TextBox 73">
            <a:extLst>
              <a:ext uri="{FF2B5EF4-FFF2-40B4-BE49-F238E27FC236}">
                <a16:creationId xmlns:a16="http://schemas.microsoft.com/office/drawing/2014/main" id="{856B75BF-1FD3-3F4D-AC25-F4C948B2EC0B}"/>
              </a:ext>
            </a:extLst>
          </p:cNvPr>
          <p:cNvSpPr txBox="1"/>
          <p:nvPr/>
        </p:nvSpPr>
        <p:spPr>
          <a:xfrm>
            <a:off x="7776566" y="4333082"/>
            <a:ext cx="297776" cy="215444"/>
          </a:xfrm>
          <a:prstGeom prst="rect">
            <a:avLst/>
          </a:prstGeom>
          <a:noFill/>
        </p:spPr>
        <p:txBody>
          <a:bodyPr wrap="square" lIns="0" tIns="0" rIns="0" bIns="0" rtlCol="0">
            <a:spAutoFit/>
          </a:bodyPr>
          <a:lstStyle/>
          <a:p>
            <a:pPr algn="ctr"/>
            <a:r>
              <a:rPr lang="en-US" sz="1400" dirty="0"/>
              <a:t>6</a:t>
            </a:r>
          </a:p>
        </p:txBody>
      </p:sp>
      <p:sp>
        <p:nvSpPr>
          <p:cNvPr id="75" name="TextBox 74">
            <a:extLst>
              <a:ext uri="{FF2B5EF4-FFF2-40B4-BE49-F238E27FC236}">
                <a16:creationId xmlns:a16="http://schemas.microsoft.com/office/drawing/2014/main" id="{2D6FB0A9-452B-7145-AB7D-1E3BD9BE5970}"/>
              </a:ext>
            </a:extLst>
          </p:cNvPr>
          <p:cNvSpPr txBox="1"/>
          <p:nvPr/>
        </p:nvSpPr>
        <p:spPr>
          <a:xfrm>
            <a:off x="8243291" y="4333082"/>
            <a:ext cx="297776" cy="215444"/>
          </a:xfrm>
          <a:prstGeom prst="rect">
            <a:avLst/>
          </a:prstGeom>
          <a:noFill/>
        </p:spPr>
        <p:txBody>
          <a:bodyPr wrap="square" lIns="0" tIns="0" rIns="0" bIns="0" rtlCol="0">
            <a:spAutoFit/>
          </a:bodyPr>
          <a:lstStyle/>
          <a:p>
            <a:pPr algn="ctr"/>
            <a:r>
              <a:rPr lang="en-US" sz="1400" dirty="0"/>
              <a:t>12</a:t>
            </a:r>
          </a:p>
        </p:txBody>
      </p:sp>
      <p:sp>
        <p:nvSpPr>
          <p:cNvPr id="76" name="TextBox 75">
            <a:extLst>
              <a:ext uri="{FF2B5EF4-FFF2-40B4-BE49-F238E27FC236}">
                <a16:creationId xmlns:a16="http://schemas.microsoft.com/office/drawing/2014/main" id="{12A5502A-E136-8C4C-8916-4B38E3B76A35}"/>
              </a:ext>
            </a:extLst>
          </p:cNvPr>
          <p:cNvSpPr txBox="1"/>
          <p:nvPr/>
        </p:nvSpPr>
        <p:spPr>
          <a:xfrm>
            <a:off x="8706841" y="4333082"/>
            <a:ext cx="297776" cy="215444"/>
          </a:xfrm>
          <a:prstGeom prst="rect">
            <a:avLst/>
          </a:prstGeom>
          <a:noFill/>
        </p:spPr>
        <p:txBody>
          <a:bodyPr wrap="square" lIns="0" tIns="0" rIns="0" bIns="0" rtlCol="0">
            <a:spAutoFit/>
          </a:bodyPr>
          <a:lstStyle/>
          <a:p>
            <a:pPr algn="ctr"/>
            <a:r>
              <a:rPr lang="en-US" sz="1400" dirty="0"/>
              <a:t>18</a:t>
            </a:r>
          </a:p>
        </p:txBody>
      </p:sp>
      <p:sp>
        <p:nvSpPr>
          <p:cNvPr id="78" name="TextBox 77">
            <a:extLst>
              <a:ext uri="{FF2B5EF4-FFF2-40B4-BE49-F238E27FC236}">
                <a16:creationId xmlns:a16="http://schemas.microsoft.com/office/drawing/2014/main" id="{8DBA36A5-020D-D143-9BE4-7BFFBA893477}"/>
              </a:ext>
            </a:extLst>
          </p:cNvPr>
          <p:cNvSpPr txBox="1"/>
          <p:nvPr/>
        </p:nvSpPr>
        <p:spPr>
          <a:xfrm>
            <a:off x="11488141" y="4333082"/>
            <a:ext cx="297776" cy="215444"/>
          </a:xfrm>
          <a:prstGeom prst="rect">
            <a:avLst/>
          </a:prstGeom>
          <a:noFill/>
        </p:spPr>
        <p:txBody>
          <a:bodyPr wrap="square" lIns="0" tIns="0" rIns="0" bIns="0" rtlCol="0">
            <a:spAutoFit/>
          </a:bodyPr>
          <a:lstStyle/>
          <a:p>
            <a:pPr algn="ctr"/>
            <a:r>
              <a:rPr lang="en-US" sz="1400" dirty="0"/>
              <a:t>54</a:t>
            </a:r>
          </a:p>
        </p:txBody>
      </p:sp>
      <p:sp>
        <p:nvSpPr>
          <p:cNvPr id="79" name="TextBox 78">
            <a:extLst>
              <a:ext uri="{FF2B5EF4-FFF2-40B4-BE49-F238E27FC236}">
                <a16:creationId xmlns:a16="http://schemas.microsoft.com/office/drawing/2014/main" id="{9A0B886B-B6B0-6647-8028-9FCFDA1CE4EC}"/>
              </a:ext>
            </a:extLst>
          </p:cNvPr>
          <p:cNvSpPr txBox="1"/>
          <p:nvPr/>
        </p:nvSpPr>
        <p:spPr>
          <a:xfrm>
            <a:off x="11040466" y="4333082"/>
            <a:ext cx="297776" cy="215444"/>
          </a:xfrm>
          <a:prstGeom prst="rect">
            <a:avLst/>
          </a:prstGeom>
          <a:noFill/>
        </p:spPr>
        <p:txBody>
          <a:bodyPr wrap="square" lIns="0" tIns="0" rIns="0" bIns="0" rtlCol="0">
            <a:spAutoFit/>
          </a:bodyPr>
          <a:lstStyle/>
          <a:p>
            <a:pPr algn="ctr"/>
            <a:r>
              <a:rPr lang="en-US" sz="1400" dirty="0"/>
              <a:t>48</a:t>
            </a:r>
          </a:p>
        </p:txBody>
      </p:sp>
      <p:sp>
        <p:nvSpPr>
          <p:cNvPr id="80" name="TextBox 79">
            <a:extLst>
              <a:ext uri="{FF2B5EF4-FFF2-40B4-BE49-F238E27FC236}">
                <a16:creationId xmlns:a16="http://schemas.microsoft.com/office/drawing/2014/main" id="{14F3439E-FC6F-FF4F-8D37-66CCC239B385}"/>
              </a:ext>
            </a:extLst>
          </p:cNvPr>
          <p:cNvSpPr txBox="1"/>
          <p:nvPr/>
        </p:nvSpPr>
        <p:spPr>
          <a:xfrm>
            <a:off x="10567391" y="4333082"/>
            <a:ext cx="297776" cy="215444"/>
          </a:xfrm>
          <a:prstGeom prst="rect">
            <a:avLst/>
          </a:prstGeom>
          <a:noFill/>
        </p:spPr>
        <p:txBody>
          <a:bodyPr wrap="square" lIns="0" tIns="0" rIns="0" bIns="0" rtlCol="0">
            <a:spAutoFit/>
          </a:bodyPr>
          <a:lstStyle/>
          <a:p>
            <a:pPr algn="ctr"/>
            <a:r>
              <a:rPr lang="en-US" sz="1400" dirty="0"/>
              <a:t>42</a:t>
            </a:r>
          </a:p>
        </p:txBody>
      </p:sp>
      <p:sp>
        <p:nvSpPr>
          <p:cNvPr id="81" name="TextBox 80">
            <a:extLst>
              <a:ext uri="{FF2B5EF4-FFF2-40B4-BE49-F238E27FC236}">
                <a16:creationId xmlns:a16="http://schemas.microsoft.com/office/drawing/2014/main" id="{EBCA4A93-8CCA-A948-83C0-1F929C8E8303}"/>
              </a:ext>
            </a:extLst>
          </p:cNvPr>
          <p:cNvSpPr txBox="1"/>
          <p:nvPr/>
        </p:nvSpPr>
        <p:spPr>
          <a:xfrm>
            <a:off x="10107016" y="4333082"/>
            <a:ext cx="297776" cy="215444"/>
          </a:xfrm>
          <a:prstGeom prst="rect">
            <a:avLst/>
          </a:prstGeom>
          <a:noFill/>
        </p:spPr>
        <p:txBody>
          <a:bodyPr wrap="square" lIns="0" tIns="0" rIns="0" bIns="0" rtlCol="0">
            <a:spAutoFit/>
          </a:bodyPr>
          <a:lstStyle/>
          <a:p>
            <a:pPr algn="ctr"/>
            <a:r>
              <a:rPr lang="en-US" sz="1400" dirty="0"/>
              <a:t>36</a:t>
            </a:r>
          </a:p>
        </p:txBody>
      </p:sp>
      <p:sp>
        <p:nvSpPr>
          <p:cNvPr id="82" name="TextBox 81">
            <a:extLst>
              <a:ext uri="{FF2B5EF4-FFF2-40B4-BE49-F238E27FC236}">
                <a16:creationId xmlns:a16="http://schemas.microsoft.com/office/drawing/2014/main" id="{F9B64375-E399-804E-B608-1A8D3313D248}"/>
              </a:ext>
            </a:extLst>
          </p:cNvPr>
          <p:cNvSpPr txBox="1"/>
          <p:nvPr/>
        </p:nvSpPr>
        <p:spPr>
          <a:xfrm>
            <a:off x="9633941" y="4333082"/>
            <a:ext cx="297776" cy="215444"/>
          </a:xfrm>
          <a:prstGeom prst="rect">
            <a:avLst/>
          </a:prstGeom>
          <a:noFill/>
        </p:spPr>
        <p:txBody>
          <a:bodyPr wrap="square" lIns="0" tIns="0" rIns="0" bIns="0" rtlCol="0">
            <a:spAutoFit/>
          </a:bodyPr>
          <a:lstStyle/>
          <a:p>
            <a:pPr algn="ctr"/>
            <a:r>
              <a:rPr lang="en-US" sz="1400" dirty="0"/>
              <a:t>30</a:t>
            </a:r>
          </a:p>
        </p:txBody>
      </p:sp>
      <p:sp>
        <p:nvSpPr>
          <p:cNvPr id="83" name="TextBox 82">
            <a:extLst>
              <a:ext uri="{FF2B5EF4-FFF2-40B4-BE49-F238E27FC236}">
                <a16:creationId xmlns:a16="http://schemas.microsoft.com/office/drawing/2014/main" id="{B57327CC-B109-E845-9A40-12FB5394D5CF}"/>
              </a:ext>
            </a:extLst>
          </p:cNvPr>
          <p:cNvSpPr txBox="1"/>
          <p:nvPr/>
        </p:nvSpPr>
        <p:spPr>
          <a:xfrm>
            <a:off x="9167216" y="4333082"/>
            <a:ext cx="297776" cy="215444"/>
          </a:xfrm>
          <a:prstGeom prst="rect">
            <a:avLst/>
          </a:prstGeom>
          <a:noFill/>
        </p:spPr>
        <p:txBody>
          <a:bodyPr wrap="square" lIns="0" tIns="0" rIns="0" bIns="0" rtlCol="0">
            <a:spAutoFit/>
          </a:bodyPr>
          <a:lstStyle/>
          <a:p>
            <a:pPr algn="ctr"/>
            <a:r>
              <a:rPr lang="en-US" sz="1400" dirty="0"/>
              <a:t>24</a:t>
            </a:r>
          </a:p>
        </p:txBody>
      </p:sp>
      <p:sp>
        <p:nvSpPr>
          <p:cNvPr id="84" name="TextBox 83">
            <a:extLst>
              <a:ext uri="{FF2B5EF4-FFF2-40B4-BE49-F238E27FC236}">
                <a16:creationId xmlns:a16="http://schemas.microsoft.com/office/drawing/2014/main" id="{971DF572-FFEC-1E47-9E57-A1E3AA6DDA67}"/>
              </a:ext>
            </a:extLst>
          </p:cNvPr>
          <p:cNvSpPr txBox="1"/>
          <p:nvPr/>
        </p:nvSpPr>
        <p:spPr>
          <a:xfrm>
            <a:off x="7725765" y="5106023"/>
            <a:ext cx="402551" cy="646331"/>
          </a:xfrm>
          <a:prstGeom prst="rect">
            <a:avLst/>
          </a:prstGeom>
          <a:noFill/>
        </p:spPr>
        <p:txBody>
          <a:bodyPr wrap="square" lIns="0" tIns="0" rIns="0" bIns="0" rtlCol="0">
            <a:spAutoFit/>
          </a:bodyPr>
          <a:lstStyle/>
          <a:p>
            <a:pPr algn="ctr"/>
            <a:r>
              <a:rPr lang="en-US" sz="1400" dirty="0"/>
              <a:t>(26)</a:t>
            </a:r>
            <a:br>
              <a:rPr lang="en-US" sz="1400" dirty="0"/>
            </a:br>
            <a:endParaRPr lang="en-US" sz="1400" dirty="0"/>
          </a:p>
          <a:p>
            <a:pPr algn="ctr"/>
            <a:r>
              <a:rPr lang="en-US" sz="1400" dirty="0"/>
              <a:t>(37)</a:t>
            </a:r>
          </a:p>
        </p:txBody>
      </p:sp>
      <p:sp>
        <p:nvSpPr>
          <p:cNvPr id="85" name="TextBox 84">
            <a:extLst>
              <a:ext uri="{FF2B5EF4-FFF2-40B4-BE49-F238E27FC236}">
                <a16:creationId xmlns:a16="http://schemas.microsoft.com/office/drawing/2014/main" id="{3C33FDFE-00F8-784D-96E3-AEA26244C023}"/>
              </a:ext>
            </a:extLst>
          </p:cNvPr>
          <p:cNvSpPr txBox="1"/>
          <p:nvPr/>
        </p:nvSpPr>
        <p:spPr>
          <a:xfrm>
            <a:off x="8186140" y="5106023"/>
            <a:ext cx="402551" cy="646331"/>
          </a:xfrm>
          <a:prstGeom prst="rect">
            <a:avLst/>
          </a:prstGeom>
          <a:noFill/>
        </p:spPr>
        <p:txBody>
          <a:bodyPr wrap="square" lIns="0" tIns="0" rIns="0" bIns="0" rtlCol="0">
            <a:spAutoFit/>
          </a:bodyPr>
          <a:lstStyle/>
          <a:p>
            <a:pPr algn="ctr"/>
            <a:r>
              <a:rPr lang="en-US" sz="1400" dirty="0"/>
              <a:t>917</a:t>
            </a:r>
            <a:br>
              <a:rPr lang="en-US" sz="1400" dirty="0"/>
            </a:br>
            <a:endParaRPr lang="en-US" sz="1400" dirty="0"/>
          </a:p>
          <a:p>
            <a:pPr algn="ctr"/>
            <a:r>
              <a:rPr lang="en-US" sz="1400" dirty="0"/>
              <a:t>909</a:t>
            </a:r>
          </a:p>
        </p:txBody>
      </p:sp>
      <p:sp>
        <p:nvSpPr>
          <p:cNvPr id="86" name="TextBox 85">
            <a:extLst>
              <a:ext uri="{FF2B5EF4-FFF2-40B4-BE49-F238E27FC236}">
                <a16:creationId xmlns:a16="http://schemas.microsoft.com/office/drawing/2014/main" id="{5065F9F8-0479-8E43-819D-E66641C35CCB}"/>
              </a:ext>
            </a:extLst>
          </p:cNvPr>
          <p:cNvSpPr txBox="1"/>
          <p:nvPr/>
        </p:nvSpPr>
        <p:spPr>
          <a:xfrm>
            <a:off x="8676177" y="5106023"/>
            <a:ext cx="402551" cy="646331"/>
          </a:xfrm>
          <a:prstGeom prst="rect">
            <a:avLst/>
          </a:prstGeom>
          <a:noFill/>
        </p:spPr>
        <p:txBody>
          <a:bodyPr wrap="square" lIns="0" tIns="0" rIns="0" bIns="0" rtlCol="0">
            <a:spAutoFit/>
          </a:bodyPr>
          <a:lstStyle/>
          <a:p>
            <a:pPr algn="ctr"/>
            <a:r>
              <a:rPr lang="en-US" sz="1400" dirty="0"/>
              <a:t>(63)</a:t>
            </a:r>
            <a:br>
              <a:rPr lang="en-US" sz="1400" dirty="0"/>
            </a:br>
            <a:endParaRPr lang="en-US" sz="1400" dirty="0"/>
          </a:p>
          <a:p>
            <a:pPr algn="ctr"/>
            <a:r>
              <a:rPr lang="en-US" sz="1400" dirty="0"/>
              <a:t>(88)</a:t>
            </a:r>
          </a:p>
        </p:txBody>
      </p:sp>
      <p:sp>
        <p:nvSpPr>
          <p:cNvPr id="87" name="TextBox 86">
            <a:extLst>
              <a:ext uri="{FF2B5EF4-FFF2-40B4-BE49-F238E27FC236}">
                <a16:creationId xmlns:a16="http://schemas.microsoft.com/office/drawing/2014/main" id="{3D8A26D8-6151-1D4C-846A-8BE3E81879E0}"/>
              </a:ext>
            </a:extLst>
          </p:cNvPr>
          <p:cNvSpPr txBox="1"/>
          <p:nvPr/>
        </p:nvSpPr>
        <p:spPr>
          <a:xfrm>
            <a:off x="9115747" y="5106023"/>
            <a:ext cx="402551" cy="646331"/>
          </a:xfrm>
          <a:prstGeom prst="rect">
            <a:avLst/>
          </a:prstGeom>
          <a:noFill/>
        </p:spPr>
        <p:txBody>
          <a:bodyPr wrap="square" lIns="0" tIns="0" rIns="0" bIns="0" rtlCol="0">
            <a:spAutoFit/>
          </a:bodyPr>
          <a:lstStyle/>
          <a:p>
            <a:pPr algn="ctr"/>
            <a:r>
              <a:rPr lang="en-US" sz="1400" dirty="0"/>
              <a:t>840</a:t>
            </a:r>
            <a:br>
              <a:rPr lang="en-US" sz="1400" dirty="0"/>
            </a:br>
            <a:endParaRPr lang="en-US" sz="1400" dirty="0"/>
          </a:p>
          <a:p>
            <a:pPr algn="ctr"/>
            <a:r>
              <a:rPr lang="en-US" sz="1400" dirty="0"/>
              <a:t>806</a:t>
            </a:r>
          </a:p>
        </p:txBody>
      </p:sp>
      <p:sp>
        <p:nvSpPr>
          <p:cNvPr id="88" name="TextBox 87">
            <a:extLst>
              <a:ext uri="{FF2B5EF4-FFF2-40B4-BE49-F238E27FC236}">
                <a16:creationId xmlns:a16="http://schemas.microsoft.com/office/drawing/2014/main" id="{F171AA97-91C6-914B-B2A6-4C66E9E4286A}"/>
              </a:ext>
            </a:extLst>
          </p:cNvPr>
          <p:cNvSpPr txBox="1"/>
          <p:nvPr/>
        </p:nvSpPr>
        <p:spPr>
          <a:xfrm>
            <a:off x="9586809" y="5106023"/>
            <a:ext cx="402551" cy="646331"/>
          </a:xfrm>
          <a:prstGeom prst="rect">
            <a:avLst/>
          </a:prstGeom>
          <a:noFill/>
        </p:spPr>
        <p:txBody>
          <a:bodyPr wrap="square" lIns="0" tIns="0" rIns="0" bIns="0" rtlCol="0">
            <a:spAutoFit/>
          </a:bodyPr>
          <a:lstStyle/>
          <a:p>
            <a:pPr algn="ctr"/>
            <a:r>
              <a:rPr lang="en-US" sz="1400" dirty="0"/>
              <a:t>(67)</a:t>
            </a:r>
            <a:br>
              <a:rPr lang="en-US" sz="1400" dirty="0"/>
            </a:br>
            <a:endParaRPr lang="en-US" sz="1400" dirty="0"/>
          </a:p>
          <a:p>
            <a:pPr algn="ctr"/>
            <a:r>
              <a:rPr lang="en-US" sz="1400" dirty="0"/>
              <a:t>(92)</a:t>
            </a:r>
          </a:p>
        </p:txBody>
      </p:sp>
      <p:sp>
        <p:nvSpPr>
          <p:cNvPr id="89" name="TextBox 88">
            <a:extLst>
              <a:ext uri="{FF2B5EF4-FFF2-40B4-BE49-F238E27FC236}">
                <a16:creationId xmlns:a16="http://schemas.microsoft.com/office/drawing/2014/main" id="{A6C3A34D-5D10-144B-952B-A13E9B0FB30D}"/>
              </a:ext>
            </a:extLst>
          </p:cNvPr>
          <p:cNvSpPr txBox="1"/>
          <p:nvPr/>
        </p:nvSpPr>
        <p:spPr>
          <a:xfrm>
            <a:off x="10057871" y="5106023"/>
            <a:ext cx="402551" cy="646331"/>
          </a:xfrm>
          <a:prstGeom prst="rect">
            <a:avLst/>
          </a:prstGeom>
          <a:noFill/>
        </p:spPr>
        <p:txBody>
          <a:bodyPr wrap="square" lIns="0" tIns="0" rIns="0" bIns="0" rtlCol="0">
            <a:spAutoFit/>
          </a:bodyPr>
          <a:lstStyle/>
          <a:p>
            <a:pPr algn="ctr"/>
            <a:r>
              <a:rPr lang="en-US" sz="1400" dirty="0"/>
              <a:t>541</a:t>
            </a:r>
            <a:br>
              <a:rPr lang="en-US" sz="1400" dirty="0"/>
            </a:br>
            <a:endParaRPr lang="en-US" sz="1400" dirty="0"/>
          </a:p>
          <a:p>
            <a:pPr algn="ctr"/>
            <a:r>
              <a:rPr lang="en-US" sz="1400" dirty="0"/>
              <a:t>491</a:t>
            </a:r>
          </a:p>
        </p:txBody>
      </p:sp>
      <p:sp>
        <p:nvSpPr>
          <p:cNvPr id="90" name="TextBox 89">
            <a:extLst>
              <a:ext uri="{FF2B5EF4-FFF2-40B4-BE49-F238E27FC236}">
                <a16:creationId xmlns:a16="http://schemas.microsoft.com/office/drawing/2014/main" id="{E45FCA35-B532-6340-8CBA-06BEAA5265CB}"/>
              </a:ext>
            </a:extLst>
          </p:cNvPr>
          <p:cNvSpPr txBox="1"/>
          <p:nvPr/>
        </p:nvSpPr>
        <p:spPr>
          <a:xfrm>
            <a:off x="10517084" y="5106023"/>
            <a:ext cx="402551" cy="646331"/>
          </a:xfrm>
          <a:prstGeom prst="rect">
            <a:avLst/>
          </a:prstGeom>
          <a:noFill/>
        </p:spPr>
        <p:txBody>
          <a:bodyPr wrap="square" lIns="0" tIns="0" rIns="0" bIns="0" rtlCol="0">
            <a:spAutoFit/>
          </a:bodyPr>
          <a:lstStyle/>
          <a:p>
            <a:pPr algn="ctr"/>
            <a:r>
              <a:rPr lang="en-US" sz="1400" dirty="0"/>
              <a:t>(25)</a:t>
            </a:r>
            <a:br>
              <a:rPr lang="en-US" sz="1400" dirty="0"/>
            </a:br>
            <a:endParaRPr lang="en-US" sz="1400" dirty="0"/>
          </a:p>
          <a:p>
            <a:pPr algn="ctr"/>
            <a:r>
              <a:rPr lang="en-US" sz="1400" dirty="0"/>
              <a:t>(36)</a:t>
            </a:r>
          </a:p>
        </p:txBody>
      </p:sp>
      <p:sp>
        <p:nvSpPr>
          <p:cNvPr id="91" name="TextBox 90">
            <a:extLst>
              <a:ext uri="{FF2B5EF4-FFF2-40B4-BE49-F238E27FC236}">
                <a16:creationId xmlns:a16="http://schemas.microsoft.com/office/drawing/2014/main" id="{2FD540E4-5682-BD41-9149-241CA0312EFC}"/>
              </a:ext>
            </a:extLst>
          </p:cNvPr>
          <p:cNvSpPr txBox="1"/>
          <p:nvPr/>
        </p:nvSpPr>
        <p:spPr>
          <a:xfrm>
            <a:off x="10988146" y="5106023"/>
            <a:ext cx="402551" cy="646331"/>
          </a:xfrm>
          <a:prstGeom prst="rect">
            <a:avLst/>
          </a:prstGeom>
          <a:noFill/>
        </p:spPr>
        <p:txBody>
          <a:bodyPr wrap="square" lIns="0" tIns="0" rIns="0" bIns="0" rtlCol="0">
            <a:spAutoFit/>
          </a:bodyPr>
          <a:lstStyle/>
          <a:p>
            <a:pPr algn="ctr"/>
            <a:r>
              <a:rPr lang="en-US" sz="1400" dirty="0"/>
              <a:t>161</a:t>
            </a:r>
            <a:br>
              <a:rPr lang="en-US" sz="1400" dirty="0"/>
            </a:br>
            <a:endParaRPr lang="en-US" sz="1400" dirty="0"/>
          </a:p>
          <a:p>
            <a:pPr algn="ctr"/>
            <a:r>
              <a:rPr lang="en-US" sz="1400" dirty="0"/>
              <a:t>123</a:t>
            </a:r>
          </a:p>
        </p:txBody>
      </p:sp>
      <p:sp>
        <p:nvSpPr>
          <p:cNvPr id="73" name="TextBox 72">
            <a:extLst>
              <a:ext uri="{FF2B5EF4-FFF2-40B4-BE49-F238E27FC236}">
                <a16:creationId xmlns:a16="http://schemas.microsoft.com/office/drawing/2014/main" id="{F629C62F-1BCB-D04C-9C6C-31AAB0B0C464}"/>
              </a:ext>
            </a:extLst>
          </p:cNvPr>
          <p:cNvSpPr txBox="1"/>
          <p:nvPr/>
        </p:nvSpPr>
        <p:spPr>
          <a:xfrm>
            <a:off x="6103578" y="4896883"/>
            <a:ext cx="2368686" cy="215444"/>
          </a:xfrm>
          <a:prstGeom prst="rect">
            <a:avLst/>
          </a:prstGeom>
          <a:noFill/>
        </p:spPr>
        <p:txBody>
          <a:bodyPr wrap="square" lIns="0" tIns="0" rIns="0" bIns="0" rtlCol="0">
            <a:spAutoFit/>
          </a:bodyPr>
          <a:lstStyle/>
          <a:p>
            <a:pPr algn="r"/>
            <a:r>
              <a:rPr lang="en-US" sz="1400" b="1" dirty="0"/>
              <a:t>No. of patients (no. of deaths)</a:t>
            </a:r>
          </a:p>
        </p:txBody>
      </p:sp>
      <p:sp>
        <p:nvSpPr>
          <p:cNvPr id="77" name="TextBox 76">
            <a:extLst>
              <a:ext uri="{FF2B5EF4-FFF2-40B4-BE49-F238E27FC236}">
                <a16:creationId xmlns:a16="http://schemas.microsoft.com/office/drawing/2014/main" id="{08E976EC-DC85-A34F-A569-2B66F4079C29}"/>
              </a:ext>
            </a:extLst>
          </p:cNvPr>
          <p:cNvSpPr txBox="1"/>
          <p:nvPr/>
        </p:nvSpPr>
        <p:spPr>
          <a:xfrm>
            <a:off x="316261" y="4893961"/>
            <a:ext cx="1053054" cy="215444"/>
          </a:xfrm>
          <a:prstGeom prst="rect">
            <a:avLst/>
          </a:prstGeom>
          <a:noFill/>
        </p:spPr>
        <p:txBody>
          <a:bodyPr wrap="square" lIns="0" tIns="0" rIns="0" bIns="0" rtlCol="0">
            <a:spAutoFit/>
          </a:bodyPr>
          <a:lstStyle/>
          <a:p>
            <a:pPr algn="r"/>
            <a:r>
              <a:rPr lang="en-US" sz="1400" b="1" dirty="0"/>
              <a:t>No. at risk</a:t>
            </a:r>
            <a:endParaRPr lang="en-US" sz="1400" dirty="0"/>
          </a:p>
        </p:txBody>
      </p:sp>
      <p:sp>
        <p:nvSpPr>
          <p:cNvPr id="92" name="TextBox 91">
            <a:extLst>
              <a:ext uri="{FF2B5EF4-FFF2-40B4-BE49-F238E27FC236}">
                <a16:creationId xmlns:a16="http://schemas.microsoft.com/office/drawing/2014/main" id="{B4511AA3-2C7D-A948-BD93-B53C990E1620}"/>
              </a:ext>
            </a:extLst>
          </p:cNvPr>
          <p:cNvSpPr txBox="1"/>
          <p:nvPr/>
        </p:nvSpPr>
        <p:spPr>
          <a:xfrm>
            <a:off x="10165061" y="2677993"/>
            <a:ext cx="1043507" cy="215444"/>
          </a:xfrm>
          <a:prstGeom prst="rect">
            <a:avLst/>
          </a:prstGeom>
          <a:solidFill>
            <a:schemeClr val="bg1"/>
          </a:solidFill>
        </p:spPr>
        <p:txBody>
          <a:bodyPr wrap="square" lIns="0" tIns="0" rIns="0" bIns="0" rtlCol="0">
            <a:spAutoFit/>
          </a:bodyPr>
          <a:lstStyle/>
          <a:p>
            <a:pPr algn="r"/>
            <a:r>
              <a:rPr lang="en-US" sz="1400" dirty="0"/>
              <a:t>ADT alone</a:t>
            </a:r>
          </a:p>
        </p:txBody>
      </p:sp>
      <p:sp>
        <p:nvSpPr>
          <p:cNvPr id="93" name="TextBox 92">
            <a:extLst>
              <a:ext uri="{FF2B5EF4-FFF2-40B4-BE49-F238E27FC236}">
                <a16:creationId xmlns:a16="http://schemas.microsoft.com/office/drawing/2014/main" id="{14D36363-586F-0043-9B09-5D686DB0AB37}"/>
              </a:ext>
            </a:extLst>
          </p:cNvPr>
          <p:cNvSpPr txBox="1"/>
          <p:nvPr/>
        </p:nvSpPr>
        <p:spPr>
          <a:xfrm>
            <a:off x="10517084" y="1838427"/>
            <a:ext cx="996527" cy="430887"/>
          </a:xfrm>
          <a:prstGeom prst="rect">
            <a:avLst/>
          </a:prstGeom>
          <a:noFill/>
        </p:spPr>
        <p:txBody>
          <a:bodyPr wrap="square" lIns="0" tIns="0" rIns="0" bIns="0" rtlCol="0">
            <a:spAutoFit/>
          </a:bodyPr>
          <a:lstStyle/>
          <a:p>
            <a:pPr algn="r"/>
            <a:r>
              <a:rPr lang="en-US" sz="1400" dirty="0"/>
              <a:t>Combination therapy</a:t>
            </a:r>
          </a:p>
        </p:txBody>
      </p:sp>
    </p:spTree>
    <p:extLst>
      <p:ext uri="{BB962C8B-B14F-4D97-AF65-F5344CB8AC3E}">
        <p14:creationId xmlns:p14="http://schemas.microsoft.com/office/powerpoint/2010/main" val="10309880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953D0D2F-8819-4CDE-BEA7-DAAE2DFDD8A2}"/>
              </a:ext>
            </a:extLst>
          </p:cNvPr>
          <p:cNvSpPr>
            <a:spLocks noGrp="1"/>
          </p:cNvSpPr>
          <p:nvPr>
            <p:ph sz="quarter" idx="12"/>
          </p:nvPr>
        </p:nvSpPr>
        <p:spPr/>
        <p:txBody>
          <a:bodyPr/>
          <a:lstStyle/>
          <a:p>
            <a:r>
              <a:rPr lang="en-GB" dirty="0"/>
              <a:t>1,003 (52%) of randomised population had metastatic disease</a:t>
            </a:r>
          </a:p>
        </p:txBody>
      </p:sp>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dirty="0"/>
              <a:t>STAMPEDE: </a:t>
            </a:r>
            <a:r>
              <a:rPr lang="en-GB" sz="2800" b="1" dirty="0">
                <a:solidFill>
                  <a:schemeClr val="tx2"/>
                </a:solidFill>
                <a:ea typeface="Aileron" charset="0"/>
                <a:cs typeface="Aileron" charset="0"/>
              </a:rPr>
              <a:t>SOC + AAP VS SOC</a:t>
            </a:r>
            <a:endParaRPr lang="en-GB" dirty="0">
              <a:solidFill>
                <a:schemeClr val="tx2"/>
              </a:solidFill>
            </a:endParaRPr>
          </a:p>
        </p:txBody>
      </p:sp>
      <p:sp>
        <p:nvSpPr>
          <p:cNvPr id="10" name="Slide Number Placeholder 9"/>
          <p:cNvSpPr>
            <a:spLocks noGrp="1"/>
          </p:cNvSpPr>
          <p:nvPr>
            <p:ph type="sldNum" sz="quarter" idx="4"/>
          </p:nvPr>
        </p:nvSpPr>
        <p:spPr/>
        <p:txBody>
          <a:bodyPr/>
          <a:lstStyle/>
          <a:p>
            <a:fld id="{FCE43C0F-8A7B-3A4B-9DB5-B3472E36E833}" type="slidenum">
              <a:rPr lang="en-GB" smtClean="0"/>
              <a:pPr/>
              <a:t>15</a:t>
            </a:fld>
            <a:endParaRPr lang="en-GB" dirty="0"/>
          </a:p>
        </p:txBody>
      </p:sp>
      <p:sp>
        <p:nvSpPr>
          <p:cNvPr id="6" name="Content Placeholder 5"/>
          <p:cNvSpPr>
            <a:spLocks noGrp="1"/>
          </p:cNvSpPr>
          <p:nvPr>
            <p:ph sz="quarter" idx="15"/>
          </p:nvPr>
        </p:nvSpPr>
        <p:spPr>
          <a:xfrm>
            <a:off x="620184" y="6335613"/>
            <a:ext cx="10856478" cy="365125"/>
          </a:xfrm>
        </p:spPr>
        <p:txBody>
          <a:bodyPr/>
          <a:lstStyle/>
          <a:p>
            <a:pPr>
              <a:spcBef>
                <a:spcPts val="300"/>
              </a:spcBef>
            </a:pPr>
            <a:r>
              <a:rPr lang="en-GB" baseline="30000" dirty="0"/>
              <a:t>a</a:t>
            </a:r>
            <a:r>
              <a:rPr lang="en-GB" dirty="0"/>
              <a:t> Per LATITUDE risk criteria</a:t>
            </a:r>
            <a:br>
              <a:rPr lang="en-GB" dirty="0"/>
            </a:br>
            <a:r>
              <a:rPr lang="en-GB" dirty="0"/>
              <a:t>AAP, abiraterone acetate + prednisolone; CI, confidence interval; HR, hazard ratio; IQR, interquartile range; M1, metastatic disease; OS, overall survival; </a:t>
            </a:r>
            <a:br>
              <a:rPr lang="en-GB" dirty="0"/>
            </a:br>
            <a:r>
              <a:rPr lang="en-GB" dirty="0"/>
              <a:t>PSA, prostate specific antigen; SOC, standard of care </a:t>
            </a:r>
            <a:br>
              <a:rPr lang="en-GB" dirty="0"/>
            </a:br>
            <a:r>
              <a:rPr lang="en-GB" dirty="0"/>
              <a:t>James ND, et al. N </a:t>
            </a:r>
            <a:r>
              <a:rPr lang="en-GB" dirty="0" err="1"/>
              <a:t>Engl</a:t>
            </a:r>
            <a:r>
              <a:rPr lang="en-GB" dirty="0"/>
              <a:t> J Med. 2017;377:338-51; </a:t>
            </a:r>
            <a:r>
              <a:rPr lang="en-GB" altLang="en-US" dirty="0"/>
              <a:t>James N, et al. ESMO 2020. Abstract #611O. Oral presentation</a:t>
            </a:r>
          </a:p>
        </p:txBody>
      </p:sp>
      <p:pic>
        <p:nvPicPr>
          <p:cNvPr id="5" name="Picture 4">
            <a:extLst>
              <a:ext uri="{FF2B5EF4-FFF2-40B4-BE49-F238E27FC236}">
                <a16:creationId xmlns:a16="http://schemas.microsoft.com/office/drawing/2014/main" id="{3C85CAB3-2348-4611-9D0E-78A25EC383C0}"/>
              </a:ext>
            </a:extLst>
          </p:cNvPr>
          <p:cNvPicPr>
            <a:picLocks noChangeAspect="1"/>
          </p:cNvPicPr>
          <p:nvPr/>
        </p:nvPicPr>
        <p:blipFill rotWithShape="1">
          <a:blip r:embed="rId3"/>
          <a:srcRect l="25590" t="18601" r="58859" b="58124"/>
          <a:stretch/>
        </p:blipFill>
        <p:spPr>
          <a:xfrm>
            <a:off x="5678424" y="2241087"/>
            <a:ext cx="5589420" cy="2330913"/>
          </a:xfrm>
          <a:prstGeom prst="rect">
            <a:avLst/>
          </a:prstGeom>
        </p:spPr>
      </p:pic>
      <p:sp>
        <p:nvSpPr>
          <p:cNvPr id="15" name="TextBox 14">
            <a:extLst>
              <a:ext uri="{FF2B5EF4-FFF2-40B4-BE49-F238E27FC236}">
                <a16:creationId xmlns:a16="http://schemas.microsoft.com/office/drawing/2014/main" id="{B7917C8F-DAC5-4C6D-B2D6-C51B0991DD36}"/>
              </a:ext>
            </a:extLst>
          </p:cNvPr>
          <p:cNvSpPr txBox="1"/>
          <p:nvPr/>
        </p:nvSpPr>
        <p:spPr>
          <a:xfrm>
            <a:off x="4985185" y="1727719"/>
            <a:ext cx="6060640" cy="400110"/>
          </a:xfrm>
          <a:prstGeom prst="rect">
            <a:avLst/>
          </a:prstGeom>
          <a:noFill/>
        </p:spPr>
        <p:txBody>
          <a:bodyPr wrap="square" rtlCol="0">
            <a:spAutoFit/>
          </a:bodyPr>
          <a:lstStyle/>
          <a:p>
            <a:pPr algn="ctr"/>
            <a:r>
              <a:rPr lang="en-GB" sz="2000" b="1" dirty="0">
                <a:solidFill>
                  <a:schemeClr val="accent1"/>
                </a:solidFill>
                <a:ea typeface="Aileron" charset="0"/>
                <a:cs typeface="Aileron" charset="0"/>
              </a:rPr>
              <a:t>OS: SOC + AAP VS SOC</a:t>
            </a:r>
          </a:p>
        </p:txBody>
      </p:sp>
      <p:sp>
        <p:nvSpPr>
          <p:cNvPr id="17" name="TextBox 16">
            <a:extLst>
              <a:ext uri="{FF2B5EF4-FFF2-40B4-BE49-F238E27FC236}">
                <a16:creationId xmlns:a16="http://schemas.microsoft.com/office/drawing/2014/main" id="{35FAA725-A61B-BD4F-8236-9B8BAD8967B1}"/>
              </a:ext>
            </a:extLst>
          </p:cNvPr>
          <p:cNvSpPr txBox="1"/>
          <p:nvPr/>
        </p:nvSpPr>
        <p:spPr>
          <a:xfrm>
            <a:off x="5282526" y="2258949"/>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1.00</a:t>
            </a:r>
          </a:p>
        </p:txBody>
      </p:sp>
      <p:cxnSp>
        <p:nvCxnSpPr>
          <p:cNvPr id="18" name="Straight Connector 17">
            <a:extLst>
              <a:ext uri="{FF2B5EF4-FFF2-40B4-BE49-F238E27FC236}">
                <a16:creationId xmlns:a16="http://schemas.microsoft.com/office/drawing/2014/main" id="{A62AC639-9E33-7A40-ADFA-C4E955838D44}"/>
              </a:ext>
            </a:extLst>
          </p:cNvPr>
          <p:cNvCxnSpPr>
            <a:cxnSpLocks/>
          </p:cNvCxnSpPr>
          <p:nvPr/>
        </p:nvCxnSpPr>
        <p:spPr>
          <a:xfrm>
            <a:off x="5644327" y="2263775"/>
            <a:ext cx="0" cy="227164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BCBCC8B-5D7F-6744-83C5-887559983418}"/>
              </a:ext>
            </a:extLst>
          </p:cNvPr>
          <p:cNvCxnSpPr>
            <a:cxnSpLocks/>
          </p:cNvCxnSpPr>
          <p:nvPr/>
        </p:nvCxnSpPr>
        <p:spPr>
          <a:xfrm>
            <a:off x="5645379" y="453859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5784B90-FBC8-874F-B8EC-C6D5072A6696}"/>
              </a:ext>
            </a:extLst>
          </p:cNvPr>
          <p:cNvCxnSpPr>
            <a:cxnSpLocks/>
          </p:cNvCxnSpPr>
          <p:nvPr/>
        </p:nvCxnSpPr>
        <p:spPr>
          <a:xfrm>
            <a:off x="5746979"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4BE1F029-E9AE-4E47-8DC9-BE44A8313470}"/>
              </a:ext>
            </a:extLst>
          </p:cNvPr>
          <p:cNvSpPr txBox="1"/>
          <p:nvPr/>
        </p:nvSpPr>
        <p:spPr>
          <a:xfrm>
            <a:off x="6226573"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502</a:t>
            </a:r>
          </a:p>
          <a:p>
            <a:pPr algn="ctr">
              <a:lnSpc>
                <a:spcPct val="90000"/>
              </a:lnSpc>
            </a:pPr>
            <a:r>
              <a:rPr lang="en-GB" sz="1000" dirty="0">
                <a:latin typeface="Calibri" panose="020F0502020204030204" pitchFamily="34" charset="0"/>
                <a:ea typeface="Aileron" charset="0"/>
                <a:cs typeface="Calibri" panose="020F0502020204030204" pitchFamily="34" charset="0"/>
              </a:rPr>
              <a:t>0</a:t>
            </a:r>
          </a:p>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28" name="TextBox 27">
            <a:extLst>
              <a:ext uri="{FF2B5EF4-FFF2-40B4-BE49-F238E27FC236}">
                <a16:creationId xmlns:a16="http://schemas.microsoft.com/office/drawing/2014/main" id="{FCA4475E-39F3-6447-A111-7534EF210CEA}"/>
              </a:ext>
            </a:extLst>
          </p:cNvPr>
          <p:cNvSpPr txBox="1"/>
          <p:nvPr/>
        </p:nvSpPr>
        <p:spPr>
          <a:xfrm>
            <a:off x="5471341" y="4953405"/>
            <a:ext cx="492970" cy="415498"/>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At risk</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Censored</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Died</a:t>
            </a:r>
          </a:p>
        </p:txBody>
      </p:sp>
      <p:sp>
        <p:nvSpPr>
          <p:cNvPr id="29" name="TextBox 28">
            <a:extLst>
              <a:ext uri="{FF2B5EF4-FFF2-40B4-BE49-F238E27FC236}">
                <a16:creationId xmlns:a16="http://schemas.microsoft.com/office/drawing/2014/main" id="{FE78FB2A-620F-FB40-ABB7-08CBA471918C}"/>
              </a:ext>
            </a:extLst>
          </p:cNvPr>
          <p:cNvSpPr txBox="1"/>
          <p:nvPr/>
        </p:nvSpPr>
        <p:spPr>
          <a:xfrm rot="16200000">
            <a:off x="4422146" y="3322226"/>
            <a:ext cx="1310744" cy="184666"/>
          </a:xfrm>
          <a:prstGeom prst="rect">
            <a:avLst/>
          </a:prstGeom>
          <a:noFill/>
        </p:spPr>
        <p:txBody>
          <a:bodyPr wrap="none" lIns="0" tIns="0" rIns="0" bIns="0" rtlCol="0">
            <a:spAutoFit/>
          </a:bodyPr>
          <a:lstStyle/>
          <a:p>
            <a:pPr algn="ctr"/>
            <a:r>
              <a:rPr lang="en-GB" sz="1200" b="1" dirty="0">
                <a:latin typeface="Calibri" panose="020F0502020204030204" pitchFamily="34" charset="0"/>
                <a:ea typeface="Aileron" charset="0"/>
                <a:cs typeface="Calibri" panose="020F0502020204030204" pitchFamily="34" charset="0"/>
              </a:rPr>
              <a:t>Proportion surviving</a:t>
            </a:r>
          </a:p>
        </p:txBody>
      </p:sp>
      <p:cxnSp>
        <p:nvCxnSpPr>
          <p:cNvPr id="30" name="Straight Connector 29">
            <a:extLst>
              <a:ext uri="{FF2B5EF4-FFF2-40B4-BE49-F238E27FC236}">
                <a16:creationId xmlns:a16="http://schemas.microsoft.com/office/drawing/2014/main" id="{CC64E2CF-24DF-D242-A404-6A02C6EF5DE8}"/>
              </a:ext>
            </a:extLst>
          </p:cNvPr>
          <p:cNvCxnSpPr>
            <a:cxnSpLocks/>
          </p:cNvCxnSpPr>
          <p:nvPr/>
        </p:nvCxnSpPr>
        <p:spPr>
          <a:xfrm rot="5400000">
            <a:off x="5623156" y="2328802"/>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C5BF5833-B390-0348-8C79-36EB8E222435}"/>
              </a:ext>
            </a:extLst>
          </p:cNvPr>
          <p:cNvSpPr txBox="1"/>
          <p:nvPr/>
        </p:nvSpPr>
        <p:spPr>
          <a:xfrm>
            <a:off x="5282526" y="279552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0.75</a:t>
            </a:r>
          </a:p>
        </p:txBody>
      </p:sp>
      <p:cxnSp>
        <p:nvCxnSpPr>
          <p:cNvPr id="53" name="Straight Connector 52">
            <a:extLst>
              <a:ext uri="{FF2B5EF4-FFF2-40B4-BE49-F238E27FC236}">
                <a16:creationId xmlns:a16="http://schemas.microsoft.com/office/drawing/2014/main" id="{5F2696B4-F54D-2D45-839A-F8113C8DEBF9}"/>
              </a:ext>
            </a:extLst>
          </p:cNvPr>
          <p:cNvCxnSpPr>
            <a:cxnSpLocks/>
          </p:cNvCxnSpPr>
          <p:nvPr/>
        </p:nvCxnSpPr>
        <p:spPr>
          <a:xfrm rot="5400000">
            <a:off x="5623156" y="286537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A87F6F98-A01E-C74E-A7B6-0A4982A10ECC}"/>
              </a:ext>
            </a:extLst>
          </p:cNvPr>
          <p:cNvSpPr txBox="1"/>
          <p:nvPr/>
        </p:nvSpPr>
        <p:spPr>
          <a:xfrm>
            <a:off x="5282526" y="332892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0.50</a:t>
            </a:r>
          </a:p>
        </p:txBody>
      </p:sp>
      <p:cxnSp>
        <p:nvCxnSpPr>
          <p:cNvPr id="55" name="Straight Connector 54">
            <a:extLst>
              <a:ext uri="{FF2B5EF4-FFF2-40B4-BE49-F238E27FC236}">
                <a16:creationId xmlns:a16="http://schemas.microsoft.com/office/drawing/2014/main" id="{16EE2B50-E34E-FD47-8F6B-847E730C64D9}"/>
              </a:ext>
            </a:extLst>
          </p:cNvPr>
          <p:cNvCxnSpPr>
            <a:cxnSpLocks/>
          </p:cNvCxnSpPr>
          <p:nvPr/>
        </p:nvCxnSpPr>
        <p:spPr>
          <a:xfrm rot="5400000">
            <a:off x="5623156" y="339877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3BF40E1F-BB94-5846-802A-F61EF53191E0}"/>
              </a:ext>
            </a:extLst>
          </p:cNvPr>
          <p:cNvSpPr txBox="1"/>
          <p:nvPr/>
        </p:nvSpPr>
        <p:spPr>
          <a:xfrm>
            <a:off x="5282526" y="386232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0.25</a:t>
            </a:r>
          </a:p>
        </p:txBody>
      </p:sp>
      <p:cxnSp>
        <p:nvCxnSpPr>
          <p:cNvPr id="57" name="Straight Connector 56">
            <a:extLst>
              <a:ext uri="{FF2B5EF4-FFF2-40B4-BE49-F238E27FC236}">
                <a16:creationId xmlns:a16="http://schemas.microsoft.com/office/drawing/2014/main" id="{1E9CC26C-749C-5442-AACF-7F36679DD3C1}"/>
              </a:ext>
            </a:extLst>
          </p:cNvPr>
          <p:cNvCxnSpPr>
            <a:cxnSpLocks/>
          </p:cNvCxnSpPr>
          <p:nvPr/>
        </p:nvCxnSpPr>
        <p:spPr>
          <a:xfrm rot="5400000">
            <a:off x="5623156" y="393217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001BF6C-F1A4-8049-B20D-99836D9D0B0E}"/>
              </a:ext>
            </a:extLst>
          </p:cNvPr>
          <p:cNvSpPr txBox="1"/>
          <p:nvPr/>
        </p:nvSpPr>
        <p:spPr>
          <a:xfrm>
            <a:off x="5282526" y="4398899"/>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0.00</a:t>
            </a:r>
          </a:p>
        </p:txBody>
      </p:sp>
      <p:cxnSp>
        <p:nvCxnSpPr>
          <p:cNvPr id="59" name="Straight Connector 58">
            <a:extLst>
              <a:ext uri="{FF2B5EF4-FFF2-40B4-BE49-F238E27FC236}">
                <a16:creationId xmlns:a16="http://schemas.microsoft.com/office/drawing/2014/main" id="{21DBA063-E5FF-1442-85AA-ADDDC39A674F}"/>
              </a:ext>
            </a:extLst>
          </p:cNvPr>
          <p:cNvCxnSpPr>
            <a:cxnSpLocks/>
          </p:cNvCxnSpPr>
          <p:nvPr/>
        </p:nvCxnSpPr>
        <p:spPr>
          <a:xfrm rot="5400000">
            <a:off x="5623156" y="4468752"/>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5947864-48F3-DD4E-B412-8DCD9221E958}"/>
              </a:ext>
            </a:extLst>
          </p:cNvPr>
          <p:cNvCxnSpPr>
            <a:cxnSpLocks/>
          </p:cNvCxnSpPr>
          <p:nvPr/>
        </p:nvCxnSpPr>
        <p:spPr>
          <a:xfrm>
            <a:off x="6318479"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97046798-8A5E-BB4F-848A-69DB7105FD57}"/>
              </a:ext>
            </a:extLst>
          </p:cNvPr>
          <p:cNvSpPr txBox="1"/>
          <p:nvPr/>
        </p:nvSpPr>
        <p:spPr>
          <a:xfrm>
            <a:off x="627883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0</a:t>
            </a:r>
          </a:p>
        </p:txBody>
      </p:sp>
      <p:cxnSp>
        <p:nvCxnSpPr>
          <p:cNvPr id="62" name="Straight Connector 61">
            <a:extLst>
              <a:ext uri="{FF2B5EF4-FFF2-40B4-BE49-F238E27FC236}">
                <a16:creationId xmlns:a16="http://schemas.microsoft.com/office/drawing/2014/main" id="{9EDC8490-3445-C349-BEE2-254479471919}"/>
              </a:ext>
            </a:extLst>
          </p:cNvPr>
          <p:cNvCxnSpPr>
            <a:cxnSpLocks/>
          </p:cNvCxnSpPr>
          <p:nvPr/>
        </p:nvCxnSpPr>
        <p:spPr>
          <a:xfrm flipH="1">
            <a:off x="5646970" y="4578291"/>
            <a:ext cx="539885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A0A8F72C-D60D-3642-827E-DE8ACCC71579}"/>
              </a:ext>
            </a:extLst>
          </p:cNvPr>
          <p:cNvCxnSpPr>
            <a:cxnSpLocks/>
          </p:cNvCxnSpPr>
          <p:nvPr/>
        </p:nvCxnSpPr>
        <p:spPr>
          <a:xfrm>
            <a:off x="6892782"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D6832C43-2B71-AD4F-AFE9-4B385A5DD76C}"/>
              </a:ext>
            </a:extLst>
          </p:cNvPr>
          <p:cNvSpPr txBox="1"/>
          <p:nvPr/>
        </p:nvSpPr>
        <p:spPr>
          <a:xfrm>
            <a:off x="6853509"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1</a:t>
            </a:r>
          </a:p>
        </p:txBody>
      </p:sp>
      <p:cxnSp>
        <p:nvCxnSpPr>
          <p:cNvPr id="65" name="Straight Connector 64">
            <a:extLst>
              <a:ext uri="{FF2B5EF4-FFF2-40B4-BE49-F238E27FC236}">
                <a16:creationId xmlns:a16="http://schemas.microsoft.com/office/drawing/2014/main" id="{CECDC193-F8DB-0449-85A0-20384EC872B7}"/>
              </a:ext>
            </a:extLst>
          </p:cNvPr>
          <p:cNvCxnSpPr>
            <a:cxnSpLocks/>
          </p:cNvCxnSpPr>
          <p:nvPr/>
        </p:nvCxnSpPr>
        <p:spPr>
          <a:xfrm>
            <a:off x="7461107"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B5A9F3CD-7FC8-224D-86D4-543C91D8AAEE}"/>
              </a:ext>
            </a:extLst>
          </p:cNvPr>
          <p:cNvSpPr txBox="1"/>
          <p:nvPr/>
        </p:nvSpPr>
        <p:spPr>
          <a:xfrm>
            <a:off x="742183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2</a:t>
            </a:r>
          </a:p>
        </p:txBody>
      </p:sp>
      <p:cxnSp>
        <p:nvCxnSpPr>
          <p:cNvPr id="67" name="Straight Connector 66">
            <a:extLst>
              <a:ext uri="{FF2B5EF4-FFF2-40B4-BE49-F238E27FC236}">
                <a16:creationId xmlns:a16="http://schemas.microsoft.com/office/drawing/2014/main" id="{DE62BCB8-50E8-0040-9176-A80819DA2DB2}"/>
              </a:ext>
            </a:extLst>
          </p:cNvPr>
          <p:cNvCxnSpPr>
            <a:cxnSpLocks/>
          </p:cNvCxnSpPr>
          <p:nvPr/>
        </p:nvCxnSpPr>
        <p:spPr>
          <a:xfrm>
            <a:off x="8029432"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E711656A-58DE-294C-8DE8-121572E6BDEB}"/>
              </a:ext>
            </a:extLst>
          </p:cNvPr>
          <p:cNvSpPr txBox="1"/>
          <p:nvPr/>
        </p:nvSpPr>
        <p:spPr>
          <a:xfrm>
            <a:off x="7990159"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3</a:t>
            </a:r>
          </a:p>
        </p:txBody>
      </p:sp>
      <p:cxnSp>
        <p:nvCxnSpPr>
          <p:cNvPr id="69" name="Straight Connector 68">
            <a:extLst>
              <a:ext uri="{FF2B5EF4-FFF2-40B4-BE49-F238E27FC236}">
                <a16:creationId xmlns:a16="http://schemas.microsoft.com/office/drawing/2014/main" id="{49A7758E-B217-5541-91E6-9308BC34EF60}"/>
              </a:ext>
            </a:extLst>
          </p:cNvPr>
          <p:cNvCxnSpPr>
            <a:cxnSpLocks/>
          </p:cNvCxnSpPr>
          <p:nvPr/>
        </p:nvCxnSpPr>
        <p:spPr>
          <a:xfrm>
            <a:off x="8604107"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855C4FBB-8971-3746-945C-A65C4ACA3ABA}"/>
              </a:ext>
            </a:extLst>
          </p:cNvPr>
          <p:cNvSpPr txBox="1"/>
          <p:nvPr/>
        </p:nvSpPr>
        <p:spPr>
          <a:xfrm>
            <a:off x="856483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4</a:t>
            </a:r>
          </a:p>
        </p:txBody>
      </p:sp>
      <p:cxnSp>
        <p:nvCxnSpPr>
          <p:cNvPr id="71" name="Straight Connector 70">
            <a:extLst>
              <a:ext uri="{FF2B5EF4-FFF2-40B4-BE49-F238E27FC236}">
                <a16:creationId xmlns:a16="http://schemas.microsoft.com/office/drawing/2014/main" id="{6EB05324-72D4-CE49-A13D-13ED9BFA8280}"/>
              </a:ext>
            </a:extLst>
          </p:cNvPr>
          <p:cNvCxnSpPr>
            <a:cxnSpLocks/>
          </p:cNvCxnSpPr>
          <p:nvPr/>
        </p:nvCxnSpPr>
        <p:spPr>
          <a:xfrm>
            <a:off x="9169257"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598F6BFF-775A-274F-B9F4-DD27AB075ECC}"/>
              </a:ext>
            </a:extLst>
          </p:cNvPr>
          <p:cNvSpPr txBox="1"/>
          <p:nvPr/>
        </p:nvSpPr>
        <p:spPr>
          <a:xfrm>
            <a:off x="912998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5</a:t>
            </a:r>
          </a:p>
        </p:txBody>
      </p:sp>
      <p:cxnSp>
        <p:nvCxnSpPr>
          <p:cNvPr id="73" name="Straight Connector 72">
            <a:extLst>
              <a:ext uri="{FF2B5EF4-FFF2-40B4-BE49-F238E27FC236}">
                <a16:creationId xmlns:a16="http://schemas.microsoft.com/office/drawing/2014/main" id="{5B7105FF-FE79-B142-AEFF-955E37E9E0D7}"/>
              </a:ext>
            </a:extLst>
          </p:cNvPr>
          <p:cNvCxnSpPr>
            <a:cxnSpLocks/>
          </p:cNvCxnSpPr>
          <p:nvPr/>
        </p:nvCxnSpPr>
        <p:spPr>
          <a:xfrm>
            <a:off x="9740757"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4C557C0-3194-8446-8192-526BD6CC2E60}"/>
              </a:ext>
            </a:extLst>
          </p:cNvPr>
          <p:cNvSpPr txBox="1"/>
          <p:nvPr/>
        </p:nvSpPr>
        <p:spPr>
          <a:xfrm>
            <a:off x="970148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6</a:t>
            </a:r>
          </a:p>
        </p:txBody>
      </p:sp>
      <p:cxnSp>
        <p:nvCxnSpPr>
          <p:cNvPr id="75" name="Straight Connector 74">
            <a:extLst>
              <a:ext uri="{FF2B5EF4-FFF2-40B4-BE49-F238E27FC236}">
                <a16:creationId xmlns:a16="http://schemas.microsoft.com/office/drawing/2014/main" id="{82123A3A-F616-9A41-A392-2F590691F451}"/>
              </a:ext>
            </a:extLst>
          </p:cNvPr>
          <p:cNvCxnSpPr>
            <a:cxnSpLocks/>
          </p:cNvCxnSpPr>
          <p:nvPr/>
        </p:nvCxnSpPr>
        <p:spPr>
          <a:xfrm>
            <a:off x="10312257"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3171FFE7-5627-7E4A-AB2F-1BA756B8F97F}"/>
              </a:ext>
            </a:extLst>
          </p:cNvPr>
          <p:cNvSpPr txBox="1"/>
          <p:nvPr/>
        </p:nvSpPr>
        <p:spPr>
          <a:xfrm>
            <a:off x="1027298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7</a:t>
            </a:r>
          </a:p>
        </p:txBody>
      </p:sp>
      <p:cxnSp>
        <p:nvCxnSpPr>
          <p:cNvPr id="77" name="Straight Connector 76">
            <a:extLst>
              <a:ext uri="{FF2B5EF4-FFF2-40B4-BE49-F238E27FC236}">
                <a16:creationId xmlns:a16="http://schemas.microsoft.com/office/drawing/2014/main" id="{04471B3A-404C-2A42-9988-9E3608200D33}"/>
              </a:ext>
            </a:extLst>
          </p:cNvPr>
          <p:cNvCxnSpPr>
            <a:cxnSpLocks/>
          </p:cNvCxnSpPr>
          <p:nvPr/>
        </p:nvCxnSpPr>
        <p:spPr>
          <a:xfrm>
            <a:off x="10883757" y="4586224"/>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D812399F-1EF9-724D-A5C8-416F4E653B00}"/>
              </a:ext>
            </a:extLst>
          </p:cNvPr>
          <p:cNvSpPr txBox="1"/>
          <p:nvPr/>
        </p:nvSpPr>
        <p:spPr>
          <a:xfrm>
            <a:off x="10844484" y="4633849"/>
            <a:ext cx="78547" cy="184666"/>
          </a:xfrm>
          <a:prstGeom prst="rect">
            <a:avLst/>
          </a:prstGeom>
          <a:noFill/>
        </p:spPr>
        <p:txBody>
          <a:bodyPr wrap="non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8</a:t>
            </a:r>
          </a:p>
        </p:txBody>
      </p:sp>
      <p:sp>
        <p:nvSpPr>
          <p:cNvPr id="82" name="TextBox 81">
            <a:extLst>
              <a:ext uri="{FF2B5EF4-FFF2-40B4-BE49-F238E27FC236}">
                <a16:creationId xmlns:a16="http://schemas.microsoft.com/office/drawing/2014/main" id="{DDCBF7B7-8A93-3849-8079-10432D20215F}"/>
              </a:ext>
            </a:extLst>
          </p:cNvPr>
          <p:cNvSpPr txBox="1"/>
          <p:nvPr/>
        </p:nvSpPr>
        <p:spPr>
          <a:xfrm>
            <a:off x="6785373"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464</a:t>
            </a:r>
          </a:p>
          <a:p>
            <a:pPr algn="ctr">
              <a:lnSpc>
                <a:spcPct val="90000"/>
              </a:lnSpc>
            </a:pPr>
            <a:r>
              <a:rPr lang="en-GB" sz="1000" dirty="0">
                <a:latin typeface="Calibri" panose="020F0502020204030204" pitchFamily="34" charset="0"/>
                <a:ea typeface="Aileron" charset="0"/>
                <a:cs typeface="Calibri" panose="020F0502020204030204" pitchFamily="34" charset="0"/>
              </a:rPr>
              <a:t>4</a:t>
            </a:r>
          </a:p>
          <a:p>
            <a:pPr algn="ctr">
              <a:lnSpc>
                <a:spcPct val="90000"/>
              </a:lnSpc>
            </a:pPr>
            <a:r>
              <a:rPr lang="en-GB" sz="1000" dirty="0">
                <a:latin typeface="Calibri" panose="020F0502020204030204" pitchFamily="34" charset="0"/>
                <a:ea typeface="Aileron" charset="0"/>
                <a:cs typeface="Calibri" panose="020F0502020204030204" pitchFamily="34" charset="0"/>
              </a:rPr>
              <a:t>34</a:t>
            </a:r>
          </a:p>
        </p:txBody>
      </p:sp>
      <p:sp>
        <p:nvSpPr>
          <p:cNvPr id="83" name="TextBox 82">
            <a:extLst>
              <a:ext uri="{FF2B5EF4-FFF2-40B4-BE49-F238E27FC236}">
                <a16:creationId xmlns:a16="http://schemas.microsoft.com/office/drawing/2014/main" id="{3D9C5331-6D34-F24D-AC32-12CB5F416BA8}"/>
              </a:ext>
            </a:extLst>
          </p:cNvPr>
          <p:cNvSpPr txBox="1"/>
          <p:nvPr/>
        </p:nvSpPr>
        <p:spPr>
          <a:xfrm>
            <a:off x="7366398"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380</a:t>
            </a:r>
          </a:p>
          <a:p>
            <a:pPr algn="ctr">
              <a:lnSpc>
                <a:spcPct val="90000"/>
              </a:lnSpc>
            </a:pPr>
            <a:r>
              <a:rPr lang="en-GB" sz="1000" dirty="0">
                <a:latin typeface="Calibri" panose="020F0502020204030204" pitchFamily="34" charset="0"/>
                <a:ea typeface="Aileron" charset="0"/>
                <a:cs typeface="Calibri" panose="020F0502020204030204" pitchFamily="34" charset="0"/>
              </a:rPr>
              <a:t>8</a:t>
            </a:r>
          </a:p>
          <a:p>
            <a:pPr algn="ctr">
              <a:lnSpc>
                <a:spcPct val="90000"/>
              </a:lnSpc>
            </a:pPr>
            <a:r>
              <a:rPr lang="en-GB" sz="1000" dirty="0">
                <a:latin typeface="Calibri" panose="020F0502020204030204" pitchFamily="34" charset="0"/>
                <a:ea typeface="Aileron" charset="0"/>
                <a:cs typeface="Calibri" panose="020F0502020204030204" pitchFamily="34" charset="0"/>
              </a:rPr>
              <a:t>114</a:t>
            </a:r>
          </a:p>
        </p:txBody>
      </p:sp>
      <p:sp>
        <p:nvSpPr>
          <p:cNvPr id="84" name="TextBox 83">
            <a:extLst>
              <a:ext uri="{FF2B5EF4-FFF2-40B4-BE49-F238E27FC236}">
                <a16:creationId xmlns:a16="http://schemas.microsoft.com/office/drawing/2014/main" id="{BB9466DA-E355-BF4D-AE97-01041AE5EDB7}"/>
              </a:ext>
            </a:extLst>
          </p:cNvPr>
          <p:cNvSpPr txBox="1"/>
          <p:nvPr/>
        </p:nvSpPr>
        <p:spPr>
          <a:xfrm>
            <a:off x="7931548"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297</a:t>
            </a:r>
          </a:p>
          <a:p>
            <a:pPr algn="ctr">
              <a:lnSpc>
                <a:spcPct val="90000"/>
              </a:lnSpc>
            </a:pPr>
            <a:r>
              <a:rPr lang="en-GB" sz="1000" dirty="0">
                <a:latin typeface="Calibri" panose="020F0502020204030204" pitchFamily="34" charset="0"/>
                <a:ea typeface="Aileron" charset="0"/>
                <a:cs typeface="Calibri" panose="020F0502020204030204" pitchFamily="34" charset="0"/>
              </a:rPr>
              <a:t>9</a:t>
            </a:r>
          </a:p>
          <a:p>
            <a:pPr algn="ctr">
              <a:lnSpc>
                <a:spcPct val="90000"/>
              </a:lnSpc>
            </a:pPr>
            <a:r>
              <a:rPr lang="en-GB" sz="1000" dirty="0">
                <a:latin typeface="Calibri" panose="020F0502020204030204" pitchFamily="34" charset="0"/>
                <a:ea typeface="Aileron" charset="0"/>
                <a:cs typeface="Calibri" panose="020F0502020204030204" pitchFamily="34" charset="0"/>
              </a:rPr>
              <a:t>196</a:t>
            </a:r>
          </a:p>
        </p:txBody>
      </p:sp>
      <p:sp>
        <p:nvSpPr>
          <p:cNvPr id="85" name="TextBox 84">
            <a:extLst>
              <a:ext uri="{FF2B5EF4-FFF2-40B4-BE49-F238E27FC236}">
                <a16:creationId xmlns:a16="http://schemas.microsoft.com/office/drawing/2014/main" id="{E0E117A2-FA6C-9D49-A2DD-04C165CEF3C3}"/>
              </a:ext>
            </a:extLst>
          </p:cNvPr>
          <p:cNvSpPr txBox="1"/>
          <p:nvPr/>
        </p:nvSpPr>
        <p:spPr>
          <a:xfrm>
            <a:off x="8490348"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241</a:t>
            </a:r>
          </a:p>
          <a:p>
            <a:pPr algn="ctr">
              <a:lnSpc>
                <a:spcPct val="90000"/>
              </a:lnSpc>
            </a:pPr>
            <a:r>
              <a:rPr lang="en-GB" sz="1000" dirty="0">
                <a:latin typeface="Calibri" panose="020F0502020204030204" pitchFamily="34" charset="0"/>
                <a:ea typeface="Aileron" charset="0"/>
                <a:cs typeface="Calibri" panose="020F0502020204030204" pitchFamily="34" charset="0"/>
              </a:rPr>
              <a:t>11</a:t>
            </a:r>
          </a:p>
          <a:p>
            <a:pPr algn="ctr">
              <a:lnSpc>
                <a:spcPct val="90000"/>
              </a:lnSpc>
            </a:pPr>
            <a:r>
              <a:rPr lang="en-GB" sz="1000" dirty="0">
                <a:latin typeface="Calibri" panose="020F0502020204030204" pitchFamily="34" charset="0"/>
                <a:ea typeface="Aileron" charset="0"/>
                <a:cs typeface="Calibri" panose="020F0502020204030204" pitchFamily="34" charset="0"/>
              </a:rPr>
              <a:t>250</a:t>
            </a:r>
          </a:p>
        </p:txBody>
      </p:sp>
      <p:sp>
        <p:nvSpPr>
          <p:cNvPr id="86" name="TextBox 85">
            <a:extLst>
              <a:ext uri="{FF2B5EF4-FFF2-40B4-BE49-F238E27FC236}">
                <a16:creationId xmlns:a16="http://schemas.microsoft.com/office/drawing/2014/main" id="{EFBEF5BB-C3A1-4747-B35E-A9BD789F7C6D}"/>
              </a:ext>
            </a:extLst>
          </p:cNvPr>
          <p:cNvSpPr txBox="1"/>
          <p:nvPr/>
        </p:nvSpPr>
        <p:spPr>
          <a:xfrm>
            <a:off x="10208023"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39</a:t>
            </a:r>
          </a:p>
          <a:p>
            <a:pPr algn="ctr">
              <a:lnSpc>
                <a:spcPct val="90000"/>
              </a:lnSpc>
            </a:pPr>
            <a:r>
              <a:rPr lang="en-GB" sz="1000" dirty="0">
                <a:latin typeface="Calibri" panose="020F0502020204030204" pitchFamily="34" charset="0"/>
                <a:ea typeface="Aileron" charset="0"/>
                <a:cs typeface="Calibri" panose="020F0502020204030204" pitchFamily="34" charset="0"/>
              </a:rPr>
              <a:t>141</a:t>
            </a:r>
          </a:p>
          <a:p>
            <a:pPr algn="ctr">
              <a:lnSpc>
                <a:spcPct val="90000"/>
              </a:lnSpc>
            </a:pPr>
            <a:r>
              <a:rPr lang="en-GB" sz="1000" dirty="0">
                <a:latin typeface="Calibri" panose="020F0502020204030204" pitchFamily="34" charset="0"/>
                <a:ea typeface="Aileron" charset="0"/>
                <a:cs typeface="Calibri" panose="020F0502020204030204" pitchFamily="34" charset="0"/>
              </a:rPr>
              <a:t>322</a:t>
            </a:r>
          </a:p>
        </p:txBody>
      </p:sp>
      <p:sp>
        <p:nvSpPr>
          <p:cNvPr id="87" name="TextBox 86">
            <a:extLst>
              <a:ext uri="{FF2B5EF4-FFF2-40B4-BE49-F238E27FC236}">
                <a16:creationId xmlns:a16="http://schemas.microsoft.com/office/drawing/2014/main" id="{885FEC99-759C-5645-A486-B53B45F8B854}"/>
              </a:ext>
            </a:extLst>
          </p:cNvPr>
          <p:cNvSpPr txBox="1"/>
          <p:nvPr/>
        </p:nvSpPr>
        <p:spPr>
          <a:xfrm>
            <a:off x="9077723"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182</a:t>
            </a:r>
          </a:p>
          <a:p>
            <a:pPr algn="ctr">
              <a:lnSpc>
                <a:spcPct val="90000"/>
              </a:lnSpc>
            </a:pPr>
            <a:r>
              <a:rPr lang="en-GB" sz="1000" dirty="0">
                <a:latin typeface="Calibri" panose="020F0502020204030204" pitchFamily="34" charset="0"/>
                <a:ea typeface="Aileron" charset="0"/>
                <a:cs typeface="Calibri" panose="020F0502020204030204" pitchFamily="34" charset="0"/>
              </a:rPr>
              <a:t>30</a:t>
            </a:r>
          </a:p>
          <a:p>
            <a:pPr algn="ctr">
              <a:lnSpc>
                <a:spcPct val="90000"/>
              </a:lnSpc>
            </a:pPr>
            <a:r>
              <a:rPr lang="en-GB" sz="1000" dirty="0">
                <a:latin typeface="Calibri" panose="020F0502020204030204" pitchFamily="34" charset="0"/>
                <a:ea typeface="Aileron" charset="0"/>
                <a:cs typeface="Calibri" panose="020F0502020204030204" pitchFamily="34" charset="0"/>
              </a:rPr>
              <a:t>290</a:t>
            </a:r>
          </a:p>
        </p:txBody>
      </p:sp>
      <p:sp>
        <p:nvSpPr>
          <p:cNvPr id="88" name="TextBox 87">
            <a:extLst>
              <a:ext uri="{FF2B5EF4-FFF2-40B4-BE49-F238E27FC236}">
                <a16:creationId xmlns:a16="http://schemas.microsoft.com/office/drawing/2014/main" id="{9677D91F-A970-EB4E-891E-ED32ADF4F432}"/>
              </a:ext>
            </a:extLst>
          </p:cNvPr>
          <p:cNvSpPr txBox="1"/>
          <p:nvPr/>
        </p:nvSpPr>
        <p:spPr>
          <a:xfrm>
            <a:off x="9646048"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100</a:t>
            </a:r>
          </a:p>
          <a:p>
            <a:pPr algn="ctr">
              <a:lnSpc>
                <a:spcPct val="90000"/>
              </a:lnSpc>
            </a:pPr>
            <a:r>
              <a:rPr lang="en-GB" sz="1000" dirty="0">
                <a:latin typeface="Calibri" panose="020F0502020204030204" pitchFamily="34" charset="0"/>
                <a:ea typeface="Aileron" charset="0"/>
                <a:cs typeface="Calibri" panose="020F0502020204030204" pitchFamily="34" charset="0"/>
              </a:rPr>
              <a:t>91</a:t>
            </a:r>
          </a:p>
          <a:p>
            <a:pPr algn="ctr">
              <a:lnSpc>
                <a:spcPct val="90000"/>
              </a:lnSpc>
            </a:pPr>
            <a:r>
              <a:rPr lang="en-GB" sz="1000" dirty="0">
                <a:latin typeface="Calibri" panose="020F0502020204030204" pitchFamily="34" charset="0"/>
                <a:ea typeface="Aileron" charset="0"/>
                <a:cs typeface="Calibri" panose="020F0502020204030204" pitchFamily="34" charset="0"/>
              </a:rPr>
              <a:t>311</a:t>
            </a:r>
          </a:p>
        </p:txBody>
      </p:sp>
      <p:sp>
        <p:nvSpPr>
          <p:cNvPr id="89" name="TextBox 88">
            <a:extLst>
              <a:ext uri="{FF2B5EF4-FFF2-40B4-BE49-F238E27FC236}">
                <a16:creationId xmlns:a16="http://schemas.microsoft.com/office/drawing/2014/main" id="{ADE02836-1988-7746-A826-2B6645CD49A3}"/>
              </a:ext>
            </a:extLst>
          </p:cNvPr>
          <p:cNvSpPr txBox="1"/>
          <p:nvPr/>
        </p:nvSpPr>
        <p:spPr>
          <a:xfrm>
            <a:off x="10789048" y="495340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a:t>
            </a:r>
          </a:p>
          <a:p>
            <a:pPr algn="ctr">
              <a:lnSpc>
                <a:spcPct val="90000"/>
              </a:lnSpc>
            </a:pPr>
            <a:r>
              <a:rPr lang="en-GB" sz="1000" dirty="0">
                <a:latin typeface="Calibri" panose="020F0502020204030204" pitchFamily="34" charset="0"/>
                <a:ea typeface="Aileron" charset="0"/>
                <a:cs typeface="Calibri" panose="020F0502020204030204" pitchFamily="34" charset="0"/>
              </a:rPr>
              <a:t>171</a:t>
            </a:r>
          </a:p>
          <a:p>
            <a:pPr algn="ctr">
              <a:lnSpc>
                <a:spcPct val="90000"/>
              </a:lnSpc>
            </a:pPr>
            <a:r>
              <a:rPr lang="en-GB" sz="1000" dirty="0">
                <a:latin typeface="Calibri" panose="020F0502020204030204" pitchFamily="34" charset="0"/>
                <a:ea typeface="Aileron" charset="0"/>
                <a:cs typeface="Calibri" panose="020F0502020204030204" pitchFamily="34" charset="0"/>
              </a:rPr>
              <a:t>329</a:t>
            </a:r>
          </a:p>
        </p:txBody>
      </p:sp>
      <p:sp>
        <p:nvSpPr>
          <p:cNvPr id="90" name="TextBox 89">
            <a:extLst>
              <a:ext uri="{FF2B5EF4-FFF2-40B4-BE49-F238E27FC236}">
                <a16:creationId xmlns:a16="http://schemas.microsoft.com/office/drawing/2014/main" id="{8C1B99A1-BAC5-2547-A13A-F4CAEE684D1D}"/>
              </a:ext>
            </a:extLst>
          </p:cNvPr>
          <p:cNvSpPr txBox="1"/>
          <p:nvPr/>
        </p:nvSpPr>
        <p:spPr>
          <a:xfrm>
            <a:off x="6226573"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501</a:t>
            </a:r>
          </a:p>
          <a:p>
            <a:pPr algn="ctr">
              <a:lnSpc>
                <a:spcPct val="90000"/>
              </a:lnSpc>
            </a:pPr>
            <a:r>
              <a:rPr lang="en-GB" sz="1000" dirty="0">
                <a:latin typeface="Calibri" panose="020F0502020204030204" pitchFamily="34" charset="0"/>
                <a:ea typeface="Aileron" charset="0"/>
                <a:cs typeface="Calibri" panose="020F0502020204030204" pitchFamily="34" charset="0"/>
              </a:rPr>
              <a:t>0</a:t>
            </a:r>
          </a:p>
          <a:p>
            <a:pPr algn="ctr">
              <a:lnSpc>
                <a:spcPct val="90000"/>
              </a:lnSpc>
            </a:pPr>
            <a:r>
              <a:rPr lang="en-GB" sz="1000" dirty="0">
                <a:latin typeface="Calibri" panose="020F0502020204030204" pitchFamily="34" charset="0"/>
                <a:ea typeface="Aileron" charset="0"/>
                <a:cs typeface="Calibri" panose="020F0502020204030204" pitchFamily="34" charset="0"/>
              </a:rPr>
              <a:t>0</a:t>
            </a:r>
          </a:p>
        </p:txBody>
      </p:sp>
      <p:sp>
        <p:nvSpPr>
          <p:cNvPr id="92" name="TextBox 91">
            <a:extLst>
              <a:ext uri="{FF2B5EF4-FFF2-40B4-BE49-F238E27FC236}">
                <a16:creationId xmlns:a16="http://schemas.microsoft.com/office/drawing/2014/main" id="{A0DA04E1-B668-7D45-8270-06C342468F03}"/>
              </a:ext>
            </a:extLst>
          </p:cNvPr>
          <p:cNvSpPr txBox="1"/>
          <p:nvPr/>
        </p:nvSpPr>
        <p:spPr>
          <a:xfrm>
            <a:off x="6785373"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474</a:t>
            </a:r>
          </a:p>
          <a:p>
            <a:pPr algn="ctr">
              <a:lnSpc>
                <a:spcPct val="90000"/>
              </a:lnSpc>
            </a:pPr>
            <a:r>
              <a:rPr lang="en-GB" sz="1000" dirty="0">
                <a:latin typeface="Calibri" panose="020F0502020204030204" pitchFamily="34" charset="0"/>
                <a:ea typeface="Aileron" charset="0"/>
                <a:cs typeface="Calibri" panose="020F0502020204030204" pitchFamily="34" charset="0"/>
              </a:rPr>
              <a:t>4</a:t>
            </a:r>
          </a:p>
          <a:p>
            <a:pPr algn="ctr">
              <a:lnSpc>
                <a:spcPct val="90000"/>
              </a:lnSpc>
            </a:pPr>
            <a:r>
              <a:rPr lang="en-GB" sz="1000" dirty="0">
                <a:latin typeface="Calibri" panose="020F0502020204030204" pitchFamily="34" charset="0"/>
                <a:ea typeface="Aileron" charset="0"/>
                <a:cs typeface="Calibri" panose="020F0502020204030204" pitchFamily="34" charset="0"/>
              </a:rPr>
              <a:t>23</a:t>
            </a:r>
          </a:p>
        </p:txBody>
      </p:sp>
      <p:sp>
        <p:nvSpPr>
          <p:cNvPr id="93" name="TextBox 92">
            <a:extLst>
              <a:ext uri="{FF2B5EF4-FFF2-40B4-BE49-F238E27FC236}">
                <a16:creationId xmlns:a16="http://schemas.microsoft.com/office/drawing/2014/main" id="{1F7DE2DE-F024-CE4E-B8B4-17188B292D62}"/>
              </a:ext>
            </a:extLst>
          </p:cNvPr>
          <p:cNvSpPr txBox="1"/>
          <p:nvPr/>
        </p:nvSpPr>
        <p:spPr>
          <a:xfrm>
            <a:off x="7366398"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421</a:t>
            </a:r>
          </a:p>
          <a:p>
            <a:pPr algn="ctr">
              <a:lnSpc>
                <a:spcPct val="90000"/>
              </a:lnSpc>
            </a:pPr>
            <a:r>
              <a:rPr lang="en-GB" sz="1000" dirty="0">
                <a:latin typeface="Calibri" panose="020F0502020204030204" pitchFamily="34" charset="0"/>
                <a:ea typeface="Aileron" charset="0"/>
                <a:cs typeface="Calibri" panose="020F0502020204030204" pitchFamily="34" charset="0"/>
              </a:rPr>
              <a:t>6</a:t>
            </a:r>
          </a:p>
          <a:p>
            <a:pPr algn="ctr">
              <a:lnSpc>
                <a:spcPct val="90000"/>
              </a:lnSpc>
            </a:pPr>
            <a:r>
              <a:rPr lang="en-GB" sz="1000" dirty="0">
                <a:latin typeface="Calibri" panose="020F0502020204030204" pitchFamily="34" charset="0"/>
                <a:ea typeface="Aileron" charset="0"/>
                <a:cs typeface="Calibri" panose="020F0502020204030204" pitchFamily="34" charset="0"/>
              </a:rPr>
              <a:t>74</a:t>
            </a:r>
          </a:p>
        </p:txBody>
      </p:sp>
      <p:sp>
        <p:nvSpPr>
          <p:cNvPr id="94" name="TextBox 93">
            <a:extLst>
              <a:ext uri="{FF2B5EF4-FFF2-40B4-BE49-F238E27FC236}">
                <a16:creationId xmlns:a16="http://schemas.microsoft.com/office/drawing/2014/main" id="{B983FCBF-0732-2B45-BDDE-BD7431CA2269}"/>
              </a:ext>
            </a:extLst>
          </p:cNvPr>
          <p:cNvSpPr txBox="1"/>
          <p:nvPr/>
        </p:nvSpPr>
        <p:spPr>
          <a:xfrm>
            <a:off x="7931548"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357</a:t>
            </a:r>
          </a:p>
          <a:p>
            <a:pPr algn="ctr">
              <a:lnSpc>
                <a:spcPct val="90000"/>
              </a:lnSpc>
            </a:pPr>
            <a:r>
              <a:rPr lang="en-GB" sz="1000" dirty="0">
                <a:latin typeface="Calibri" panose="020F0502020204030204" pitchFamily="34" charset="0"/>
                <a:ea typeface="Aileron" charset="0"/>
                <a:cs typeface="Calibri" panose="020F0502020204030204" pitchFamily="34" charset="0"/>
              </a:rPr>
              <a:t>10</a:t>
            </a:r>
          </a:p>
          <a:p>
            <a:pPr algn="ctr">
              <a:lnSpc>
                <a:spcPct val="90000"/>
              </a:lnSpc>
            </a:pPr>
            <a:r>
              <a:rPr lang="en-GB" sz="1000" dirty="0">
                <a:latin typeface="Calibri" panose="020F0502020204030204" pitchFamily="34" charset="0"/>
                <a:ea typeface="Aileron" charset="0"/>
                <a:cs typeface="Calibri" panose="020F0502020204030204" pitchFamily="34" charset="0"/>
              </a:rPr>
              <a:t>134</a:t>
            </a:r>
          </a:p>
        </p:txBody>
      </p:sp>
      <p:sp>
        <p:nvSpPr>
          <p:cNvPr id="95" name="TextBox 94">
            <a:extLst>
              <a:ext uri="{FF2B5EF4-FFF2-40B4-BE49-F238E27FC236}">
                <a16:creationId xmlns:a16="http://schemas.microsoft.com/office/drawing/2014/main" id="{A887C0F9-CEF7-734C-AF88-68764EFC0E13}"/>
              </a:ext>
            </a:extLst>
          </p:cNvPr>
          <p:cNvSpPr txBox="1"/>
          <p:nvPr/>
        </p:nvSpPr>
        <p:spPr>
          <a:xfrm>
            <a:off x="8490348"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314</a:t>
            </a:r>
          </a:p>
          <a:p>
            <a:pPr algn="ctr">
              <a:lnSpc>
                <a:spcPct val="90000"/>
              </a:lnSpc>
            </a:pPr>
            <a:r>
              <a:rPr lang="en-GB" sz="1000" dirty="0">
                <a:latin typeface="Calibri" panose="020F0502020204030204" pitchFamily="34" charset="0"/>
                <a:ea typeface="Aileron" charset="0"/>
                <a:cs typeface="Calibri" panose="020F0502020204030204" pitchFamily="34" charset="0"/>
              </a:rPr>
              <a:t>12</a:t>
            </a:r>
          </a:p>
          <a:p>
            <a:pPr algn="ctr">
              <a:lnSpc>
                <a:spcPct val="90000"/>
              </a:lnSpc>
            </a:pPr>
            <a:r>
              <a:rPr lang="en-GB" sz="1000" dirty="0">
                <a:latin typeface="Calibri" panose="020F0502020204030204" pitchFamily="34" charset="0"/>
                <a:ea typeface="Aileron" charset="0"/>
                <a:cs typeface="Calibri" panose="020F0502020204030204" pitchFamily="34" charset="0"/>
              </a:rPr>
              <a:t>175</a:t>
            </a:r>
          </a:p>
        </p:txBody>
      </p:sp>
      <p:sp>
        <p:nvSpPr>
          <p:cNvPr id="96" name="TextBox 95">
            <a:extLst>
              <a:ext uri="{FF2B5EF4-FFF2-40B4-BE49-F238E27FC236}">
                <a16:creationId xmlns:a16="http://schemas.microsoft.com/office/drawing/2014/main" id="{6025C9FD-E7E5-B742-9390-DA74B2CF5ABE}"/>
              </a:ext>
            </a:extLst>
          </p:cNvPr>
          <p:cNvSpPr txBox="1"/>
          <p:nvPr/>
        </p:nvSpPr>
        <p:spPr>
          <a:xfrm>
            <a:off x="10208023"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56</a:t>
            </a:r>
          </a:p>
          <a:p>
            <a:pPr algn="ctr">
              <a:lnSpc>
                <a:spcPct val="90000"/>
              </a:lnSpc>
            </a:pPr>
            <a:r>
              <a:rPr lang="en-GB" sz="1000" dirty="0">
                <a:latin typeface="Calibri" panose="020F0502020204030204" pitchFamily="34" charset="0"/>
                <a:ea typeface="Aileron" charset="0"/>
                <a:cs typeface="Calibri" panose="020F0502020204030204" pitchFamily="34" charset="0"/>
              </a:rPr>
              <a:t>204</a:t>
            </a:r>
          </a:p>
          <a:p>
            <a:pPr algn="ctr">
              <a:lnSpc>
                <a:spcPct val="90000"/>
              </a:lnSpc>
            </a:pPr>
            <a:r>
              <a:rPr lang="en-GB" sz="1000" dirty="0">
                <a:latin typeface="Calibri" panose="020F0502020204030204" pitchFamily="34" charset="0"/>
                <a:ea typeface="Aileron" charset="0"/>
                <a:cs typeface="Calibri" panose="020F0502020204030204" pitchFamily="34" charset="0"/>
              </a:rPr>
              <a:t>241</a:t>
            </a:r>
          </a:p>
        </p:txBody>
      </p:sp>
      <p:sp>
        <p:nvSpPr>
          <p:cNvPr id="97" name="TextBox 96">
            <a:extLst>
              <a:ext uri="{FF2B5EF4-FFF2-40B4-BE49-F238E27FC236}">
                <a16:creationId xmlns:a16="http://schemas.microsoft.com/office/drawing/2014/main" id="{B12B9014-C391-C84A-BBB8-D3EF7471A819}"/>
              </a:ext>
            </a:extLst>
          </p:cNvPr>
          <p:cNvSpPr txBox="1"/>
          <p:nvPr/>
        </p:nvSpPr>
        <p:spPr>
          <a:xfrm>
            <a:off x="9077723"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284</a:t>
            </a:r>
          </a:p>
          <a:p>
            <a:pPr algn="ctr">
              <a:lnSpc>
                <a:spcPct val="90000"/>
              </a:lnSpc>
            </a:pPr>
            <a:r>
              <a:rPr lang="en-GB" sz="1000" dirty="0">
                <a:latin typeface="Calibri" panose="020F0502020204030204" pitchFamily="34" charset="0"/>
                <a:ea typeface="Aileron" charset="0"/>
                <a:cs typeface="Calibri" panose="020F0502020204030204" pitchFamily="34" charset="0"/>
              </a:rPr>
              <a:t>19</a:t>
            </a:r>
          </a:p>
          <a:p>
            <a:pPr algn="ctr">
              <a:lnSpc>
                <a:spcPct val="90000"/>
              </a:lnSpc>
            </a:pPr>
            <a:r>
              <a:rPr lang="en-GB" sz="1000" dirty="0">
                <a:latin typeface="Calibri" panose="020F0502020204030204" pitchFamily="34" charset="0"/>
                <a:ea typeface="Aileron" charset="0"/>
                <a:cs typeface="Calibri" panose="020F0502020204030204" pitchFamily="34" charset="0"/>
              </a:rPr>
              <a:t>198</a:t>
            </a:r>
          </a:p>
        </p:txBody>
      </p:sp>
      <p:sp>
        <p:nvSpPr>
          <p:cNvPr id="98" name="TextBox 97">
            <a:extLst>
              <a:ext uri="{FF2B5EF4-FFF2-40B4-BE49-F238E27FC236}">
                <a16:creationId xmlns:a16="http://schemas.microsoft.com/office/drawing/2014/main" id="{170BE2C7-2669-0C4D-8758-09E58B287295}"/>
              </a:ext>
            </a:extLst>
          </p:cNvPr>
          <p:cNvSpPr txBox="1"/>
          <p:nvPr/>
        </p:nvSpPr>
        <p:spPr>
          <a:xfrm>
            <a:off x="9646048"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176</a:t>
            </a:r>
          </a:p>
          <a:p>
            <a:pPr algn="ctr">
              <a:lnSpc>
                <a:spcPct val="90000"/>
              </a:lnSpc>
            </a:pPr>
            <a:r>
              <a:rPr lang="en-GB" sz="1000" dirty="0">
                <a:latin typeface="Calibri" panose="020F0502020204030204" pitchFamily="34" charset="0"/>
                <a:ea typeface="Aileron" charset="0"/>
                <a:cs typeface="Calibri" panose="020F0502020204030204" pitchFamily="34" charset="0"/>
              </a:rPr>
              <a:t>95</a:t>
            </a:r>
          </a:p>
          <a:p>
            <a:pPr algn="ctr">
              <a:lnSpc>
                <a:spcPct val="90000"/>
              </a:lnSpc>
            </a:pPr>
            <a:r>
              <a:rPr lang="en-GB" sz="1000" dirty="0">
                <a:latin typeface="Calibri" panose="020F0502020204030204" pitchFamily="34" charset="0"/>
                <a:ea typeface="Aileron" charset="0"/>
                <a:cs typeface="Calibri" panose="020F0502020204030204" pitchFamily="34" charset="0"/>
              </a:rPr>
              <a:t>230</a:t>
            </a:r>
          </a:p>
        </p:txBody>
      </p:sp>
      <p:sp>
        <p:nvSpPr>
          <p:cNvPr id="99" name="TextBox 98">
            <a:extLst>
              <a:ext uri="{FF2B5EF4-FFF2-40B4-BE49-F238E27FC236}">
                <a16:creationId xmlns:a16="http://schemas.microsoft.com/office/drawing/2014/main" id="{3586F0DB-424F-A84A-862F-BFA7F7C8857A}"/>
              </a:ext>
            </a:extLst>
          </p:cNvPr>
          <p:cNvSpPr txBox="1"/>
          <p:nvPr/>
        </p:nvSpPr>
        <p:spPr>
          <a:xfrm>
            <a:off x="10789048" y="5502045"/>
            <a:ext cx="197170"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6</a:t>
            </a:r>
          </a:p>
          <a:p>
            <a:pPr algn="ctr">
              <a:lnSpc>
                <a:spcPct val="90000"/>
              </a:lnSpc>
            </a:pPr>
            <a:r>
              <a:rPr lang="en-GB" sz="1000" dirty="0">
                <a:latin typeface="Calibri" panose="020F0502020204030204" pitchFamily="34" charset="0"/>
                <a:ea typeface="Aileron" charset="0"/>
                <a:cs typeface="Calibri" panose="020F0502020204030204" pitchFamily="34" charset="0"/>
              </a:rPr>
              <a:t>251</a:t>
            </a:r>
          </a:p>
          <a:p>
            <a:pPr algn="ctr">
              <a:lnSpc>
                <a:spcPct val="90000"/>
              </a:lnSpc>
            </a:pPr>
            <a:r>
              <a:rPr lang="en-GB" sz="1000" dirty="0">
                <a:latin typeface="Calibri" panose="020F0502020204030204" pitchFamily="34" charset="0"/>
                <a:ea typeface="Aileron" charset="0"/>
                <a:cs typeface="Calibri" panose="020F0502020204030204" pitchFamily="34" charset="0"/>
              </a:rPr>
              <a:t>244</a:t>
            </a:r>
          </a:p>
        </p:txBody>
      </p:sp>
      <p:graphicFrame>
        <p:nvGraphicFramePr>
          <p:cNvPr id="79" name="Table 78">
            <a:extLst>
              <a:ext uri="{FF2B5EF4-FFF2-40B4-BE49-F238E27FC236}">
                <a16:creationId xmlns:a16="http://schemas.microsoft.com/office/drawing/2014/main" id="{FA94CF3C-21CE-4322-9ECA-433CC9255CB6}"/>
              </a:ext>
            </a:extLst>
          </p:cNvPr>
          <p:cNvGraphicFramePr>
            <a:graphicFrameLocks noGrp="1"/>
          </p:cNvGraphicFramePr>
          <p:nvPr/>
        </p:nvGraphicFramePr>
        <p:xfrm>
          <a:off x="634824" y="2157435"/>
          <a:ext cx="4032447" cy="3743320"/>
        </p:xfrm>
        <a:graphic>
          <a:graphicData uri="http://schemas.openxmlformats.org/drawingml/2006/table">
            <a:tbl>
              <a:tblPr firstRow="1" bandRow="1">
                <a:tableStyleId>{5C22544A-7EE6-4342-B048-85BDC9FD1C3A}</a:tableStyleId>
              </a:tblPr>
              <a:tblGrid>
                <a:gridCol w="2083422">
                  <a:extLst>
                    <a:ext uri="{9D8B030D-6E8A-4147-A177-3AD203B41FA5}">
                      <a16:colId xmlns:a16="http://schemas.microsoft.com/office/drawing/2014/main" val="20000"/>
                    </a:ext>
                  </a:extLst>
                </a:gridCol>
                <a:gridCol w="916706">
                  <a:extLst>
                    <a:ext uri="{9D8B030D-6E8A-4147-A177-3AD203B41FA5}">
                      <a16:colId xmlns:a16="http://schemas.microsoft.com/office/drawing/2014/main" val="1425056306"/>
                    </a:ext>
                  </a:extLst>
                </a:gridCol>
                <a:gridCol w="1032319">
                  <a:extLst>
                    <a:ext uri="{9D8B030D-6E8A-4147-A177-3AD203B41FA5}">
                      <a16:colId xmlns:a16="http://schemas.microsoft.com/office/drawing/2014/main" val="1066961352"/>
                    </a:ext>
                  </a:extLst>
                </a:gridCol>
              </a:tblGrid>
              <a:tr h="4994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latin typeface="+mn-lt"/>
                          <a:cs typeface="Calibri" panose="020F0502020204030204" pitchFamily="34" charset="0"/>
                        </a:rPr>
                        <a:t>M1 patient characteristics</a:t>
                      </a:r>
                    </a:p>
                  </a:txBody>
                  <a:tcPr anchor="ctr"/>
                </a:tc>
                <a:tc>
                  <a:txBody>
                    <a:bodyPr/>
                    <a:lstStyle/>
                    <a:p>
                      <a:pPr algn="ctr"/>
                      <a:r>
                        <a:rPr lang="en-GB" sz="1400" noProof="0" dirty="0">
                          <a:latin typeface="+mn-lt"/>
                          <a:cs typeface="Calibri" panose="020F0502020204030204" pitchFamily="34" charset="0"/>
                        </a:rPr>
                        <a:t>SOC</a:t>
                      </a:r>
                    </a:p>
                    <a:p>
                      <a:pPr algn="ctr"/>
                      <a:r>
                        <a:rPr lang="en-GB" sz="1400" noProof="0" dirty="0">
                          <a:latin typeface="+mn-lt"/>
                          <a:cs typeface="Calibri" panose="020F0502020204030204" pitchFamily="34" charset="0"/>
                        </a:rPr>
                        <a:t>(N=502)</a:t>
                      </a:r>
                    </a:p>
                  </a:txBody>
                  <a:tcPr anchor="ctr"/>
                </a:tc>
                <a:tc>
                  <a:txBody>
                    <a:bodyPr/>
                    <a:lstStyle/>
                    <a:p>
                      <a:pPr algn="ctr"/>
                      <a:r>
                        <a:rPr lang="en-GB" sz="1400" noProof="0" dirty="0">
                          <a:latin typeface="+mn-lt"/>
                        </a:rPr>
                        <a:t>SOC + AAP</a:t>
                      </a:r>
                    </a:p>
                    <a:p>
                      <a:pPr algn="ctr"/>
                      <a:r>
                        <a:rPr lang="en-GB" sz="1400" noProof="0" dirty="0">
                          <a:latin typeface="+mn-lt"/>
                        </a:rPr>
                        <a:t>(N=501)</a:t>
                      </a:r>
                    </a:p>
                  </a:txBody>
                  <a:tcPr anchor="ctr"/>
                </a:tc>
                <a:extLst>
                  <a:ext uri="{0D108BD9-81ED-4DB2-BD59-A6C34878D82A}">
                    <a16:rowId xmlns:a16="http://schemas.microsoft.com/office/drawing/2014/main" val="10000"/>
                  </a:ext>
                </a:extLst>
              </a:tr>
              <a:tr h="499410">
                <a:tc>
                  <a:txBody>
                    <a:bodyPr/>
                    <a:lstStyle/>
                    <a:p>
                      <a:pPr algn="l"/>
                      <a:r>
                        <a:rPr lang="en-GB" sz="1400" b="0" noProof="0" dirty="0">
                          <a:latin typeface="+mn-lt"/>
                          <a:cs typeface="Calibri" panose="020F0502020204030204" pitchFamily="34" charset="0"/>
                        </a:rPr>
                        <a:t>Median age (range), years</a:t>
                      </a:r>
                    </a:p>
                  </a:txBody>
                  <a:tcPr anchor="ctr"/>
                </a:tc>
                <a:tc>
                  <a:txBody>
                    <a:bodyPr/>
                    <a:lstStyle/>
                    <a:p>
                      <a:pPr marL="0" algn="ctr" defTabSz="457200" rtl="0" eaLnBrk="1" latinLnBrk="0" hangingPunct="1"/>
                      <a:r>
                        <a:rPr lang="en-GB" sz="1400" b="0" kern="1200" noProof="0" dirty="0">
                          <a:solidFill>
                            <a:schemeClr val="dk1"/>
                          </a:solidFill>
                          <a:latin typeface="+mn-lt"/>
                          <a:ea typeface="+mn-ea"/>
                          <a:cs typeface="Calibri" panose="020F0502020204030204" pitchFamily="34" charset="0"/>
                        </a:rPr>
                        <a:t>67</a:t>
                      </a:r>
                    </a:p>
                    <a:p>
                      <a:pPr marL="0" algn="ctr" defTabSz="457200" rtl="0" eaLnBrk="1" latinLnBrk="0" hangingPunct="1"/>
                      <a:r>
                        <a:rPr lang="en-GB" sz="1400" b="0" kern="1200" noProof="0" dirty="0">
                          <a:solidFill>
                            <a:schemeClr val="dk1"/>
                          </a:solidFill>
                          <a:latin typeface="+mn-lt"/>
                          <a:ea typeface="+mn-ea"/>
                          <a:cs typeface="Calibri" panose="020F0502020204030204" pitchFamily="34" charset="0"/>
                        </a:rPr>
                        <a:t>(39-84)</a:t>
                      </a:r>
                    </a:p>
                  </a:txBody>
                  <a:tcPr anchor="ctr"/>
                </a:tc>
                <a:tc>
                  <a:txBody>
                    <a:bodyPr/>
                    <a:lstStyle/>
                    <a:p>
                      <a:pPr algn="ctr"/>
                      <a:r>
                        <a:rPr lang="en-GB" sz="1400" noProof="0" dirty="0">
                          <a:latin typeface="+mn-lt"/>
                        </a:rPr>
                        <a:t>67</a:t>
                      </a:r>
                    </a:p>
                    <a:p>
                      <a:pPr algn="ctr"/>
                      <a:r>
                        <a:rPr lang="en-GB" sz="1400" noProof="0" dirty="0">
                          <a:latin typeface="+mn-lt"/>
                        </a:rPr>
                        <a:t>(42-85)</a:t>
                      </a:r>
                    </a:p>
                  </a:txBody>
                  <a:tcPr anchor="ctr"/>
                </a:tc>
                <a:extLst>
                  <a:ext uri="{0D108BD9-81ED-4DB2-BD59-A6C34878D82A}">
                    <a16:rowId xmlns:a16="http://schemas.microsoft.com/office/drawing/2014/main" val="2265868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noProof="0" dirty="0">
                          <a:latin typeface="+mn-lt"/>
                          <a:cs typeface="Calibri" panose="020F0502020204030204" pitchFamily="34" charset="0"/>
                        </a:rPr>
                        <a:t>Metastatic burden,</a:t>
                      </a:r>
                      <a:r>
                        <a:rPr lang="en-GB" sz="1400" b="0" baseline="30000" noProof="0" dirty="0">
                          <a:latin typeface="+mn-lt"/>
                          <a:cs typeface="Calibri" panose="020F0502020204030204" pitchFamily="34" charset="0"/>
                        </a:rPr>
                        <a:t>a</a:t>
                      </a:r>
                      <a:r>
                        <a:rPr lang="en-GB" sz="1400" b="0" noProof="0" dirty="0">
                          <a:latin typeface="+mn-lt"/>
                          <a:cs typeface="Calibri" panose="020F0502020204030204" pitchFamily="34" charset="0"/>
                        </a:rPr>
                        <a:t> %</a:t>
                      </a:r>
                    </a:p>
                  </a:txBody>
                  <a:tcPr anchor="ctr"/>
                </a:tc>
                <a:tc>
                  <a:txBody>
                    <a:bodyPr/>
                    <a:lstStyle/>
                    <a:p>
                      <a:pPr marL="0" algn="ctr" defTabSz="457200" rtl="0" eaLnBrk="1" latinLnBrk="0" hangingPunct="1"/>
                      <a:endParaRPr lang="en-GB" sz="1400" b="0" kern="1200" noProof="0" dirty="0">
                        <a:solidFill>
                          <a:schemeClr val="dk1"/>
                        </a:solidFill>
                        <a:latin typeface="+mn-lt"/>
                        <a:ea typeface="+mn-ea"/>
                        <a:cs typeface="Calibri" panose="020F0502020204030204" pitchFamily="34" charset="0"/>
                      </a:endParaRPr>
                    </a:p>
                  </a:txBody>
                  <a:tcPr anchor="ctr"/>
                </a:tc>
                <a:tc>
                  <a:txBody>
                    <a:bodyPr/>
                    <a:lstStyle/>
                    <a:p>
                      <a:pPr algn="ctr"/>
                      <a:endParaRPr lang="en-GB" sz="1400" noProof="0" dirty="0">
                        <a:latin typeface="+mn-lt"/>
                      </a:endParaRPr>
                    </a:p>
                  </a:txBody>
                  <a:tcPr anchor="ctr"/>
                </a:tc>
                <a:extLst>
                  <a:ext uri="{0D108BD9-81ED-4DB2-BD59-A6C34878D82A}">
                    <a16:rowId xmlns:a16="http://schemas.microsoft.com/office/drawing/2014/main" val="10002"/>
                  </a:ext>
                </a:extLst>
              </a:tr>
              <a:tr h="161205">
                <a:tc>
                  <a:txBody>
                    <a:bodyPr/>
                    <a:lstStyle/>
                    <a:p>
                      <a:pPr marL="0" marR="0" lvl="1" indent="0" algn="l" defTabSz="457200" rtl="0" eaLnBrk="1" fontAlgn="auto" latinLnBrk="0" hangingPunct="1">
                        <a:lnSpc>
                          <a:spcPct val="100000"/>
                        </a:lnSpc>
                        <a:spcBef>
                          <a:spcPts val="0"/>
                        </a:spcBef>
                        <a:spcAft>
                          <a:spcPts val="0"/>
                        </a:spcAft>
                        <a:buClrTx/>
                        <a:buSzTx/>
                        <a:buFontTx/>
                        <a:buNone/>
                        <a:tabLst>
                          <a:tab pos="228600" algn="l"/>
                        </a:tabLst>
                        <a:defRPr/>
                      </a:pPr>
                      <a:r>
                        <a:rPr lang="en-GB" sz="1400" b="0" noProof="0" dirty="0">
                          <a:latin typeface="+mn-lt"/>
                          <a:cs typeface="Calibri" panose="020F0502020204030204" pitchFamily="34" charset="0"/>
                        </a:rPr>
                        <a:t>	Low risk</a:t>
                      </a:r>
                    </a:p>
                  </a:txBody>
                  <a:tcPr anchor="ctr"/>
                </a:tc>
                <a:tc>
                  <a:txBody>
                    <a:bodyPr/>
                    <a:lstStyle/>
                    <a:p>
                      <a:pPr marL="0" algn="ctr" defTabSz="457200" rtl="0" eaLnBrk="1" latinLnBrk="0" hangingPunct="1"/>
                      <a:r>
                        <a:rPr lang="en-GB" sz="1400" b="0" kern="1200" noProof="0" dirty="0">
                          <a:solidFill>
                            <a:schemeClr val="dk1"/>
                          </a:solidFill>
                          <a:latin typeface="+mn-lt"/>
                          <a:ea typeface="+mn-ea"/>
                          <a:cs typeface="Calibri" panose="020F0502020204030204" pitchFamily="34" charset="0"/>
                        </a:rPr>
                        <a:t>44</a:t>
                      </a:r>
                    </a:p>
                  </a:txBody>
                  <a:tcPr anchor="ctr"/>
                </a:tc>
                <a:tc>
                  <a:txBody>
                    <a:bodyPr/>
                    <a:lstStyle/>
                    <a:p>
                      <a:pPr algn="ctr"/>
                      <a:r>
                        <a:rPr lang="en-GB" sz="1400" noProof="0" dirty="0">
                          <a:latin typeface="+mn-lt"/>
                        </a:rPr>
                        <a:t>43</a:t>
                      </a:r>
                    </a:p>
                  </a:txBody>
                  <a:tcPr anchor="ctr"/>
                </a:tc>
                <a:extLst>
                  <a:ext uri="{0D108BD9-81ED-4DB2-BD59-A6C34878D82A}">
                    <a16:rowId xmlns:a16="http://schemas.microsoft.com/office/drawing/2014/main" val="10003"/>
                  </a:ext>
                </a:extLst>
              </a:tr>
              <a:tr h="144437">
                <a:tc>
                  <a:txBody>
                    <a:bodyPr/>
                    <a:lstStyle/>
                    <a:p>
                      <a:pPr marL="0" marR="0" lvl="1" indent="0" algn="l" defTabSz="457200" rtl="0" eaLnBrk="1" fontAlgn="auto" latinLnBrk="0" hangingPunct="1">
                        <a:lnSpc>
                          <a:spcPct val="100000"/>
                        </a:lnSpc>
                        <a:spcBef>
                          <a:spcPts val="0"/>
                        </a:spcBef>
                        <a:spcAft>
                          <a:spcPts val="0"/>
                        </a:spcAft>
                        <a:buClrTx/>
                        <a:buSzTx/>
                        <a:buFontTx/>
                        <a:buNone/>
                        <a:tabLst>
                          <a:tab pos="228600" algn="l"/>
                        </a:tabLst>
                        <a:defRPr/>
                      </a:pPr>
                      <a:r>
                        <a:rPr lang="en-GB" sz="1400" b="0" noProof="0" dirty="0">
                          <a:latin typeface="+mn-lt"/>
                          <a:cs typeface="Calibri" panose="020F0502020204030204" pitchFamily="34" charset="0"/>
                        </a:rPr>
                        <a:t>	High risk</a:t>
                      </a:r>
                    </a:p>
                  </a:txBody>
                  <a:tcPr anchor="ctr"/>
                </a:tc>
                <a:tc>
                  <a:txBody>
                    <a:bodyPr/>
                    <a:lstStyle/>
                    <a:p>
                      <a:pPr marL="0" algn="ctr" defTabSz="457200" rtl="0" eaLnBrk="1" latinLnBrk="0" hangingPunct="1"/>
                      <a:r>
                        <a:rPr lang="en-GB" sz="1400" b="0" kern="1200" noProof="0" dirty="0">
                          <a:solidFill>
                            <a:schemeClr val="dk1"/>
                          </a:solidFill>
                          <a:latin typeface="+mn-lt"/>
                          <a:ea typeface="+mn-ea"/>
                          <a:cs typeface="Calibri" panose="020F0502020204030204" pitchFamily="34" charset="0"/>
                        </a:rPr>
                        <a:t>46</a:t>
                      </a:r>
                    </a:p>
                  </a:txBody>
                  <a:tcPr anchor="ctr"/>
                </a:tc>
                <a:tc>
                  <a:txBody>
                    <a:bodyPr/>
                    <a:lstStyle/>
                    <a:p>
                      <a:pPr algn="ctr"/>
                      <a:r>
                        <a:rPr lang="en-GB" sz="1400" noProof="0" dirty="0">
                          <a:latin typeface="+mn-lt"/>
                        </a:rPr>
                        <a:t>48</a:t>
                      </a:r>
                    </a:p>
                  </a:txBody>
                  <a:tcPr anchor="ctr"/>
                </a:tc>
                <a:extLst>
                  <a:ext uri="{0D108BD9-81ED-4DB2-BD59-A6C34878D82A}">
                    <a16:rowId xmlns:a16="http://schemas.microsoft.com/office/drawing/2014/main" val="10004"/>
                  </a:ext>
                </a:extLst>
              </a:tr>
              <a:tr h="127669">
                <a:tc>
                  <a:txBody>
                    <a:bodyPr/>
                    <a:lstStyle/>
                    <a:p>
                      <a:pPr marL="182563" lvl="1" indent="0" algn="l">
                        <a:tabLst/>
                      </a:pPr>
                      <a:r>
                        <a:rPr lang="en-GB" sz="1400" b="0" noProof="0" dirty="0">
                          <a:latin typeface="+mn-lt"/>
                          <a:cs typeface="Calibri" panose="020F0502020204030204" pitchFamily="34" charset="0"/>
                        </a:rPr>
                        <a:t>Unclassified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10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9</a:t>
                      </a:r>
                    </a:p>
                  </a:txBody>
                  <a:tcPr anchor="ctr"/>
                </a:tc>
                <a:extLst>
                  <a:ext uri="{0D108BD9-81ED-4DB2-BD59-A6C34878D82A}">
                    <a16:rowId xmlns:a16="http://schemas.microsoft.com/office/drawing/2014/main" val="972463072"/>
                  </a:ext>
                </a:extLst>
              </a:tr>
              <a:tr h="360040">
                <a:tc>
                  <a:txBody>
                    <a:bodyPr/>
                    <a:lstStyle/>
                    <a:p>
                      <a:pPr lvl="0" algn="l"/>
                      <a:r>
                        <a:rPr lang="en-GB" sz="1400" b="0" noProof="0" dirty="0">
                          <a:latin typeface="+mn-lt"/>
                          <a:cs typeface="Calibri" panose="020F0502020204030204" pitchFamily="34" charset="0"/>
                        </a:rPr>
                        <a:t>Eligibility criteria,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b="0" kern="1200" noProof="0" dirty="0">
                        <a:solidFill>
                          <a:schemeClr val="dk1"/>
                        </a:solidFill>
                        <a:latin typeface="+mn-lt"/>
                        <a:ea typeface="+mn-ea"/>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b="0" kern="1200" noProof="0" dirty="0">
                        <a:solidFill>
                          <a:schemeClr val="dk1"/>
                        </a:solidFill>
                        <a:latin typeface="+mn-lt"/>
                        <a:ea typeface="+mn-ea"/>
                        <a:cs typeface="Calibri" panose="020F0502020204030204" pitchFamily="34" charset="0"/>
                      </a:endParaRPr>
                    </a:p>
                  </a:txBody>
                  <a:tcPr anchor="ctr"/>
                </a:tc>
                <a:extLst>
                  <a:ext uri="{0D108BD9-81ED-4DB2-BD59-A6C34878D82A}">
                    <a16:rowId xmlns:a16="http://schemas.microsoft.com/office/drawing/2014/main" val="3861342134"/>
                  </a:ext>
                </a:extLst>
              </a:tr>
              <a:tr h="144016">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28600" algn="l"/>
                        </a:tabLst>
                        <a:defRPr/>
                      </a:pPr>
                      <a:r>
                        <a:rPr lang="en-GB" sz="1400" b="0" noProof="0" dirty="0">
                          <a:latin typeface="+mn-lt"/>
                          <a:cs typeface="Calibri" panose="020F0502020204030204" pitchFamily="34" charset="0"/>
                        </a:rPr>
                        <a:t>	Newly diagnosed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95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93</a:t>
                      </a:r>
                    </a:p>
                  </a:txBody>
                  <a:tcPr anchor="ctr"/>
                </a:tc>
                <a:extLst>
                  <a:ext uri="{0D108BD9-81ED-4DB2-BD59-A6C34878D82A}">
                    <a16:rowId xmlns:a16="http://schemas.microsoft.com/office/drawing/2014/main" val="10007"/>
                  </a:ext>
                </a:extLst>
              </a:tr>
              <a:tr h="127248">
                <a:tc>
                  <a:txBody>
                    <a:bodyPr/>
                    <a:lstStyle/>
                    <a:p>
                      <a:pPr marL="0" marR="0" lvl="0" indent="0" algn="l" defTabSz="457200" rtl="0" eaLnBrk="1" fontAlgn="auto" latinLnBrk="0" hangingPunct="1">
                        <a:lnSpc>
                          <a:spcPct val="100000"/>
                        </a:lnSpc>
                        <a:spcBef>
                          <a:spcPts val="0"/>
                        </a:spcBef>
                        <a:spcAft>
                          <a:spcPts val="0"/>
                        </a:spcAft>
                        <a:buClrTx/>
                        <a:buSzTx/>
                        <a:buFontTx/>
                        <a:buNone/>
                        <a:tabLst>
                          <a:tab pos="228600" algn="l"/>
                        </a:tabLst>
                        <a:defRPr/>
                      </a:pPr>
                      <a:r>
                        <a:rPr lang="en-GB" sz="1400" b="0" noProof="0" dirty="0">
                          <a:latin typeface="+mn-lt"/>
                          <a:cs typeface="Calibri" panose="020F0502020204030204" pitchFamily="34" charset="0"/>
                        </a:rPr>
                        <a:t>	Relapsing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7</a:t>
                      </a:r>
                    </a:p>
                  </a:txBody>
                  <a:tcPr anchor="ctr"/>
                </a:tc>
                <a:extLst>
                  <a:ext uri="{0D108BD9-81ED-4DB2-BD59-A6C34878D82A}">
                    <a16:rowId xmlns:a16="http://schemas.microsoft.com/office/drawing/2014/main" val="10008"/>
                  </a:ext>
                </a:extLst>
              </a:tr>
              <a:tr h="0">
                <a:tc>
                  <a:txBody>
                    <a:bodyPr/>
                    <a:lstStyle/>
                    <a:p>
                      <a:pPr lvl="0" algn="l"/>
                      <a:r>
                        <a:rPr lang="en-GB" sz="1400" b="0" noProof="0" dirty="0">
                          <a:latin typeface="+mn-lt"/>
                          <a:cs typeface="Calibri" panose="020F0502020204030204" pitchFamily="34" charset="0"/>
                        </a:rPr>
                        <a:t>Median PSA (IQR), ng/mL </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97.2</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(26-358)</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96.3</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0" kern="1200" noProof="0" dirty="0">
                          <a:solidFill>
                            <a:schemeClr val="dk1"/>
                          </a:solidFill>
                          <a:latin typeface="+mn-lt"/>
                          <a:ea typeface="+mn-ea"/>
                          <a:cs typeface="Calibri" panose="020F0502020204030204" pitchFamily="34" charset="0"/>
                        </a:rPr>
                        <a:t>(29-371)</a:t>
                      </a:r>
                    </a:p>
                  </a:txBody>
                  <a:tcPr anchor="ctr"/>
                </a:tc>
                <a:extLst>
                  <a:ext uri="{0D108BD9-81ED-4DB2-BD59-A6C34878D82A}">
                    <a16:rowId xmlns:a16="http://schemas.microsoft.com/office/drawing/2014/main" val="1407485160"/>
                  </a:ext>
                </a:extLst>
              </a:tr>
            </a:tbl>
          </a:graphicData>
        </a:graphic>
      </p:graphicFrame>
      <p:sp>
        <p:nvSpPr>
          <p:cNvPr id="100" name="TextBox 99">
            <a:extLst>
              <a:ext uri="{FF2B5EF4-FFF2-40B4-BE49-F238E27FC236}">
                <a16:creationId xmlns:a16="http://schemas.microsoft.com/office/drawing/2014/main" id="{FCA4475E-39F3-6447-A111-7534EF210CEA}"/>
              </a:ext>
            </a:extLst>
          </p:cNvPr>
          <p:cNvSpPr txBox="1"/>
          <p:nvPr/>
        </p:nvSpPr>
        <p:spPr>
          <a:xfrm>
            <a:off x="5471341" y="4835366"/>
            <a:ext cx="492970" cy="138499"/>
          </a:xfrm>
          <a:prstGeom prst="rect">
            <a:avLst/>
          </a:prstGeom>
          <a:noFill/>
        </p:spPr>
        <p:txBody>
          <a:bodyPr wrap="squar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SOC, n</a:t>
            </a:r>
          </a:p>
        </p:txBody>
      </p:sp>
      <p:sp>
        <p:nvSpPr>
          <p:cNvPr id="101" name="TextBox 100">
            <a:extLst>
              <a:ext uri="{FF2B5EF4-FFF2-40B4-BE49-F238E27FC236}">
                <a16:creationId xmlns:a16="http://schemas.microsoft.com/office/drawing/2014/main" id="{FCA4475E-39F3-6447-A111-7534EF210CEA}"/>
              </a:ext>
            </a:extLst>
          </p:cNvPr>
          <p:cNvSpPr txBox="1"/>
          <p:nvPr/>
        </p:nvSpPr>
        <p:spPr>
          <a:xfrm>
            <a:off x="5471341" y="5502045"/>
            <a:ext cx="492970" cy="415498"/>
          </a:xfrm>
          <a:prstGeom prst="rect">
            <a:avLst/>
          </a:prstGeom>
          <a:noFill/>
        </p:spPr>
        <p:txBody>
          <a:bodyPr wrap="square" lIns="0" tIns="0" rIns="0" bIns="0" rtlCol="0">
            <a:spAutoFit/>
          </a:bodyPr>
          <a:lstStyle/>
          <a:p>
            <a:pPr algn="r">
              <a:lnSpc>
                <a:spcPct val="90000"/>
              </a:lnSpc>
            </a:pPr>
            <a:r>
              <a:rPr lang="en-GB" sz="1000" dirty="0">
                <a:latin typeface="Calibri" panose="020F0502020204030204" pitchFamily="34" charset="0"/>
                <a:ea typeface="Aileron" charset="0"/>
                <a:cs typeface="Calibri" panose="020F0502020204030204" pitchFamily="34" charset="0"/>
              </a:rPr>
              <a:t>At risk</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Censored</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Died</a:t>
            </a:r>
          </a:p>
        </p:txBody>
      </p:sp>
      <p:sp>
        <p:nvSpPr>
          <p:cNvPr id="102" name="TextBox 101">
            <a:extLst>
              <a:ext uri="{FF2B5EF4-FFF2-40B4-BE49-F238E27FC236}">
                <a16:creationId xmlns:a16="http://schemas.microsoft.com/office/drawing/2014/main" id="{FCA4475E-39F3-6447-A111-7534EF210CEA}"/>
              </a:ext>
            </a:extLst>
          </p:cNvPr>
          <p:cNvSpPr txBox="1"/>
          <p:nvPr/>
        </p:nvSpPr>
        <p:spPr>
          <a:xfrm>
            <a:off x="5142684" y="5384249"/>
            <a:ext cx="821627" cy="138499"/>
          </a:xfrm>
          <a:prstGeom prst="rect">
            <a:avLst/>
          </a:prstGeom>
          <a:noFill/>
        </p:spPr>
        <p:txBody>
          <a:bodyPr wrap="squar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SOC + AAP, n</a:t>
            </a:r>
          </a:p>
        </p:txBody>
      </p:sp>
      <p:sp>
        <p:nvSpPr>
          <p:cNvPr id="106" name="TextBox 105">
            <a:extLst>
              <a:ext uri="{FF2B5EF4-FFF2-40B4-BE49-F238E27FC236}">
                <a16:creationId xmlns:a16="http://schemas.microsoft.com/office/drawing/2014/main" id="{DE9AE1F4-1371-C545-9AA5-931CB305C08C}"/>
              </a:ext>
            </a:extLst>
          </p:cNvPr>
          <p:cNvSpPr txBox="1"/>
          <p:nvPr/>
        </p:nvSpPr>
        <p:spPr>
          <a:xfrm>
            <a:off x="6335658" y="3657606"/>
            <a:ext cx="2568654" cy="851514"/>
          </a:xfrm>
          <a:prstGeom prst="rect">
            <a:avLst/>
          </a:prstGeom>
          <a:solidFill>
            <a:schemeClr val="tx2">
              <a:lumMod val="20000"/>
              <a:lumOff val="80000"/>
            </a:schemeClr>
          </a:solidFill>
        </p:spPr>
        <p:txBody>
          <a:bodyPr wrap="none" lIns="45720" tIns="36000" rIns="45720" bIns="36000" rtlCol="0" anchor="ctr" anchorCtr="0">
            <a:noAutofit/>
          </a:bodyPr>
          <a:lstStyle/>
          <a:p>
            <a:pPr>
              <a:tabLst>
                <a:tab pos="622300" algn="l"/>
              </a:tabLst>
            </a:pPr>
            <a:r>
              <a:rPr lang="en-GB" sz="1100" dirty="0">
                <a:latin typeface="Calibri" panose="020F0502020204030204" pitchFamily="34" charset="0"/>
                <a:ea typeface="Aileron" charset="0"/>
                <a:cs typeface="Calibri" panose="020F0502020204030204" pitchFamily="34" charset="0"/>
              </a:rPr>
              <a:t>HR 0.60, 95% CI	0.50-0.71;</a:t>
            </a:r>
            <a:br>
              <a:rPr lang="en-GB" sz="1100" dirty="0">
                <a:latin typeface="Calibri" panose="020F0502020204030204" pitchFamily="34" charset="0"/>
                <a:ea typeface="Aileron" charset="0"/>
                <a:cs typeface="Calibri" panose="020F0502020204030204" pitchFamily="34" charset="0"/>
              </a:rPr>
            </a:br>
            <a:r>
              <a:rPr lang="en-GB" sz="1100" dirty="0">
                <a:latin typeface="Calibri" panose="020F0502020204030204" pitchFamily="34" charset="0"/>
                <a:ea typeface="Aileron" charset="0"/>
                <a:cs typeface="Calibri" panose="020F0502020204030204" pitchFamily="34" charset="0"/>
              </a:rPr>
              <a:t>p=0.0000000003</a:t>
            </a:r>
            <a:br>
              <a:rPr lang="en-GB" sz="1100" dirty="0">
                <a:latin typeface="Calibri" panose="020F0502020204030204" pitchFamily="34" charset="0"/>
                <a:ea typeface="Aileron" charset="0"/>
                <a:cs typeface="Calibri" panose="020F0502020204030204" pitchFamily="34" charset="0"/>
              </a:rPr>
            </a:br>
            <a:br>
              <a:rPr lang="en-GB" sz="1100" dirty="0">
                <a:latin typeface="Calibri" panose="020F0502020204030204" pitchFamily="34" charset="0"/>
                <a:ea typeface="Aileron" charset="0"/>
                <a:cs typeface="Calibri" panose="020F0502020204030204" pitchFamily="34" charset="0"/>
              </a:rPr>
            </a:br>
            <a:r>
              <a:rPr lang="en-GB" sz="1100" b="1" dirty="0">
                <a:latin typeface="Calibri" panose="020F0502020204030204" pitchFamily="34" charset="0"/>
                <a:ea typeface="Aileron" charset="0"/>
                <a:cs typeface="Calibri" panose="020F0502020204030204" pitchFamily="34" charset="0"/>
              </a:rPr>
              <a:t>2017 (M1 only)</a:t>
            </a:r>
          </a:p>
          <a:p>
            <a:r>
              <a:rPr lang="en-GB" sz="1100" dirty="0">
                <a:latin typeface="Calibri" panose="020F0502020204030204" pitchFamily="34" charset="0"/>
                <a:ea typeface="Aileron" charset="0"/>
                <a:cs typeface="Calibri" panose="020F0502020204030204" pitchFamily="34" charset="0"/>
              </a:rPr>
              <a:t>HR 0.61, 95% CI 0.49-0.75	</a:t>
            </a:r>
          </a:p>
        </p:txBody>
      </p:sp>
      <p:graphicFrame>
        <p:nvGraphicFramePr>
          <p:cNvPr id="107" name="Table 106">
            <a:extLst>
              <a:ext uri="{FF2B5EF4-FFF2-40B4-BE49-F238E27FC236}">
                <a16:creationId xmlns:a16="http://schemas.microsoft.com/office/drawing/2014/main" id="{0C47FC11-0A98-5F40-9FAB-1BEF331EBACF}"/>
              </a:ext>
            </a:extLst>
          </p:cNvPr>
          <p:cNvGraphicFramePr>
            <a:graphicFrameLocks noGrp="1"/>
          </p:cNvGraphicFramePr>
          <p:nvPr/>
        </p:nvGraphicFramePr>
        <p:xfrm>
          <a:off x="9180753" y="2157435"/>
          <a:ext cx="2531871" cy="658368"/>
        </p:xfrm>
        <a:graphic>
          <a:graphicData uri="http://schemas.openxmlformats.org/drawingml/2006/table">
            <a:tbl>
              <a:tblPr firstRow="1" bandRow="1">
                <a:tableStyleId>{5C22544A-7EE6-4342-B048-85BDC9FD1C3A}</a:tableStyleId>
              </a:tblPr>
              <a:tblGrid>
                <a:gridCol w="1277995">
                  <a:extLst>
                    <a:ext uri="{9D8B030D-6E8A-4147-A177-3AD203B41FA5}">
                      <a16:colId xmlns:a16="http://schemas.microsoft.com/office/drawing/2014/main" val="20000"/>
                    </a:ext>
                  </a:extLst>
                </a:gridCol>
                <a:gridCol w="504056">
                  <a:extLst>
                    <a:ext uri="{9D8B030D-6E8A-4147-A177-3AD203B41FA5}">
                      <a16:colId xmlns:a16="http://schemas.microsoft.com/office/drawing/2014/main" val="1425056306"/>
                    </a:ext>
                  </a:extLst>
                </a:gridCol>
                <a:gridCol w="749820">
                  <a:extLst>
                    <a:ext uri="{9D8B030D-6E8A-4147-A177-3AD203B41FA5}">
                      <a16:colId xmlns:a16="http://schemas.microsoft.com/office/drawing/2014/main" val="1066961352"/>
                    </a:ext>
                  </a:extLst>
                </a:gridCol>
              </a:tblGrid>
              <a:tr h="121198">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endParaRPr lang="en-GB" sz="1000" noProof="0" dirty="0">
                        <a:latin typeface="+mn-lt"/>
                        <a:cs typeface="Calibri" panose="020F0502020204030204" pitchFamily="34" charset="0"/>
                      </a:endParaRPr>
                    </a:p>
                  </a:txBody>
                  <a:tcPr marL="0" marR="0" marT="18288" marB="18288" anchor="ctr"/>
                </a:tc>
                <a:tc>
                  <a:txBody>
                    <a:bodyPr/>
                    <a:lstStyle/>
                    <a:p>
                      <a:pPr algn="ctr">
                        <a:lnSpc>
                          <a:spcPct val="90000"/>
                        </a:lnSpc>
                      </a:pPr>
                      <a:r>
                        <a:rPr lang="en-GB" sz="1000" b="1" noProof="0" dirty="0">
                          <a:solidFill>
                            <a:schemeClr val="bg1"/>
                          </a:solidFill>
                          <a:latin typeface="+mn-lt"/>
                          <a:cs typeface="Calibri" panose="020F0502020204030204" pitchFamily="34" charset="0"/>
                        </a:rPr>
                        <a:t>SOC</a:t>
                      </a:r>
                    </a:p>
                    <a:p>
                      <a:pPr algn="ctr">
                        <a:lnSpc>
                          <a:spcPct val="90000"/>
                        </a:lnSpc>
                      </a:pPr>
                      <a:r>
                        <a:rPr lang="en-GB" sz="1000" noProof="0" dirty="0">
                          <a:latin typeface="+mn-lt"/>
                          <a:cs typeface="Calibri" panose="020F0502020204030204" pitchFamily="34" charset="0"/>
                        </a:rPr>
                        <a:t>(N=502)</a:t>
                      </a:r>
                    </a:p>
                  </a:txBody>
                  <a:tcPr marL="0" marR="0" marT="18288" marB="18288" anchor="ctr"/>
                </a:tc>
                <a:tc>
                  <a:txBody>
                    <a:bodyPr/>
                    <a:lstStyle/>
                    <a:p>
                      <a:pPr algn="ctr">
                        <a:lnSpc>
                          <a:spcPct val="90000"/>
                        </a:lnSpc>
                      </a:pPr>
                      <a:r>
                        <a:rPr lang="en-GB" sz="1000" b="1" noProof="0" dirty="0">
                          <a:solidFill>
                            <a:schemeClr val="bg1"/>
                          </a:solidFill>
                          <a:latin typeface="+mn-lt"/>
                        </a:rPr>
                        <a:t>ISOC + AAP</a:t>
                      </a:r>
                      <a:endParaRPr lang="en-GB" sz="1000" b="1" kern="1200" noProof="0" dirty="0">
                        <a:solidFill>
                          <a:schemeClr val="bg1"/>
                        </a:solidFill>
                        <a:latin typeface="+mn-lt"/>
                        <a:ea typeface="+mn-ea"/>
                        <a:cs typeface="Calibri" panose="020F0502020204030204" pitchFamily="34" charset="0"/>
                      </a:endParaRPr>
                    </a:p>
                    <a:p>
                      <a:pPr algn="ctr">
                        <a:lnSpc>
                          <a:spcPct val="90000"/>
                        </a:lnSpc>
                      </a:pPr>
                      <a:r>
                        <a:rPr lang="en-GB" sz="1000" noProof="0" dirty="0">
                          <a:latin typeface="+mn-lt"/>
                          <a:cs typeface="Calibri" panose="020F0502020204030204" pitchFamily="34" charset="0"/>
                        </a:rPr>
                        <a:t>(N=501)</a:t>
                      </a:r>
                      <a:endParaRPr lang="en-GB" sz="1000" noProof="0" dirty="0">
                        <a:latin typeface="+mn-lt"/>
                      </a:endParaRPr>
                    </a:p>
                  </a:txBody>
                  <a:tcPr marL="0" marR="0" marT="18288" marB="18288" anchor="ctr"/>
                </a:tc>
                <a:extLst>
                  <a:ext uri="{0D108BD9-81ED-4DB2-BD59-A6C34878D82A}">
                    <a16:rowId xmlns:a16="http://schemas.microsoft.com/office/drawing/2014/main" val="10000"/>
                  </a:ext>
                </a:extLst>
              </a:tr>
              <a:tr h="0">
                <a:tc>
                  <a:txBody>
                    <a:bodyPr/>
                    <a:lstStyle/>
                    <a:p>
                      <a:pPr algn="l">
                        <a:lnSpc>
                          <a:spcPct val="90000"/>
                        </a:lnSpc>
                      </a:pPr>
                      <a:r>
                        <a:rPr lang="en-GB" sz="1000" b="0" noProof="0" dirty="0">
                          <a:latin typeface="+mn-lt"/>
                          <a:cs typeface="Calibri" panose="020F0502020204030204" pitchFamily="34" charset="0"/>
                        </a:rPr>
                        <a:t>Median survival, years</a:t>
                      </a:r>
                    </a:p>
                  </a:txBody>
                  <a:tcPr marL="0" marR="0" marT="18288" marB="18288" anchor="ctr"/>
                </a:tc>
                <a:tc>
                  <a:txBody>
                    <a:bodyPr/>
                    <a:lstStyle/>
                    <a:p>
                      <a:pPr marL="0" algn="ctr" defTabSz="457200" rtl="0" eaLnBrk="1" latinLnBrk="0" hangingPunct="1">
                        <a:lnSpc>
                          <a:spcPct val="90000"/>
                        </a:lnSpc>
                      </a:pPr>
                      <a:r>
                        <a:rPr lang="en-GB" sz="1000" b="0" kern="1200" noProof="0" dirty="0">
                          <a:solidFill>
                            <a:schemeClr val="dk1"/>
                          </a:solidFill>
                          <a:latin typeface="+mn-lt"/>
                          <a:ea typeface="+mn-ea"/>
                          <a:cs typeface="Calibri" panose="020F0502020204030204" pitchFamily="34" charset="0"/>
                        </a:rPr>
                        <a:t>3.8</a:t>
                      </a:r>
                    </a:p>
                  </a:txBody>
                  <a:tcPr marL="0" marR="0" marT="18288" marB="18288" anchor="ctr"/>
                </a:tc>
                <a:tc>
                  <a:txBody>
                    <a:bodyPr/>
                    <a:lstStyle/>
                    <a:p>
                      <a:pPr algn="ctr">
                        <a:lnSpc>
                          <a:spcPct val="90000"/>
                        </a:lnSpc>
                      </a:pPr>
                      <a:r>
                        <a:rPr lang="en-GB" sz="1000" noProof="0" dirty="0">
                          <a:latin typeface="+mn-lt"/>
                        </a:rPr>
                        <a:t>6.6</a:t>
                      </a:r>
                    </a:p>
                  </a:txBody>
                  <a:tcPr marL="0" marR="0" marT="18288" marB="18288" anchor="ctr"/>
                </a:tc>
                <a:extLst>
                  <a:ext uri="{0D108BD9-81ED-4DB2-BD59-A6C34878D82A}">
                    <a16:rowId xmlns:a16="http://schemas.microsoft.com/office/drawing/2014/main" val="22658681"/>
                  </a:ext>
                </a:extLst>
              </a:tr>
              <a:tr h="0">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000" b="0" noProof="0" dirty="0">
                          <a:latin typeface="+mn-lt"/>
                          <a:cs typeface="Calibri" panose="020F0502020204030204" pitchFamily="34" charset="0"/>
                        </a:rPr>
                        <a:t>Events, n</a:t>
                      </a:r>
                    </a:p>
                  </a:txBody>
                  <a:tcPr marL="0" marR="0" marT="18288" marB="18288"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000" b="0" kern="1200" noProof="0" dirty="0">
                          <a:solidFill>
                            <a:schemeClr val="dk1"/>
                          </a:solidFill>
                          <a:latin typeface="+mn-lt"/>
                          <a:ea typeface="+mn-ea"/>
                          <a:cs typeface="Calibri" panose="020F0502020204030204" pitchFamily="34" charset="0"/>
                        </a:rPr>
                        <a:t>329</a:t>
                      </a:r>
                    </a:p>
                  </a:txBody>
                  <a:tcPr marL="0" marR="0" marT="18288" marB="18288"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000" b="0" kern="1200" noProof="0" dirty="0">
                          <a:solidFill>
                            <a:schemeClr val="dk1"/>
                          </a:solidFill>
                          <a:latin typeface="+mn-lt"/>
                          <a:ea typeface="+mn-ea"/>
                          <a:cs typeface="Calibri" panose="020F0502020204030204" pitchFamily="34" charset="0"/>
                        </a:rPr>
                        <a:t>244</a:t>
                      </a:r>
                    </a:p>
                  </a:txBody>
                  <a:tcPr marL="0" marR="0" marT="18288" marB="18288" anchor="ctr"/>
                </a:tc>
                <a:extLst>
                  <a:ext uri="{0D108BD9-81ED-4DB2-BD59-A6C34878D82A}">
                    <a16:rowId xmlns:a16="http://schemas.microsoft.com/office/drawing/2014/main" val="972463072"/>
                  </a:ext>
                </a:extLst>
              </a:tr>
            </a:tbl>
          </a:graphicData>
        </a:graphic>
      </p:graphicFrame>
      <p:pic>
        <p:nvPicPr>
          <p:cNvPr id="108" name="Picture 107">
            <a:extLst>
              <a:ext uri="{FF2B5EF4-FFF2-40B4-BE49-F238E27FC236}">
                <a16:creationId xmlns:a16="http://schemas.microsoft.com/office/drawing/2014/main" id="{3C85CAB3-2348-4611-9D0E-78A25EC383C0}"/>
              </a:ext>
            </a:extLst>
          </p:cNvPr>
          <p:cNvPicPr>
            <a:picLocks noChangeAspect="1"/>
          </p:cNvPicPr>
          <p:nvPr/>
        </p:nvPicPr>
        <p:blipFill rotWithShape="1">
          <a:blip r:embed="rId3"/>
          <a:srcRect l="36578" t="18601" r="59283" b="75540"/>
          <a:stretch/>
        </p:blipFill>
        <p:spPr>
          <a:xfrm>
            <a:off x="7642170" y="2088144"/>
            <a:ext cx="1487814" cy="586703"/>
          </a:xfrm>
          <a:prstGeom prst="rect">
            <a:avLst/>
          </a:prstGeom>
        </p:spPr>
      </p:pic>
    </p:spTree>
    <p:extLst>
      <p:ext uri="{BB962C8B-B14F-4D97-AF65-F5344CB8AC3E}">
        <p14:creationId xmlns:p14="http://schemas.microsoft.com/office/powerpoint/2010/main" val="189918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40">
            <a:extLst>
              <a:ext uri="{FF2B5EF4-FFF2-40B4-BE49-F238E27FC236}">
                <a16:creationId xmlns:a16="http://schemas.microsoft.com/office/drawing/2014/main" id="{953D0D2F-8819-4CDE-BEA7-DAAE2DFDD8A2}"/>
              </a:ext>
            </a:extLst>
          </p:cNvPr>
          <p:cNvSpPr>
            <a:spLocks noGrp="1"/>
          </p:cNvSpPr>
          <p:nvPr>
            <p:ph sz="quarter" idx="12"/>
          </p:nvPr>
        </p:nvSpPr>
        <p:spPr>
          <a:xfrm>
            <a:off x="620184" y="5456706"/>
            <a:ext cx="10963200" cy="492574"/>
          </a:xfrm>
        </p:spPr>
        <p:txBody>
          <a:bodyPr/>
          <a:lstStyle/>
          <a:p>
            <a:r>
              <a:rPr lang="en-GB" dirty="0"/>
              <a:t>Toxicity at 4 years post-randomisation was similar between treatment arms, with 16% of patients in each group reporting grade </a:t>
            </a:r>
            <a:r>
              <a:rPr lang="en-GB" dirty="0">
                <a:latin typeface="Calibri"/>
                <a:cs typeface="Calibri"/>
              </a:rPr>
              <a:t>≥</a:t>
            </a:r>
            <a:r>
              <a:rPr lang="en-GB" dirty="0"/>
              <a:t>3 toxicity </a:t>
            </a:r>
          </a:p>
        </p:txBody>
      </p:sp>
      <p:sp>
        <p:nvSpPr>
          <p:cNvPr id="2" name="Title 1">
            <a:extLst>
              <a:ext uri="{FF2B5EF4-FFF2-40B4-BE49-F238E27FC236}">
                <a16:creationId xmlns:a16="http://schemas.microsoft.com/office/drawing/2014/main" id="{E0587E19-B9C8-4A25-AE48-A27EAAE24607}"/>
              </a:ext>
            </a:extLst>
          </p:cNvPr>
          <p:cNvSpPr>
            <a:spLocks noGrp="1"/>
          </p:cNvSpPr>
          <p:nvPr>
            <p:ph type="title"/>
          </p:nvPr>
        </p:nvSpPr>
        <p:spPr/>
        <p:txBody>
          <a:bodyPr/>
          <a:lstStyle/>
          <a:p>
            <a:r>
              <a:rPr lang="en-GB" dirty="0"/>
              <a:t>STAMPEDE: </a:t>
            </a:r>
            <a:r>
              <a:rPr lang="en-GB" sz="2800" b="1" dirty="0">
                <a:solidFill>
                  <a:schemeClr val="tx2"/>
                </a:solidFill>
                <a:ea typeface="Aileron" charset="0"/>
                <a:cs typeface="Aileron" charset="0"/>
              </a:rPr>
              <a:t>SOC + AAP VS SOC</a:t>
            </a:r>
            <a:endParaRPr lang="en-GB" dirty="0"/>
          </a:p>
        </p:txBody>
      </p:sp>
      <p:sp>
        <p:nvSpPr>
          <p:cNvPr id="10" name="Slide Number Placeholder 9"/>
          <p:cNvSpPr>
            <a:spLocks noGrp="1"/>
          </p:cNvSpPr>
          <p:nvPr>
            <p:ph type="sldNum" sz="quarter" idx="4"/>
          </p:nvPr>
        </p:nvSpPr>
        <p:spPr/>
        <p:txBody>
          <a:bodyPr/>
          <a:lstStyle/>
          <a:p>
            <a:fld id="{FCE43C0F-8A7B-3A4B-9DB5-B3472E36E833}" type="slidenum">
              <a:rPr lang="en-GB" smtClean="0"/>
              <a:pPr/>
              <a:t>16</a:t>
            </a:fld>
            <a:endParaRPr lang="en-GB" dirty="0"/>
          </a:p>
        </p:txBody>
      </p:sp>
      <p:sp>
        <p:nvSpPr>
          <p:cNvPr id="6" name="Content Placeholder 5"/>
          <p:cNvSpPr>
            <a:spLocks noGrp="1"/>
          </p:cNvSpPr>
          <p:nvPr>
            <p:ph sz="quarter" idx="15"/>
          </p:nvPr>
        </p:nvSpPr>
        <p:spPr>
          <a:xfrm>
            <a:off x="620184" y="6309320"/>
            <a:ext cx="10660392" cy="365125"/>
          </a:xfrm>
        </p:spPr>
        <p:txBody>
          <a:bodyPr/>
          <a:lstStyle/>
          <a:p>
            <a:pPr>
              <a:spcBef>
                <a:spcPts val="300"/>
              </a:spcBef>
            </a:pPr>
            <a:r>
              <a:rPr lang="en-GB" dirty="0"/>
              <a:t>AAP, abiraterone acetate + prednisolone; CI, confidence interval; HR, hazard ratio; SOC, standard of care</a:t>
            </a:r>
            <a:br>
              <a:rPr lang="en-GB" dirty="0"/>
            </a:br>
            <a:r>
              <a:rPr lang="en-GB" dirty="0"/>
              <a:t>Hoyle AP, et al. Eur </a:t>
            </a:r>
            <a:r>
              <a:rPr lang="en-GB" dirty="0" err="1"/>
              <a:t>Urol</a:t>
            </a:r>
            <a:r>
              <a:rPr lang="en-GB" dirty="0"/>
              <a:t> 2019;76:719-728; J</a:t>
            </a:r>
            <a:r>
              <a:rPr lang="en-GB" altLang="en-US" dirty="0"/>
              <a:t>ames N, et al. ESMO 2020. Abstract #611O. Oral presentation</a:t>
            </a:r>
          </a:p>
        </p:txBody>
      </p:sp>
      <p:pic>
        <p:nvPicPr>
          <p:cNvPr id="14" name="Picture 13">
            <a:extLst>
              <a:ext uri="{FF2B5EF4-FFF2-40B4-BE49-F238E27FC236}">
                <a16:creationId xmlns:a16="http://schemas.microsoft.com/office/drawing/2014/main" id="{C96D84B2-C6FD-477B-BB9D-A6064DA4CE67}"/>
              </a:ext>
            </a:extLst>
          </p:cNvPr>
          <p:cNvPicPr>
            <a:picLocks noChangeAspect="1"/>
          </p:cNvPicPr>
          <p:nvPr/>
        </p:nvPicPr>
        <p:blipFill rotWithShape="1">
          <a:blip r:embed="rId3"/>
          <a:srcRect l="15346" t="16927" r="73850" b="62830"/>
          <a:stretch/>
        </p:blipFill>
        <p:spPr>
          <a:xfrm>
            <a:off x="2233009" y="1196752"/>
            <a:ext cx="3438765" cy="2064284"/>
          </a:xfrm>
          <a:prstGeom prst="rect">
            <a:avLst/>
          </a:prstGeom>
        </p:spPr>
      </p:pic>
      <p:sp>
        <p:nvSpPr>
          <p:cNvPr id="23" name="TextBox 22">
            <a:extLst>
              <a:ext uri="{FF2B5EF4-FFF2-40B4-BE49-F238E27FC236}">
                <a16:creationId xmlns:a16="http://schemas.microsoft.com/office/drawing/2014/main" id="{1D207D01-A718-4A49-AFC9-9CB50F322089}"/>
              </a:ext>
            </a:extLst>
          </p:cNvPr>
          <p:cNvSpPr txBox="1"/>
          <p:nvPr/>
        </p:nvSpPr>
        <p:spPr>
          <a:xfrm>
            <a:off x="983432" y="764704"/>
            <a:ext cx="9856826" cy="400110"/>
          </a:xfrm>
          <a:prstGeom prst="rect">
            <a:avLst/>
          </a:prstGeom>
          <a:noFill/>
        </p:spPr>
        <p:txBody>
          <a:bodyPr wrap="square" rtlCol="0">
            <a:spAutoFit/>
          </a:bodyPr>
          <a:lstStyle/>
          <a:p>
            <a:r>
              <a:rPr lang="en-GB" sz="2000" b="1" dirty="0">
                <a:solidFill>
                  <a:schemeClr val="accent1"/>
                </a:solidFill>
                <a:ea typeface="Aileron" charset="0"/>
                <a:cs typeface="Aileron" charset="0"/>
              </a:rPr>
              <a:t>OS BY RISK GROUP (LATITUDE)</a:t>
            </a:r>
          </a:p>
        </p:txBody>
      </p:sp>
      <p:sp>
        <p:nvSpPr>
          <p:cNvPr id="9" name="TextBox 8">
            <a:extLst>
              <a:ext uri="{FF2B5EF4-FFF2-40B4-BE49-F238E27FC236}">
                <a16:creationId xmlns:a16="http://schemas.microsoft.com/office/drawing/2014/main" id="{FCAAB828-60A0-C54A-A00B-6DABA6CBF0F3}"/>
              </a:ext>
            </a:extLst>
          </p:cNvPr>
          <p:cNvSpPr txBox="1"/>
          <p:nvPr/>
        </p:nvSpPr>
        <p:spPr>
          <a:xfrm>
            <a:off x="1408007" y="1681829"/>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1.00</a:t>
            </a:r>
          </a:p>
        </p:txBody>
      </p:sp>
      <p:cxnSp>
        <p:nvCxnSpPr>
          <p:cNvPr id="11" name="Straight Connector 10">
            <a:extLst>
              <a:ext uri="{FF2B5EF4-FFF2-40B4-BE49-F238E27FC236}">
                <a16:creationId xmlns:a16="http://schemas.microsoft.com/office/drawing/2014/main" id="{14B781B2-710F-0148-A978-1AC0B907CA36}"/>
              </a:ext>
            </a:extLst>
          </p:cNvPr>
          <p:cNvCxnSpPr>
            <a:cxnSpLocks/>
          </p:cNvCxnSpPr>
          <p:nvPr/>
        </p:nvCxnSpPr>
        <p:spPr>
          <a:xfrm>
            <a:off x="1769808" y="1697306"/>
            <a:ext cx="0" cy="1854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A399F2C-9090-9D48-8E2D-34B5D48EDEC7}"/>
              </a:ext>
            </a:extLst>
          </p:cNvPr>
          <p:cNvSpPr txBox="1"/>
          <p:nvPr/>
        </p:nvSpPr>
        <p:spPr>
          <a:xfrm>
            <a:off x="2139329"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222</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p:txBody>
      </p:sp>
      <p:sp>
        <p:nvSpPr>
          <p:cNvPr id="16" name="TextBox 15">
            <a:extLst>
              <a:ext uri="{FF2B5EF4-FFF2-40B4-BE49-F238E27FC236}">
                <a16:creationId xmlns:a16="http://schemas.microsoft.com/office/drawing/2014/main" id="{A9D2322A-1E7E-E045-9020-F63D84D7DD02}"/>
              </a:ext>
            </a:extLst>
          </p:cNvPr>
          <p:cNvSpPr txBox="1"/>
          <p:nvPr/>
        </p:nvSpPr>
        <p:spPr>
          <a:xfrm>
            <a:off x="1384097" y="3915910"/>
            <a:ext cx="492970" cy="372410"/>
          </a:xfrm>
          <a:prstGeom prst="rect">
            <a:avLst/>
          </a:prstGeom>
          <a:noFill/>
        </p:spPr>
        <p:txBody>
          <a:bodyPr wrap="square" lIns="0" tIns="0" rIns="0" bIns="0" rtlCol="0">
            <a:spAutoFit/>
          </a:bodyPr>
          <a:lstStyle/>
          <a:p>
            <a:pPr algn="r">
              <a:lnSpc>
                <a:spcPct val="80000"/>
              </a:lnSpc>
            </a:pPr>
            <a:r>
              <a:rPr lang="en-GB" sz="1000" dirty="0">
                <a:latin typeface="Calibri" panose="020F0502020204030204" pitchFamily="34" charset="0"/>
                <a:ea typeface="Aileron" charset="0"/>
                <a:cs typeface="Calibri" panose="020F0502020204030204" pitchFamily="34" charset="0"/>
              </a:rPr>
              <a:t>At risk</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Censored</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Died</a:t>
            </a:r>
          </a:p>
        </p:txBody>
      </p:sp>
      <p:sp>
        <p:nvSpPr>
          <p:cNvPr id="17" name="TextBox 16">
            <a:extLst>
              <a:ext uri="{FF2B5EF4-FFF2-40B4-BE49-F238E27FC236}">
                <a16:creationId xmlns:a16="http://schemas.microsoft.com/office/drawing/2014/main" id="{4D5CCA11-6777-F548-B1C5-FA87C1540E7E}"/>
              </a:ext>
            </a:extLst>
          </p:cNvPr>
          <p:cNvSpPr txBox="1"/>
          <p:nvPr/>
        </p:nvSpPr>
        <p:spPr>
          <a:xfrm rot="16200000">
            <a:off x="547627" y="2513331"/>
            <a:ext cx="1310744" cy="184666"/>
          </a:xfrm>
          <a:prstGeom prst="rect">
            <a:avLst/>
          </a:prstGeom>
          <a:noFill/>
        </p:spPr>
        <p:txBody>
          <a:bodyPr wrap="none" lIns="0" tIns="0" rIns="0" bIns="0" rtlCol="0">
            <a:spAutoFit/>
          </a:bodyPr>
          <a:lstStyle/>
          <a:p>
            <a:pPr algn="ctr"/>
            <a:r>
              <a:rPr lang="en-GB" sz="1200" b="1" dirty="0">
                <a:latin typeface="Calibri" panose="020F0502020204030204" pitchFamily="34" charset="0"/>
                <a:ea typeface="Aileron" charset="0"/>
                <a:cs typeface="Calibri" panose="020F0502020204030204" pitchFamily="34" charset="0"/>
              </a:rPr>
              <a:t>Proportion surviving</a:t>
            </a:r>
          </a:p>
        </p:txBody>
      </p:sp>
      <p:cxnSp>
        <p:nvCxnSpPr>
          <p:cNvPr id="18" name="Straight Connector 17">
            <a:extLst>
              <a:ext uri="{FF2B5EF4-FFF2-40B4-BE49-F238E27FC236}">
                <a16:creationId xmlns:a16="http://schemas.microsoft.com/office/drawing/2014/main" id="{9259F563-4D23-0945-8B12-2BD45AD1A717}"/>
              </a:ext>
            </a:extLst>
          </p:cNvPr>
          <p:cNvCxnSpPr>
            <a:cxnSpLocks/>
          </p:cNvCxnSpPr>
          <p:nvPr/>
        </p:nvCxnSpPr>
        <p:spPr>
          <a:xfrm rot="5400000">
            <a:off x="1748637" y="1751682"/>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CBCE488-E679-A649-9D70-937EF688E935}"/>
              </a:ext>
            </a:extLst>
          </p:cNvPr>
          <p:cNvSpPr txBox="1"/>
          <p:nvPr/>
        </p:nvSpPr>
        <p:spPr>
          <a:xfrm>
            <a:off x="1408007" y="210410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0.75</a:t>
            </a:r>
          </a:p>
        </p:txBody>
      </p:sp>
      <p:cxnSp>
        <p:nvCxnSpPr>
          <p:cNvPr id="20" name="Straight Connector 19">
            <a:extLst>
              <a:ext uri="{FF2B5EF4-FFF2-40B4-BE49-F238E27FC236}">
                <a16:creationId xmlns:a16="http://schemas.microsoft.com/office/drawing/2014/main" id="{923A5B3F-0BDD-8A41-A4E7-D45D53129163}"/>
              </a:ext>
            </a:extLst>
          </p:cNvPr>
          <p:cNvCxnSpPr>
            <a:cxnSpLocks/>
          </p:cNvCxnSpPr>
          <p:nvPr/>
        </p:nvCxnSpPr>
        <p:spPr>
          <a:xfrm rot="5400000">
            <a:off x="1748637" y="217395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AB4DC2D0-7D97-9D43-B2B0-48559A1E81A6}"/>
              </a:ext>
            </a:extLst>
          </p:cNvPr>
          <p:cNvSpPr txBox="1"/>
          <p:nvPr/>
        </p:nvSpPr>
        <p:spPr>
          <a:xfrm>
            <a:off x="1408007" y="252955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0.50</a:t>
            </a:r>
          </a:p>
        </p:txBody>
      </p:sp>
      <p:cxnSp>
        <p:nvCxnSpPr>
          <p:cNvPr id="22" name="Straight Connector 21">
            <a:extLst>
              <a:ext uri="{FF2B5EF4-FFF2-40B4-BE49-F238E27FC236}">
                <a16:creationId xmlns:a16="http://schemas.microsoft.com/office/drawing/2014/main" id="{1B56812D-0304-5C4C-AEAF-759BEEA479F8}"/>
              </a:ext>
            </a:extLst>
          </p:cNvPr>
          <p:cNvCxnSpPr>
            <a:cxnSpLocks/>
          </p:cNvCxnSpPr>
          <p:nvPr/>
        </p:nvCxnSpPr>
        <p:spPr>
          <a:xfrm rot="5400000">
            <a:off x="1748637" y="259940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654413C-BCAE-9041-AC41-DD7F5B3FBD1F}"/>
              </a:ext>
            </a:extLst>
          </p:cNvPr>
          <p:cNvSpPr txBox="1"/>
          <p:nvPr/>
        </p:nvSpPr>
        <p:spPr>
          <a:xfrm>
            <a:off x="1408007" y="294865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0.25</a:t>
            </a:r>
          </a:p>
        </p:txBody>
      </p:sp>
      <p:cxnSp>
        <p:nvCxnSpPr>
          <p:cNvPr id="25" name="Straight Connector 24">
            <a:extLst>
              <a:ext uri="{FF2B5EF4-FFF2-40B4-BE49-F238E27FC236}">
                <a16:creationId xmlns:a16="http://schemas.microsoft.com/office/drawing/2014/main" id="{E6B0ACE7-B4D9-114D-A05D-F3169AA27388}"/>
              </a:ext>
            </a:extLst>
          </p:cNvPr>
          <p:cNvCxnSpPr>
            <a:cxnSpLocks/>
          </p:cNvCxnSpPr>
          <p:nvPr/>
        </p:nvCxnSpPr>
        <p:spPr>
          <a:xfrm rot="5400000">
            <a:off x="1748637" y="301850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45D1B48-B9DA-694B-B77D-175A05F988BB}"/>
              </a:ext>
            </a:extLst>
          </p:cNvPr>
          <p:cNvSpPr txBox="1"/>
          <p:nvPr/>
        </p:nvSpPr>
        <p:spPr>
          <a:xfrm>
            <a:off x="1408007" y="3370929"/>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0.00</a:t>
            </a:r>
          </a:p>
        </p:txBody>
      </p:sp>
      <p:cxnSp>
        <p:nvCxnSpPr>
          <p:cNvPr id="27" name="Straight Connector 26">
            <a:extLst>
              <a:ext uri="{FF2B5EF4-FFF2-40B4-BE49-F238E27FC236}">
                <a16:creationId xmlns:a16="http://schemas.microsoft.com/office/drawing/2014/main" id="{7658ECA4-3953-6D4C-AF18-87DC5C9E69E9}"/>
              </a:ext>
            </a:extLst>
          </p:cNvPr>
          <p:cNvCxnSpPr>
            <a:cxnSpLocks/>
          </p:cNvCxnSpPr>
          <p:nvPr/>
        </p:nvCxnSpPr>
        <p:spPr>
          <a:xfrm rot="5400000">
            <a:off x="1748637" y="3440782"/>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4B00F65-F412-004F-918E-8EC460E356E1}"/>
              </a:ext>
            </a:extLst>
          </p:cNvPr>
          <p:cNvCxnSpPr>
            <a:cxnSpLocks/>
          </p:cNvCxnSpPr>
          <p:nvPr/>
        </p:nvCxnSpPr>
        <p:spPr>
          <a:xfrm>
            <a:off x="2231235"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633FBF8-064A-534B-B6DA-A67596441B71}"/>
              </a:ext>
            </a:extLst>
          </p:cNvPr>
          <p:cNvSpPr txBox="1"/>
          <p:nvPr/>
        </p:nvSpPr>
        <p:spPr>
          <a:xfrm>
            <a:off x="2191590"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0</a:t>
            </a:r>
          </a:p>
        </p:txBody>
      </p:sp>
      <p:sp>
        <p:nvSpPr>
          <p:cNvPr id="30" name="TextBox 29">
            <a:extLst>
              <a:ext uri="{FF2B5EF4-FFF2-40B4-BE49-F238E27FC236}">
                <a16:creationId xmlns:a16="http://schemas.microsoft.com/office/drawing/2014/main" id="{357A98EC-4478-634B-9C82-15529CB77D6F}"/>
              </a:ext>
            </a:extLst>
          </p:cNvPr>
          <p:cNvSpPr txBox="1"/>
          <p:nvPr/>
        </p:nvSpPr>
        <p:spPr>
          <a:xfrm>
            <a:off x="2139329"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214</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p:txBody>
      </p:sp>
      <p:sp>
        <p:nvSpPr>
          <p:cNvPr id="31" name="TextBox 30">
            <a:extLst>
              <a:ext uri="{FF2B5EF4-FFF2-40B4-BE49-F238E27FC236}">
                <a16:creationId xmlns:a16="http://schemas.microsoft.com/office/drawing/2014/main" id="{498A1BBE-2A6B-2A49-BE7F-19B144D20C2F}"/>
              </a:ext>
            </a:extLst>
          </p:cNvPr>
          <p:cNvSpPr txBox="1"/>
          <p:nvPr/>
        </p:nvSpPr>
        <p:spPr>
          <a:xfrm>
            <a:off x="1360684" y="4464550"/>
            <a:ext cx="516383" cy="372410"/>
          </a:xfrm>
          <a:prstGeom prst="rect">
            <a:avLst/>
          </a:prstGeom>
          <a:noFill/>
        </p:spPr>
        <p:txBody>
          <a:bodyPr wrap="square" lIns="0" tIns="0" rIns="0" bIns="0" rtlCol="0">
            <a:spAutoFit/>
          </a:bodyPr>
          <a:lstStyle/>
          <a:p>
            <a:pPr algn="r">
              <a:lnSpc>
                <a:spcPct val="80000"/>
              </a:lnSpc>
            </a:pPr>
            <a:r>
              <a:rPr lang="en-GB" sz="1000" dirty="0">
                <a:latin typeface="Calibri" panose="020F0502020204030204" pitchFamily="34" charset="0"/>
                <a:ea typeface="Aileron" charset="0"/>
                <a:cs typeface="Calibri" panose="020F0502020204030204" pitchFamily="34" charset="0"/>
              </a:rPr>
              <a:t>At risk</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Censored</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Died</a:t>
            </a:r>
          </a:p>
        </p:txBody>
      </p:sp>
      <p:cxnSp>
        <p:nvCxnSpPr>
          <p:cNvPr id="32" name="Straight Connector 31">
            <a:extLst>
              <a:ext uri="{FF2B5EF4-FFF2-40B4-BE49-F238E27FC236}">
                <a16:creationId xmlns:a16="http://schemas.microsoft.com/office/drawing/2014/main" id="{60F12232-FE99-8D48-86B7-EECD4FCE1755}"/>
              </a:ext>
            </a:extLst>
          </p:cNvPr>
          <p:cNvCxnSpPr>
            <a:cxnSpLocks/>
          </p:cNvCxnSpPr>
          <p:nvPr/>
        </p:nvCxnSpPr>
        <p:spPr>
          <a:xfrm flipH="1">
            <a:off x="1766101" y="3547146"/>
            <a:ext cx="3702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318CD36-8254-B54D-9FF6-E2883EFD6902}"/>
              </a:ext>
            </a:extLst>
          </p:cNvPr>
          <p:cNvCxnSpPr>
            <a:cxnSpLocks/>
          </p:cNvCxnSpPr>
          <p:nvPr/>
        </p:nvCxnSpPr>
        <p:spPr>
          <a:xfrm>
            <a:off x="1840710"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A3DF6F5-030D-B248-B404-55123DF5E488}"/>
              </a:ext>
            </a:extLst>
          </p:cNvPr>
          <p:cNvSpPr txBox="1"/>
          <p:nvPr/>
        </p:nvSpPr>
        <p:spPr>
          <a:xfrm>
            <a:off x="2533029"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213</a:t>
            </a:r>
          </a:p>
          <a:p>
            <a:pPr algn="ctr">
              <a:lnSpc>
                <a:spcPct val="80000"/>
              </a:lnSpc>
            </a:pPr>
            <a:r>
              <a:rPr lang="en-GB" sz="1000" dirty="0">
                <a:latin typeface="Calibri" panose="020F0502020204030204" pitchFamily="34" charset="0"/>
                <a:ea typeface="Aileron" charset="0"/>
                <a:cs typeface="Calibri" panose="020F0502020204030204" pitchFamily="34" charset="0"/>
              </a:rPr>
              <a:t>2</a:t>
            </a:r>
          </a:p>
          <a:p>
            <a:pPr algn="ctr">
              <a:lnSpc>
                <a:spcPct val="80000"/>
              </a:lnSpc>
            </a:pPr>
            <a:r>
              <a:rPr lang="en-GB" sz="1000" dirty="0">
                <a:latin typeface="Calibri" panose="020F0502020204030204" pitchFamily="34" charset="0"/>
                <a:ea typeface="Aileron" charset="0"/>
                <a:cs typeface="Calibri" panose="020F0502020204030204" pitchFamily="34" charset="0"/>
              </a:rPr>
              <a:t>7</a:t>
            </a:r>
          </a:p>
        </p:txBody>
      </p:sp>
      <p:cxnSp>
        <p:nvCxnSpPr>
          <p:cNvPr id="38" name="Straight Connector 37">
            <a:extLst>
              <a:ext uri="{FF2B5EF4-FFF2-40B4-BE49-F238E27FC236}">
                <a16:creationId xmlns:a16="http://schemas.microsoft.com/office/drawing/2014/main" id="{F92621B9-4D87-2D4F-A983-4AAB9086BACF}"/>
              </a:ext>
            </a:extLst>
          </p:cNvPr>
          <p:cNvCxnSpPr>
            <a:cxnSpLocks/>
          </p:cNvCxnSpPr>
          <p:nvPr/>
        </p:nvCxnSpPr>
        <p:spPr>
          <a:xfrm>
            <a:off x="2624935"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5D99336F-015A-9546-9263-A12153514A7B}"/>
              </a:ext>
            </a:extLst>
          </p:cNvPr>
          <p:cNvSpPr txBox="1"/>
          <p:nvPr/>
        </p:nvSpPr>
        <p:spPr>
          <a:xfrm>
            <a:off x="2585290"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1</a:t>
            </a:r>
          </a:p>
        </p:txBody>
      </p:sp>
      <p:sp>
        <p:nvSpPr>
          <p:cNvPr id="40" name="TextBox 39">
            <a:extLst>
              <a:ext uri="{FF2B5EF4-FFF2-40B4-BE49-F238E27FC236}">
                <a16:creationId xmlns:a16="http://schemas.microsoft.com/office/drawing/2014/main" id="{1D172DE9-D8C1-0848-A073-E8FAFC949948}"/>
              </a:ext>
            </a:extLst>
          </p:cNvPr>
          <p:cNvSpPr txBox="1"/>
          <p:nvPr/>
        </p:nvSpPr>
        <p:spPr>
          <a:xfrm>
            <a:off x="2533029"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211</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a:p>
            <a:pPr algn="ctr">
              <a:lnSpc>
                <a:spcPct val="80000"/>
              </a:lnSpc>
            </a:pPr>
            <a:r>
              <a:rPr lang="en-GB" sz="1000" dirty="0">
                <a:latin typeface="Calibri" panose="020F0502020204030204" pitchFamily="34" charset="0"/>
                <a:ea typeface="Aileron" charset="0"/>
                <a:cs typeface="Calibri" panose="020F0502020204030204" pitchFamily="34" charset="0"/>
              </a:rPr>
              <a:t>3</a:t>
            </a:r>
          </a:p>
        </p:txBody>
      </p:sp>
      <p:sp>
        <p:nvSpPr>
          <p:cNvPr id="42" name="TextBox 41">
            <a:extLst>
              <a:ext uri="{FF2B5EF4-FFF2-40B4-BE49-F238E27FC236}">
                <a16:creationId xmlns:a16="http://schemas.microsoft.com/office/drawing/2014/main" id="{6689AA3E-0508-F143-B168-EB7BB382C194}"/>
              </a:ext>
            </a:extLst>
          </p:cNvPr>
          <p:cNvSpPr txBox="1"/>
          <p:nvPr/>
        </p:nvSpPr>
        <p:spPr>
          <a:xfrm>
            <a:off x="2923554"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191</a:t>
            </a:r>
          </a:p>
          <a:p>
            <a:pPr algn="ctr">
              <a:lnSpc>
                <a:spcPct val="80000"/>
              </a:lnSpc>
            </a:pPr>
            <a:r>
              <a:rPr lang="en-GB" sz="1000" dirty="0">
                <a:latin typeface="Calibri" panose="020F0502020204030204" pitchFamily="34" charset="0"/>
                <a:ea typeface="Aileron" charset="0"/>
                <a:cs typeface="Calibri" panose="020F0502020204030204" pitchFamily="34" charset="0"/>
              </a:rPr>
              <a:t>3</a:t>
            </a:r>
          </a:p>
          <a:p>
            <a:pPr algn="ctr">
              <a:lnSpc>
                <a:spcPct val="80000"/>
              </a:lnSpc>
            </a:pPr>
            <a:r>
              <a:rPr lang="en-GB" sz="1000" dirty="0">
                <a:latin typeface="Calibri" panose="020F0502020204030204" pitchFamily="34" charset="0"/>
                <a:ea typeface="Aileron" charset="0"/>
                <a:cs typeface="Calibri" panose="020F0502020204030204" pitchFamily="34" charset="0"/>
              </a:rPr>
              <a:t>28</a:t>
            </a:r>
          </a:p>
        </p:txBody>
      </p:sp>
      <p:cxnSp>
        <p:nvCxnSpPr>
          <p:cNvPr id="43" name="Straight Connector 42">
            <a:extLst>
              <a:ext uri="{FF2B5EF4-FFF2-40B4-BE49-F238E27FC236}">
                <a16:creationId xmlns:a16="http://schemas.microsoft.com/office/drawing/2014/main" id="{6EAE7023-78E4-4347-937F-3C590E68EB63}"/>
              </a:ext>
            </a:extLst>
          </p:cNvPr>
          <p:cNvCxnSpPr>
            <a:cxnSpLocks/>
          </p:cNvCxnSpPr>
          <p:nvPr/>
        </p:nvCxnSpPr>
        <p:spPr>
          <a:xfrm>
            <a:off x="3015460"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BE3108C8-FC6E-9F4F-8682-62F40F09074F}"/>
              </a:ext>
            </a:extLst>
          </p:cNvPr>
          <p:cNvSpPr txBox="1"/>
          <p:nvPr/>
        </p:nvSpPr>
        <p:spPr>
          <a:xfrm>
            <a:off x="2975815"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2</a:t>
            </a:r>
          </a:p>
        </p:txBody>
      </p:sp>
      <p:sp>
        <p:nvSpPr>
          <p:cNvPr id="45" name="TextBox 44">
            <a:extLst>
              <a:ext uri="{FF2B5EF4-FFF2-40B4-BE49-F238E27FC236}">
                <a16:creationId xmlns:a16="http://schemas.microsoft.com/office/drawing/2014/main" id="{5FFCF252-642F-4D41-B219-2BF4D18C50AB}"/>
              </a:ext>
            </a:extLst>
          </p:cNvPr>
          <p:cNvSpPr txBox="1"/>
          <p:nvPr/>
        </p:nvSpPr>
        <p:spPr>
          <a:xfrm>
            <a:off x="2923554"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192</a:t>
            </a:r>
          </a:p>
          <a:p>
            <a:pPr algn="ctr">
              <a:lnSpc>
                <a:spcPct val="80000"/>
              </a:lnSpc>
            </a:pPr>
            <a:r>
              <a:rPr lang="en-GB" sz="1000" dirty="0">
                <a:latin typeface="Calibri" panose="020F0502020204030204" pitchFamily="34" charset="0"/>
                <a:ea typeface="Aileron" charset="0"/>
                <a:cs typeface="Calibri" panose="020F0502020204030204" pitchFamily="34" charset="0"/>
              </a:rPr>
              <a:t>2</a:t>
            </a:r>
          </a:p>
          <a:p>
            <a:pPr algn="ctr">
              <a:lnSpc>
                <a:spcPct val="80000"/>
              </a:lnSpc>
            </a:pPr>
            <a:r>
              <a:rPr lang="en-GB" sz="1000" dirty="0">
                <a:latin typeface="Calibri" panose="020F0502020204030204" pitchFamily="34" charset="0"/>
                <a:ea typeface="Aileron" charset="0"/>
                <a:cs typeface="Calibri" panose="020F0502020204030204" pitchFamily="34" charset="0"/>
              </a:rPr>
              <a:t>20</a:t>
            </a:r>
          </a:p>
        </p:txBody>
      </p:sp>
      <p:sp>
        <p:nvSpPr>
          <p:cNvPr id="46" name="TextBox 45">
            <a:extLst>
              <a:ext uri="{FF2B5EF4-FFF2-40B4-BE49-F238E27FC236}">
                <a16:creationId xmlns:a16="http://schemas.microsoft.com/office/drawing/2014/main" id="{7496193A-70A5-4344-B530-B70D125F5292}"/>
              </a:ext>
            </a:extLst>
          </p:cNvPr>
          <p:cNvSpPr txBox="1"/>
          <p:nvPr/>
        </p:nvSpPr>
        <p:spPr>
          <a:xfrm>
            <a:off x="3307729"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165</a:t>
            </a:r>
          </a:p>
          <a:p>
            <a:pPr algn="ctr">
              <a:lnSpc>
                <a:spcPct val="80000"/>
              </a:lnSpc>
            </a:pPr>
            <a:r>
              <a:rPr lang="en-GB" sz="1000" dirty="0">
                <a:latin typeface="Calibri" panose="020F0502020204030204" pitchFamily="34" charset="0"/>
                <a:ea typeface="Aileron" charset="0"/>
                <a:cs typeface="Calibri" panose="020F0502020204030204" pitchFamily="34" charset="0"/>
              </a:rPr>
              <a:t>4</a:t>
            </a:r>
          </a:p>
          <a:p>
            <a:pPr algn="ctr">
              <a:lnSpc>
                <a:spcPct val="80000"/>
              </a:lnSpc>
            </a:pPr>
            <a:r>
              <a:rPr lang="en-GB" sz="1000" dirty="0">
                <a:latin typeface="Calibri" panose="020F0502020204030204" pitchFamily="34" charset="0"/>
                <a:ea typeface="Aileron" charset="0"/>
                <a:cs typeface="Calibri" panose="020F0502020204030204" pitchFamily="34" charset="0"/>
              </a:rPr>
              <a:t>53</a:t>
            </a:r>
          </a:p>
        </p:txBody>
      </p:sp>
      <p:cxnSp>
        <p:nvCxnSpPr>
          <p:cNvPr id="47" name="Straight Connector 46">
            <a:extLst>
              <a:ext uri="{FF2B5EF4-FFF2-40B4-BE49-F238E27FC236}">
                <a16:creationId xmlns:a16="http://schemas.microsoft.com/office/drawing/2014/main" id="{991CCADA-2B9F-0F48-B6D7-53FC9E6619EF}"/>
              </a:ext>
            </a:extLst>
          </p:cNvPr>
          <p:cNvCxnSpPr>
            <a:cxnSpLocks/>
          </p:cNvCxnSpPr>
          <p:nvPr/>
        </p:nvCxnSpPr>
        <p:spPr>
          <a:xfrm>
            <a:off x="3399635"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D7E525CF-DAB7-BD4E-BE14-58D1F035926C}"/>
              </a:ext>
            </a:extLst>
          </p:cNvPr>
          <p:cNvSpPr txBox="1"/>
          <p:nvPr/>
        </p:nvSpPr>
        <p:spPr>
          <a:xfrm>
            <a:off x="3359990"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3</a:t>
            </a:r>
          </a:p>
        </p:txBody>
      </p:sp>
      <p:sp>
        <p:nvSpPr>
          <p:cNvPr id="49" name="TextBox 48">
            <a:extLst>
              <a:ext uri="{FF2B5EF4-FFF2-40B4-BE49-F238E27FC236}">
                <a16:creationId xmlns:a16="http://schemas.microsoft.com/office/drawing/2014/main" id="{171F4396-3D59-2942-9376-B946B370137C}"/>
              </a:ext>
            </a:extLst>
          </p:cNvPr>
          <p:cNvSpPr txBox="1"/>
          <p:nvPr/>
        </p:nvSpPr>
        <p:spPr>
          <a:xfrm>
            <a:off x="3307729"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172</a:t>
            </a:r>
          </a:p>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37</a:t>
            </a:r>
          </a:p>
        </p:txBody>
      </p:sp>
      <p:sp>
        <p:nvSpPr>
          <p:cNvPr id="50" name="TextBox 49">
            <a:extLst>
              <a:ext uri="{FF2B5EF4-FFF2-40B4-BE49-F238E27FC236}">
                <a16:creationId xmlns:a16="http://schemas.microsoft.com/office/drawing/2014/main" id="{D044D763-33C3-1B48-9E19-92F523127D1D}"/>
              </a:ext>
            </a:extLst>
          </p:cNvPr>
          <p:cNvSpPr txBox="1"/>
          <p:nvPr/>
        </p:nvSpPr>
        <p:spPr>
          <a:xfrm>
            <a:off x="3701429"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146</a:t>
            </a:r>
          </a:p>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71</a:t>
            </a:r>
          </a:p>
        </p:txBody>
      </p:sp>
      <p:cxnSp>
        <p:nvCxnSpPr>
          <p:cNvPr id="51" name="Straight Connector 50">
            <a:extLst>
              <a:ext uri="{FF2B5EF4-FFF2-40B4-BE49-F238E27FC236}">
                <a16:creationId xmlns:a16="http://schemas.microsoft.com/office/drawing/2014/main" id="{A85FC02A-3573-F44A-9519-40DF8DC8EB8F}"/>
              </a:ext>
            </a:extLst>
          </p:cNvPr>
          <p:cNvCxnSpPr>
            <a:cxnSpLocks/>
          </p:cNvCxnSpPr>
          <p:nvPr/>
        </p:nvCxnSpPr>
        <p:spPr>
          <a:xfrm>
            <a:off x="3793335"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13E4F7C7-9AE1-C548-B288-67FB036E5792}"/>
              </a:ext>
            </a:extLst>
          </p:cNvPr>
          <p:cNvSpPr txBox="1"/>
          <p:nvPr/>
        </p:nvSpPr>
        <p:spPr>
          <a:xfrm>
            <a:off x="3753690"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4</a:t>
            </a:r>
          </a:p>
        </p:txBody>
      </p:sp>
      <p:sp>
        <p:nvSpPr>
          <p:cNvPr id="53" name="TextBox 52">
            <a:extLst>
              <a:ext uri="{FF2B5EF4-FFF2-40B4-BE49-F238E27FC236}">
                <a16:creationId xmlns:a16="http://schemas.microsoft.com/office/drawing/2014/main" id="{5FBA3B18-5040-E448-AC97-199DB2453DF8}"/>
              </a:ext>
            </a:extLst>
          </p:cNvPr>
          <p:cNvSpPr txBox="1"/>
          <p:nvPr/>
        </p:nvSpPr>
        <p:spPr>
          <a:xfrm>
            <a:off x="3701429"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161</a:t>
            </a:r>
          </a:p>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48</a:t>
            </a:r>
          </a:p>
        </p:txBody>
      </p:sp>
      <p:sp>
        <p:nvSpPr>
          <p:cNvPr id="54" name="TextBox 53">
            <a:extLst>
              <a:ext uri="{FF2B5EF4-FFF2-40B4-BE49-F238E27FC236}">
                <a16:creationId xmlns:a16="http://schemas.microsoft.com/office/drawing/2014/main" id="{84BADBA9-7E10-BE4C-AC96-7AC461CA246A}"/>
              </a:ext>
            </a:extLst>
          </p:cNvPr>
          <p:cNvSpPr txBox="1"/>
          <p:nvPr/>
        </p:nvSpPr>
        <p:spPr>
          <a:xfrm>
            <a:off x="4088779"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109</a:t>
            </a:r>
          </a:p>
          <a:p>
            <a:pPr algn="ctr">
              <a:lnSpc>
                <a:spcPct val="80000"/>
              </a:lnSpc>
            </a:pPr>
            <a:r>
              <a:rPr lang="en-GB" sz="1000" dirty="0">
                <a:latin typeface="Calibri" panose="020F0502020204030204" pitchFamily="34" charset="0"/>
                <a:ea typeface="Aileron" charset="0"/>
                <a:cs typeface="Calibri" panose="020F0502020204030204" pitchFamily="34" charset="0"/>
              </a:rPr>
              <a:t>14</a:t>
            </a:r>
          </a:p>
          <a:p>
            <a:pPr algn="ctr">
              <a:lnSpc>
                <a:spcPct val="80000"/>
              </a:lnSpc>
            </a:pPr>
            <a:r>
              <a:rPr lang="en-GB" sz="1000" dirty="0">
                <a:latin typeface="Calibri" panose="020F0502020204030204" pitchFamily="34" charset="0"/>
                <a:ea typeface="Aileron" charset="0"/>
                <a:cs typeface="Calibri" panose="020F0502020204030204" pitchFamily="34" charset="0"/>
              </a:rPr>
              <a:t>99</a:t>
            </a:r>
          </a:p>
        </p:txBody>
      </p:sp>
      <p:cxnSp>
        <p:nvCxnSpPr>
          <p:cNvPr id="55" name="Straight Connector 54">
            <a:extLst>
              <a:ext uri="{FF2B5EF4-FFF2-40B4-BE49-F238E27FC236}">
                <a16:creationId xmlns:a16="http://schemas.microsoft.com/office/drawing/2014/main" id="{80A9D63D-081B-E94B-919B-1DCDE93C5267}"/>
              </a:ext>
            </a:extLst>
          </p:cNvPr>
          <p:cNvCxnSpPr>
            <a:cxnSpLocks/>
          </p:cNvCxnSpPr>
          <p:nvPr/>
        </p:nvCxnSpPr>
        <p:spPr>
          <a:xfrm>
            <a:off x="4180685"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B87D11B2-C443-DD48-B97E-51E241EC3296}"/>
              </a:ext>
            </a:extLst>
          </p:cNvPr>
          <p:cNvSpPr txBox="1"/>
          <p:nvPr/>
        </p:nvSpPr>
        <p:spPr>
          <a:xfrm>
            <a:off x="4141040"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5</a:t>
            </a:r>
          </a:p>
        </p:txBody>
      </p:sp>
      <p:sp>
        <p:nvSpPr>
          <p:cNvPr id="57" name="TextBox 56">
            <a:extLst>
              <a:ext uri="{FF2B5EF4-FFF2-40B4-BE49-F238E27FC236}">
                <a16:creationId xmlns:a16="http://schemas.microsoft.com/office/drawing/2014/main" id="{52FB4376-9F29-7C47-BC4F-DB0A93EDAC29}"/>
              </a:ext>
            </a:extLst>
          </p:cNvPr>
          <p:cNvSpPr txBox="1"/>
          <p:nvPr/>
        </p:nvSpPr>
        <p:spPr>
          <a:xfrm>
            <a:off x="4088779"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149</a:t>
            </a:r>
          </a:p>
          <a:p>
            <a:pPr algn="ctr">
              <a:lnSpc>
                <a:spcPct val="80000"/>
              </a:lnSpc>
            </a:pPr>
            <a:r>
              <a:rPr lang="en-GB" sz="1000" dirty="0">
                <a:latin typeface="Calibri" panose="020F0502020204030204" pitchFamily="34" charset="0"/>
                <a:ea typeface="Aileron" charset="0"/>
                <a:cs typeface="Calibri" panose="020F0502020204030204" pitchFamily="34" charset="0"/>
              </a:rPr>
              <a:t>6</a:t>
            </a:r>
          </a:p>
          <a:p>
            <a:pPr algn="ctr">
              <a:lnSpc>
                <a:spcPct val="80000"/>
              </a:lnSpc>
            </a:pPr>
            <a:r>
              <a:rPr lang="en-GB" sz="1000" dirty="0">
                <a:latin typeface="Calibri" panose="020F0502020204030204" pitchFamily="34" charset="0"/>
                <a:ea typeface="Aileron" charset="0"/>
                <a:cs typeface="Calibri" panose="020F0502020204030204" pitchFamily="34" charset="0"/>
              </a:rPr>
              <a:t>59</a:t>
            </a:r>
          </a:p>
        </p:txBody>
      </p:sp>
      <p:sp>
        <p:nvSpPr>
          <p:cNvPr id="58" name="TextBox 57">
            <a:extLst>
              <a:ext uri="{FF2B5EF4-FFF2-40B4-BE49-F238E27FC236}">
                <a16:creationId xmlns:a16="http://schemas.microsoft.com/office/drawing/2014/main" id="{57D3ECF9-A54B-9A4F-8E3E-AAA4A5238595}"/>
              </a:ext>
            </a:extLst>
          </p:cNvPr>
          <p:cNvSpPr txBox="1"/>
          <p:nvPr/>
        </p:nvSpPr>
        <p:spPr>
          <a:xfrm>
            <a:off x="4479304"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62</a:t>
            </a:r>
          </a:p>
          <a:p>
            <a:pPr algn="ctr">
              <a:lnSpc>
                <a:spcPct val="80000"/>
              </a:lnSpc>
            </a:pPr>
            <a:r>
              <a:rPr lang="en-GB" sz="1000" dirty="0">
                <a:latin typeface="Calibri" panose="020F0502020204030204" pitchFamily="34" charset="0"/>
                <a:ea typeface="Aileron" charset="0"/>
                <a:cs typeface="Calibri" panose="020F0502020204030204" pitchFamily="34" charset="0"/>
              </a:rPr>
              <a:t>50</a:t>
            </a:r>
          </a:p>
          <a:p>
            <a:pPr algn="ctr">
              <a:lnSpc>
                <a:spcPct val="80000"/>
              </a:lnSpc>
            </a:pPr>
            <a:r>
              <a:rPr lang="en-GB" sz="1000" dirty="0">
                <a:latin typeface="Calibri" panose="020F0502020204030204" pitchFamily="34" charset="0"/>
                <a:ea typeface="Aileron" charset="0"/>
                <a:cs typeface="Calibri" panose="020F0502020204030204" pitchFamily="34" charset="0"/>
              </a:rPr>
              <a:t>110</a:t>
            </a:r>
          </a:p>
        </p:txBody>
      </p:sp>
      <p:cxnSp>
        <p:nvCxnSpPr>
          <p:cNvPr id="59" name="Straight Connector 58">
            <a:extLst>
              <a:ext uri="{FF2B5EF4-FFF2-40B4-BE49-F238E27FC236}">
                <a16:creationId xmlns:a16="http://schemas.microsoft.com/office/drawing/2014/main" id="{DB7A4E35-BC39-324B-8B79-9C6DD707E30D}"/>
              </a:ext>
            </a:extLst>
          </p:cNvPr>
          <p:cNvCxnSpPr>
            <a:cxnSpLocks/>
          </p:cNvCxnSpPr>
          <p:nvPr/>
        </p:nvCxnSpPr>
        <p:spPr>
          <a:xfrm>
            <a:off x="4571210"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5E70BE67-A836-394A-BE4D-411051DE89C0}"/>
              </a:ext>
            </a:extLst>
          </p:cNvPr>
          <p:cNvSpPr txBox="1"/>
          <p:nvPr/>
        </p:nvSpPr>
        <p:spPr>
          <a:xfrm>
            <a:off x="4531565"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6</a:t>
            </a:r>
          </a:p>
        </p:txBody>
      </p:sp>
      <p:sp>
        <p:nvSpPr>
          <p:cNvPr id="61" name="TextBox 60">
            <a:extLst>
              <a:ext uri="{FF2B5EF4-FFF2-40B4-BE49-F238E27FC236}">
                <a16:creationId xmlns:a16="http://schemas.microsoft.com/office/drawing/2014/main" id="{3B98F628-10A9-1947-B247-3679F27116E0}"/>
              </a:ext>
            </a:extLst>
          </p:cNvPr>
          <p:cNvSpPr txBox="1"/>
          <p:nvPr/>
        </p:nvSpPr>
        <p:spPr>
          <a:xfrm>
            <a:off x="4512166" y="4464550"/>
            <a:ext cx="131446"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95</a:t>
            </a:r>
          </a:p>
          <a:p>
            <a:pPr algn="ctr">
              <a:lnSpc>
                <a:spcPct val="80000"/>
              </a:lnSpc>
            </a:pPr>
            <a:r>
              <a:rPr lang="en-GB" sz="1000" dirty="0">
                <a:latin typeface="Calibri" panose="020F0502020204030204" pitchFamily="34" charset="0"/>
                <a:ea typeface="Aileron" charset="0"/>
                <a:cs typeface="Calibri" panose="020F0502020204030204" pitchFamily="34" charset="0"/>
              </a:rPr>
              <a:t>44</a:t>
            </a:r>
          </a:p>
          <a:p>
            <a:pPr algn="ctr">
              <a:lnSpc>
                <a:spcPct val="80000"/>
              </a:lnSpc>
            </a:pPr>
            <a:r>
              <a:rPr lang="en-GB" sz="1000" dirty="0">
                <a:latin typeface="Calibri" panose="020F0502020204030204" pitchFamily="34" charset="0"/>
                <a:ea typeface="Aileron" charset="0"/>
                <a:cs typeface="Calibri" panose="020F0502020204030204" pitchFamily="34" charset="0"/>
              </a:rPr>
              <a:t>75</a:t>
            </a:r>
          </a:p>
        </p:txBody>
      </p:sp>
      <p:sp>
        <p:nvSpPr>
          <p:cNvPr id="62" name="TextBox 61">
            <a:extLst>
              <a:ext uri="{FF2B5EF4-FFF2-40B4-BE49-F238E27FC236}">
                <a16:creationId xmlns:a16="http://schemas.microsoft.com/office/drawing/2014/main" id="{00699C3F-0AF9-B449-98A5-C990A0BFB065}"/>
              </a:ext>
            </a:extLst>
          </p:cNvPr>
          <p:cNvSpPr txBox="1"/>
          <p:nvPr/>
        </p:nvSpPr>
        <p:spPr>
          <a:xfrm>
            <a:off x="4873004"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29</a:t>
            </a:r>
          </a:p>
          <a:p>
            <a:pPr algn="ctr">
              <a:lnSpc>
                <a:spcPct val="80000"/>
              </a:lnSpc>
            </a:pPr>
            <a:r>
              <a:rPr lang="en-GB" sz="1000" dirty="0">
                <a:latin typeface="Calibri" panose="020F0502020204030204" pitchFamily="34" charset="0"/>
                <a:ea typeface="Aileron" charset="0"/>
                <a:cs typeface="Calibri" panose="020F0502020204030204" pitchFamily="34" charset="0"/>
              </a:rPr>
              <a:t>77</a:t>
            </a:r>
          </a:p>
          <a:p>
            <a:pPr algn="ctr">
              <a:lnSpc>
                <a:spcPct val="80000"/>
              </a:lnSpc>
            </a:pPr>
            <a:r>
              <a:rPr lang="en-GB" sz="1000" dirty="0">
                <a:latin typeface="Calibri" panose="020F0502020204030204" pitchFamily="34" charset="0"/>
                <a:ea typeface="Aileron" charset="0"/>
                <a:cs typeface="Calibri" panose="020F0502020204030204" pitchFamily="34" charset="0"/>
              </a:rPr>
              <a:t>116</a:t>
            </a:r>
          </a:p>
        </p:txBody>
      </p:sp>
      <p:cxnSp>
        <p:nvCxnSpPr>
          <p:cNvPr id="63" name="Straight Connector 62">
            <a:extLst>
              <a:ext uri="{FF2B5EF4-FFF2-40B4-BE49-F238E27FC236}">
                <a16:creationId xmlns:a16="http://schemas.microsoft.com/office/drawing/2014/main" id="{36C31B13-1D35-6E44-BCF7-B7FE3A2E4F6E}"/>
              </a:ext>
            </a:extLst>
          </p:cNvPr>
          <p:cNvCxnSpPr>
            <a:cxnSpLocks/>
          </p:cNvCxnSpPr>
          <p:nvPr/>
        </p:nvCxnSpPr>
        <p:spPr>
          <a:xfrm>
            <a:off x="4964910"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588730CA-2C71-B643-A7B6-FE492C13F7D9}"/>
              </a:ext>
            </a:extLst>
          </p:cNvPr>
          <p:cNvSpPr txBox="1"/>
          <p:nvPr/>
        </p:nvSpPr>
        <p:spPr>
          <a:xfrm>
            <a:off x="4925265"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7</a:t>
            </a:r>
          </a:p>
        </p:txBody>
      </p:sp>
      <p:sp>
        <p:nvSpPr>
          <p:cNvPr id="65" name="TextBox 64">
            <a:extLst>
              <a:ext uri="{FF2B5EF4-FFF2-40B4-BE49-F238E27FC236}">
                <a16:creationId xmlns:a16="http://schemas.microsoft.com/office/drawing/2014/main" id="{B469B317-E9AC-D147-9F9A-FE089CB53602}"/>
              </a:ext>
            </a:extLst>
          </p:cNvPr>
          <p:cNvSpPr txBox="1"/>
          <p:nvPr/>
        </p:nvSpPr>
        <p:spPr>
          <a:xfrm>
            <a:off x="4873004"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31</a:t>
            </a:r>
          </a:p>
          <a:p>
            <a:pPr algn="ctr">
              <a:lnSpc>
                <a:spcPct val="80000"/>
              </a:lnSpc>
            </a:pPr>
            <a:r>
              <a:rPr lang="en-GB" sz="1000" dirty="0">
                <a:latin typeface="Calibri" panose="020F0502020204030204" pitchFamily="34" charset="0"/>
                <a:ea typeface="Aileron" charset="0"/>
                <a:cs typeface="Calibri" panose="020F0502020204030204" pitchFamily="34" charset="0"/>
              </a:rPr>
              <a:t>106</a:t>
            </a:r>
          </a:p>
          <a:p>
            <a:pPr algn="ctr">
              <a:lnSpc>
                <a:spcPct val="80000"/>
              </a:lnSpc>
            </a:pPr>
            <a:r>
              <a:rPr lang="en-GB" sz="1000" dirty="0">
                <a:latin typeface="Calibri" panose="020F0502020204030204" pitchFamily="34" charset="0"/>
                <a:ea typeface="Aileron" charset="0"/>
                <a:cs typeface="Calibri" panose="020F0502020204030204" pitchFamily="34" charset="0"/>
              </a:rPr>
              <a:t>77</a:t>
            </a:r>
          </a:p>
        </p:txBody>
      </p:sp>
      <p:sp>
        <p:nvSpPr>
          <p:cNvPr id="66" name="TextBox 65">
            <a:extLst>
              <a:ext uri="{FF2B5EF4-FFF2-40B4-BE49-F238E27FC236}">
                <a16:creationId xmlns:a16="http://schemas.microsoft.com/office/drawing/2014/main" id="{DBF49BA7-04E0-904A-94E8-D26C6D9A27B7}"/>
              </a:ext>
            </a:extLst>
          </p:cNvPr>
          <p:cNvSpPr txBox="1"/>
          <p:nvPr/>
        </p:nvSpPr>
        <p:spPr>
          <a:xfrm>
            <a:off x="5260354"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a:t>
            </a:r>
          </a:p>
          <a:p>
            <a:pPr algn="ctr">
              <a:lnSpc>
                <a:spcPct val="80000"/>
              </a:lnSpc>
            </a:pPr>
            <a:r>
              <a:rPr lang="en-GB" sz="1000" dirty="0">
                <a:latin typeface="Calibri" panose="020F0502020204030204" pitchFamily="34" charset="0"/>
                <a:ea typeface="Aileron" charset="0"/>
                <a:cs typeface="Calibri" panose="020F0502020204030204" pitchFamily="34" charset="0"/>
              </a:rPr>
              <a:t>101</a:t>
            </a:r>
          </a:p>
          <a:p>
            <a:pPr algn="ctr">
              <a:lnSpc>
                <a:spcPct val="80000"/>
              </a:lnSpc>
            </a:pPr>
            <a:r>
              <a:rPr lang="en-GB" sz="1000" dirty="0">
                <a:latin typeface="Calibri" panose="020F0502020204030204" pitchFamily="34" charset="0"/>
                <a:ea typeface="Aileron" charset="0"/>
                <a:cs typeface="Calibri" panose="020F0502020204030204" pitchFamily="34" charset="0"/>
              </a:rPr>
              <a:t>120</a:t>
            </a:r>
          </a:p>
        </p:txBody>
      </p:sp>
      <p:cxnSp>
        <p:nvCxnSpPr>
          <p:cNvPr id="67" name="Straight Connector 66">
            <a:extLst>
              <a:ext uri="{FF2B5EF4-FFF2-40B4-BE49-F238E27FC236}">
                <a16:creationId xmlns:a16="http://schemas.microsoft.com/office/drawing/2014/main" id="{471440FB-D141-9841-8709-0D3046A9605D}"/>
              </a:ext>
            </a:extLst>
          </p:cNvPr>
          <p:cNvCxnSpPr>
            <a:cxnSpLocks/>
          </p:cNvCxnSpPr>
          <p:nvPr/>
        </p:nvCxnSpPr>
        <p:spPr>
          <a:xfrm>
            <a:off x="5352260"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F5BA81F-91A3-5D4A-A56B-53B212E40D40}"/>
              </a:ext>
            </a:extLst>
          </p:cNvPr>
          <p:cNvSpPr txBox="1"/>
          <p:nvPr/>
        </p:nvSpPr>
        <p:spPr>
          <a:xfrm>
            <a:off x="5312615"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8</a:t>
            </a:r>
          </a:p>
        </p:txBody>
      </p:sp>
      <p:sp>
        <p:nvSpPr>
          <p:cNvPr id="69" name="TextBox 68">
            <a:extLst>
              <a:ext uri="{FF2B5EF4-FFF2-40B4-BE49-F238E27FC236}">
                <a16:creationId xmlns:a16="http://schemas.microsoft.com/office/drawing/2014/main" id="{FD520342-1B91-6F4B-A2D2-3A0B495FD0BF}"/>
              </a:ext>
            </a:extLst>
          </p:cNvPr>
          <p:cNvSpPr txBox="1"/>
          <p:nvPr/>
        </p:nvSpPr>
        <p:spPr>
          <a:xfrm>
            <a:off x="5260354" y="4464550"/>
            <a:ext cx="197169"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132</a:t>
            </a:r>
          </a:p>
          <a:p>
            <a:pPr algn="ctr">
              <a:lnSpc>
                <a:spcPct val="80000"/>
              </a:lnSpc>
            </a:pPr>
            <a:r>
              <a:rPr lang="en-GB" sz="1000" dirty="0">
                <a:latin typeface="Calibri" panose="020F0502020204030204" pitchFamily="34" charset="0"/>
                <a:ea typeface="Aileron" charset="0"/>
                <a:cs typeface="Calibri" panose="020F0502020204030204" pitchFamily="34" charset="0"/>
              </a:rPr>
              <a:t>77</a:t>
            </a:r>
          </a:p>
        </p:txBody>
      </p:sp>
      <p:pic>
        <p:nvPicPr>
          <p:cNvPr id="71" name="Picture 70">
            <a:extLst>
              <a:ext uri="{FF2B5EF4-FFF2-40B4-BE49-F238E27FC236}">
                <a16:creationId xmlns:a16="http://schemas.microsoft.com/office/drawing/2014/main" id="{45457CA8-881E-8F4E-896D-4CF8F063CECB}"/>
              </a:ext>
            </a:extLst>
          </p:cNvPr>
          <p:cNvPicPr>
            <a:picLocks noChangeAspect="1"/>
          </p:cNvPicPr>
          <p:nvPr/>
        </p:nvPicPr>
        <p:blipFill rotWithShape="1">
          <a:blip r:embed="rId3"/>
          <a:srcRect l="29861" t="16927" r="58859" b="60647"/>
          <a:stretch/>
        </p:blipFill>
        <p:spPr>
          <a:xfrm>
            <a:off x="7555234" y="1196752"/>
            <a:ext cx="3578299" cy="2286843"/>
          </a:xfrm>
          <a:prstGeom prst="rect">
            <a:avLst/>
          </a:prstGeom>
        </p:spPr>
      </p:pic>
      <p:sp>
        <p:nvSpPr>
          <p:cNvPr id="34" name="Rectangle 33">
            <a:extLst>
              <a:ext uri="{FF2B5EF4-FFF2-40B4-BE49-F238E27FC236}">
                <a16:creationId xmlns:a16="http://schemas.microsoft.com/office/drawing/2014/main" id="{C869C027-0DF1-4841-BE1E-8A7436BAD243}"/>
              </a:ext>
            </a:extLst>
          </p:cNvPr>
          <p:cNvSpPr/>
          <p:nvPr/>
        </p:nvSpPr>
        <p:spPr>
          <a:xfrm>
            <a:off x="1986302" y="2770262"/>
            <a:ext cx="1912297" cy="6721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72" name="Straight Connector 71">
            <a:extLst>
              <a:ext uri="{FF2B5EF4-FFF2-40B4-BE49-F238E27FC236}">
                <a16:creationId xmlns:a16="http://schemas.microsoft.com/office/drawing/2014/main" id="{15D6A72B-2ACC-C840-8EE8-E6DC4A7BB011}"/>
              </a:ext>
            </a:extLst>
          </p:cNvPr>
          <p:cNvCxnSpPr>
            <a:cxnSpLocks/>
          </p:cNvCxnSpPr>
          <p:nvPr/>
        </p:nvCxnSpPr>
        <p:spPr>
          <a:xfrm>
            <a:off x="2231235" y="1697306"/>
            <a:ext cx="0" cy="18482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F5C5802-8B77-474B-80C3-A8DA2D2C0478}"/>
              </a:ext>
            </a:extLst>
          </p:cNvPr>
          <p:cNvSpPr txBox="1"/>
          <p:nvPr/>
        </p:nvSpPr>
        <p:spPr>
          <a:xfrm>
            <a:off x="2297324" y="2813193"/>
            <a:ext cx="1571551" cy="416322"/>
          </a:xfrm>
          <a:prstGeom prst="rect">
            <a:avLst/>
          </a:prstGeom>
          <a:solidFill>
            <a:schemeClr val="tx2">
              <a:lumMod val="20000"/>
              <a:lumOff val="80000"/>
            </a:schemeClr>
          </a:solidFill>
        </p:spPr>
        <p:txBody>
          <a:bodyPr wrap="none" lIns="0" tIns="36000" rIns="0" bIns="36000" rtlCol="0" anchor="ctr" anchorCtr="0">
            <a:noAutofit/>
          </a:bodyPr>
          <a:lstStyle/>
          <a:p>
            <a:r>
              <a:rPr lang="en-GB" sz="1100" dirty="0">
                <a:latin typeface="Calibri" panose="020F0502020204030204" pitchFamily="34" charset="0"/>
                <a:ea typeface="Aileron" charset="0"/>
                <a:cs typeface="Calibri" panose="020F0502020204030204" pitchFamily="34" charset="0"/>
              </a:rPr>
              <a:t>HR 0.55, 95% CI 0.41-0.76;</a:t>
            </a:r>
          </a:p>
          <a:p>
            <a:r>
              <a:rPr lang="en-GB" sz="1100" dirty="0">
                <a:latin typeface="Calibri" panose="020F0502020204030204" pitchFamily="34" charset="0"/>
                <a:ea typeface="Aileron" charset="0"/>
                <a:cs typeface="Calibri" panose="020F0502020204030204" pitchFamily="34" charset="0"/>
              </a:rPr>
              <a:t>p=0.00001</a:t>
            </a:r>
          </a:p>
        </p:txBody>
      </p:sp>
      <p:sp>
        <p:nvSpPr>
          <p:cNvPr id="76" name="TextBox 75">
            <a:extLst>
              <a:ext uri="{FF2B5EF4-FFF2-40B4-BE49-F238E27FC236}">
                <a16:creationId xmlns:a16="http://schemas.microsoft.com/office/drawing/2014/main" id="{19DC7547-0E72-AB4F-8E06-265247A20933}"/>
              </a:ext>
            </a:extLst>
          </p:cNvPr>
          <p:cNvSpPr txBox="1"/>
          <p:nvPr/>
        </p:nvSpPr>
        <p:spPr>
          <a:xfrm>
            <a:off x="6735283" y="1681829"/>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1.00</a:t>
            </a:r>
          </a:p>
        </p:txBody>
      </p:sp>
      <p:cxnSp>
        <p:nvCxnSpPr>
          <p:cNvPr id="77" name="Straight Connector 76">
            <a:extLst>
              <a:ext uri="{FF2B5EF4-FFF2-40B4-BE49-F238E27FC236}">
                <a16:creationId xmlns:a16="http://schemas.microsoft.com/office/drawing/2014/main" id="{813F41C0-EB9F-CF48-B9E1-10556E7A4CE0}"/>
              </a:ext>
            </a:extLst>
          </p:cNvPr>
          <p:cNvCxnSpPr>
            <a:cxnSpLocks/>
          </p:cNvCxnSpPr>
          <p:nvPr/>
        </p:nvCxnSpPr>
        <p:spPr>
          <a:xfrm>
            <a:off x="7097084" y="1697306"/>
            <a:ext cx="0" cy="185420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B649489E-632A-5D42-8F83-8CBF51060756}"/>
              </a:ext>
            </a:extLst>
          </p:cNvPr>
          <p:cNvSpPr txBox="1"/>
          <p:nvPr/>
        </p:nvSpPr>
        <p:spPr>
          <a:xfrm>
            <a:off x="7466605"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232</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p:txBody>
      </p:sp>
      <p:sp>
        <p:nvSpPr>
          <p:cNvPr id="80" name="TextBox 79">
            <a:extLst>
              <a:ext uri="{FF2B5EF4-FFF2-40B4-BE49-F238E27FC236}">
                <a16:creationId xmlns:a16="http://schemas.microsoft.com/office/drawing/2014/main" id="{271C2E1A-4063-0F48-B485-91653C9D3496}"/>
              </a:ext>
            </a:extLst>
          </p:cNvPr>
          <p:cNvSpPr txBox="1"/>
          <p:nvPr/>
        </p:nvSpPr>
        <p:spPr>
          <a:xfrm rot="16200000">
            <a:off x="5874903" y="2513331"/>
            <a:ext cx="1310744" cy="184666"/>
          </a:xfrm>
          <a:prstGeom prst="rect">
            <a:avLst/>
          </a:prstGeom>
          <a:noFill/>
        </p:spPr>
        <p:txBody>
          <a:bodyPr wrap="none" lIns="0" tIns="0" rIns="0" bIns="0" rtlCol="0">
            <a:spAutoFit/>
          </a:bodyPr>
          <a:lstStyle/>
          <a:p>
            <a:pPr algn="ctr"/>
            <a:r>
              <a:rPr lang="en-GB" sz="1200" b="1" dirty="0">
                <a:latin typeface="Calibri" panose="020F0502020204030204" pitchFamily="34" charset="0"/>
                <a:ea typeface="Aileron" charset="0"/>
                <a:cs typeface="Calibri" panose="020F0502020204030204" pitchFamily="34" charset="0"/>
              </a:rPr>
              <a:t>Proportion surviving</a:t>
            </a:r>
          </a:p>
        </p:txBody>
      </p:sp>
      <p:cxnSp>
        <p:nvCxnSpPr>
          <p:cNvPr id="81" name="Straight Connector 80">
            <a:extLst>
              <a:ext uri="{FF2B5EF4-FFF2-40B4-BE49-F238E27FC236}">
                <a16:creationId xmlns:a16="http://schemas.microsoft.com/office/drawing/2014/main" id="{0A00CE34-DDDD-B140-849E-7B59EBEF3AD5}"/>
              </a:ext>
            </a:extLst>
          </p:cNvPr>
          <p:cNvCxnSpPr>
            <a:cxnSpLocks/>
          </p:cNvCxnSpPr>
          <p:nvPr/>
        </p:nvCxnSpPr>
        <p:spPr>
          <a:xfrm rot="5400000">
            <a:off x="7075913" y="1751682"/>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C30F8CF-6D37-2444-A90B-36D40C02588D}"/>
              </a:ext>
            </a:extLst>
          </p:cNvPr>
          <p:cNvSpPr txBox="1"/>
          <p:nvPr/>
        </p:nvSpPr>
        <p:spPr>
          <a:xfrm>
            <a:off x="6735283" y="210410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0.75</a:t>
            </a:r>
          </a:p>
        </p:txBody>
      </p:sp>
      <p:cxnSp>
        <p:nvCxnSpPr>
          <p:cNvPr id="83" name="Straight Connector 82">
            <a:extLst>
              <a:ext uri="{FF2B5EF4-FFF2-40B4-BE49-F238E27FC236}">
                <a16:creationId xmlns:a16="http://schemas.microsoft.com/office/drawing/2014/main" id="{611CB9DA-B100-E645-BE7C-219C283D8A37}"/>
              </a:ext>
            </a:extLst>
          </p:cNvPr>
          <p:cNvCxnSpPr>
            <a:cxnSpLocks/>
          </p:cNvCxnSpPr>
          <p:nvPr/>
        </p:nvCxnSpPr>
        <p:spPr>
          <a:xfrm rot="5400000">
            <a:off x="7075913" y="217395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473BAE28-184C-1745-ADC9-256F417A9D0A}"/>
              </a:ext>
            </a:extLst>
          </p:cNvPr>
          <p:cNvSpPr txBox="1"/>
          <p:nvPr/>
        </p:nvSpPr>
        <p:spPr>
          <a:xfrm>
            <a:off x="6735283" y="252955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0.50</a:t>
            </a:r>
          </a:p>
        </p:txBody>
      </p:sp>
      <p:cxnSp>
        <p:nvCxnSpPr>
          <p:cNvPr id="85" name="Straight Connector 84">
            <a:extLst>
              <a:ext uri="{FF2B5EF4-FFF2-40B4-BE49-F238E27FC236}">
                <a16:creationId xmlns:a16="http://schemas.microsoft.com/office/drawing/2014/main" id="{A5E712EA-FD02-8449-9799-CCC00C5917F1}"/>
              </a:ext>
            </a:extLst>
          </p:cNvPr>
          <p:cNvCxnSpPr>
            <a:cxnSpLocks/>
          </p:cNvCxnSpPr>
          <p:nvPr/>
        </p:nvCxnSpPr>
        <p:spPr>
          <a:xfrm rot="5400000">
            <a:off x="7075913" y="259940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85DC66D0-1E69-CD48-8386-F2800D4ACF3E}"/>
              </a:ext>
            </a:extLst>
          </p:cNvPr>
          <p:cNvSpPr txBox="1"/>
          <p:nvPr/>
        </p:nvSpPr>
        <p:spPr>
          <a:xfrm>
            <a:off x="6735283" y="2948654"/>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0.25</a:t>
            </a:r>
          </a:p>
        </p:txBody>
      </p:sp>
      <p:cxnSp>
        <p:nvCxnSpPr>
          <p:cNvPr id="87" name="Straight Connector 86">
            <a:extLst>
              <a:ext uri="{FF2B5EF4-FFF2-40B4-BE49-F238E27FC236}">
                <a16:creationId xmlns:a16="http://schemas.microsoft.com/office/drawing/2014/main" id="{B4F09498-FD20-E545-91E8-993725217924}"/>
              </a:ext>
            </a:extLst>
          </p:cNvPr>
          <p:cNvCxnSpPr>
            <a:cxnSpLocks/>
          </p:cNvCxnSpPr>
          <p:nvPr/>
        </p:nvCxnSpPr>
        <p:spPr>
          <a:xfrm rot="5400000">
            <a:off x="7075913" y="3018507"/>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id="{0380084B-99F9-BA49-83F8-018F2B2DE1DA}"/>
              </a:ext>
            </a:extLst>
          </p:cNvPr>
          <p:cNvSpPr txBox="1"/>
          <p:nvPr/>
        </p:nvSpPr>
        <p:spPr>
          <a:xfrm>
            <a:off x="6735283" y="3370929"/>
            <a:ext cx="274114" cy="184666"/>
          </a:xfrm>
          <a:prstGeom prst="rect">
            <a:avLst/>
          </a:prstGeom>
          <a:noFill/>
        </p:spPr>
        <p:txBody>
          <a:bodyPr wrap="none" lIns="0" tIns="0" rIns="0" bIns="0" rtlCol="0">
            <a:spAutoFit/>
          </a:bodyPr>
          <a:lstStyle/>
          <a:p>
            <a:pPr algn="r"/>
            <a:r>
              <a:rPr lang="en-GB" sz="1200" dirty="0">
                <a:latin typeface="Calibri" panose="020F0502020204030204" pitchFamily="34" charset="0"/>
                <a:ea typeface="Aileron" charset="0"/>
                <a:cs typeface="Calibri" panose="020F0502020204030204" pitchFamily="34" charset="0"/>
              </a:rPr>
              <a:t>0.00</a:t>
            </a:r>
          </a:p>
        </p:txBody>
      </p:sp>
      <p:cxnSp>
        <p:nvCxnSpPr>
          <p:cNvPr id="89" name="Straight Connector 88">
            <a:extLst>
              <a:ext uri="{FF2B5EF4-FFF2-40B4-BE49-F238E27FC236}">
                <a16:creationId xmlns:a16="http://schemas.microsoft.com/office/drawing/2014/main" id="{76F8AC04-C4B7-4048-B025-F2EA8F7D6841}"/>
              </a:ext>
            </a:extLst>
          </p:cNvPr>
          <p:cNvCxnSpPr>
            <a:cxnSpLocks/>
          </p:cNvCxnSpPr>
          <p:nvPr/>
        </p:nvCxnSpPr>
        <p:spPr>
          <a:xfrm rot="5400000">
            <a:off x="7075913" y="3440782"/>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2460377-99C9-A14C-93A9-4239D7406FC4}"/>
              </a:ext>
            </a:extLst>
          </p:cNvPr>
          <p:cNvCxnSpPr>
            <a:cxnSpLocks/>
          </p:cNvCxnSpPr>
          <p:nvPr/>
        </p:nvCxnSpPr>
        <p:spPr>
          <a:xfrm>
            <a:off x="7558511"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29A172D3-6AF0-5948-8D5E-7B290BCB8F8F}"/>
              </a:ext>
            </a:extLst>
          </p:cNvPr>
          <p:cNvSpPr txBox="1"/>
          <p:nvPr/>
        </p:nvSpPr>
        <p:spPr>
          <a:xfrm>
            <a:off x="7518866"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0</a:t>
            </a:r>
          </a:p>
        </p:txBody>
      </p:sp>
      <p:sp>
        <p:nvSpPr>
          <p:cNvPr id="92" name="TextBox 91">
            <a:extLst>
              <a:ext uri="{FF2B5EF4-FFF2-40B4-BE49-F238E27FC236}">
                <a16:creationId xmlns:a16="http://schemas.microsoft.com/office/drawing/2014/main" id="{A99074CC-717E-E045-96A4-EC43F3E37263}"/>
              </a:ext>
            </a:extLst>
          </p:cNvPr>
          <p:cNvSpPr txBox="1"/>
          <p:nvPr/>
        </p:nvSpPr>
        <p:spPr>
          <a:xfrm>
            <a:off x="7466605"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241</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a:p>
            <a:pPr algn="ctr">
              <a:lnSpc>
                <a:spcPct val="80000"/>
              </a:lnSpc>
            </a:pPr>
            <a:r>
              <a:rPr lang="en-GB" sz="1000" dirty="0">
                <a:latin typeface="Calibri" panose="020F0502020204030204" pitchFamily="34" charset="0"/>
                <a:ea typeface="Aileron" charset="0"/>
                <a:cs typeface="Calibri" panose="020F0502020204030204" pitchFamily="34" charset="0"/>
              </a:rPr>
              <a:t>0</a:t>
            </a:r>
          </a:p>
        </p:txBody>
      </p:sp>
      <p:cxnSp>
        <p:nvCxnSpPr>
          <p:cNvPr id="94" name="Straight Connector 93">
            <a:extLst>
              <a:ext uri="{FF2B5EF4-FFF2-40B4-BE49-F238E27FC236}">
                <a16:creationId xmlns:a16="http://schemas.microsoft.com/office/drawing/2014/main" id="{4D0E9867-85CD-1A4C-B4FE-8C9919DB7A39}"/>
              </a:ext>
            </a:extLst>
          </p:cNvPr>
          <p:cNvCxnSpPr>
            <a:cxnSpLocks/>
          </p:cNvCxnSpPr>
          <p:nvPr/>
        </p:nvCxnSpPr>
        <p:spPr>
          <a:xfrm flipH="1">
            <a:off x="7093377" y="3547146"/>
            <a:ext cx="370223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EFDC2471-74A9-F14E-8EEB-D68A2257EA57}"/>
              </a:ext>
            </a:extLst>
          </p:cNvPr>
          <p:cNvCxnSpPr>
            <a:cxnSpLocks/>
          </p:cNvCxnSpPr>
          <p:nvPr/>
        </p:nvCxnSpPr>
        <p:spPr>
          <a:xfrm>
            <a:off x="7167986"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5276AAF6-0A9D-B547-9AD1-88DD7550197A}"/>
              </a:ext>
            </a:extLst>
          </p:cNvPr>
          <p:cNvSpPr txBox="1"/>
          <p:nvPr/>
        </p:nvSpPr>
        <p:spPr>
          <a:xfrm>
            <a:off x="7860305"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206</a:t>
            </a:r>
          </a:p>
          <a:p>
            <a:pPr algn="ctr">
              <a:lnSpc>
                <a:spcPct val="80000"/>
              </a:lnSpc>
            </a:pPr>
            <a:r>
              <a:rPr lang="en-GB" sz="1000" dirty="0">
                <a:latin typeface="Calibri" panose="020F0502020204030204" pitchFamily="34" charset="0"/>
                <a:ea typeface="Aileron" charset="0"/>
                <a:cs typeface="Calibri" panose="020F0502020204030204" pitchFamily="34" charset="0"/>
              </a:rPr>
              <a:t>2</a:t>
            </a:r>
          </a:p>
          <a:p>
            <a:pPr algn="ctr">
              <a:lnSpc>
                <a:spcPct val="80000"/>
              </a:lnSpc>
            </a:pPr>
            <a:r>
              <a:rPr lang="en-GB" sz="1000" dirty="0">
                <a:latin typeface="Calibri" panose="020F0502020204030204" pitchFamily="34" charset="0"/>
                <a:ea typeface="Aileron" charset="0"/>
                <a:cs typeface="Calibri" panose="020F0502020204030204" pitchFamily="34" charset="0"/>
              </a:rPr>
              <a:t>24</a:t>
            </a:r>
          </a:p>
        </p:txBody>
      </p:sp>
      <p:cxnSp>
        <p:nvCxnSpPr>
          <p:cNvPr id="97" name="Straight Connector 96">
            <a:extLst>
              <a:ext uri="{FF2B5EF4-FFF2-40B4-BE49-F238E27FC236}">
                <a16:creationId xmlns:a16="http://schemas.microsoft.com/office/drawing/2014/main" id="{616777F0-C9AE-E54D-8E86-A4A160B69029}"/>
              </a:ext>
            </a:extLst>
          </p:cNvPr>
          <p:cNvCxnSpPr>
            <a:cxnSpLocks/>
          </p:cNvCxnSpPr>
          <p:nvPr/>
        </p:nvCxnSpPr>
        <p:spPr>
          <a:xfrm>
            <a:off x="7952211"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695AAE42-D898-364E-8905-A5421E598B54}"/>
              </a:ext>
            </a:extLst>
          </p:cNvPr>
          <p:cNvSpPr txBox="1"/>
          <p:nvPr/>
        </p:nvSpPr>
        <p:spPr>
          <a:xfrm>
            <a:off x="7912566"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1</a:t>
            </a:r>
          </a:p>
        </p:txBody>
      </p:sp>
      <p:sp>
        <p:nvSpPr>
          <p:cNvPr id="99" name="TextBox 98">
            <a:extLst>
              <a:ext uri="{FF2B5EF4-FFF2-40B4-BE49-F238E27FC236}">
                <a16:creationId xmlns:a16="http://schemas.microsoft.com/office/drawing/2014/main" id="{F2999D3D-81E6-064C-A7E6-A950DC82669F}"/>
              </a:ext>
            </a:extLst>
          </p:cNvPr>
          <p:cNvSpPr txBox="1"/>
          <p:nvPr/>
        </p:nvSpPr>
        <p:spPr>
          <a:xfrm>
            <a:off x="7860305"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221</a:t>
            </a:r>
          </a:p>
          <a:p>
            <a:pPr algn="ctr">
              <a:lnSpc>
                <a:spcPct val="80000"/>
              </a:lnSpc>
            </a:pPr>
            <a:r>
              <a:rPr lang="en-GB" sz="1000" dirty="0">
                <a:latin typeface="Calibri" panose="020F0502020204030204" pitchFamily="34" charset="0"/>
                <a:ea typeface="Aileron" charset="0"/>
                <a:cs typeface="Calibri" panose="020F0502020204030204" pitchFamily="34" charset="0"/>
              </a:rPr>
              <a:t>2</a:t>
            </a:r>
          </a:p>
          <a:p>
            <a:pPr algn="ctr">
              <a:lnSpc>
                <a:spcPct val="80000"/>
              </a:lnSpc>
            </a:pPr>
            <a:r>
              <a:rPr lang="en-GB" sz="1000" dirty="0">
                <a:latin typeface="Calibri" panose="020F0502020204030204" pitchFamily="34" charset="0"/>
                <a:ea typeface="Aileron" charset="0"/>
                <a:cs typeface="Calibri" panose="020F0502020204030204" pitchFamily="34" charset="0"/>
              </a:rPr>
              <a:t>18</a:t>
            </a:r>
          </a:p>
        </p:txBody>
      </p:sp>
      <p:sp>
        <p:nvSpPr>
          <p:cNvPr id="100" name="TextBox 99">
            <a:extLst>
              <a:ext uri="{FF2B5EF4-FFF2-40B4-BE49-F238E27FC236}">
                <a16:creationId xmlns:a16="http://schemas.microsoft.com/office/drawing/2014/main" id="{5063F0AE-1C2C-4B40-BA43-0BA1B93DF3AB}"/>
              </a:ext>
            </a:extLst>
          </p:cNvPr>
          <p:cNvSpPr txBox="1"/>
          <p:nvPr/>
        </p:nvSpPr>
        <p:spPr>
          <a:xfrm>
            <a:off x="8250830"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152</a:t>
            </a:r>
          </a:p>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75</a:t>
            </a:r>
          </a:p>
        </p:txBody>
      </p:sp>
      <p:cxnSp>
        <p:nvCxnSpPr>
          <p:cNvPr id="101" name="Straight Connector 100">
            <a:extLst>
              <a:ext uri="{FF2B5EF4-FFF2-40B4-BE49-F238E27FC236}">
                <a16:creationId xmlns:a16="http://schemas.microsoft.com/office/drawing/2014/main" id="{AC1B1E89-5D16-514C-A969-054E96229BCC}"/>
              </a:ext>
            </a:extLst>
          </p:cNvPr>
          <p:cNvCxnSpPr>
            <a:cxnSpLocks/>
          </p:cNvCxnSpPr>
          <p:nvPr/>
        </p:nvCxnSpPr>
        <p:spPr>
          <a:xfrm>
            <a:off x="8342736"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0F515252-54D2-E147-869E-4577D03C3553}"/>
              </a:ext>
            </a:extLst>
          </p:cNvPr>
          <p:cNvSpPr txBox="1"/>
          <p:nvPr/>
        </p:nvSpPr>
        <p:spPr>
          <a:xfrm>
            <a:off x="8303091"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2</a:t>
            </a:r>
          </a:p>
        </p:txBody>
      </p:sp>
      <p:sp>
        <p:nvSpPr>
          <p:cNvPr id="103" name="TextBox 102">
            <a:extLst>
              <a:ext uri="{FF2B5EF4-FFF2-40B4-BE49-F238E27FC236}">
                <a16:creationId xmlns:a16="http://schemas.microsoft.com/office/drawing/2014/main" id="{61356821-EBEE-B046-9F05-9724FEBA3E53}"/>
              </a:ext>
            </a:extLst>
          </p:cNvPr>
          <p:cNvSpPr txBox="1"/>
          <p:nvPr/>
        </p:nvSpPr>
        <p:spPr>
          <a:xfrm>
            <a:off x="8250830"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191</a:t>
            </a:r>
          </a:p>
          <a:p>
            <a:pPr algn="ctr">
              <a:lnSpc>
                <a:spcPct val="80000"/>
              </a:lnSpc>
            </a:pPr>
            <a:r>
              <a:rPr lang="en-GB" sz="1000" dirty="0">
                <a:latin typeface="Calibri" panose="020F0502020204030204" pitchFamily="34" charset="0"/>
                <a:ea typeface="Aileron" charset="0"/>
                <a:cs typeface="Calibri" panose="020F0502020204030204" pitchFamily="34" charset="0"/>
              </a:rPr>
              <a:t>2</a:t>
            </a:r>
          </a:p>
          <a:p>
            <a:pPr algn="ctr">
              <a:lnSpc>
                <a:spcPct val="80000"/>
              </a:lnSpc>
            </a:pPr>
            <a:r>
              <a:rPr lang="en-GB" sz="1000" dirty="0">
                <a:latin typeface="Calibri" panose="020F0502020204030204" pitchFamily="34" charset="0"/>
                <a:ea typeface="Aileron" charset="0"/>
                <a:cs typeface="Calibri" panose="020F0502020204030204" pitchFamily="34" charset="0"/>
              </a:rPr>
              <a:t>48</a:t>
            </a:r>
          </a:p>
        </p:txBody>
      </p:sp>
      <p:sp>
        <p:nvSpPr>
          <p:cNvPr id="104" name="TextBox 103">
            <a:extLst>
              <a:ext uri="{FF2B5EF4-FFF2-40B4-BE49-F238E27FC236}">
                <a16:creationId xmlns:a16="http://schemas.microsoft.com/office/drawing/2014/main" id="{DDA6F1BB-4FE8-574F-9AC4-060E304173C3}"/>
              </a:ext>
            </a:extLst>
          </p:cNvPr>
          <p:cNvSpPr txBox="1"/>
          <p:nvPr/>
        </p:nvSpPr>
        <p:spPr>
          <a:xfrm>
            <a:off x="8635005"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106</a:t>
            </a:r>
          </a:p>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121</a:t>
            </a:r>
          </a:p>
        </p:txBody>
      </p:sp>
      <p:cxnSp>
        <p:nvCxnSpPr>
          <p:cNvPr id="105" name="Straight Connector 104">
            <a:extLst>
              <a:ext uri="{FF2B5EF4-FFF2-40B4-BE49-F238E27FC236}">
                <a16:creationId xmlns:a16="http://schemas.microsoft.com/office/drawing/2014/main" id="{7F215D69-4362-F441-BB87-1CA926CF1A89}"/>
              </a:ext>
            </a:extLst>
          </p:cNvPr>
          <p:cNvCxnSpPr>
            <a:cxnSpLocks/>
          </p:cNvCxnSpPr>
          <p:nvPr/>
        </p:nvCxnSpPr>
        <p:spPr>
          <a:xfrm>
            <a:off x="8726911"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6" name="TextBox 105">
            <a:extLst>
              <a:ext uri="{FF2B5EF4-FFF2-40B4-BE49-F238E27FC236}">
                <a16:creationId xmlns:a16="http://schemas.microsoft.com/office/drawing/2014/main" id="{15B91625-0CA8-C84E-901A-C6644BAD6B7B}"/>
              </a:ext>
            </a:extLst>
          </p:cNvPr>
          <p:cNvSpPr txBox="1"/>
          <p:nvPr/>
        </p:nvSpPr>
        <p:spPr>
          <a:xfrm>
            <a:off x="8687266"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3</a:t>
            </a:r>
          </a:p>
        </p:txBody>
      </p:sp>
      <p:sp>
        <p:nvSpPr>
          <p:cNvPr id="107" name="TextBox 106">
            <a:extLst>
              <a:ext uri="{FF2B5EF4-FFF2-40B4-BE49-F238E27FC236}">
                <a16:creationId xmlns:a16="http://schemas.microsoft.com/office/drawing/2014/main" id="{513D83B6-AE48-C843-A0F9-83E102DB4EEB}"/>
              </a:ext>
            </a:extLst>
          </p:cNvPr>
          <p:cNvSpPr txBox="1"/>
          <p:nvPr/>
        </p:nvSpPr>
        <p:spPr>
          <a:xfrm>
            <a:off x="8635005"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154</a:t>
            </a:r>
          </a:p>
          <a:p>
            <a:pPr algn="ctr">
              <a:lnSpc>
                <a:spcPct val="80000"/>
              </a:lnSpc>
            </a:pPr>
            <a:r>
              <a:rPr lang="en-GB" sz="1000" dirty="0">
                <a:latin typeface="Calibri" panose="020F0502020204030204" pitchFamily="34" charset="0"/>
                <a:ea typeface="Aileron" charset="0"/>
                <a:cs typeface="Calibri" panose="020F0502020204030204" pitchFamily="34" charset="0"/>
              </a:rPr>
              <a:t>3</a:t>
            </a:r>
          </a:p>
          <a:p>
            <a:pPr algn="ctr">
              <a:lnSpc>
                <a:spcPct val="80000"/>
              </a:lnSpc>
            </a:pPr>
            <a:r>
              <a:rPr lang="en-GB" sz="1000" dirty="0">
                <a:latin typeface="Calibri" panose="020F0502020204030204" pitchFamily="34" charset="0"/>
                <a:ea typeface="Aileron" charset="0"/>
                <a:cs typeface="Calibri" panose="020F0502020204030204" pitchFamily="34" charset="0"/>
              </a:rPr>
              <a:t>84</a:t>
            </a:r>
          </a:p>
        </p:txBody>
      </p:sp>
      <p:sp>
        <p:nvSpPr>
          <p:cNvPr id="108" name="TextBox 107">
            <a:extLst>
              <a:ext uri="{FF2B5EF4-FFF2-40B4-BE49-F238E27FC236}">
                <a16:creationId xmlns:a16="http://schemas.microsoft.com/office/drawing/2014/main" id="{4E11DD15-A6D7-5943-A294-B23E3DEE8756}"/>
              </a:ext>
            </a:extLst>
          </p:cNvPr>
          <p:cNvSpPr txBox="1"/>
          <p:nvPr/>
        </p:nvSpPr>
        <p:spPr>
          <a:xfrm>
            <a:off x="9028705"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73</a:t>
            </a:r>
          </a:p>
          <a:p>
            <a:pPr algn="ctr">
              <a:lnSpc>
                <a:spcPct val="80000"/>
              </a:lnSpc>
            </a:pPr>
            <a:r>
              <a:rPr lang="en-GB" sz="1000" dirty="0">
                <a:latin typeface="Calibri" panose="020F0502020204030204" pitchFamily="34" charset="0"/>
                <a:ea typeface="Aileron" charset="0"/>
                <a:cs typeface="Calibri" panose="020F0502020204030204" pitchFamily="34" charset="0"/>
              </a:rPr>
              <a:t>6</a:t>
            </a:r>
          </a:p>
          <a:p>
            <a:pPr algn="ctr">
              <a:lnSpc>
                <a:spcPct val="80000"/>
              </a:lnSpc>
            </a:pPr>
            <a:r>
              <a:rPr lang="en-GB" sz="1000" dirty="0">
                <a:latin typeface="Calibri" panose="020F0502020204030204" pitchFamily="34" charset="0"/>
                <a:ea typeface="Aileron" charset="0"/>
                <a:cs typeface="Calibri" panose="020F0502020204030204" pitchFamily="34" charset="0"/>
              </a:rPr>
              <a:t>153</a:t>
            </a:r>
          </a:p>
        </p:txBody>
      </p:sp>
      <p:cxnSp>
        <p:nvCxnSpPr>
          <p:cNvPr id="109" name="Straight Connector 108">
            <a:extLst>
              <a:ext uri="{FF2B5EF4-FFF2-40B4-BE49-F238E27FC236}">
                <a16:creationId xmlns:a16="http://schemas.microsoft.com/office/drawing/2014/main" id="{21E5B7C4-C671-1F4A-B355-924A9682D43D}"/>
              </a:ext>
            </a:extLst>
          </p:cNvPr>
          <p:cNvCxnSpPr>
            <a:cxnSpLocks/>
          </p:cNvCxnSpPr>
          <p:nvPr/>
        </p:nvCxnSpPr>
        <p:spPr>
          <a:xfrm>
            <a:off x="9120611"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0" name="TextBox 109">
            <a:extLst>
              <a:ext uri="{FF2B5EF4-FFF2-40B4-BE49-F238E27FC236}">
                <a16:creationId xmlns:a16="http://schemas.microsoft.com/office/drawing/2014/main" id="{1F2E6088-BA59-FF4D-AB59-5EE841B04B18}"/>
              </a:ext>
            </a:extLst>
          </p:cNvPr>
          <p:cNvSpPr txBox="1"/>
          <p:nvPr/>
        </p:nvSpPr>
        <p:spPr>
          <a:xfrm>
            <a:off x="9080966"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4</a:t>
            </a:r>
          </a:p>
        </p:txBody>
      </p:sp>
      <p:sp>
        <p:nvSpPr>
          <p:cNvPr id="111" name="TextBox 110">
            <a:extLst>
              <a:ext uri="{FF2B5EF4-FFF2-40B4-BE49-F238E27FC236}">
                <a16:creationId xmlns:a16="http://schemas.microsoft.com/office/drawing/2014/main" id="{0310E1CF-DCCD-9C44-88EE-1D4ACC56BC90}"/>
              </a:ext>
            </a:extLst>
          </p:cNvPr>
          <p:cNvSpPr txBox="1"/>
          <p:nvPr/>
        </p:nvSpPr>
        <p:spPr>
          <a:xfrm>
            <a:off x="9028705"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124</a:t>
            </a:r>
          </a:p>
          <a:p>
            <a:pPr algn="ctr">
              <a:lnSpc>
                <a:spcPct val="80000"/>
              </a:lnSpc>
            </a:pPr>
            <a:r>
              <a:rPr lang="en-GB" sz="1000" dirty="0">
                <a:latin typeface="Calibri" panose="020F0502020204030204" pitchFamily="34" charset="0"/>
                <a:ea typeface="Aileron" charset="0"/>
                <a:cs typeface="Calibri" panose="020F0502020204030204" pitchFamily="34" charset="0"/>
              </a:rPr>
              <a:t>5</a:t>
            </a:r>
          </a:p>
          <a:p>
            <a:pPr algn="ctr">
              <a:lnSpc>
                <a:spcPct val="80000"/>
              </a:lnSpc>
            </a:pPr>
            <a:r>
              <a:rPr lang="en-GB" sz="1000" dirty="0">
                <a:latin typeface="Calibri" panose="020F0502020204030204" pitchFamily="34" charset="0"/>
                <a:ea typeface="Aileron" charset="0"/>
                <a:cs typeface="Calibri" panose="020F0502020204030204" pitchFamily="34" charset="0"/>
              </a:rPr>
              <a:t>112</a:t>
            </a:r>
          </a:p>
        </p:txBody>
      </p:sp>
      <p:sp>
        <p:nvSpPr>
          <p:cNvPr id="112" name="TextBox 111">
            <a:extLst>
              <a:ext uri="{FF2B5EF4-FFF2-40B4-BE49-F238E27FC236}">
                <a16:creationId xmlns:a16="http://schemas.microsoft.com/office/drawing/2014/main" id="{3ED457B2-3893-7842-95D7-9A366C225FC1}"/>
              </a:ext>
            </a:extLst>
          </p:cNvPr>
          <p:cNvSpPr txBox="1"/>
          <p:nvPr/>
        </p:nvSpPr>
        <p:spPr>
          <a:xfrm>
            <a:off x="9431930"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56</a:t>
            </a:r>
          </a:p>
          <a:p>
            <a:pPr algn="ctr">
              <a:lnSpc>
                <a:spcPct val="80000"/>
              </a:lnSpc>
            </a:pPr>
            <a:r>
              <a:rPr lang="en-GB" sz="1000" dirty="0">
                <a:latin typeface="Calibri" panose="020F0502020204030204" pitchFamily="34" charset="0"/>
                <a:ea typeface="Aileron" charset="0"/>
                <a:cs typeface="Calibri" panose="020F0502020204030204" pitchFamily="34" charset="0"/>
              </a:rPr>
              <a:t>13</a:t>
            </a:r>
          </a:p>
          <a:p>
            <a:pPr algn="ctr">
              <a:lnSpc>
                <a:spcPct val="80000"/>
              </a:lnSpc>
            </a:pPr>
            <a:r>
              <a:rPr lang="en-GB" sz="1000" dirty="0">
                <a:latin typeface="Calibri" panose="020F0502020204030204" pitchFamily="34" charset="0"/>
                <a:ea typeface="Aileron" charset="0"/>
                <a:cs typeface="Calibri" panose="020F0502020204030204" pitchFamily="34" charset="0"/>
              </a:rPr>
              <a:t>163</a:t>
            </a:r>
          </a:p>
        </p:txBody>
      </p:sp>
      <p:cxnSp>
        <p:nvCxnSpPr>
          <p:cNvPr id="113" name="Straight Connector 112">
            <a:extLst>
              <a:ext uri="{FF2B5EF4-FFF2-40B4-BE49-F238E27FC236}">
                <a16:creationId xmlns:a16="http://schemas.microsoft.com/office/drawing/2014/main" id="{42AB1E52-3F1F-814E-B90B-3DD3CA668645}"/>
              </a:ext>
            </a:extLst>
          </p:cNvPr>
          <p:cNvCxnSpPr>
            <a:cxnSpLocks/>
          </p:cNvCxnSpPr>
          <p:nvPr/>
        </p:nvCxnSpPr>
        <p:spPr>
          <a:xfrm>
            <a:off x="9523836"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a:extLst>
              <a:ext uri="{FF2B5EF4-FFF2-40B4-BE49-F238E27FC236}">
                <a16:creationId xmlns:a16="http://schemas.microsoft.com/office/drawing/2014/main" id="{23F8D2BA-9A4C-7443-A104-02D595F63176}"/>
              </a:ext>
            </a:extLst>
          </p:cNvPr>
          <p:cNvSpPr txBox="1"/>
          <p:nvPr/>
        </p:nvSpPr>
        <p:spPr>
          <a:xfrm>
            <a:off x="9484191"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5</a:t>
            </a:r>
          </a:p>
        </p:txBody>
      </p:sp>
      <p:sp>
        <p:nvSpPr>
          <p:cNvPr id="115" name="TextBox 114">
            <a:extLst>
              <a:ext uri="{FF2B5EF4-FFF2-40B4-BE49-F238E27FC236}">
                <a16:creationId xmlns:a16="http://schemas.microsoft.com/office/drawing/2014/main" id="{2EC20996-EDEB-804B-8269-5FEB5FC19E39}"/>
              </a:ext>
            </a:extLst>
          </p:cNvPr>
          <p:cNvSpPr txBox="1"/>
          <p:nvPr/>
        </p:nvSpPr>
        <p:spPr>
          <a:xfrm>
            <a:off x="9431930"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111</a:t>
            </a:r>
          </a:p>
          <a:p>
            <a:pPr algn="ctr">
              <a:lnSpc>
                <a:spcPct val="80000"/>
              </a:lnSpc>
            </a:pPr>
            <a:r>
              <a:rPr lang="en-GB" sz="1000" dirty="0">
                <a:latin typeface="Calibri" panose="020F0502020204030204" pitchFamily="34" charset="0"/>
                <a:ea typeface="Aileron" charset="0"/>
                <a:cs typeface="Calibri" panose="020F0502020204030204" pitchFamily="34" charset="0"/>
              </a:rPr>
              <a:t>9</a:t>
            </a:r>
          </a:p>
          <a:p>
            <a:pPr algn="ctr">
              <a:lnSpc>
                <a:spcPct val="80000"/>
              </a:lnSpc>
            </a:pPr>
            <a:r>
              <a:rPr lang="en-GB" sz="1000" dirty="0">
                <a:latin typeface="Calibri" panose="020F0502020204030204" pitchFamily="34" charset="0"/>
                <a:ea typeface="Aileron" charset="0"/>
                <a:cs typeface="Calibri" panose="020F0502020204030204" pitchFamily="34" charset="0"/>
              </a:rPr>
              <a:t>121</a:t>
            </a:r>
          </a:p>
        </p:txBody>
      </p:sp>
      <p:sp>
        <p:nvSpPr>
          <p:cNvPr id="116" name="TextBox 115">
            <a:extLst>
              <a:ext uri="{FF2B5EF4-FFF2-40B4-BE49-F238E27FC236}">
                <a16:creationId xmlns:a16="http://schemas.microsoft.com/office/drawing/2014/main" id="{1F1A965F-E3A1-194D-9A80-0BC4F93BBA1A}"/>
              </a:ext>
            </a:extLst>
          </p:cNvPr>
          <p:cNvSpPr txBox="1"/>
          <p:nvPr/>
        </p:nvSpPr>
        <p:spPr>
          <a:xfrm>
            <a:off x="9822455"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28</a:t>
            </a:r>
          </a:p>
          <a:p>
            <a:pPr algn="ctr">
              <a:lnSpc>
                <a:spcPct val="80000"/>
              </a:lnSpc>
            </a:pPr>
            <a:r>
              <a:rPr lang="en-GB" sz="1000" dirty="0">
                <a:latin typeface="Calibri" panose="020F0502020204030204" pitchFamily="34" charset="0"/>
                <a:ea typeface="Aileron" charset="0"/>
                <a:cs typeface="Calibri" panose="020F0502020204030204" pitchFamily="34" charset="0"/>
              </a:rPr>
              <a:t>33</a:t>
            </a:r>
          </a:p>
          <a:p>
            <a:pPr algn="ctr">
              <a:lnSpc>
                <a:spcPct val="80000"/>
              </a:lnSpc>
            </a:pPr>
            <a:r>
              <a:rPr lang="en-GB" sz="1000" dirty="0">
                <a:latin typeface="Calibri" panose="020F0502020204030204" pitchFamily="34" charset="0"/>
                <a:ea typeface="Aileron" charset="0"/>
                <a:cs typeface="Calibri" panose="020F0502020204030204" pitchFamily="34" charset="0"/>
              </a:rPr>
              <a:t>171</a:t>
            </a:r>
          </a:p>
        </p:txBody>
      </p:sp>
      <p:cxnSp>
        <p:nvCxnSpPr>
          <p:cNvPr id="117" name="Straight Connector 116">
            <a:extLst>
              <a:ext uri="{FF2B5EF4-FFF2-40B4-BE49-F238E27FC236}">
                <a16:creationId xmlns:a16="http://schemas.microsoft.com/office/drawing/2014/main" id="{1B615491-74E1-DD4B-80CD-242D111B9771}"/>
              </a:ext>
            </a:extLst>
          </p:cNvPr>
          <p:cNvCxnSpPr>
            <a:cxnSpLocks/>
          </p:cNvCxnSpPr>
          <p:nvPr/>
        </p:nvCxnSpPr>
        <p:spPr>
          <a:xfrm>
            <a:off x="9914361"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A9B085E1-F45B-374C-B639-ECDB112E2063}"/>
              </a:ext>
            </a:extLst>
          </p:cNvPr>
          <p:cNvSpPr txBox="1"/>
          <p:nvPr/>
        </p:nvSpPr>
        <p:spPr>
          <a:xfrm>
            <a:off x="9874716"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6</a:t>
            </a:r>
          </a:p>
        </p:txBody>
      </p:sp>
      <p:sp>
        <p:nvSpPr>
          <p:cNvPr id="119" name="TextBox 118">
            <a:extLst>
              <a:ext uri="{FF2B5EF4-FFF2-40B4-BE49-F238E27FC236}">
                <a16:creationId xmlns:a16="http://schemas.microsoft.com/office/drawing/2014/main" id="{DEEDD7B3-2A12-B648-82E7-BA9BCDCA7DED}"/>
              </a:ext>
            </a:extLst>
          </p:cNvPr>
          <p:cNvSpPr txBox="1"/>
          <p:nvPr/>
        </p:nvSpPr>
        <p:spPr>
          <a:xfrm>
            <a:off x="9822455"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66</a:t>
            </a:r>
          </a:p>
          <a:p>
            <a:pPr algn="ctr">
              <a:lnSpc>
                <a:spcPct val="80000"/>
              </a:lnSpc>
            </a:pPr>
            <a:r>
              <a:rPr lang="en-GB" sz="1000" dirty="0">
                <a:latin typeface="Calibri" panose="020F0502020204030204" pitchFamily="34" charset="0"/>
                <a:ea typeface="Aileron" charset="0"/>
                <a:cs typeface="Calibri" panose="020F0502020204030204" pitchFamily="34" charset="0"/>
              </a:rPr>
              <a:t>39</a:t>
            </a:r>
          </a:p>
          <a:p>
            <a:pPr algn="ctr">
              <a:lnSpc>
                <a:spcPct val="80000"/>
              </a:lnSpc>
            </a:pPr>
            <a:r>
              <a:rPr lang="en-GB" sz="1000" dirty="0">
                <a:latin typeface="Calibri" panose="020F0502020204030204" pitchFamily="34" charset="0"/>
                <a:ea typeface="Aileron" charset="0"/>
                <a:cs typeface="Calibri" panose="020F0502020204030204" pitchFamily="34" charset="0"/>
              </a:rPr>
              <a:t>136</a:t>
            </a:r>
          </a:p>
        </p:txBody>
      </p:sp>
      <p:sp>
        <p:nvSpPr>
          <p:cNvPr id="120" name="TextBox 119">
            <a:extLst>
              <a:ext uri="{FF2B5EF4-FFF2-40B4-BE49-F238E27FC236}">
                <a16:creationId xmlns:a16="http://schemas.microsoft.com/office/drawing/2014/main" id="{64B0F7E1-9C5C-8340-BCEB-805802983D29}"/>
              </a:ext>
            </a:extLst>
          </p:cNvPr>
          <p:cNvSpPr txBox="1"/>
          <p:nvPr/>
        </p:nvSpPr>
        <p:spPr>
          <a:xfrm>
            <a:off x="10216155"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6</a:t>
            </a:r>
          </a:p>
          <a:p>
            <a:pPr algn="ctr">
              <a:lnSpc>
                <a:spcPct val="80000"/>
              </a:lnSpc>
            </a:pPr>
            <a:r>
              <a:rPr lang="en-GB" sz="1000" dirty="0">
                <a:latin typeface="Calibri" panose="020F0502020204030204" pitchFamily="34" charset="0"/>
                <a:ea typeface="Aileron" charset="0"/>
                <a:cs typeface="Calibri" panose="020F0502020204030204" pitchFamily="34" charset="0"/>
              </a:rPr>
              <a:t>51</a:t>
            </a:r>
          </a:p>
          <a:p>
            <a:pPr algn="ctr">
              <a:lnSpc>
                <a:spcPct val="80000"/>
              </a:lnSpc>
            </a:pPr>
            <a:r>
              <a:rPr lang="en-GB" sz="1000" dirty="0">
                <a:latin typeface="Calibri" panose="020F0502020204030204" pitchFamily="34" charset="0"/>
                <a:ea typeface="Aileron" charset="0"/>
                <a:cs typeface="Calibri" panose="020F0502020204030204" pitchFamily="34" charset="0"/>
              </a:rPr>
              <a:t>175</a:t>
            </a:r>
          </a:p>
        </p:txBody>
      </p:sp>
      <p:cxnSp>
        <p:nvCxnSpPr>
          <p:cNvPr id="121" name="Straight Connector 120">
            <a:extLst>
              <a:ext uri="{FF2B5EF4-FFF2-40B4-BE49-F238E27FC236}">
                <a16:creationId xmlns:a16="http://schemas.microsoft.com/office/drawing/2014/main" id="{8CAAF72F-2647-BD45-98BA-3DF09C904EFD}"/>
              </a:ext>
            </a:extLst>
          </p:cNvPr>
          <p:cNvCxnSpPr>
            <a:cxnSpLocks/>
          </p:cNvCxnSpPr>
          <p:nvPr/>
        </p:nvCxnSpPr>
        <p:spPr>
          <a:xfrm>
            <a:off x="10308061"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a:extLst>
              <a:ext uri="{FF2B5EF4-FFF2-40B4-BE49-F238E27FC236}">
                <a16:creationId xmlns:a16="http://schemas.microsoft.com/office/drawing/2014/main" id="{684C0EE7-F427-5047-8CD5-C09A71E07A6E}"/>
              </a:ext>
            </a:extLst>
          </p:cNvPr>
          <p:cNvSpPr txBox="1"/>
          <p:nvPr/>
        </p:nvSpPr>
        <p:spPr>
          <a:xfrm>
            <a:off x="10268416"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7</a:t>
            </a:r>
          </a:p>
        </p:txBody>
      </p:sp>
      <p:sp>
        <p:nvSpPr>
          <p:cNvPr id="123" name="TextBox 122">
            <a:extLst>
              <a:ext uri="{FF2B5EF4-FFF2-40B4-BE49-F238E27FC236}">
                <a16:creationId xmlns:a16="http://schemas.microsoft.com/office/drawing/2014/main" id="{AD493C23-1C90-A64E-8786-BC07081FD0D5}"/>
              </a:ext>
            </a:extLst>
          </p:cNvPr>
          <p:cNvSpPr txBox="1"/>
          <p:nvPr/>
        </p:nvSpPr>
        <p:spPr>
          <a:xfrm>
            <a:off x="10216155"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19</a:t>
            </a:r>
          </a:p>
          <a:p>
            <a:pPr algn="ctr">
              <a:lnSpc>
                <a:spcPct val="80000"/>
              </a:lnSpc>
            </a:pPr>
            <a:r>
              <a:rPr lang="en-GB" sz="1000" dirty="0">
                <a:latin typeface="Calibri" panose="020F0502020204030204" pitchFamily="34" charset="0"/>
                <a:ea typeface="Aileron" charset="0"/>
                <a:cs typeface="Calibri" panose="020F0502020204030204" pitchFamily="34" charset="0"/>
              </a:rPr>
              <a:t>79</a:t>
            </a:r>
          </a:p>
          <a:p>
            <a:pPr algn="ctr">
              <a:lnSpc>
                <a:spcPct val="80000"/>
              </a:lnSpc>
            </a:pPr>
            <a:r>
              <a:rPr lang="en-GB" sz="1000" dirty="0">
                <a:latin typeface="Calibri" panose="020F0502020204030204" pitchFamily="34" charset="0"/>
                <a:ea typeface="Aileron" charset="0"/>
                <a:cs typeface="Calibri" panose="020F0502020204030204" pitchFamily="34" charset="0"/>
              </a:rPr>
              <a:t>143</a:t>
            </a:r>
          </a:p>
        </p:txBody>
      </p:sp>
      <p:sp>
        <p:nvSpPr>
          <p:cNvPr id="124" name="TextBox 123">
            <a:extLst>
              <a:ext uri="{FF2B5EF4-FFF2-40B4-BE49-F238E27FC236}">
                <a16:creationId xmlns:a16="http://schemas.microsoft.com/office/drawing/2014/main" id="{D28DE6F0-526A-9F45-8B89-B0105ACB3608}"/>
              </a:ext>
            </a:extLst>
          </p:cNvPr>
          <p:cNvSpPr txBox="1"/>
          <p:nvPr/>
        </p:nvSpPr>
        <p:spPr>
          <a:xfrm>
            <a:off x="10606680" y="3915910"/>
            <a:ext cx="197170" cy="372410"/>
          </a:xfrm>
          <a:prstGeom prst="rect">
            <a:avLst/>
          </a:prstGeom>
          <a:noFill/>
        </p:spPr>
        <p:txBody>
          <a:bodyPr wrap="squar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0</a:t>
            </a:r>
          </a:p>
          <a:p>
            <a:pPr algn="ctr">
              <a:lnSpc>
                <a:spcPct val="80000"/>
              </a:lnSpc>
            </a:pPr>
            <a:r>
              <a:rPr lang="en-GB" sz="1000" dirty="0">
                <a:latin typeface="Calibri" panose="020F0502020204030204" pitchFamily="34" charset="0"/>
                <a:ea typeface="Aileron" charset="0"/>
                <a:cs typeface="Calibri" panose="020F0502020204030204" pitchFamily="34" charset="0"/>
              </a:rPr>
              <a:t>54</a:t>
            </a:r>
          </a:p>
          <a:p>
            <a:pPr algn="ctr">
              <a:lnSpc>
                <a:spcPct val="80000"/>
              </a:lnSpc>
            </a:pPr>
            <a:r>
              <a:rPr lang="en-GB" sz="1000" dirty="0">
                <a:latin typeface="Calibri" panose="020F0502020204030204" pitchFamily="34" charset="0"/>
                <a:ea typeface="Aileron" charset="0"/>
                <a:cs typeface="Calibri" panose="020F0502020204030204" pitchFamily="34" charset="0"/>
              </a:rPr>
              <a:t>178</a:t>
            </a:r>
          </a:p>
        </p:txBody>
      </p:sp>
      <p:cxnSp>
        <p:nvCxnSpPr>
          <p:cNvPr id="125" name="Straight Connector 124">
            <a:extLst>
              <a:ext uri="{FF2B5EF4-FFF2-40B4-BE49-F238E27FC236}">
                <a16:creationId xmlns:a16="http://schemas.microsoft.com/office/drawing/2014/main" id="{A258740D-F0AD-184F-A7F3-7027D33BC43D}"/>
              </a:ext>
            </a:extLst>
          </p:cNvPr>
          <p:cNvCxnSpPr>
            <a:cxnSpLocks/>
          </p:cNvCxnSpPr>
          <p:nvPr/>
        </p:nvCxnSpPr>
        <p:spPr>
          <a:xfrm>
            <a:off x="10698586" y="3548729"/>
            <a:ext cx="0" cy="476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6" name="TextBox 125">
            <a:extLst>
              <a:ext uri="{FF2B5EF4-FFF2-40B4-BE49-F238E27FC236}">
                <a16:creationId xmlns:a16="http://schemas.microsoft.com/office/drawing/2014/main" id="{4E29B828-40E0-D944-B3AA-2C380413D998}"/>
              </a:ext>
            </a:extLst>
          </p:cNvPr>
          <p:cNvSpPr txBox="1"/>
          <p:nvPr/>
        </p:nvSpPr>
        <p:spPr>
          <a:xfrm>
            <a:off x="10658941" y="3596354"/>
            <a:ext cx="78547" cy="184666"/>
          </a:xfrm>
          <a:prstGeom prst="rect">
            <a:avLst/>
          </a:prstGeom>
          <a:noFill/>
        </p:spPr>
        <p:txBody>
          <a:bodyPr wrap="square" lIns="0" tIns="0" rIns="0" bIns="0" rtlCol="0">
            <a:spAutoFit/>
          </a:bodyPr>
          <a:lstStyle/>
          <a:p>
            <a:pPr algn="ctr"/>
            <a:r>
              <a:rPr lang="en-GB" sz="1200" dirty="0">
                <a:latin typeface="Calibri" panose="020F0502020204030204" pitchFamily="34" charset="0"/>
                <a:ea typeface="Aileron" charset="0"/>
                <a:cs typeface="Calibri" panose="020F0502020204030204" pitchFamily="34" charset="0"/>
              </a:rPr>
              <a:t>8</a:t>
            </a:r>
          </a:p>
        </p:txBody>
      </p:sp>
      <p:sp>
        <p:nvSpPr>
          <p:cNvPr id="127" name="TextBox 126">
            <a:extLst>
              <a:ext uri="{FF2B5EF4-FFF2-40B4-BE49-F238E27FC236}">
                <a16:creationId xmlns:a16="http://schemas.microsoft.com/office/drawing/2014/main" id="{2ED503B2-D651-0E41-AF51-CE14411AF4FA}"/>
              </a:ext>
            </a:extLst>
          </p:cNvPr>
          <p:cNvSpPr txBox="1"/>
          <p:nvPr/>
        </p:nvSpPr>
        <p:spPr>
          <a:xfrm>
            <a:off x="10606680" y="4464550"/>
            <a:ext cx="197170" cy="372410"/>
          </a:xfrm>
          <a:prstGeom prst="rect">
            <a:avLst/>
          </a:prstGeom>
          <a:noFill/>
        </p:spPr>
        <p:txBody>
          <a:bodyPr wrap="none" lIns="0" tIns="0" rIns="0" bIns="0" rtlCol="0">
            <a:spAutoFit/>
          </a:bodyPr>
          <a:lstStyle/>
          <a:p>
            <a:pPr algn="ctr">
              <a:lnSpc>
                <a:spcPct val="80000"/>
              </a:lnSpc>
            </a:pPr>
            <a:r>
              <a:rPr lang="en-GB" sz="1000" dirty="0">
                <a:latin typeface="Calibri" panose="020F0502020204030204" pitchFamily="34" charset="0"/>
                <a:ea typeface="Aileron" charset="0"/>
                <a:cs typeface="Calibri" panose="020F0502020204030204" pitchFamily="34" charset="0"/>
              </a:rPr>
              <a:t>1</a:t>
            </a:r>
          </a:p>
          <a:p>
            <a:pPr algn="ctr">
              <a:lnSpc>
                <a:spcPct val="80000"/>
              </a:lnSpc>
            </a:pPr>
            <a:r>
              <a:rPr lang="en-GB" sz="1000" dirty="0">
                <a:latin typeface="Calibri" panose="020F0502020204030204" pitchFamily="34" charset="0"/>
                <a:ea typeface="Aileron" charset="0"/>
                <a:cs typeface="Calibri" panose="020F0502020204030204" pitchFamily="34" charset="0"/>
              </a:rPr>
              <a:t>95</a:t>
            </a:r>
          </a:p>
          <a:p>
            <a:pPr algn="ctr">
              <a:lnSpc>
                <a:spcPct val="80000"/>
              </a:lnSpc>
            </a:pPr>
            <a:r>
              <a:rPr lang="en-GB" sz="1000" dirty="0">
                <a:latin typeface="Calibri" panose="020F0502020204030204" pitchFamily="34" charset="0"/>
                <a:ea typeface="Aileron" charset="0"/>
                <a:cs typeface="Calibri" panose="020F0502020204030204" pitchFamily="34" charset="0"/>
              </a:rPr>
              <a:t>145</a:t>
            </a:r>
          </a:p>
        </p:txBody>
      </p:sp>
      <p:sp>
        <p:nvSpPr>
          <p:cNvPr id="128" name="Rectangle 127">
            <a:extLst>
              <a:ext uri="{FF2B5EF4-FFF2-40B4-BE49-F238E27FC236}">
                <a16:creationId xmlns:a16="http://schemas.microsoft.com/office/drawing/2014/main" id="{576E01A3-7994-584B-8860-BD0CF20F0409}"/>
              </a:ext>
            </a:extLst>
          </p:cNvPr>
          <p:cNvSpPr/>
          <p:nvPr/>
        </p:nvSpPr>
        <p:spPr>
          <a:xfrm>
            <a:off x="7518866" y="2897981"/>
            <a:ext cx="1595873" cy="6217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29" name="Straight Connector 128">
            <a:extLst>
              <a:ext uri="{FF2B5EF4-FFF2-40B4-BE49-F238E27FC236}">
                <a16:creationId xmlns:a16="http://schemas.microsoft.com/office/drawing/2014/main" id="{1EB86E2F-D2A8-D145-AB1F-CB263C1C6689}"/>
              </a:ext>
            </a:extLst>
          </p:cNvPr>
          <p:cNvCxnSpPr>
            <a:cxnSpLocks/>
          </p:cNvCxnSpPr>
          <p:nvPr/>
        </p:nvCxnSpPr>
        <p:spPr>
          <a:xfrm>
            <a:off x="7558511" y="1697306"/>
            <a:ext cx="0" cy="184824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1" name="TextBox 130">
            <a:extLst>
              <a:ext uri="{FF2B5EF4-FFF2-40B4-BE49-F238E27FC236}">
                <a16:creationId xmlns:a16="http://schemas.microsoft.com/office/drawing/2014/main" id="{DE9AE1F4-1371-C545-9AA5-931CB305C08C}"/>
              </a:ext>
            </a:extLst>
          </p:cNvPr>
          <p:cNvSpPr txBox="1"/>
          <p:nvPr/>
        </p:nvSpPr>
        <p:spPr>
          <a:xfrm>
            <a:off x="7594520" y="2887498"/>
            <a:ext cx="1521545" cy="416322"/>
          </a:xfrm>
          <a:prstGeom prst="rect">
            <a:avLst/>
          </a:prstGeom>
          <a:solidFill>
            <a:schemeClr val="tx2">
              <a:lumMod val="20000"/>
              <a:lumOff val="80000"/>
            </a:schemeClr>
          </a:solidFill>
        </p:spPr>
        <p:txBody>
          <a:bodyPr wrap="none" lIns="0" tIns="36000" rIns="0" bIns="36000" rtlCol="0" anchor="ctr" anchorCtr="0">
            <a:noAutofit/>
          </a:bodyPr>
          <a:lstStyle/>
          <a:p>
            <a:r>
              <a:rPr lang="en-GB" sz="1100" dirty="0">
                <a:latin typeface="Calibri" panose="020F0502020204030204" pitchFamily="34" charset="0"/>
                <a:ea typeface="Aileron" charset="0"/>
                <a:cs typeface="Calibri" panose="020F0502020204030204" pitchFamily="34" charset="0"/>
              </a:rPr>
              <a:t>HR 0.54, 95% CI 0.43-0.69;</a:t>
            </a:r>
          </a:p>
          <a:p>
            <a:r>
              <a:rPr lang="en-GB" sz="1100" dirty="0">
                <a:latin typeface="Calibri" panose="020F0502020204030204" pitchFamily="34" charset="0"/>
                <a:ea typeface="Aileron" charset="0"/>
                <a:cs typeface="Calibri" panose="020F0502020204030204" pitchFamily="34" charset="0"/>
              </a:rPr>
              <a:t>p&lt;0.00001</a:t>
            </a:r>
          </a:p>
        </p:txBody>
      </p:sp>
      <p:sp>
        <p:nvSpPr>
          <p:cNvPr id="151" name="TextBox 150">
            <a:extLst>
              <a:ext uri="{FF2B5EF4-FFF2-40B4-BE49-F238E27FC236}">
                <a16:creationId xmlns:a16="http://schemas.microsoft.com/office/drawing/2014/main" id="{FCA4475E-39F3-6447-A111-7534EF210CEA}"/>
              </a:ext>
            </a:extLst>
          </p:cNvPr>
          <p:cNvSpPr txBox="1"/>
          <p:nvPr/>
        </p:nvSpPr>
        <p:spPr>
          <a:xfrm>
            <a:off x="1384097" y="3777410"/>
            <a:ext cx="492970" cy="138499"/>
          </a:xfrm>
          <a:prstGeom prst="rect">
            <a:avLst/>
          </a:prstGeom>
          <a:noFill/>
        </p:spPr>
        <p:txBody>
          <a:bodyPr wrap="squar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SOC, n</a:t>
            </a:r>
          </a:p>
        </p:txBody>
      </p:sp>
      <p:sp>
        <p:nvSpPr>
          <p:cNvPr id="152" name="TextBox 151">
            <a:extLst>
              <a:ext uri="{FF2B5EF4-FFF2-40B4-BE49-F238E27FC236}">
                <a16:creationId xmlns:a16="http://schemas.microsoft.com/office/drawing/2014/main" id="{FCA4475E-39F3-6447-A111-7534EF210CEA}"/>
              </a:ext>
            </a:extLst>
          </p:cNvPr>
          <p:cNvSpPr txBox="1"/>
          <p:nvPr/>
        </p:nvSpPr>
        <p:spPr>
          <a:xfrm>
            <a:off x="1055440" y="4326293"/>
            <a:ext cx="821627" cy="138499"/>
          </a:xfrm>
          <a:prstGeom prst="rect">
            <a:avLst/>
          </a:prstGeom>
          <a:noFill/>
        </p:spPr>
        <p:txBody>
          <a:bodyPr wrap="squar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SOC + AAP, n</a:t>
            </a:r>
          </a:p>
        </p:txBody>
      </p:sp>
      <p:sp>
        <p:nvSpPr>
          <p:cNvPr id="153" name="TextBox 152">
            <a:extLst>
              <a:ext uri="{FF2B5EF4-FFF2-40B4-BE49-F238E27FC236}">
                <a16:creationId xmlns:a16="http://schemas.microsoft.com/office/drawing/2014/main" id="{A9D2322A-1E7E-E045-9020-F63D84D7DD02}"/>
              </a:ext>
            </a:extLst>
          </p:cNvPr>
          <p:cNvSpPr txBox="1"/>
          <p:nvPr/>
        </p:nvSpPr>
        <p:spPr>
          <a:xfrm>
            <a:off x="6762912" y="3915910"/>
            <a:ext cx="492970" cy="372410"/>
          </a:xfrm>
          <a:prstGeom prst="rect">
            <a:avLst/>
          </a:prstGeom>
          <a:noFill/>
        </p:spPr>
        <p:txBody>
          <a:bodyPr wrap="square" lIns="0" tIns="0" rIns="0" bIns="0" rtlCol="0">
            <a:spAutoFit/>
          </a:bodyPr>
          <a:lstStyle/>
          <a:p>
            <a:pPr algn="r">
              <a:lnSpc>
                <a:spcPct val="80000"/>
              </a:lnSpc>
            </a:pPr>
            <a:r>
              <a:rPr lang="en-GB" sz="1000" dirty="0">
                <a:latin typeface="Calibri" panose="020F0502020204030204" pitchFamily="34" charset="0"/>
                <a:ea typeface="Aileron" charset="0"/>
                <a:cs typeface="Calibri" panose="020F0502020204030204" pitchFamily="34" charset="0"/>
              </a:rPr>
              <a:t>At risk</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Censored</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Died</a:t>
            </a:r>
          </a:p>
        </p:txBody>
      </p:sp>
      <p:sp>
        <p:nvSpPr>
          <p:cNvPr id="154" name="TextBox 153">
            <a:extLst>
              <a:ext uri="{FF2B5EF4-FFF2-40B4-BE49-F238E27FC236}">
                <a16:creationId xmlns:a16="http://schemas.microsoft.com/office/drawing/2014/main" id="{498A1BBE-2A6B-2A49-BE7F-19B144D20C2F}"/>
              </a:ext>
            </a:extLst>
          </p:cNvPr>
          <p:cNvSpPr txBox="1"/>
          <p:nvPr/>
        </p:nvSpPr>
        <p:spPr>
          <a:xfrm>
            <a:off x="6739499" y="4464550"/>
            <a:ext cx="516383" cy="372410"/>
          </a:xfrm>
          <a:prstGeom prst="rect">
            <a:avLst/>
          </a:prstGeom>
          <a:noFill/>
        </p:spPr>
        <p:txBody>
          <a:bodyPr wrap="square" lIns="0" tIns="0" rIns="0" bIns="0" rtlCol="0">
            <a:spAutoFit/>
          </a:bodyPr>
          <a:lstStyle/>
          <a:p>
            <a:pPr algn="r">
              <a:lnSpc>
                <a:spcPct val="80000"/>
              </a:lnSpc>
            </a:pPr>
            <a:r>
              <a:rPr lang="en-GB" sz="1000" dirty="0">
                <a:latin typeface="Calibri" panose="020F0502020204030204" pitchFamily="34" charset="0"/>
                <a:ea typeface="Aileron" charset="0"/>
                <a:cs typeface="Calibri" panose="020F0502020204030204" pitchFamily="34" charset="0"/>
              </a:rPr>
              <a:t>At risk</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Censored</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Died</a:t>
            </a:r>
          </a:p>
        </p:txBody>
      </p:sp>
      <p:sp>
        <p:nvSpPr>
          <p:cNvPr id="155" name="TextBox 154">
            <a:extLst>
              <a:ext uri="{FF2B5EF4-FFF2-40B4-BE49-F238E27FC236}">
                <a16:creationId xmlns:a16="http://schemas.microsoft.com/office/drawing/2014/main" id="{FCA4475E-39F3-6447-A111-7534EF210CEA}"/>
              </a:ext>
            </a:extLst>
          </p:cNvPr>
          <p:cNvSpPr txBox="1"/>
          <p:nvPr/>
        </p:nvSpPr>
        <p:spPr>
          <a:xfrm>
            <a:off x="6762912" y="3777410"/>
            <a:ext cx="492970" cy="138499"/>
          </a:xfrm>
          <a:prstGeom prst="rect">
            <a:avLst/>
          </a:prstGeom>
          <a:noFill/>
        </p:spPr>
        <p:txBody>
          <a:bodyPr wrap="squar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SOC, n</a:t>
            </a:r>
          </a:p>
        </p:txBody>
      </p:sp>
      <p:sp>
        <p:nvSpPr>
          <p:cNvPr id="156" name="TextBox 155">
            <a:extLst>
              <a:ext uri="{FF2B5EF4-FFF2-40B4-BE49-F238E27FC236}">
                <a16:creationId xmlns:a16="http://schemas.microsoft.com/office/drawing/2014/main" id="{FCA4475E-39F3-6447-A111-7534EF210CEA}"/>
              </a:ext>
            </a:extLst>
          </p:cNvPr>
          <p:cNvSpPr txBox="1"/>
          <p:nvPr/>
        </p:nvSpPr>
        <p:spPr>
          <a:xfrm>
            <a:off x="6434255" y="4326293"/>
            <a:ext cx="821627" cy="138499"/>
          </a:xfrm>
          <a:prstGeom prst="rect">
            <a:avLst/>
          </a:prstGeom>
          <a:noFill/>
        </p:spPr>
        <p:txBody>
          <a:bodyPr wrap="square" lIns="0" tIns="0" rIns="0" bIns="0" rtlCol="0">
            <a:spAutoFit/>
          </a:bodyPr>
          <a:lstStyle/>
          <a:p>
            <a:pPr algn="r">
              <a:lnSpc>
                <a:spcPct val="90000"/>
              </a:lnSpc>
            </a:pPr>
            <a:r>
              <a:rPr lang="en-GB" sz="1000" b="1" dirty="0">
                <a:latin typeface="Calibri" panose="020F0502020204030204" pitchFamily="34" charset="0"/>
                <a:ea typeface="Aileron" charset="0"/>
                <a:cs typeface="Calibri" panose="020F0502020204030204" pitchFamily="34" charset="0"/>
              </a:rPr>
              <a:t>SOC + AAP, n</a:t>
            </a:r>
          </a:p>
        </p:txBody>
      </p:sp>
      <p:sp>
        <p:nvSpPr>
          <p:cNvPr id="3" name="TextBox 2">
            <a:extLst>
              <a:ext uri="{FF2B5EF4-FFF2-40B4-BE49-F238E27FC236}">
                <a16:creationId xmlns:a16="http://schemas.microsoft.com/office/drawing/2014/main" id="{EB6F368F-104A-4D43-8426-6C224C74D782}"/>
              </a:ext>
            </a:extLst>
          </p:cNvPr>
          <p:cNvSpPr txBox="1"/>
          <p:nvPr/>
        </p:nvSpPr>
        <p:spPr>
          <a:xfrm>
            <a:off x="2139329" y="4894930"/>
            <a:ext cx="1635850" cy="563217"/>
          </a:xfrm>
          <a:prstGeom prst="rect">
            <a:avLst/>
          </a:prstGeom>
          <a:solidFill>
            <a:schemeClr val="accent6">
              <a:lumMod val="20000"/>
              <a:lumOff val="80000"/>
            </a:schemeClr>
          </a:solidFill>
        </p:spPr>
        <p:txBody>
          <a:bodyPr wrap="none" lIns="72000" tIns="36000" rIns="0" bIns="36000" rtlCol="0" anchor="ctr" anchorCtr="0">
            <a:noAutofit/>
          </a:bodyPr>
          <a:lstStyle/>
          <a:p>
            <a:r>
              <a:rPr lang="en-US" sz="1200" u="sng" dirty="0">
                <a:latin typeface="Calibri" panose="020F0502020204030204" pitchFamily="34" charset="0"/>
                <a:ea typeface="Aileron" charset="0"/>
                <a:cs typeface="Calibri" panose="020F0502020204030204" pitchFamily="34" charset="0"/>
              </a:rPr>
              <a:t>2018 analysis</a:t>
            </a:r>
          </a:p>
          <a:p>
            <a:r>
              <a:rPr lang="en-US" sz="1200" dirty="0">
                <a:latin typeface="Calibri" panose="020F0502020204030204" pitchFamily="34" charset="0"/>
                <a:ea typeface="Aileron" charset="0"/>
                <a:cs typeface="Calibri" panose="020F0502020204030204" pitchFamily="34" charset="0"/>
              </a:rPr>
              <a:t>HR 0.66 (0.44-0.98)</a:t>
            </a:r>
          </a:p>
          <a:p>
            <a:r>
              <a:rPr lang="en-US" sz="1200" dirty="0">
                <a:latin typeface="Calibri" panose="020F0502020204030204" pitchFamily="34" charset="0"/>
                <a:ea typeface="Aileron" charset="0"/>
                <a:cs typeface="Calibri" panose="020F0502020204030204" pitchFamily="34" charset="0"/>
              </a:rPr>
              <a:t>P=0.041</a:t>
            </a:r>
          </a:p>
        </p:txBody>
      </p:sp>
      <p:sp>
        <p:nvSpPr>
          <p:cNvPr id="4" name="TextBox 3">
            <a:extLst>
              <a:ext uri="{FF2B5EF4-FFF2-40B4-BE49-F238E27FC236}">
                <a16:creationId xmlns:a16="http://schemas.microsoft.com/office/drawing/2014/main" id="{0F844049-4A3D-4C34-BF91-B41D260D92F7}"/>
              </a:ext>
            </a:extLst>
          </p:cNvPr>
          <p:cNvSpPr txBox="1"/>
          <p:nvPr/>
        </p:nvSpPr>
        <p:spPr>
          <a:xfrm>
            <a:off x="7505125" y="4881094"/>
            <a:ext cx="1674477" cy="558385"/>
          </a:xfrm>
          <a:prstGeom prst="rect">
            <a:avLst/>
          </a:prstGeom>
          <a:solidFill>
            <a:schemeClr val="accent6">
              <a:lumMod val="20000"/>
              <a:lumOff val="80000"/>
            </a:schemeClr>
          </a:solidFill>
        </p:spPr>
        <p:txBody>
          <a:bodyPr wrap="none" lIns="72000" tIns="36000" rIns="0" bIns="36000" rtlCol="0" anchor="ctr" anchorCtr="0">
            <a:noAutofit/>
          </a:bodyPr>
          <a:lstStyle/>
          <a:p>
            <a:r>
              <a:rPr lang="en-US" sz="1200" u="sng" dirty="0">
                <a:latin typeface="Calibri" panose="020F0502020204030204" pitchFamily="34" charset="0"/>
                <a:ea typeface="Aileron" charset="0"/>
                <a:cs typeface="Calibri" panose="020F0502020204030204" pitchFamily="34" charset="0"/>
              </a:rPr>
              <a:t>2018 analysis</a:t>
            </a:r>
          </a:p>
          <a:p>
            <a:r>
              <a:rPr lang="en-US" sz="1200" dirty="0">
                <a:latin typeface="Calibri" panose="020F0502020204030204" pitchFamily="34" charset="0"/>
                <a:ea typeface="Aileron" charset="0"/>
                <a:cs typeface="Calibri" panose="020F0502020204030204" pitchFamily="34" charset="0"/>
              </a:rPr>
              <a:t>HR 0.54 (0.41-0.70)</a:t>
            </a:r>
          </a:p>
          <a:p>
            <a:r>
              <a:rPr lang="en-US" sz="1200" dirty="0">
                <a:latin typeface="Calibri" panose="020F0502020204030204" pitchFamily="34" charset="0"/>
                <a:ea typeface="Aileron" charset="0"/>
                <a:cs typeface="Calibri" panose="020F0502020204030204" pitchFamily="34" charset="0"/>
              </a:rPr>
              <a:t>P&lt;0.001</a:t>
            </a:r>
          </a:p>
        </p:txBody>
      </p:sp>
      <p:sp>
        <p:nvSpPr>
          <p:cNvPr id="5" name="TextBox 4">
            <a:extLst>
              <a:ext uri="{FF2B5EF4-FFF2-40B4-BE49-F238E27FC236}">
                <a16:creationId xmlns:a16="http://schemas.microsoft.com/office/drawing/2014/main" id="{B6CC94BC-9EBB-4213-A131-B21A5E55B7B2}"/>
              </a:ext>
            </a:extLst>
          </p:cNvPr>
          <p:cNvSpPr txBox="1"/>
          <p:nvPr/>
        </p:nvSpPr>
        <p:spPr>
          <a:xfrm>
            <a:off x="2891473" y="1268760"/>
            <a:ext cx="1635850" cy="326419"/>
          </a:xfrm>
          <a:prstGeom prst="rect">
            <a:avLst/>
          </a:prstGeom>
          <a:solidFill>
            <a:schemeClr val="bg1"/>
          </a:solidFill>
        </p:spPr>
        <p:txBody>
          <a:bodyPr wrap="none" lIns="72000" tIns="36000" rIns="0" bIns="36000" rtlCol="0" anchor="ctr" anchorCtr="0">
            <a:noAutofit/>
          </a:bodyPr>
          <a:lstStyle/>
          <a:p>
            <a:r>
              <a:rPr lang="en-US" dirty="0">
                <a:latin typeface="Calibri" panose="020F0502020204030204" pitchFamily="34" charset="0"/>
                <a:ea typeface="Aileron" charset="0"/>
                <a:cs typeface="Calibri" panose="020F0502020204030204" pitchFamily="34" charset="0"/>
              </a:rPr>
              <a:t>Low Risk</a:t>
            </a:r>
          </a:p>
        </p:txBody>
      </p:sp>
      <p:sp>
        <p:nvSpPr>
          <p:cNvPr id="7" name="TextBox 6">
            <a:extLst>
              <a:ext uri="{FF2B5EF4-FFF2-40B4-BE49-F238E27FC236}">
                <a16:creationId xmlns:a16="http://schemas.microsoft.com/office/drawing/2014/main" id="{988B9025-1B53-40D7-9FCE-6DFE717AD420}"/>
              </a:ext>
            </a:extLst>
          </p:cNvPr>
          <p:cNvSpPr txBox="1"/>
          <p:nvPr/>
        </p:nvSpPr>
        <p:spPr>
          <a:xfrm>
            <a:off x="8238866" y="1253173"/>
            <a:ext cx="1635850" cy="326419"/>
          </a:xfrm>
          <a:prstGeom prst="rect">
            <a:avLst/>
          </a:prstGeom>
          <a:solidFill>
            <a:schemeClr val="bg1"/>
          </a:solidFill>
        </p:spPr>
        <p:txBody>
          <a:bodyPr wrap="none" lIns="72000" tIns="36000" rIns="0" bIns="36000" rtlCol="0" anchor="ctr" anchorCtr="0">
            <a:noAutofit/>
          </a:bodyPr>
          <a:lstStyle/>
          <a:p>
            <a:r>
              <a:rPr lang="en-US" dirty="0">
                <a:latin typeface="Calibri" panose="020F0502020204030204" pitchFamily="34" charset="0"/>
                <a:ea typeface="Aileron" charset="0"/>
                <a:cs typeface="Calibri" panose="020F0502020204030204" pitchFamily="34" charset="0"/>
              </a:rPr>
              <a:t>High Risk</a:t>
            </a:r>
          </a:p>
        </p:txBody>
      </p:sp>
    </p:spTree>
    <p:extLst>
      <p:ext uri="{BB962C8B-B14F-4D97-AF65-F5344CB8AC3E}">
        <p14:creationId xmlns:p14="http://schemas.microsoft.com/office/powerpoint/2010/main" val="424877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8852" t="6855" b="28107"/>
          <a:stretch/>
        </p:blipFill>
        <p:spPr>
          <a:xfrm>
            <a:off x="2837688" y="1310826"/>
            <a:ext cx="6341051" cy="3499714"/>
          </a:xfrm>
          <a:prstGeom prst="rect">
            <a:avLst/>
          </a:prstGeom>
        </p:spPr>
      </p:pic>
      <p:sp>
        <p:nvSpPr>
          <p:cNvPr id="7" name="TextBox 6"/>
          <p:cNvSpPr txBox="1"/>
          <p:nvPr/>
        </p:nvSpPr>
        <p:spPr>
          <a:xfrm>
            <a:off x="5822673" y="4286252"/>
            <a:ext cx="3729711" cy="338554"/>
          </a:xfrm>
          <a:prstGeom prst="rect">
            <a:avLst/>
          </a:prstGeom>
          <a:noFill/>
        </p:spPr>
        <p:txBody>
          <a:bodyPr wrap="square" rtlCol="0">
            <a:spAutoFit/>
          </a:bodyPr>
          <a:lstStyle/>
          <a:p>
            <a:pPr defTabSz="914354"/>
            <a:r>
              <a:rPr lang="en-GB" sz="1600" b="1" dirty="0">
                <a:solidFill>
                  <a:srgbClr val="000000"/>
                </a:solidFill>
                <a:cs typeface="Arial" charset="0"/>
              </a:rPr>
              <a:t>HR 1.16 (95% CI 0.82–1.65), P = 0.40</a:t>
            </a:r>
          </a:p>
        </p:txBody>
      </p:sp>
      <p:sp>
        <p:nvSpPr>
          <p:cNvPr id="12" name="TextBox 11"/>
          <p:cNvSpPr txBox="1"/>
          <p:nvPr/>
        </p:nvSpPr>
        <p:spPr>
          <a:xfrm>
            <a:off x="4514220" y="2263184"/>
            <a:ext cx="1643592" cy="338554"/>
          </a:xfrm>
          <a:prstGeom prst="rect">
            <a:avLst/>
          </a:prstGeom>
          <a:noFill/>
        </p:spPr>
        <p:txBody>
          <a:bodyPr wrap="square" rtlCol="0">
            <a:spAutoFit/>
          </a:bodyPr>
          <a:lstStyle/>
          <a:p>
            <a:pPr algn="ctr" defTabSz="914354"/>
            <a:r>
              <a:rPr lang="en-GB" sz="1600" b="1" dirty="0">
                <a:solidFill>
                  <a:srgbClr val="0070C0"/>
                </a:solidFill>
                <a:cs typeface="Arial" charset="0"/>
              </a:rPr>
              <a:t>SOC + AAP</a:t>
            </a:r>
          </a:p>
        </p:txBody>
      </p:sp>
      <p:sp>
        <p:nvSpPr>
          <p:cNvPr id="13" name="TextBox 12"/>
          <p:cNvSpPr txBox="1"/>
          <p:nvPr/>
        </p:nvSpPr>
        <p:spPr>
          <a:xfrm>
            <a:off x="6442713" y="1497886"/>
            <a:ext cx="1643592" cy="338554"/>
          </a:xfrm>
          <a:prstGeom prst="rect">
            <a:avLst/>
          </a:prstGeom>
          <a:noFill/>
        </p:spPr>
        <p:txBody>
          <a:bodyPr wrap="square" rtlCol="0">
            <a:spAutoFit/>
          </a:bodyPr>
          <a:lstStyle/>
          <a:p>
            <a:pPr algn="ctr" defTabSz="914354"/>
            <a:r>
              <a:rPr lang="en-GB" sz="1600" b="1" dirty="0">
                <a:solidFill>
                  <a:srgbClr val="FF0000"/>
                </a:solidFill>
                <a:cs typeface="Arial" charset="0"/>
              </a:rPr>
              <a:t>SOC + DocP</a:t>
            </a:r>
          </a:p>
        </p:txBody>
      </p:sp>
      <p:sp>
        <p:nvSpPr>
          <p:cNvPr id="15" name="Rectangle 2"/>
          <p:cNvSpPr>
            <a:spLocks noGrp="1" noChangeArrowheads="1"/>
          </p:cNvSpPr>
          <p:nvPr>
            <p:ph type="title"/>
          </p:nvPr>
        </p:nvSpPr>
        <p:spPr/>
        <p:txBody>
          <a:bodyPr/>
          <a:lstStyle/>
          <a:p>
            <a:r>
              <a:rPr lang="en-GB" altLang="en-US" dirty="0"/>
              <a:t>STAMPEDE Comparison: Overall Survival</a:t>
            </a:r>
            <a:br>
              <a:rPr lang="en-GB" altLang="en-US" dirty="0"/>
            </a:br>
            <a:endParaRPr lang="en-GB" altLang="en-US" dirty="0"/>
          </a:p>
        </p:txBody>
      </p:sp>
      <p:sp>
        <p:nvSpPr>
          <p:cNvPr id="5" name="Slide Number Placeholder 4">
            <a:extLst>
              <a:ext uri="{FF2B5EF4-FFF2-40B4-BE49-F238E27FC236}">
                <a16:creationId xmlns:a16="http://schemas.microsoft.com/office/drawing/2014/main" id="{91C229E2-703A-6645-A14F-46258522D6F1}"/>
              </a:ext>
            </a:extLst>
          </p:cNvPr>
          <p:cNvSpPr>
            <a:spLocks noGrp="1"/>
          </p:cNvSpPr>
          <p:nvPr>
            <p:ph type="sldNum" sz="quarter" idx="4"/>
          </p:nvPr>
        </p:nvSpPr>
        <p:spPr/>
        <p:txBody>
          <a:bodyPr/>
          <a:lstStyle/>
          <a:p>
            <a:fld id="{D706174B-580A-41CE-AD05-61825D957271}" type="slidenum">
              <a:rPr lang="en-US" smtClean="0"/>
              <a:pPr/>
              <a:t>17</a:t>
            </a:fld>
            <a:endParaRPr lang="en-US" dirty="0"/>
          </a:p>
        </p:txBody>
      </p:sp>
      <p:sp>
        <p:nvSpPr>
          <p:cNvPr id="14" name="Content Placeholder 13">
            <a:extLst>
              <a:ext uri="{FF2B5EF4-FFF2-40B4-BE49-F238E27FC236}">
                <a16:creationId xmlns:a16="http://schemas.microsoft.com/office/drawing/2014/main" id="{2911DF1E-3B6A-784F-8A49-4D3D85EB32EF}"/>
              </a:ext>
            </a:extLst>
          </p:cNvPr>
          <p:cNvSpPr>
            <a:spLocks noGrp="1"/>
          </p:cNvSpPr>
          <p:nvPr>
            <p:ph sz="quarter" idx="15"/>
          </p:nvPr>
        </p:nvSpPr>
        <p:spPr>
          <a:xfrm>
            <a:off x="620184" y="6309320"/>
            <a:ext cx="9220232" cy="365125"/>
          </a:xfrm>
        </p:spPr>
        <p:txBody>
          <a:bodyPr/>
          <a:lstStyle/>
          <a:p>
            <a:pPr>
              <a:spcBef>
                <a:spcPts val="300"/>
              </a:spcBef>
            </a:pPr>
            <a:r>
              <a:rPr lang="en-GB" dirty="0"/>
              <a:t>AAP, abiraterone acetate + prednisone; CI, confidence interval; DocP, docetaxel + prednisone; HR, hazard ratio; KM, Kaplan-Meier; OS, overall survival; SOC, standard of care</a:t>
            </a:r>
          </a:p>
          <a:p>
            <a:pPr>
              <a:spcBef>
                <a:spcPts val="300"/>
              </a:spcBef>
            </a:pPr>
            <a:r>
              <a:rPr lang="en-GB" dirty="0"/>
              <a:t>Sydes MR, et al. Ann Oncol. 2018;29:1235-48</a:t>
            </a:r>
          </a:p>
        </p:txBody>
      </p:sp>
      <p:sp>
        <p:nvSpPr>
          <p:cNvPr id="2" name="TextBox 1"/>
          <p:cNvSpPr txBox="1"/>
          <p:nvPr/>
        </p:nvSpPr>
        <p:spPr>
          <a:xfrm>
            <a:off x="9230019" y="3717436"/>
            <a:ext cx="2451377" cy="923330"/>
          </a:xfrm>
          <a:prstGeom prst="rect">
            <a:avLst/>
          </a:prstGeom>
          <a:noFill/>
        </p:spPr>
        <p:txBody>
          <a:bodyPr wrap="none" rtlCol="0">
            <a:spAutoFit/>
          </a:bodyPr>
          <a:lstStyle/>
          <a:p>
            <a:r>
              <a:rPr lang="en-US" dirty="0"/>
              <a:t>Prostate cancer-specific </a:t>
            </a:r>
            <a:br>
              <a:rPr lang="en-US" dirty="0"/>
            </a:br>
            <a:r>
              <a:rPr lang="en-US" dirty="0"/>
              <a:t>survival </a:t>
            </a:r>
          </a:p>
          <a:p>
            <a:r>
              <a:rPr lang="en-US" dirty="0"/>
              <a:t>HR 1.02 (0.70–1.49)</a:t>
            </a:r>
          </a:p>
        </p:txBody>
      </p:sp>
      <p:sp>
        <p:nvSpPr>
          <p:cNvPr id="21" name="TextBox 20">
            <a:extLst>
              <a:ext uri="{FF2B5EF4-FFF2-40B4-BE49-F238E27FC236}">
                <a16:creationId xmlns:a16="http://schemas.microsoft.com/office/drawing/2014/main" id="{E1F28D06-FA3D-C443-A408-9ABE42E5DCD6}"/>
              </a:ext>
            </a:extLst>
          </p:cNvPr>
          <p:cNvSpPr txBox="1"/>
          <p:nvPr/>
        </p:nvSpPr>
        <p:spPr>
          <a:xfrm>
            <a:off x="4162818" y="5109742"/>
            <a:ext cx="3528392" cy="246221"/>
          </a:xfrm>
          <a:prstGeom prst="rect">
            <a:avLst/>
          </a:prstGeom>
          <a:noFill/>
        </p:spPr>
        <p:txBody>
          <a:bodyPr wrap="square" lIns="0" tIns="0" rIns="0" bIns="0" rtlCol="0">
            <a:spAutoFit/>
          </a:bodyPr>
          <a:lstStyle/>
          <a:p>
            <a:pPr algn="ctr"/>
            <a:r>
              <a:rPr lang="en-GB" sz="1600" b="1" dirty="0"/>
              <a:t>Time from randomization (months)</a:t>
            </a:r>
          </a:p>
        </p:txBody>
      </p:sp>
      <p:sp>
        <p:nvSpPr>
          <p:cNvPr id="23" name="TextBox 22">
            <a:extLst>
              <a:ext uri="{FF2B5EF4-FFF2-40B4-BE49-F238E27FC236}">
                <a16:creationId xmlns:a16="http://schemas.microsoft.com/office/drawing/2014/main" id="{FCC46B31-E408-1B43-97BE-A0243669486C}"/>
              </a:ext>
            </a:extLst>
          </p:cNvPr>
          <p:cNvSpPr txBox="1"/>
          <p:nvPr/>
        </p:nvSpPr>
        <p:spPr>
          <a:xfrm>
            <a:off x="2382164" y="4473126"/>
            <a:ext cx="404244" cy="246221"/>
          </a:xfrm>
          <a:prstGeom prst="rect">
            <a:avLst/>
          </a:prstGeom>
          <a:noFill/>
        </p:spPr>
        <p:txBody>
          <a:bodyPr wrap="square" lIns="0" tIns="0" rIns="0" bIns="0" rtlCol="0">
            <a:spAutoFit/>
          </a:bodyPr>
          <a:lstStyle/>
          <a:p>
            <a:pPr algn="r"/>
            <a:r>
              <a:rPr lang="en-US" sz="1600" dirty="0"/>
              <a:t>0</a:t>
            </a:r>
          </a:p>
        </p:txBody>
      </p:sp>
      <p:sp>
        <p:nvSpPr>
          <p:cNvPr id="24" name="TextBox 23">
            <a:extLst>
              <a:ext uri="{FF2B5EF4-FFF2-40B4-BE49-F238E27FC236}">
                <a16:creationId xmlns:a16="http://schemas.microsoft.com/office/drawing/2014/main" id="{FE0C3363-D3D6-CC4D-85FB-9800A9AA4464}"/>
              </a:ext>
            </a:extLst>
          </p:cNvPr>
          <p:cNvSpPr txBox="1"/>
          <p:nvPr/>
        </p:nvSpPr>
        <p:spPr>
          <a:xfrm rot="16200000">
            <a:off x="1395475" y="2889681"/>
            <a:ext cx="1759871" cy="246221"/>
          </a:xfrm>
          <a:prstGeom prst="rect">
            <a:avLst/>
          </a:prstGeom>
          <a:noFill/>
        </p:spPr>
        <p:txBody>
          <a:bodyPr wrap="square" lIns="0" tIns="0" rIns="0" bIns="0" rtlCol="0">
            <a:spAutoFit/>
          </a:bodyPr>
          <a:lstStyle/>
          <a:p>
            <a:pPr algn="ctr"/>
            <a:r>
              <a:rPr lang="en-US" sz="1600" b="1" dirty="0"/>
              <a:t>Overall survival</a:t>
            </a:r>
          </a:p>
        </p:txBody>
      </p:sp>
      <p:sp>
        <p:nvSpPr>
          <p:cNvPr id="25" name="TextBox 24">
            <a:extLst>
              <a:ext uri="{FF2B5EF4-FFF2-40B4-BE49-F238E27FC236}">
                <a16:creationId xmlns:a16="http://schemas.microsoft.com/office/drawing/2014/main" id="{01E78465-B3FD-D845-AB3D-B46BE7E19D85}"/>
              </a:ext>
            </a:extLst>
          </p:cNvPr>
          <p:cNvSpPr txBox="1"/>
          <p:nvPr/>
        </p:nvSpPr>
        <p:spPr>
          <a:xfrm>
            <a:off x="639718" y="5229200"/>
            <a:ext cx="2084040" cy="215444"/>
          </a:xfrm>
          <a:prstGeom prst="rect">
            <a:avLst/>
          </a:prstGeom>
          <a:noFill/>
        </p:spPr>
        <p:txBody>
          <a:bodyPr wrap="square" lIns="0" tIns="0" rIns="0" bIns="0" rtlCol="0">
            <a:spAutoFit/>
          </a:bodyPr>
          <a:lstStyle/>
          <a:p>
            <a:pPr algn="r"/>
            <a:r>
              <a:rPr lang="en-US" sz="1400" b="1" dirty="0"/>
              <a:t>Number of patients (events)</a:t>
            </a:r>
          </a:p>
        </p:txBody>
      </p:sp>
      <p:sp>
        <p:nvSpPr>
          <p:cNvPr id="26" name="TextBox 25">
            <a:extLst>
              <a:ext uri="{FF2B5EF4-FFF2-40B4-BE49-F238E27FC236}">
                <a16:creationId xmlns:a16="http://schemas.microsoft.com/office/drawing/2014/main" id="{71428728-31E4-FF46-AD5B-5BD36A63A6A6}"/>
              </a:ext>
            </a:extLst>
          </p:cNvPr>
          <p:cNvSpPr txBox="1"/>
          <p:nvPr/>
        </p:nvSpPr>
        <p:spPr>
          <a:xfrm>
            <a:off x="1631504" y="5468804"/>
            <a:ext cx="1092254" cy="430887"/>
          </a:xfrm>
          <a:prstGeom prst="rect">
            <a:avLst/>
          </a:prstGeom>
          <a:noFill/>
        </p:spPr>
        <p:txBody>
          <a:bodyPr wrap="square" lIns="0" tIns="0" rIns="0" bIns="0" rtlCol="0">
            <a:spAutoFit/>
          </a:bodyPr>
          <a:lstStyle/>
          <a:p>
            <a:pPr algn="r"/>
            <a:r>
              <a:rPr lang="en-US" sz="1400" dirty="0"/>
              <a:t>SOC + DocP</a:t>
            </a:r>
          </a:p>
          <a:p>
            <a:pPr algn="r"/>
            <a:r>
              <a:rPr lang="en-US" sz="1400" dirty="0"/>
              <a:t>SOC + AAP</a:t>
            </a:r>
          </a:p>
        </p:txBody>
      </p:sp>
      <p:sp>
        <p:nvSpPr>
          <p:cNvPr id="27" name="TextBox 26">
            <a:extLst>
              <a:ext uri="{FF2B5EF4-FFF2-40B4-BE49-F238E27FC236}">
                <a16:creationId xmlns:a16="http://schemas.microsoft.com/office/drawing/2014/main" id="{34219806-A1CF-3844-9C7F-170F14CE64B4}"/>
              </a:ext>
            </a:extLst>
          </p:cNvPr>
          <p:cNvSpPr txBox="1"/>
          <p:nvPr/>
        </p:nvSpPr>
        <p:spPr>
          <a:xfrm>
            <a:off x="2853335" y="5468804"/>
            <a:ext cx="364775" cy="430887"/>
          </a:xfrm>
          <a:prstGeom prst="rect">
            <a:avLst/>
          </a:prstGeom>
          <a:noFill/>
        </p:spPr>
        <p:txBody>
          <a:bodyPr wrap="square" lIns="0" tIns="0" rIns="0" bIns="0" rtlCol="0">
            <a:spAutoFit/>
          </a:bodyPr>
          <a:lstStyle/>
          <a:p>
            <a:pPr algn="ctr"/>
            <a:r>
              <a:rPr lang="en-US" sz="1400" dirty="0"/>
              <a:t>189</a:t>
            </a:r>
          </a:p>
          <a:p>
            <a:pPr algn="ctr"/>
            <a:r>
              <a:rPr lang="en-US" sz="1400" dirty="0"/>
              <a:t>377</a:t>
            </a:r>
          </a:p>
        </p:txBody>
      </p:sp>
      <p:sp>
        <p:nvSpPr>
          <p:cNvPr id="28" name="TextBox 27">
            <a:extLst>
              <a:ext uri="{FF2B5EF4-FFF2-40B4-BE49-F238E27FC236}">
                <a16:creationId xmlns:a16="http://schemas.microsoft.com/office/drawing/2014/main" id="{889622C1-4467-AC4C-B6C3-107018E97F0B}"/>
              </a:ext>
            </a:extLst>
          </p:cNvPr>
          <p:cNvSpPr txBox="1"/>
          <p:nvPr/>
        </p:nvSpPr>
        <p:spPr>
          <a:xfrm>
            <a:off x="3942980" y="5468804"/>
            <a:ext cx="348428" cy="430887"/>
          </a:xfrm>
          <a:prstGeom prst="rect">
            <a:avLst/>
          </a:prstGeom>
          <a:noFill/>
        </p:spPr>
        <p:txBody>
          <a:bodyPr wrap="square" lIns="0" tIns="0" rIns="0" bIns="0" rtlCol="0">
            <a:spAutoFit/>
          </a:bodyPr>
          <a:lstStyle/>
          <a:p>
            <a:pPr algn="ctr"/>
            <a:r>
              <a:rPr lang="en-US" sz="1400" dirty="0"/>
              <a:t>(7)</a:t>
            </a:r>
            <a:br>
              <a:rPr lang="en-US" sz="1400" dirty="0"/>
            </a:br>
            <a:r>
              <a:rPr lang="en-US" sz="1400" dirty="0"/>
              <a:t>(9)</a:t>
            </a:r>
          </a:p>
        </p:txBody>
      </p:sp>
      <p:sp>
        <p:nvSpPr>
          <p:cNvPr id="29" name="TextBox 28">
            <a:extLst>
              <a:ext uri="{FF2B5EF4-FFF2-40B4-BE49-F238E27FC236}">
                <a16:creationId xmlns:a16="http://schemas.microsoft.com/office/drawing/2014/main" id="{C573C7CE-8E38-4A45-A1B0-F83F5BB1CC0B}"/>
              </a:ext>
            </a:extLst>
          </p:cNvPr>
          <p:cNvSpPr txBox="1"/>
          <p:nvPr/>
        </p:nvSpPr>
        <p:spPr>
          <a:xfrm>
            <a:off x="2382164" y="3838126"/>
            <a:ext cx="404244" cy="246221"/>
          </a:xfrm>
          <a:prstGeom prst="rect">
            <a:avLst/>
          </a:prstGeom>
          <a:noFill/>
        </p:spPr>
        <p:txBody>
          <a:bodyPr wrap="square" lIns="0" tIns="0" rIns="0" bIns="0" rtlCol="0">
            <a:spAutoFit/>
          </a:bodyPr>
          <a:lstStyle/>
          <a:p>
            <a:pPr algn="r"/>
            <a:r>
              <a:rPr lang="en-US" sz="1600" dirty="0"/>
              <a:t>0.2</a:t>
            </a:r>
          </a:p>
        </p:txBody>
      </p:sp>
      <p:sp>
        <p:nvSpPr>
          <p:cNvPr id="30" name="TextBox 29">
            <a:extLst>
              <a:ext uri="{FF2B5EF4-FFF2-40B4-BE49-F238E27FC236}">
                <a16:creationId xmlns:a16="http://schemas.microsoft.com/office/drawing/2014/main" id="{5264C737-F775-4048-B5A2-6ED2FDC3D7F6}"/>
              </a:ext>
            </a:extLst>
          </p:cNvPr>
          <p:cNvSpPr txBox="1"/>
          <p:nvPr/>
        </p:nvSpPr>
        <p:spPr>
          <a:xfrm>
            <a:off x="2382164" y="3209476"/>
            <a:ext cx="404244" cy="246221"/>
          </a:xfrm>
          <a:prstGeom prst="rect">
            <a:avLst/>
          </a:prstGeom>
          <a:noFill/>
        </p:spPr>
        <p:txBody>
          <a:bodyPr wrap="square" lIns="0" tIns="0" rIns="0" bIns="0" rtlCol="0">
            <a:spAutoFit/>
          </a:bodyPr>
          <a:lstStyle/>
          <a:p>
            <a:pPr algn="r"/>
            <a:r>
              <a:rPr lang="en-US" sz="1600" dirty="0"/>
              <a:t>0.4</a:t>
            </a:r>
          </a:p>
        </p:txBody>
      </p:sp>
      <p:sp>
        <p:nvSpPr>
          <p:cNvPr id="31" name="TextBox 30">
            <a:extLst>
              <a:ext uri="{FF2B5EF4-FFF2-40B4-BE49-F238E27FC236}">
                <a16:creationId xmlns:a16="http://schemas.microsoft.com/office/drawing/2014/main" id="{1F8A1697-5B13-5A45-97CB-0E3220BC9C96}"/>
              </a:ext>
            </a:extLst>
          </p:cNvPr>
          <p:cNvSpPr txBox="1"/>
          <p:nvPr/>
        </p:nvSpPr>
        <p:spPr>
          <a:xfrm>
            <a:off x="2382164" y="2574476"/>
            <a:ext cx="404244" cy="246221"/>
          </a:xfrm>
          <a:prstGeom prst="rect">
            <a:avLst/>
          </a:prstGeom>
          <a:noFill/>
        </p:spPr>
        <p:txBody>
          <a:bodyPr wrap="square" lIns="0" tIns="0" rIns="0" bIns="0" rtlCol="0">
            <a:spAutoFit/>
          </a:bodyPr>
          <a:lstStyle/>
          <a:p>
            <a:pPr algn="r"/>
            <a:r>
              <a:rPr lang="en-US" sz="1600" dirty="0"/>
              <a:t>0.6</a:t>
            </a:r>
          </a:p>
        </p:txBody>
      </p:sp>
      <p:sp>
        <p:nvSpPr>
          <p:cNvPr id="32" name="TextBox 31">
            <a:extLst>
              <a:ext uri="{FF2B5EF4-FFF2-40B4-BE49-F238E27FC236}">
                <a16:creationId xmlns:a16="http://schemas.microsoft.com/office/drawing/2014/main" id="{659B0B78-0852-7E4B-8077-888E2C950FB4}"/>
              </a:ext>
            </a:extLst>
          </p:cNvPr>
          <p:cNvSpPr txBox="1"/>
          <p:nvPr/>
        </p:nvSpPr>
        <p:spPr>
          <a:xfrm>
            <a:off x="2382164" y="1945826"/>
            <a:ext cx="404244" cy="246221"/>
          </a:xfrm>
          <a:prstGeom prst="rect">
            <a:avLst/>
          </a:prstGeom>
          <a:noFill/>
        </p:spPr>
        <p:txBody>
          <a:bodyPr wrap="square" lIns="0" tIns="0" rIns="0" bIns="0" rtlCol="0">
            <a:spAutoFit/>
          </a:bodyPr>
          <a:lstStyle/>
          <a:p>
            <a:pPr algn="r"/>
            <a:r>
              <a:rPr lang="en-US" sz="1600" dirty="0"/>
              <a:t>0.8</a:t>
            </a:r>
          </a:p>
        </p:txBody>
      </p:sp>
      <p:sp>
        <p:nvSpPr>
          <p:cNvPr id="33" name="TextBox 32">
            <a:extLst>
              <a:ext uri="{FF2B5EF4-FFF2-40B4-BE49-F238E27FC236}">
                <a16:creationId xmlns:a16="http://schemas.microsoft.com/office/drawing/2014/main" id="{E3962091-64BF-924E-81D3-51B83685E35C}"/>
              </a:ext>
            </a:extLst>
          </p:cNvPr>
          <p:cNvSpPr txBox="1"/>
          <p:nvPr/>
        </p:nvSpPr>
        <p:spPr>
          <a:xfrm>
            <a:off x="2382164" y="1310826"/>
            <a:ext cx="404244" cy="246221"/>
          </a:xfrm>
          <a:prstGeom prst="rect">
            <a:avLst/>
          </a:prstGeom>
          <a:noFill/>
        </p:spPr>
        <p:txBody>
          <a:bodyPr wrap="square" lIns="0" tIns="0" rIns="0" bIns="0" rtlCol="0">
            <a:spAutoFit/>
          </a:bodyPr>
          <a:lstStyle/>
          <a:p>
            <a:pPr algn="r"/>
            <a:r>
              <a:rPr lang="en-US" sz="1600" dirty="0"/>
              <a:t>1.0</a:t>
            </a:r>
          </a:p>
        </p:txBody>
      </p:sp>
      <p:sp>
        <p:nvSpPr>
          <p:cNvPr id="34" name="TextBox 33">
            <a:extLst>
              <a:ext uri="{FF2B5EF4-FFF2-40B4-BE49-F238E27FC236}">
                <a16:creationId xmlns:a16="http://schemas.microsoft.com/office/drawing/2014/main" id="{4B530B7C-8730-CC4A-84CC-6A096BAE85EB}"/>
              </a:ext>
            </a:extLst>
          </p:cNvPr>
          <p:cNvSpPr txBox="1"/>
          <p:nvPr/>
        </p:nvSpPr>
        <p:spPr>
          <a:xfrm>
            <a:off x="2823489" y="4800151"/>
            <a:ext cx="404244" cy="246221"/>
          </a:xfrm>
          <a:prstGeom prst="rect">
            <a:avLst/>
          </a:prstGeom>
          <a:noFill/>
        </p:spPr>
        <p:txBody>
          <a:bodyPr wrap="square" lIns="0" tIns="0" rIns="0" bIns="0" rtlCol="0">
            <a:spAutoFit/>
          </a:bodyPr>
          <a:lstStyle/>
          <a:p>
            <a:pPr algn="ctr"/>
            <a:r>
              <a:rPr lang="en-US" sz="1600" dirty="0"/>
              <a:t>0</a:t>
            </a:r>
          </a:p>
        </p:txBody>
      </p:sp>
      <p:sp>
        <p:nvSpPr>
          <p:cNvPr id="35" name="TextBox 34">
            <a:extLst>
              <a:ext uri="{FF2B5EF4-FFF2-40B4-BE49-F238E27FC236}">
                <a16:creationId xmlns:a16="http://schemas.microsoft.com/office/drawing/2014/main" id="{7C311598-D730-8B48-B466-F39711BC52C0}"/>
              </a:ext>
            </a:extLst>
          </p:cNvPr>
          <p:cNvSpPr txBox="1"/>
          <p:nvPr/>
        </p:nvSpPr>
        <p:spPr>
          <a:xfrm>
            <a:off x="4287164" y="4800151"/>
            <a:ext cx="404244" cy="246221"/>
          </a:xfrm>
          <a:prstGeom prst="rect">
            <a:avLst/>
          </a:prstGeom>
          <a:noFill/>
        </p:spPr>
        <p:txBody>
          <a:bodyPr wrap="square" lIns="0" tIns="0" rIns="0" bIns="0" rtlCol="0">
            <a:spAutoFit/>
          </a:bodyPr>
          <a:lstStyle/>
          <a:p>
            <a:pPr algn="ctr"/>
            <a:r>
              <a:rPr lang="en-US" sz="1600" dirty="0"/>
              <a:t>12</a:t>
            </a:r>
          </a:p>
        </p:txBody>
      </p:sp>
      <p:sp>
        <p:nvSpPr>
          <p:cNvPr id="36" name="TextBox 35">
            <a:extLst>
              <a:ext uri="{FF2B5EF4-FFF2-40B4-BE49-F238E27FC236}">
                <a16:creationId xmlns:a16="http://schemas.microsoft.com/office/drawing/2014/main" id="{EB954B76-63B1-D64D-AF02-CC6BE677F384}"/>
              </a:ext>
            </a:extLst>
          </p:cNvPr>
          <p:cNvSpPr txBox="1"/>
          <p:nvPr/>
        </p:nvSpPr>
        <p:spPr>
          <a:xfrm>
            <a:off x="5728614" y="4800151"/>
            <a:ext cx="404244" cy="246221"/>
          </a:xfrm>
          <a:prstGeom prst="rect">
            <a:avLst/>
          </a:prstGeom>
          <a:noFill/>
        </p:spPr>
        <p:txBody>
          <a:bodyPr wrap="square" lIns="0" tIns="0" rIns="0" bIns="0" rtlCol="0">
            <a:spAutoFit/>
          </a:bodyPr>
          <a:lstStyle/>
          <a:p>
            <a:pPr algn="ctr"/>
            <a:r>
              <a:rPr lang="en-US" sz="1600" dirty="0"/>
              <a:t>24</a:t>
            </a:r>
          </a:p>
        </p:txBody>
      </p:sp>
      <p:sp>
        <p:nvSpPr>
          <p:cNvPr id="37" name="TextBox 36">
            <a:extLst>
              <a:ext uri="{FF2B5EF4-FFF2-40B4-BE49-F238E27FC236}">
                <a16:creationId xmlns:a16="http://schemas.microsoft.com/office/drawing/2014/main" id="{56AE304F-C2B5-9A4A-BC4C-E0E290F5D8B6}"/>
              </a:ext>
            </a:extLst>
          </p:cNvPr>
          <p:cNvSpPr txBox="1"/>
          <p:nvPr/>
        </p:nvSpPr>
        <p:spPr>
          <a:xfrm>
            <a:off x="7185939" y="4800151"/>
            <a:ext cx="404244" cy="246221"/>
          </a:xfrm>
          <a:prstGeom prst="rect">
            <a:avLst/>
          </a:prstGeom>
          <a:noFill/>
        </p:spPr>
        <p:txBody>
          <a:bodyPr wrap="square" lIns="0" tIns="0" rIns="0" bIns="0" rtlCol="0">
            <a:spAutoFit/>
          </a:bodyPr>
          <a:lstStyle/>
          <a:p>
            <a:pPr algn="ctr"/>
            <a:r>
              <a:rPr lang="en-US" sz="1600" dirty="0"/>
              <a:t>36</a:t>
            </a:r>
          </a:p>
        </p:txBody>
      </p:sp>
      <p:sp>
        <p:nvSpPr>
          <p:cNvPr id="38" name="TextBox 37">
            <a:extLst>
              <a:ext uri="{FF2B5EF4-FFF2-40B4-BE49-F238E27FC236}">
                <a16:creationId xmlns:a16="http://schemas.microsoft.com/office/drawing/2014/main" id="{21ACFD74-0C8D-6947-99C8-1B513C347AE8}"/>
              </a:ext>
            </a:extLst>
          </p:cNvPr>
          <p:cNvSpPr txBox="1"/>
          <p:nvPr/>
        </p:nvSpPr>
        <p:spPr>
          <a:xfrm>
            <a:off x="8643264" y="4800151"/>
            <a:ext cx="404244" cy="246221"/>
          </a:xfrm>
          <a:prstGeom prst="rect">
            <a:avLst/>
          </a:prstGeom>
          <a:noFill/>
        </p:spPr>
        <p:txBody>
          <a:bodyPr wrap="square" lIns="0" tIns="0" rIns="0" bIns="0" rtlCol="0">
            <a:spAutoFit/>
          </a:bodyPr>
          <a:lstStyle/>
          <a:p>
            <a:pPr algn="ctr"/>
            <a:r>
              <a:rPr lang="en-US" sz="1600" dirty="0"/>
              <a:t>48</a:t>
            </a:r>
          </a:p>
        </p:txBody>
      </p:sp>
      <p:sp>
        <p:nvSpPr>
          <p:cNvPr id="39" name="TextBox 38">
            <a:extLst>
              <a:ext uri="{FF2B5EF4-FFF2-40B4-BE49-F238E27FC236}">
                <a16:creationId xmlns:a16="http://schemas.microsoft.com/office/drawing/2014/main" id="{D0D89A7E-4E03-E84E-9BD9-D152ADA33442}"/>
              </a:ext>
            </a:extLst>
          </p:cNvPr>
          <p:cNvSpPr txBox="1"/>
          <p:nvPr/>
        </p:nvSpPr>
        <p:spPr>
          <a:xfrm>
            <a:off x="3890646" y="927415"/>
            <a:ext cx="4410708" cy="400110"/>
          </a:xfrm>
          <a:prstGeom prst="rect">
            <a:avLst/>
          </a:prstGeom>
          <a:noFill/>
        </p:spPr>
        <p:txBody>
          <a:bodyPr wrap="square" rtlCol="0">
            <a:spAutoFit/>
          </a:bodyPr>
          <a:lstStyle/>
          <a:p>
            <a:pPr algn="ctr"/>
            <a:r>
              <a:rPr lang="en-US" sz="2000" b="1" dirty="0">
                <a:solidFill>
                  <a:schemeClr val="accent1"/>
                </a:solidFill>
              </a:rPr>
              <a:t>KM OS: ABIRATERONE VS DOCETAXEL</a:t>
            </a:r>
          </a:p>
        </p:txBody>
      </p:sp>
      <p:sp>
        <p:nvSpPr>
          <p:cNvPr id="40" name="TextBox 39">
            <a:extLst>
              <a:ext uri="{FF2B5EF4-FFF2-40B4-BE49-F238E27FC236}">
                <a16:creationId xmlns:a16="http://schemas.microsoft.com/office/drawing/2014/main" id="{37D1FD12-89D7-084D-8781-6B9DA5661362}"/>
              </a:ext>
            </a:extLst>
          </p:cNvPr>
          <p:cNvSpPr txBox="1"/>
          <p:nvPr/>
        </p:nvSpPr>
        <p:spPr>
          <a:xfrm>
            <a:off x="3583585" y="5468804"/>
            <a:ext cx="364775" cy="430887"/>
          </a:xfrm>
          <a:prstGeom prst="rect">
            <a:avLst/>
          </a:prstGeom>
          <a:noFill/>
        </p:spPr>
        <p:txBody>
          <a:bodyPr wrap="square" lIns="0" tIns="0" rIns="0" bIns="0" rtlCol="0">
            <a:spAutoFit/>
          </a:bodyPr>
          <a:lstStyle/>
          <a:p>
            <a:pPr algn="ctr"/>
            <a:r>
              <a:rPr lang="en-US" sz="1400" dirty="0"/>
              <a:t>183</a:t>
            </a:r>
          </a:p>
          <a:p>
            <a:pPr algn="ctr"/>
            <a:r>
              <a:rPr lang="en-US" sz="1400" dirty="0"/>
              <a:t>371</a:t>
            </a:r>
          </a:p>
        </p:txBody>
      </p:sp>
      <p:sp>
        <p:nvSpPr>
          <p:cNvPr id="41" name="TextBox 40">
            <a:extLst>
              <a:ext uri="{FF2B5EF4-FFF2-40B4-BE49-F238E27FC236}">
                <a16:creationId xmlns:a16="http://schemas.microsoft.com/office/drawing/2014/main" id="{BFC7040E-8E46-8946-856D-920E00259769}"/>
              </a:ext>
            </a:extLst>
          </p:cNvPr>
          <p:cNvSpPr txBox="1"/>
          <p:nvPr/>
        </p:nvSpPr>
        <p:spPr>
          <a:xfrm>
            <a:off x="4315168" y="5468804"/>
            <a:ext cx="364775" cy="430887"/>
          </a:xfrm>
          <a:prstGeom prst="rect">
            <a:avLst/>
          </a:prstGeom>
          <a:noFill/>
        </p:spPr>
        <p:txBody>
          <a:bodyPr wrap="square" lIns="0" tIns="0" rIns="0" bIns="0" rtlCol="0">
            <a:spAutoFit/>
          </a:bodyPr>
          <a:lstStyle/>
          <a:p>
            <a:pPr algn="ctr"/>
            <a:r>
              <a:rPr lang="en-US" sz="1400" dirty="0"/>
              <a:t>175</a:t>
            </a:r>
          </a:p>
          <a:p>
            <a:pPr algn="ctr"/>
            <a:r>
              <a:rPr lang="en-US" sz="1400" dirty="0"/>
              <a:t>358</a:t>
            </a:r>
          </a:p>
        </p:txBody>
      </p:sp>
      <p:sp>
        <p:nvSpPr>
          <p:cNvPr id="42" name="TextBox 41">
            <a:extLst>
              <a:ext uri="{FF2B5EF4-FFF2-40B4-BE49-F238E27FC236}">
                <a16:creationId xmlns:a16="http://schemas.microsoft.com/office/drawing/2014/main" id="{5DE814EC-EC7D-2546-93D1-55AEF1BB661F}"/>
              </a:ext>
            </a:extLst>
          </p:cNvPr>
          <p:cNvSpPr txBox="1"/>
          <p:nvPr/>
        </p:nvSpPr>
        <p:spPr>
          <a:xfrm>
            <a:off x="4655840" y="5468804"/>
            <a:ext cx="348428" cy="430887"/>
          </a:xfrm>
          <a:prstGeom prst="rect">
            <a:avLst/>
          </a:prstGeom>
          <a:noFill/>
        </p:spPr>
        <p:txBody>
          <a:bodyPr wrap="square" lIns="0" tIns="0" rIns="0" bIns="0" rtlCol="0">
            <a:spAutoFit/>
          </a:bodyPr>
          <a:lstStyle/>
          <a:p>
            <a:pPr algn="r"/>
            <a:r>
              <a:rPr lang="en-US" sz="1400" dirty="0"/>
              <a:t>(5)</a:t>
            </a:r>
            <a:br>
              <a:rPr lang="en-US" sz="1400" dirty="0"/>
            </a:br>
            <a:r>
              <a:rPr lang="en-US" sz="1400" dirty="0"/>
              <a:t>(16)</a:t>
            </a:r>
          </a:p>
        </p:txBody>
      </p:sp>
      <p:sp>
        <p:nvSpPr>
          <p:cNvPr id="43" name="TextBox 42">
            <a:extLst>
              <a:ext uri="{FF2B5EF4-FFF2-40B4-BE49-F238E27FC236}">
                <a16:creationId xmlns:a16="http://schemas.microsoft.com/office/drawing/2014/main" id="{BABB6351-2088-304A-B55B-6159AEA92A45}"/>
              </a:ext>
            </a:extLst>
          </p:cNvPr>
          <p:cNvSpPr txBox="1"/>
          <p:nvPr/>
        </p:nvSpPr>
        <p:spPr>
          <a:xfrm>
            <a:off x="3225430" y="5468804"/>
            <a:ext cx="348428" cy="430887"/>
          </a:xfrm>
          <a:prstGeom prst="rect">
            <a:avLst/>
          </a:prstGeom>
          <a:noFill/>
        </p:spPr>
        <p:txBody>
          <a:bodyPr wrap="square" lIns="0" tIns="0" rIns="0" bIns="0" rtlCol="0">
            <a:spAutoFit/>
          </a:bodyPr>
          <a:lstStyle/>
          <a:p>
            <a:pPr algn="ctr"/>
            <a:r>
              <a:rPr lang="en-US" sz="1400" dirty="0"/>
              <a:t>(1)</a:t>
            </a:r>
            <a:br>
              <a:rPr lang="en-US" sz="1400" dirty="0"/>
            </a:br>
            <a:r>
              <a:rPr lang="en-US" sz="1400" dirty="0"/>
              <a:t>(3)</a:t>
            </a:r>
          </a:p>
        </p:txBody>
      </p:sp>
      <p:sp>
        <p:nvSpPr>
          <p:cNvPr id="44" name="TextBox 43">
            <a:extLst>
              <a:ext uri="{FF2B5EF4-FFF2-40B4-BE49-F238E27FC236}">
                <a16:creationId xmlns:a16="http://schemas.microsoft.com/office/drawing/2014/main" id="{84690DD0-4258-8E48-8C7D-FE32EE6DE962}"/>
              </a:ext>
            </a:extLst>
          </p:cNvPr>
          <p:cNvSpPr txBox="1"/>
          <p:nvPr/>
        </p:nvSpPr>
        <p:spPr>
          <a:xfrm>
            <a:off x="5375920" y="5468804"/>
            <a:ext cx="348428" cy="430887"/>
          </a:xfrm>
          <a:prstGeom prst="rect">
            <a:avLst/>
          </a:prstGeom>
          <a:noFill/>
        </p:spPr>
        <p:txBody>
          <a:bodyPr wrap="square" lIns="0" tIns="0" rIns="0" bIns="0" rtlCol="0">
            <a:spAutoFit/>
          </a:bodyPr>
          <a:lstStyle/>
          <a:p>
            <a:pPr algn="r"/>
            <a:r>
              <a:rPr lang="en-US" sz="1400" dirty="0"/>
              <a:t>(7)</a:t>
            </a:r>
            <a:br>
              <a:rPr lang="en-US" sz="1400" dirty="0"/>
            </a:br>
            <a:r>
              <a:rPr lang="en-US" sz="1400" dirty="0"/>
              <a:t>(17)</a:t>
            </a:r>
          </a:p>
        </p:txBody>
      </p:sp>
      <p:sp>
        <p:nvSpPr>
          <p:cNvPr id="45" name="TextBox 44">
            <a:extLst>
              <a:ext uri="{FF2B5EF4-FFF2-40B4-BE49-F238E27FC236}">
                <a16:creationId xmlns:a16="http://schemas.microsoft.com/office/drawing/2014/main" id="{95A10807-656E-864C-A635-784AF8EF4BBF}"/>
              </a:ext>
            </a:extLst>
          </p:cNvPr>
          <p:cNvSpPr txBox="1"/>
          <p:nvPr/>
        </p:nvSpPr>
        <p:spPr>
          <a:xfrm>
            <a:off x="5035893" y="5468804"/>
            <a:ext cx="364775" cy="430887"/>
          </a:xfrm>
          <a:prstGeom prst="rect">
            <a:avLst/>
          </a:prstGeom>
          <a:noFill/>
        </p:spPr>
        <p:txBody>
          <a:bodyPr wrap="square" lIns="0" tIns="0" rIns="0" bIns="0" rtlCol="0">
            <a:spAutoFit/>
          </a:bodyPr>
          <a:lstStyle/>
          <a:p>
            <a:pPr algn="ctr"/>
            <a:r>
              <a:rPr lang="en-US" sz="1400" dirty="0"/>
              <a:t>168</a:t>
            </a:r>
          </a:p>
          <a:p>
            <a:pPr algn="ctr"/>
            <a:r>
              <a:rPr lang="en-US" sz="1400" dirty="0"/>
              <a:t>339</a:t>
            </a:r>
          </a:p>
        </p:txBody>
      </p:sp>
      <p:sp>
        <p:nvSpPr>
          <p:cNvPr id="46" name="TextBox 45">
            <a:extLst>
              <a:ext uri="{FF2B5EF4-FFF2-40B4-BE49-F238E27FC236}">
                <a16:creationId xmlns:a16="http://schemas.microsoft.com/office/drawing/2014/main" id="{9AE997E9-5D77-7C46-94B5-92A30CB4586A}"/>
              </a:ext>
            </a:extLst>
          </p:cNvPr>
          <p:cNvSpPr txBox="1"/>
          <p:nvPr/>
        </p:nvSpPr>
        <p:spPr>
          <a:xfrm>
            <a:off x="6096000" y="5468804"/>
            <a:ext cx="348428" cy="430887"/>
          </a:xfrm>
          <a:prstGeom prst="rect">
            <a:avLst/>
          </a:prstGeom>
          <a:noFill/>
        </p:spPr>
        <p:txBody>
          <a:bodyPr wrap="square" lIns="0" tIns="0" rIns="0" bIns="0" rtlCol="0">
            <a:spAutoFit/>
          </a:bodyPr>
          <a:lstStyle/>
          <a:p>
            <a:pPr algn="r"/>
            <a:r>
              <a:rPr lang="en-US" sz="1400" dirty="0"/>
              <a:t>(7)</a:t>
            </a:r>
            <a:br>
              <a:rPr lang="en-US" sz="1400" dirty="0"/>
            </a:br>
            <a:r>
              <a:rPr lang="en-US" sz="1400" dirty="0"/>
              <a:t>(12)</a:t>
            </a:r>
          </a:p>
        </p:txBody>
      </p:sp>
      <p:sp>
        <p:nvSpPr>
          <p:cNvPr id="47" name="TextBox 46">
            <a:extLst>
              <a:ext uri="{FF2B5EF4-FFF2-40B4-BE49-F238E27FC236}">
                <a16:creationId xmlns:a16="http://schemas.microsoft.com/office/drawing/2014/main" id="{1460C08F-2D75-1A44-A54E-97B36F6F3882}"/>
              </a:ext>
            </a:extLst>
          </p:cNvPr>
          <p:cNvSpPr txBox="1"/>
          <p:nvPr/>
        </p:nvSpPr>
        <p:spPr>
          <a:xfrm>
            <a:off x="5766143" y="5468804"/>
            <a:ext cx="364775" cy="430887"/>
          </a:xfrm>
          <a:prstGeom prst="rect">
            <a:avLst/>
          </a:prstGeom>
          <a:noFill/>
        </p:spPr>
        <p:txBody>
          <a:bodyPr wrap="square" lIns="0" tIns="0" rIns="0" bIns="0" rtlCol="0">
            <a:spAutoFit/>
          </a:bodyPr>
          <a:lstStyle/>
          <a:p>
            <a:pPr algn="ctr"/>
            <a:r>
              <a:rPr lang="en-US" sz="1400" dirty="0"/>
              <a:t>158</a:t>
            </a:r>
          </a:p>
          <a:p>
            <a:pPr algn="ctr"/>
            <a:r>
              <a:rPr lang="en-US" sz="1400" dirty="0"/>
              <a:t>320</a:t>
            </a:r>
          </a:p>
        </p:txBody>
      </p:sp>
      <p:sp>
        <p:nvSpPr>
          <p:cNvPr id="48" name="TextBox 47">
            <a:extLst>
              <a:ext uri="{FF2B5EF4-FFF2-40B4-BE49-F238E27FC236}">
                <a16:creationId xmlns:a16="http://schemas.microsoft.com/office/drawing/2014/main" id="{14800FA7-C9EC-5B4C-9D05-5756CDE5B69E}"/>
              </a:ext>
            </a:extLst>
          </p:cNvPr>
          <p:cNvSpPr txBox="1"/>
          <p:nvPr/>
        </p:nvSpPr>
        <p:spPr>
          <a:xfrm>
            <a:off x="6499568" y="5468804"/>
            <a:ext cx="364775" cy="430887"/>
          </a:xfrm>
          <a:prstGeom prst="rect">
            <a:avLst/>
          </a:prstGeom>
          <a:noFill/>
        </p:spPr>
        <p:txBody>
          <a:bodyPr wrap="square" lIns="0" tIns="0" rIns="0" bIns="0" rtlCol="0">
            <a:spAutoFit/>
          </a:bodyPr>
          <a:lstStyle/>
          <a:p>
            <a:pPr algn="ctr"/>
            <a:r>
              <a:rPr lang="en-US" sz="1400" dirty="0"/>
              <a:t>146</a:t>
            </a:r>
          </a:p>
          <a:p>
            <a:pPr algn="ctr"/>
            <a:r>
              <a:rPr lang="en-US" sz="1400" dirty="0"/>
              <a:t>307</a:t>
            </a:r>
          </a:p>
        </p:txBody>
      </p:sp>
      <p:sp>
        <p:nvSpPr>
          <p:cNvPr id="49" name="TextBox 48">
            <a:extLst>
              <a:ext uri="{FF2B5EF4-FFF2-40B4-BE49-F238E27FC236}">
                <a16:creationId xmlns:a16="http://schemas.microsoft.com/office/drawing/2014/main" id="{38859C9B-0175-214C-8269-A8F46019727A}"/>
              </a:ext>
            </a:extLst>
          </p:cNvPr>
          <p:cNvSpPr txBox="1"/>
          <p:nvPr/>
        </p:nvSpPr>
        <p:spPr>
          <a:xfrm>
            <a:off x="6816080" y="5468804"/>
            <a:ext cx="348428" cy="430887"/>
          </a:xfrm>
          <a:prstGeom prst="rect">
            <a:avLst/>
          </a:prstGeom>
          <a:noFill/>
        </p:spPr>
        <p:txBody>
          <a:bodyPr wrap="square" lIns="0" tIns="0" rIns="0" bIns="0" rtlCol="0">
            <a:spAutoFit/>
          </a:bodyPr>
          <a:lstStyle/>
          <a:p>
            <a:pPr algn="r"/>
            <a:r>
              <a:rPr lang="en-US" sz="1400" dirty="0"/>
              <a:t>(4)</a:t>
            </a:r>
            <a:br>
              <a:rPr lang="en-US" sz="1400" dirty="0"/>
            </a:br>
            <a:r>
              <a:rPr lang="en-US" sz="1400" dirty="0"/>
              <a:t>(24)</a:t>
            </a:r>
          </a:p>
        </p:txBody>
      </p:sp>
      <p:sp>
        <p:nvSpPr>
          <p:cNvPr id="50" name="TextBox 49">
            <a:extLst>
              <a:ext uri="{FF2B5EF4-FFF2-40B4-BE49-F238E27FC236}">
                <a16:creationId xmlns:a16="http://schemas.microsoft.com/office/drawing/2014/main" id="{C492D47A-5D70-3646-B105-7486F9485B3A}"/>
              </a:ext>
            </a:extLst>
          </p:cNvPr>
          <p:cNvSpPr txBox="1"/>
          <p:nvPr/>
        </p:nvSpPr>
        <p:spPr>
          <a:xfrm>
            <a:off x="7210768" y="5468804"/>
            <a:ext cx="364775" cy="430887"/>
          </a:xfrm>
          <a:prstGeom prst="rect">
            <a:avLst/>
          </a:prstGeom>
          <a:noFill/>
        </p:spPr>
        <p:txBody>
          <a:bodyPr wrap="square" lIns="0" tIns="0" rIns="0" bIns="0" rtlCol="0">
            <a:spAutoFit/>
          </a:bodyPr>
          <a:lstStyle/>
          <a:p>
            <a:pPr algn="ctr"/>
            <a:r>
              <a:rPr lang="en-US" sz="1400" dirty="0"/>
              <a:t>139</a:t>
            </a:r>
          </a:p>
          <a:p>
            <a:pPr algn="ctr"/>
            <a:r>
              <a:rPr lang="en-US" sz="1400" dirty="0"/>
              <a:t>278</a:t>
            </a:r>
          </a:p>
        </p:txBody>
      </p:sp>
      <p:sp>
        <p:nvSpPr>
          <p:cNvPr id="51" name="TextBox 50">
            <a:extLst>
              <a:ext uri="{FF2B5EF4-FFF2-40B4-BE49-F238E27FC236}">
                <a16:creationId xmlns:a16="http://schemas.microsoft.com/office/drawing/2014/main" id="{0A360932-8271-7B44-8EA7-8B84E15EF356}"/>
              </a:ext>
            </a:extLst>
          </p:cNvPr>
          <p:cNvSpPr txBox="1"/>
          <p:nvPr/>
        </p:nvSpPr>
        <p:spPr>
          <a:xfrm>
            <a:off x="7536160" y="5468804"/>
            <a:ext cx="348428" cy="430887"/>
          </a:xfrm>
          <a:prstGeom prst="rect">
            <a:avLst/>
          </a:prstGeom>
          <a:noFill/>
        </p:spPr>
        <p:txBody>
          <a:bodyPr wrap="square" lIns="0" tIns="0" rIns="0" bIns="0" rtlCol="0">
            <a:spAutoFit/>
          </a:bodyPr>
          <a:lstStyle/>
          <a:p>
            <a:pPr algn="r"/>
            <a:r>
              <a:rPr lang="en-US" sz="1400" dirty="0"/>
              <a:t>(10)</a:t>
            </a:r>
            <a:br>
              <a:rPr lang="en-US" sz="1400" dirty="0"/>
            </a:br>
            <a:r>
              <a:rPr lang="en-US" sz="1400" dirty="0"/>
              <a:t>(9)</a:t>
            </a:r>
          </a:p>
        </p:txBody>
      </p:sp>
      <p:sp>
        <p:nvSpPr>
          <p:cNvPr id="52" name="TextBox 51">
            <a:extLst>
              <a:ext uri="{FF2B5EF4-FFF2-40B4-BE49-F238E27FC236}">
                <a16:creationId xmlns:a16="http://schemas.microsoft.com/office/drawing/2014/main" id="{B7EC41DF-AF18-EC48-BCBF-DA329EFDD94B}"/>
              </a:ext>
            </a:extLst>
          </p:cNvPr>
          <p:cNvSpPr txBox="1"/>
          <p:nvPr/>
        </p:nvSpPr>
        <p:spPr>
          <a:xfrm>
            <a:off x="8256240" y="5468804"/>
            <a:ext cx="348428" cy="430887"/>
          </a:xfrm>
          <a:prstGeom prst="rect">
            <a:avLst/>
          </a:prstGeom>
          <a:noFill/>
        </p:spPr>
        <p:txBody>
          <a:bodyPr wrap="square" lIns="0" tIns="0" rIns="0" bIns="0" rtlCol="0">
            <a:spAutoFit/>
          </a:bodyPr>
          <a:lstStyle/>
          <a:p>
            <a:pPr algn="r"/>
            <a:r>
              <a:rPr lang="en-US" sz="1400" dirty="0"/>
              <a:t>(2)</a:t>
            </a:r>
            <a:br>
              <a:rPr lang="en-US" sz="1400" dirty="0"/>
            </a:br>
            <a:r>
              <a:rPr lang="en-US" sz="1400" dirty="0"/>
              <a:t>(12)</a:t>
            </a:r>
          </a:p>
        </p:txBody>
      </p:sp>
      <p:sp>
        <p:nvSpPr>
          <p:cNvPr id="53" name="TextBox 52">
            <a:extLst>
              <a:ext uri="{FF2B5EF4-FFF2-40B4-BE49-F238E27FC236}">
                <a16:creationId xmlns:a16="http://schemas.microsoft.com/office/drawing/2014/main" id="{80B0B647-EE2A-BC43-BD1D-EA72FD263E98}"/>
              </a:ext>
            </a:extLst>
          </p:cNvPr>
          <p:cNvSpPr txBox="1"/>
          <p:nvPr/>
        </p:nvSpPr>
        <p:spPr>
          <a:xfrm>
            <a:off x="7953718" y="5468804"/>
            <a:ext cx="364775" cy="430887"/>
          </a:xfrm>
          <a:prstGeom prst="rect">
            <a:avLst/>
          </a:prstGeom>
          <a:noFill/>
        </p:spPr>
        <p:txBody>
          <a:bodyPr wrap="square" lIns="0" tIns="0" rIns="0" bIns="0" rtlCol="0">
            <a:spAutoFit/>
          </a:bodyPr>
          <a:lstStyle/>
          <a:p>
            <a:pPr algn="ctr"/>
            <a:r>
              <a:rPr lang="en-US" sz="1400" dirty="0"/>
              <a:t>112</a:t>
            </a:r>
          </a:p>
          <a:p>
            <a:pPr algn="ctr"/>
            <a:r>
              <a:rPr lang="en-US" sz="1400" dirty="0"/>
              <a:t>240</a:t>
            </a:r>
          </a:p>
        </p:txBody>
      </p:sp>
      <p:sp>
        <p:nvSpPr>
          <p:cNvPr id="54" name="TextBox 53">
            <a:extLst>
              <a:ext uri="{FF2B5EF4-FFF2-40B4-BE49-F238E27FC236}">
                <a16:creationId xmlns:a16="http://schemas.microsoft.com/office/drawing/2014/main" id="{FC23B9E7-57B3-9547-9ABD-CDDBE7B36272}"/>
              </a:ext>
            </a:extLst>
          </p:cNvPr>
          <p:cNvSpPr txBox="1"/>
          <p:nvPr/>
        </p:nvSpPr>
        <p:spPr>
          <a:xfrm>
            <a:off x="8631603" y="5468804"/>
            <a:ext cx="364775" cy="430887"/>
          </a:xfrm>
          <a:prstGeom prst="rect">
            <a:avLst/>
          </a:prstGeom>
          <a:noFill/>
        </p:spPr>
        <p:txBody>
          <a:bodyPr wrap="square" lIns="0" tIns="0" rIns="0" bIns="0" rtlCol="0">
            <a:spAutoFit/>
          </a:bodyPr>
          <a:lstStyle/>
          <a:p>
            <a:pPr algn="r"/>
            <a:r>
              <a:rPr lang="en-US" sz="1400" dirty="0"/>
              <a:t>74</a:t>
            </a:r>
          </a:p>
          <a:p>
            <a:pPr algn="r"/>
            <a:r>
              <a:rPr lang="en-US" sz="1400" dirty="0"/>
              <a:t>161</a:t>
            </a:r>
          </a:p>
        </p:txBody>
      </p:sp>
    </p:spTree>
    <p:extLst>
      <p:ext uri="{BB962C8B-B14F-4D97-AF65-F5344CB8AC3E}">
        <p14:creationId xmlns:p14="http://schemas.microsoft.com/office/powerpoint/2010/main" val="375060797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D9327-0F04-4E98-9336-2780F047C6C4}"/>
              </a:ext>
            </a:extLst>
          </p:cNvPr>
          <p:cNvSpPr>
            <a:spLocks noGrp="1"/>
          </p:cNvSpPr>
          <p:nvPr>
            <p:ph type="title"/>
          </p:nvPr>
        </p:nvSpPr>
        <p:spPr/>
        <p:txBody>
          <a:bodyPr/>
          <a:lstStyle/>
          <a:p>
            <a:r>
              <a:rPr lang="en-US" dirty="0"/>
              <a:t>AR-Targeted Agent: Trial Design and </a:t>
            </a:r>
            <a:br>
              <a:rPr lang="en-US" dirty="0"/>
            </a:br>
            <a:r>
              <a:rPr lang="en-US" dirty="0"/>
              <a:t>Patient Population Overview</a:t>
            </a:r>
          </a:p>
        </p:txBody>
      </p:sp>
      <p:sp>
        <p:nvSpPr>
          <p:cNvPr id="12" name="Content Placeholder 11">
            <a:extLst>
              <a:ext uri="{FF2B5EF4-FFF2-40B4-BE49-F238E27FC236}">
                <a16:creationId xmlns:a16="http://schemas.microsoft.com/office/drawing/2014/main" id="{F09E6FA4-0339-FF42-A9E0-637DB5D89D68}"/>
              </a:ext>
            </a:extLst>
          </p:cNvPr>
          <p:cNvSpPr>
            <a:spLocks noGrp="1"/>
          </p:cNvSpPr>
          <p:nvPr>
            <p:ph sz="quarter" idx="15"/>
          </p:nvPr>
        </p:nvSpPr>
        <p:spPr>
          <a:xfrm>
            <a:off x="620184" y="6309320"/>
            <a:ext cx="10963200" cy="365125"/>
          </a:xfrm>
        </p:spPr>
        <p:txBody>
          <a:bodyPr/>
          <a:lstStyle/>
          <a:p>
            <a:pPr>
              <a:spcBef>
                <a:spcPts val="300"/>
              </a:spcBef>
            </a:pPr>
            <a:r>
              <a:rPr lang="en-GB" dirty="0"/>
              <a:t>ADT, androgen deprivation therapy; AR, androgen receptor; NSAA, nonsteroidal antiandrogen</a:t>
            </a:r>
          </a:p>
          <a:p>
            <a:pPr>
              <a:spcBef>
                <a:spcPts val="300"/>
              </a:spcBef>
            </a:pPr>
            <a:r>
              <a:rPr lang="en-US" dirty="0"/>
              <a:t>1. Armstrong AJ, et al. J Clin Oncol. 2019;37:2974-86; 2. Davis ID, et al. N Engl J Med. 2019;381:121-31; 3. Chi KN, et al. N Engl J Med. 2019;381:13-24</a:t>
            </a:r>
          </a:p>
        </p:txBody>
      </p:sp>
      <p:sp>
        <p:nvSpPr>
          <p:cNvPr id="13" name="Slide Number Placeholder 2"/>
          <p:cNvSpPr txBox="1">
            <a:spLocks/>
          </p:cNvSpPr>
          <p:nvPr/>
        </p:nvSpPr>
        <p:spPr>
          <a:xfrm>
            <a:off x="11824446" y="6569075"/>
            <a:ext cx="367554" cy="288925"/>
          </a:xfrm>
        </p:spPr>
        <p:txBody>
          <a:bodyP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25"/>
              </a:spcAft>
            </a:pPr>
            <a:endParaRPr lang="en-US" dirty="0">
              <a:solidFill>
                <a:prstClr val="white"/>
              </a:solidFill>
            </a:endParaRPr>
          </a:p>
        </p:txBody>
      </p:sp>
      <p:graphicFrame>
        <p:nvGraphicFramePr>
          <p:cNvPr id="67" name="Content Placeholder 3">
            <a:extLst>
              <a:ext uri="{FF2B5EF4-FFF2-40B4-BE49-F238E27FC236}">
                <a16:creationId xmlns:a16="http://schemas.microsoft.com/office/drawing/2014/main" id="{FE73F917-1578-4358-8F0F-93727471A216}"/>
              </a:ext>
            </a:extLst>
          </p:cNvPr>
          <p:cNvGraphicFramePr>
            <a:graphicFrameLocks/>
          </p:cNvGraphicFramePr>
          <p:nvPr>
            <p:extLst>
              <p:ext uri="{D42A27DB-BD31-4B8C-83A1-F6EECF244321}">
                <p14:modId xmlns:p14="http://schemas.microsoft.com/office/powerpoint/2010/main" val="4169628602"/>
              </p:ext>
            </p:extLst>
          </p:nvPr>
        </p:nvGraphicFramePr>
        <p:xfrm>
          <a:off x="619201" y="1233862"/>
          <a:ext cx="10964184" cy="4474936"/>
        </p:xfrm>
        <a:graphic>
          <a:graphicData uri="http://schemas.openxmlformats.org/drawingml/2006/table">
            <a:tbl>
              <a:tblPr firstRow="1" bandRow="1">
                <a:tableStyleId>{5C22544A-7EE6-4342-B048-85BDC9FD1C3A}</a:tableStyleId>
              </a:tblPr>
              <a:tblGrid>
                <a:gridCol w="1494896">
                  <a:extLst>
                    <a:ext uri="{9D8B030D-6E8A-4147-A177-3AD203B41FA5}">
                      <a16:colId xmlns:a16="http://schemas.microsoft.com/office/drawing/2014/main" val="20000"/>
                    </a:ext>
                  </a:extLst>
                </a:gridCol>
                <a:gridCol w="1165132">
                  <a:extLst>
                    <a:ext uri="{9D8B030D-6E8A-4147-A177-3AD203B41FA5}">
                      <a16:colId xmlns:a16="http://schemas.microsoft.com/office/drawing/2014/main" val="3754734399"/>
                    </a:ext>
                  </a:extLst>
                </a:gridCol>
                <a:gridCol w="2786498">
                  <a:extLst>
                    <a:ext uri="{9D8B030D-6E8A-4147-A177-3AD203B41FA5}">
                      <a16:colId xmlns:a16="http://schemas.microsoft.com/office/drawing/2014/main" val="1354977811"/>
                    </a:ext>
                  </a:extLst>
                </a:gridCol>
                <a:gridCol w="2749994">
                  <a:extLst>
                    <a:ext uri="{9D8B030D-6E8A-4147-A177-3AD203B41FA5}">
                      <a16:colId xmlns:a16="http://schemas.microsoft.com/office/drawing/2014/main" val="3319257470"/>
                    </a:ext>
                  </a:extLst>
                </a:gridCol>
                <a:gridCol w="2767664">
                  <a:extLst>
                    <a:ext uri="{9D8B030D-6E8A-4147-A177-3AD203B41FA5}">
                      <a16:colId xmlns:a16="http://schemas.microsoft.com/office/drawing/2014/main" val="4190428069"/>
                    </a:ext>
                  </a:extLst>
                </a:gridCol>
              </a:tblGrid>
              <a:tr h="601358">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solidFill>
                          <a:schemeClr val="bg2"/>
                        </a:solidFill>
                        <a:latin typeface="Arial" panose="020B0604020202020204" pitchFamily="34" charset="0"/>
                        <a:cs typeface="Arial" panose="020B0604020202020204" pitchFamily="34" charset="0"/>
                      </a:endParaRPr>
                    </a:p>
                  </a:txBody>
                  <a:tcPr marL="127742" marR="127742" marT="45717" marB="45717"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bg2"/>
                        </a:solidFill>
                        <a:latin typeface="Arial" panose="020B0604020202020204" pitchFamily="34" charset="0"/>
                        <a:cs typeface="Arial" panose="020B0604020202020204" pitchFamily="34" charset="0"/>
                      </a:endParaRPr>
                    </a:p>
                  </a:txBody>
                  <a:tcPr marL="127742" marR="127742"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4AC2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t>ARCHES</a:t>
                      </a:r>
                      <a:r>
                        <a:rPr lang="en-US" baseline="30000" dirty="0"/>
                        <a:t>1</a:t>
                      </a:r>
                      <a:br>
                        <a:rPr lang="en-US" sz="1800" kern="1200" baseline="30000" dirty="0"/>
                      </a:br>
                      <a:r>
                        <a:rPr lang="en-US" sz="1200" dirty="0"/>
                        <a:t>(double blind)</a:t>
                      </a:r>
                      <a:endParaRPr lang="en-US" sz="1800" b="0" kern="1200" dirty="0">
                        <a:solidFill>
                          <a:schemeClr val="tx1"/>
                        </a:solidFill>
                        <a:latin typeface="Arial" panose="020B0604020202020204" pitchFamily="34" charset="0"/>
                        <a:cs typeface="Arial" panose="020B0604020202020204" pitchFamily="34" charset="0"/>
                      </a:endParaRPr>
                    </a:p>
                  </a:txBody>
                  <a:tcPr marL="127742" marR="127742" marT="45717" marB="4571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t>ENZAMET</a:t>
                      </a:r>
                      <a:r>
                        <a:rPr lang="en-US" sz="1800" kern="1200" baseline="30000" dirty="0"/>
                        <a:t>2,a</a:t>
                      </a:r>
                      <a:br>
                        <a:rPr lang="en-US" sz="1800" kern="1200" baseline="30000" dirty="0"/>
                      </a:br>
                      <a:r>
                        <a:rPr lang="en-US" sz="1200" dirty="0"/>
                        <a:t>(open label)</a:t>
                      </a:r>
                      <a:endParaRPr lang="en-US" sz="1800" b="0" kern="1200" baseline="30000" dirty="0">
                        <a:solidFill>
                          <a:schemeClr val="tx1"/>
                        </a:solidFill>
                        <a:latin typeface="Arial" panose="020B0604020202020204" pitchFamily="34" charset="0"/>
                        <a:cs typeface="Arial" panose="020B0604020202020204" pitchFamily="34" charset="0"/>
                      </a:endParaRPr>
                    </a:p>
                  </a:txBody>
                  <a:tcPr marL="127742" marR="127742" marT="45717" marB="4571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t>TITAN</a:t>
                      </a:r>
                      <a:r>
                        <a:rPr lang="en-US" sz="1800" kern="1200" baseline="30000" dirty="0"/>
                        <a:t>3</a:t>
                      </a:r>
                      <a:br>
                        <a:rPr lang="en-US" sz="1800" kern="1200" baseline="30000" dirty="0"/>
                      </a:br>
                      <a:r>
                        <a:rPr lang="en-US" sz="1200" kern="1200" baseline="0" dirty="0"/>
                        <a:t>(double blind)</a:t>
                      </a:r>
                      <a:endParaRPr lang="en-US" sz="1800" b="1" kern="1200" baseline="0" dirty="0">
                        <a:solidFill>
                          <a:schemeClr val="tx1"/>
                        </a:solidFill>
                        <a:latin typeface="Arial" panose="020B0604020202020204" pitchFamily="34" charset="0"/>
                        <a:cs typeface="Arial" panose="020B0604020202020204" pitchFamily="34" charset="0"/>
                      </a:endParaRPr>
                    </a:p>
                  </a:txBody>
                  <a:tcPr marL="127742" marR="127742" marT="45717" marB="45717" anchor="ctr"/>
                </a:tc>
                <a:extLst>
                  <a:ext uri="{0D108BD9-81ED-4DB2-BD59-A6C34878D82A}">
                    <a16:rowId xmlns:a16="http://schemas.microsoft.com/office/drawing/2014/main" val="10000"/>
                  </a:ext>
                </a:extLst>
              </a:tr>
              <a:tr h="601358">
                <a:tc gridSpan="2">
                  <a:txBody>
                    <a:bodyPr/>
                    <a:lstStyle/>
                    <a:p>
                      <a:pPr algn="l"/>
                      <a:r>
                        <a:rPr lang="en-GB" sz="1400" b="1" noProof="0" dirty="0">
                          <a:solidFill>
                            <a:schemeClr val="tx1"/>
                          </a:solidFill>
                          <a:latin typeface="Calibri" panose="020F0502020204030204" pitchFamily="34" charset="0"/>
                          <a:cs typeface="Calibri" panose="020F0502020204030204" pitchFamily="34" charset="0"/>
                        </a:rPr>
                        <a:t>Treatment</a:t>
                      </a:r>
                    </a:p>
                  </a:txBody>
                  <a:tcPr marL="108000" marR="127742" marT="45717" marB="45717"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chemeClr val="bg2"/>
                        </a:solidFill>
                        <a:latin typeface="Arial" panose="020B0604020202020204" pitchFamily="34" charset="0"/>
                        <a:cs typeface="Arial" panose="020B0604020202020204" pitchFamily="34" charset="0"/>
                      </a:endParaRPr>
                    </a:p>
                  </a:txBody>
                  <a:tcPr marL="127742" marR="127742" marT="45717" marB="45717"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alpha val="80000"/>
                      </a:srgbClr>
                    </a:solidFill>
                  </a:tcPr>
                </a:tc>
                <a:tc>
                  <a:txBody>
                    <a:bodyPr/>
                    <a:lstStyle/>
                    <a:p>
                      <a:pPr marL="0" indent="0" algn="ctr">
                        <a:spcBef>
                          <a:spcPts val="0"/>
                        </a:spcBef>
                        <a:buNone/>
                      </a:pPr>
                      <a:r>
                        <a:rPr lang="en-GB" sz="1400" b="1" noProof="0" dirty="0">
                          <a:latin typeface="Calibri" panose="020F0502020204030204" pitchFamily="34" charset="0"/>
                          <a:cs typeface="Calibri" panose="020F0502020204030204" pitchFamily="34" charset="0"/>
                        </a:rPr>
                        <a:t>enzalutamide + ADT (n = 574) </a:t>
                      </a:r>
                    </a:p>
                    <a:p>
                      <a:pPr marL="0" indent="0" algn="ctr">
                        <a:spcBef>
                          <a:spcPts val="0"/>
                        </a:spcBef>
                        <a:buNone/>
                      </a:pPr>
                      <a:r>
                        <a:rPr lang="en-GB" sz="1400" b="1" noProof="0" dirty="0">
                          <a:latin typeface="Calibri" panose="020F0502020204030204" pitchFamily="34" charset="0"/>
                          <a:cs typeface="Calibri" panose="020F0502020204030204" pitchFamily="34" charset="0"/>
                        </a:rPr>
                        <a:t>vs placebo + ADT (n = 576)</a:t>
                      </a:r>
                    </a:p>
                  </a:txBody>
                  <a:tcPr marL="127742" marR="127742" marT="45717" marB="45717" anchor="ctr"/>
                </a:tc>
                <a:tc>
                  <a:txBody>
                    <a:bodyPr/>
                    <a:lstStyle/>
                    <a:p>
                      <a:pPr marL="0" indent="0" algn="ctr">
                        <a:spcBef>
                          <a:spcPts val="0"/>
                        </a:spcBef>
                        <a:buNone/>
                      </a:pPr>
                      <a:r>
                        <a:rPr lang="en-GB" sz="1400" b="1" noProof="0" dirty="0"/>
                        <a:t>enzalutamide + ADT (n = 563) </a:t>
                      </a:r>
                    </a:p>
                    <a:p>
                      <a:pPr marL="0" indent="0" algn="ctr">
                        <a:spcBef>
                          <a:spcPts val="0"/>
                        </a:spcBef>
                        <a:buNone/>
                      </a:pPr>
                      <a:r>
                        <a:rPr lang="en-GB" sz="1400" b="1" noProof="0" dirty="0"/>
                        <a:t>vs NSAA + ADT (n = 562)</a:t>
                      </a:r>
                    </a:p>
                  </a:txBody>
                  <a:tcPr marL="127742" marR="127742" marT="45717" marB="45717" anchor="ctr"/>
                </a:tc>
                <a:tc>
                  <a:txBody>
                    <a:bodyPr/>
                    <a:lstStyle/>
                    <a:p>
                      <a:pPr marL="0" indent="0" algn="ctr">
                        <a:spcBef>
                          <a:spcPts val="0"/>
                        </a:spcBef>
                        <a:buNone/>
                      </a:pPr>
                      <a:r>
                        <a:rPr lang="en-GB" sz="1400" b="1" noProof="0" dirty="0"/>
                        <a:t>apalutamide + ADT (n = 525) </a:t>
                      </a:r>
                    </a:p>
                    <a:p>
                      <a:pPr marL="0" indent="0" algn="ctr">
                        <a:spcBef>
                          <a:spcPts val="0"/>
                        </a:spcBef>
                        <a:buNone/>
                      </a:pPr>
                      <a:r>
                        <a:rPr lang="en-GB" sz="1400" b="1" noProof="0" dirty="0"/>
                        <a:t>vs placebo + ADT (n = 527)</a:t>
                      </a:r>
                    </a:p>
                  </a:txBody>
                  <a:tcPr marL="127742" marR="127742" marT="45717" marB="45717" anchor="ctr"/>
                </a:tc>
                <a:extLst>
                  <a:ext uri="{0D108BD9-81ED-4DB2-BD59-A6C34878D82A}">
                    <a16:rowId xmlns:a16="http://schemas.microsoft.com/office/drawing/2014/main" val="1019907745"/>
                  </a:ext>
                </a:extLst>
              </a:tr>
              <a:tr h="615199">
                <a:tc rowSpan="4">
                  <a:txBody>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sz="1400" b="1" dirty="0"/>
                        <a:t>Key inclusion criteria</a:t>
                      </a:r>
                    </a:p>
                  </a:txBody>
                  <a:tcPr marL="108000" marR="9144" marT="9144" marB="9144" anchor="ctr"/>
                </a:tc>
                <a:tc>
                  <a:txBody>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en-GB" sz="1400" b="1" noProof="0" dirty="0"/>
                        <a:t>Metastasis</a:t>
                      </a:r>
                    </a:p>
                  </a:txBody>
                  <a:tcPr anchor="ctr"/>
                </a:tc>
                <a:tc>
                  <a:txBody>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en-GB" sz="1400" noProof="0" dirty="0"/>
                        <a:t>Bone or soft tissue</a:t>
                      </a:r>
                    </a:p>
                  </a:txBody>
                  <a:tcPr anchor="ctr"/>
                </a:tc>
                <a:tc>
                  <a:txBody>
                    <a:bodyPr/>
                    <a:lstStyle/>
                    <a:p>
                      <a:pPr marL="0" marR="0" lvl="0" indent="0" algn="ctr" defTabSz="457200" rtl="0" eaLnBrk="1" fontAlgn="auto" latinLnBrk="0" hangingPunct="1">
                        <a:lnSpc>
                          <a:spcPct val="90000"/>
                        </a:lnSpc>
                        <a:spcBef>
                          <a:spcPts val="600"/>
                        </a:spcBef>
                        <a:spcAft>
                          <a:spcPts val="0"/>
                        </a:spcAft>
                        <a:buClrTx/>
                        <a:buSzTx/>
                        <a:buFontTx/>
                        <a:buNone/>
                        <a:tabLst/>
                        <a:defRPr/>
                      </a:pPr>
                      <a:r>
                        <a:rPr lang="en-GB" sz="1400" noProof="0" dirty="0"/>
                        <a:t>Bone or soft tissue</a:t>
                      </a:r>
                    </a:p>
                  </a:txBody>
                  <a:tcPr anchor="ctr"/>
                </a:tc>
                <a:tc>
                  <a:txBody>
                    <a:bodyPr/>
                    <a:lstStyle/>
                    <a:p>
                      <a:pPr marL="0" marR="0" lvl="0" indent="0" algn="ctr" defTabSz="914400" rtl="0" eaLnBrk="1" fontAlgn="auto" latinLnBrk="0" hangingPunct="1">
                        <a:lnSpc>
                          <a:spcPct val="90000"/>
                        </a:lnSpc>
                        <a:spcBef>
                          <a:spcPts val="600"/>
                        </a:spcBef>
                        <a:spcAft>
                          <a:spcPts val="0"/>
                        </a:spcAft>
                        <a:buClrTx/>
                        <a:buSzTx/>
                        <a:buFont typeface="Symbol" panose="05050102010706020507" pitchFamily="18" charset="2"/>
                        <a:buNone/>
                        <a:tabLst/>
                        <a:defRPr/>
                      </a:pPr>
                      <a:r>
                        <a:rPr lang="en-GB" sz="1400" noProof="0" dirty="0"/>
                        <a:t>≥ 1 bone lesion, patients </a:t>
                      </a:r>
                      <a:r>
                        <a:rPr lang="en-GB" sz="1400" b="0" noProof="0" dirty="0">
                          <a:solidFill>
                            <a:schemeClr val="tx1"/>
                          </a:solidFill>
                        </a:rPr>
                        <a:t>excluded</a:t>
                      </a:r>
                      <a:r>
                        <a:rPr lang="en-GB" sz="1400" noProof="0" dirty="0"/>
                        <a:t> if visceral metastasis only</a:t>
                      </a:r>
                    </a:p>
                  </a:txBody>
                  <a:tcPr anchor="ctr"/>
                </a:tc>
                <a:extLst>
                  <a:ext uri="{0D108BD9-81ED-4DB2-BD59-A6C34878D82A}">
                    <a16:rowId xmlns:a16="http://schemas.microsoft.com/office/drawing/2014/main" val="826027023"/>
                  </a:ext>
                </a:extLst>
              </a:tr>
              <a:tr h="615199">
                <a:tc vMerge="1">
                  <a:txBody>
                    <a:body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lang="en-US" sz="1400" b="1" cap="none" baseline="0" dirty="0">
                        <a:solidFill>
                          <a:schemeClr val="tx1"/>
                        </a:solidFill>
                        <a:latin typeface="+mn-lt"/>
                        <a:cs typeface="Arial" panose="020B0604020202020204" pitchFamily="34" charset="0"/>
                      </a:endParaRPr>
                    </a:p>
                  </a:txBody>
                  <a:tcPr marL="45720" marR="9144" marT="9144" marB="914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DCDDDE">
                        <a:alpha val="80000"/>
                      </a:srgbClr>
                    </a:solidFill>
                  </a:tcPr>
                </a:tc>
                <a:tc>
                  <a:txBody>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en-GB" sz="1400" b="1" noProof="0" dirty="0"/>
                        <a:t>Prior ADT</a:t>
                      </a:r>
                    </a:p>
                  </a:txBody>
                  <a:tcPr anchor="ctr"/>
                </a:tc>
                <a:tc>
                  <a:txBody>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en-GB" sz="1400" b="0" baseline="0" noProof="0" dirty="0">
                          <a:solidFill>
                            <a:schemeClr val="tx1"/>
                          </a:solidFill>
                          <a:latin typeface="+mn-lt"/>
                        </a:rPr>
                        <a:t>Allowed</a:t>
                      </a:r>
                    </a:p>
                  </a:txBody>
                  <a:tcPr anchor="ctr"/>
                </a:tc>
                <a:tc>
                  <a:txBody>
                    <a:bodyPr/>
                    <a:lstStyle/>
                    <a:p>
                      <a:pPr algn="ctr">
                        <a:lnSpc>
                          <a:spcPct val="90000"/>
                        </a:lnSpc>
                        <a:spcBef>
                          <a:spcPts val="600"/>
                        </a:spcBef>
                      </a:pPr>
                      <a:r>
                        <a:rPr lang="en-GB" sz="1400" noProof="0" dirty="0">
                          <a:solidFill>
                            <a:schemeClr val="tx1"/>
                          </a:solidFill>
                        </a:rPr>
                        <a:t>Allowed</a:t>
                      </a:r>
                    </a:p>
                  </a:txBody>
                  <a:tcPr anchor="ctr"/>
                </a:tc>
                <a:tc>
                  <a:txBody>
                    <a:bodyPr/>
                    <a:lstStyle/>
                    <a:p>
                      <a:pPr marL="0" marR="0" lvl="0" indent="0" algn="ctr" defTabSz="914400" rtl="0" eaLnBrk="1" fontAlgn="auto" latinLnBrk="0" hangingPunct="1">
                        <a:lnSpc>
                          <a:spcPct val="90000"/>
                        </a:lnSpc>
                        <a:spcBef>
                          <a:spcPts val="600"/>
                        </a:spcBef>
                        <a:spcAft>
                          <a:spcPts val="0"/>
                        </a:spcAft>
                        <a:buClrTx/>
                        <a:buSzTx/>
                        <a:buFont typeface="Symbol" panose="05050102010706020507" pitchFamily="18" charset="2"/>
                        <a:buNone/>
                        <a:tabLst/>
                        <a:defRPr/>
                      </a:pPr>
                      <a:r>
                        <a:rPr lang="en-GB" sz="1400" b="0" baseline="0" noProof="0" dirty="0">
                          <a:solidFill>
                            <a:schemeClr val="tx1"/>
                          </a:solidFill>
                          <a:latin typeface="+mn-lt"/>
                        </a:rPr>
                        <a:t>Allowed</a:t>
                      </a:r>
                    </a:p>
                  </a:txBody>
                  <a:tcPr anchor="ctr"/>
                </a:tc>
                <a:extLst>
                  <a:ext uri="{0D108BD9-81ED-4DB2-BD59-A6C34878D82A}">
                    <a16:rowId xmlns:a16="http://schemas.microsoft.com/office/drawing/2014/main" val="10002"/>
                  </a:ext>
                </a:extLst>
              </a:tr>
              <a:tr h="758500">
                <a:tc vMerge="1">
                  <a:txBody>
                    <a:bodyPr/>
                    <a:lstStyle/>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lang="en-US" sz="1400" b="1" cap="none" baseline="0" dirty="0">
                        <a:solidFill>
                          <a:schemeClr val="tx1"/>
                        </a:solidFill>
                        <a:latin typeface="+mn-lt"/>
                        <a:cs typeface="Arial" panose="020B0604020202020204" pitchFamily="34" charset="0"/>
                      </a:endParaRPr>
                    </a:p>
                  </a:txBody>
                  <a:tcPr marL="45720" marR="9144" marT="9144" marB="914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pPr marL="0" marR="0" lvl="0" indent="0" algn="ctr" defTabSz="685800" rtl="0" eaLnBrk="1" fontAlgn="auto" latinLnBrk="0" hangingPunct="1">
                        <a:lnSpc>
                          <a:spcPct val="90000"/>
                        </a:lnSpc>
                        <a:spcBef>
                          <a:spcPts val="600"/>
                        </a:spcBef>
                        <a:spcAft>
                          <a:spcPts val="0"/>
                        </a:spcAft>
                        <a:buClr>
                          <a:schemeClr val="accent1"/>
                        </a:buClr>
                        <a:buSzTx/>
                        <a:buFontTx/>
                        <a:buNone/>
                        <a:tabLst/>
                        <a:defRPr/>
                      </a:pPr>
                      <a:r>
                        <a:rPr lang="en-GB" sz="1400" b="1" noProof="0" dirty="0"/>
                        <a:t>Prior</a:t>
                      </a:r>
                      <a:br>
                        <a:rPr lang="en-GB" sz="1400" b="1" noProof="0" dirty="0"/>
                      </a:br>
                      <a:r>
                        <a:rPr lang="en-GB" sz="1400" b="1" noProof="0" dirty="0"/>
                        <a:t>docetaxel</a:t>
                      </a:r>
                    </a:p>
                  </a:txBody>
                  <a:tcPr anchor="ctr"/>
                </a:tc>
                <a:tc>
                  <a:txBody>
                    <a:bodyPr/>
                    <a:lstStyle/>
                    <a:p>
                      <a:pPr marL="0" marR="0" lvl="0" indent="0" algn="ctr" defTabSz="685800" rtl="0" eaLnBrk="1" fontAlgn="auto" latinLnBrk="0" hangingPunct="1">
                        <a:lnSpc>
                          <a:spcPct val="90000"/>
                        </a:lnSpc>
                        <a:spcBef>
                          <a:spcPts val="600"/>
                        </a:spcBef>
                        <a:spcAft>
                          <a:spcPts val="0"/>
                        </a:spcAft>
                        <a:buClr>
                          <a:schemeClr val="accent1"/>
                        </a:buClr>
                        <a:buSzTx/>
                        <a:buFont typeface="Arial" panose="020B0604020202020204" pitchFamily="34" charset="0"/>
                        <a:buNone/>
                        <a:tabLst/>
                        <a:defRPr/>
                      </a:pPr>
                      <a:r>
                        <a:rPr lang="en-GB" sz="1400" noProof="0" dirty="0"/>
                        <a:t>Allowed (18%)</a:t>
                      </a:r>
                    </a:p>
                  </a:txBody>
                  <a:tcPr anchor="ctr"/>
                </a:tc>
                <a:tc>
                  <a:txBody>
                    <a:bodyPr/>
                    <a:lstStyle/>
                    <a:p>
                      <a:pPr marL="0" marR="0" lvl="0" indent="0" algn="ctr" defTabSz="685800" rtl="0" eaLnBrk="1" fontAlgn="auto" latinLnBrk="0" hangingPunct="1">
                        <a:lnSpc>
                          <a:spcPct val="90000"/>
                        </a:lnSpc>
                        <a:spcBef>
                          <a:spcPts val="600"/>
                        </a:spcBef>
                        <a:spcAft>
                          <a:spcPts val="0"/>
                        </a:spcAft>
                        <a:buClr>
                          <a:schemeClr val="accent1"/>
                        </a:buClr>
                        <a:buSzTx/>
                        <a:buFont typeface="Arial" panose="020B0604020202020204" pitchFamily="34" charset="0"/>
                        <a:buNone/>
                        <a:tabLst/>
                        <a:defRPr/>
                      </a:pPr>
                      <a:r>
                        <a:rPr lang="en-GB" sz="1400" noProof="0" dirty="0"/>
                        <a:t>Not allowed</a:t>
                      </a:r>
                    </a:p>
                  </a:txBody>
                  <a:tcPr anchor="ctr"/>
                </a:tc>
                <a:tc>
                  <a:txBody>
                    <a:bodyPr/>
                    <a:lstStyle/>
                    <a:p>
                      <a:pPr marL="0" marR="0" lvl="0" indent="0" algn="ctr" defTabSz="685800" rtl="0" eaLnBrk="1" fontAlgn="auto" latinLnBrk="0" hangingPunct="1">
                        <a:lnSpc>
                          <a:spcPct val="90000"/>
                        </a:lnSpc>
                        <a:spcBef>
                          <a:spcPts val="600"/>
                        </a:spcBef>
                        <a:spcAft>
                          <a:spcPts val="0"/>
                        </a:spcAft>
                        <a:buClr>
                          <a:schemeClr val="accent1"/>
                        </a:buClr>
                        <a:buSzTx/>
                        <a:buFont typeface="Arial" panose="020B0604020202020204" pitchFamily="34" charset="0"/>
                        <a:buNone/>
                        <a:tabLst/>
                        <a:defRPr/>
                      </a:pPr>
                      <a:r>
                        <a:rPr lang="en-GB" sz="1400" b="0" baseline="0" noProof="0" dirty="0">
                          <a:solidFill>
                            <a:schemeClr val="tx1"/>
                          </a:solidFill>
                          <a:latin typeface="+mn-lt"/>
                        </a:rPr>
                        <a:t>Allowed (11%)</a:t>
                      </a:r>
                    </a:p>
                  </a:txBody>
                  <a:tcPr anchor="ctr"/>
                </a:tc>
                <a:extLst>
                  <a:ext uri="{0D108BD9-81ED-4DB2-BD59-A6C34878D82A}">
                    <a16:rowId xmlns:a16="http://schemas.microsoft.com/office/drawing/2014/main" val="10003"/>
                  </a:ext>
                </a:extLst>
              </a:tr>
              <a:tr h="711008">
                <a:tc vMerge="1">
                  <a:txBody>
                    <a:bodyPr/>
                    <a:lstStyle/>
                    <a:p>
                      <a:pPr marL="0" marR="0" lvl="0"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lang="en-US" sz="1400" b="1" cap="none" baseline="0" dirty="0">
                        <a:solidFill>
                          <a:schemeClr val="tx1"/>
                        </a:solidFill>
                        <a:latin typeface="+mn-lt"/>
                        <a:cs typeface="Arial" panose="020B0604020202020204" pitchFamily="34" charset="0"/>
                      </a:endParaRPr>
                    </a:p>
                  </a:txBody>
                  <a:tcPr marL="45720" marR="9144" marT="9144" marB="914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40000"/>
                        <a:lumOff val="60000"/>
                        <a:alpha val="80000"/>
                      </a:schemeClr>
                    </a:solidFill>
                  </a:tcPr>
                </a:tc>
                <a:tc>
                  <a:txBody>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en-GB" sz="1400" b="1" noProof="0" dirty="0"/>
                        <a:t>Early concomitant docetaxel</a:t>
                      </a:r>
                    </a:p>
                  </a:txBody>
                  <a:tcPr anchor="ctr"/>
                </a:tc>
                <a:tc>
                  <a:txBody>
                    <a:bodyPr/>
                    <a:lstStyle/>
                    <a:p>
                      <a:pPr marL="0" marR="0" lvl="0" indent="0" algn="ctr" defTabSz="457200" rtl="0" eaLnBrk="1" fontAlgn="auto" latinLnBrk="0" hangingPunct="1">
                        <a:lnSpc>
                          <a:spcPct val="90000"/>
                        </a:lnSpc>
                        <a:spcBef>
                          <a:spcPts val="600"/>
                        </a:spcBef>
                        <a:spcAft>
                          <a:spcPts val="0"/>
                        </a:spcAft>
                        <a:buClrTx/>
                        <a:buSzTx/>
                        <a:buFontTx/>
                        <a:buNone/>
                        <a:tabLst/>
                        <a:defRPr/>
                      </a:pPr>
                      <a:r>
                        <a:rPr lang="en-GB" sz="1400" noProof="0" dirty="0"/>
                        <a:t>Not allowed</a:t>
                      </a:r>
                    </a:p>
                  </a:txBody>
                  <a:tcPr anchor="ctr"/>
                </a:tc>
                <a:tc>
                  <a:txBody>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lang="en-GB" sz="1400" noProof="0" dirty="0"/>
                        <a:t>Allowed (45%)</a:t>
                      </a:r>
                    </a:p>
                  </a:txBody>
                  <a:tcPr anchor="ctr"/>
                </a:tc>
                <a:tc>
                  <a:txBody>
                    <a:bodyPr/>
                    <a:lstStyle/>
                    <a:p>
                      <a:pPr marL="0" marR="0" lvl="0" indent="0" algn="ctr" defTabSz="685800" rtl="0" eaLnBrk="1" fontAlgn="auto" latinLnBrk="0" hangingPunct="1">
                        <a:lnSpc>
                          <a:spcPct val="90000"/>
                        </a:lnSpc>
                        <a:spcBef>
                          <a:spcPts val="600"/>
                        </a:spcBef>
                        <a:spcAft>
                          <a:spcPts val="0"/>
                        </a:spcAft>
                        <a:buClr>
                          <a:schemeClr val="accent1"/>
                        </a:buClr>
                        <a:buSzTx/>
                        <a:buFont typeface="Arial" panose="020B0604020202020204" pitchFamily="34" charset="0"/>
                        <a:buNone/>
                        <a:tabLst/>
                        <a:defRPr/>
                      </a:pPr>
                      <a:r>
                        <a:rPr lang="en-GB" sz="1400" noProof="0" dirty="0"/>
                        <a:t>Not allowed</a:t>
                      </a:r>
                    </a:p>
                  </a:txBody>
                  <a:tcPr anchor="ctr"/>
                </a:tc>
                <a:extLst>
                  <a:ext uri="{0D108BD9-81ED-4DB2-BD59-A6C34878D82A}">
                    <a16:rowId xmlns:a16="http://schemas.microsoft.com/office/drawing/2014/main" val="10004"/>
                  </a:ext>
                </a:extLst>
              </a:tr>
              <a:tr h="572314">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Average duration of therapy</a:t>
                      </a:r>
                    </a:p>
                  </a:txBody>
                  <a:tcPr marL="108000" anchor="ctr"/>
                </a:tc>
                <a:tc hMerge="1">
                  <a:txBody>
                    <a:bodyPr/>
                    <a:lstStyle/>
                    <a:p>
                      <a:pPr marL="0" marR="0" lvl="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endParaRPr lang="en-US" sz="1800" b="1" kern="1200" cap="none" baseline="0" dirty="0">
                        <a:solidFill>
                          <a:schemeClr val="tx1"/>
                        </a:solidFill>
                        <a:latin typeface="+mn-lt"/>
                        <a:ea typeface="+mn-ea"/>
                        <a:cs typeface="Arial" panose="020B0604020202020204" pitchFamily="34" charset="0"/>
                      </a:endParaRPr>
                    </a:p>
                  </a:txBody>
                  <a:tcPr marL="45720" marR="9144" marT="9144" marB="9144"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alpha val="80000"/>
                      </a:schemeClr>
                    </a:solidFill>
                  </a:tcPr>
                </a:tc>
                <a:tc>
                  <a:txBody>
                    <a:bodyPr/>
                    <a:lstStyle/>
                    <a:p>
                      <a:pPr marL="0" marR="0" lvl="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GB" sz="1400" noProof="0" dirty="0"/>
                        <a:t>14 months</a:t>
                      </a:r>
                    </a:p>
                  </a:txBody>
                  <a:tcPr marL="45720" marR="9144" marT="9144" marB="9144" anchor="ctr"/>
                </a:tc>
                <a:tc>
                  <a:txBody>
                    <a:bodyPr/>
                    <a:lstStyle/>
                    <a:p>
                      <a:pPr marL="0" marR="0" lvl="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GB" sz="1400" noProof="0" dirty="0"/>
                        <a:t>34 months</a:t>
                      </a:r>
                    </a:p>
                  </a:txBody>
                  <a:tcPr marL="45720" marR="9144" marT="9144" marB="9144" anchor="ctr"/>
                </a:tc>
                <a:tc>
                  <a:txBody>
                    <a:bodyPr/>
                    <a:lstStyle/>
                    <a:p>
                      <a:pPr marL="0" marR="0" lvl="0" indent="0" algn="ctr"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lang="en-GB" sz="1400" noProof="0" dirty="0"/>
                        <a:t>23 months</a:t>
                      </a:r>
                    </a:p>
                  </a:txBody>
                  <a:tcPr marL="45720" marR="9144" marT="9144" marB="9144" anchor="ctr"/>
                </a:tc>
                <a:extLst>
                  <a:ext uri="{0D108BD9-81ED-4DB2-BD59-A6C34878D82A}">
                    <a16:rowId xmlns:a16="http://schemas.microsoft.com/office/drawing/2014/main" val="10005"/>
                  </a:ext>
                </a:extLst>
              </a:tr>
            </a:tbl>
          </a:graphicData>
        </a:graphic>
      </p:graphicFrame>
      <p:sp>
        <p:nvSpPr>
          <p:cNvPr id="93" name="TextBox 92">
            <a:extLst>
              <a:ext uri="{FF2B5EF4-FFF2-40B4-BE49-F238E27FC236}">
                <a16:creationId xmlns:a16="http://schemas.microsoft.com/office/drawing/2014/main" id="{24ADD639-7154-4A79-968A-56C8E8CB85F2}"/>
              </a:ext>
            </a:extLst>
          </p:cNvPr>
          <p:cNvSpPr txBox="1"/>
          <p:nvPr/>
        </p:nvSpPr>
        <p:spPr>
          <a:xfrm>
            <a:off x="515147" y="5706279"/>
            <a:ext cx="11069903" cy="280248"/>
          </a:xfrm>
          <a:prstGeom prst="rect">
            <a:avLst/>
          </a:prstGeom>
          <a:noFill/>
        </p:spPr>
        <p:txBody>
          <a:bodyPr wrap="square" rtlCol="0">
            <a:noAutofit/>
          </a:bodyPr>
          <a:lstStyle/>
          <a:p>
            <a:pPr marL="92075" indent="-92075">
              <a:lnSpc>
                <a:spcPct val="90000"/>
              </a:lnSpc>
            </a:pPr>
            <a:r>
              <a:rPr lang="en-US" sz="1200" b="0" baseline="30000" dirty="0">
                <a:latin typeface="+mn-lt"/>
              </a:rPr>
              <a:t>a</a:t>
            </a:r>
            <a:r>
              <a:rPr lang="en-US" sz="1200" b="0" dirty="0">
                <a:latin typeface="+mn-lt"/>
              </a:rPr>
              <a:t>	The early administration of docetaxel with testosterone suppression was permitted in protocol version 2 as a stratification factor before randomization, according to evidence showing improved survival with this approach.</a:t>
            </a:r>
            <a:r>
              <a:rPr lang="en-US" sz="1200" b="0" baseline="30000" dirty="0">
                <a:latin typeface="+mn-lt"/>
              </a:rPr>
              <a:t> </a:t>
            </a:r>
          </a:p>
        </p:txBody>
      </p:sp>
      <p:sp>
        <p:nvSpPr>
          <p:cNvPr id="17" name="Slide Number Placeholder 16">
            <a:extLst>
              <a:ext uri="{FF2B5EF4-FFF2-40B4-BE49-F238E27FC236}">
                <a16:creationId xmlns:a16="http://schemas.microsoft.com/office/drawing/2014/main" id="{CD2F13BE-DD57-E246-806B-0791BB98DBEE}"/>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170750787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a:extLst>
              <a:ext uri="{FF2B5EF4-FFF2-40B4-BE49-F238E27FC236}">
                <a16:creationId xmlns:a16="http://schemas.microsoft.com/office/drawing/2014/main" id="{E4D69260-BEC1-486C-8A35-950BBA1B97DF}"/>
              </a:ext>
            </a:extLst>
          </p:cNvPr>
          <p:cNvSpPr>
            <a:spLocks noGrp="1"/>
          </p:cNvSpPr>
          <p:nvPr>
            <p:ph type="title"/>
          </p:nvPr>
        </p:nvSpPr>
        <p:spPr/>
        <p:txBody>
          <a:bodyPr/>
          <a:lstStyle/>
          <a:p>
            <a:r>
              <a:rPr lang="en-US" dirty="0"/>
              <a:t>TITAN: Apalutamide for </a:t>
            </a:r>
            <a:r>
              <a:rPr lang="en-US" cap="none" dirty="0"/>
              <a:t>m</a:t>
            </a:r>
            <a:r>
              <a:rPr lang="en-US" dirty="0"/>
              <a:t>CSPC</a:t>
            </a:r>
          </a:p>
        </p:txBody>
      </p:sp>
      <p:sp>
        <p:nvSpPr>
          <p:cNvPr id="5" name="Slide Number Placeholder 4">
            <a:extLst>
              <a:ext uri="{FF2B5EF4-FFF2-40B4-BE49-F238E27FC236}">
                <a16:creationId xmlns:a16="http://schemas.microsoft.com/office/drawing/2014/main" id="{E1209983-992A-BE4C-9A83-4E3F5BB6D298}"/>
              </a:ext>
            </a:extLst>
          </p:cNvPr>
          <p:cNvSpPr>
            <a:spLocks noGrp="1"/>
          </p:cNvSpPr>
          <p:nvPr>
            <p:ph type="sldNum" sz="quarter" idx="4"/>
          </p:nvPr>
        </p:nvSpPr>
        <p:spPr/>
        <p:txBody>
          <a:bodyPr/>
          <a:lstStyle/>
          <a:p>
            <a:fld id="{90F4EB35-EE5A-448A-9E19-B03AC0E4DE93}" type="slidenum">
              <a:rPr lang="en-US" smtClean="0"/>
              <a:pPr/>
              <a:t>19</a:t>
            </a:fld>
            <a:endParaRPr lang="en-US" dirty="0"/>
          </a:p>
        </p:txBody>
      </p:sp>
      <p:sp>
        <p:nvSpPr>
          <p:cNvPr id="22" name="Content Placeholder 21">
            <a:extLst>
              <a:ext uri="{FF2B5EF4-FFF2-40B4-BE49-F238E27FC236}">
                <a16:creationId xmlns:a16="http://schemas.microsoft.com/office/drawing/2014/main" id="{7B47131B-B6D6-FA4B-B372-A283BF206962}"/>
              </a:ext>
            </a:extLst>
          </p:cNvPr>
          <p:cNvSpPr>
            <a:spLocks noGrp="1"/>
          </p:cNvSpPr>
          <p:nvPr>
            <p:ph sz="quarter" idx="15"/>
          </p:nvPr>
        </p:nvSpPr>
        <p:spPr>
          <a:xfrm>
            <a:off x="620184" y="6309320"/>
            <a:ext cx="8116800" cy="365125"/>
          </a:xfrm>
        </p:spPr>
        <p:txBody>
          <a:bodyPr/>
          <a:lstStyle/>
          <a:p>
            <a:pPr>
              <a:spcBef>
                <a:spcPts val="300"/>
              </a:spcBef>
            </a:pPr>
            <a:r>
              <a:rPr lang="en-US" dirty="0"/>
              <a:t>HR, hazard ratio; mCSPC, metastatic castration-sensitive prostate cancer</a:t>
            </a:r>
          </a:p>
          <a:p>
            <a:pPr>
              <a:spcBef>
                <a:spcPts val="300"/>
              </a:spcBef>
            </a:pPr>
            <a:r>
              <a:rPr lang="en-US" dirty="0"/>
              <a:t>Chi KN, et al. N Engl J Med. 2019;381:13-24</a:t>
            </a:r>
          </a:p>
        </p:txBody>
      </p:sp>
      <p:pic>
        <p:nvPicPr>
          <p:cNvPr id="3" name="Picture 2">
            <a:extLst>
              <a:ext uri="{FF2B5EF4-FFF2-40B4-BE49-F238E27FC236}">
                <a16:creationId xmlns:a16="http://schemas.microsoft.com/office/drawing/2014/main" id="{5F46F8E6-1B93-4161-AA62-C25952B44292}"/>
              </a:ext>
            </a:extLst>
          </p:cNvPr>
          <p:cNvPicPr>
            <a:picLocks noChangeAspect="1"/>
          </p:cNvPicPr>
          <p:nvPr/>
        </p:nvPicPr>
        <p:blipFill rotWithShape="1">
          <a:blip r:embed="rId3" cstate="print"/>
          <a:srcRect l="5373" b="13435"/>
          <a:stretch/>
        </p:blipFill>
        <p:spPr>
          <a:xfrm>
            <a:off x="6615363" y="2123904"/>
            <a:ext cx="5212992" cy="3163714"/>
          </a:xfrm>
          <a:prstGeom prst="rect">
            <a:avLst/>
          </a:prstGeom>
        </p:spPr>
      </p:pic>
      <p:pic>
        <p:nvPicPr>
          <p:cNvPr id="9" name="Picture 8">
            <a:extLst>
              <a:ext uri="{FF2B5EF4-FFF2-40B4-BE49-F238E27FC236}">
                <a16:creationId xmlns:a16="http://schemas.microsoft.com/office/drawing/2014/main" id="{F4EB74CB-7DDE-435C-AF2F-95B74BCF09DE}"/>
              </a:ext>
            </a:extLst>
          </p:cNvPr>
          <p:cNvPicPr>
            <a:picLocks noChangeAspect="1"/>
          </p:cNvPicPr>
          <p:nvPr/>
        </p:nvPicPr>
        <p:blipFill rotWithShape="1">
          <a:blip r:embed="rId4" cstate="print"/>
          <a:srcRect l="5559" b="13860"/>
          <a:stretch/>
        </p:blipFill>
        <p:spPr>
          <a:xfrm>
            <a:off x="901483" y="2152296"/>
            <a:ext cx="5156885" cy="3143273"/>
          </a:xfrm>
          <a:prstGeom prst="rect">
            <a:avLst/>
          </a:prstGeom>
        </p:spPr>
      </p:pic>
      <p:sp>
        <p:nvSpPr>
          <p:cNvPr id="13" name="TextBox 12">
            <a:extLst>
              <a:ext uri="{FF2B5EF4-FFF2-40B4-BE49-F238E27FC236}">
                <a16:creationId xmlns:a16="http://schemas.microsoft.com/office/drawing/2014/main" id="{04ECF787-D82F-6149-BFB7-DD7F6274EC7B}"/>
              </a:ext>
            </a:extLst>
          </p:cNvPr>
          <p:cNvSpPr txBox="1"/>
          <p:nvPr/>
        </p:nvSpPr>
        <p:spPr>
          <a:xfrm>
            <a:off x="840658" y="1209628"/>
            <a:ext cx="5145496" cy="400110"/>
          </a:xfrm>
          <a:prstGeom prst="rect">
            <a:avLst/>
          </a:prstGeom>
          <a:noFill/>
        </p:spPr>
        <p:txBody>
          <a:bodyPr wrap="square" rtlCol="0">
            <a:spAutoFit/>
          </a:bodyPr>
          <a:lstStyle/>
          <a:p>
            <a:pPr algn="ctr"/>
            <a:r>
              <a:rPr lang="en-US" sz="2000" b="1" dirty="0">
                <a:solidFill>
                  <a:schemeClr val="accent1"/>
                </a:solidFill>
                <a:latin typeface="Calibri" pitchFamily="34" charset="0"/>
              </a:rPr>
              <a:t>RADIOGRAPHIC PROGRESSION-FREE SURVIVAL</a:t>
            </a:r>
            <a:endParaRPr lang="en-US" sz="2000" b="1" dirty="0">
              <a:solidFill>
                <a:schemeClr val="accent1"/>
              </a:solidFill>
            </a:endParaRPr>
          </a:p>
        </p:txBody>
      </p:sp>
      <p:sp>
        <p:nvSpPr>
          <p:cNvPr id="16" name="TextBox 15">
            <a:extLst>
              <a:ext uri="{FF2B5EF4-FFF2-40B4-BE49-F238E27FC236}">
                <a16:creationId xmlns:a16="http://schemas.microsoft.com/office/drawing/2014/main" id="{B2E3C004-AEC1-2047-BDA1-5479ABFF7AE9}"/>
              </a:ext>
            </a:extLst>
          </p:cNvPr>
          <p:cNvSpPr txBox="1"/>
          <p:nvPr/>
        </p:nvSpPr>
        <p:spPr>
          <a:xfrm>
            <a:off x="6746133" y="1228690"/>
            <a:ext cx="4947082" cy="400110"/>
          </a:xfrm>
          <a:prstGeom prst="rect">
            <a:avLst/>
          </a:prstGeom>
          <a:noFill/>
        </p:spPr>
        <p:txBody>
          <a:bodyPr wrap="square" rtlCol="0">
            <a:spAutoFit/>
          </a:bodyPr>
          <a:lstStyle/>
          <a:p>
            <a:pPr algn="ctr"/>
            <a:r>
              <a:rPr lang="en-US" sz="2000" b="1" dirty="0">
                <a:solidFill>
                  <a:schemeClr val="accent1"/>
                </a:solidFill>
              </a:rPr>
              <a:t>OVERALL SURVIVAL</a:t>
            </a:r>
          </a:p>
        </p:txBody>
      </p:sp>
      <p:sp>
        <p:nvSpPr>
          <p:cNvPr id="18" name="TextBox 17">
            <a:extLst>
              <a:ext uri="{FF2B5EF4-FFF2-40B4-BE49-F238E27FC236}">
                <a16:creationId xmlns:a16="http://schemas.microsoft.com/office/drawing/2014/main" id="{AEAB5B01-99C8-CC4D-8D8D-9205ACA381C1}"/>
              </a:ext>
            </a:extLst>
          </p:cNvPr>
          <p:cNvSpPr txBox="1"/>
          <p:nvPr/>
        </p:nvSpPr>
        <p:spPr>
          <a:xfrm>
            <a:off x="546442" y="2146604"/>
            <a:ext cx="337407" cy="246221"/>
          </a:xfrm>
          <a:prstGeom prst="rect">
            <a:avLst/>
          </a:prstGeom>
          <a:noFill/>
        </p:spPr>
        <p:txBody>
          <a:bodyPr wrap="square" lIns="0" tIns="0" rIns="0" bIns="0" rtlCol="0">
            <a:spAutoFit/>
          </a:bodyPr>
          <a:lstStyle/>
          <a:p>
            <a:pPr algn="r"/>
            <a:r>
              <a:rPr lang="en-US" sz="1600" dirty="0"/>
              <a:t>100</a:t>
            </a:r>
          </a:p>
        </p:txBody>
      </p:sp>
      <p:sp>
        <p:nvSpPr>
          <p:cNvPr id="30" name="TextBox 29">
            <a:extLst>
              <a:ext uri="{FF2B5EF4-FFF2-40B4-BE49-F238E27FC236}">
                <a16:creationId xmlns:a16="http://schemas.microsoft.com/office/drawing/2014/main" id="{246303DA-817A-EB4E-8119-D02420B8E14C}"/>
              </a:ext>
            </a:extLst>
          </p:cNvPr>
          <p:cNvSpPr txBox="1"/>
          <p:nvPr/>
        </p:nvSpPr>
        <p:spPr>
          <a:xfrm>
            <a:off x="4572631" y="4435382"/>
            <a:ext cx="839337" cy="246221"/>
          </a:xfrm>
          <a:prstGeom prst="rect">
            <a:avLst/>
          </a:prstGeom>
          <a:solidFill>
            <a:schemeClr val="bg1"/>
          </a:solidFill>
        </p:spPr>
        <p:txBody>
          <a:bodyPr wrap="square" lIns="0" tIns="0" rIns="0" bIns="0" rtlCol="0">
            <a:spAutoFit/>
          </a:bodyPr>
          <a:lstStyle/>
          <a:p>
            <a:pPr algn="r"/>
            <a:r>
              <a:rPr lang="en-US" sz="1600" dirty="0"/>
              <a:t>Placebo</a:t>
            </a:r>
          </a:p>
        </p:txBody>
      </p:sp>
      <p:sp>
        <p:nvSpPr>
          <p:cNvPr id="31" name="TextBox 30">
            <a:extLst>
              <a:ext uri="{FF2B5EF4-FFF2-40B4-BE49-F238E27FC236}">
                <a16:creationId xmlns:a16="http://schemas.microsoft.com/office/drawing/2014/main" id="{B45C01F5-276D-C440-AF43-2B29F81CCB34}"/>
              </a:ext>
            </a:extLst>
          </p:cNvPr>
          <p:cNvSpPr txBox="1"/>
          <p:nvPr/>
        </p:nvSpPr>
        <p:spPr>
          <a:xfrm>
            <a:off x="4532875" y="3020049"/>
            <a:ext cx="1069114" cy="246221"/>
          </a:xfrm>
          <a:prstGeom prst="rect">
            <a:avLst/>
          </a:prstGeom>
          <a:solidFill>
            <a:schemeClr val="bg1"/>
          </a:solidFill>
        </p:spPr>
        <p:txBody>
          <a:bodyPr wrap="square" lIns="0" tIns="0" rIns="0" bIns="0" rtlCol="0">
            <a:spAutoFit/>
          </a:bodyPr>
          <a:lstStyle/>
          <a:p>
            <a:r>
              <a:rPr lang="en-US" sz="1600" dirty="0"/>
              <a:t>apalutamide</a:t>
            </a:r>
          </a:p>
        </p:txBody>
      </p:sp>
      <p:sp>
        <p:nvSpPr>
          <p:cNvPr id="32" name="TextBox 31">
            <a:extLst>
              <a:ext uri="{FF2B5EF4-FFF2-40B4-BE49-F238E27FC236}">
                <a16:creationId xmlns:a16="http://schemas.microsoft.com/office/drawing/2014/main" id="{097A7F1F-CC99-2546-ADFD-8547ADECE625}"/>
              </a:ext>
            </a:extLst>
          </p:cNvPr>
          <p:cNvSpPr txBox="1"/>
          <p:nvPr/>
        </p:nvSpPr>
        <p:spPr>
          <a:xfrm>
            <a:off x="546442" y="2870504"/>
            <a:ext cx="337407" cy="246221"/>
          </a:xfrm>
          <a:prstGeom prst="rect">
            <a:avLst/>
          </a:prstGeom>
          <a:noFill/>
        </p:spPr>
        <p:txBody>
          <a:bodyPr wrap="square" lIns="0" tIns="0" rIns="0" bIns="0" rtlCol="0">
            <a:spAutoFit/>
          </a:bodyPr>
          <a:lstStyle/>
          <a:p>
            <a:pPr algn="r"/>
            <a:r>
              <a:rPr lang="en-US" sz="1600" dirty="0"/>
              <a:t>75</a:t>
            </a:r>
          </a:p>
        </p:txBody>
      </p:sp>
      <p:sp>
        <p:nvSpPr>
          <p:cNvPr id="33" name="TextBox 32">
            <a:extLst>
              <a:ext uri="{FF2B5EF4-FFF2-40B4-BE49-F238E27FC236}">
                <a16:creationId xmlns:a16="http://schemas.microsoft.com/office/drawing/2014/main" id="{2FCE7559-5B9F-F84B-BC49-C99D30F319BB}"/>
              </a:ext>
            </a:extLst>
          </p:cNvPr>
          <p:cNvSpPr txBox="1"/>
          <p:nvPr/>
        </p:nvSpPr>
        <p:spPr>
          <a:xfrm>
            <a:off x="546442" y="3603929"/>
            <a:ext cx="337407" cy="246221"/>
          </a:xfrm>
          <a:prstGeom prst="rect">
            <a:avLst/>
          </a:prstGeom>
          <a:noFill/>
        </p:spPr>
        <p:txBody>
          <a:bodyPr wrap="square" lIns="0" tIns="0" rIns="0" bIns="0" rtlCol="0">
            <a:spAutoFit/>
          </a:bodyPr>
          <a:lstStyle/>
          <a:p>
            <a:pPr algn="r"/>
            <a:r>
              <a:rPr lang="en-US" sz="1600" dirty="0"/>
              <a:t>50</a:t>
            </a:r>
          </a:p>
        </p:txBody>
      </p:sp>
      <p:sp>
        <p:nvSpPr>
          <p:cNvPr id="34" name="TextBox 33">
            <a:extLst>
              <a:ext uri="{FF2B5EF4-FFF2-40B4-BE49-F238E27FC236}">
                <a16:creationId xmlns:a16="http://schemas.microsoft.com/office/drawing/2014/main" id="{E14443D4-57F3-874E-851F-C6CB0B2A381B}"/>
              </a:ext>
            </a:extLst>
          </p:cNvPr>
          <p:cNvSpPr txBox="1"/>
          <p:nvPr/>
        </p:nvSpPr>
        <p:spPr>
          <a:xfrm>
            <a:off x="546442" y="4331004"/>
            <a:ext cx="337407" cy="246221"/>
          </a:xfrm>
          <a:prstGeom prst="rect">
            <a:avLst/>
          </a:prstGeom>
          <a:noFill/>
        </p:spPr>
        <p:txBody>
          <a:bodyPr wrap="square" lIns="0" tIns="0" rIns="0" bIns="0" rtlCol="0">
            <a:spAutoFit/>
          </a:bodyPr>
          <a:lstStyle/>
          <a:p>
            <a:pPr algn="r"/>
            <a:r>
              <a:rPr lang="en-US" sz="1600" dirty="0"/>
              <a:t>25</a:t>
            </a:r>
          </a:p>
        </p:txBody>
      </p:sp>
      <p:sp>
        <p:nvSpPr>
          <p:cNvPr id="35" name="TextBox 34">
            <a:extLst>
              <a:ext uri="{FF2B5EF4-FFF2-40B4-BE49-F238E27FC236}">
                <a16:creationId xmlns:a16="http://schemas.microsoft.com/office/drawing/2014/main" id="{51B4542E-23CC-4A47-A341-9F75040D0696}"/>
              </a:ext>
            </a:extLst>
          </p:cNvPr>
          <p:cNvSpPr txBox="1"/>
          <p:nvPr/>
        </p:nvSpPr>
        <p:spPr>
          <a:xfrm>
            <a:off x="546442" y="5048554"/>
            <a:ext cx="337407" cy="246221"/>
          </a:xfrm>
          <a:prstGeom prst="rect">
            <a:avLst/>
          </a:prstGeom>
          <a:noFill/>
        </p:spPr>
        <p:txBody>
          <a:bodyPr wrap="square" lIns="0" tIns="0" rIns="0" bIns="0" rtlCol="0">
            <a:spAutoFit/>
          </a:bodyPr>
          <a:lstStyle/>
          <a:p>
            <a:pPr algn="r"/>
            <a:r>
              <a:rPr lang="en-US" sz="1600" dirty="0"/>
              <a:t>0</a:t>
            </a:r>
          </a:p>
        </p:txBody>
      </p:sp>
      <p:sp>
        <p:nvSpPr>
          <p:cNvPr id="36" name="TextBox 35">
            <a:extLst>
              <a:ext uri="{FF2B5EF4-FFF2-40B4-BE49-F238E27FC236}">
                <a16:creationId xmlns:a16="http://schemas.microsoft.com/office/drawing/2014/main" id="{42D411DB-AD74-F54D-AFB5-4EDEEEEA5EBF}"/>
              </a:ext>
            </a:extLst>
          </p:cNvPr>
          <p:cNvSpPr txBox="1"/>
          <p:nvPr/>
        </p:nvSpPr>
        <p:spPr>
          <a:xfrm>
            <a:off x="829017" y="5258104"/>
            <a:ext cx="337407" cy="246221"/>
          </a:xfrm>
          <a:prstGeom prst="rect">
            <a:avLst/>
          </a:prstGeom>
          <a:noFill/>
        </p:spPr>
        <p:txBody>
          <a:bodyPr wrap="square" lIns="0" tIns="0" rIns="0" bIns="0" rtlCol="0">
            <a:spAutoFit/>
          </a:bodyPr>
          <a:lstStyle/>
          <a:p>
            <a:pPr algn="ctr"/>
            <a:r>
              <a:rPr lang="en-US" sz="1600" dirty="0"/>
              <a:t>0</a:t>
            </a:r>
          </a:p>
        </p:txBody>
      </p:sp>
      <p:sp>
        <p:nvSpPr>
          <p:cNvPr id="37" name="TextBox 36">
            <a:extLst>
              <a:ext uri="{FF2B5EF4-FFF2-40B4-BE49-F238E27FC236}">
                <a16:creationId xmlns:a16="http://schemas.microsoft.com/office/drawing/2014/main" id="{09EBB8AD-434B-7D4E-8F68-5233954B4006}"/>
              </a:ext>
            </a:extLst>
          </p:cNvPr>
          <p:cNvSpPr txBox="1"/>
          <p:nvPr/>
        </p:nvSpPr>
        <p:spPr>
          <a:xfrm>
            <a:off x="1654517" y="5258104"/>
            <a:ext cx="337407" cy="246221"/>
          </a:xfrm>
          <a:prstGeom prst="rect">
            <a:avLst/>
          </a:prstGeom>
          <a:noFill/>
        </p:spPr>
        <p:txBody>
          <a:bodyPr wrap="square" lIns="0" tIns="0" rIns="0" bIns="0" rtlCol="0">
            <a:spAutoFit/>
          </a:bodyPr>
          <a:lstStyle/>
          <a:p>
            <a:pPr algn="ctr"/>
            <a:r>
              <a:rPr lang="en-US" sz="1600" dirty="0"/>
              <a:t>6</a:t>
            </a:r>
          </a:p>
        </p:txBody>
      </p:sp>
      <p:sp>
        <p:nvSpPr>
          <p:cNvPr id="38" name="TextBox 37">
            <a:extLst>
              <a:ext uri="{FF2B5EF4-FFF2-40B4-BE49-F238E27FC236}">
                <a16:creationId xmlns:a16="http://schemas.microsoft.com/office/drawing/2014/main" id="{0C68D00B-B65E-C949-8EF7-3A4972304B0F}"/>
              </a:ext>
            </a:extLst>
          </p:cNvPr>
          <p:cNvSpPr txBox="1"/>
          <p:nvPr/>
        </p:nvSpPr>
        <p:spPr>
          <a:xfrm>
            <a:off x="2483192" y="5258104"/>
            <a:ext cx="337407" cy="246221"/>
          </a:xfrm>
          <a:prstGeom prst="rect">
            <a:avLst/>
          </a:prstGeom>
          <a:noFill/>
        </p:spPr>
        <p:txBody>
          <a:bodyPr wrap="square" lIns="0" tIns="0" rIns="0" bIns="0" rtlCol="0">
            <a:spAutoFit/>
          </a:bodyPr>
          <a:lstStyle/>
          <a:p>
            <a:pPr algn="ctr"/>
            <a:r>
              <a:rPr lang="en-US" sz="1600" dirty="0"/>
              <a:t>12</a:t>
            </a:r>
          </a:p>
        </p:txBody>
      </p:sp>
      <p:sp>
        <p:nvSpPr>
          <p:cNvPr id="39" name="TextBox 38">
            <a:extLst>
              <a:ext uri="{FF2B5EF4-FFF2-40B4-BE49-F238E27FC236}">
                <a16:creationId xmlns:a16="http://schemas.microsoft.com/office/drawing/2014/main" id="{ADB48944-15D9-C04E-A4EE-31A661E2700F}"/>
              </a:ext>
            </a:extLst>
          </p:cNvPr>
          <p:cNvSpPr txBox="1"/>
          <p:nvPr/>
        </p:nvSpPr>
        <p:spPr>
          <a:xfrm>
            <a:off x="3299167" y="5258104"/>
            <a:ext cx="337407" cy="246221"/>
          </a:xfrm>
          <a:prstGeom prst="rect">
            <a:avLst/>
          </a:prstGeom>
          <a:noFill/>
        </p:spPr>
        <p:txBody>
          <a:bodyPr wrap="square" lIns="0" tIns="0" rIns="0" bIns="0" rtlCol="0">
            <a:spAutoFit/>
          </a:bodyPr>
          <a:lstStyle/>
          <a:p>
            <a:pPr algn="ctr"/>
            <a:r>
              <a:rPr lang="en-US" sz="1600" dirty="0"/>
              <a:t>18</a:t>
            </a:r>
          </a:p>
        </p:txBody>
      </p:sp>
      <p:sp>
        <p:nvSpPr>
          <p:cNvPr id="40" name="TextBox 39">
            <a:extLst>
              <a:ext uri="{FF2B5EF4-FFF2-40B4-BE49-F238E27FC236}">
                <a16:creationId xmlns:a16="http://schemas.microsoft.com/office/drawing/2014/main" id="{49206D5A-E724-0542-88AF-FD70383350AB}"/>
              </a:ext>
            </a:extLst>
          </p:cNvPr>
          <p:cNvSpPr txBox="1"/>
          <p:nvPr/>
        </p:nvSpPr>
        <p:spPr>
          <a:xfrm>
            <a:off x="4105617" y="5258104"/>
            <a:ext cx="337407" cy="246221"/>
          </a:xfrm>
          <a:prstGeom prst="rect">
            <a:avLst/>
          </a:prstGeom>
          <a:noFill/>
        </p:spPr>
        <p:txBody>
          <a:bodyPr wrap="square" lIns="0" tIns="0" rIns="0" bIns="0" rtlCol="0">
            <a:spAutoFit/>
          </a:bodyPr>
          <a:lstStyle/>
          <a:p>
            <a:pPr algn="ctr"/>
            <a:r>
              <a:rPr lang="en-US" sz="1600" dirty="0"/>
              <a:t>24</a:t>
            </a:r>
          </a:p>
        </p:txBody>
      </p:sp>
      <p:sp>
        <p:nvSpPr>
          <p:cNvPr id="41" name="TextBox 40">
            <a:extLst>
              <a:ext uri="{FF2B5EF4-FFF2-40B4-BE49-F238E27FC236}">
                <a16:creationId xmlns:a16="http://schemas.microsoft.com/office/drawing/2014/main" id="{DAA03E71-F5CF-F645-A2AB-658754BE0318}"/>
              </a:ext>
            </a:extLst>
          </p:cNvPr>
          <p:cNvSpPr txBox="1"/>
          <p:nvPr/>
        </p:nvSpPr>
        <p:spPr>
          <a:xfrm>
            <a:off x="4937467" y="5258104"/>
            <a:ext cx="337407" cy="246221"/>
          </a:xfrm>
          <a:prstGeom prst="rect">
            <a:avLst/>
          </a:prstGeom>
          <a:noFill/>
        </p:spPr>
        <p:txBody>
          <a:bodyPr wrap="square" lIns="0" tIns="0" rIns="0" bIns="0" rtlCol="0">
            <a:spAutoFit/>
          </a:bodyPr>
          <a:lstStyle/>
          <a:p>
            <a:pPr algn="ctr"/>
            <a:r>
              <a:rPr lang="en-US" sz="1600" dirty="0"/>
              <a:t>30</a:t>
            </a:r>
          </a:p>
        </p:txBody>
      </p:sp>
      <p:sp>
        <p:nvSpPr>
          <p:cNvPr id="42" name="TextBox 41">
            <a:extLst>
              <a:ext uri="{FF2B5EF4-FFF2-40B4-BE49-F238E27FC236}">
                <a16:creationId xmlns:a16="http://schemas.microsoft.com/office/drawing/2014/main" id="{20DADC31-FE68-764A-BCE1-7E55F0A70EBD}"/>
              </a:ext>
            </a:extLst>
          </p:cNvPr>
          <p:cNvSpPr txBox="1"/>
          <p:nvPr/>
        </p:nvSpPr>
        <p:spPr>
          <a:xfrm>
            <a:off x="5750267" y="5258104"/>
            <a:ext cx="337407" cy="246221"/>
          </a:xfrm>
          <a:prstGeom prst="rect">
            <a:avLst/>
          </a:prstGeom>
          <a:noFill/>
        </p:spPr>
        <p:txBody>
          <a:bodyPr wrap="square" lIns="0" tIns="0" rIns="0" bIns="0" rtlCol="0">
            <a:spAutoFit/>
          </a:bodyPr>
          <a:lstStyle/>
          <a:p>
            <a:pPr algn="ctr"/>
            <a:r>
              <a:rPr lang="en-US" sz="1600" dirty="0"/>
              <a:t>36</a:t>
            </a:r>
          </a:p>
        </p:txBody>
      </p:sp>
      <p:sp>
        <p:nvSpPr>
          <p:cNvPr id="43" name="TextBox 42">
            <a:extLst>
              <a:ext uri="{FF2B5EF4-FFF2-40B4-BE49-F238E27FC236}">
                <a16:creationId xmlns:a16="http://schemas.microsoft.com/office/drawing/2014/main" id="{7B89B060-816D-FD41-8D39-C95BAFE812D9}"/>
              </a:ext>
            </a:extLst>
          </p:cNvPr>
          <p:cNvSpPr txBox="1"/>
          <p:nvPr/>
        </p:nvSpPr>
        <p:spPr>
          <a:xfrm>
            <a:off x="3089180" y="5563948"/>
            <a:ext cx="767511" cy="246221"/>
          </a:xfrm>
          <a:prstGeom prst="rect">
            <a:avLst/>
          </a:prstGeom>
          <a:noFill/>
        </p:spPr>
        <p:txBody>
          <a:bodyPr wrap="square" lIns="0" tIns="0" rIns="0" bIns="0" rtlCol="0">
            <a:spAutoFit/>
          </a:bodyPr>
          <a:lstStyle/>
          <a:p>
            <a:pPr algn="ctr"/>
            <a:r>
              <a:rPr lang="en-US" sz="1600" b="1" dirty="0"/>
              <a:t>Months</a:t>
            </a:r>
          </a:p>
        </p:txBody>
      </p:sp>
      <p:sp>
        <p:nvSpPr>
          <p:cNvPr id="12" name="Text Box 5">
            <a:extLst>
              <a:ext uri="{FF2B5EF4-FFF2-40B4-BE49-F238E27FC236}">
                <a16:creationId xmlns:a16="http://schemas.microsoft.com/office/drawing/2014/main" id="{E6CB8F11-06F7-4546-86A2-12ADF04D67E9}"/>
              </a:ext>
            </a:extLst>
          </p:cNvPr>
          <p:cNvSpPr txBox="1">
            <a:spLocks noChangeArrowheads="1"/>
          </p:cNvSpPr>
          <p:nvPr/>
        </p:nvSpPr>
        <p:spPr bwMode="auto">
          <a:xfrm>
            <a:off x="7031537" y="4273064"/>
            <a:ext cx="4622304" cy="486223"/>
          </a:xfrm>
          <a:prstGeom prst="rect">
            <a:avLst/>
          </a:prstGeom>
          <a:noFill/>
          <a:ln w="9525">
            <a:noFill/>
            <a:miter lim="800000"/>
            <a:headEnd/>
            <a:tailEnd/>
          </a:ln>
        </p:spPr>
        <p:txBody>
          <a:bodyPr wrap="square">
            <a:spAutoFit/>
          </a:bodyPr>
          <a:lstStyle/>
          <a:p>
            <a:pPr>
              <a:lnSpc>
                <a:spcPct val="90000"/>
              </a:lnSpc>
              <a:spcBef>
                <a:spcPct val="20000"/>
              </a:spcBef>
            </a:pPr>
            <a:r>
              <a:rPr lang="en-US" sz="1896" b="0" dirty="0">
                <a:solidFill>
                  <a:srgbClr val="000000"/>
                </a:solidFill>
                <a:latin typeface="Calibri" pitchFamily="34" charset="0"/>
              </a:rPr>
              <a:t>HR 0.67, P = 0.005 </a:t>
            </a:r>
            <a:r>
              <a:rPr lang="en-US" sz="2844" b="0" dirty="0">
                <a:solidFill>
                  <a:srgbClr val="000000"/>
                </a:solidFill>
                <a:latin typeface="Calibri" pitchFamily="34" charset="0"/>
              </a:rPr>
              <a:t>	</a:t>
            </a:r>
            <a:endParaRPr lang="en-US" sz="2844" b="0" i="1" dirty="0">
              <a:solidFill>
                <a:srgbClr val="000000"/>
              </a:solidFill>
              <a:latin typeface="Calibri" pitchFamily="34" charset="0"/>
            </a:endParaRPr>
          </a:p>
        </p:txBody>
      </p:sp>
      <p:sp>
        <p:nvSpPr>
          <p:cNvPr id="45" name="Text Box 5">
            <a:extLst>
              <a:ext uri="{FF2B5EF4-FFF2-40B4-BE49-F238E27FC236}">
                <a16:creationId xmlns:a16="http://schemas.microsoft.com/office/drawing/2014/main" id="{5A017753-F04F-F64E-BF21-891B30C3AB35}"/>
              </a:ext>
            </a:extLst>
          </p:cNvPr>
          <p:cNvSpPr txBox="1">
            <a:spLocks noChangeArrowheads="1"/>
          </p:cNvSpPr>
          <p:nvPr/>
        </p:nvSpPr>
        <p:spPr bwMode="auto">
          <a:xfrm>
            <a:off x="1281280" y="4404382"/>
            <a:ext cx="2161943" cy="354905"/>
          </a:xfrm>
          <a:prstGeom prst="rect">
            <a:avLst/>
          </a:prstGeom>
          <a:noFill/>
          <a:ln w="9525">
            <a:noFill/>
            <a:miter lim="800000"/>
            <a:headEnd/>
            <a:tailEnd/>
          </a:ln>
        </p:spPr>
        <p:txBody>
          <a:bodyPr wrap="square">
            <a:spAutoFit/>
          </a:bodyPr>
          <a:lstStyle/>
          <a:p>
            <a:pPr>
              <a:lnSpc>
                <a:spcPct val="90000"/>
              </a:lnSpc>
              <a:spcBef>
                <a:spcPct val="20000"/>
              </a:spcBef>
            </a:pPr>
            <a:r>
              <a:rPr lang="en-US" sz="1896" b="0" dirty="0">
                <a:solidFill>
                  <a:srgbClr val="000000"/>
                </a:solidFill>
                <a:latin typeface="Calibri" pitchFamily="34" charset="0"/>
              </a:rPr>
              <a:t>HR 0.48, P &lt; 0.001</a:t>
            </a:r>
            <a:endParaRPr lang="en-US" sz="2844" b="0" i="1" dirty="0">
              <a:solidFill>
                <a:srgbClr val="000000"/>
              </a:solidFill>
              <a:latin typeface="Calibri" pitchFamily="34" charset="0"/>
            </a:endParaRPr>
          </a:p>
        </p:txBody>
      </p:sp>
      <p:sp>
        <p:nvSpPr>
          <p:cNvPr id="46" name="TextBox 45">
            <a:extLst>
              <a:ext uri="{FF2B5EF4-FFF2-40B4-BE49-F238E27FC236}">
                <a16:creationId xmlns:a16="http://schemas.microsoft.com/office/drawing/2014/main" id="{C79F751D-FAD0-594B-B2F8-B21A80A21232}"/>
              </a:ext>
            </a:extLst>
          </p:cNvPr>
          <p:cNvSpPr txBox="1"/>
          <p:nvPr/>
        </p:nvSpPr>
        <p:spPr>
          <a:xfrm>
            <a:off x="10278561" y="2511165"/>
            <a:ext cx="1069114" cy="246221"/>
          </a:xfrm>
          <a:prstGeom prst="rect">
            <a:avLst/>
          </a:prstGeom>
          <a:solidFill>
            <a:schemeClr val="bg1"/>
          </a:solidFill>
        </p:spPr>
        <p:txBody>
          <a:bodyPr wrap="square" lIns="0" tIns="0" rIns="0" bIns="0" rtlCol="0">
            <a:spAutoFit/>
          </a:bodyPr>
          <a:lstStyle/>
          <a:p>
            <a:r>
              <a:rPr lang="en-US" sz="1600" dirty="0"/>
              <a:t>apalutamide</a:t>
            </a:r>
          </a:p>
        </p:txBody>
      </p:sp>
      <p:sp>
        <p:nvSpPr>
          <p:cNvPr id="47" name="TextBox 46">
            <a:extLst>
              <a:ext uri="{FF2B5EF4-FFF2-40B4-BE49-F238E27FC236}">
                <a16:creationId xmlns:a16="http://schemas.microsoft.com/office/drawing/2014/main" id="{B69829D9-0EFF-5446-AEEF-5F7F5C96BFA7}"/>
              </a:ext>
            </a:extLst>
          </p:cNvPr>
          <p:cNvSpPr txBox="1"/>
          <p:nvPr/>
        </p:nvSpPr>
        <p:spPr>
          <a:xfrm>
            <a:off x="10071826" y="3274492"/>
            <a:ext cx="839337" cy="246221"/>
          </a:xfrm>
          <a:prstGeom prst="rect">
            <a:avLst/>
          </a:prstGeom>
          <a:solidFill>
            <a:schemeClr val="bg1"/>
          </a:solidFill>
        </p:spPr>
        <p:txBody>
          <a:bodyPr wrap="square" lIns="0" tIns="0" rIns="0" bIns="0" rtlCol="0">
            <a:spAutoFit/>
          </a:bodyPr>
          <a:lstStyle/>
          <a:p>
            <a:pPr algn="r"/>
            <a:r>
              <a:rPr lang="en-US" sz="1600" dirty="0"/>
              <a:t>Placebo</a:t>
            </a:r>
          </a:p>
        </p:txBody>
      </p:sp>
      <p:sp>
        <p:nvSpPr>
          <p:cNvPr id="48" name="TextBox 47">
            <a:extLst>
              <a:ext uri="{FF2B5EF4-FFF2-40B4-BE49-F238E27FC236}">
                <a16:creationId xmlns:a16="http://schemas.microsoft.com/office/drawing/2014/main" id="{5941CD55-1394-7244-9850-50CECA362232}"/>
              </a:ext>
            </a:extLst>
          </p:cNvPr>
          <p:cNvSpPr txBox="1"/>
          <p:nvPr/>
        </p:nvSpPr>
        <p:spPr>
          <a:xfrm>
            <a:off x="10095680" y="3282443"/>
            <a:ext cx="839337" cy="246221"/>
          </a:xfrm>
          <a:prstGeom prst="rect">
            <a:avLst/>
          </a:prstGeom>
          <a:solidFill>
            <a:schemeClr val="bg1"/>
          </a:solidFill>
        </p:spPr>
        <p:txBody>
          <a:bodyPr wrap="square" lIns="0" tIns="0" rIns="0" bIns="0" rtlCol="0">
            <a:spAutoFit/>
          </a:bodyPr>
          <a:lstStyle/>
          <a:p>
            <a:pPr algn="r"/>
            <a:r>
              <a:rPr lang="en-US" sz="1600" dirty="0"/>
              <a:t>Placebo</a:t>
            </a:r>
          </a:p>
        </p:txBody>
      </p:sp>
      <p:sp>
        <p:nvSpPr>
          <p:cNvPr id="49" name="TextBox 48">
            <a:extLst>
              <a:ext uri="{FF2B5EF4-FFF2-40B4-BE49-F238E27FC236}">
                <a16:creationId xmlns:a16="http://schemas.microsoft.com/office/drawing/2014/main" id="{8265CCDF-CAB2-194A-90F8-348C9238DAFB}"/>
              </a:ext>
            </a:extLst>
          </p:cNvPr>
          <p:cNvSpPr txBox="1"/>
          <p:nvPr/>
        </p:nvSpPr>
        <p:spPr>
          <a:xfrm>
            <a:off x="6276225" y="5048554"/>
            <a:ext cx="337407" cy="246221"/>
          </a:xfrm>
          <a:prstGeom prst="rect">
            <a:avLst/>
          </a:prstGeom>
          <a:noFill/>
        </p:spPr>
        <p:txBody>
          <a:bodyPr wrap="square" lIns="0" tIns="0" rIns="0" bIns="0" rtlCol="0">
            <a:spAutoFit/>
          </a:bodyPr>
          <a:lstStyle/>
          <a:p>
            <a:pPr algn="r"/>
            <a:r>
              <a:rPr lang="en-US" sz="1600" dirty="0"/>
              <a:t>0</a:t>
            </a:r>
          </a:p>
        </p:txBody>
      </p:sp>
      <p:sp>
        <p:nvSpPr>
          <p:cNvPr id="50" name="TextBox 49">
            <a:extLst>
              <a:ext uri="{FF2B5EF4-FFF2-40B4-BE49-F238E27FC236}">
                <a16:creationId xmlns:a16="http://schemas.microsoft.com/office/drawing/2014/main" id="{5D74EAEA-F1B2-1643-80CD-CE38DB4AC1E2}"/>
              </a:ext>
            </a:extLst>
          </p:cNvPr>
          <p:cNvSpPr txBox="1"/>
          <p:nvPr/>
        </p:nvSpPr>
        <p:spPr>
          <a:xfrm>
            <a:off x="6558800" y="5258104"/>
            <a:ext cx="337407" cy="246221"/>
          </a:xfrm>
          <a:prstGeom prst="rect">
            <a:avLst/>
          </a:prstGeom>
          <a:noFill/>
        </p:spPr>
        <p:txBody>
          <a:bodyPr wrap="square" lIns="0" tIns="0" rIns="0" bIns="0" rtlCol="0">
            <a:spAutoFit/>
          </a:bodyPr>
          <a:lstStyle/>
          <a:p>
            <a:pPr algn="ctr"/>
            <a:r>
              <a:rPr lang="en-US" sz="1600" dirty="0"/>
              <a:t>0</a:t>
            </a:r>
          </a:p>
        </p:txBody>
      </p:sp>
      <p:sp>
        <p:nvSpPr>
          <p:cNvPr id="51" name="TextBox 50">
            <a:extLst>
              <a:ext uri="{FF2B5EF4-FFF2-40B4-BE49-F238E27FC236}">
                <a16:creationId xmlns:a16="http://schemas.microsoft.com/office/drawing/2014/main" id="{6164A32E-F9DB-4B43-A11F-0D69ADA64770}"/>
              </a:ext>
            </a:extLst>
          </p:cNvPr>
          <p:cNvSpPr txBox="1"/>
          <p:nvPr/>
        </p:nvSpPr>
        <p:spPr>
          <a:xfrm>
            <a:off x="7386960" y="5258104"/>
            <a:ext cx="337407" cy="246221"/>
          </a:xfrm>
          <a:prstGeom prst="rect">
            <a:avLst/>
          </a:prstGeom>
          <a:noFill/>
        </p:spPr>
        <p:txBody>
          <a:bodyPr wrap="square" lIns="0" tIns="0" rIns="0" bIns="0" rtlCol="0">
            <a:spAutoFit/>
          </a:bodyPr>
          <a:lstStyle/>
          <a:p>
            <a:pPr algn="ctr"/>
            <a:r>
              <a:rPr lang="en-US" sz="1600" dirty="0"/>
              <a:t>6</a:t>
            </a:r>
          </a:p>
        </p:txBody>
      </p:sp>
      <p:sp>
        <p:nvSpPr>
          <p:cNvPr id="52" name="TextBox 51">
            <a:extLst>
              <a:ext uri="{FF2B5EF4-FFF2-40B4-BE49-F238E27FC236}">
                <a16:creationId xmlns:a16="http://schemas.microsoft.com/office/drawing/2014/main" id="{FE1613B0-1DA7-2D47-AE40-7B04B2EEF182}"/>
              </a:ext>
            </a:extLst>
          </p:cNvPr>
          <p:cNvSpPr txBox="1"/>
          <p:nvPr/>
        </p:nvSpPr>
        <p:spPr>
          <a:xfrm>
            <a:off x="8215120" y="5258104"/>
            <a:ext cx="337407" cy="246221"/>
          </a:xfrm>
          <a:prstGeom prst="rect">
            <a:avLst/>
          </a:prstGeom>
          <a:noFill/>
        </p:spPr>
        <p:txBody>
          <a:bodyPr wrap="square" lIns="0" tIns="0" rIns="0" bIns="0" rtlCol="0">
            <a:spAutoFit/>
          </a:bodyPr>
          <a:lstStyle/>
          <a:p>
            <a:pPr algn="ctr"/>
            <a:r>
              <a:rPr lang="en-US" sz="1600" dirty="0"/>
              <a:t>12</a:t>
            </a:r>
          </a:p>
        </p:txBody>
      </p:sp>
      <p:sp>
        <p:nvSpPr>
          <p:cNvPr id="53" name="TextBox 52">
            <a:extLst>
              <a:ext uri="{FF2B5EF4-FFF2-40B4-BE49-F238E27FC236}">
                <a16:creationId xmlns:a16="http://schemas.microsoft.com/office/drawing/2014/main" id="{9FB7B78D-24BF-6F4A-A50B-5B2620BDA81A}"/>
              </a:ext>
            </a:extLst>
          </p:cNvPr>
          <p:cNvSpPr txBox="1"/>
          <p:nvPr/>
        </p:nvSpPr>
        <p:spPr>
          <a:xfrm>
            <a:off x="9043280" y="5258104"/>
            <a:ext cx="337407" cy="246221"/>
          </a:xfrm>
          <a:prstGeom prst="rect">
            <a:avLst/>
          </a:prstGeom>
          <a:noFill/>
        </p:spPr>
        <p:txBody>
          <a:bodyPr wrap="square" lIns="0" tIns="0" rIns="0" bIns="0" rtlCol="0">
            <a:spAutoFit/>
          </a:bodyPr>
          <a:lstStyle/>
          <a:p>
            <a:pPr algn="ctr"/>
            <a:r>
              <a:rPr lang="en-US" sz="1600" dirty="0"/>
              <a:t>18</a:t>
            </a:r>
          </a:p>
        </p:txBody>
      </p:sp>
      <p:sp>
        <p:nvSpPr>
          <p:cNvPr id="54" name="TextBox 53">
            <a:extLst>
              <a:ext uri="{FF2B5EF4-FFF2-40B4-BE49-F238E27FC236}">
                <a16:creationId xmlns:a16="http://schemas.microsoft.com/office/drawing/2014/main" id="{481447B7-119C-1248-A414-1EA05C2B19DC}"/>
              </a:ext>
            </a:extLst>
          </p:cNvPr>
          <p:cNvSpPr txBox="1"/>
          <p:nvPr/>
        </p:nvSpPr>
        <p:spPr>
          <a:xfrm>
            <a:off x="9871440" y="5258104"/>
            <a:ext cx="337407" cy="246221"/>
          </a:xfrm>
          <a:prstGeom prst="rect">
            <a:avLst/>
          </a:prstGeom>
          <a:noFill/>
        </p:spPr>
        <p:txBody>
          <a:bodyPr wrap="square" lIns="0" tIns="0" rIns="0" bIns="0" rtlCol="0">
            <a:spAutoFit/>
          </a:bodyPr>
          <a:lstStyle/>
          <a:p>
            <a:pPr algn="ctr"/>
            <a:r>
              <a:rPr lang="en-US" sz="1600" dirty="0"/>
              <a:t>24</a:t>
            </a:r>
          </a:p>
        </p:txBody>
      </p:sp>
      <p:sp>
        <p:nvSpPr>
          <p:cNvPr id="55" name="TextBox 54">
            <a:extLst>
              <a:ext uri="{FF2B5EF4-FFF2-40B4-BE49-F238E27FC236}">
                <a16:creationId xmlns:a16="http://schemas.microsoft.com/office/drawing/2014/main" id="{5ABCA411-C316-3747-BD78-8AEC61334E47}"/>
              </a:ext>
            </a:extLst>
          </p:cNvPr>
          <p:cNvSpPr txBox="1"/>
          <p:nvPr/>
        </p:nvSpPr>
        <p:spPr>
          <a:xfrm>
            <a:off x="10699600" y="5258104"/>
            <a:ext cx="337407" cy="246221"/>
          </a:xfrm>
          <a:prstGeom prst="rect">
            <a:avLst/>
          </a:prstGeom>
          <a:noFill/>
        </p:spPr>
        <p:txBody>
          <a:bodyPr wrap="square" lIns="0" tIns="0" rIns="0" bIns="0" rtlCol="0">
            <a:spAutoFit/>
          </a:bodyPr>
          <a:lstStyle/>
          <a:p>
            <a:pPr algn="ctr"/>
            <a:r>
              <a:rPr lang="en-US" sz="1600" dirty="0"/>
              <a:t>30</a:t>
            </a:r>
          </a:p>
        </p:txBody>
      </p:sp>
      <p:sp>
        <p:nvSpPr>
          <p:cNvPr id="56" name="TextBox 55">
            <a:extLst>
              <a:ext uri="{FF2B5EF4-FFF2-40B4-BE49-F238E27FC236}">
                <a16:creationId xmlns:a16="http://schemas.microsoft.com/office/drawing/2014/main" id="{D6015F3D-76E5-7C41-9355-92F4B9F43DBA}"/>
              </a:ext>
            </a:extLst>
          </p:cNvPr>
          <p:cNvSpPr txBox="1"/>
          <p:nvPr/>
        </p:nvSpPr>
        <p:spPr>
          <a:xfrm>
            <a:off x="11527758" y="5258104"/>
            <a:ext cx="337407" cy="246221"/>
          </a:xfrm>
          <a:prstGeom prst="rect">
            <a:avLst/>
          </a:prstGeom>
          <a:noFill/>
        </p:spPr>
        <p:txBody>
          <a:bodyPr wrap="square" lIns="0" tIns="0" rIns="0" bIns="0" rtlCol="0">
            <a:spAutoFit/>
          </a:bodyPr>
          <a:lstStyle/>
          <a:p>
            <a:pPr algn="ctr"/>
            <a:r>
              <a:rPr lang="en-US" sz="1600" dirty="0"/>
              <a:t>36</a:t>
            </a:r>
          </a:p>
        </p:txBody>
      </p:sp>
      <p:sp>
        <p:nvSpPr>
          <p:cNvPr id="57" name="TextBox 56">
            <a:extLst>
              <a:ext uri="{FF2B5EF4-FFF2-40B4-BE49-F238E27FC236}">
                <a16:creationId xmlns:a16="http://schemas.microsoft.com/office/drawing/2014/main" id="{403F7ADC-1145-7B42-9DA0-95D115F0A2C2}"/>
              </a:ext>
            </a:extLst>
          </p:cNvPr>
          <p:cNvSpPr txBox="1"/>
          <p:nvPr/>
        </p:nvSpPr>
        <p:spPr>
          <a:xfrm>
            <a:off x="8818963" y="5563948"/>
            <a:ext cx="767511" cy="246221"/>
          </a:xfrm>
          <a:prstGeom prst="rect">
            <a:avLst/>
          </a:prstGeom>
          <a:noFill/>
        </p:spPr>
        <p:txBody>
          <a:bodyPr wrap="square" lIns="0" tIns="0" rIns="0" bIns="0" rtlCol="0">
            <a:spAutoFit/>
          </a:bodyPr>
          <a:lstStyle/>
          <a:p>
            <a:pPr algn="ctr"/>
            <a:r>
              <a:rPr lang="en-US" sz="1600" b="1" dirty="0"/>
              <a:t>Months</a:t>
            </a:r>
          </a:p>
        </p:txBody>
      </p:sp>
      <p:sp>
        <p:nvSpPr>
          <p:cNvPr id="58" name="TextBox 57">
            <a:extLst>
              <a:ext uri="{FF2B5EF4-FFF2-40B4-BE49-F238E27FC236}">
                <a16:creationId xmlns:a16="http://schemas.microsoft.com/office/drawing/2014/main" id="{CF011D69-B22E-8A41-BE02-F609999FE5C6}"/>
              </a:ext>
            </a:extLst>
          </p:cNvPr>
          <p:cNvSpPr txBox="1"/>
          <p:nvPr/>
        </p:nvSpPr>
        <p:spPr>
          <a:xfrm>
            <a:off x="6276225" y="2146604"/>
            <a:ext cx="337407" cy="246221"/>
          </a:xfrm>
          <a:prstGeom prst="rect">
            <a:avLst/>
          </a:prstGeom>
          <a:noFill/>
        </p:spPr>
        <p:txBody>
          <a:bodyPr wrap="square" lIns="0" tIns="0" rIns="0" bIns="0" rtlCol="0">
            <a:spAutoFit/>
          </a:bodyPr>
          <a:lstStyle/>
          <a:p>
            <a:pPr algn="r"/>
            <a:r>
              <a:rPr lang="en-US" sz="1600" dirty="0"/>
              <a:t>100</a:t>
            </a:r>
          </a:p>
        </p:txBody>
      </p:sp>
      <p:sp>
        <p:nvSpPr>
          <p:cNvPr id="59" name="TextBox 58">
            <a:extLst>
              <a:ext uri="{FF2B5EF4-FFF2-40B4-BE49-F238E27FC236}">
                <a16:creationId xmlns:a16="http://schemas.microsoft.com/office/drawing/2014/main" id="{327BFABA-808D-0041-966D-AEAF07057A15}"/>
              </a:ext>
            </a:extLst>
          </p:cNvPr>
          <p:cNvSpPr txBox="1"/>
          <p:nvPr/>
        </p:nvSpPr>
        <p:spPr>
          <a:xfrm>
            <a:off x="6276225" y="2870504"/>
            <a:ext cx="337407" cy="246221"/>
          </a:xfrm>
          <a:prstGeom prst="rect">
            <a:avLst/>
          </a:prstGeom>
          <a:noFill/>
        </p:spPr>
        <p:txBody>
          <a:bodyPr wrap="square" lIns="0" tIns="0" rIns="0" bIns="0" rtlCol="0">
            <a:spAutoFit/>
          </a:bodyPr>
          <a:lstStyle/>
          <a:p>
            <a:pPr algn="r"/>
            <a:r>
              <a:rPr lang="en-US" sz="1600" dirty="0"/>
              <a:t>75</a:t>
            </a:r>
          </a:p>
        </p:txBody>
      </p:sp>
      <p:sp>
        <p:nvSpPr>
          <p:cNvPr id="60" name="TextBox 59">
            <a:extLst>
              <a:ext uri="{FF2B5EF4-FFF2-40B4-BE49-F238E27FC236}">
                <a16:creationId xmlns:a16="http://schemas.microsoft.com/office/drawing/2014/main" id="{B085AEFC-6589-AE40-8465-F245E948088C}"/>
              </a:ext>
            </a:extLst>
          </p:cNvPr>
          <p:cNvSpPr txBox="1"/>
          <p:nvPr/>
        </p:nvSpPr>
        <p:spPr>
          <a:xfrm>
            <a:off x="6276225" y="3603929"/>
            <a:ext cx="337407" cy="246221"/>
          </a:xfrm>
          <a:prstGeom prst="rect">
            <a:avLst/>
          </a:prstGeom>
          <a:noFill/>
        </p:spPr>
        <p:txBody>
          <a:bodyPr wrap="square" lIns="0" tIns="0" rIns="0" bIns="0" rtlCol="0">
            <a:spAutoFit/>
          </a:bodyPr>
          <a:lstStyle/>
          <a:p>
            <a:pPr algn="r"/>
            <a:r>
              <a:rPr lang="en-US" sz="1600" dirty="0"/>
              <a:t>50</a:t>
            </a:r>
          </a:p>
        </p:txBody>
      </p:sp>
      <p:sp>
        <p:nvSpPr>
          <p:cNvPr id="61" name="TextBox 60">
            <a:extLst>
              <a:ext uri="{FF2B5EF4-FFF2-40B4-BE49-F238E27FC236}">
                <a16:creationId xmlns:a16="http://schemas.microsoft.com/office/drawing/2014/main" id="{9366BC9B-7EE7-1D43-A79D-34788FF2AB63}"/>
              </a:ext>
            </a:extLst>
          </p:cNvPr>
          <p:cNvSpPr txBox="1"/>
          <p:nvPr/>
        </p:nvSpPr>
        <p:spPr>
          <a:xfrm>
            <a:off x="6276225" y="4331004"/>
            <a:ext cx="337407" cy="246221"/>
          </a:xfrm>
          <a:prstGeom prst="rect">
            <a:avLst/>
          </a:prstGeom>
          <a:noFill/>
        </p:spPr>
        <p:txBody>
          <a:bodyPr wrap="square" lIns="0" tIns="0" rIns="0" bIns="0" rtlCol="0">
            <a:spAutoFit/>
          </a:bodyPr>
          <a:lstStyle/>
          <a:p>
            <a:pPr algn="r"/>
            <a:r>
              <a:rPr lang="en-US" sz="1600" dirty="0"/>
              <a:t>25</a:t>
            </a:r>
          </a:p>
        </p:txBody>
      </p:sp>
      <p:sp>
        <p:nvSpPr>
          <p:cNvPr id="44" name="TextBox 43">
            <a:extLst>
              <a:ext uri="{FF2B5EF4-FFF2-40B4-BE49-F238E27FC236}">
                <a16:creationId xmlns:a16="http://schemas.microsoft.com/office/drawing/2014/main" id="{F720E499-A08C-A84F-80EF-4CBD49365002}"/>
              </a:ext>
            </a:extLst>
          </p:cNvPr>
          <p:cNvSpPr txBox="1"/>
          <p:nvPr/>
        </p:nvSpPr>
        <p:spPr>
          <a:xfrm rot="16200000">
            <a:off x="-1313879" y="3472213"/>
            <a:ext cx="3352712" cy="492443"/>
          </a:xfrm>
          <a:prstGeom prst="rect">
            <a:avLst/>
          </a:prstGeom>
          <a:noFill/>
        </p:spPr>
        <p:txBody>
          <a:bodyPr wrap="square" lIns="0" tIns="0" rIns="0" bIns="0" rtlCol="0">
            <a:spAutoFit/>
          </a:bodyPr>
          <a:lstStyle/>
          <a:p>
            <a:pPr algn="ctr"/>
            <a:r>
              <a:rPr lang="en-US" sz="1600" b="1" dirty="0"/>
              <a:t>Patients free of radiographic progression (%)</a:t>
            </a:r>
          </a:p>
        </p:txBody>
      </p:sp>
      <p:sp>
        <p:nvSpPr>
          <p:cNvPr id="62" name="TextBox 61">
            <a:extLst>
              <a:ext uri="{FF2B5EF4-FFF2-40B4-BE49-F238E27FC236}">
                <a16:creationId xmlns:a16="http://schemas.microsoft.com/office/drawing/2014/main" id="{08735F5A-2307-D048-BFD7-3FB9C712844B}"/>
              </a:ext>
            </a:extLst>
          </p:cNvPr>
          <p:cNvSpPr txBox="1"/>
          <p:nvPr/>
        </p:nvSpPr>
        <p:spPr>
          <a:xfrm rot="16200000">
            <a:off x="4553349" y="3602267"/>
            <a:ext cx="3352712" cy="246221"/>
          </a:xfrm>
          <a:prstGeom prst="rect">
            <a:avLst/>
          </a:prstGeom>
          <a:noFill/>
        </p:spPr>
        <p:txBody>
          <a:bodyPr wrap="square" lIns="0" tIns="0" rIns="0" bIns="0" rtlCol="0">
            <a:spAutoFit/>
          </a:bodyPr>
          <a:lstStyle/>
          <a:p>
            <a:pPr algn="ctr"/>
            <a:r>
              <a:rPr lang="en-US" sz="1600" b="1" dirty="0"/>
              <a:t>Patients surviving (%)</a:t>
            </a:r>
          </a:p>
        </p:txBody>
      </p:sp>
    </p:spTree>
    <p:extLst>
      <p:ext uri="{BB962C8B-B14F-4D97-AF65-F5344CB8AC3E}">
        <p14:creationId xmlns:p14="http://schemas.microsoft.com/office/powerpoint/2010/main" val="29246590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a:lstStyle/>
          <a:p>
            <a:r>
              <a:rPr lang="en-GB" dirty="0"/>
              <a:t>PROSTATE CANCER IS HORMONE DEPENDENT</a:t>
            </a:r>
          </a:p>
        </p:txBody>
      </p:sp>
      <p:sp>
        <p:nvSpPr>
          <p:cNvPr id="7" name="Slide Number Placeholder 6">
            <a:extLst>
              <a:ext uri="{FF2B5EF4-FFF2-40B4-BE49-F238E27FC236}">
                <a16:creationId xmlns:a16="http://schemas.microsoft.com/office/drawing/2014/main" id="{1EB3239B-C6E4-9649-A258-6A843E3751A5}"/>
              </a:ext>
            </a:extLst>
          </p:cNvPr>
          <p:cNvSpPr>
            <a:spLocks noGrp="1"/>
          </p:cNvSpPr>
          <p:nvPr>
            <p:ph type="sldNum" sz="quarter" idx="4"/>
          </p:nvPr>
        </p:nvSpPr>
        <p:spPr/>
        <p:txBody>
          <a:bodyPr/>
          <a:lstStyle/>
          <a:p>
            <a:fld id="{D706174B-580A-41CE-AD05-61825D957271}" type="slidenum">
              <a:rPr lang="en-US" smtClean="0"/>
              <a:pPr/>
              <a:t>2</a:t>
            </a:fld>
            <a:endParaRPr lang="en-US" dirty="0"/>
          </a:p>
        </p:txBody>
      </p:sp>
      <p:sp>
        <p:nvSpPr>
          <p:cNvPr id="9" name="Content Placeholder 8">
            <a:extLst>
              <a:ext uri="{FF2B5EF4-FFF2-40B4-BE49-F238E27FC236}">
                <a16:creationId xmlns:a16="http://schemas.microsoft.com/office/drawing/2014/main" id="{B062EB9C-004F-EB46-A8BA-451A16F63A28}"/>
              </a:ext>
            </a:extLst>
          </p:cNvPr>
          <p:cNvSpPr>
            <a:spLocks noGrp="1"/>
          </p:cNvSpPr>
          <p:nvPr>
            <p:ph sz="quarter" idx="15"/>
          </p:nvPr>
        </p:nvSpPr>
        <p:spPr>
          <a:xfrm>
            <a:off x="620184" y="6309320"/>
            <a:ext cx="10588360" cy="365125"/>
          </a:xfrm>
        </p:spPr>
        <p:txBody>
          <a:bodyPr/>
          <a:lstStyle/>
          <a:p>
            <a:r>
              <a:rPr lang="en-GB" dirty="0">
                <a:solidFill>
                  <a:schemeClr val="tx2"/>
                </a:solidFill>
              </a:rPr>
              <a:t>Huggins CB. Nobel lecture. Available from </a:t>
            </a:r>
            <a:r>
              <a:rPr lang="en-GB" dirty="0">
                <a:solidFill>
                  <a:schemeClr val="tx2"/>
                </a:solidFill>
                <a:hlinkClick r:id="rId2">
                  <a:extLst>
                    <a:ext uri="{A12FA001-AC4F-418D-AE19-62706E023703}">
                      <ahyp:hlinkClr xmlns:ahyp="http://schemas.microsoft.com/office/drawing/2018/hyperlinkcolor" val="tx"/>
                    </a:ext>
                  </a:extLst>
                </a:hlinkClick>
              </a:rPr>
              <a:t>http://nobelprize.org/nobel_prizes/medicine/laureates/1966/huggins-lecture.html</a:t>
            </a:r>
            <a:r>
              <a:rPr lang="en-GB" dirty="0">
                <a:solidFill>
                  <a:schemeClr val="tx2"/>
                </a:solidFill>
              </a:rPr>
              <a:t>. Dec 13, 1966. Accessed August 2020.</a:t>
            </a:r>
          </a:p>
        </p:txBody>
      </p:sp>
      <p:sp>
        <p:nvSpPr>
          <p:cNvPr id="5" name="object 5"/>
          <p:cNvSpPr/>
          <p:nvPr/>
        </p:nvSpPr>
        <p:spPr>
          <a:xfrm>
            <a:off x="7507244" y="1307592"/>
            <a:ext cx="2031492" cy="2619755"/>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863852" y="1556003"/>
            <a:ext cx="3826764" cy="4177284"/>
          </a:xfrm>
          <a:prstGeom prst="rect">
            <a:avLst/>
          </a:prstGeom>
          <a:blipFill>
            <a:blip r:embed="rId4" cstate="print"/>
            <a:stretch>
              <a:fillRect/>
            </a:stretch>
          </a:blipFill>
        </p:spPr>
        <p:txBody>
          <a:bodyPr wrap="square" lIns="0" tIns="0" rIns="0" bIns="0" rtlCol="0"/>
          <a:lstStyle/>
          <a:p>
            <a:endParaRPr dirty="0"/>
          </a:p>
        </p:txBody>
      </p:sp>
      <p:sp>
        <p:nvSpPr>
          <p:cNvPr id="14" name="TextBox 13">
            <a:extLst>
              <a:ext uri="{FF2B5EF4-FFF2-40B4-BE49-F238E27FC236}">
                <a16:creationId xmlns:a16="http://schemas.microsoft.com/office/drawing/2014/main" id="{517DAF35-7E8D-2E42-A467-B25074340026}"/>
              </a:ext>
            </a:extLst>
          </p:cNvPr>
          <p:cNvSpPr txBox="1"/>
          <p:nvPr/>
        </p:nvSpPr>
        <p:spPr>
          <a:xfrm>
            <a:off x="6816080" y="4161818"/>
            <a:ext cx="3413820" cy="1878078"/>
          </a:xfrm>
          <a:prstGeom prst="rect">
            <a:avLst/>
          </a:prstGeom>
          <a:noFill/>
        </p:spPr>
        <p:txBody>
          <a:bodyPr wrap="none" lIns="0" tIns="0" rIns="0" bIns="0" rtlCol="0">
            <a:noAutofit/>
          </a:bodyPr>
          <a:lstStyle/>
          <a:p>
            <a:pPr marL="9525" algn="ctr">
              <a:lnSpc>
                <a:spcPts val="2110"/>
              </a:lnSpc>
              <a:spcBef>
                <a:spcPts val="100"/>
              </a:spcBef>
            </a:pPr>
            <a:r>
              <a:rPr lang="en-GB" dirty="0">
                <a:latin typeface="Calibri" panose="020F0502020204030204" pitchFamily="34" charset="0"/>
                <a:cs typeface="Calibri" panose="020F0502020204030204" pitchFamily="34" charset="0"/>
              </a:rPr>
              <a:t>“Despite regressions of great magnitude,</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it is obvious that there were </a:t>
            </a:r>
            <a:br>
              <a:rPr lang="en-GB" dirty="0">
                <a:latin typeface="Calibri" panose="020F0502020204030204" pitchFamily="34" charset="0"/>
                <a:cs typeface="Calibri" panose="020F0502020204030204" pitchFamily="34" charset="0"/>
              </a:rPr>
            </a:br>
            <a:r>
              <a:rPr lang="en-GB" dirty="0">
                <a:solidFill>
                  <a:schemeClr val="accent2"/>
                </a:solidFill>
                <a:latin typeface="Calibri" panose="020F0502020204030204" pitchFamily="34" charset="0"/>
                <a:cs typeface="Calibri" panose="020F0502020204030204" pitchFamily="34" charset="0"/>
              </a:rPr>
              <a:t>many failures of endocrine therapy</a:t>
            </a:r>
          </a:p>
          <a:p>
            <a:pPr marL="9525" algn="ctr">
              <a:lnSpc>
                <a:spcPts val="2005"/>
              </a:lnSpc>
            </a:pPr>
            <a:r>
              <a:rPr lang="en-GB" dirty="0">
                <a:solidFill>
                  <a:schemeClr val="accent2"/>
                </a:solidFill>
                <a:latin typeface="Calibri" panose="020F0502020204030204" pitchFamily="34" charset="0"/>
                <a:cs typeface="Calibri" panose="020F0502020204030204" pitchFamily="34" charset="0"/>
              </a:rPr>
              <a:t>to control the disease</a:t>
            </a:r>
            <a:r>
              <a:rPr lang="en-GB" dirty="0">
                <a:latin typeface="Calibri" panose="020F0502020204030204" pitchFamily="34" charset="0"/>
                <a:cs typeface="Calibri" panose="020F0502020204030204" pitchFamily="34" charset="0"/>
              </a:rPr>
              <a:t>”</a:t>
            </a:r>
            <a:br>
              <a:rPr lang="en-GB" dirty="0">
                <a:latin typeface="Calibri" panose="020F0502020204030204" pitchFamily="34" charset="0"/>
                <a:cs typeface="Calibri" panose="020F0502020204030204" pitchFamily="34" charset="0"/>
              </a:rPr>
            </a:br>
            <a:br>
              <a:rPr lang="en-GB" dirty="0">
                <a:latin typeface="Calibri" panose="020F0502020204030204" pitchFamily="34" charset="0"/>
                <a:cs typeface="Calibri" panose="020F0502020204030204" pitchFamily="34" charset="0"/>
              </a:rPr>
            </a:br>
            <a:r>
              <a:rPr lang="en-GB" sz="1600" dirty="0">
                <a:solidFill>
                  <a:schemeClr val="tx2"/>
                </a:solidFill>
                <a:latin typeface="Calibri" panose="020F0502020204030204" pitchFamily="34" charset="0"/>
                <a:cs typeface="Calibri" panose="020F0502020204030204" pitchFamily="34" charset="0"/>
              </a:rPr>
              <a:t>Charles B. Huggins </a:t>
            </a:r>
            <a:br>
              <a:rPr lang="en-GB" sz="1600" dirty="0">
                <a:solidFill>
                  <a:srgbClr val="354A9E"/>
                </a:solidFill>
                <a:latin typeface="Calibri" panose="020F0502020204030204" pitchFamily="34" charset="0"/>
                <a:cs typeface="Calibri" panose="020F0502020204030204" pitchFamily="34" charset="0"/>
              </a:rPr>
            </a:br>
            <a:r>
              <a:rPr lang="en-GB" sz="1600" i="1" dirty="0">
                <a:latin typeface="Calibri" panose="020F0502020204030204" pitchFamily="34" charset="0"/>
                <a:cs typeface="Calibri" panose="020F0502020204030204" pitchFamily="34" charset="0"/>
              </a:rPr>
              <a:t>Nobel lecture</a:t>
            </a:r>
            <a:r>
              <a:rPr lang="en-GB" sz="1600" dirty="0">
                <a:latin typeface="Calibri" panose="020F0502020204030204" pitchFamily="34" charset="0"/>
                <a:cs typeface="Calibri" panose="020F0502020204030204" pitchFamily="34" charset="0"/>
              </a:rPr>
              <a:t>,</a:t>
            </a:r>
            <a:r>
              <a:rPr lang="en-GB" sz="1600" i="1" dirty="0">
                <a:latin typeface="Calibri" panose="020F0502020204030204" pitchFamily="34" charset="0"/>
                <a:cs typeface="Calibri" panose="020F0502020204030204" pitchFamily="34" charset="0"/>
              </a:rPr>
              <a:t> December 13, 1966</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3693009"/>
      </p:ext>
    </p:extLst>
  </p:cSld>
  <p:clrMapOvr>
    <a:masterClrMapping/>
  </p:clrMapOvr>
  <p:transition spd="med"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6DA9239-4390-8B4E-BB2F-611B760DEF24}"/>
              </a:ext>
            </a:extLst>
          </p:cNvPr>
          <p:cNvSpPr>
            <a:spLocks noGrp="1"/>
          </p:cNvSpPr>
          <p:nvPr>
            <p:ph sz="quarter" idx="12"/>
          </p:nvPr>
        </p:nvSpPr>
        <p:spPr>
          <a:xfrm>
            <a:off x="620184" y="5373216"/>
            <a:ext cx="10963200" cy="479279"/>
          </a:xfrm>
        </p:spPr>
        <p:txBody>
          <a:bodyPr/>
          <a:lstStyle/>
          <a:p>
            <a:pPr marL="0" indent="0" algn="ctr">
              <a:buNone/>
            </a:pPr>
            <a:r>
              <a:rPr lang="en-US" dirty="0"/>
              <a:t>Overall survival: HR 0.81 (95% CI 0.53–1.25), P = 0.3361, but survival data were immature, </a:t>
            </a:r>
            <a:br>
              <a:rPr lang="en-US" dirty="0"/>
            </a:br>
            <a:r>
              <a:rPr lang="en-US" dirty="0"/>
              <a:t>with only 14.4 months median follow-up and 84 deaths</a:t>
            </a:r>
          </a:p>
        </p:txBody>
      </p:sp>
      <p:sp>
        <p:nvSpPr>
          <p:cNvPr id="67" name="Title 1">
            <a:extLst>
              <a:ext uri="{FF2B5EF4-FFF2-40B4-BE49-F238E27FC236}">
                <a16:creationId xmlns:a16="http://schemas.microsoft.com/office/drawing/2014/main" id="{E4D69260-BEC1-486C-8A35-950BBA1B97DF}"/>
              </a:ext>
            </a:extLst>
          </p:cNvPr>
          <p:cNvSpPr>
            <a:spLocks noGrp="1"/>
          </p:cNvSpPr>
          <p:nvPr>
            <p:ph type="title"/>
          </p:nvPr>
        </p:nvSpPr>
        <p:spPr/>
        <p:txBody>
          <a:bodyPr/>
          <a:lstStyle/>
          <a:p>
            <a:r>
              <a:rPr lang="en-US" dirty="0"/>
              <a:t>ARCHES: Enzalutamide for </a:t>
            </a:r>
            <a:r>
              <a:rPr lang="en-US" cap="none" dirty="0"/>
              <a:t>m</a:t>
            </a:r>
            <a:r>
              <a:rPr lang="en-US" dirty="0"/>
              <a:t>CSPC</a:t>
            </a:r>
          </a:p>
        </p:txBody>
      </p:sp>
      <p:sp>
        <p:nvSpPr>
          <p:cNvPr id="3" name="Slide Number Placeholder 2">
            <a:extLst>
              <a:ext uri="{FF2B5EF4-FFF2-40B4-BE49-F238E27FC236}">
                <a16:creationId xmlns:a16="http://schemas.microsoft.com/office/drawing/2014/main" id="{0EC88A16-F191-6147-A38B-607A1076B78D}"/>
              </a:ext>
            </a:extLst>
          </p:cNvPr>
          <p:cNvSpPr>
            <a:spLocks noGrp="1"/>
          </p:cNvSpPr>
          <p:nvPr>
            <p:ph type="sldNum" sz="quarter" idx="4"/>
          </p:nvPr>
        </p:nvSpPr>
        <p:spPr/>
        <p:txBody>
          <a:bodyPr/>
          <a:lstStyle/>
          <a:p>
            <a:fld id="{90F4EB35-EE5A-448A-9E19-B03AC0E4DE93}" type="slidenum">
              <a:rPr lang="en-US" smtClean="0"/>
              <a:pPr/>
              <a:t>20</a:t>
            </a:fld>
            <a:endParaRPr lang="en-US" dirty="0"/>
          </a:p>
        </p:txBody>
      </p:sp>
      <p:sp>
        <p:nvSpPr>
          <p:cNvPr id="5" name="Content Placeholder 4">
            <a:extLst>
              <a:ext uri="{FF2B5EF4-FFF2-40B4-BE49-F238E27FC236}">
                <a16:creationId xmlns:a16="http://schemas.microsoft.com/office/drawing/2014/main" id="{69683DE4-4D36-504F-BD44-7590F1D53996}"/>
              </a:ext>
            </a:extLst>
          </p:cNvPr>
          <p:cNvSpPr>
            <a:spLocks noGrp="1"/>
          </p:cNvSpPr>
          <p:nvPr>
            <p:ph sz="quarter" idx="15"/>
          </p:nvPr>
        </p:nvSpPr>
        <p:spPr>
          <a:xfrm>
            <a:off x="620184" y="6309320"/>
            <a:ext cx="10732400" cy="365125"/>
          </a:xfrm>
        </p:spPr>
        <p:txBody>
          <a:bodyPr/>
          <a:lstStyle/>
          <a:p>
            <a:pPr>
              <a:spcBef>
                <a:spcPts val="300"/>
              </a:spcBef>
            </a:pPr>
            <a:r>
              <a:rPr lang="en-US" dirty="0"/>
              <a:t>ADT, androgen deprivation therapy; CI, confidence interval; HR, hazard ratio; mCSPC, metastatic castration-sensitive prostate cancer; NR, not reached; </a:t>
            </a:r>
            <a:br>
              <a:rPr lang="en-US" dirty="0"/>
            </a:br>
            <a:r>
              <a:rPr lang="en-US" dirty="0"/>
              <a:t>rPFS, radiographic progression-free survival</a:t>
            </a:r>
          </a:p>
          <a:p>
            <a:pPr>
              <a:spcBef>
                <a:spcPts val="300"/>
              </a:spcBef>
            </a:pPr>
            <a:r>
              <a:rPr lang="en-US" dirty="0"/>
              <a:t>Armstrong AJ, et al. J Clin Oncol. 2019;37:2974-86 </a:t>
            </a:r>
          </a:p>
        </p:txBody>
      </p:sp>
      <p:pic>
        <p:nvPicPr>
          <p:cNvPr id="6" name="Picture 5">
            <a:extLst>
              <a:ext uri="{FF2B5EF4-FFF2-40B4-BE49-F238E27FC236}">
                <a16:creationId xmlns:a16="http://schemas.microsoft.com/office/drawing/2014/main" id="{2BC09571-5458-4F45-B7C4-561808EBF2B7}"/>
              </a:ext>
            </a:extLst>
          </p:cNvPr>
          <p:cNvPicPr>
            <a:picLocks noChangeAspect="1"/>
          </p:cNvPicPr>
          <p:nvPr/>
        </p:nvPicPr>
        <p:blipFill rotWithShape="1">
          <a:blip r:embed="rId3" cstate="print"/>
          <a:srcRect l="10261" b="12504"/>
          <a:stretch/>
        </p:blipFill>
        <p:spPr>
          <a:xfrm>
            <a:off x="2735248" y="908720"/>
            <a:ext cx="7589217" cy="3806403"/>
          </a:xfrm>
          <a:prstGeom prst="rect">
            <a:avLst/>
          </a:prstGeom>
        </p:spPr>
      </p:pic>
      <p:sp>
        <p:nvSpPr>
          <p:cNvPr id="16" name="TextBox 15">
            <a:extLst>
              <a:ext uri="{FF2B5EF4-FFF2-40B4-BE49-F238E27FC236}">
                <a16:creationId xmlns:a16="http://schemas.microsoft.com/office/drawing/2014/main" id="{1F46C29B-FFEC-4642-A092-5DAE1C09087E}"/>
              </a:ext>
            </a:extLst>
          </p:cNvPr>
          <p:cNvSpPr txBox="1"/>
          <p:nvPr/>
        </p:nvSpPr>
        <p:spPr>
          <a:xfrm>
            <a:off x="7480476" y="1611311"/>
            <a:ext cx="1966988" cy="246221"/>
          </a:xfrm>
          <a:prstGeom prst="rect">
            <a:avLst/>
          </a:prstGeom>
          <a:solidFill>
            <a:schemeClr val="bg1"/>
          </a:solidFill>
        </p:spPr>
        <p:txBody>
          <a:bodyPr wrap="square" lIns="0" tIns="0" rIns="0" bIns="0" rtlCol="0">
            <a:spAutoFit/>
          </a:bodyPr>
          <a:lstStyle/>
          <a:p>
            <a:r>
              <a:rPr lang="en-US" sz="1600" dirty="0"/>
              <a:t>enzalutamide + ADT</a:t>
            </a:r>
          </a:p>
        </p:txBody>
      </p:sp>
      <p:sp>
        <p:nvSpPr>
          <p:cNvPr id="17" name="TextBox 16">
            <a:extLst>
              <a:ext uri="{FF2B5EF4-FFF2-40B4-BE49-F238E27FC236}">
                <a16:creationId xmlns:a16="http://schemas.microsoft.com/office/drawing/2014/main" id="{31F6C7FA-18BE-D546-B43E-97AF53E2A665}"/>
              </a:ext>
            </a:extLst>
          </p:cNvPr>
          <p:cNvSpPr txBox="1"/>
          <p:nvPr/>
        </p:nvSpPr>
        <p:spPr>
          <a:xfrm>
            <a:off x="9890961" y="4692222"/>
            <a:ext cx="337407" cy="246221"/>
          </a:xfrm>
          <a:prstGeom prst="rect">
            <a:avLst/>
          </a:prstGeom>
          <a:noFill/>
        </p:spPr>
        <p:txBody>
          <a:bodyPr wrap="square" lIns="0" tIns="0" rIns="0" bIns="0" rtlCol="0">
            <a:spAutoFit/>
          </a:bodyPr>
          <a:lstStyle/>
          <a:p>
            <a:pPr algn="ctr"/>
            <a:r>
              <a:rPr lang="en-US" sz="1600" dirty="0"/>
              <a:t>33</a:t>
            </a:r>
          </a:p>
        </p:txBody>
      </p:sp>
      <p:sp>
        <p:nvSpPr>
          <p:cNvPr id="18" name="TextBox 17">
            <a:extLst>
              <a:ext uri="{FF2B5EF4-FFF2-40B4-BE49-F238E27FC236}">
                <a16:creationId xmlns:a16="http://schemas.microsoft.com/office/drawing/2014/main" id="{79769543-3634-4140-B3A8-B27306F709ED}"/>
              </a:ext>
            </a:extLst>
          </p:cNvPr>
          <p:cNvSpPr txBox="1"/>
          <p:nvPr/>
        </p:nvSpPr>
        <p:spPr>
          <a:xfrm>
            <a:off x="6106760" y="4998067"/>
            <a:ext cx="767511" cy="276999"/>
          </a:xfrm>
          <a:prstGeom prst="rect">
            <a:avLst/>
          </a:prstGeom>
          <a:noFill/>
        </p:spPr>
        <p:txBody>
          <a:bodyPr wrap="square" lIns="0" tIns="0" rIns="0" bIns="0" rtlCol="0">
            <a:spAutoFit/>
          </a:bodyPr>
          <a:lstStyle/>
          <a:p>
            <a:pPr algn="ctr"/>
            <a:r>
              <a:rPr lang="en-US" b="1" dirty="0"/>
              <a:t>Months</a:t>
            </a:r>
          </a:p>
        </p:txBody>
      </p:sp>
      <p:sp>
        <p:nvSpPr>
          <p:cNvPr id="19" name="TextBox 18">
            <a:extLst>
              <a:ext uri="{FF2B5EF4-FFF2-40B4-BE49-F238E27FC236}">
                <a16:creationId xmlns:a16="http://schemas.microsoft.com/office/drawing/2014/main" id="{AF51656F-3612-0441-94B6-EFD0A3DFFFC7}"/>
              </a:ext>
            </a:extLst>
          </p:cNvPr>
          <p:cNvSpPr txBox="1"/>
          <p:nvPr/>
        </p:nvSpPr>
        <p:spPr>
          <a:xfrm>
            <a:off x="2368772" y="4114276"/>
            <a:ext cx="337407" cy="246221"/>
          </a:xfrm>
          <a:prstGeom prst="rect">
            <a:avLst/>
          </a:prstGeom>
          <a:noFill/>
        </p:spPr>
        <p:txBody>
          <a:bodyPr wrap="square" lIns="0" tIns="0" rIns="0" bIns="0" rtlCol="0">
            <a:spAutoFit/>
          </a:bodyPr>
          <a:lstStyle/>
          <a:p>
            <a:pPr algn="r"/>
            <a:r>
              <a:rPr lang="en-US" sz="1600" dirty="0"/>
              <a:t>10</a:t>
            </a:r>
          </a:p>
        </p:txBody>
      </p:sp>
      <p:sp>
        <p:nvSpPr>
          <p:cNvPr id="20" name="TextBox 19">
            <a:extLst>
              <a:ext uri="{FF2B5EF4-FFF2-40B4-BE49-F238E27FC236}">
                <a16:creationId xmlns:a16="http://schemas.microsoft.com/office/drawing/2014/main" id="{D438ECED-1FD5-4043-BED1-65DFEE207F38}"/>
              </a:ext>
            </a:extLst>
          </p:cNvPr>
          <p:cNvSpPr txBox="1"/>
          <p:nvPr/>
        </p:nvSpPr>
        <p:spPr>
          <a:xfrm>
            <a:off x="6742342" y="2493104"/>
            <a:ext cx="1966988" cy="246221"/>
          </a:xfrm>
          <a:prstGeom prst="rect">
            <a:avLst/>
          </a:prstGeom>
          <a:solidFill>
            <a:schemeClr val="bg1"/>
          </a:solidFill>
        </p:spPr>
        <p:txBody>
          <a:bodyPr wrap="square" lIns="0" tIns="0" rIns="0" bIns="0" rtlCol="0">
            <a:spAutoFit/>
          </a:bodyPr>
          <a:lstStyle/>
          <a:p>
            <a:r>
              <a:rPr lang="en-US" sz="1600" dirty="0"/>
              <a:t>Placebo + ADT</a:t>
            </a:r>
          </a:p>
        </p:txBody>
      </p:sp>
      <p:sp>
        <p:nvSpPr>
          <p:cNvPr id="23" name="TextBox 22">
            <a:extLst>
              <a:ext uri="{FF2B5EF4-FFF2-40B4-BE49-F238E27FC236}">
                <a16:creationId xmlns:a16="http://schemas.microsoft.com/office/drawing/2014/main" id="{9825D639-A8BA-8A45-9A70-168BD4D8A4C3}"/>
              </a:ext>
            </a:extLst>
          </p:cNvPr>
          <p:cNvSpPr txBox="1"/>
          <p:nvPr/>
        </p:nvSpPr>
        <p:spPr>
          <a:xfrm rot="16200000">
            <a:off x="1485307" y="2750216"/>
            <a:ext cx="1347763" cy="276999"/>
          </a:xfrm>
          <a:prstGeom prst="rect">
            <a:avLst/>
          </a:prstGeom>
          <a:noFill/>
        </p:spPr>
        <p:txBody>
          <a:bodyPr wrap="square" lIns="0" tIns="0" rIns="0" bIns="0" rtlCol="0">
            <a:spAutoFit/>
          </a:bodyPr>
          <a:lstStyle/>
          <a:p>
            <a:pPr algn="ctr"/>
            <a:r>
              <a:rPr lang="en-US" b="1" dirty="0"/>
              <a:t>rPFS rate (%)</a:t>
            </a:r>
          </a:p>
        </p:txBody>
      </p:sp>
      <p:sp>
        <p:nvSpPr>
          <p:cNvPr id="25" name="TextBox 24">
            <a:extLst>
              <a:ext uri="{FF2B5EF4-FFF2-40B4-BE49-F238E27FC236}">
                <a16:creationId xmlns:a16="http://schemas.microsoft.com/office/drawing/2014/main" id="{1DE52552-0FAD-C247-9873-2146312DA03D}"/>
              </a:ext>
            </a:extLst>
          </p:cNvPr>
          <p:cNvSpPr txBox="1"/>
          <p:nvPr/>
        </p:nvSpPr>
        <p:spPr>
          <a:xfrm>
            <a:off x="2368772" y="3765026"/>
            <a:ext cx="337407" cy="246221"/>
          </a:xfrm>
          <a:prstGeom prst="rect">
            <a:avLst/>
          </a:prstGeom>
          <a:noFill/>
        </p:spPr>
        <p:txBody>
          <a:bodyPr wrap="square" lIns="0" tIns="0" rIns="0" bIns="0" rtlCol="0">
            <a:spAutoFit/>
          </a:bodyPr>
          <a:lstStyle/>
          <a:p>
            <a:pPr algn="r"/>
            <a:r>
              <a:rPr lang="en-US" sz="1600" dirty="0"/>
              <a:t>20</a:t>
            </a:r>
          </a:p>
        </p:txBody>
      </p:sp>
      <p:sp>
        <p:nvSpPr>
          <p:cNvPr id="26" name="TextBox 25">
            <a:extLst>
              <a:ext uri="{FF2B5EF4-FFF2-40B4-BE49-F238E27FC236}">
                <a16:creationId xmlns:a16="http://schemas.microsoft.com/office/drawing/2014/main" id="{CA43587E-AF68-8042-AF85-580EDDB537DB}"/>
              </a:ext>
            </a:extLst>
          </p:cNvPr>
          <p:cNvSpPr txBox="1"/>
          <p:nvPr/>
        </p:nvSpPr>
        <p:spPr>
          <a:xfrm>
            <a:off x="2368772" y="3431651"/>
            <a:ext cx="337407" cy="246221"/>
          </a:xfrm>
          <a:prstGeom prst="rect">
            <a:avLst/>
          </a:prstGeom>
          <a:noFill/>
        </p:spPr>
        <p:txBody>
          <a:bodyPr wrap="square" lIns="0" tIns="0" rIns="0" bIns="0" rtlCol="0">
            <a:spAutoFit/>
          </a:bodyPr>
          <a:lstStyle/>
          <a:p>
            <a:pPr algn="r"/>
            <a:r>
              <a:rPr lang="en-US" sz="1600" dirty="0"/>
              <a:t>30</a:t>
            </a:r>
          </a:p>
        </p:txBody>
      </p:sp>
      <p:sp>
        <p:nvSpPr>
          <p:cNvPr id="27" name="TextBox 26">
            <a:extLst>
              <a:ext uri="{FF2B5EF4-FFF2-40B4-BE49-F238E27FC236}">
                <a16:creationId xmlns:a16="http://schemas.microsoft.com/office/drawing/2014/main" id="{F3854A88-5986-AE4C-AAB3-ED884B9F6664}"/>
              </a:ext>
            </a:extLst>
          </p:cNvPr>
          <p:cNvSpPr txBox="1"/>
          <p:nvPr/>
        </p:nvSpPr>
        <p:spPr>
          <a:xfrm>
            <a:off x="2368772" y="3082401"/>
            <a:ext cx="337407" cy="246221"/>
          </a:xfrm>
          <a:prstGeom prst="rect">
            <a:avLst/>
          </a:prstGeom>
          <a:noFill/>
        </p:spPr>
        <p:txBody>
          <a:bodyPr wrap="square" lIns="0" tIns="0" rIns="0" bIns="0" rtlCol="0">
            <a:spAutoFit/>
          </a:bodyPr>
          <a:lstStyle/>
          <a:p>
            <a:pPr algn="r"/>
            <a:r>
              <a:rPr lang="en-US" sz="1600" dirty="0"/>
              <a:t>40</a:t>
            </a:r>
          </a:p>
        </p:txBody>
      </p:sp>
      <p:sp>
        <p:nvSpPr>
          <p:cNvPr id="28" name="TextBox 27">
            <a:extLst>
              <a:ext uri="{FF2B5EF4-FFF2-40B4-BE49-F238E27FC236}">
                <a16:creationId xmlns:a16="http://schemas.microsoft.com/office/drawing/2014/main" id="{75C60504-FACF-2E42-9AEB-250CB48FC34F}"/>
              </a:ext>
            </a:extLst>
          </p:cNvPr>
          <p:cNvSpPr txBox="1"/>
          <p:nvPr/>
        </p:nvSpPr>
        <p:spPr>
          <a:xfrm>
            <a:off x="2368772" y="2749026"/>
            <a:ext cx="337407" cy="246221"/>
          </a:xfrm>
          <a:prstGeom prst="rect">
            <a:avLst/>
          </a:prstGeom>
          <a:noFill/>
        </p:spPr>
        <p:txBody>
          <a:bodyPr wrap="square" lIns="0" tIns="0" rIns="0" bIns="0" rtlCol="0">
            <a:spAutoFit/>
          </a:bodyPr>
          <a:lstStyle/>
          <a:p>
            <a:pPr algn="r"/>
            <a:r>
              <a:rPr lang="en-US" sz="1600" dirty="0"/>
              <a:t>50</a:t>
            </a:r>
          </a:p>
        </p:txBody>
      </p:sp>
      <p:sp>
        <p:nvSpPr>
          <p:cNvPr id="29" name="TextBox 28">
            <a:extLst>
              <a:ext uri="{FF2B5EF4-FFF2-40B4-BE49-F238E27FC236}">
                <a16:creationId xmlns:a16="http://schemas.microsoft.com/office/drawing/2014/main" id="{410F36AD-E3C8-7E47-9ED2-1C685884EBE2}"/>
              </a:ext>
            </a:extLst>
          </p:cNvPr>
          <p:cNvSpPr txBox="1"/>
          <p:nvPr/>
        </p:nvSpPr>
        <p:spPr>
          <a:xfrm>
            <a:off x="2368772" y="2396601"/>
            <a:ext cx="337407" cy="246221"/>
          </a:xfrm>
          <a:prstGeom prst="rect">
            <a:avLst/>
          </a:prstGeom>
          <a:noFill/>
        </p:spPr>
        <p:txBody>
          <a:bodyPr wrap="square" lIns="0" tIns="0" rIns="0" bIns="0" rtlCol="0">
            <a:spAutoFit/>
          </a:bodyPr>
          <a:lstStyle/>
          <a:p>
            <a:pPr algn="r"/>
            <a:r>
              <a:rPr lang="en-US" sz="1600" dirty="0"/>
              <a:t>60</a:t>
            </a:r>
          </a:p>
        </p:txBody>
      </p:sp>
      <p:sp>
        <p:nvSpPr>
          <p:cNvPr id="30" name="TextBox 29">
            <a:extLst>
              <a:ext uri="{FF2B5EF4-FFF2-40B4-BE49-F238E27FC236}">
                <a16:creationId xmlns:a16="http://schemas.microsoft.com/office/drawing/2014/main" id="{DC8425C4-E241-0E41-8A7D-B43B8E3DB4C3}"/>
              </a:ext>
            </a:extLst>
          </p:cNvPr>
          <p:cNvSpPr txBox="1"/>
          <p:nvPr/>
        </p:nvSpPr>
        <p:spPr>
          <a:xfrm>
            <a:off x="2368772" y="2050526"/>
            <a:ext cx="337407" cy="246221"/>
          </a:xfrm>
          <a:prstGeom prst="rect">
            <a:avLst/>
          </a:prstGeom>
          <a:noFill/>
        </p:spPr>
        <p:txBody>
          <a:bodyPr wrap="square" lIns="0" tIns="0" rIns="0" bIns="0" rtlCol="0">
            <a:spAutoFit/>
          </a:bodyPr>
          <a:lstStyle/>
          <a:p>
            <a:pPr algn="r"/>
            <a:r>
              <a:rPr lang="en-US" sz="1600" dirty="0"/>
              <a:t>70</a:t>
            </a:r>
          </a:p>
        </p:txBody>
      </p:sp>
      <p:sp>
        <p:nvSpPr>
          <p:cNvPr id="31" name="TextBox 30">
            <a:extLst>
              <a:ext uri="{FF2B5EF4-FFF2-40B4-BE49-F238E27FC236}">
                <a16:creationId xmlns:a16="http://schemas.microsoft.com/office/drawing/2014/main" id="{F6F72C8F-D4D6-6742-A016-A7D2AF01B298}"/>
              </a:ext>
            </a:extLst>
          </p:cNvPr>
          <p:cNvSpPr txBox="1"/>
          <p:nvPr/>
        </p:nvSpPr>
        <p:spPr>
          <a:xfrm>
            <a:off x="2368772" y="1720326"/>
            <a:ext cx="337407" cy="246221"/>
          </a:xfrm>
          <a:prstGeom prst="rect">
            <a:avLst/>
          </a:prstGeom>
          <a:noFill/>
        </p:spPr>
        <p:txBody>
          <a:bodyPr wrap="square" lIns="0" tIns="0" rIns="0" bIns="0" rtlCol="0">
            <a:spAutoFit/>
          </a:bodyPr>
          <a:lstStyle/>
          <a:p>
            <a:pPr algn="r"/>
            <a:r>
              <a:rPr lang="en-US" sz="1600" dirty="0"/>
              <a:t>80</a:t>
            </a:r>
          </a:p>
        </p:txBody>
      </p:sp>
      <p:sp>
        <p:nvSpPr>
          <p:cNvPr id="32" name="TextBox 31">
            <a:extLst>
              <a:ext uri="{FF2B5EF4-FFF2-40B4-BE49-F238E27FC236}">
                <a16:creationId xmlns:a16="http://schemas.microsoft.com/office/drawing/2014/main" id="{9C342812-DB32-5540-9D3E-D5ED3204DA9C}"/>
              </a:ext>
            </a:extLst>
          </p:cNvPr>
          <p:cNvSpPr txBox="1"/>
          <p:nvPr/>
        </p:nvSpPr>
        <p:spPr>
          <a:xfrm>
            <a:off x="2368772" y="1367901"/>
            <a:ext cx="337407" cy="246221"/>
          </a:xfrm>
          <a:prstGeom prst="rect">
            <a:avLst/>
          </a:prstGeom>
          <a:noFill/>
        </p:spPr>
        <p:txBody>
          <a:bodyPr wrap="square" lIns="0" tIns="0" rIns="0" bIns="0" rtlCol="0">
            <a:spAutoFit/>
          </a:bodyPr>
          <a:lstStyle/>
          <a:p>
            <a:pPr algn="r"/>
            <a:r>
              <a:rPr lang="en-US" sz="1600" dirty="0"/>
              <a:t>90</a:t>
            </a:r>
          </a:p>
        </p:txBody>
      </p:sp>
      <p:sp>
        <p:nvSpPr>
          <p:cNvPr id="33" name="TextBox 32">
            <a:extLst>
              <a:ext uri="{FF2B5EF4-FFF2-40B4-BE49-F238E27FC236}">
                <a16:creationId xmlns:a16="http://schemas.microsoft.com/office/drawing/2014/main" id="{F112A4CA-B13A-D34E-BA94-4FF73DB133FA}"/>
              </a:ext>
            </a:extLst>
          </p:cNvPr>
          <p:cNvSpPr txBox="1"/>
          <p:nvPr/>
        </p:nvSpPr>
        <p:spPr>
          <a:xfrm>
            <a:off x="2368772" y="1040876"/>
            <a:ext cx="337407" cy="246221"/>
          </a:xfrm>
          <a:prstGeom prst="rect">
            <a:avLst/>
          </a:prstGeom>
          <a:noFill/>
        </p:spPr>
        <p:txBody>
          <a:bodyPr wrap="square" lIns="0" tIns="0" rIns="0" bIns="0" rtlCol="0">
            <a:spAutoFit/>
          </a:bodyPr>
          <a:lstStyle/>
          <a:p>
            <a:pPr algn="r"/>
            <a:r>
              <a:rPr lang="en-US" sz="1600" dirty="0"/>
              <a:t>100</a:t>
            </a:r>
          </a:p>
        </p:txBody>
      </p:sp>
      <p:sp>
        <p:nvSpPr>
          <p:cNvPr id="34" name="TextBox 33">
            <a:extLst>
              <a:ext uri="{FF2B5EF4-FFF2-40B4-BE49-F238E27FC236}">
                <a16:creationId xmlns:a16="http://schemas.microsoft.com/office/drawing/2014/main" id="{B1992A07-EA9B-0448-B758-81053C170759}"/>
              </a:ext>
            </a:extLst>
          </p:cNvPr>
          <p:cNvSpPr txBox="1"/>
          <p:nvPr/>
        </p:nvSpPr>
        <p:spPr>
          <a:xfrm>
            <a:off x="9240086" y="4692222"/>
            <a:ext cx="337407" cy="246221"/>
          </a:xfrm>
          <a:prstGeom prst="rect">
            <a:avLst/>
          </a:prstGeom>
          <a:noFill/>
        </p:spPr>
        <p:txBody>
          <a:bodyPr wrap="square" lIns="0" tIns="0" rIns="0" bIns="0" rtlCol="0">
            <a:spAutoFit/>
          </a:bodyPr>
          <a:lstStyle/>
          <a:p>
            <a:pPr algn="ctr"/>
            <a:r>
              <a:rPr lang="en-US" sz="1600" dirty="0"/>
              <a:t>30</a:t>
            </a:r>
          </a:p>
        </p:txBody>
      </p:sp>
      <p:sp>
        <p:nvSpPr>
          <p:cNvPr id="35" name="TextBox 34">
            <a:extLst>
              <a:ext uri="{FF2B5EF4-FFF2-40B4-BE49-F238E27FC236}">
                <a16:creationId xmlns:a16="http://schemas.microsoft.com/office/drawing/2014/main" id="{9F2F3048-FC9D-DB4A-BC3C-094DED77CA9C}"/>
              </a:ext>
            </a:extLst>
          </p:cNvPr>
          <p:cNvSpPr txBox="1"/>
          <p:nvPr/>
        </p:nvSpPr>
        <p:spPr>
          <a:xfrm>
            <a:off x="8586036" y="4692222"/>
            <a:ext cx="337407" cy="246221"/>
          </a:xfrm>
          <a:prstGeom prst="rect">
            <a:avLst/>
          </a:prstGeom>
          <a:noFill/>
        </p:spPr>
        <p:txBody>
          <a:bodyPr wrap="square" lIns="0" tIns="0" rIns="0" bIns="0" rtlCol="0">
            <a:spAutoFit/>
          </a:bodyPr>
          <a:lstStyle/>
          <a:p>
            <a:pPr algn="ctr"/>
            <a:r>
              <a:rPr lang="en-US" sz="1600" dirty="0"/>
              <a:t>27</a:t>
            </a:r>
          </a:p>
        </p:txBody>
      </p:sp>
      <p:sp>
        <p:nvSpPr>
          <p:cNvPr id="36" name="TextBox 35">
            <a:extLst>
              <a:ext uri="{FF2B5EF4-FFF2-40B4-BE49-F238E27FC236}">
                <a16:creationId xmlns:a16="http://schemas.microsoft.com/office/drawing/2014/main" id="{53A8641F-1068-9349-B2B4-3CBDA2E178A2}"/>
              </a:ext>
            </a:extLst>
          </p:cNvPr>
          <p:cNvSpPr txBox="1"/>
          <p:nvPr/>
        </p:nvSpPr>
        <p:spPr>
          <a:xfrm>
            <a:off x="7931986" y="4692222"/>
            <a:ext cx="337407" cy="246221"/>
          </a:xfrm>
          <a:prstGeom prst="rect">
            <a:avLst/>
          </a:prstGeom>
          <a:noFill/>
        </p:spPr>
        <p:txBody>
          <a:bodyPr wrap="square" lIns="0" tIns="0" rIns="0" bIns="0" rtlCol="0">
            <a:spAutoFit/>
          </a:bodyPr>
          <a:lstStyle/>
          <a:p>
            <a:pPr algn="ctr"/>
            <a:r>
              <a:rPr lang="en-US" sz="1600" dirty="0"/>
              <a:t>24</a:t>
            </a:r>
          </a:p>
        </p:txBody>
      </p:sp>
      <p:sp>
        <p:nvSpPr>
          <p:cNvPr id="37" name="TextBox 36">
            <a:extLst>
              <a:ext uri="{FF2B5EF4-FFF2-40B4-BE49-F238E27FC236}">
                <a16:creationId xmlns:a16="http://schemas.microsoft.com/office/drawing/2014/main" id="{47A239ED-A571-E046-B4AA-6A0065D72B55}"/>
              </a:ext>
            </a:extLst>
          </p:cNvPr>
          <p:cNvSpPr txBox="1"/>
          <p:nvPr/>
        </p:nvSpPr>
        <p:spPr>
          <a:xfrm>
            <a:off x="7258886" y="4692222"/>
            <a:ext cx="337407" cy="246221"/>
          </a:xfrm>
          <a:prstGeom prst="rect">
            <a:avLst/>
          </a:prstGeom>
          <a:noFill/>
        </p:spPr>
        <p:txBody>
          <a:bodyPr wrap="square" lIns="0" tIns="0" rIns="0" bIns="0" rtlCol="0">
            <a:spAutoFit/>
          </a:bodyPr>
          <a:lstStyle/>
          <a:p>
            <a:pPr algn="ctr"/>
            <a:r>
              <a:rPr lang="en-US" sz="1600" dirty="0"/>
              <a:t>21</a:t>
            </a:r>
          </a:p>
        </p:txBody>
      </p:sp>
      <p:sp>
        <p:nvSpPr>
          <p:cNvPr id="38" name="TextBox 37">
            <a:extLst>
              <a:ext uri="{FF2B5EF4-FFF2-40B4-BE49-F238E27FC236}">
                <a16:creationId xmlns:a16="http://schemas.microsoft.com/office/drawing/2014/main" id="{729BDC21-ABC0-0B47-972C-F2FB9EA89E2D}"/>
              </a:ext>
            </a:extLst>
          </p:cNvPr>
          <p:cNvSpPr txBox="1"/>
          <p:nvPr/>
        </p:nvSpPr>
        <p:spPr>
          <a:xfrm>
            <a:off x="6627061" y="4692222"/>
            <a:ext cx="337407" cy="246221"/>
          </a:xfrm>
          <a:prstGeom prst="rect">
            <a:avLst/>
          </a:prstGeom>
          <a:noFill/>
        </p:spPr>
        <p:txBody>
          <a:bodyPr wrap="square" lIns="0" tIns="0" rIns="0" bIns="0" rtlCol="0">
            <a:spAutoFit/>
          </a:bodyPr>
          <a:lstStyle/>
          <a:p>
            <a:pPr algn="ctr"/>
            <a:r>
              <a:rPr lang="en-US" sz="1600" dirty="0"/>
              <a:t>18</a:t>
            </a:r>
          </a:p>
        </p:txBody>
      </p:sp>
      <p:sp>
        <p:nvSpPr>
          <p:cNvPr id="39" name="TextBox 38">
            <a:extLst>
              <a:ext uri="{FF2B5EF4-FFF2-40B4-BE49-F238E27FC236}">
                <a16:creationId xmlns:a16="http://schemas.microsoft.com/office/drawing/2014/main" id="{3F1FBDA4-7BDD-CD4A-97AE-6E609F4F8601}"/>
              </a:ext>
            </a:extLst>
          </p:cNvPr>
          <p:cNvSpPr txBox="1"/>
          <p:nvPr/>
        </p:nvSpPr>
        <p:spPr>
          <a:xfrm>
            <a:off x="5953961" y="4692222"/>
            <a:ext cx="337407" cy="246221"/>
          </a:xfrm>
          <a:prstGeom prst="rect">
            <a:avLst/>
          </a:prstGeom>
          <a:noFill/>
        </p:spPr>
        <p:txBody>
          <a:bodyPr wrap="square" lIns="0" tIns="0" rIns="0" bIns="0" rtlCol="0">
            <a:spAutoFit/>
          </a:bodyPr>
          <a:lstStyle/>
          <a:p>
            <a:pPr algn="ctr"/>
            <a:r>
              <a:rPr lang="en-US" sz="1600" dirty="0"/>
              <a:t>15</a:t>
            </a:r>
          </a:p>
        </p:txBody>
      </p:sp>
      <p:sp>
        <p:nvSpPr>
          <p:cNvPr id="41" name="TextBox 40">
            <a:extLst>
              <a:ext uri="{FF2B5EF4-FFF2-40B4-BE49-F238E27FC236}">
                <a16:creationId xmlns:a16="http://schemas.microsoft.com/office/drawing/2014/main" id="{CC2A47E5-82DC-C744-97E4-4EF2D46E784E}"/>
              </a:ext>
            </a:extLst>
          </p:cNvPr>
          <p:cNvSpPr txBox="1"/>
          <p:nvPr/>
        </p:nvSpPr>
        <p:spPr>
          <a:xfrm>
            <a:off x="5309436" y="4692222"/>
            <a:ext cx="337407" cy="246221"/>
          </a:xfrm>
          <a:prstGeom prst="rect">
            <a:avLst/>
          </a:prstGeom>
          <a:noFill/>
        </p:spPr>
        <p:txBody>
          <a:bodyPr wrap="square" lIns="0" tIns="0" rIns="0" bIns="0" rtlCol="0">
            <a:spAutoFit/>
          </a:bodyPr>
          <a:lstStyle/>
          <a:p>
            <a:pPr algn="ctr"/>
            <a:r>
              <a:rPr lang="en-US" sz="1600" dirty="0"/>
              <a:t>12</a:t>
            </a:r>
          </a:p>
        </p:txBody>
      </p:sp>
      <p:sp>
        <p:nvSpPr>
          <p:cNvPr id="42" name="TextBox 41">
            <a:extLst>
              <a:ext uri="{FF2B5EF4-FFF2-40B4-BE49-F238E27FC236}">
                <a16:creationId xmlns:a16="http://schemas.microsoft.com/office/drawing/2014/main" id="{65E98556-C8BE-994E-8ED1-0588B1DD05B1}"/>
              </a:ext>
            </a:extLst>
          </p:cNvPr>
          <p:cNvSpPr txBox="1"/>
          <p:nvPr/>
        </p:nvSpPr>
        <p:spPr>
          <a:xfrm>
            <a:off x="4636336" y="4692222"/>
            <a:ext cx="337407" cy="246221"/>
          </a:xfrm>
          <a:prstGeom prst="rect">
            <a:avLst/>
          </a:prstGeom>
          <a:noFill/>
        </p:spPr>
        <p:txBody>
          <a:bodyPr wrap="square" lIns="0" tIns="0" rIns="0" bIns="0" rtlCol="0">
            <a:spAutoFit/>
          </a:bodyPr>
          <a:lstStyle/>
          <a:p>
            <a:pPr algn="ctr"/>
            <a:r>
              <a:rPr lang="en-US" sz="1600" dirty="0"/>
              <a:t>9</a:t>
            </a:r>
          </a:p>
        </p:txBody>
      </p:sp>
      <p:sp>
        <p:nvSpPr>
          <p:cNvPr id="43" name="TextBox 42">
            <a:extLst>
              <a:ext uri="{FF2B5EF4-FFF2-40B4-BE49-F238E27FC236}">
                <a16:creationId xmlns:a16="http://schemas.microsoft.com/office/drawing/2014/main" id="{5E4AA5C3-33AA-C447-B63E-EFA058986603}"/>
              </a:ext>
            </a:extLst>
          </p:cNvPr>
          <p:cNvSpPr txBox="1"/>
          <p:nvPr/>
        </p:nvSpPr>
        <p:spPr>
          <a:xfrm>
            <a:off x="3998161" y="4692222"/>
            <a:ext cx="337407" cy="246221"/>
          </a:xfrm>
          <a:prstGeom prst="rect">
            <a:avLst/>
          </a:prstGeom>
          <a:noFill/>
        </p:spPr>
        <p:txBody>
          <a:bodyPr wrap="square" lIns="0" tIns="0" rIns="0" bIns="0" rtlCol="0">
            <a:spAutoFit/>
          </a:bodyPr>
          <a:lstStyle/>
          <a:p>
            <a:pPr algn="ctr"/>
            <a:r>
              <a:rPr lang="en-US" sz="1600" dirty="0"/>
              <a:t>6</a:t>
            </a:r>
          </a:p>
        </p:txBody>
      </p:sp>
      <p:sp>
        <p:nvSpPr>
          <p:cNvPr id="44" name="TextBox 43">
            <a:extLst>
              <a:ext uri="{FF2B5EF4-FFF2-40B4-BE49-F238E27FC236}">
                <a16:creationId xmlns:a16="http://schemas.microsoft.com/office/drawing/2014/main" id="{B8FACBB5-0610-554D-AB55-A80EFFC90CBF}"/>
              </a:ext>
            </a:extLst>
          </p:cNvPr>
          <p:cNvSpPr txBox="1"/>
          <p:nvPr/>
        </p:nvSpPr>
        <p:spPr>
          <a:xfrm>
            <a:off x="3328236" y="4692222"/>
            <a:ext cx="337407" cy="246221"/>
          </a:xfrm>
          <a:prstGeom prst="rect">
            <a:avLst/>
          </a:prstGeom>
          <a:noFill/>
        </p:spPr>
        <p:txBody>
          <a:bodyPr wrap="square" lIns="0" tIns="0" rIns="0" bIns="0" rtlCol="0">
            <a:spAutoFit/>
          </a:bodyPr>
          <a:lstStyle/>
          <a:p>
            <a:pPr algn="ctr"/>
            <a:r>
              <a:rPr lang="en-US" sz="1600" dirty="0"/>
              <a:t>3</a:t>
            </a:r>
          </a:p>
        </p:txBody>
      </p:sp>
      <p:sp>
        <p:nvSpPr>
          <p:cNvPr id="45" name="TextBox 44">
            <a:extLst>
              <a:ext uri="{FF2B5EF4-FFF2-40B4-BE49-F238E27FC236}">
                <a16:creationId xmlns:a16="http://schemas.microsoft.com/office/drawing/2014/main" id="{9B9CE0A0-A590-7A46-B5E9-56FE6CB54AF7}"/>
              </a:ext>
            </a:extLst>
          </p:cNvPr>
          <p:cNvSpPr txBox="1"/>
          <p:nvPr/>
        </p:nvSpPr>
        <p:spPr>
          <a:xfrm>
            <a:off x="2683711" y="4692222"/>
            <a:ext cx="337407" cy="246221"/>
          </a:xfrm>
          <a:prstGeom prst="rect">
            <a:avLst/>
          </a:prstGeom>
          <a:noFill/>
        </p:spPr>
        <p:txBody>
          <a:bodyPr wrap="square" lIns="0" tIns="0" rIns="0" bIns="0" rtlCol="0">
            <a:spAutoFit/>
          </a:bodyPr>
          <a:lstStyle/>
          <a:p>
            <a:pPr algn="ctr"/>
            <a:r>
              <a:rPr lang="en-US" sz="1600" dirty="0"/>
              <a:t>0</a:t>
            </a:r>
          </a:p>
        </p:txBody>
      </p:sp>
      <p:graphicFrame>
        <p:nvGraphicFramePr>
          <p:cNvPr id="22" name="Table 21">
            <a:extLst>
              <a:ext uri="{FF2B5EF4-FFF2-40B4-BE49-F238E27FC236}">
                <a16:creationId xmlns:a16="http://schemas.microsoft.com/office/drawing/2014/main" id="{5B1367DB-3FE2-0B43-9D67-4BA9335050D3}"/>
              </a:ext>
            </a:extLst>
          </p:cNvPr>
          <p:cNvGraphicFramePr>
            <a:graphicFrameLocks noGrp="1"/>
          </p:cNvGraphicFramePr>
          <p:nvPr>
            <p:extLst>
              <p:ext uri="{D42A27DB-BD31-4B8C-83A1-F6EECF244321}">
                <p14:modId xmlns:p14="http://schemas.microsoft.com/office/powerpoint/2010/main" val="2015268990"/>
              </p:ext>
            </p:extLst>
          </p:nvPr>
        </p:nvGraphicFramePr>
        <p:xfrm>
          <a:off x="3021118" y="3116166"/>
          <a:ext cx="3722954" cy="1426800"/>
        </p:xfrm>
        <a:graphic>
          <a:graphicData uri="http://schemas.openxmlformats.org/drawingml/2006/table">
            <a:tbl>
              <a:tblPr firstRow="1" bandRow="1">
                <a:tableStyleId>{5C22544A-7EE6-4342-B048-85BDC9FD1C3A}</a:tableStyleId>
              </a:tblPr>
              <a:tblGrid>
                <a:gridCol w="1706730">
                  <a:extLst>
                    <a:ext uri="{9D8B030D-6E8A-4147-A177-3AD203B41FA5}">
                      <a16:colId xmlns:a16="http://schemas.microsoft.com/office/drawing/2014/main" val="3334299320"/>
                    </a:ext>
                  </a:extLst>
                </a:gridCol>
                <a:gridCol w="2016224">
                  <a:extLst>
                    <a:ext uri="{9D8B030D-6E8A-4147-A177-3AD203B41FA5}">
                      <a16:colId xmlns:a16="http://schemas.microsoft.com/office/drawing/2014/main" val="1402270103"/>
                    </a:ext>
                  </a:extLst>
                </a:gridCol>
              </a:tblGrid>
              <a:tr h="225668">
                <a:tc>
                  <a:txBody>
                    <a:bodyPr/>
                    <a:lstStyle/>
                    <a:p>
                      <a:endParaRPr lang="en-GB" sz="1400" dirty="0"/>
                    </a:p>
                  </a:txBody>
                  <a:tcPr marL="72000" marR="72000" marT="36000" marB="36000"/>
                </a:tc>
                <a:tc>
                  <a:txBody>
                    <a:bodyPr/>
                    <a:lstStyle/>
                    <a:p>
                      <a:pPr algn="ctr"/>
                      <a:r>
                        <a:rPr lang="en-GB" sz="1400" dirty="0"/>
                        <a:t>Median (95% CI), months </a:t>
                      </a:r>
                    </a:p>
                  </a:txBody>
                  <a:tcPr marL="72000" marR="72000" marT="36000" marB="36000"/>
                </a:tc>
                <a:extLst>
                  <a:ext uri="{0D108BD9-81ED-4DB2-BD59-A6C34878D82A}">
                    <a16:rowId xmlns:a16="http://schemas.microsoft.com/office/drawing/2014/main" val="3428890868"/>
                  </a:ext>
                </a:extLst>
              </a:tr>
              <a:tr h="225668">
                <a:tc>
                  <a:txBody>
                    <a:bodyPr/>
                    <a:lstStyle/>
                    <a:p>
                      <a:r>
                        <a:rPr lang="en-GB" sz="1400" b="1" dirty="0"/>
                        <a:t>enzalutamide + ADT</a:t>
                      </a:r>
                    </a:p>
                  </a:txBody>
                  <a:tcPr marL="72000" marR="72000" marT="36000" marB="36000"/>
                </a:tc>
                <a:tc>
                  <a:txBody>
                    <a:bodyPr/>
                    <a:lstStyle/>
                    <a:p>
                      <a:pPr algn="ctr"/>
                      <a:r>
                        <a:rPr lang="en-GB" sz="1400" dirty="0"/>
                        <a:t>NR (NR–NR)</a:t>
                      </a:r>
                    </a:p>
                  </a:txBody>
                  <a:tcPr marL="72000" marR="72000" marT="36000" marB="36000"/>
                </a:tc>
                <a:extLst>
                  <a:ext uri="{0D108BD9-81ED-4DB2-BD59-A6C34878D82A}">
                    <a16:rowId xmlns:a16="http://schemas.microsoft.com/office/drawing/2014/main" val="1667362742"/>
                  </a:ext>
                </a:extLst>
              </a:tr>
              <a:tr h="225668">
                <a:tc>
                  <a:txBody>
                    <a:bodyPr/>
                    <a:lstStyle/>
                    <a:p>
                      <a:r>
                        <a:rPr lang="en-GB" sz="1400" b="1" dirty="0"/>
                        <a:t>Placebo + ADT</a:t>
                      </a:r>
                    </a:p>
                  </a:txBody>
                  <a:tcPr marL="72000" marR="72000" marT="36000" marB="36000"/>
                </a:tc>
                <a:tc>
                  <a:txBody>
                    <a:bodyPr/>
                    <a:lstStyle/>
                    <a:p>
                      <a:pPr algn="ctr"/>
                      <a:r>
                        <a:rPr lang="en-GB" sz="1400" dirty="0"/>
                        <a:t>19.0 (16.6–22.2)</a:t>
                      </a:r>
                    </a:p>
                  </a:txBody>
                  <a:tcPr marL="72000" marR="72000" marT="36000" marB="36000"/>
                </a:tc>
                <a:extLst>
                  <a:ext uri="{0D108BD9-81ED-4DB2-BD59-A6C34878D82A}">
                    <a16:rowId xmlns:a16="http://schemas.microsoft.com/office/drawing/2014/main" val="2984510569"/>
                  </a:ext>
                </a:extLst>
              </a:tr>
              <a:tr h="225668">
                <a:tc>
                  <a:txBody>
                    <a:bodyPr/>
                    <a:lstStyle/>
                    <a:p>
                      <a:r>
                        <a:rPr lang="en-GB" sz="1400" b="1" dirty="0"/>
                        <a:t>HR</a:t>
                      </a:r>
                    </a:p>
                  </a:txBody>
                  <a:tcPr marL="72000" marR="72000" marT="36000" marB="36000"/>
                </a:tc>
                <a:tc>
                  <a:txBody>
                    <a:bodyPr/>
                    <a:lstStyle/>
                    <a:p>
                      <a:pPr algn="ctr"/>
                      <a:r>
                        <a:rPr lang="en-GB" sz="1400" dirty="0"/>
                        <a:t>0.39 (0.30–0.50)</a:t>
                      </a:r>
                    </a:p>
                  </a:txBody>
                  <a:tcPr marL="72000" marR="72000" marT="36000" marB="36000"/>
                </a:tc>
                <a:extLst>
                  <a:ext uri="{0D108BD9-81ED-4DB2-BD59-A6C34878D82A}">
                    <a16:rowId xmlns:a16="http://schemas.microsoft.com/office/drawing/2014/main" val="3280490894"/>
                  </a:ext>
                </a:extLst>
              </a:tr>
              <a:tr h="225668">
                <a:tc>
                  <a:txBody>
                    <a:bodyPr/>
                    <a:lstStyle/>
                    <a:p>
                      <a:r>
                        <a:rPr lang="en-GB" sz="1400" dirty="0"/>
                        <a:t>P &lt; 0.001</a:t>
                      </a:r>
                    </a:p>
                  </a:txBody>
                  <a:tcPr marL="72000" marR="72000" marT="36000" marB="36000">
                    <a:solidFill>
                      <a:schemeClr val="bg1"/>
                    </a:solidFill>
                  </a:tcPr>
                </a:tc>
                <a:tc>
                  <a:txBody>
                    <a:bodyPr/>
                    <a:lstStyle/>
                    <a:p>
                      <a:endParaRPr lang="en-GB" sz="1400" dirty="0"/>
                    </a:p>
                  </a:txBody>
                  <a:tcPr marL="72000" marR="72000" marT="36000" marB="36000">
                    <a:solidFill>
                      <a:schemeClr val="bg1"/>
                    </a:solidFill>
                  </a:tcPr>
                </a:tc>
                <a:extLst>
                  <a:ext uri="{0D108BD9-81ED-4DB2-BD59-A6C34878D82A}">
                    <a16:rowId xmlns:a16="http://schemas.microsoft.com/office/drawing/2014/main" val="3503838131"/>
                  </a:ext>
                </a:extLst>
              </a:tr>
            </a:tbl>
          </a:graphicData>
        </a:graphic>
      </p:graphicFrame>
    </p:spTree>
    <p:extLst>
      <p:ext uri="{BB962C8B-B14F-4D97-AF65-F5344CB8AC3E}">
        <p14:creationId xmlns:p14="http://schemas.microsoft.com/office/powerpoint/2010/main" val="35399009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a:extLst>
              <a:ext uri="{FF2B5EF4-FFF2-40B4-BE49-F238E27FC236}">
                <a16:creationId xmlns:a16="http://schemas.microsoft.com/office/drawing/2014/main" id="{E4D69260-BEC1-486C-8A35-950BBA1B97DF}"/>
              </a:ext>
            </a:extLst>
          </p:cNvPr>
          <p:cNvSpPr>
            <a:spLocks noGrp="1"/>
          </p:cNvSpPr>
          <p:nvPr>
            <p:ph type="title"/>
          </p:nvPr>
        </p:nvSpPr>
        <p:spPr/>
        <p:txBody>
          <a:bodyPr/>
          <a:lstStyle/>
          <a:p>
            <a:r>
              <a:rPr lang="en-US" dirty="0"/>
              <a:t>ENZAMET: Enzalutamide for </a:t>
            </a:r>
            <a:r>
              <a:rPr lang="en-US" cap="none" dirty="0"/>
              <a:t>m</a:t>
            </a:r>
            <a:r>
              <a:rPr lang="en-US" dirty="0"/>
              <a:t>CSPC</a:t>
            </a:r>
          </a:p>
        </p:txBody>
      </p:sp>
      <p:sp>
        <p:nvSpPr>
          <p:cNvPr id="3" name="Slide Number Placeholder 2">
            <a:extLst>
              <a:ext uri="{FF2B5EF4-FFF2-40B4-BE49-F238E27FC236}">
                <a16:creationId xmlns:a16="http://schemas.microsoft.com/office/drawing/2014/main" id="{D1BE0B03-98E7-7147-ACCE-90965B324E26}"/>
              </a:ext>
            </a:extLst>
          </p:cNvPr>
          <p:cNvSpPr>
            <a:spLocks noGrp="1"/>
          </p:cNvSpPr>
          <p:nvPr>
            <p:ph type="sldNum" sz="quarter" idx="4"/>
          </p:nvPr>
        </p:nvSpPr>
        <p:spPr/>
        <p:txBody>
          <a:bodyPr/>
          <a:lstStyle/>
          <a:p>
            <a:fld id="{90F4EB35-EE5A-448A-9E19-B03AC0E4DE93}" type="slidenum">
              <a:rPr lang="en-US" smtClean="0"/>
              <a:pPr/>
              <a:t>21</a:t>
            </a:fld>
            <a:endParaRPr lang="en-US" dirty="0"/>
          </a:p>
        </p:txBody>
      </p:sp>
      <p:sp>
        <p:nvSpPr>
          <p:cNvPr id="7" name="Content Placeholder 6">
            <a:extLst>
              <a:ext uri="{FF2B5EF4-FFF2-40B4-BE49-F238E27FC236}">
                <a16:creationId xmlns:a16="http://schemas.microsoft.com/office/drawing/2014/main" id="{9A05DE6E-117E-F84C-B0CC-5B4B62940282}"/>
              </a:ext>
            </a:extLst>
          </p:cNvPr>
          <p:cNvSpPr>
            <a:spLocks noGrp="1"/>
          </p:cNvSpPr>
          <p:nvPr>
            <p:ph sz="quarter" idx="15"/>
          </p:nvPr>
        </p:nvSpPr>
        <p:spPr>
          <a:xfrm>
            <a:off x="620184" y="6309320"/>
            <a:ext cx="10632016" cy="399473"/>
          </a:xfrm>
        </p:spPr>
        <p:txBody>
          <a:bodyPr/>
          <a:lstStyle/>
          <a:p>
            <a:pPr>
              <a:spcBef>
                <a:spcPts val="300"/>
              </a:spcBef>
            </a:pPr>
            <a:r>
              <a:rPr lang="en-US" dirty="0"/>
              <a:t>CI, confidence interval; mCSPC, metastatic castration-sensitive prostate cancer; NSAA, nonsteroidal antiandrogen</a:t>
            </a:r>
          </a:p>
          <a:p>
            <a:pPr>
              <a:spcBef>
                <a:spcPts val="300"/>
              </a:spcBef>
            </a:pPr>
            <a:r>
              <a:rPr lang="en-US" dirty="0"/>
              <a:t>Davis ID, et al. N Engl J Med. 2019;381:121-31; Sweeney C, et al. Journal of Clinical Oncology 2019; 37, no. 18_Suppl.LBA2 (Oral Presentation) </a:t>
            </a:r>
          </a:p>
        </p:txBody>
      </p:sp>
      <p:sp>
        <p:nvSpPr>
          <p:cNvPr id="20" name="TextBox 19">
            <a:extLst>
              <a:ext uri="{FF2B5EF4-FFF2-40B4-BE49-F238E27FC236}">
                <a16:creationId xmlns:a16="http://schemas.microsoft.com/office/drawing/2014/main" id="{DCAE7083-D972-5E4E-8452-4FBD5ADE3985}"/>
              </a:ext>
            </a:extLst>
          </p:cNvPr>
          <p:cNvSpPr txBox="1"/>
          <p:nvPr/>
        </p:nvSpPr>
        <p:spPr>
          <a:xfrm>
            <a:off x="619200" y="1446685"/>
            <a:ext cx="5145496" cy="400110"/>
          </a:xfrm>
          <a:prstGeom prst="rect">
            <a:avLst/>
          </a:prstGeom>
          <a:noFill/>
        </p:spPr>
        <p:txBody>
          <a:bodyPr wrap="square" rtlCol="0">
            <a:spAutoFit/>
          </a:bodyPr>
          <a:lstStyle/>
          <a:p>
            <a:pPr algn="ctr"/>
            <a:r>
              <a:rPr lang="en-US" sz="2000" b="1" dirty="0">
                <a:solidFill>
                  <a:schemeClr val="accent1"/>
                </a:solidFill>
                <a:latin typeface="Calibri" pitchFamily="34" charset="0"/>
              </a:rPr>
              <a:t>CLINICAL PROGRESSION-FREE SURVIVAL</a:t>
            </a:r>
            <a:endParaRPr lang="en-US" sz="2000" b="1" dirty="0">
              <a:solidFill>
                <a:schemeClr val="accent1"/>
              </a:solidFill>
            </a:endParaRPr>
          </a:p>
        </p:txBody>
      </p:sp>
      <p:sp>
        <p:nvSpPr>
          <p:cNvPr id="21" name="TextBox 20">
            <a:extLst>
              <a:ext uri="{FF2B5EF4-FFF2-40B4-BE49-F238E27FC236}">
                <a16:creationId xmlns:a16="http://schemas.microsoft.com/office/drawing/2014/main" id="{B0073F5A-67DE-0F44-B60D-F975008A3BA6}"/>
              </a:ext>
            </a:extLst>
          </p:cNvPr>
          <p:cNvSpPr txBox="1"/>
          <p:nvPr/>
        </p:nvSpPr>
        <p:spPr>
          <a:xfrm>
            <a:off x="6746133" y="1465747"/>
            <a:ext cx="4947082" cy="400110"/>
          </a:xfrm>
          <a:prstGeom prst="rect">
            <a:avLst/>
          </a:prstGeom>
          <a:noFill/>
        </p:spPr>
        <p:txBody>
          <a:bodyPr wrap="square" rtlCol="0">
            <a:spAutoFit/>
          </a:bodyPr>
          <a:lstStyle/>
          <a:p>
            <a:pPr algn="ctr"/>
            <a:r>
              <a:rPr lang="en-US" sz="2000" b="1" dirty="0">
                <a:solidFill>
                  <a:schemeClr val="accent1"/>
                </a:solidFill>
              </a:rPr>
              <a:t>OVERALL SURVIVAL (Primary endpoint)</a:t>
            </a:r>
          </a:p>
        </p:txBody>
      </p:sp>
      <p:grpSp>
        <p:nvGrpSpPr>
          <p:cNvPr id="19" name="Group 18">
            <a:extLst>
              <a:ext uri="{FF2B5EF4-FFF2-40B4-BE49-F238E27FC236}">
                <a16:creationId xmlns:a16="http://schemas.microsoft.com/office/drawing/2014/main" id="{E5270065-2A69-814B-9B29-2E3B395D3BC4}"/>
              </a:ext>
            </a:extLst>
          </p:cNvPr>
          <p:cNvGrpSpPr/>
          <p:nvPr/>
        </p:nvGrpSpPr>
        <p:grpSpPr>
          <a:xfrm>
            <a:off x="450496" y="2225897"/>
            <a:ext cx="5707936" cy="3787159"/>
            <a:chOff x="450496" y="1988840"/>
            <a:chExt cx="5707936" cy="3787159"/>
          </a:xfrm>
        </p:grpSpPr>
        <p:pic>
          <p:nvPicPr>
            <p:cNvPr id="5" name="Picture 4">
              <a:extLst>
                <a:ext uri="{FF2B5EF4-FFF2-40B4-BE49-F238E27FC236}">
                  <a16:creationId xmlns:a16="http://schemas.microsoft.com/office/drawing/2014/main" id="{FB9131C6-5DED-41AD-A0C3-44FC072E6D12}"/>
                </a:ext>
              </a:extLst>
            </p:cNvPr>
            <p:cNvPicPr>
              <a:picLocks noChangeAspect="1"/>
            </p:cNvPicPr>
            <p:nvPr/>
          </p:nvPicPr>
          <p:blipFill rotWithShape="1">
            <a:blip r:embed="rId3" cstate="print"/>
            <a:srcRect l="5582" b="15931"/>
            <a:stretch/>
          </p:blipFill>
          <p:spPr>
            <a:xfrm>
              <a:off x="803081" y="1988840"/>
              <a:ext cx="5159501" cy="3187459"/>
            </a:xfrm>
            <a:prstGeom prst="rect">
              <a:avLst/>
            </a:prstGeom>
          </p:spPr>
        </p:pic>
        <p:sp>
          <p:nvSpPr>
            <p:cNvPr id="22" name="TextBox 21">
              <a:extLst>
                <a:ext uri="{FF2B5EF4-FFF2-40B4-BE49-F238E27FC236}">
                  <a16:creationId xmlns:a16="http://schemas.microsoft.com/office/drawing/2014/main" id="{E7D043B6-68DA-C245-B623-3167EDA61D96}"/>
                </a:ext>
              </a:extLst>
            </p:cNvPr>
            <p:cNvSpPr txBox="1"/>
            <p:nvPr/>
          </p:nvSpPr>
          <p:spPr>
            <a:xfrm>
              <a:off x="2976525" y="5499000"/>
              <a:ext cx="767511" cy="276999"/>
            </a:xfrm>
            <a:prstGeom prst="rect">
              <a:avLst/>
            </a:prstGeom>
            <a:noFill/>
          </p:spPr>
          <p:txBody>
            <a:bodyPr wrap="square" lIns="0" tIns="0" rIns="0" bIns="0" rtlCol="0">
              <a:spAutoFit/>
            </a:bodyPr>
            <a:lstStyle/>
            <a:p>
              <a:pPr algn="ctr"/>
              <a:r>
                <a:rPr lang="en-US" b="1" dirty="0"/>
                <a:t>Months</a:t>
              </a:r>
            </a:p>
          </p:txBody>
        </p:sp>
        <p:sp>
          <p:nvSpPr>
            <p:cNvPr id="23" name="TextBox 22">
              <a:extLst>
                <a:ext uri="{FF2B5EF4-FFF2-40B4-BE49-F238E27FC236}">
                  <a16:creationId xmlns:a16="http://schemas.microsoft.com/office/drawing/2014/main" id="{39980BC0-3C67-0547-9CF2-2F72F4DD184A}"/>
                </a:ext>
              </a:extLst>
            </p:cNvPr>
            <p:cNvSpPr txBox="1"/>
            <p:nvPr/>
          </p:nvSpPr>
          <p:spPr>
            <a:xfrm>
              <a:off x="450496" y="2007890"/>
              <a:ext cx="337407" cy="246221"/>
            </a:xfrm>
            <a:prstGeom prst="rect">
              <a:avLst/>
            </a:prstGeom>
            <a:noFill/>
          </p:spPr>
          <p:txBody>
            <a:bodyPr wrap="square" lIns="0" tIns="0" rIns="0" bIns="0" rtlCol="0">
              <a:spAutoFit/>
            </a:bodyPr>
            <a:lstStyle/>
            <a:p>
              <a:pPr algn="r"/>
              <a:r>
                <a:rPr lang="en-US" sz="1600" dirty="0"/>
                <a:t>100</a:t>
              </a:r>
            </a:p>
          </p:txBody>
        </p:sp>
        <p:sp>
          <p:nvSpPr>
            <p:cNvPr id="24" name="TextBox 23">
              <a:extLst>
                <a:ext uri="{FF2B5EF4-FFF2-40B4-BE49-F238E27FC236}">
                  <a16:creationId xmlns:a16="http://schemas.microsoft.com/office/drawing/2014/main" id="{19886648-5963-4946-A92C-CA7B73B5480A}"/>
                </a:ext>
              </a:extLst>
            </p:cNvPr>
            <p:cNvSpPr txBox="1"/>
            <p:nvPr/>
          </p:nvSpPr>
          <p:spPr>
            <a:xfrm>
              <a:off x="4772879" y="2781814"/>
              <a:ext cx="1385553" cy="246221"/>
            </a:xfrm>
            <a:prstGeom prst="rect">
              <a:avLst/>
            </a:prstGeom>
            <a:solidFill>
              <a:schemeClr val="bg1"/>
            </a:solidFill>
          </p:spPr>
          <p:txBody>
            <a:bodyPr wrap="square" lIns="0" tIns="0" rIns="0" bIns="0" rtlCol="0">
              <a:spAutoFit/>
            </a:bodyPr>
            <a:lstStyle/>
            <a:p>
              <a:r>
                <a:rPr lang="en-US" sz="1600" dirty="0"/>
                <a:t>enzalutamide</a:t>
              </a:r>
            </a:p>
          </p:txBody>
        </p:sp>
        <p:sp>
          <p:nvSpPr>
            <p:cNvPr id="25" name="TextBox 24">
              <a:extLst>
                <a:ext uri="{FF2B5EF4-FFF2-40B4-BE49-F238E27FC236}">
                  <a16:creationId xmlns:a16="http://schemas.microsoft.com/office/drawing/2014/main" id="{DDCC17D4-0A47-7B4A-9D6B-8B53C0B720E9}"/>
                </a:ext>
              </a:extLst>
            </p:cNvPr>
            <p:cNvSpPr txBox="1"/>
            <p:nvPr/>
          </p:nvSpPr>
          <p:spPr>
            <a:xfrm>
              <a:off x="5681353" y="5153398"/>
              <a:ext cx="337407" cy="246221"/>
            </a:xfrm>
            <a:prstGeom prst="rect">
              <a:avLst/>
            </a:prstGeom>
            <a:noFill/>
          </p:spPr>
          <p:txBody>
            <a:bodyPr wrap="square" lIns="0" tIns="0" rIns="0" bIns="0" rtlCol="0">
              <a:spAutoFit/>
            </a:bodyPr>
            <a:lstStyle/>
            <a:p>
              <a:pPr algn="ctr"/>
              <a:r>
                <a:rPr lang="en-US" sz="1600" dirty="0"/>
                <a:t>48</a:t>
              </a:r>
            </a:p>
          </p:txBody>
        </p:sp>
        <p:sp>
          <p:nvSpPr>
            <p:cNvPr id="26" name="TextBox 25">
              <a:extLst>
                <a:ext uri="{FF2B5EF4-FFF2-40B4-BE49-F238E27FC236}">
                  <a16:creationId xmlns:a16="http://schemas.microsoft.com/office/drawing/2014/main" id="{E49CB6D8-4A54-1C4A-A79D-30796C694D0E}"/>
                </a:ext>
              </a:extLst>
            </p:cNvPr>
            <p:cNvSpPr txBox="1"/>
            <p:nvPr/>
          </p:nvSpPr>
          <p:spPr>
            <a:xfrm>
              <a:off x="5065403" y="5153398"/>
              <a:ext cx="337407" cy="246221"/>
            </a:xfrm>
            <a:prstGeom prst="rect">
              <a:avLst/>
            </a:prstGeom>
            <a:noFill/>
          </p:spPr>
          <p:txBody>
            <a:bodyPr wrap="square" lIns="0" tIns="0" rIns="0" bIns="0" rtlCol="0">
              <a:spAutoFit/>
            </a:bodyPr>
            <a:lstStyle/>
            <a:p>
              <a:pPr algn="ctr"/>
              <a:r>
                <a:rPr lang="en-US" sz="1600" dirty="0"/>
                <a:t>42</a:t>
              </a:r>
            </a:p>
          </p:txBody>
        </p:sp>
        <p:sp>
          <p:nvSpPr>
            <p:cNvPr id="27" name="TextBox 26">
              <a:extLst>
                <a:ext uri="{FF2B5EF4-FFF2-40B4-BE49-F238E27FC236}">
                  <a16:creationId xmlns:a16="http://schemas.microsoft.com/office/drawing/2014/main" id="{D140171B-1FE9-D540-AA6A-CE37E6C9A0C3}"/>
                </a:ext>
              </a:extLst>
            </p:cNvPr>
            <p:cNvSpPr txBox="1"/>
            <p:nvPr/>
          </p:nvSpPr>
          <p:spPr>
            <a:xfrm>
              <a:off x="4439928" y="5153398"/>
              <a:ext cx="337407" cy="246221"/>
            </a:xfrm>
            <a:prstGeom prst="rect">
              <a:avLst/>
            </a:prstGeom>
            <a:noFill/>
          </p:spPr>
          <p:txBody>
            <a:bodyPr wrap="square" lIns="0" tIns="0" rIns="0" bIns="0" rtlCol="0">
              <a:spAutoFit/>
            </a:bodyPr>
            <a:lstStyle/>
            <a:p>
              <a:pPr algn="ctr"/>
              <a:r>
                <a:rPr lang="en-US" sz="1600" dirty="0"/>
                <a:t>36</a:t>
              </a:r>
            </a:p>
          </p:txBody>
        </p:sp>
        <p:sp>
          <p:nvSpPr>
            <p:cNvPr id="28" name="TextBox 27">
              <a:extLst>
                <a:ext uri="{FF2B5EF4-FFF2-40B4-BE49-F238E27FC236}">
                  <a16:creationId xmlns:a16="http://schemas.microsoft.com/office/drawing/2014/main" id="{C332D660-B633-9C41-A131-CFEF491F1FA0}"/>
                </a:ext>
              </a:extLst>
            </p:cNvPr>
            <p:cNvSpPr txBox="1"/>
            <p:nvPr/>
          </p:nvSpPr>
          <p:spPr>
            <a:xfrm>
              <a:off x="3817628" y="5153398"/>
              <a:ext cx="337407" cy="246221"/>
            </a:xfrm>
            <a:prstGeom prst="rect">
              <a:avLst/>
            </a:prstGeom>
            <a:noFill/>
          </p:spPr>
          <p:txBody>
            <a:bodyPr wrap="square" lIns="0" tIns="0" rIns="0" bIns="0" rtlCol="0">
              <a:spAutoFit/>
            </a:bodyPr>
            <a:lstStyle/>
            <a:p>
              <a:pPr algn="ctr"/>
              <a:r>
                <a:rPr lang="en-US" sz="1600" dirty="0"/>
                <a:t>30</a:t>
              </a:r>
            </a:p>
          </p:txBody>
        </p:sp>
        <p:sp>
          <p:nvSpPr>
            <p:cNvPr id="30" name="TextBox 29">
              <a:extLst>
                <a:ext uri="{FF2B5EF4-FFF2-40B4-BE49-F238E27FC236}">
                  <a16:creationId xmlns:a16="http://schemas.microsoft.com/office/drawing/2014/main" id="{7ABE8484-377C-3C47-AB77-27036AC80886}"/>
                </a:ext>
              </a:extLst>
            </p:cNvPr>
            <p:cNvSpPr txBox="1"/>
            <p:nvPr/>
          </p:nvSpPr>
          <p:spPr>
            <a:xfrm>
              <a:off x="3198503" y="5153398"/>
              <a:ext cx="337407" cy="246221"/>
            </a:xfrm>
            <a:prstGeom prst="rect">
              <a:avLst/>
            </a:prstGeom>
            <a:noFill/>
          </p:spPr>
          <p:txBody>
            <a:bodyPr wrap="square" lIns="0" tIns="0" rIns="0" bIns="0" rtlCol="0">
              <a:spAutoFit/>
            </a:bodyPr>
            <a:lstStyle/>
            <a:p>
              <a:pPr algn="ctr"/>
              <a:r>
                <a:rPr lang="en-US" sz="1600" dirty="0"/>
                <a:t>24</a:t>
              </a:r>
            </a:p>
          </p:txBody>
        </p:sp>
        <p:sp>
          <p:nvSpPr>
            <p:cNvPr id="31" name="TextBox 30">
              <a:extLst>
                <a:ext uri="{FF2B5EF4-FFF2-40B4-BE49-F238E27FC236}">
                  <a16:creationId xmlns:a16="http://schemas.microsoft.com/office/drawing/2014/main" id="{33191D43-A315-B749-89F1-41EE263F38A3}"/>
                </a:ext>
              </a:extLst>
            </p:cNvPr>
            <p:cNvSpPr txBox="1"/>
            <p:nvPr/>
          </p:nvSpPr>
          <p:spPr>
            <a:xfrm>
              <a:off x="2588903" y="5153398"/>
              <a:ext cx="337407" cy="246221"/>
            </a:xfrm>
            <a:prstGeom prst="rect">
              <a:avLst/>
            </a:prstGeom>
            <a:noFill/>
          </p:spPr>
          <p:txBody>
            <a:bodyPr wrap="square" lIns="0" tIns="0" rIns="0" bIns="0" rtlCol="0">
              <a:spAutoFit/>
            </a:bodyPr>
            <a:lstStyle/>
            <a:p>
              <a:pPr algn="ctr"/>
              <a:r>
                <a:rPr lang="en-US" sz="1600" dirty="0"/>
                <a:t>18</a:t>
              </a:r>
            </a:p>
          </p:txBody>
        </p:sp>
        <p:sp>
          <p:nvSpPr>
            <p:cNvPr id="32" name="TextBox 31">
              <a:extLst>
                <a:ext uri="{FF2B5EF4-FFF2-40B4-BE49-F238E27FC236}">
                  <a16:creationId xmlns:a16="http://schemas.microsoft.com/office/drawing/2014/main" id="{022D58A5-1C91-8149-B105-2B080B2C34D6}"/>
                </a:ext>
              </a:extLst>
            </p:cNvPr>
            <p:cNvSpPr txBox="1"/>
            <p:nvPr/>
          </p:nvSpPr>
          <p:spPr>
            <a:xfrm>
              <a:off x="1957078" y="5153398"/>
              <a:ext cx="337407" cy="246221"/>
            </a:xfrm>
            <a:prstGeom prst="rect">
              <a:avLst/>
            </a:prstGeom>
            <a:noFill/>
          </p:spPr>
          <p:txBody>
            <a:bodyPr wrap="square" lIns="0" tIns="0" rIns="0" bIns="0" rtlCol="0">
              <a:spAutoFit/>
            </a:bodyPr>
            <a:lstStyle/>
            <a:p>
              <a:pPr algn="ctr"/>
              <a:r>
                <a:rPr lang="en-US" sz="1600" dirty="0"/>
                <a:t>12</a:t>
              </a:r>
            </a:p>
          </p:txBody>
        </p:sp>
        <p:sp>
          <p:nvSpPr>
            <p:cNvPr id="33" name="TextBox 32">
              <a:extLst>
                <a:ext uri="{FF2B5EF4-FFF2-40B4-BE49-F238E27FC236}">
                  <a16:creationId xmlns:a16="http://schemas.microsoft.com/office/drawing/2014/main" id="{02B5E29C-0C9E-2041-818B-B2E1186110FA}"/>
                </a:ext>
              </a:extLst>
            </p:cNvPr>
            <p:cNvSpPr txBox="1"/>
            <p:nvPr/>
          </p:nvSpPr>
          <p:spPr>
            <a:xfrm>
              <a:off x="1353828" y="5153398"/>
              <a:ext cx="337407" cy="246221"/>
            </a:xfrm>
            <a:prstGeom prst="rect">
              <a:avLst/>
            </a:prstGeom>
            <a:noFill/>
          </p:spPr>
          <p:txBody>
            <a:bodyPr wrap="square" lIns="0" tIns="0" rIns="0" bIns="0" rtlCol="0">
              <a:spAutoFit/>
            </a:bodyPr>
            <a:lstStyle/>
            <a:p>
              <a:pPr algn="ctr"/>
              <a:r>
                <a:rPr lang="en-US" sz="1600" dirty="0"/>
                <a:t>6</a:t>
              </a:r>
            </a:p>
          </p:txBody>
        </p:sp>
        <p:sp>
          <p:nvSpPr>
            <p:cNvPr id="34" name="TextBox 33">
              <a:extLst>
                <a:ext uri="{FF2B5EF4-FFF2-40B4-BE49-F238E27FC236}">
                  <a16:creationId xmlns:a16="http://schemas.microsoft.com/office/drawing/2014/main" id="{220E76E6-A2D1-B149-AA76-EC303E6F81F4}"/>
                </a:ext>
              </a:extLst>
            </p:cNvPr>
            <p:cNvSpPr txBox="1"/>
            <p:nvPr/>
          </p:nvSpPr>
          <p:spPr>
            <a:xfrm>
              <a:off x="728353" y="5153398"/>
              <a:ext cx="337407" cy="246221"/>
            </a:xfrm>
            <a:prstGeom prst="rect">
              <a:avLst/>
            </a:prstGeom>
            <a:noFill/>
          </p:spPr>
          <p:txBody>
            <a:bodyPr wrap="square" lIns="0" tIns="0" rIns="0" bIns="0" rtlCol="0">
              <a:spAutoFit/>
            </a:bodyPr>
            <a:lstStyle/>
            <a:p>
              <a:pPr algn="ctr"/>
              <a:r>
                <a:rPr lang="en-US" sz="1600" dirty="0"/>
                <a:t>0</a:t>
              </a:r>
            </a:p>
          </p:txBody>
        </p:sp>
        <p:sp>
          <p:nvSpPr>
            <p:cNvPr id="35" name="TextBox 34">
              <a:extLst>
                <a:ext uri="{FF2B5EF4-FFF2-40B4-BE49-F238E27FC236}">
                  <a16:creationId xmlns:a16="http://schemas.microsoft.com/office/drawing/2014/main" id="{49164711-2397-5D45-8770-0F9AAF74D479}"/>
                </a:ext>
              </a:extLst>
            </p:cNvPr>
            <p:cNvSpPr txBox="1"/>
            <p:nvPr/>
          </p:nvSpPr>
          <p:spPr>
            <a:xfrm>
              <a:off x="450496" y="2722265"/>
              <a:ext cx="337407" cy="246221"/>
            </a:xfrm>
            <a:prstGeom prst="rect">
              <a:avLst/>
            </a:prstGeom>
            <a:noFill/>
          </p:spPr>
          <p:txBody>
            <a:bodyPr wrap="square" lIns="0" tIns="0" rIns="0" bIns="0" rtlCol="0">
              <a:spAutoFit/>
            </a:bodyPr>
            <a:lstStyle/>
            <a:p>
              <a:pPr algn="r"/>
              <a:r>
                <a:rPr lang="en-US" sz="1600" dirty="0"/>
                <a:t>75</a:t>
              </a:r>
            </a:p>
          </p:txBody>
        </p:sp>
        <p:sp>
          <p:nvSpPr>
            <p:cNvPr id="37" name="TextBox 36">
              <a:extLst>
                <a:ext uri="{FF2B5EF4-FFF2-40B4-BE49-F238E27FC236}">
                  <a16:creationId xmlns:a16="http://schemas.microsoft.com/office/drawing/2014/main" id="{5DAAECA1-AEDF-9741-892C-2FA08295D2FB}"/>
                </a:ext>
              </a:extLst>
            </p:cNvPr>
            <p:cNvSpPr txBox="1"/>
            <p:nvPr/>
          </p:nvSpPr>
          <p:spPr>
            <a:xfrm>
              <a:off x="450496" y="3449340"/>
              <a:ext cx="337407" cy="246221"/>
            </a:xfrm>
            <a:prstGeom prst="rect">
              <a:avLst/>
            </a:prstGeom>
            <a:noFill/>
          </p:spPr>
          <p:txBody>
            <a:bodyPr wrap="square" lIns="0" tIns="0" rIns="0" bIns="0" rtlCol="0">
              <a:spAutoFit/>
            </a:bodyPr>
            <a:lstStyle/>
            <a:p>
              <a:pPr algn="r"/>
              <a:r>
                <a:rPr lang="en-US" sz="1600" dirty="0"/>
                <a:t>50</a:t>
              </a:r>
            </a:p>
          </p:txBody>
        </p:sp>
        <p:sp>
          <p:nvSpPr>
            <p:cNvPr id="38" name="TextBox 37">
              <a:extLst>
                <a:ext uri="{FF2B5EF4-FFF2-40B4-BE49-F238E27FC236}">
                  <a16:creationId xmlns:a16="http://schemas.microsoft.com/office/drawing/2014/main" id="{A281B642-3A2D-2E4A-8E63-ADFA01E4285E}"/>
                </a:ext>
              </a:extLst>
            </p:cNvPr>
            <p:cNvSpPr txBox="1"/>
            <p:nvPr/>
          </p:nvSpPr>
          <p:spPr>
            <a:xfrm>
              <a:off x="450496" y="4170065"/>
              <a:ext cx="337407" cy="246221"/>
            </a:xfrm>
            <a:prstGeom prst="rect">
              <a:avLst/>
            </a:prstGeom>
            <a:noFill/>
          </p:spPr>
          <p:txBody>
            <a:bodyPr wrap="square" lIns="0" tIns="0" rIns="0" bIns="0" rtlCol="0">
              <a:spAutoFit/>
            </a:bodyPr>
            <a:lstStyle/>
            <a:p>
              <a:pPr algn="r"/>
              <a:r>
                <a:rPr lang="en-US" sz="1600" dirty="0"/>
                <a:t>25</a:t>
              </a:r>
            </a:p>
          </p:txBody>
        </p:sp>
        <p:sp>
          <p:nvSpPr>
            <p:cNvPr id="39" name="TextBox 38">
              <a:extLst>
                <a:ext uri="{FF2B5EF4-FFF2-40B4-BE49-F238E27FC236}">
                  <a16:creationId xmlns:a16="http://schemas.microsoft.com/office/drawing/2014/main" id="{DE0EDC6D-114A-E643-B285-15D792ADBF84}"/>
                </a:ext>
              </a:extLst>
            </p:cNvPr>
            <p:cNvSpPr txBox="1"/>
            <p:nvPr/>
          </p:nvSpPr>
          <p:spPr>
            <a:xfrm>
              <a:off x="450496" y="4890790"/>
              <a:ext cx="337407" cy="246221"/>
            </a:xfrm>
            <a:prstGeom prst="rect">
              <a:avLst/>
            </a:prstGeom>
            <a:noFill/>
          </p:spPr>
          <p:txBody>
            <a:bodyPr wrap="square" lIns="0" tIns="0" rIns="0" bIns="0" rtlCol="0">
              <a:spAutoFit/>
            </a:bodyPr>
            <a:lstStyle/>
            <a:p>
              <a:pPr algn="r"/>
              <a:r>
                <a:rPr lang="en-US" sz="1600" dirty="0"/>
                <a:t>0</a:t>
              </a:r>
            </a:p>
          </p:txBody>
        </p:sp>
        <p:sp>
          <p:nvSpPr>
            <p:cNvPr id="40" name="TextBox 39">
              <a:extLst>
                <a:ext uri="{FF2B5EF4-FFF2-40B4-BE49-F238E27FC236}">
                  <a16:creationId xmlns:a16="http://schemas.microsoft.com/office/drawing/2014/main" id="{38492359-7DD3-024E-84F6-863BB80980F5}"/>
                </a:ext>
              </a:extLst>
            </p:cNvPr>
            <p:cNvSpPr txBox="1"/>
            <p:nvPr/>
          </p:nvSpPr>
          <p:spPr>
            <a:xfrm>
              <a:off x="4772879" y="3592326"/>
              <a:ext cx="1100499" cy="246221"/>
            </a:xfrm>
            <a:prstGeom prst="rect">
              <a:avLst/>
            </a:prstGeom>
            <a:solidFill>
              <a:schemeClr val="bg1"/>
            </a:solidFill>
          </p:spPr>
          <p:txBody>
            <a:bodyPr wrap="square" lIns="0" tIns="0" rIns="0" bIns="0" rtlCol="0">
              <a:spAutoFit/>
            </a:bodyPr>
            <a:lstStyle/>
            <a:p>
              <a:pPr algn="r"/>
              <a:endParaRPr lang="en-US" sz="1600" dirty="0"/>
            </a:p>
          </p:txBody>
        </p:sp>
        <p:sp>
          <p:nvSpPr>
            <p:cNvPr id="41" name="TextBox 40">
              <a:extLst>
                <a:ext uri="{FF2B5EF4-FFF2-40B4-BE49-F238E27FC236}">
                  <a16:creationId xmlns:a16="http://schemas.microsoft.com/office/drawing/2014/main" id="{FE962564-715A-084B-8745-A2601F937EB5}"/>
                </a:ext>
              </a:extLst>
            </p:cNvPr>
            <p:cNvSpPr txBox="1"/>
            <p:nvPr/>
          </p:nvSpPr>
          <p:spPr>
            <a:xfrm>
              <a:off x="972156" y="4308463"/>
              <a:ext cx="3221282" cy="565146"/>
            </a:xfrm>
            <a:prstGeom prst="rect">
              <a:avLst/>
            </a:prstGeom>
            <a:solidFill>
              <a:schemeClr val="bg1"/>
            </a:solidFill>
          </p:spPr>
          <p:txBody>
            <a:bodyPr wrap="square" lIns="72000" tIns="36000" rIns="0" bIns="36000" rtlCol="0">
              <a:spAutoFit/>
            </a:bodyPr>
            <a:lstStyle/>
            <a:p>
              <a:r>
                <a:rPr lang="en-US" sz="1600" dirty="0"/>
                <a:t>Hazard ratio 0.40 (95% CI 0.33–0.49)</a:t>
              </a:r>
            </a:p>
            <a:p>
              <a:r>
                <a:rPr lang="en-US" sz="1600" dirty="0"/>
                <a:t>P &lt; 0.001 by log-rank test</a:t>
              </a:r>
            </a:p>
          </p:txBody>
        </p:sp>
        <p:sp>
          <p:nvSpPr>
            <p:cNvPr id="62" name="TextBox 61">
              <a:extLst>
                <a:ext uri="{FF2B5EF4-FFF2-40B4-BE49-F238E27FC236}">
                  <a16:creationId xmlns:a16="http://schemas.microsoft.com/office/drawing/2014/main" id="{AE4E152E-7C30-4D41-A959-5793B8FB87A7}"/>
                </a:ext>
              </a:extLst>
            </p:cNvPr>
            <p:cNvSpPr txBox="1"/>
            <p:nvPr/>
          </p:nvSpPr>
          <p:spPr>
            <a:xfrm>
              <a:off x="5402810" y="3715230"/>
              <a:ext cx="622968" cy="246221"/>
            </a:xfrm>
            <a:prstGeom prst="rect">
              <a:avLst/>
            </a:prstGeom>
            <a:solidFill>
              <a:schemeClr val="bg1"/>
            </a:solidFill>
          </p:spPr>
          <p:txBody>
            <a:bodyPr wrap="square" lIns="0" tIns="0" rIns="0" bIns="0" rtlCol="0">
              <a:spAutoFit/>
            </a:bodyPr>
            <a:lstStyle/>
            <a:p>
              <a:r>
                <a:rPr lang="en-US" sz="1600" dirty="0"/>
                <a:t>NSAA</a:t>
              </a:r>
            </a:p>
          </p:txBody>
        </p:sp>
      </p:grpSp>
      <p:grpSp>
        <p:nvGrpSpPr>
          <p:cNvPr id="18" name="Group 17">
            <a:extLst>
              <a:ext uri="{FF2B5EF4-FFF2-40B4-BE49-F238E27FC236}">
                <a16:creationId xmlns:a16="http://schemas.microsoft.com/office/drawing/2014/main" id="{4DAC1CA3-709C-AD4B-81A5-254D9C0548F7}"/>
              </a:ext>
            </a:extLst>
          </p:cNvPr>
          <p:cNvGrpSpPr/>
          <p:nvPr/>
        </p:nvGrpSpPr>
        <p:grpSpPr>
          <a:xfrm>
            <a:off x="6268551" y="2197757"/>
            <a:ext cx="5684083" cy="3827929"/>
            <a:chOff x="6135678" y="1948070"/>
            <a:chExt cx="5684083" cy="3827929"/>
          </a:xfrm>
        </p:grpSpPr>
        <p:pic>
          <p:nvPicPr>
            <p:cNvPr id="4" name="Picture 3">
              <a:extLst>
                <a:ext uri="{FF2B5EF4-FFF2-40B4-BE49-F238E27FC236}">
                  <a16:creationId xmlns:a16="http://schemas.microsoft.com/office/drawing/2014/main" id="{6CFDB633-91C4-4306-A54F-9D00C3A72007}"/>
                </a:ext>
              </a:extLst>
            </p:cNvPr>
            <p:cNvPicPr>
              <a:picLocks noChangeAspect="1"/>
            </p:cNvPicPr>
            <p:nvPr/>
          </p:nvPicPr>
          <p:blipFill rotWithShape="1">
            <a:blip r:embed="rId4" cstate="print"/>
            <a:srcRect l="4969" b="16176"/>
            <a:stretch/>
          </p:blipFill>
          <p:spPr>
            <a:xfrm>
              <a:off x="6472362" y="1948070"/>
              <a:ext cx="5265900" cy="3212327"/>
            </a:xfrm>
            <a:prstGeom prst="rect">
              <a:avLst/>
            </a:prstGeom>
          </p:spPr>
        </p:pic>
        <p:sp>
          <p:nvSpPr>
            <p:cNvPr id="42" name="TextBox 41">
              <a:extLst>
                <a:ext uri="{FF2B5EF4-FFF2-40B4-BE49-F238E27FC236}">
                  <a16:creationId xmlns:a16="http://schemas.microsoft.com/office/drawing/2014/main" id="{846B4729-864E-584E-AEA2-95CCA11F4B08}"/>
                </a:ext>
              </a:extLst>
            </p:cNvPr>
            <p:cNvSpPr txBox="1"/>
            <p:nvPr/>
          </p:nvSpPr>
          <p:spPr>
            <a:xfrm>
              <a:off x="6673241" y="4308463"/>
              <a:ext cx="3221282" cy="565146"/>
            </a:xfrm>
            <a:prstGeom prst="rect">
              <a:avLst/>
            </a:prstGeom>
            <a:solidFill>
              <a:schemeClr val="bg1"/>
            </a:solidFill>
          </p:spPr>
          <p:txBody>
            <a:bodyPr wrap="square" lIns="72000" tIns="36000" rIns="0" bIns="36000" rtlCol="0">
              <a:spAutoFit/>
            </a:bodyPr>
            <a:lstStyle/>
            <a:p>
              <a:r>
                <a:rPr lang="en-US" sz="1600" dirty="0"/>
                <a:t>Hazard ratio 0.67 (95% CI 0.52–0.86)</a:t>
              </a:r>
            </a:p>
            <a:p>
              <a:r>
                <a:rPr lang="en-US" sz="1600" dirty="0"/>
                <a:t>P = 0.002 by log-rank test</a:t>
              </a:r>
            </a:p>
          </p:txBody>
        </p:sp>
        <p:sp>
          <p:nvSpPr>
            <p:cNvPr id="43" name="TextBox 42">
              <a:extLst>
                <a:ext uri="{FF2B5EF4-FFF2-40B4-BE49-F238E27FC236}">
                  <a16:creationId xmlns:a16="http://schemas.microsoft.com/office/drawing/2014/main" id="{3A74D04D-8FCC-174C-88E7-1A5EA646AD16}"/>
                </a:ext>
              </a:extLst>
            </p:cNvPr>
            <p:cNvSpPr txBox="1"/>
            <p:nvPr/>
          </p:nvSpPr>
          <p:spPr>
            <a:xfrm>
              <a:off x="8653757" y="5499000"/>
              <a:ext cx="767511" cy="276999"/>
            </a:xfrm>
            <a:prstGeom prst="rect">
              <a:avLst/>
            </a:prstGeom>
            <a:noFill/>
          </p:spPr>
          <p:txBody>
            <a:bodyPr wrap="square" lIns="0" tIns="0" rIns="0" bIns="0" rtlCol="0">
              <a:spAutoFit/>
            </a:bodyPr>
            <a:lstStyle/>
            <a:p>
              <a:pPr algn="ctr"/>
              <a:r>
                <a:rPr lang="en-US" b="1" dirty="0"/>
                <a:t>Months</a:t>
              </a:r>
            </a:p>
          </p:txBody>
        </p:sp>
        <p:sp>
          <p:nvSpPr>
            <p:cNvPr id="44" name="TextBox 43">
              <a:extLst>
                <a:ext uri="{FF2B5EF4-FFF2-40B4-BE49-F238E27FC236}">
                  <a16:creationId xmlns:a16="http://schemas.microsoft.com/office/drawing/2014/main" id="{8FDAB3E6-8833-894D-9176-A749DC5D25F3}"/>
                </a:ext>
              </a:extLst>
            </p:cNvPr>
            <p:cNvSpPr txBox="1"/>
            <p:nvPr/>
          </p:nvSpPr>
          <p:spPr>
            <a:xfrm>
              <a:off x="11302926" y="5153398"/>
              <a:ext cx="337407" cy="246221"/>
            </a:xfrm>
            <a:prstGeom prst="rect">
              <a:avLst/>
            </a:prstGeom>
            <a:noFill/>
          </p:spPr>
          <p:txBody>
            <a:bodyPr wrap="square" lIns="0" tIns="0" rIns="0" bIns="0" rtlCol="0">
              <a:spAutoFit/>
            </a:bodyPr>
            <a:lstStyle/>
            <a:p>
              <a:pPr algn="ctr"/>
              <a:r>
                <a:rPr lang="en-US" sz="1600" dirty="0"/>
                <a:t>48</a:t>
              </a:r>
            </a:p>
          </p:txBody>
        </p:sp>
        <p:sp>
          <p:nvSpPr>
            <p:cNvPr id="45" name="TextBox 44">
              <a:extLst>
                <a:ext uri="{FF2B5EF4-FFF2-40B4-BE49-F238E27FC236}">
                  <a16:creationId xmlns:a16="http://schemas.microsoft.com/office/drawing/2014/main" id="{741E8E10-1E97-664F-B876-F42267DB984F}"/>
                </a:ext>
              </a:extLst>
            </p:cNvPr>
            <p:cNvSpPr txBox="1"/>
            <p:nvPr/>
          </p:nvSpPr>
          <p:spPr>
            <a:xfrm>
              <a:off x="10690761" y="5153398"/>
              <a:ext cx="337407" cy="246221"/>
            </a:xfrm>
            <a:prstGeom prst="rect">
              <a:avLst/>
            </a:prstGeom>
            <a:noFill/>
          </p:spPr>
          <p:txBody>
            <a:bodyPr wrap="square" lIns="0" tIns="0" rIns="0" bIns="0" rtlCol="0">
              <a:spAutoFit/>
            </a:bodyPr>
            <a:lstStyle/>
            <a:p>
              <a:pPr algn="ctr"/>
              <a:r>
                <a:rPr lang="en-US" sz="1600" dirty="0"/>
                <a:t>42</a:t>
              </a:r>
            </a:p>
          </p:txBody>
        </p:sp>
        <p:sp>
          <p:nvSpPr>
            <p:cNvPr id="46" name="TextBox 45">
              <a:extLst>
                <a:ext uri="{FF2B5EF4-FFF2-40B4-BE49-F238E27FC236}">
                  <a16:creationId xmlns:a16="http://schemas.microsoft.com/office/drawing/2014/main" id="{876D6230-BA63-C84F-95DD-C7C6E2848134}"/>
                </a:ext>
              </a:extLst>
            </p:cNvPr>
            <p:cNvSpPr txBox="1"/>
            <p:nvPr/>
          </p:nvSpPr>
          <p:spPr>
            <a:xfrm>
              <a:off x="10078593" y="5153398"/>
              <a:ext cx="337407" cy="246221"/>
            </a:xfrm>
            <a:prstGeom prst="rect">
              <a:avLst/>
            </a:prstGeom>
            <a:noFill/>
          </p:spPr>
          <p:txBody>
            <a:bodyPr wrap="square" lIns="0" tIns="0" rIns="0" bIns="0" rtlCol="0">
              <a:spAutoFit/>
            </a:bodyPr>
            <a:lstStyle/>
            <a:p>
              <a:pPr algn="ctr"/>
              <a:r>
                <a:rPr lang="en-US" sz="1600" dirty="0"/>
                <a:t>36</a:t>
              </a:r>
            </a:p>
          </p:txBody>
        </p:sp>
        <p:sp>
          <p:nvSpPr>
            <p:cNvPr id="47" name="TextBox 46">
              <a:extLst>
                <a:ext uri="{FF2B5EF4-FFF2-40B4-BE49-F238E27FC236}">
                  <a16:creationId xmlns:a16="http://schemas.microsoft.com/office/drawing/2014/main" id="{C5A6CC34-A6A2-B840-8FD0-142FEF1AADDB}"/>
                </a:ext>
              </a:extLst>
            </p:cNvPr>
            <p:cNvSpPr txBox="1"/>
            <p:nvPr/>
          </p:nvSpPr>
          <p:spPr>
            <a:xfrm>
              <a:off x="9466425" y="5153398"/>
              <a:ext cx="337407" cy="246221"/>
            </a:xfrm>
            <a:prstGeom prst="rect">
              <a:avLst/>
            </a:prstGeom>
            <a:noFill/>
          </p:spPr>
          <p:txBody>
            <a:bodyPr wrap="square" lIns="0" tIns="0" rIns="0" bIns="0" rtlCol="0">
              <a:spAutoFit/>
            </a:bodyPr>
            <a:lstStyle/>
            <a:p>
              <a:pPr algn="ctr"/>
              <a:r>
                <a:rPr lang="en-US" sz="1600" dirty="0"/>
                <a:t>30</a:t>
              </a:r>
            </a:p>
          </p:txBody>
        </p:sp>
        <p:sp>
          <p:nvSpPr>
            <p:cNvPr id="48" name="TextBox 47">
              <a:extLst>
                <a:ext uri="{FF2B5EF4-FFF2-40B4-BE49-F238E27FC236}">
                  <a16:creationId xmlns:a16="http://schemas.microsoft.com/office/drawing/2014/main" id="{A7DC9272-E5C5-C645-9F57-D1C5EC333956}"/>
                </a:ext>
              </a:extLst>
            </p:cNvPr>
            <p:cNvSpPr txBox="1"/>
            <p:nvPr/>
          </p:nvSpPr>
          <p:spPr>
            <a:xfrm>
              <a:off x="8854257" y="5153398"/>
              <a:ext cx="337407" cy="246221"/>
            </a:xfrm>
            <a:prstGeom prst="rect">
              <a:avLst/>
            </a:prstGeom>
            <a:noFill/>
          </p:spPr>
          <p:txBody>
            <a:bodyPr wrap="square" lIns="0" tIns="0" rIns="0" bIns="0" rtlCol="0">
              <a:spAutoFit/>
            </a:bodyPr>
            <a:lstStyle/>
            <a:p>
              <a:pPr algn="ctr"/>
              <a:r>
                <a:rPr lang="en-US" sz="1600" dirty="0"/>
                <a:t>24</a:t>
              </a:r>
            </a:p>
          </p:txBody>
        </p:sp>
        <p:sp>
          <p:nvSpPr>
            <p:cNvPr id="49" name="TextBox 48">
              <a:extLst>
                <a:ext uri="{FF2B5EF4-FFF2-40B4-BE49-F238E27FC236}">
                  <a16:creationId xmlns:a16="http://schemas.microsoft.com/office/drawing/2014/main" id="{30233888-EA96-7145-91F4-DFD728A90BB3}"/>
                </a:ext>
              </a:extLst>
            </p:cNvPr>
            <p:cNvSpPr txBox="1"/>
            <p:nvPr/>
          </p:nvSpPr>
          <p:spPr>
            <a:xfrm>
              <a:off x="8242089" y="5153398"/>
              <a:ext cx="337407" cy="246221"/>
            </a:xfrm>
            <a:prstGeom prst="rect">
              <a:avLst/>
            </a:prstGeom>
            <a:noFill/>
          </p:spPr>
          <p:txBody>
            <a:bodyPr wrap="square" lIns="0" tIns="0" rIns="0" bIns="0" rtlCol="0">
              <a:spAutoFit/>
            </a:bodyPr>
            <a:lstStyle/>
            <a:p>
              <a:pPr algn="ctr"/>
              <a:r>
                <a:rPr lang="en-US" sz="1600" dirty="0"/>
                <a:t>18</a:t>
              </a:r>
            </a:p>
          </p:txBody>
        </p:sp>
        <p:sp>
          <p:nvSpPr>
            <p:cNvPr id="50" name="TextBox 49">
              <a:extLst>
                <a:ext uri="{FF2B5EF4-FFF2-40B4-BE49-F238E27FC236}">
                  <a16:creationId xmlns:a16="http://schemas.microsoft.com/office/drawing/2014/main" id="{B486F1EB-EEC7-F74F-9CE3-465D8E6613AC}"/>
                </a:ext>
              </a:extLst>
            </p:cNvPr>
            <p:cNvSpPr txBox="1"/>
            <p:nvPr/>
          </p:nvSpPr>
          <p:spPr>
            <a:xfrm>
              <a:off x="7629921" y="5153398"/>
              <a:ext cx="337407" cy="246221"/>
            </a:xfrm>
            <a:prstGeom prst="rect">
              <a:avLst/>
            </a:prstGeom>
            <a:noFill/>
          </p:spPr>
          <p:txBody>
            <a:bodyPr wrap="square" lIns="0" tIns="0" rIns="0" bIns="0" rtlCol="0">
              <a:spAutoFit/>
            </a:bodyPr>
            <a:lstStyle/>
            <a:p>
              <a:pPr algn="ctr"/>
              <a:r>
                <a:rPr lang="en-US" sz="1600" dirty="0"/>
                <a:t>12</a:t>
              </a:r>
            </a:p>
          </p:txBody>
        </p:sp>
        <p:sp>
          <p:nvSpPr>
            <p:cNvPr id="51" name="TextBox 50">
              <a:extLst>
                <a:ext uri="{FF2B5EF4-FFF2-40B4-BE49-F238E27FC236}">
                  <a16:creationId xmlns:a16="http://schemas.microsoft.com/office/drawing/2014/main" id="{B64AB5BA-AA09-6848-9B7F-8FFD12A1E85B}"/>
                </a:ext>
              </a:extLst>
            </p:cNvPr>
            <p:cNvSpPr txBox="1"/>
            <p:nvPr/>
          </p:nvSpPr>
          <p:spPr>
            <a:xfrm>
              <a:off x="7017753" y="5153398"/>
              <a:ext cx="337407" cy="246221"/>
            </a:xfrm>
            <a:prstGeom prst="rect">
              <a:avLst/>
            </a:prstGeom>
            <a:noFill/>
          </p:spPr>
          <p:txBody>
            <a:bodyPr wrap="square" lIns="0" tIns="0" rIns="0" bIns="0" rtlCol="0">
              <a:spAutoFit/>
            </a:bodyPr>
            <a:lstStyle/>
            <a:p>
              <a:pPr algn="ctr"/>
              <a:r>
                <a:rPr lang="en-US" sz="1600" dirty="0"/>
                <a:t>6</a:t>
              </a:r>
            </a:p>
          </p:txBody>
        </p:sp>
        <p:sp>
          <p:nvSpPr>
            <p:cNvPr id="52" name="TextBox 51">
              <a:extLst>
                <a:ext uri="{FF2B5EF4-FFF2-40B4-BE49-F238E27FC236}">
                  <a16:creationId xmlns:a16="http://schemas.microsoft.com/office/drawing/2014/main" id="{B375C657-27D9-C64D-B318-A35B54D4211A}"/>
                </a:ext>
              </a:extLst>
            </p:cNvPr>
            <p:cNvSpPr txBox="1"/>
            <p:nvPr/>
          </p:nvSpPr>
          <p:spPr>
            <a:xfrm>
              <a:off x="6405585" y="5153398"/>
              <a:ext cx="337407" cy="246221"/>
            </a:xfrm>
            <a:prstGeom prst="rect">
              <a:avLst/>
            </a:prstGeom>
            <a:noFill/>
          </p:spPr>
          <p:txBody>
            <a:bodyPr wrap="square" lIns="0" tIns="0" rIns="0" bIns="0" rtlCol="0">
              <a:spAutoFit/>
            </a:bodyPr>
            <a:lstStyle/>
            <a:p>
              <a:pPr algn="ctr"/>
              <a:r>
                <a:rPr lang="en-US" sz="1600" dirty="0"/>
                <a:t>0</a:t>
              </a:r>
            </a:p>
          </p:txBody>
        </p:sp>
        <p:sp>
          <p:nvSpPr>
            <p:cNvPr id="53" name="TextBox 52">
              <a:extLst>
                <a:ext uri="{FF2B5EF4-FFF2-40B4-BE49-F238E27FC236}">
                  <a16:creationId xmlns:a16="http://schemas.microsoft.com/office/drawing/2014/main" id="{CE2F185E-B684-3247-8DB2-E4D8EA15AD56}"/>
                </a:ext>
              </a:extLst>
            </p:cNvPr>
            <p:cNvSpPr txBox="1"/>
            <p:nvPr/>
          </p:nvSpPr>
          <p:spPr>
            <a:xfrm>
              <a:off x="6135678" y="2007890"/>
              <a:ext cx="337407" cy="246221"/>
            </a:xfrm>
            <a:prstGeom prst="rect">
              <a:avLst/>
            </a:prstGeom>
            <a:noFill/>
          </p:spPr>
          <p:txBody>
            <a:bodyPr wrap="square" lIns="0" tIns="0" rIns="0" bIns="0" rtlCol="0">
              <a:spAutoFit/>
            </a:bodyPr>
            <a:lstStyle/>
            <a:p>
              <a:pPr algn="r"/>
              <a:r>
                <a:rPr lang="en-US" sz="1600" dirty="0"/>
                <a:t>100</a:t>
              </a:r>
            </a:p>
          </p:txBody>
        </p:sp>
        <p:sp>
          <p:nvSpPr>
            <p:cNvPr id="54" name="TextBox 53">
              <a:extLst>
                <a:ext uri="{FF2B5EF4-FFF2-40B4-BE49-F238E27FC236}">
                  <a16:creationId xmlns:a16="http://schemas.microsoft.com/office/drawing/2014/main" id="{402EC59A-6F21-FB4D-8DEC-FF0A695FFC27}"/>
                </a:ext>
              </a:extLst>
            </p:cNvPr>
            <p:cNvSpPr txBox="1"/>
            <p:nvPr/>
          </p:nvSpPr>
          <p:spPr>
            <a:xfrm>
              <a:off x="6135678" y="2722265"/>
              <a:ext cx="337407" cy="246221"/>
            </a:xfrm>
            <a:prstGeom prst="rect">
              <a:avLst/>
            </a:prstGeom>
            <a:noFill/>
          </p:spPr>
          <p:txBody>
            <a:bodyPr wrap="square" lIns="0" tIns="0" rIns="0" bIns="0" rtlCol="0">
              <a:spAutoFit/>
            </a:bodyPr>
            <a:lstStyle/>
            <a:p>
              <a:pPr algn="r"/>
              <a:r>
                <a:rPr lang="en-US" sz="1600" dirty="0"/>
                <a:t>75</a:t>
              </a:r>
            </a:p>
          </p:txBody>
        </p:sp>
        <p:sp>
          <p:nvSpPr>
            <p:cNvPr id="55" name="TextBox 54">
              <a:extLst>
                <a:ext uri="{FF2B5EF4-FFF2-40B4-BE49-F238E27FC236}">
                  <a16:creationId xmlns:a16="http://schemas.microsoft.com/office/drawing/2014/main" id="{F8B03C23-7DCA-5641-81B2-7911851F1429}"/>
                </a:ext>
              </a:extLst>
            </p:cNvPr>
            <p:cNvSpPr txBox="1"/>
            <p:nvPr/>
          </p:nvSpPr>
          <p:spPr>
            <a:xfrm>
              <a:off x="6135678" y="3449340"/>
              <a:ext cx="337407" cy="246221"/>
            </a:xfrm>
            <a:prstGeom prst="rect">
              <a:avLst/>
            </a:prstGeom>
            <a:noFill/>
          </p:spPr>
          <p:txBody>
            <a:bodyPr wrap="square" lIns="0" tIns="0" rIns="0" bIns="0" rtlCol="0">
              <a:spAutoFit/>
            </a:bodyPr>
            <a:lstStyle/>
            <a:p>
              <a:pPr algn="r"/>
              <a:r>
                <a:rPr lang="en-US" sz="1600" dirty="0"/>
                <a:t>50</a:t>
              </a:r>
            </a:p>
          </p:txBody>
        </p:sp>
        <p:sp>
          <p:nvSpPr>
            <p:cNvPr id="56" name="TextBox 55">
              <a:extLst>
                <a:ext uri="{FF2B5EF4-FFF2-40B4-BE49-F238E27FC236}">
                  <a16:creationId xmlns:a16="http://schemas.microsoft.com/office/drawing/2014/main" id="{918BB09D-DA50-DF48-9049-6EBAE0D1054C}"/>
                </a:ext>
              </a:extLst>
            </p:cNvPr>
            <p:cNvSpPr txBox="1"/>
            <p:nvPr/>
          </p:nvSpPr>
          <p:spPr>
            <a:xfrm>
              <a:off x="6135678" y="4170065"/>
              <a:ext cx="337407" cy="246221"/>
            </a:xfrm>
            <a:prstGeom prst="rect">
              <a:avLst/>
            </a:prstGeom>
            <a:noFill/>
          </p:spPr>
          <p:txBody>
            <a:bodyPr wrap="square" lIns="0" tIns="0" rIns="0" bIns="0" rtlCol="0">
              <a:spAutoFit/>
            </a:bodyPr>
            <a:lstStyle/>
            <a:p>
              <a:pPr algn="r"/>
              <a:r>
                <a:rPr lang="en-US" sz="1600" dirty="0"/>
                <a:t>25</a:t>
              </a:r>
            </a:p>
          </p:txBody>
        </p:sp>
        <p:sp>
          <p:nvSpPr>
            <p:cNvPr id="57" name="TextBox 56">
              <a:extLst>
                <a:ext uri="{FF2B5EF4-FFF2-40B4-BE49-F238E27FC236}">
                  <a16:creationId xmlns:a16="http://schemas.microsoft.com/office/drawing/2014/main" id="{9B3E9E7B-2298-9F41-A7A0-9284D36B30CF}"/>
                </a:ext>
              </a:extLst>
            </p:cNvPr>
            <p:cNvSpPr txBox="1"/>
            <p:nvPr/>
          </p:nvSpPr>
          <p:spPr>
            <a:xfrm>
              <a:off x="6135678" y="4890790"/>
              <a:ext cx="337407" cy="246221"/>
            </a:xfrm>
            <a:prstGeom prst="rect">
              <a:avLst/>
            </a:prstGeom>
            <a:noFill/>
          </p:spPr>
          <p:txBody>
            <a:bodyPr wrap="square" lIns="0" tIns="0" rIns="0" bIns="0" rtlCol="0">
              <a:spAutoFit/>
            </a:bodyPr>
            <a:lstStyle/>
            <a:p>
              <a:pPr algn="r"/>
              <a:r>
                <a:rPr lang="en-US" sz="1600" dirty="0"/>
                <a:t>0</a:t>
              </a:r>
            </a:p>
          </p:txBody>
        </p:sp>
        <p:sp>
          <p:nvSpPr>
            <p:cNvPr id="58" name="TextBox 57">
              <a:extLst>
                <a:ext uri="{FF2B5EF4-FFF2-40B4-BE49-F238E27FC236}">
                  <a16:creationId xmlns:a16="http://schemas.microsoft.com/office/drawing/2014/main" id="{F9F62B68-51BA-ED47-9A0F-C85C3F219322}"/>
                </a:ext>
              </a:extLst>
            </p:cNvPr>
            <p:cNvSpPr txBox="1"/>
            <p:nvPr/>
          </p:nvSpPr>
          <p:spPr>
            <a:xfrm>
              <a:off x="10434208" y="3238462"/>
              <a:ext cx="1385553" cy="246221"/>
            </a:xfrm>
            <a:prstGeom prst="rect">
              <a:avLst/>
            </a:prstGeom>
            <a:solidFill>
              <a:schemeClr val="bg1"/>
            </a:solidFill>
          </p:spPr>
          <p:txBody>
            <a:bodyPr wrap="square" lIns="0" tIns="0" rIns="0" bIns="0" rtlCol="0">
              <a:spAutoFit/>
            </a:bodyPr>
            <a:lstStyle/>
            <a:p>
              <a:pPr marL="623888"/>
              <a:r>
                <a:rPr lang="en-US" sz="1600" dirty="0"/>
                <a:t>NSAA</a:t>
              </a:r>
            </a:p>
          </p:txBody>
        </p:sp>
        <p:sp>
          <p:nvSpPr>
            <p:cNvPr id="59" name="TextBox 58">
              <a:extLst>
                <a:ext uri="{FF2B5EF4-FFF2-40B4-BE49-F238E27FC236}">
                  <a16:creationId xmlns:a16="http://schemas.microsoft.com/office/drawing/2014/main" id="{FC1273F4-88AB-8B4A-BA7D-41660FF0C1E8}"/>
                </a:ext>
              </a:extLst>
            </p:cNvPr>
            <p:cNvSpPr txBox="1"/>
            <p:nvPr/>
          </p:nvSpPr>
          <p:spPr>
            <a:xfrm>
              <a:off x="10402402" y="2431957"/>
              <a:ext cx="1385553" cy="246221"/>
            </a:xfrm>
            <a:prstGeom prst="rect">
              <a:avLst/>
            </a:prstGeom>
            <a:solidFill>
              <a:schemeClr val="bg1"/>
            </a:solidFill>
          </p:spPr>
          <p:txBody>
            <a:bodyPr wrap="square" lIns="0" tIns="0" rIns="0" bIns="0" rtlCol="0">
              <a:spAutoFit/>
            </a:bodyPr>
            <a:lstStyle/>
            <a:p>
              <a:r>
                <a:rPr lang="en-US" sz="1600" dirty="0"/>
                <a:t>enzalutamide</a:t>
              </a:r>
            </a:p>
          </p:txBody>
        </p:sp>
      </p:grpSp>
      <p:sp>
        <p:nvSpPr>
          <p:cNvPr id="60" name="TextBox 59">
            <a:extLst>
              <a:ext uri="{FF2B5EF4-FFF2-40B4-BE49-F238E27FC236}">
                <a16:creationId xmlns:a16="http://schemas.microsoft.com/office/drawing/2014/main" id="{2E80F286-7522-3B41-A48A-25186E83D151}"/>
              </a:ext>
            </a:extLst>
          </p:cNvPr>
          <p:cNvSpPr txBox="1"/>
          <p:nvPr/>
        </p:nvSpPr>
        <p:spPr>
          <a:xfrm rot="16200000">
            <a:off x="-1313879" y="3682357"/>
            <a:ext cx="3352712" cy="246221"/>
          </a:xfrm>
          <a:prstGeom prst="rect">
            <a:avLst/>
          </a:prstGeom>
          <a:noFill/>
        </p:spPr>
        <p:txBody>
          <a:bodyPr wrap="square" lIns="0" tIns="0" rIns="0" bIns="0" rtlCol="0">
            <a:spAutoFit/>
          </a:bodyPr>
          <a:lstStyle/>
          <a:p>
            <a:pPr algn="ctr"/>
            <a:r>
              <a:rPr lang="en-US" sz="1600" b="1" dirty="0"/>
              <a:t>Patients free of clinical progression (%)</a:t>
            </a:r>
          </a:p>
        </p:txBody>
      </p:sp>
      <p:sp>
        <p:nvSpPr>
          <p:cNvPr id="61" name="TextBox 60">
            <a:extLst>
              <a:ext uri="{FF2B5EF4-FFF2-40B4-BE49-F238E27FC236}">
                <a16:creationId xmlns:a16="http://schemas.microsoft.com/office/drawing/2014/main" id="{59045520-8E27-874D-BFAA-BDBC9606E9A6}"/>
              </a:ext>
            </a:extLst>
          </p:cNvPr>
          <p:cNvSpPr txBox="1"/>
          <p:nvPr/>
        </p:nvSpPr>
        <p:spPr>
          <a:xfrm rot="16200000">
            <a:off x="4496197" y="3682156"/>
            <a:ext cx="3352712" cy="246221"/>
          </a:xfrm>
          <a:prstGeom prst="rect">
            <a:avLst/>
          </a:prstGeom>
          <a:noFill/>
        </p:spPr>
        <p:txBody>
          <a:bodyPr wrap="square" lIns="0" tIns="0" rIns="0" bIns="0" rtlCol="0">
            <a:spAutoFit/>
          </a:bodyPr>
          <a:lstStyle/>
          <a:p>
            <a:pPr algn="ctr"/>
            <a:r>
              <a:rPr lang="en-US" sz="1600" b="1" dirty="0"/>
              <a:t>Patients surviving (%)</a:t>
            </a:r>
          </a:p>
        </p:txBody>
      </p:sp>
      <p:sp>
        <p:nvSpPr>
          <p:cNvPr id="2" name="object 8">
            <a:extLst>
              <a:ext uri="{FF2B5EF4-FFF2-40B4-BE49-F238E27FC236}">
                <a16:creationId xmlns:a16="http://schemas.microsoft.com/office/drawing/2014/main" id="{F3FCCAB2-7439-4F7C-AD68-6AB1B12BC405}"/>
              </a:ext>
            </a:extLst>
          </p:cNvPr>
          <p:cNvSpPr txBox="1"/>
          <p:nvPr/>
        </p:nvSpPr>
        <p:spPr>
          <a:xfrm>
            <a:off x="345189" y="805392"/>
            <a:ext cx="9331367" cy="527867"/>
          </a:xfrm>
          <a:prstGeom prst="rect">
            <a:avLst/>
          </a:prstGeom>
        </p:spPr>
        <p:txBody>
          <a:bodyPr vert="horz" wrap="square" lIns="0" tIns="11206" rIns="0" bIns="0" rtlCol="0">
            <a:spAutoFit/>
          </a:bodyPr>
          <a:lstStyle/>
          <a:p>
            <a:pPr marL="582613" indent="-276225">
              <a:lnSpc>
                <a:spcPts val="1981"/>
              </a:lnSpc>
              <a:spcBef>
                <a:spcPts val="500"/>
              </a:spcBef>
              <a:buClr>
                <a:schemeClr val="accent1"/>
              </a:buClr>
              <a:buFont typeface="Arial" panose="020B0604020202020204" pitchFamily="34" charset="0"/>
              <a:buChar char="•"/>
            </a:pPr>
            <a:r>
              <a:rPr lang="en-US" sz="2000" b="1" dirty="0">
                <a:solidFill>
                  <a:schemeClr val="accent1"/>
                </a:solidFill>
                <a:latin typeface="Calibri"/>
                <a:cs typeface="Calibri"/>
              </a:rPr>
              <a:t>Varied inclusion criteria: </a:t>
            </a:r>
            <a:r>
              <a:rPr lang="en-US" sz="2000" dirty="0">
                <a:latin typeface="Calibri"/>
                <a:cs typeface="Calibri"/>
              </a:rPr>
              <a:t>h</a:t>
            </a:r>
            <a:r>
              <a:rPr sz="2000" dirty="0">
                <a:latin typeface="Calibri"/>
                <a:cs typeface="Calibri"/>
              </a:rPr>
              <a:t>igh and </a:t>
            </a:r>
            <a:r>
              <a:rPr lang="pt-PT" sz="2000" spc="-4" dirty="0">
                <a:latin typeface="Calibri"/>
                <a:cs typeface="Calibri"/>
              </a:rPr>
              <a:t>l</a:t>
            </a:r>
            <a:r>
              <a:rPr sz="2000" spc="-4" dirty="0">
                <a:latin typeface="Calibri"/>
                <a:cs typeface="Calibri"/>
              </a:rPr>
              <a:t>ow</a:t>
            </a:r>
            <a:r>
              <a:rPr sz="2000" spc="-18" dirty="0">
                <a:latin typeface="Calibri"/>
                <a:cs typeface="Calibri"/>
              </a:rPr>
              <a:t> </a:t>
            </a:r>
            <a:r>
              <a:rPr lang="pt-PT" sz="2000" spc="-13" dirty="0">
                <a:latin typeface="Calibri"/>
                <a:cs typeface="Calibri"/>
              </a:rPr>
              <a:t>v</a:t>
            </a:r>
            <a:r>
              <a:rPr sz="2000" spc="-13" dirty="0" err="1">
                <a:latin typeface="Calibri"/>
                <a:cs typeface="Calibri"/>
              </a:rPr>
              <a:t>olume</a:t>
            </a:r>
            <a:r>
              <a:rPr lang="en-GB" sz="2000" spc="-13" dirty="0">
                <a:latin typeface="Calibri"/>
                <a:cs typeface="Calibri"/>
              </a:rPr>
              <a:t>, d</a:t>
            </a:r>
            <a:r>
              <a:rPr sz="2000" dirty="0">
                <a:latin typeface="Calibri"/>
                <a:cs typeface="Calibri"/>
              </a:rPr>
              <a:t>e novo </a:t>
            </a:r>
            <a:r>
              <a:rPr sz="2000" spc="-4" dirty="0">
                <a:latin typeface="Calibri"/>
                <a:cs typeface="Calibri"/>
              </a:rPr>
              <a:t>vs </a:t>
            </a:r>
            <a:r>
              <a:rPr lang="pt-PT" sz="2000" spc="-4" dirty="0">
                <a:cs typeface="Calibri"/>
              </a:rPr>
              <a:t>metachronous</a:t>
            </a:r>
            <a:r>
              <a:rPr sz="2000" spc="-40" dirty="0">
                <a:latin typeface="Calibri"/>
                <a:cs typeface="Calibri"/>
              </a:rPr>
              <a:t> </a:t>
            </a:r>
            <a:r>
              <a:rPr lang="pt-PT" sz="2000" spc="-4" dirty="0">
                <a:latin typeface="Calibri"/>
                <a:cs typeface="Calibri"/>
              </a:rPr>
              <a:t>m</a:t>
            </a:r>
            <a:r>
              <a:rPr sz="2000" spc="-4" dirty="0">
                <a:latin typeface="Calibri"/>
                <a:cs typeface="Calibri"/>
              </a:rPr>
              <a:t>et</a:t>
            </a:r>
            <a:r>
              <a:rPr lang="pt-PT" sz="2000" spc="-4" dirty="0">
                <a:latin typeface="Calibri"/>
                <a:cs typeface="Calibri"/>
              </a:rPr>
              <a:t>asta</a:t>
            </a:r>
            <a:r>
              <a:rPr sz="2000" spc="-4" dirty="0">
                <a:latin typeface="Calibri"/>
                <a:cs typeface="Calibri"/>
              </a:rPr>
              <a:t>s</a:t>
            </a:r>
            <a:r>
              <a:rPr lang="pt-PT" sz="2000" spc="-4" dirty="0">
                <a:latin typeface="Calibri"/>
                <a:cs typeface="Calibri"/>
              </a:rPr>
              <a:t>is, c</a:t>
            </a:r>
            <a:r>
              <a:rPr sz="2000" spc="-4" dirty="0" err="1">
                <a:latin typeface="Calibri"/>
                <a:cs typeface="Calibri"/>
              </a:rPr>
              <a:t>oncurrent</a:t>
            </a:r>
            <a:r>
              <a:rPr sz="2000" spc="-13" dirty="0">
                <a:latin typeface="Calibri"/>
                <a:cs typeface="Calibri"/>
              </a:rPr>
              <a:t> </a:t>
            </a:r>
            <a:r>
              <a:rPr lang="pt-PT" sz="2000" spc="-9" dirty="0">
                <a:latin typeface="Calibri"/>
                <a:cs typeface="Calibri"/>
              </a:rPr>
              <a:t>d</a:t>
            </a:r>
            <a:r>
              <a:rPr sz="2000" spc="-9" dirty="0" err="1">
                <a:latin typeface="Calibri"/>
                <a:cs typeface="Calibri"/>
              </a:rPr>
              <a:t>ocetaxel</a:t>
            </a:r>
            <a:r>
              <a:rPr lang="en-GB" sz="2000" spc="-9" dirty="0">
                <a:latin typeface="Calibri"/>
                <a:cs typeface="Calibri"/>
              </a:rPr>
              <a:t>, m</a:t>
            </a:r>
            <a:r>
              <a:rPr sz="2000" spc="-4" dirty="0">
                <a:latin typeface="Calibri"/>
                <a:cs typeface="Calibri"/>
              </a:rPr>
              <a:t>any </a:t>
            </a:r>
            <a:r>
              <a:rPr lang="pt-PT" sz="2000" spc="-9" dirty="0">
                <a:latin typeface="Calibri"/>
                <a:cs typeface="Calibri"/>
              </a:rPr>
              <a:t>p</a:t>
            </a:r>
            <a:r>
              <a:rPr sz="2000" spc="-9" dirty="0">
                <a:latin typeface="Calibri"/>
                <a:cs typeface="Calibri"/>
              </a:rPr>
              <a:t>ermutations</a:t>
            </a:r>
            <a:endParaRPr sz="2000" dirty="0">
              <a:latin typeface="Calibri"/>
              <a:cs typeface="Calibri"/>
            </a:endParaRPr>
          </a:p>
        </p:txBody>
      </p:sp>
      <p:sp>
        <p:nvSpPr>
          <p:cNvPr id="6" name="object 4">
            <a:extLst>
              <a:ext uri="{FF2B5EF4-FFF2-40B4-BE49-F238E27FC236}">
                <a16:creationId xmlns:a16="http://schemas.microsoft.com/office/drawing/2014/main" id="{F6C93CA8-7855-4BCF-B6DC-5B38CE7E9F7B}"/>
              </a:ext>
            </a:extLst>
          </p:cNvPr>
          <p:cNvSpPr txBox="1"/>
          <p:nvPr/>
        </p:nvSpPr>
        <p:spPr>
          <a:xfrm>
            <a:off x="6339693" y="3712351"/>
            <a:ext cx="4126978" cy="226759"/>
          </a:xfrm>
          <a:prstGeom prst="rect">
            <a:avLst/>
          </a:prstGeom>
        </p:spPr>
        <p:txBody>
          <a:bodyPr vert="horz" wrap="square" lIns="0" tIns="11206" rIns="0" bIns="0" rtlCol="0">
            <a:spAutoFit/>
          </a:bodyPr>
          <a:lstStyle/>
          <a:p>
            <a:pPr marL="11206" algn="ctr">
              <a:spcBef>
                <a:spcPts val="88"/>
              </a:spcBef>
            </a:pPr>
            <a:r>
              <a:rPr sz="1400" b="1" spc="9" dirty="0">
                <a:cs typeface="Arial"/>
              </a:rPr>
              <a:t>Proportion </a:t>
            </a:r>
            <a:r>
              <a:rPr sz="1400" b="1" spc="4" dirty="0">
                <a:cs typeface="Arial"/>
              </a:rPr>
              <a:t>alive at 36 </a:t>
            </a:r>
            <a:r>
              <a:rPr sz="1400" b="1" spc="13" dirty="0">
                <a:cs typeface="Arial"/>
              </a:rPr>
              <a:t>months </a:t>
            </a:r>
            <a:r>
              <a:rPr sz="1400" b="1" spc="4" dirty="0">
                <a:cs typeface="Arial"/>
              </a:rPr>
              <a:t>(95%</a:t>
            </a:r>
            <a:r>
              <a:rPr sz="1400" b="1" spc="84" dirty="0">
                <a:cs typeface="Arial"/>
              </a:rPr>
              <a:t> </a:t>
            </a:r>
            <a:r>
              <a:rPr sz="1400" b="1" spc="4" dirty="0">
                <a:cs typeface="Arial"/>
              </a:rPr>
              <a:t>CI)</a:t>
            </a:r>
            <a:endParaRPr sz="1400" b="1" dirty="0">
              <a:cs typeface="Arial"/>
            </a:endParaRPr>
          </a:p>
        </p:txBody>
      </p:sp>
      <p:graphicFrame>
        <p:nvGraphicFramePr>
          <p:cNvPr id="8" name="object 5">
            <a:extLst>
              <a:ext uri="{FF2B5EF4-FFF2-40B4-BE49-F238E27FC236}">
                <a16:creationId xmlns:a16="http://schemas.microsoft.com/office/drawing/2014/main" id="{9745CE13-00D6-49FD-997E-02165B3C4A97}"/>
              </a:ext>
            </a:extLst>
          </p:cNvPr>
          <p:cNvGraphicFramePr>
            <a:graphicFrameLocks noGrp="1"/>
          </p:cNvGraphicFramePr>
          <p:nvPr>
            <p:extLst>
              <p:ext uri="{D42A27DB-BD31-4B8C-83A1-F6EECF244321}">
                <p14:modId xmlns:p14="http://schemas.microsoft.com/office/powerpoint/2010/main" val="1990265475"/>
              </p:ext>
            </p:extLst>
          </p:nvPr>
        </p:nvGraphicFramePr>
        <p:xfrm>
          <a:off x="6665630" y="3935784"/>
          <a:ext cx="3882881" cy="602803"/>
        </p:xfrm>
        <a:graphic>
          <a:graphicData uri="http://schemas.openxmlformats.org/drawingml/2006/table">
            <a:tbl>
              <a:tblPr firstRow="1" bandRow="1">
                <a:tableStyleId>{2D5ABB26-0587-4C30-8999-92F81FD0307C}</a:tableStyleId>
              </a:tblPr>
              <a:tblGrid>
                <a:gridCol w="1529933">
                  <a:extLst>
                    <a:ext uri="{9D8B030D-6E8A-4147-A177-3AD203B41FA5}">
                      <a16:colId xmlns:a16="http://schemas.microsoft.com/office/drawing/2014/main" val="20000"/>
                    </a:ext>
                  </a:extLst>
                </a:gridCol>
                <a:gridCol w="2352948">
                  <a:extLst>
                    <a:ext uri="{9D8B030D-6E8A-4147-A177-3AD203B41FA5}">
                      <a16:colId xmlns:a16="http://schemas.microsoft.com/office/drawing/2014/main" val="20001"/>
                    </a:ext>
                  </a:extLst>
                </a:gridCol>
              </a:tblGrid>
              <a:tr h="272830">
                <a:tc>
                  <a:txBody>
                    <a:bodyPr/>
                    <a:lstStyle/>
                    <a:p>
                      <a:pPr marL="6350" algn="ctr">
                        <a:lnSpc>
                          <a:spcPct val="100000"/>
                        </a:lnSpc>
                        <a:spcBef>
                          <a:spcPts val="0"/>
                        </a:spcBef>
                      </a:pPr>
                      <a:r>
                        <a:rPr lang="en-GB" sz="1100" b="1" spc="15" dirty="0">
                          <a:latin typeface="Arial"/>
                          <a:cs typeface="Arial"/>
                        </a:rPr>
                        <a:t>NSAA</a:t>
                      </a:r>
                      <a:endParaRPr sz="1100" dirty="0">
                        <a:latin typeface="Arial"/>
                        <a:cs typeface="Arial"/>
                      </a:endParaRPr>
                    </a:p>
                  </a:txBody>
                  <a:tcPr marL="0" marR="0" marT="45384" marB="0">
                    <a:lnR w="12700">
                      <a:solidFill>
                        <a:srgbClr val="FFFFFF"/>
                      </a:solidFill>
                      <a:prstDash val="solid"/>
                    </a:lnR>
                    <a:lnT w="12700">
                      <a:solidFill>
                        <a:srgbClr val="000000"/>
                      </a:solidFill>
                      <a:prstDash val="solid"/>
                    </a:lnT>
                    <a:lnB w="12700">
                      <a:solidFill>
                        <a:srgbClr val="FFFFFF"/>
                      </a:solidFill>
                      <a:prstDash val="solid"/>
                    </a:lnB>
                  </a:tcPr>
                </a:tc>
                <a:tc>
                  <a:txBody>
                    <a:bodyPr/>
                    <a:lstStyle/>
                    <a:p>
                      <a:pPr algn="ctr">
                        <a:lnSpc>
                          <a:spcPct val="100000"/>
                        </a:lnSpc>
                        <a:spcBef>
                          <a:spcPts val="0"/>
                        </a:spcBef>
                      </a:pPr>
                      <a:r>
                        <a:rPr lang="pt-PT" sz="1200" b="1" spc="10" dirty="0">
                          <a:latin typeface="Arial"/>
                          <a:cs typeface="Arial"/>
                        </a:rPr>
                        <a:t>e</a:t>
                      </a:r>
                      <a:r>
                        <a:rPr sz="1200" b="1" spc="10" dirty="0">
                          <a:latin typeface="Arial"/>
                          <a:cs typeface="Arial"/>
                        </a:rPr>
                        <a:t>nzalutamide</a:t>
                      </a:r>
                      <a:endParaRPr sz="1200" dirty="0">
                        <a:latin typeface="Arial"/>
                        <a:cs typeface="Arial"/>
                      </a:endParaRPr>
                    </a:p>
                  </a:txBody>
                  <a:tcPr marL="0" marR="0" marT="45384" marB="0">
                    <a:lnL w="12700">
                      <a:solidFill>
                        <a:srgbClr val="FFFFFF"/>
                      </a:solidFill>
                      <a:prstDash val="solid"/>
                    </a:lnL>
                    <a:lnT w="12700">
                      <a:solidFill>
                        <a:srgbClr val="000000"/>
                      </a:solidFill>
                      <a:prstDash val="solid"/>
                    </a:lnT>
                    <a:lnB w="12700">
                      <a:solidFill>
                        <a:srgbClr val="FFFFFF"/>
                      </a:solidFill>
                      <a:prstDash val="solid"/>
                    </a:lnB>
                  </a:tcPr>
                </a:tc>
                <a:extLst>
                  <a:ext uri="{0D108BD9-81ED-4DB2-BD59-A6C34878D82A}">
                    <a16:rowId xmlns:a16="http://schemas.microsoft.com/office/drawing/2014/main" val="10000"/>
                  </a:ext>
                </a:extLst>
              </a:tr>
              <a:tr h="329973">
                <a:tc>
                  <a:txBody>
                    <a:bodyPr/>
                    <a:lstStyle/>
                    <a:p>
                      <a:pPr marL="207010" algn="ctr">
                        <a:lnSpc>
                          <a:spcPct val="100000"/>
                        </a:lnSpc>
                        <a:spcBef>
                          <a:spcPts val="0"/>
                        </a:spcBef>
                      </a:pPr>
                      <a:r>
                        <a:rPr lang="en-US" sz="1100" b="1" spc="5" dirty="0">
                          <a:latin typeface="Arial"/>
                          <a:cs typeface="Arial"/>
                        </a:rPr>
                        <a:t>    </a:t>
                      </a:r>
                      <a:r>
                        <a:rPr sz="1100" b="1" spc="5" dirty="0">
                          <a:latin typeface="Arial"/>
                          <a:cs typeface="Arial"/>
                        </a:rPr>
                        <a:t>0.72 (0.68 </a:t>
                      </a:r>
                      <a:r>
                        <a:rPr sz="1100" b="1" dirty="0">
                          <a:latin typeface="Arial"/>
                          <a:cs typeface="Arial"/>
                        </a:rPr>
                        <a:t>to</a:t>
                      </a:r>
                      <a:r>
                        <a:rPr lang="en-GB" sz="1100" b="1" dirty="0">
                          <a:latin typeface="Arial"/>
                          <a:cs typeface="Arial"/>
                        </a:rPr>
                        <a:t> </a:t>
                      </a:r>
                      <a:r>
                        <a:rPr sz="1100" b="1" spc="10" dirty="0">
                          <a:latin typeface="Arial"/>
                          <a:cs typeface="Arial"/>
                        </a:rPr>
                        <a:t>0.76)</a:t>
                      </a:r>
                      <a:endParaRPr sz="1100" dirty="0">
                        <a:latin typeface="Arial"/>
                        <a:cs typeface="Arial"/>
                      </a:endParaRPr>
                    </a:p>
                  </a:txBody>
                  <a:tcPr marL="0" marR="0" marT="6163" marB="0">
                    <a:lnR w="12700">
                      <a:solidFill>
                        <a:srgbClr val="FFFFFF"/>
                      </a:solidFill>
                      <a:prstDash val="solid"/>
                    </a:lnR>
                    <a:lnT w="12700">
                      <a:solidFill>
                        <a:srgbClr val="FFFFFF"/>
                      </a:solidFill>
                      <a:prstDash val="solid"/>
                    </a:lnT>
                  </a:tcPr>
                </a:tc>
                <a:tc>
                  <a:txBody>
                    <a:bodyPr/>
                    <a:lstStyle/>
                    <a:p>
                      <a:pPr marL="635" algn="ctr">
                        <a:lnSpc>
                          <a:spcPct val="100000"/>
                        </a:lnSpc>
                        <a:spcBef>
                          <a:spcPts val="0"/>
                        </a:spcBef>
                      </a:pPr>
                      <a:r>
                        <a:rPr sz="1200" b="1" spc="5" dirty="0">
                          <a:latin typeface="Arial"/>
                          <a:cs typeface="Arial"/>
                        </a:rPr>
                        <a:t>0.80 (0.75 </a:t>
                      </a:r>
                      <a:r>
                        <a:rPr sz="1200" b="1" dirty="0">
                          <a:latin typeface="Arial"/>
                          <a:cs typeface="Arial"/>
                        </a:rPr>
                        <a:t>to</a:t>
                      </a:r>
                      <a:r>
                        <a:rPr sz="1200" b="1" spc="40" dirty="0">
                          <a:latin typeface="Arial"/>
                          <a:cs typeface="Arial"/>
                        </a:rPr>
                        <a:t> </a:t>
                      </a:r>
                      <a:r>
                        <a:rPr sz="1200" b="1" spc="10" dirty="0">
                          <a:latin typeface="Arial"/>
                          <a:cs typeface="Arial"/>
                        </a:rPr>
                        <a:t>0.83)</a:t>
                      </a:r>
                      <a:endParaRPr sz="1200" dirty="0">
                        <a:latin typeface="Arial"/>
                        <a:cs typeface="Arial"/>
                      </a:endParaRPr>
                    </a:p>
                  </a:txBody>
                  <a:tcPr marL="0" marR="0" marT="14007" marB="0">
                    <a:lnL w="12700">
                      <a:solidFill>
                        <a:srgbClr val="FFFFFF"/>
                      </a:solidFill>
                      <a:prstDash val="solid"/>
                    </a:lnL>
                    <a:lnT w="12700">
                      <a:solidFill>
                        <a:srgbClr val="FFFFFF"/>
                      </a:solidFill>
                      <a:prstDash val="solid"/>
                    </a:lnT>
                  </a:tcPr>
                </a:tc>
                <a:extLst>
                  <a:ext uri="{0D108BD9-81ED-4DB2-BD59-A6C34878D82A}">
                    <a16:rowId xmlns:a16="http://schemas.microsoft.com/office/drawing/2014/main" val="10001"/>
                  </a:ext>
                </a:extLst>
              </a:tr>
            </a:tbl>
          </a:graphicData>
        </a:graphic>
      </p:graphicFrame>
      <p:sp>
        <p:nvSpPr>
          <p:cNvPr id="9" name="object 6">
            <a:extLst>
              <a:ext uri="{FF2B5EF4-FFF2-40B4-BE49-F238E27FC236}">
                <a16:creationId xmlns:a16="http://schemas.microsoft.com/office/drawing/2014/main" id="{9B8D7FF4-8B60-4799-9122-6FB3540C9A0A}"/>
              </a:ext>
            </a:extLst>
          </p:cNvPr>
          <p:cNvSpPr/>
          <p:nvPr/>
        </p:nvSpPr>
        <p:spPr>
          <a:xfrm>
            <a:off x="10348676" y="2959321"/>
            <a:ext cx="54335" cy="2291635"/>
          </a:xfrm>
          <a:custGeom>
            <a:avLst/>
            <a:gdLst/>
            <a:ahLst/>
            <a:cxnLst/>
            <a:rect l="l" t="t" r="r" b="b"/>
            <a:pathLst>
              <a:path h="1975485">
                <a:moveTo>
                  <a:pt x="0" y="1975457"/>
                </a:moveTo>
                <a:lnTo>
                  <a:pt x="0" y="0"/>
                </a:lnTo>
              </a:path>
            </a:pathLst>
          </a:custGeom>
          <a:ln w="22740">
            <a:solidFill>
              <a:srgbClr val="FF0000"/>
            </a:solidFill>
          </a:ln>
        </p:spPr>
        <p:txBody>
          <a:bodyPr wrap="square" lIns="0" tIns="0" rIns="0" bIns="0" rtlCol="0"/>
          <a:lstStyle/>
          <a:p>
            <a:endParaRPr sz="3177" dirty="0"/>
          </a:p>
        </p:txBody>
      </p:sp>
    </p:spTree>
    <p:extLst>
      <p:ext uri="{BB962C8B-B14F-4D97-AF65-F5344CB8AC3E}">
        <p14:creationId xmlns:p14="http://schemas.microsoft.com/office/powerpoint/2010/main" val="42286335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GB" dirty="0"/>
              <a:t>ENZAMET: Concurrent Docetaxel </a:t>
            </a:r>
          </a:p>
        </p:txBody>
      </p:sp>
      <p:sp>
        <p:nvSpPr>
          <p:cNvPr id="3" name="Slide Number Placeholder 2">
            <a:extLst>
              <a:ext uri="{FF2B5EF4-FFF2-40B4-BE49-F238E27FC236}">
                <a16:creationId xmlns:a16="http://schemas.microsoft.com/office/drawing/2014/main" id="{87EB6EA9-868A-6643-84E6-FCE5C5BB18DD}"/>
              </a:ext>
            </a:extLst>
          </p:cNvPr>
          <p:cNvSpPr>
            <a:spLocks noGrp="1"/>
          </p:cNvSpPr>
          <p:nvPr>
            <p:ph type="sldNum" sz="quarter" idx="4"/>
          </p:nvPr>
        </p:nvSpPr>
        <p:spPr/>
        <p:txBody>
          <a:bodyPr/>
          <a:lstStyle/>
          <a:p>
            <a:fld id="{D706174B-580A-41CE-AD05-61825D957271}" type="slidenum">
              <a:rPr lang="en-US" smtClean="0"/>
              <a:pPr/>
              <a:t>22</a:t>
            </a:fld>
            <a:endParaRPr lang="en-US" dirty="0"/>
          </a:p>
        </p:txBody>
      </p:sp>
      <p:sp>
        <p:nvSpPr>
          <p:cNvPr id="10" name="Content Placeholder 9">
            <a:extLst>
              <a:ext uri="{FF2B5EF4-FFF2-40B4-BE49-F238E27FC236}">
                <a16:creationId xmlns:a16="http://schemas.microsoft.com/office/drawing/2014/main" id="{FD5D20D9-64F8-004B-9ED8-C9216B020939}"/>
              </a:ext>
            </a:extLst>
          </p:cNvPr>
          <p:cNvSpPr>
            <a:spLocks noGrp="1"/>
          </p:cNvSpPr>
          <p:nvPr>
            <p:ph sz="quarter" idx="15"/>
          </p:nvPr>
        </p:nvSpPr>
        <p:spPr>
          <a:xfrm>
            <a:off x="620184" y="6309320"/>
            <a:ext cx="10130366" cy="484164"/>
          </a:xfrm>
        </p:spPr>
        <p:txBody>
          <a:bodyPr/>
          <a:lstStyle/>
          <a:p>
            <a:pPr>
              <a:spcBef>
                <a:spcPts val="300"/>
              </a:spcBef>
            </a:pPr>
            <a:r>
              <a:rPr lang="en-US" dirty="0"/>
              <a:t>CI, confidence interval; NSAA, nonsteroidal antiandrogen</a:t>
            </a:r>
          </a:p>
          <a:p>
            <a:pPr>
              <a:spcBef>
                <a:spcPts val="300"/>
              </a:spcBef>
            </a:pPr>
            <a:r>
              <a:rPr lang="en-US" dirty="0"/>
              <a:t>Davis ID, et al. N Engl J Med. 2019;381:121-31; </a:t>
            </a:r>
            <a:r>
              <a:rPr kumimoji="0" lang="en-US" sz="1200" b="0" i="0" u="none" strike="noStrike" kern="1200" cap="none" spc="0" normalizeH="0" baseline="0" noProof="0" dirty="0">
                <a:ln>
                  <a:noFill/>
                </a:ln>
                <a:solidFill>
                  <a:srgbClr val="5D8298"/>
                </a:solidFill>
                <a:effectLst/>
                <a:uLnTx/>
                <a:uFillTx/>
                <a:latin typeface="Calibri" panose="020F0502020204030204" pitchFamily="34" charset="0"/>
                <a:ea typeface="+mn-ea"/>
                <a:cs typeface="Calibri" panose="020F0502020204030204" pitchFamily="34" charset="0"/>
              </a:rPr>
              <a:t>Sweeney C, et al. Journal of Clinical Oncology 2019; 37, no. 18_Suppl.LBA2 (Oral Presentation) </a:t>
            </a:r>
            <a:endParaRPr lang="en-US" dirty="0"/>
          </a:p>
        </p:txBody>
      </p:sp>
      <p:sp>
        <p:nvSpPr>
          <p:cNvPr id="4" name="object 4"/>
          <p:cNvSpPr/>
          <p:nvPr/>
        </p:nvSpPr>
        <p:spPr>
          <a:xfrm>
            <a:off x="2919785" y="1196752"/>
            <a:ext cx="8291744" cy="4533233"/>
          </a:xfrm>
          <a:prstGeom prst="rect">
            <a:avLst/>
          </a:prstGeom>
          <a:blipFill>
            <a:blip r:embed="rId2" cstate="print"/>
            <a:stretch>
              <a:fillRect/>
            </a:stretch>
          </a:blipFill>
        </p:spPr>
        <p:txBody>
          <a:bodyPr wrap="square" lIns="0" tIns="0" rIns="0" bIns="0" rtlCol="0"/>
          <a:lstStyle/>
          <a:p>
            <a:endParaRPr sz="3177" dirty="0"/>
          </a:p>
        </p:txBody>
      </p:sp>
      <p:sp>
        <p:nvSpPr>
          <p:cNvPr id="5" name="object 5"/>
          <p:cNvSpPr/>
          <p:nvPr/>
        </p:nvSpPr>
        <p:spPr>
          <a:xfrm>
            <a:off x="619200" y="3483756"/>
            <a:ext cx="10963199" cy="2489381"/>
          </a:xfrm>
          <a:custGeom>
            <a:avLst/>
            <a:gdLst/>
            <a:ahLst/>
            <a:cxnLst/>
            <a:rect l="l" t="t" r="r" b="b"/>
            <a:pathLst>
              <a:path w="8912860" h="1958975">
                <a:moveTo>
                  <a:pt x="0" y="0"/>
                </a:moveTo>
                <a:lnTo>
                  <a:pt x="8912387" y="0"/>
                </a:lnTo>
                <a:lnTo>
                  <a:pt x="8912387" y="1958920"/>
                </a:lnTo>
                <a:lnTo>
                  <a:pt x="0" y="1958920"/>
                </a:lnTo>
                <a:lnTo>
                  <a:pt x="0" y="0"/>
                </a:lnTo>
                <a:close/>
              </a:path>
            </a:pathLst>
          </a:custGeom>
          <a:ln w="25400">
            <a:solidFill>
              <a:schemeClr val="accent1"/>
            </a:solidFill>
          </a:ln>
        </p:spPr>
        <p:txBody>
          <a:bodyPr wrap="square" lIns="0" tIns="0" rIns="0" bIns="0" rtlCol="0"/>
          <a:lstStyle/>
          <a:p>
            <a:endParaRPr sz="3177" dirty="0"/>
          </a:p>
        </p:txBody>
      </p:sp>
      <p:sp>
        <p:nvSpPr>
          <p:cNvPr id="6" name="TextBox 5">
            <a:extLst>
              <a:ext uri="{FF2B5EF4-FFF2-40B4-BE49-F238E27FC236}">
                <a16:creationId xmlns:a16="http://schemas.microsoft.com/office/drawing/2014/main" id="{E143D4E9-F6BA-4206-BCA9-030203503830}"/>
              </a:ext>
            </a:extLst>
          </p:cNvPr>
          <p:cNvSpPr txBox="1"/>
          <p:nvPr/>
        </p:nvSpPr>
        <p:spPr>
          <a:xfrm>
            <a:off x="780264" y="1378896"/>
            <a:ext cx="2032989" cy="1754326"/>
          </a:xfrm>
          <a:prstGeom prst="rect">
            <a:avLst/>
          </a:prstGeom>
          <a:noFill/>
        </p:spPr>
        <p:txBody>
          <a:bodyPr wrap="square" rtlCol="0">
            <a:spAutoFit/>
          </a:bodyPr>
          <a:lstStyle/>
          <a:p>
            <a:pPr algn="ctr"/>
            <a:r>
              <a:rPr lang="en-US" b="1" dirty="0"/>
              <a:t>Testosterone suppression</a:t>
            </a:r>
          </a:p>
          <a:p>
            <a:pPr algn="ctr"/>
            <a:r>
              <a:rPr lang="en-US" b="1" dirty="0"/>
              <a:t>+</a:t>
            </a:r>
          </a:p>
          <a:p>
            <a:pPr algn="ctr"/>
            <a:r>
              <a:rPr lang="en-US" b="1" dirty="0"/>
              <a:t>docetaxel</a:t>
            </a:r>
          </a:p>
          <a:p>
            <a:pPr algn="ctr"/>
            <a:r>
              <a:rPr lang="en-US" b="1" dirty="0"/>
              <a:t>n = 503</a:t>
            </a:r>
          </a:p>
          <a:p>
            <a:pPr algn="ctr"/>
            <a:r>
              <a:rPr lang="en-US" b="1" dirty="0"/>
              <a:t>(71% high volume)</a:t>
            </a:r>
          </a:p>
        </p:txBody>
      </p:sp>
      <p:sp>
        <p:nvSpPr>
          <p:cNvPr id="7" name="TextBox 6">
            <a:extLst>
              <a:ext uri="{FF2B5EF4-FFF2-40B4-BE49-F238E27FC236}">
                <a16:creationId xmlns:a16="http://schemas.microsoft.com/office/drawing/2014/main" id="{1C12132D-B6CF-4182-9AF0-41D4FE69B5FE}"/>
              </a:ext>
            </a:extLst>
          </p:cNvPr>
          <p:cNvSpPr txBox="1"/>
          <p:nvPr/>
        </p:nvSpPr>
        <p:spPr>
          <a:xfrm>
            <a:off x="780263" y="3891039"/>
            <a:ext cx="2032989" cy="1754326"/>
          </a:xfrm>
          <a:prstGeom prst="rect">
            <a:avLst/>
          </a:prstGeom>
          <a:noFill/>
        </p:spPr>
        <p:txBody>
          <a:bodyPr wrap="square" rtlCol="0">
            <a:spAutoFit/>
          </a:bodyPr>
          <a:lstStyle/>
          <a:p>
            <a:pPr algn="ctr"/>
            <a:r>
              <a:rPr lang="en-US" b="1" dirty="0"/>
              <a:t>Testosterone suppression</a:t>
            </a:r>
          </a:p>
          <a:p>
            <a:pPr algn="ctr"/>
            <a:r>
              <a:rPr lang="en-US" b="1" dirty="0"/>
              <a:t>+</a:t>
            </a:r>
          </a:p>
          <a:p>
            <a:pPr algn="ctr"/>
            <a:r>
              <a:rPr lang="en-US" b="1" dirty="0"/>
              <a:t>no docetaxel</a:t>
            </a:r>
          </a:p>
          <a:p>
            <a:pPr algn="ctr"/>
            <a:r>
              <a:rPr lang="en-US" b="1" dirty="0"/>
              <a:t>n = 622</a:t>
            </a:r>
          </a:p>
          <a:p>
            <a:pPr algn="ctr"/>
            <a:r>
              <a:rPr lang="en-US" b="1" dirty="0"/>
              <a:t>(37% high volume)</a:t>
            </a:r>
          </a:p>
        </p:txBody>
      </p:sp>
      <p:sp>
        <p:nvSpPr>
          <p:cNvPr id="9" name="TextBox 8">
            <a:extLst>
              <a:ext uri="{FF2B5EF4-FFF2-40B4-BE49-F238E27FC236}">
                <a16:creationId xmlns:a16="http://schemas.microsoft.com/office/drawing/2014/main" id="{54C91E16-ED1E-5E46-8BFE-7F2BFACEFB2D}"/>
              </a:ext>
            </a:extLst>
          </p:cNvPr>
          <p:cNvSpPr txBox="1"/>
          <p:nvPr/>
        </p:nvSpPr>
        <p:spPr>
          <a:xfrm>
            <a:off x="3755922" y="865500"/>
            <a:ext cx="3267302" cy="307777"/>
          </a:xfrm>
          <a:prstGeom prst="rect">
            <a:avLst/>
          </a:prstGeom>
          <a:noFill/>
        </p:spPr>
        <p:txBody>
          <a:bodyPr wrap="square" rtlCol="0">
            <a:spAutoFit/>
          </a:bodyPr>
          <a:lstStyle/>
          <a:p>
            <a:pPr algn="ctr"/>
            <a:r>
              <a:rPr lang="en-US" sz="1400" b="1" dirty="0">
                <a:solidFill>
                  <a:schemeClr val="accent1"/>
                </a:solidFill>
                <a:latin typeface="Calibri" pitchFamily="34" charset="0"/>
              </a:rPr>
              <a:t>CLINICAL PROGRESSION-FREE SURVIVAL</a:t>
            </a:r>
            <a:endParaRPr lang="en-US" sz="1400" b="1" dirty="0">
              <a:solidFill>
                <a:schemeClr val="accent1"/>
              </a:solidFill>
            </a:endParaRPr>
          </a:p>
        </p:txBody>
      </p:sp>
      <p:sp>
        <p:nvSpPr>
          <p:cNvPr id="11" name="TextBox 10">
            <a:extLst>
              <a:ext uri="{FF2B5EF4-FFF2-40B4-BE49-F238E27FC236}">
                <a16:creationId xmlns:a16="http://schemas.microsoft.com/office/drawing/2014/main" id="{3DE781E1-30CF-9343-A9CA-59D26AC8F706}"/>
              </a:ext>
            </a:extLst>
          </p:cNvPr>
          <p:cNvSpPr txBox="1"/>
          <p:nvPr/>
        </p:nvSpPr>
        <p:spPr>
          <a:xfrm>
            <a:off x="8040625" y="884562"/>
            <a:ext cx="3141313" cy="307777"/>
          </a:xfrm>
          <a:prstGeom prst="rect">
            <a:avLst/>
          </a:prstGeom>
          <a:noFill/>
        </p:spPr>
        <p:txBody>
          <a:bodyPr wrap="square" rtlCol="0">
            <a:spAutoFit/>
          </a:bodyPr>
          <a:lstStyle/>
          <a:p>
            <a:pPr algn="ctr"/>
            <a:r>
              <a:rPr lang="en-US" sz="1400" b="1" dirty="0">
                <a:solidFill>
                  <a:schemeClr val="accent1"/>
                </a:solidFill>
              </a:rPr>
              <a:t>OVERALL SURVIVAL</a:t>
            </a:r>
          </a:p>
        </p:txBody>
      </p:sp>
    </p:spTree>
    <p:extLst>
      <p:ext uri="{BB962C8B-B14F-4D97-AF65-F5344CB8AC3E}">
        <p14:creationId xmlns:p14="http://schemas.microsoft.com/office/powerpoint/2010/main" val="4171426172"/>
      </p:ext>
    </p:extLst>
  </p:cSld>
  <p:clrMapOvr>
    <a:masterClrMapping/>
  </p:clrMapOvr>
  <p:transition spd="med"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D8B6F2D4-E4FB-ED4E-B779-F7ABB1922D39}"/>
              </a:ext>
            </a:extLst>
          </p:cNvPr>
          <p:cNvGraphicFramePr>
            <a:graphicFrameLocks noGrp="1"/>
          </p:cNvGraphicFramePr>
          <p:nvPr>
            <p:ph sz="quarter" idx="12"/>
            <p:extLst>
              <p:ext uri="{D42A27DB-BD31-4B8C-83A1-F6EECF244321}">
                <p14:modId xmlns:p14="http://schemas.microsoft.com/office/powerpoint/2010/main" val="3555442378"/>
              </p:ext>
            </p:extLst>
          </p:nvPr>
        </p:nvGraphicFramePr>
        <p:xfrm>
          <a:off x="620713" y="1425575"/>
          <a:ext cx="10963275" cy="3881120"/>
        </p:xfrm>
        <a:graphic>
          <a:graphicData uri="http://schemas.openxmlformats.org/drawingml/2006/table">
            <a:tbl>
              <a:tblPr firstRow="1" bandRow="1">
                <a:tableStyleId>{5C22544A-7EE6-4342-B048-85BDC9FD1C3A}</a:tableStyleId>
              </a:tblPr>
              <a:tblGrid>
                <a:gridCol w="3315047">
                  <a:extLst>
                    <a:ext uri="{9D8B030D-6E8A-4147-A177-3AD203B41FA5}">
                      <a16:colId xmlns:a16="http://schemas.microsoft.com/office/drawing/2014/main" val="685538796"/>
                    </a:ext>
                  </a:extLst>
                </a:gridCol>
                <a:gridCol w="1912057">
                  <a:extLst>
                    <a:ext uri="{9D8B030D-6E8A-4147-A177-3AD203B41FA5}">
                      <a16:colId xmlns:a16="http://schemas.microsoft.com/office/drawing/2014/main" val="1563283163"/>
                    </a:ext>
                  </a:extLst>
                </a:gridCol>
                <a:gridCol w="1912057">
                  <a:extLst>
                    <a:ext uri="{9D8B030D-6E8A-4147-A177-3AD203B41FA5}">
                      <a16:colId xmlns:a16="http://schemas.microsoft.com/office/drawing/2014/main" val="2487911506"/>
                    </a:ext>
                  </a:extLst>
                </a:gridCol>
                <a:gridCol w="1912057">
                  <a:extLst>
                    <a:ext uri="{9D8B030D-6E8A-4147-A177-3AD203B41FA5}">
                      <a16:colId xmlns:a16="http://schemas.microsoft.com/office/drawing/2014/main" val="299166406"/>
                    </a:ext>
                  </a:extLst>
                </a:gridCol>
                <a:gridCol w="1912057">
                  <a:extLst>
                    <a:ext uri="{9D8B030D-6E8A-4147-A177-3AD203B41FA5}">
                      <a16:colId xmlns:a16="http://schemas.microsoft.com/office/drawing/2014/main" val="2985841426"/>
                    </a:ext>
                  </a:extLst>
                </a:gridCol>
              </a:tblGrid>
              <a:tr h="370840">
                <a:tc>
                  <a:txBody>
                    <a:bodyPr/>
                    <a:lstStyle/>
                    <a:p>
                      <a:pPr algn="l"/>
                      <a:r>
                        <a:rPr lang="en-GB" dirty="0"/>
                        <a:t>Adverse event during</a:t>
                      </a:r>
                      <a:br>
                        <a:rPr lang="en-GB" dirty="0"/>
                      </a:br>
                      <a:r>
                        <a:rPr lang="en-GB" dirty="0"/>
                        <a:t>first 6 months</a:t>
                      </a:r>
                    </a:p>
                  </a:txBody>
                  <a:tcPr anchor="ctr"/>
                </a:tc>
                <a:tc>
                  <a:txBody>
                    <a:bodyPr/>
                    <a:lstStyle/>
                    <a:p>
                      <a:pPr algn="ctr"/>
                      <a:r>
                        <a:rPr lang="en-GB" dirty="0"/>
                        <a:t>TS + NSAA,</a:t>
                      </a:r>
                      <a:br>
                        <a:rPr lang="en-GB" dirty="0"/>
                      </a:br>
                      <a:r>
                        <a:rPr lang="en-GB" dirty="0"/>
                        <a:t>docetaxel</a:t>
                      </a:r>
                      <a:br>
                        <a:rPr lang="en-GB" dirty="0"/>
                      </a:br>
                      <a:r>
                        <a:rPr lang="en-GB" dirty="0"/>
                        <a:t>n = 246</a:t>
                      </a:r>
                    </a:p>
                  </a:txBody>
                  <a:tcPr/>
                </a:tc>
                <a:tc>
                  <a:txBody>
                    <a:bodyPr/>
                    <a:lstStyle/>
                    <a:p>
                      <a:pPr algn="ctr"/>
                      <a:r>
                        <a:rPr lang="en-GB" dirty="0"/>
                        <a:t>TS + ENZA,</a:t>
                      </a:r>
                      <a:br>
                        <a:rPr lang="en-GB" dirty="0"/>
                      </a:br>
                      <a:r>
                        <a:rPr lang="en-GB" dirty="0"/>
                        <a:t>docetaxel</a:t>
                      </a:r>
                      <a:br>
                        <a:rPr lang="en-GB" dirty="0"/>
                      </a:br>
                      <a:r>
                        <a:rPr lang="en-GB" dirty="0"/>
                        <a:t>n = 254</a:t>
                      </a:r>
                    </a:p>
                  </a:txBody>
                  <a:tcPr/>
                </a:tc>
                <a:tc>
                  <a:txBody>
                    <a:bodyPr/>
                    <a:lstStyle/>
                    <a:p>
                      <a:pPr algn="ctr"/>
                      <a:r>
                        <a:rPr lang="en-GB" dirty="0"/>
                        <a:t>TS + NSAA,</a:t>
                      </a:r>
                      <a:br>
                        <a:rPr lang="en-GB" dirty="0"/>
                      </a:br>
                      <a:r>
                        <a:rPr lang="en-GB" dirty="0"/>
                        <a:t>no docetaxel</a:t>
                      </a:r>
                      <a:br>
                        <a:rPr lang="en-GB" dirty="0"/>
                      </a:br>
                      <a:r>
                        <a:rPr lang="en-GB" dirty="0"/>
                        <a:t>n = 312</a:t>
                      </a:r>
                    </a:p>
                  </a:txBody>
                  <a:tcPr/>
                </a:tc>
                <a:tc>
                  <a:txBody>
                    <a:bodyPr/>
                    <a:lstStyle/>
                    <a:p>
                      <a:pPr algn="ctr"/>
                      <a:r>
                        <a:rPr lang="en-GB" dirty="0"/>
                        <a:t>TS + ENZA,</a:t>
                      </a:r>
                      <a:br>
                        <a:rPr lang="en-GB" dirty="0"/>
                      </a:br>
                      <a:r>
                        <a:rPr lang="en-GB" dirty="0"/>
                        <a:t>no docetaxel</a:t>
                      </a:r>
                      <a:br>
                        <a:rPr lang="en-GB" dirty="0"/>
                      </a:br>
                      <a:r>
                        <a:rPr lang="en-GB" dirty="0"/>
                        <a:t>n = 309</a:t>
                      </a:r>
                    </a:p>
                  </a:txBody>
                  <a:tcPr/>
                </a:tc>
                <a:extLst>
                  <a:ext uri="{0D108BD9-81ED-4DB2-BD59-A6C34878D82A}">
                    <a16:rowId xmlns:a16="http://schemas.microsoft.com/office/drawing/2014/main" val="3618806850"/>
                  </a:ext>
                </a:extLst>
              </a:tr>
              <a:tr h="370840">
                <a:tc>
                  <a:txBody>
                    <a:bodyPr/>
                    <a:lstStyle/>
                    <a:p>
                      <a:pPr algn="l"/>
                      <a:r>
                        <a:rPr lang="en-GB" b="1" dirty="0">
                          <a:solidFill>
                            <a:schemeClr val="accent2"/>
                          </a:solidFill>
                        </a:rPr>
                        <a:t>Neutropenic fever</a:t>
                      </a:r>
                    </a:p>
                  </a:txBody>
                  <a:tcPr/>
                </a:tc>
                <a:tc>
                  <a:txBody>
                    <a:bodyPr/>
                    <a:lstStyle/>
                    <a:p>
                      <a:pPr algn="ctr"/>
                      <a:r>
                        <a:rPr lang="en-GB" b="1" dirty="0">
                          <a:solidFill>
                            <a:schemeClr val="accent2"/>
                          </a:solidFill>
                        </a:rPr>
                        <a:t>32 (13%)</a:t>
                      </a:r>
                    </a:p>
                  </a:txBody>
                  <a:tcPr/>
                </a:tc>
                <a:tc>
                  <a:txBody>
                    <a:bodyPr/>
                    <a:lstStyle/>
                    <a:p>
                      <a:pPr algn="ctr"/>
                      <a:r>
                        <a:rPr lang="en-GB" b="1" dirty="0">
                          <a:solidFill>
                            <a:schemeClr val="accent2"/>
                          </a:solidFill>
                        </a:rPr>
                        <a:t>35 (14%)</a:t>
                      </a:r>
                    </a:p>
                  </a:txBody>
                  <a:tcPr/>
                </a:tc>
                <a:tc>
                  <a:txBody>
                    <a:bodyPr/>
                    <a:lstStyle/>
                    <a:p>
                      <a:pPr algn="ctr"/>
                      <a:r>
                        <a:rPr lang="en-GB" dirty="0"/>
                        <a:t>0</a:t>
                      </a:r>
                    </a:p>
                  </a:txBody>
                  <a:tcPr/>
                </a:tc>
                <a:tc>
                  <a:txBody>
                    <a:bodyPr/>
                    <a:lstStyle/>
                    <a:p>
                      <a:pPr algn="ctr"/>
                      <a:r>
                        <a:rPr lang="en-GB" dirty="0"/>
                        <a:t>1 (&lt; 1%)</a:t>
                      </a:r>
                    </a:p>
                  </a:txBody>
                  <a:tcPr/>
                </a:tc>
                <a:extLst>
                  <a:ext uri="{0D108BD9-81ED-4DB2-BD59-A6C34878D82A}">
                    <a16:rowId xmlns:a16="http://schemas.microsoft.com/office/drawing/2014/main" val="1095070819"/>
                  </a:ext>
                </a:extLst>
              </a:tr>
              <a:tr h="370840">
                <a:tc>
                  <a:txBody>
                    <a:bodyPr/>
                    <a:lstStyle/>
                    <a:p>
                      <a:pPr algn="l"/>
                      <a:r>
                        <a:rPr lang="en-GB" b="1" dirty="0">
                          <a:solidFill>
                            <a:schemeClr val="accent2"/>
                          </a:solidFill>
                        </a:rPr>
                        <a:t>Sensory neuropathy, grade 2</a:t>
                      </a:r>
                    </a:p>
                  </a:txBody>
                  <a:tcPr/>
                </a:tc>
                <a:tc>
                  <a:txBody>
                    <a:bodyPr/>
                    <a:lstStyle/>
                    <a:p>
                      <a:pPr algn="ctr"/>
                      <a:r>
                        <a:rPr lang="en-GB" b="1" dirty="0">
                          <a:solidFill>
                            <a:schemeClr val="accent2"/>
                          </a:solidFill>
                        </a:rPr>
                        <a:t>7 (3%)</a:t>
                      </a:r>
                    </a:p>
                  </a:txBody>
                  <a:tcPr/>
                </a:tc>
                <a:tc>
                  <a:txBody>
                    <a:bodyPr/>
                    <a:lstStyle/>
                    <a:p>
                      <a:pPr algn="ctr"/>
                      <a:r>
                        <a:rPr lang="en-GB" b="1" dirty="0">
                          <a:solidFill>
                            <a:schemeClr val="accent2"/>
                          </a:solidFill>
                        </a:rPr>
                        <a:t>24 (9%)</a:t>
                      </a:r>
                    </a:p>
                  </a:txBody>
                  <a:tcPr/>
                </a:tc>
                <a:tc>
                  <a:txBody>
                    <a:bodyPr/>
                    <a:lstStyle/>
                    <a:p>
                      <a:pPr algn="ctr"/>
                      <a:r>
                        <a:rPr lang="en-GB" dirty="0"/>
                        <a:t>2 (&lt; 1%)</a:t>
                      </a:r>
                    </a:p>
                  </a:txBody>
                  <a:tcPr/>
                </a:tc>
                <a:tc>
                  <a:txBody>
                    <a:bodyPr/>
                    <a:lstStyle/>
                    <a:p>
                      <a:pPr algn="ctr"/>
                      <a:r>
                        <a:rPr lang="en-GB" dirty="0"/>
                        <a:t>0</a:t>
                      </a:r>
                    </a:p>
                  </a:txBody>
                  <a:tcPr/>
                </a:tc>
                <a:extLst>
                  <a:ext uri="{0D108BD9-81ED-4DB2-BD59-A6C34878D82A}">
                    <a16:rowId xmlns:a16="http://schemas.microsoft.com/office/drawing/2014/main" val="41133635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t>Sensory neuropathy, grade 3</a:t>
                      </a:r>
                    </a:p>
                  </a:txBody>
                  <a:tcPr/>
                </a:tc>
                <a:tc>
                  <a:txBody>
                    <a:bodyPr/>
                    <a:lstStyle/>
                    <a:p>
                      <a:pPr algn="ctr"/>
                      <a:r>
                        <a:rPr lang="en-GB" dirty="0"/>
                        <a:t>1 (&lt; 1%)</a:t>
                      </a:r>
                    </a:p>
                  </a:txBody>
                  <a:tcPr/>
                </a:tc>
                <a:tc>
                  <a:txBody>
                    <a:bodyPr/>
                    <a:lstStyle/>
                    <a:p>
                      <a:pPr algn="ctr"/>
                      <a:r>
                        <a:rPr lang="en-GB" dirty="0"/>
                        <a:t>3 (1%)</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717551126"/>
                  </a:ext>
                </a:extLst>
              </a:tr>
              <a:tr h="370840">
                <a:tc>
                  <a:txBody>
                    <a:bodyPr/>
                    <a:lstStyle/>
                    <a:p>
                      <a:pPr algn="l"/>
                      <a:r>
                        <a:rPr lang="en-GB" b="1" dirty="0"/>
                        <a:t>Motor neuropathy, grade 2</a:t>
                      </a:r>
                    </a:p>
                  </a:txBody>
                  <a:tcPr/>
                </a:tc>
                <a:tc>
                  <a:txBody>
                    <a:bodyPr/>
                    <a:lstStyle/>
                    <a:p>
                      <a:pPr algn="ctr"/>
                      <a:r>
                        <a:rPr lang="en-GB" dirty="0"/>
                        <a:t>1 (&lt; 1%)</a:t>
                      </a:r>
                    </a:p>
                  </a:txBody>
                  <a:tcPr/>
                </a:tc>
                <a:tc>
                  <a:txBody>
                    <a:bodyPr/>
                    <a:lstStyle/>
                    <a:p>
                      <a:pPr algn="ctr"/>
                      <a:r>
                        <a:rPr lang="en-GB" dirty="0"/>
                        <a:t>4 (2%)</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16449058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t>Motor neuropathy, grade 3</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1 (&lt; 1%)</a:t>
                      </a:r>
                    </a:p>
                  </a:txBody>
                  <a:tcPr/>
                </a:tc>
                <a:extLst>
                  <a:ext uri="{0D108BD9-81ED-4DB2-BD59-A6C34878D82A}">
                    <a16:rowId xmlns:a16="http://schemas.microsoft.com/office/drawing/2014/main" val="3448112035"/>
                  </a:ext>
                </a:extLst>
              </a:tr>
              <a:tr h="370840">
                <a:tc>
                  <a:txBody>
                    <a:bodyPr/>
                    <a:lstStyle/>
                    <a:p>
                      <a:pPr algn="l"/>
                      <a:r>
                        <a:rPr lang="en-GB" b="1" dirty="0">
                          <a:solidFill>
                            <a:schemeClr val="accent2"/>
                          </a:solidFill>
                        </a:rPr>
                        <a:t>Nail discoloration</a:t>
                      </a:r>
                    </a:p>
                  </a:txBody>
                  <a:tcPr/>
                </a:tc>
                <a:tc>
                  <a:txBody>
                    <a:bodyPr/>
                    <a:lstStyle/>
                    <a:p>
                      <a:pPr algn="ctr"/>
                      <a:r>
                        <a:rPr lang="en-GB" b="1" dirty="0">
                          <a:solidFill>
                            <a:schemeClr val="accent2"/>
                          </a:solidFill>
                        </a:rPr>
                        <a:t>13 (5%)</a:t>
                      </a:r>
                    </a:p>
                  </a:txBody>
                  <a:tcPr/>
                </a:tc>
                <a:tc>
                  <a:txBody>
                    <a:bodyPr/>
                    <a:lstStyle/>
                    <a:p>
                      <a:pPr algn="ctr"/>
                      <a:r>
                        <a:rPr lang="en-GB" b="1" dirty="0">
                          <a:solidFill>
                            <a:schemeClr val="accent2"/>
                          </a:solidFill>
                        </a:rPr>
                        <a:t>25 (10%)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4026032609"/>
                  </a:ext>
                </a:extLst>
              </a:tr>
              <a:tr h="370840">
                <a:tc>
                  <a:txBody>
                    <a:bodyPr/>
                    <a:lstStyle/>
                    <a:p>
                      <a:pPr algn="l"/>
                      <a:r>
                        <a:rPr lang="en-GB" b="1" dirty="0">
                          <a:solidFill>
                            <a:schemeClr val="accent2"/>
                          </a:solidFill>
                        </a:rPr>
                        <a:t>Watery eyes, grade 1 or 2</a:t>
                      </a:r>
                    </a:p>
                  </a:txBody>
                  <a:tcPr/>
                </a:tc>
                <a:tc>
                  <a:txBody>
                    <a:bodyPr/>
                    <a:lstStyle/>
                    <a:p>
                      <a:pPr algn="ctr"/>
                      <a:r>
                        <a:rPr lang="en-GB" b="1" dirty="0">
                          <a:solidFill>
                            <a:schemeClr val="accent2"/>
                          </a:solidFill>
                        </a:rPr>
                        <a:t>15 (6%)</a:t>
                      </a:r>
                    </a:p>
                  </a:txBody>
                  <a:tcPr/>
                </a:tc>
                <a:tc>
                  <a:txBody>
                    <a:bodyPr/>
                    <a:lstStyle/>
                    <a:p>
                      <a:pPr algn="ctr"/>
                      <a:r>
                        <a:rPr lang="en-GB" b="1" dirty="0">
                          <a:solidFill>
                            <a:schemeClr val="accent2"/>
                          </a:solidFill>
                        </a:rPr>
                        <a:t>52 (20%)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2381630032"/>
                  </a:ext>
                </a:extLst>
              </a:tr>
              <a:tr h="370840">
                <a:tc>
                  <a:txBody>
                    <a:bodyPr/>
                    <a:lstStyle/>
                    <a:p>
                      <a:pPr algn="l"/>
                      <a:r>
                        <a:rPr lang="en-GB" b="1" dirty="0">
                          <a:solidFill>
                            <a:schemeClr val="accent2"/>
                          </a:solidFill>
                        </a:rPr>
                        <a:t>Fatigue, grade 2</a:t>
                      </a:r>
                    </a:p>
                  </a:txBody>
                  <a:tcPr/>
                </a:tc>
                <a:tc>
                  <a:txBody>
                    <a:bodyPr/>
                    <a:lstStyle/>
                    <a:p>
                      <a:pPr algn="ctr"/>
                      <a:r>
                        <a:rPr lang="en-GB" b="1" dirty="0">
                          <a:solidFill>
                            <a:schemeClr val="accent2"/>
                          </a:solidFill>
                        </a:rPr>
                        <a:t>35 (14%)</a:t>
                      </a:r>
                    </a:p>
                  </a:txBody>
                  <a:tcPr/>
                </a:tc>
                <a:tc>
                  <a:txBody>
                    <a:bodyPr/>
                    <a:lstStyle/>
                    <a:p>
                      <a:pPr algn="ctr"/>
                      <a:r>
                        <a:rPr lang="en-GB" b="1" dirty="0">
                          <a:solidFill>
                            <a:schemeClr val="accent2"/>
                          </a:solidFill>
                        </a:rPr>
                        <a:t>52 (20%)</a:t>
                      </a:r>
                    </a:p>
                  </a:txBody>
                  <a:tcPr/>
                </a:tc>
                <a:tc>
                  <a:txBody>
                    <a:bodyPr/>
                    <a:lstStyle/>
                    <a:p>
                      <a:pPr algn="ctr"/>
                      <a:r>
                        <a:rPr lang="en-GB" dirty="0"/>
                        <a:t>9 (3%)</a:t>
                      </a:r>
                    </a:p>
                  </a:txBody>
                  <a:tcPr/>
                </a:tc>
                <a:tc>
                  <a:txBody>
                    <a:bodyPr/>
                    <a:lstStyle/>
                    <a:p>
                      <a:pPr algn="ctr"/>
                      <a:r>
                        <a:rPr lang="en-GB" dirty="0"/>
                        <a:t>32 (10%)</a:t>
                      </a:r>
                    </a:p>
                  </a:txBody>
                  <a:tcPr/>
                </a:tc>
                <a:extLst>
                  <a:ext uri="{0D108BD9-81ED-4DB2-BD59-A6C34878D82A}">
                    <a16:rowId xmlns:a16="http://schemas.microsoft.com/office/drawing/2014/main" val="3228630340"/>
                  </a:ext>
                </a:extLst>
              </a:tr>
            </a:tbl>
          </a:graphicData>
        </a:graphic>
      </p:graphicFrame>
      <p:sp>
        <p:nvSpPr>
          <p:cNvPr id="2" name="Title 1">
            <a:extLst>
              <a:ext uri="{FF2B5EF4-FFF2-40B4-BE49-F238E27FC236}">
                <a16:creationId xmlns:a16="http://schemas.microsoft.com/office/drawing/2014/main" id="{24C213AB-7F5C-A648-A5A6-A86119A09A55}"/>
              </a:ext>
            </a:extLst>
          </p:cNvPr>
          <p:cNvSpPr>
            <a:spLocks noGrp="1"/>
          </p:cNvSpPr>
          <p:nvPr>
            <p:ph type="title"/>
          </p:nvPr>
        </p:nvSpPr>
        <p:spPr/>
        <p:txBody>
          <a:bodyPr/>
          <a:lstStyle/>
          <a:p>
            <a:r>
              <a:rPr lang="en-US" dirty="0"/>
              <a:t>ENZAMET: Selected docetaxel-relevant </a:t>
            </a:r>
            <a:br>
              <a:rPr lang="en-US" dirty="0"/>
            </a:br>
            <a:r>
              <a:rPr lang="en-US" dirty="0"/>
              <a:t>Adverse Events</a:t>
            </a:r>
          </a:p>
        </p:txBody>
      </p:sp>
      <p:sp>
        <p:nvSpPr>
          <p:cNvPr id="5" name="Slide Number Placeholder 4">
            <a:extLst>
              <a:ext uri="{FF2B5EF4-FFF2-40B4-BE49-F238E27FC236}">
                <a16:creationId xmlns:a16="http://schemas.microsoft.com/office/drawing/2014/main" id="{9723507C-F6D8-2C40-B9CD-FA19A11F136B}"/>
              </a:ext>
            </a:extLst>
          </p:cNvPr>
          <p:cNvSpPr>
            <a:spLocks noGrp="1"/>
          </p:cNvSpPr>
          <p:nvPr>
            <p:ph type="sldNum" sz="quarter" idx="4"/>
          </p:nvPr>
        </p:nvSpPr>
        <p:spPr/>
        <p:txBody>
          <a:bodyPr/>
          <a:lstStyle/>
          <a:p>
            <a:fld id="{D706174B-580A-41CE-AD05-61825D957271}" type="slidenum">
              <a:rPr lang="en-US" smtClean="0"/>
              <a:pPr/>
              <a:t>23</a:t>
            </a:fld>
            <a:endParaRPr lang="en-US" dirty="0"/>
          </a:p>
        </p:txBody>
      </p:sp>
      <p:sp>
        <p:nvSpPr>
          <p:cNvPr id="11" name="Content Placeholder 10">
            <a:extLst>
              <a:ext uri="{FF2B5EF4-FFF2-40B4-BE49-F238E27FC236}">
                <a16:creationId xmlns:a16="http://schemas.microsoft.com/office/drawing/2014/main" id="{3451DD12-5348-0D41-A1E1-70A0D7325712}"/>
              </a:ext>
            </a:extLst>
          </p:cNvPr>
          <p:cNvSpPr>
            <a:spLocks noGrp="1"/>
          </p:cNvSpPr>
          <p:nvPr>
            <p:ph sz="quarter" idx="15"/>
          </p:nvPr>
        </p:nvSpPr>
        <p:spPr>
          <a:xfrm>
            <a:off x="620184" y="6309320"/>
            <a:ext cx="8116800" cy="365125"/>
          </a:xfrm>
        </p:spPr>
        <p:txBody>
          <a:bodyPr/>
          <a:lstStyle/>
          <a:p>
            <a:pPr>
              <a:spcBef>
                <a:spcPts val="300"/>
              </a:spcBef>
            </a:pPr>
            <a:r>
              <a:rPr lang="en-US" dirty="0">
                <a:solidFill>
                  <a:schemeClr val="tx2"/>
                </a:solidFill>
              </a:rPr>
              <a:t>ENZA, enzalutamide; NSAA, </a:t>
            </a:r>
            <a:r>
              <a:rPr lang="en-US" dirty="0"/>
              <a:t>nonsteroidal antiandrogen; </a:t>
            </a:r>
            <a:r>
              <a:rPr lang="en-US" dirty="0">
                <a:solidFill>
                  <a:schemeClr val="tx2"/>
                </a:solidFill>
              </a:rPr>
              <a:t>TS, testosterone suppression</a:t>
            </a:r>
          </a:p>
          <a:p>
            <a:pPr>
              <a:spcBef>
                <a:spcPts val="300"/>
              </a:spcBef>
            </a:pPr>
            <a:r>
              <a:rPr lang="en-US" dirty="0"/>
              <a:t>Sweeney C, et al. Journal of Clinical Oncology 2019; 37, no. 18_Suppl.LBA2 (Oral Presentation)</a:t>
            </a:r>
            <a:endParaRPr lang="en-GB" dirty="0"/>
          </a:p>
        </p:txBody>
      </p:sp>
    </p:spTree>
    <p:extLst>
      <p:ext uri="{BB962C8B-B14F-4D97-AF65-F5344CB8AC3E}">
        <p14:creationId xmlns:p14="http://schemas.microsoft.com/office/powerpoint/2010/main" val="110911224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a:extLst>
              <a:ext uri="{FF2B5EF4-FFF2-40B4-BE49-F238E27FC236}">
                <a16:creationId xmlns:a16="http://schemas.microsoft.com/office/drawing/2014/main" id="{D67E52AA-37E6-A343-879F-1ADD95758366}"/>
              </a:ext>
            </a:extLst>
          </p:cNvPr>
          <p:cNvSpPr>
            <a:spLocks noGrp="1"/>
          </p:cNvSpPr>
          <p:nvPr>
            <p:ph type="title"/>
          </p:nvPr>
        </p:nvSpPr>
        <p:spPr/>
        <p:txBody>
          <a:bodyPr/>
          <a:lstStyle/>
          <a:p>
            <a:r>
              <a:rPr lang="en-US" dirty="0"/>
              <a:t>Should we treat the primary tumor?</a:t>
            </a:r>
          </a:p>
        </p:txBody>
      </p:sp>
      <p:sp>
        <p:nvSpPr>
          <p:cNvPr id="2" name="Slide Number Placeholder 1">
            <a:extLst>
              <a:ext uri="{FF2B5EF4-FFF2-40B4-BE49-F238E27FC236}">
                <a16:creationId xmlns:a16="http://schemas.microsoft.com/office/drawing/2014/main" id="{DF9EEF81-35A8-F34F-BE95-1BFDDDF5E472}"/>
              </a:ext>
            </a:extLst>
          </p:cNvPr>
          <p:cNvSpPr>
            <a:spLocks noGrp="1"/>
          </p:cNvSpPr>
          <p:nvPr>
            <p:ph type="sldNum" sz="quarter" idx="4"/>
          </p:nvPr>
        </p:nvSpPr>
        <p:spPr/>
        <p:txBody>
          <a:bodyPr/>
          <a:lstStyle/>
          <a:p>
            <a:fld id="{D706174B-580A-41CE-AD05-61825D957271}" type="slidenum">
              <a:rPr lang="en-US" smtClean="0"/>
              <a:pPr/>
              <a:t>24</a:t>
            </a:fld>
            <a:endParaRPr lang="en-US" dirty="0"/>
          </a:p>
        </p:txBody>
      </p:sp>
    </p:spTree>
    <p:extLst>
      <p:ext uri="{BB962C8B-B14F-4D97-AF65-F5344CB8AC3E}">
        <p14:creationId xmlns:p14="http://schemas.microsoft.com/office/powerpoint/2010/main" val="33488626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BA77-4121-40B2-9FEF-9881A5A1FAE8}"/>
              </a:ext>
            </a:extLst>
          </p:cNvPr>
          <p:cNvSpPr>
            <a:spLocks noGrp="1"/>
          </p:cNvSpPr>
          <p:nvPr>
            <p:ph type="title"/>
          </p:nvPr>
        </p:nvSpPr>
        <p:spPr/>
        <p:txBody>
          <a:bodyPr/>
          <a:lstStyle/>
          <a:p>
            <a:r>
              <a:rPr lang="en-GB" b="1" dirty="0"/>
              <a:t>Radiation therapy to the Primary Tumor:</a:t>
            </a:r>
            <a:br>
              <a:rPr lang="en-GB" b="1" dirty="0"/>
            </a:br>
            <a:r>
              <a:rPr lang="en-GB" b="1" dirty="0"/>
              <a:t>STAMPEDE (Arm H)</a:t>
            </a:r>
          </a:p>
        </p:txBody>
      </p:sp>
      <p:sp>
        <p:nvSpPr>
          <p:cNvPr id="3" name="Slide Number Placeholder 2">
            <a:extLst>
              <a:ext uri="{FF2B5EF4-FFF2-40B4-BE49-F238E27FC236}">
                <a16:creationId xmlns:a16="http://schemas.microsoft.com/office/drawing/2014/main" id="{936FFFD8-B2FE-E249-AA40-771DE8DE7703}"/>
              </a:ext>
            </a:extLst>
          </p:cNvPr>
          <p:cNvSpPr>
            <a:spLocks noGrp="1"/>
          </p:cNvSpPr>
          <p:nvPr>
            <p:ph type="sldNum" sz="quarter" idx="4"/>
          </p:nvPr>
        </p:nvSpPr>
        <p:spPr/>
        <p:txBody>
          <a:bodyPr/>
          <a:lstStyle/>
          <a:p>
            <a:fld id="{D706174B-580A-41CE-AD05-61825D957271}" type="slidenum">
              <a:rPr lang="en-US" smtClean="0"/>
              <a:t>25</a:t>
            </a:fld>
            <a:endParaRPr lang="en-US" dirty="0"/>
          </a:p>
        </p:txBody>
      </p:sp>
      <p:sp>
        <p:nvSpPr>
          <p:cNvPr id="7" name="Content Placeholder 6">
            <a:extLst>
              <a:ext uri="{FF2B5EF4-FFF2-40B4-BE49-F238E27FC236}">
                <a16:creationId xmlns:a16="http://schemas.microsoft.com/office/drawing/2014/main" id="{65A8CC04-35B5-314C-A808-D13E5A4316E0}"/>
              </a:ext>
            </a:extLst>
          </p:cNvPr>
          <p:cNvSpPr>
            <a:spLocks noGrp="1"/>
          </p:cNvSpPr>
          <p:nvPr>
            <p:ph sz="quarter" idx="15"/>
          </p:nvPr>
        </p:nvSpPr>
        <p:spPr/>
        <p:txBody>
          <a:bodyPr/>
          <a:lstStyle/>
          <a:p>
            <a:r>
              <a:rPr lang="en-US" dirty="0">
                <a:cs typeface="Arial" charset="0"/>
              </a:rPr>
              <a:t>Parker CC, et al. Lancet. 2018;392:2353-66</a:t>
            </a:r>
            <a:endParaRPr lang="en-US" dirty="0">
              <a:latin typeface="Arial" charset="0"/>
              <a:cs typeface="Arial" charset="0"/>
            </a:endParaRPr>
          </a:p>
        </p:txBody>
      </p:sp>
      <p:pic>
        <p:nvPicPr>
          <p:cNvPr id="4" name="Picture 3">
            <a:extLst>
              <a:ext uri="{FF2B5EF4-FFF2-40B4-BE49-F238E27FC236}">
                <a16:creationId xmlns:a16="http://schemas.microsoft.com/office/drawing/2014/main" id="{C99575A0-3BB1-403C-BFAD-4D8D297F5D58}"/>
              </a:ext>
            </a:extLst>
          </p:cNvPr>
          <p:cNvPicPr>
            <a:picLocks noChangeAspect="1"/>
          </p:cNvPicPr>
          <p:nvPr/>
        </p:nvPicPr>
        <p:blipFill rotWithShape="1">
          <a:blip r:embed="rId3"/>
          <a:srcRect l="14788" t="13912" r="58806" b="45749"/>
          <a:stretch/>
        </p:blipFill>
        <p:spPr>
          <a:xfrm>
            <a:off x="2307203" y="1589949"/>
            <a:ext cx="7577594" cy="3720768"/>
          </a:xfrm>
          <a:prstGeom prst="rect">
            <a:avLst/>
          </a:prstGeom>
        </p:spPr>
      </p:pic>
    </p:spTree>
    <p:extLst>
      <p:ext uri="{BB962C8B-B14F-4D97-AF65-F5344CB8AC3E}">
        <p14:creationId xmlns:p14="http://schemas.microsoft.com/office/powerpoint/2010/main" val="9641171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61A7198A-E4AA-E042-AB9F-8DED9851FB40}"/>
              </a:ext>
            </a:extLst>
          </p:cNvPr>
          <p:cNvSpPr>
            <a:spLocks noGrp="1"/>
          </p:cNvSpPr>
          <p:nvPr>
            <p:ph sz="quarter" idx="12"/>
          </p:nvPr>
        </p:nvSpPr>
        <p:spPr>
          <a:xfrm>
            <a:off x="620184" y="4797152"/>
            <a:ext cx="10963200" cy="1157248"/>
          </a:xfrm>
        </p:spPr>
        <p:txBody>
          <a:bodyPr/>
          <a:lstStyle/>
          <a:p>
            <a:r>
              <a:rPr lang="en-GB" dirty="0"/>
              <a:t>Stratification variables</a:t>
            </a:r>
          </a:p>
          <a:p>
            <a:pPr lvl="1"/>
            <a:r>
              <a:rPr lang="en-GB" dirty="0">
                <a:solidFill>
                  <a:schemeClr val="accent1"/>
                </a:solidFill>
              </a:rPr>
              <a:t>Age</a:t>
            </a:r>
            <a:r>
              <a:rPr lang="en-GB" dirty="0"/>
              <a:t> (&lt; 70 vs ≥ 70 years), </a:t>
            </a:r>
            <a:r>
              <a:rPr lang="en-GB" dirty="0">
                <a:solidFill>
                  <a:schemeClr val="accent1"/>
                </a:solidFill>
              </a:rPr>
              <a:t>nodal involvement </a:t>
            </a:r>
            <a:r>
              <a:rPr lang="en-GB" dirty="0"/>
              <a:t>(N0 vs N+ vs Nx), </a:t>
            </a:r>
            <a:r>
              <a:rPr lang="en-GB" dirty="0">
                <a:solidFill>
                  <a:schemeClr val="accent1"/>
                </a:solidFill>
              </a:rPr>
              <a:t>randomizing site</a:t>
            </a:r>
          </a:p>
          <a:p>
            <a:pPr lvl="1"/>
            <a:r>
              <a:rPr lang="en-GB" dirty="0">
                <a:solidFill>
                  <a:schemeClr val="accent1"/>
                </a:solidFill>
              </a:rPr>
              <a:t>WHO performance status </a:t>
            </a:r>
            <a:r>
              <a:rPr lang="en-GB" dirty="0"/>
              <a:t>(0 vs 1 or 2), </a:t>
            </a:r>
            <a:r>
              <a:rPr lang="en-GB" dirty="0">
                <a:solidFill>
                  <a:schemeClr val="accent1"/>
                </a:solidFill>
              </a:rPr>
              <a:t>type of ADT, aspirin or NSAID use, docetaxel use</a:t>
            </a:r>
          </a:p>
        </p:txBody>
      </p:sp>
      <p:sp>
        <p:nvSpPr>
          <p:cNvPr id="4" name="Title 3">
            <a:extLst>
              <a:ext uri="{FF2B5EF4-FFF2-40B4-BE49-F238E27FC236}">
                <a16:creationId xmlns:a16="http://schemas.microsoft.com/office/drawing/2014/main" id="{0120EC93-63B6-45F0-A5FA-1715698ECDCE}"/>
              </a:ext>
            </a:extLst>
          </p:cNvPr>
          <p:cNvSpPr>
            <a:spLocks noGrp="1"/>
          </p:cNvSpPr>
          <p:nvPr>
            <p:ph type="title"/>
          </p:nvPr>
        </p:nvSpPr>
        <p:spPr/>
        <p:txBody>
          <a:bodyPr/>
          <a:lstStyle/>
          <a:p>
            <a:r>
              <a:rPr lang="en-GB" dirty="0"/>
              <a:t>STAMPEDE (Arm H) STUDY DESIGN</a:t>
            </a:r>
          </a:p>
        </p:txBody>
      </p:sp>
      <p:sp>
        <p:nvSpPr>
          <p:cNvPr id="3" name="Slide Number Placeholder 2">
            <a:extLst>
              <a:ext uri="{FF2B5EF4-FFF2-40B4-BE49-F238E27FC236}">
                <a16:creationId xmlns:a16="http://schemas.microsoft.com/office/drawing/2014/main" id="{F9417EBE-2C2C-AC44-82B7-736957C15A74}"/>
              </a:ext>
            </a:extLst>
          </p:cNvPr>
          <p:cNvSpPr>
            <a:spLocks noGrp="1"/>
          </p:cNvSpPr>
          <p:nvPr>
            <p:ph type="sldNum" sz="quarter" idx="4"/>
          </p:nvPr>
        </p:nvSpPr>
        <p:spPr/>
        <p:txBody>
          <a:bodyPr/>
          <a:lstStyle/>
          <a:p>
            <a:fld id="{D706174B-580A-41CE-AD05-61825D957271}" type="slidenum">
              <a:rPr lang="en-US" smtClean="0"/>
              <a:pPr/>
              <a:t>26</a:t>
            </a:fld>
            <a:endParaRPr lang="en-US" dirty="0"/>
          </a:p>
        </p:txBody>
      </p:sp>
      <p:sp>
        <p:nvSpPr>
          <p:cNvPr id="7" name="Content Placeholder 6">
            <a:extLst>
              <a:ext uri="{FF2B5EF4-FFF2-40B4-BE49-F238E27FC236}">
                <a16:creationId xmlns:a16="http://schemas.microsoft.com/office/drawing/2014/main" id="{10E7830C-E42D-1141-8EBE-8635E489DC73}"/>
              </a:ext>
            </a:extLst>
          </p:cNvPr>
          <p:cNvSpPr>
            <a:spLocks noGrp="1"/>
          </p:cNvSpPr>
          <p:nvPr>
            <p:ph sz="quarter" idx="15"/>
          </p:nvPr>
        </p:nvSpPr>
        <p:spPr>
          <a:xfrm>
            <a:off x="620184" y="6309320"/>
            <a:ext cx="9364248" cy="365125"/>
          </a:xfrm>
        </p:spPr>
        <p:txBody>
          <a:bodyPr/>
          <a:lstStyle/>
          <a:p>
            <a:pPr>
              <a:spcBef>
                <a:spcPts val="300"/>
              </a:spcBef>
            </a:pPr>
            <a:r>
              <a:rPr lang="en-GB" dirty="0"/>
              <a:t>ADT, androgen deprivation therapy; N0, no nodal involvement; N+, nodal involvement; NSAID, nonsteroidal anti-inflammatory drug; Nx, indeterminate nodal involvement; SOC, standard of care; WHO, World Health Organization</a:t>
            </a:r>
          </a:p>
          <a:p>
            <a:pPr>
              <a:spcBef>
                <a:spcPts val="300"/>
              </a:spcBef>
            </a:pPr>
            <a:r>
              <a:rPr lang="en-US" dirty="0"/>
              <a:t>Parker CC, et al. Lancet. 2018;392:2353-66</a:t>
            </a:r>
            <a:endParaRPr lang="en-GB" dirty="0">
              <a:solidFill>
                <a:srgbClr val="FF0000"/>
              </a:solidFill>
            </a:endParaRPr>
          </a:p>
        </p:txBody>
      </p:sp>
      <p:sp>
        <p:nvSpPr>
          <p:cNvPr id="13" name="TextBox 12">
            <a:extLst>
              <a:ext uri="{FF2B5EF4-FFF2-40B4-BE49-F238E27FC236}">
                <a16:creationId xmlns:a16="http://schemas.microsoft.com/office/drawing/2014/main" id="{4F4EA404-9375-7D40-A91D-68091AB27391}"/>
              </a:ext>
            </a:extLst>
          </p:cNvPr>
          <p:cNvSpPr txBox="1"/>
          <p:nvPr/>
        </p:nvSpPr>
        <p:spPr>
          <a:xfrm>
            <a:off x="5745319" y="3823111"/>
            <a:ext cx="5679273" cy="923330"/>
          </a:xfrm>
          <a:prstGeom prst="rect">
            <a:avLst/>
          </a:prstGeom>
          <a:noFill/>
        </p:spPr>
        <p:txBody>
          <a:bodyPr wrap="square" rtlCol="0">
            <a:spAutoFit/>
          </a:bodyPr>
          <a:lstStyle/>
          <a:p>
            <a:pPr algn="ctr"/>
            <a:r>
              <a:rPr lang="en-GB" dirty="0"/>
              <a:t>36 Gy (in 6 weekly fractions of 6 Gy) </a:t>
            </a:r>
            <a:r>
              <a:rPr lang="en-GB" b="1" dirty="0"/>
              <a:t>or</a:t>
            </a:r>
            <a:r>
              <a:rPr lang="en-GB" dirty="0"/>
              <a:t> </a:t>
            </a:r>
            <a:br>
              <a:rPr lang="en-GB" dirty="0"/>
            </a:br>
            <a:r>
              <a:rPr lang="en-GB" dirty="0"/>
              <a:t>55 Gy (in 20 daily fractions of 2.75 Gy over 4 weeks)</a:t>
            </a:r>
            <a:br>
              <a:rPr lang="en-GB" dirty="0"/>
            </a:br>
            <a:r>
              <a:rPr lang="en-GB" dirty="0"/>
              <a:t>Schedule nominated before randomization</a:t>
            </a:r>
          </a:p>
        </p:txBody>
      </p:sp>
      <p:sp>
        <p:nvSpPr>
          <p:cNvPr id="12" name="Rounded Rectangle 11">
            <a:extLst>
              <a:ext uri="{FF2B5EF4-FFF2-40B4-BE49-F238E27FC236}">
                <a16:creationId xmlns:a16="http://schemas.microsoft.com/office/drawing/2014/main" id="{7B6185F3-367B-5A4D-A4DC-94E1E3C4D3A9}"/>
              </a:ext>
            </a:extLst>
          </p:cNvPr>
          <p:cNvSpPr/>
          <p:nvPr/>
        </p:nvSpPr>
        <p:spPr>
          <a:xfrm>
            <a:off x="2086582" y="2971004"/>
            <a:ext cx="3409540" cy="79208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ADT ± docetaxel (SOC)</a:t>
            </a:r>
          </a:p>
        </p:txBody>
      </p:sp>
      <p:sp>
        <p:nvSpPr>
          <p:cNvPr id="16" name="Rounded Rectangle 15">
            <a:extLst>
              <a:ext uri="{FF2B5EF4-FFF2-40B4-BE49-F238E27FC236}">
                <a16:creationId xmlns:a16="http://schemas.microsoft.com/office/drawing/2014/main" id="{4D17A48A-7FD9-F34A-9673-FAC6E19D7A50}"/>
              </a:ext>
            </a:extLst>
          </p:cNvPr>
          <p:cNvSpPr/>
          <p:nvPr/>
        </p:nvSpPr>
        <p:spPr>
          <a:xfrm>
            <a:off x="6725020" y="2971004"/>
            <a:ext cx="3409540" cy="79208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ADT ± docetaxel (SOC)</a:t>
            </a:r>
            <a:br>
              <a:rPr lang="en-GB" b="1" dirty="0"/>
            </a:br>
            <a:r>
              <a:rPr lang="en-GB" b="1" dirty="0"/>
              <a:t>+ prostate irradiation</a:t>
            </a:r>
          </a:p>
        </p:txBody>
      </p:sp>
      <p:sp>
        <p:nvSpPr>
          <p:cNvPr id="17" name="TextBox 16">
            <a:extLst>
              <a:ext uri="{FF2B5EF4-FFF2-40B4-BE49-F238E27FC236}">
                <a16:creationId xmlns:a16="http://schemas.microsoft.com/office/drawing/2014/main" id="{C623CE0D-897A-4048-A3C1-F5AFC34C53FF}"/>
              </a:ext>
            </a:extLst>
          </p:cNvPr>
          <p:cNvSpPr txBox="1"/>
          <p:nvPr/>
        </p:nvSpPr>
        <p:spPr>
          <a:xfrm>
            <a:off x="5607422" y="3194958"/>
            <a:ext cx="1006298" cy="400110"/>
          </a:xfrm>
          <a:prstGeom prst="rect">
            <a:avLst/>
          </a:prstGeom>
          <a:noFill/>
        </p:spPr>
        <p:txBody>
          <a:bodyPr wrap="square" rtlCol="0">
            <a:spAutoFit/>
          </a:bodyPr>
          <a:lstStyle/>
          <a:p>
            <a:pPr algn="ctr"/>
            <a:r>
              <a:rPr lang="en-US" sz="2000" b="1" dirty="0"/>
              <a:t>1:1</a:t>
            </a:r>
          </a:p>
        </p:txBody>
      </p:sp>
      <p:sp>
        <p:nvSpPr>
          <p:cNvPr id="18" name="Freeform: Shape 16">
            <a:extLst>
              <a:ext uri="{FF2B5EF4-FFF2-40B4-BE49-F238E27FC236}">
                <a16:creationId xmlns:a16="http://schemas.microsoft.com/office/drawing/2014/main" id="{A1C379FC-67E0-8847-83AB-E3CC3E726B3E}"/>
              </a:ext>
            </a:extLst>
          </p:cNvPr>
          <p:cNvSpPr/>
          <p:nvPr/>
        </p:nvSpPr>
        <p:spPr>
          <a:xfrm rot="5400000">
            <a:off x="3640109" y="2775702"/>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9" name="Freeform: Shape 16">
            <a:extLst>
              <a:ext uri="{FF2B5EF4-FFF2-40B4-BE49-F238E27FC236}">
                <a16:creationId xmlns:a16="http://schemas.microsoft.com/office/drawing/2014/main" id="{74B0F6C7-FE7F-1745-B3F4-2B1DADF4A59E}"/>
              </a:ext>
            </a:extLst>
          </p:cNvPr>
          <p:cNvSpPr/>
          <p:nvPr/>
        </p:nvSpPr>
        <p:spPr>
          <a:xfrm rot="5400000">
            <a:off x="5969841" y="2483604"/>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headEnd type="none" w="med" len="med"/>
            <a:tailEnd type="none" w="med" len="me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20" name="Freeform: Shape 16">
            <a:extLst>
              <a:ext uri="{FF2B5EF4-FFF2-40B4-BE49-F238E27FC236}">
                <a16:creationId xmlns:a16="http://schemas.microsoft.com/office/drawing/2014/main" id="{11821EA4-AE90-B34D-9410-1BC50805D8E2}"/>
              </a:ext>
            </a:extLst>
          </p:cNvPr>
          <p:cNvSpPr/>
          <p:nvPr/>
        </p:nvSpPr>
        <p:spPr>
          <a:xfrm>
            <a:off x="3792508" y="2636004"/>
            <a:ext cx="465179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headEnd type="none" w="med" len="med"/>
            <a:tailEnd type="none" w="med" len="me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21" name="Freeform: Shape 16">
            <a:extLst>
              <a:ext uri="{FF2B5EF4-FFF2-40B4-BE49-F238E27FC236}">
                <a16:creationId xmlns:a16="http://schemas.microsoft.com/office/drawing/2014/main" id="{7227EB12-3356-F049-8CC8-C2386BE27793}"/>
              </a:ext>
            </a:extLst>
          </p:cNvPr>
          <p:cNvSpPr/>
          <p:nvPr/>
        </p:nvSpPr>
        <p:spPr>
          <a:xfrm rot="5400000">
            <a:off x="8278547" y="2775703"/>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5" name="Rounded Rectangle 14">
            <a:extLst>
              <a:ext uri="{FF2B5EF4-FFF2-40B4-BE49-F238E27FC236}">
                <a16:creationId xmlns:a16="http://schemas.microsoft.com/office/drawing/2014/main" id="{DC2E05A6-944C-674D-ACB9-7605C3132605}"/>
              </a:ext>
            </a:extLst>
          </p:cNvPr>
          <p:cNvSpPr/>
          <p:nvPr/>
        </p:nvSpPr>
        <p:spPr>
          <a:xfrm>
            <a:off x="4416314" y="1627233"/>
            <a:ext cx="3409540" cy="79208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Men with newly diagnosed</a:t>
            </a:r>
            <a:br>
              <a:rPr lang="en-GB" b="1" dirty="0"/>
            </a:br>
            <a:r>
              <a:rPr lang="en-GB" b="1" dirty="0"/>
              <a:t>metastatic prostate cancer</a:t>
            </a:r>
          </a:p>
        </p:txBody>
      </p:sp>
    </p:spTree>
    <p:extLst>
      <p:ext uri="{BB962C8B-B14F-4D97-AF65-F5344CB8AC3E}">
        <p14:creationId xmlns:p14="http://schemas.microsoft.com/office/powerpoint/2010/main" val="8427668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AA00-10BC-9C45-859D-943F09348CBB}"/>
              </a:ext>
            </a:extLst>
          </p:cNvPr>
          <p:cNvSpPr>
            <a:spLocks noGrp="1"/>
          </p:cNvSpPr>
          <p:nvPr>
            <p:ph type="title"/>
          </p:nvPr>
        </p:nvSpPr>
        <p:spPr/>
        <p:txBody>
          <a:bodyPr/>
          <a:lstStyle/>
          <a:p>
            <a:r>
              <a:rPr lang="en-GB" altLang="en-US" dirty="0"/>
              <a:t>Potential Role of Primary Tumor Therapy in </a:t>
            </a:r>
            <a:r>
              <a:rPr lang="en-GB" altLang="en-US" cap="none" dirty="0"/>
              <a:t>m</a:t>
            </a:r>
            <a:r>
              <a:rPr lang="en-GB" altLang="en-US" dirty="0"/>
              <a:t>CSPC: STAMPEDE (Arm H) </a:t>
            </a:r>
            <a:endParaRPr lang="en-GB" dirty="0"/>
          </a:p>
        </p:txBody>
      </p:sp>
      <p:sp>
        <p:nvSpPr>
          <p:cNvPr id="4" name="Content Placeholder 3">
            <a:extLst>
              <a:ext uri="{FF2B5EF4-FFF2-40B4-BE49-F238E27FC236}">
                <a16:creationId xmlns:a16="http://schemas.microsoft.com/office/drawing/2014/main" id="{8C9FFB13-7727-D549-BA70-134BE168736D}"/>
              </a:ext>
            </a:extLst>
          </p:cNvPr>
          <p:cNvSpPr>
            <a:spLocks noGrp="1"/>
          </p:cNvSpPr>
          <p:nvPr>
            <p:ph sz="quarter" idx="15"/>
          </p:nvPr>
        </p:nvSpPr>
        <p:spPr>
          <a:xfrm>
            <a:off x="620184" y="6309320"/>
            <a:ext cx="8116800" cy="365125"/>
          </a:xfrm>
        </p:spPr>
        <p:txBody>
          <a:bodyPr/>
          <a:lstStyle/>
          <a:p>
            <a:pPr defTabSz="571500">
              <a:spcBef>
                <a:spcPts val="300"/>
              </a:spcBef>
              <a:defRPr/>
            </a:pPr>
            <a:r>
              <a:rPr lang="en-US" dirty="0">
                <a:cs typeface="Arial" charset="0"/>
              </a:rPr>
              <a:t>CI, confidence interval; HR, hazard ratio; mCSPC, metastatic castration-sensitive prostate cancer</a:t>
            </a:r>
          </a:p>
          <a:p>
            <a:pPr defTabSz="571500">
              <a:spcBef>
                <a:spcPts val="300"/>
              </a:spcBef>
              <a:defRPr/>
            </a:pPr>
            <a:r>
              <a:rPr lang="en-US" dirty="0">
                <a:cs typeface="Arial" charset="0"/>
              </a:rPr>
              <a:t>Parker CC, et al. Lancet. 2018;392:2353-66</a:t>
            </a:r>
            <a:endParaRPr lang="en-US" dirty="0">
              <a:latin typeface="Arial" charset="0"/>
              <a:cs typeface="Arial" charset="0"/>
            </a:endParaRPr>
          </a:p>
        </p:txBody>
      </p:sp>
      <p:sp>
        <p:nvSpPr>
          <p:cNvPr id="5" name="Slide Number Placeholder 4">
            <a:extLst>
              <a:ext uri="{FF2B5EF4-FFF2-40B4-BE49-F238E27FC236}">
                <a16:creationId xmlns:a16="http://schemas.microsoft.com/office/drawing/2014/main" id="{F2F71EB4-CA7E-3B4F-AF24-6BCD671DDBE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27</a:t>
            </a:fld>
            <a:endParaRPr lang="en-GB" dirty="0"/>
          </a:p>
        </p:txBody>
      </p:sp>
      <p:sp>
        <p:nvSpPr>
          <p:cNvPr id="9" name="Rounded Rectangle 8">
            <a:extLst>
              <a:ext uri="{FF2B5EF4-FFF2-40B4-BE49-F238E27FC236}">
                <a16:creationId xmlns:a16="http://schemas.microsoft.com/office/drawing/2014/main" id="{E33D5394-E45F-4A46-8D3A-597054C2FD71}"/>
              </a:ext>
            </a:extLst>
          </p:cNvPr>
          <p:cNvSpPr/>
          <p:nvPr/>
        </p:nvSpPr>
        <p:spPr>
          <a:xfrm>
            <a:off x="4696691" y="1171989"/>
            <a:ext cx="7065818" cy="4871366"/>
          </a:xfrm>
          <a:prstGeom prst="roundRect">
            <a:avLst>
              <a:gd name="adj" fmla="val 442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EE2E2E73-4CD0-004E-813C-96CF83A84762}"/>
              </a:ext>
            </a:extLst>
          </p:cNvPr>
          <p:cNvSpPr txBox="1"/>
          <p:nvPr/>
        </p:nvSpPr>
        <p:spPr>
          <a:xfrm>
            <a:off x="4798517" y="3237153"/>
            <a:ext cx="607602" cy="249299"/>
          </a:xfrm>
          <a:prstGeom prst="rect">
            <a:avLst/>
          </a:prstGeom>
          <a:noFill/>
        </p:spPr>
        <p:txBody>
          <a:bodyPr wrap="none" lIns="0" tIns="0" rIns="0" bIns="0" rtlCol="0">
            <a:spAutoFit/>
          </a:bodyPr>
          <a:lstStyle/>
          <a:p>
            <a:pPr algn="r">
              <a:lnSpc>
                <a:spcPct val="90000"/>
              </a:lnSpc>
            </a:pPr>
            <a:r>
              <a:rPr lang="en-GB" sz="600" b="1" u="sng" dirty="0">
                <a:latin typeface="Calibri" panose="020F0502020204030204" pitchFamily="34" charset="0"/>
                <a:ea typeface="Aileron" charset="0"/>
                <a:cs typeface="Calibri" panose="020F0502020204030204" pitchFamily="34" charset="0"/>
              </a:rPr>
              <a:t>No. at risk (events)</a:t>
            </a:r>
          </a:p>
          <a:p>
            <a:pPr algn="r">
              <a:lnSpc>
                <a:spcPct val="90000"/>
              </a:lnSpc>
            </a:pPr>
            <a:r>
              <a:rPr lang="en-GB" sz="600" b="1" dirty="0">
                <a:latin typeface="Calibri" panose="020F0502020204030204" pitchFamily="34" charset="0"/>
                <a:ea typeface="Aileron" charset="0"/>
                <a:cs typeface="Calibri" panose="020F0502020204030204" pitchFamily="34" charset="0"/>
              </a:rPr>
              <a:t>Control</a:t>
            </a:r>
            <a:br>
              <a:rPr lang="en-GB" sz="600" b="1" dirty="0">
                <a:latin typeface="Calibri" panose="020F0502020204030204" pitchFamily="34" charset="0"/>
                <a:ea typeface="Aileron" charset="0"/>
                <a:cs typeface="Calibri" panose="020F0502020204030204" pitchFamily="34" charset="0"/>
              </a:rPr>
            </a:br>
            <a:r>
              <a:rPr lang="en-GB" sz="600" b="1" dirty="0">
                <a:latin typeface="Calibri" panose="020F0502020204030204" pitchFamily="34" charset="0"/>
                <a:ea typeface="Aileron" charset="0"/>
                <a:cs typeface="Calibri" panose="020F0502020204030204" pitchFamily="34" charset="0"/>
              </a:rPr>
              <a:t>Radiotherapy</a:t>
            </a:r>
          </a:p>
        </p:txBody>
      </p:sp>
      <p:sp>
        <p:nvSpPr>
          <p:cNvPr id="43" name="TextBox 42">
            <a:extLst>
              <a:ext uri="{FF2B5EF4-FFF2-40B4-BE49-F238E27FC236}">
                <a16:creationId xmlns:a16="http://schemas.microsoft.com/office/drawing/2014/main" id="{C22D8F95-3176-A147-B12E-621CFAC5A5A9}"/>
              </a:ext>
            </a:extLst>
          </p:cNvPr>
          <p:cNvSpPr txBox="1"/>
          <p:nvPr/>
        </p:nvSpPr>
        <p:spPr>
          <a:xfrm>
            <a:off x="5649959" y="3320253"/>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a:t>
            </a:r>
          </a:p>
          <a:p>
            <a:pPr algn="ctr">
              <a:lnSpc>
                <a:spcPct val="90000"/>
              </a:lnSpc>
            </a:pPr>
            <a:r>
              <a:rPr lang="en-GB" sz="600" dirty="0">
                <a:latin typeface="Calibri" panose="020F0502020204030204" pitchFamily="34" charset="0"/>
                <a:ea typeface="Aileron" charset="0"/>
                <a:cs typeface="Calibri" panose="020F0502020204030204" pitchFamily="34" charset="0"/>
              </a:rPr>
              <a:t>(1)</a:t>
            </a:r>
          </a:p>
        </p:txBody>
      </p:sp>
      <p:sp>
        <p:nvSpPr>
          <p:cNvPr id="44" name="TextBox 43">
            <a:extLst>
              <a:ext uri="{FF2B5EF4-FFF2-40B4-BE49-F238E27FC236}">
                <a16:creationId xmlns:a16="http://schemas.microsoft.com/office/drawing/2014/main" id="{FF92B0CB-41AE-824E-82FE-B740C97F5C3E}"/>
              </a:ext>
            </a:extLst>
          </p:cNvPr>
          <p:cNvSpPr txBox="1"/>
          <p:nvPr/>
        </p:nvSpPr>
        <p:spPr>
          <a:xfrm>
            <a:off x="580510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400</a:t>
            </a:r>
          </a:p>
          <a:p>
            <a:pPr algn="r">
              <a:lnSpc>
                <a:spcPct val="90000"/>
              </a:lnSpc>
            </a:pPr>
            <a:r>
              <a:rPr lang="en-GB" sz="600" dirty="0">
                <a:latin typeface="Calibri" panose="020F0502020204030204" pitchFamily="34" charset="0"/>
                <a:ea typeface="Aileron" charset="0"/>
                <a:cs typeface="Calibri" panose="020F0502020204030204" pitchFamily="34" charset="0"/>
              </a:rPr>
              <a:t>405</a:t>
            </a:r>
          </a:p>
        </p:txBody>
      </p:sp>
      <p:sp>
        <p:nvSpPr>
          <p:cNvPr id="46" name="TextBox 45">
            <a:extLst>
              <a:ext uri="{FF2B5EF4-FFF2-40B4-BE49-F238E27FC236}">
                <a16:creationId xmlns:a16="http://schemas.microsoft.com/office/drawing/2014/main" id="{A6F3F7AA-0BD5-1042-B964-67525EE31B63}"/>
              </a:ext>
            </a:extLst>
          </p:cNvPr>
          <p:cNvSpPr txBox="1"/>
          <p:nvPr/>
        </p:nvSpPr>
        <p:spPr>
          <a:xfrm>
            <a:off x="5517247" y="3056095"/>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0</a:t>
            </a:r>
          </a:p>
        </p:txBody>
      </p:sp>
      <p:sp>
        <p:nvSpPr>
          <p:cNvPr id="47" name="TextBox 46">
            <a:extLst>
              <a:ext uri="{FF2B5EF4-FFF2-40B4-BE49-F238E27FC236}">
                <a16:creationId xmlns:a16="http://schemas.microsoft.com/office/drawing/2014/main" id="{B8E496FA-7428-AF43-87BE-0AB7116FD705}"/>
              </a:ext>
            </a:extLst>
          </p:cNvPr>
          <p:cNvSpPr txBox="1"/>
          <p:nvPr/>
        </p:nvSpPr>
        <p:spPr>
          <a:xfrm>
            <a:off x="6132980" y="3056095"/>
            <a:ext cx="89768"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12</a:t>
            </a:r>
          </a:p>
        </p:txBody>
      </p:sp>
      <p:sp>
        <p:nvSpPr>
          <p:cNvPr id="48" name="TextBox 47">
            <a:extLst>
              <a:ext uri="{FF2B5EF4-FFF2-40B4-BE49-F238E27FC236}">
                <a16:creationId xmlns:a16="http://schemas.microsoft.com/office/drawing/2014/main" id="{E92953F8-4418-164C-8C29-97989F982483}"/>
              </a:ext>
            </a:extLst>
          </p:cNvPr>
          <p:cNvSpPr txBox="1"/>
          <p:nvPr/>
        </p:nvSpPr>
        <p:spPr>
          <a:xfrm>
            <a:off x="5837922" y="3056095"/>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6</a:t>
            </a:r>
          </a:p>
        </p:txBody>
      </p:sp>
      <p:sp>
        <p:nvSpPr>
          <p:cNvPr id="50" name="TextBox 49">
            <a:extLst>
              <a:ext uri="{FF2B5EF4-FFF2-40B4-BE49-F238E27FC236}">
                <a16:creationId xmlns:a16="http://schemas.microsoft.com/office/drawing/2014/main" id="{2920D5DD-F1ED-664B-A719-68DF0E25C708}"/>
              </a:ext>
            </a:extLst>
          </p:cNvPr>
          <p:cNvSpPr txBox="1"/>
          <p:nvPr/>
        </p:nvSpPr>
        <p:spPr>
          <a:xfrm>
            <a:off x="645365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18</a:t>
            </a:r>
          </a:p>
        </p:txBody>
      </p:sp>
      <p:sp>
        <p:nvSpPr>
          <p:cNvPr id="53" name="TextBox 52">
            <a:extLst>
              <a:ext uri="{FF2B5EF4-FFF2-40B4-BE49-F238E27FC236}">
                <a16:creationId xmlns:a16="http://schemas.microsoft.com/office/drawing/2014/main" id="{581C8EDB-AD41-E249-BA38-2D1A6C4DA976}"/>
              </a:ext>
            </a:extLst>
          </p:cNvPr>
          <p:cNvSpPr txBox="1"/>
          <p:nvPr/>
        </p:nvSpPr>
        <p:spPr>
          <a:xfrm>
            <a:off x="6774330"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24</a:t>
            </a:r>
          </a:p>
        </p:txBody>
      </p:sp>
      <p:sp>
        <p:nvSpPr>
          <p:cNvPr id="54" name="TextBox 53">
            <a:extLst>
              <a:ext uri="{FF2B5EF4-FFF2-40B4-BE49-F238E27FC236}">
                <a16:creationId xmlns:a16="http://schemas.microsoft.com/office/drawing/2014/main" id="{5C379D9E-B00E-B441-B673-90EE0C625B91}"/>
              </a:ext>
            </a:extLst>
          </p:cNvPr>
          <p:cNvSpPr txBox="1"/>
          <p:nvPr/>
        </p:nvSpPr>
        <p:spPr>
          <a:xfrm>
            <a:off x="7098180"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30</a:t>
            </a:r>
          </a:p>
        </p:txBody>
      </p:sp>
      <p:sp>
        <p:nvSpPr>
          <p:cNvPr id="55" name="TextBox 54">
            <a:extLst>
              <a:ext uri="{FF2B5EF4-FFF2-40B4-BE49-F238E27FC236}">
                <a16:creationId xmlns:a16="http://schemas.microsoft.com/office/drawing/2014/main" id="{27285128-CF5E-EA42-B17A-1FF9FD46E017}"/>
              </a:ext>
            </a:extLst>
          </p:cNvPr>
          <p:cNvSpPr txBox="1"/>
          <p:nvPr/>
        </p:nvSpPr>
        <p:spPr>
          <a:xfrm>
            <a:off x="741250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36</a:t>
            </a:r>
          </a:p>
        </p:txBody>
      </p:sp>
      <p:sp>
        <p:nvSpPr>
          <p:cNvPr id="57" name="TextBox 56">
            <a:extLst>
              <a:ext uri="{FF2B5EF4-FFF2-40B4-BE49-F238E27FC236}">
                <a16:creationId xmlns:a16="http://schemas.microsoft.com/office/drawing/2014/main" id="{07295226-63BE-3F4E-87B8-F685E4A38AAD}"/>
              </a:ext>
            </a:extLst>
          </p:cNvPr>
          <p:cNvSpPr txBox="1"/>
          <p:nvPr/>
        </p:nvSpPr>
        <p:spPr>
          <a:xfrm>
            <a:off x="7733180"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42</a:t>
            </a:r>
          </a:p>
        </p:txBody>
      </p:sp>
      <p:sp>
        <p:nvSpPr>
          <p:cNvPr id="58" name="TextBox 57">
            <a:extLst>
              <a:ext uri="{FF2B5EF4-FFF2-40B4-BE49-F238E27FC236}">
                <a16:creationId xmlns:a16="http://schemas.microsoft.com/office/drawing/2014/main" id="{448505DA-033A-5A4D-9504-F69715816744}"/>
              </a:ext>
            </a:extLst>
          </p:cNvPr>
          <p:cNvSpPr txBox="1"/>
          <p:nvPr/>
        </p:nvSpPr>
        <p:spPr>
          <a:xfrm>
            <a:off x="8050680"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48</a:t>
            </a:r>
          </a:p>
        </p:txBody>
      </p:sp>
      <p:sp>
        <p:nvSpPr>
          <p:cNvPr id="60" name="TextBox 59">
            <a:extLst>
              <a:ext uri="{FF2B5EF4-FFF2-40B4-BE49-F238E27FC236}">
                <a16:creationId xmlns:a16="http://schemas.microsoft.com/office/drawing/2014/main" id="{81FF1A6E-33AA-B942-A705-F44FABC4C6A1}"/>
              </a:ext>
            </a:extLst>
          </p:cNvPr>
          <p:cNvSpPr txBox="1"/>
          <p:nvPr/>
        </p:nvSpPr>
        <p:spPr>
          <a:xfrm>
            <a:off x="837038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54</a:t>
            </a:r>
          </a:p>
        </p:txBody>
      </p:sp>
      <p:sp>
        <p:nvSpPr>
          <p:cNvPr id="62" name="TextBox 61">
            <a:extLst>
              <a:ext uri="{FF2B5EF4-FFF2-40B4-BE49-F238E27FC236}">
                <a16:creationId xmlns:a16="http://schemas.microsoft.com/office/drawing/2014/main" id="{6C5691A4-6BAE-A744-9B09-4F6E5953FD6F}"/>
              </a:ext>
            </a:extLst>
          </p:cNvPr>
          <p:cNvSpPr txBox="1"/>
          <p:nvPr/>
        </p:nvSpPr>
        <p:spPr>
          <a:xfrm>
            <a:off x="6386260" y="3157778"/>
            <a:ext cx="1534074"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Time since randomization (months)</a:t>
            </a:r>
          </a:p>
        </p:txBody>
      </p:sp>
      <p:sp>
        <p:nvSpPr>
          <p:cNvPr id="63" name="TextBox 62">
            <a:extLst>
              <a:ext uri="{FF2B5EF4-FFF2-40B4-BE49-F238E27FC236}">
                <a16:creationId xmlns:a16="http://schemas.microsoft.com/office/drawing/2014/main" id="{40306225-F918-2A47-BA96-4C7AF7A07B02}"/>
              </a:ext>
            </a:extLst>
          </p:cNvPr>
          <p:cNvSpPr txBox="1"/>
          <p:nvPr/>
        </p:nvSpPr>
        <p:spPr>
          <a:xfrm rot="16200000">
            <a:off x="4826095" y="2197724"/>
            <a:ext cx="823944"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Overall survival (%)</a:t>
            </a:r>
          </a:p>
        </p:txBody>
      </p:sp>
      <p:sp>
        <p:nvSpPr>
          <p:cNvPr id="64" name="TextBox 63">
            <a:extLst>
              <a:ext uri="{FF2B5EF4-FFF2-40B4-BE49-F238E27FC236}">
                <a16:creationId xmlns:a16="http://schemas.microsoft.com/office/drawing/2014/main" id="{7327246D-30B8-764A-98A2-9D9C572A4850}"/>
              </a:ext>
            </a:extLst>
          </p:cNvPr>
          <p:cNvSpPr txBox="1"/>
          <p:nvPr/>
        </p:nvSpPr>
        <p:spPr>
          <a:xfrm>
            <a:off x="5346435" y="1445296"/>
            <a:ext cx="134652"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100</a:t>
            </a:r>
          </a:p>
        </p:txBody>
      </p:sp>
      <p:sp>
        <p:nvSpPr>
          <p:cNvPr id="65" name="TextBox 64">
            <a:extLst>
              <a:ext uri="{FF2B5EF4-FFF2-40B4-BE49-F238E27FC236}">
                <a16:creationId xmlns:a16="http://schemas.microsoft.com/office/drawing/2014/main" id="{BA3C03F9-4DE8-7249-94FB-673EB70DD344}"/>
              </a:ext>
            </a:extLst>
          </p:cNvPr>
          <p:cNvSpPr txBox="1"/>
          <p:nvPr/>
        </p:nvSpPr>
        <p:spPr>
          <a:xfrm>
            <a:off x="5436203" y="2950246"/>
            <a:ext cx="44884"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0</a:t>
            </a:r>
          </a:p>
        </p:txBody>
      </p:sp>
      <p:sp>
        <p:nvSpPr>
          <p:cNvPr id="67" name="TextBox 66">
            <a:extLst>
              <a:ext uri="{FF2B5EF4-FFF2-40B4-BE49-F238E27FC236}">
                <a16:creationId xmlns:a16="http://schemas.microsoft.com/office/drawing/2014/main" id="{9C20B89F-137F-C548-B2B4-4AFB025A421C}"/>
              </a:ext>
            </a:extLst>
          </p:cNvPr>
          <p:cNvSpPr txBox="1"/>
          <p:nvPr/>
        </p:nvSpPr>
        <p:spPr>
          <a:xfrm>
            <a:off x="5391319" y="1751367"/>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80</a:t>
            </a:r>
          </a:p>
        </p:txBody>
      </p:sp>
      <p:sp>
        <p:nvSpPr>
          <p:cNvPr id="69" name="TextBox 68">
            <a:extLst>
              <a:ext uri="{FF2B5EF4-FFF2-40B4-BE49-F238E27FC236}">
                <a16:creationId xmlns:a16="http://schemas.microsoft.com/office/drawing/2014/main" id="{8BDA958F-59D8-1C4D-ABAD-2CE68DEA16BF}"/>
              </a:ext>
            </a:extLst>
          </p:cNvPr>
          <p:cNvSpPr txBox="1"/>
          <p:nvPr/>
        </p:nvSpPr>
        <p:spPr>
          <a:xfrm>
            <a:off x="5391319" y="2057438"/>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60</a:t>
            </a:r>
          </a:p>
        </p:txBody>
      </p:sp>
      <p:sp>
        <p:nvSpPr>
          <p:cNvPr id="71" name="TextBox 70">
            <a:extLst>
              <a:ext uri="{FF2B5EF4-FFF2-40B4-BE49-F238E27FC236}">
                <a16:creationId xmlns:a16="http://schemas.microsoft.com/office/drawing/2014/main" id="{5A13A310-AD5C-424D-B711-24C429EC5C07}"/>
              </a:ext>
            </a:extLst>
          </p:cNvPr>
          <p:cNvSpPr txBox="1"/>
          <p:nvPr/>
        </p:nvSpPr>
        <p:spPr>
          <a:xfrm>
            <a:off x="5391319" y="2353984"/>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40</a:t>
            </a:r>
          </a:p>
        </p:txBody>
      </p:sp>
      <p:sp>
        <p:nvSpPr>
          <p:cNvPr id="73" name="TextBox 72">
            <a:extLst>
              <a:ext uri="{FF2B5EF4-FFF2-40B4-BE49-F238E27FC236}">
                <a16:creationId xmlns:a16="http://schemas.microsoft.com/office/drawing/2014/main" id="{E4704ACA-9717-1D4E-847B-0A266910BC8D}"/>
              </a:ext>
            </a:extLst>
          </p:cNvPr>
          <p:cNvSpPr txBox="1"/>
          <p:nvPr/>
        </p:nvSpPr>
        <p:spPr>
          <a:xfrm>
            <a:off x="5391319" y="2656880"/>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20</a:t>
            </a:r>
          </a:p>
        </p:txBody>
      </p:sp>
      <p:sp>
        <p:nvSpPr>
          <p:cNvPr id="76" name="TextBox 75">
            <a:extLst>
              <a:ext uri="{FF2B5EF4-FFF2-40B4-BE49-F238E27FC236}">
                <a16:creationId xmlns:a16="http://schemas.microsoft.com/office/drawing/2014/main" id="{5BCE546D-0426-874F-B0AF-60958C37DC19}"/>
              </a:ext>
            </a:extLst>
          </p:cNvPr>
          <p:cNvSpPr txBox="1"/>
          <p:nvPr/>
        </p:nvSpPr>
        <p:spPr>
          <a:xfrm>
            <a:off x="7878233" y="1482328"/>
            <a:ext cx="564257" cy="221599"/>
          </a:xfrm>
          <a:prstGeom prst="rect">
            <a:avLst/>
          </a:prstGeom>
          <a:noFill/>
        </p:spPr>
        <p:txBody>
          <a:bodyPr wrap="none" lIns="0" tIns="0" rIns="0" bIns="0" rtlCol="0">
            <a:spAutoFit/>
          </a:bodyPr>
          <a:lstStyle/>
          <a:p>
            <a:pPr>
              <a:lnSpc>
                <a:spcPct val="90000"/>
              </a:lnSpc>
            </a:pPr>
            <a:r>
              <a:rPr lang="en-GB" sz="800" dirty="0">
                <a:latin typeface="Calibri" panose="020F0502020204030204" pitchFamily="34" charset="0"/>
                <a:ea typeface="Aileron" charset="0"/>
                <a:cs typeface="Calibri" panose="020F0502020204030204" pitchFamily="34" charset="0"/>
              </a:rPr>
              <a:t>Control</a:t>
            </a:r>
          </a:p>
          <a:p>
            <a:pPr>
              <a:lnSpc>
                <a:spcPct val="90000"/>
              </a:lnSpc>
            </a:pPr>
            <a:r>
              <a:rPr lang="en-GB" sz="800" dirty="0">
                <a:latin typeface="Calibri" panose="020F0502020204030204" pitchFamily="34" charset="0"/>
                <a:ea typeface="Aileron" charset="0"/>
                <a:cs typeface="Calibri" panose="020F0502020204030204" pitchFamily="34" charset="0"/>
              </a:rPr>
              <a:t>Radiotherapy</a:t>
            </a:r>
          </a:p>
        </p:txBody>
      </p:sp>
      <p:cxnSp>
        <p:nvCxnSpPr>
          <p:cNvPr id="77" name="Straight Connector 76">
            <a:extLst>
              <a:ext uri="{FF2B5EF4-FFF2-40B4-BE49-F238E27FC236}">
                <a16:creationId xmlns:a16="http://schemas.microsoft.com/office/drawing/2014/main" id="{BFD8F16B-FA66-314C-9F22-96E4ABD8C3FE}"/>
              </a:ext>
            </a:extLst>
          </p:cNvPr>
          <p:cNvCxnSpPr>
            <a:cxnSpLocks/>
          </p:cNvCxnSpPr>
          <p:nvPr/>
        </p:nvCxnSpPr>
        <p:spPr>
          <a:xfrm>
            <a:off x="7659107" y="1538643"/>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7EE708FB-88B4-1F4B-84A7-C12A40D290AE}"/>
              </a:ext>
            </a:extLst>
          </p:cNvPr>
          <p:cNvCxnSpPr>
            <a:cxnSpLocks/>
          </p:cNvCxnSpPr>
          <p:nvPr/>
        </p:nvCxnSpPr>
        <p:spPr>
          <a:xfrm>
            <a:off x="7659107" y="1649768"/>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5500DECF-4E3B-6E4E-A847-8A8B41FC4F58}"/>
              </a:ext>
            </a:extLst>
          </p:cNvPr>
          <p:cNvCxnSpPr>
            <a:cxnSpLocks/>
          </p:cNvCxnSpPr>
          <p:nvPr/>
        </p:nvCxnSpPr>
        <p:spPr>
          <a:xfrm>
            <a:off x="5539503" y="1488442"/>
            <a:ext cx="0" cy="150754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63E593F-0BB5-8048-9044-6C6F47A58CF5}"/>
              </a:ext>
            </a:extLst>
          </p:cNvPr>
          <p:cNvCxnSpPr>
            <a:cxnSpLocks/>
          </p:cNvCxnSpPr>
          <p:nvPr/>
        </p:nvCxnSpPr>
        <p:spPr>
          <a:xfrm flipH="1">
            <a:off x="5536175" y="2992661"/>
            <a:ext cx="28744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73D9B88-D4EF-F94D-A717-2B878757BAEA}"/>
              </a:ext>
            </a:extLst>
          </p:cNvPr>
          <p:cNvCxnSpPr>
            <a:cxnSpLocks/>
          </p:cNvCxnSpPr>
          <p:nvPr/>
        </p:nvCxnSpPr>
        <p:spPr>
          <a:xfrm flipH="1">
            <a:off x="5503503" y="149088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32B9CAB-E2F7-B048-9C95-AA1C92EF5FE5}"/>
              </a:ext>
            </a:extLst>
          </p:cNvPr>
          <p:cNvCxnSpPr>
            <a:cxnSpLocks/>
          </p:cNvCxnSpPr>
          <p:nvPr/>
        </p:nvCxnSpPr>
        <p:spPr>
          <a:xfrm flipH="1">
            <a:off x="5503503" y="179632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D6C5180A-26AB-224E-89C0-1F74B2B51589}"/>
              </a:ext>
            </a:extLst>
          </p:cNvPr>
          <p:cNvCxnSpPr>
            <a:cxnSpLocks/>
          </p:cNvCxnSpPr>
          <p:nvPr/>
        </p:nvCxnSpPr>
        <p:spPr>
          <a:xfrm flipH="1">
            <a:off x="5503503" y="210175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3AB9A6C6-B284-F943-A112-8396E2678BC7}"/>
              </a:ext>
            </a:extLst>
          </p:cNvPr>
          <p:cNvCxnSpPr>
            <a:cxnSpLocks/>
          </p:cNvCxnSpPr>
          <p:nvPr/>
        </p:nvCxnSpPr>
        <p:spPr>
          <a:xfrm flipH="1">
            <a:off x="5503503" y="239766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D35759B0-9539-F04B-855E-F1EDB14EF92A}"/>
              </a:ext>
            </a:extLst>
          </p:cNvPr>
          <p:cNvCxnSpPr>
            <a:cxnSpLocks/>
          </p:cNvCxnSpPr>
          <p:nvPr/>
        </p:nvCxnSpPr>
        <p:spPr>
          <a:xfrm flipH="1">
            <a:off x="5503503" y="269992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6A407211-05D8-B448-8C25-A29276F3BDA0}"/>
              </a:ext>
            </a:extLst>
          </p:cNvPr>
          <p:cNvCxnSpPr>
            <a:cxnSpLocks/>
          </p:cNvCxnSpPr>
          <p:nvPr/>
        </p:nvCxnSpPr>
        <p:spPr>
          <a:xfrm flipH="1">
            <a:off x="5503503" y="2992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7517AED2-12D9-CB41-8B73-D2CE52029DA9}"/>
              </a:ext>
            </a:extLst>
          </p:cNvPr>
          <p:cNvCxnSpPr>
            <a:cxnSpLocks/>
          </p:cNvCxnSpPr>
          <p:nvPr/>
        </p:nvCxnSpPr>
        <p:spPr>
          <a:xfrm rot="16200000" flipH="1">
            <a:off x="552150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7114DFD-E809-A642-9FF7-C33D2CEAC1EE}"/>
              </a:ext>
            </a:extLst>
          </p:cNvPr>
          <p:cNvCxnSpPr>
            <a:cxnSpLocks/>
          </p:cNvCxnSpPr>
          <p:nvPr/>
        </p:nvCxnSpPr>
        <p:spPr>
          <a:xfrm rot="16200000" flipH="1">
            <a:off x="584005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16949338-9961-304D-A4A1-8B9FBA8D0ED6}"/>
              </a:ext>
            </a:extLst>
          </p:cNvPr>
          <p:cNvCxnSpPr>
            <a:cxnSpLocks/>
          </p:cNvCxnSpPr>
          <p:nvPr/>
        </p:nvCxnSpPr>
        <p:spPr>
          <a:xfrm rot="16200000" flipH="1">
            <a:off x="616072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3477FAC8-7049-B04F-A590-0BFD5C68D2A4}"/>
              </a:ext>
            </a:extLst>
          </p:cNvPr>
          <p:cNvCxnSpPr>
            <a:cxnSpLocks/>
          </p:cNvCxnSpPr>
          <p:nvPr/>
        </p:nvCxnSpPr>
        <p:spPr>
          <a:xfrm rot="16200000" flipH="1">
            <a:off x="648140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C2A2A2EC-CF6C-0448-97C1-52C5FD1EE8ED}"/>
              </a:ext>
            </a:extLst>
          </p:cNvPr>
          <p:cNvCxnSpPr>
            <a:cxnSpLocks/>
          </p:cNvCxnSpPr>
          <p:nvPr/>
        </p:nvCxnSpPr>
        <p:spPr>
          <a:xfrm rot="16200000" flipH="1">
            <a:off x="679572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F3B1B1D5-C129-6948-B803-B80D4B9D9529}"/>
              </a:ext>
            </a:extLst>
          </p:cNvPr>
          <p:cNvCxnSpPr>
            <a:cxnSpLocks/>
          </p:cNvCxnSpPr>
          <p:nvPr/>
        </p:nvCxnSpPr>
        <p:spPr>
          <a:xfrm rot="16200000" flipH="1">
            <a:off x="711957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58ED1740-301C-5A4E-A0F8-927C06BA2631}"/>
              </a:ext>
            </a:extLst>
          </p:cNvPr>
          <p:cNvCxnSpPr>
            <a:cxnSpLocks/>
          </p:cNvCxnSpPr>
          <p:nvPr/>
        </p:nvCxnSpPr>
        <p:spPr>
          <a:xfrm rot="16200000" flipH="1">
            <a:off x="743707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2873E4EF-63EB-0E40-8D9D-271F7C1436F0}"/>
              </a:ext>
            </a:extLst>
          </p:cNvPr>
          <p:cNvCxnSpPr>
            <a:cxnSpLocks/>
          </p:cNvCxnSpPr>
          <p:nvPr/>
        </p:nvCxnSpPr>
        <p:spPr>
          <a:xfrm rot="16200000" flipH="1">
            <a:off x="775775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00710382-C5CB-5340-84CC-C1CE773C34FD}"/>
              </a:ext>
            </a:extLst>
          </p:cNvPr>
          <p:cNvCxnSpPr>
            <a:cxnSpLocks/>
          </p:cNvCxnSpPr>
          <p:nvPr/>
        </p:nvCxnSpPr>
        <p:spPr>
          <a:xfrm rot="16200000" flipH="1">
            <a:off x="807525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FDC891F-C7BA-8A4B-B1E5-C0D4496CB1EB}"/>
              </a:ext>
            </a:extLst>
          </p:cNvPr>
          <p:cNvCxnSpPr>
            <a:cxnSpLocks/>
          </p:cNvCxnSpPr>
          <p:nvPr/>
        </p:nvCxnSpPr>
        <p:spPr>
          <a:xfrm rot="16200000" flipH="1">
            <a:off x="839178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4DF596D5-EA10-F94B-831F-B01B73326957}"/>
              </a:ext>
            </a:extLst>
          </p:cNvPr>
          <p:cNvSpPr txBox="1"/>
          <p:nvPr/>
        </p:nvSpPr>
        <p:spPr>
          <a:xfrm>
            <a:off x="7296615" y="2724760"/>
            <a:ext cx="1117294" cy="221599"/>
          </a:xfrm>
          <a:prstGeom prst="rect">
            <a:avLst/>
          </a:prstGeom>
          <a:solidFill>
            <a:schemeClr val="bg1"/>
          </a:solidFill>
        </p:spPr>
        <p:txBody>
          <a:bodyPr wrap="none" lIns="0" tIns="0" rIns="0" bIns="0" rtlCol="0">
            <a:spAutoFit/>
          </a:bodyPr>
          <a:lstStyle/>
          <a:p>
            <a:pPr>
              <a:lnSpc>
                <a:spcPct val="90000"/>
              </a:lnSpc>
            </a:pPr>
            <a:r>
              <a:rPr lang="en-GB" sz="800" dirty="0">
                <a:latin typeface="Calibri" panose="020F0502020204030204" pitchFamily="34" charset="0"/>
                <a:ea typeface="Aileron" charset="0"/>
                <a:cs typeface="Calibri" panose="020F0502020204030204" pitchFamily="34" charset="0"/>
              </a:rPr>
              <a:t>HR 0.68 (95% CI 0.52–0.90)</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P = 0.007</a:t>
            </a:r>
          </a:p>
        </p:txBody>
      </p:sp>
      <p:sp>
        <p:nvSpPr>
          <p:cNvPr id="121" name="TextBox 120">
            <a:extLst>
              <a:ext uri="{FF2B5EF4-FFF2-40B4-BE49-F238E27FC236}">
                <a16:creationId xmlns:a16="http://schemas.microsoft.com/office/drawing/2014/main" id="{77D56E06-2A35-7043-A880-AF67524F041A}"/>
              </a:ext>
            </a:extLst>
          </p:cNvPr>
          <p:cNvSpPr txBox="1"/>
          <p:nvPr/>
        </p:nvSpPr>
        <p:spPr>
          <a:xfrm>
            <a:off x="548125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409</a:t>
            </a:r>
          </a:p>
          <a:p>
            <a:pPr algn="r">
              <a:lnSpc>
                <a:spcPct val="90000"/>
              </a:lnSpc>
            </a:pPr>
            <a:r>
              <a:rPr lang="en-GB" sz="600" dirty="0">
                <a:latin typeface="Calibri" panose="020F0502020204030204" pitchFamily="34" charset="0"/>
                <a:ea typeface="Aileron" charset="0"/>
                <a:cs typeface="Calibri" panose="020F0502020204030204" pitchFamily="34" charset="0"/>
              </a:rPr>
              <a:t>410</a:t>
            </a:r>
          </a:p>
        </p:txBody>
      </p:sp>
      <p:sp>
        <p:nvSpPr>
          <p:cNvPr id="122" name="TextBox 121">
            <a:extLst>
              <a:ext uri="{FF2B5EF4-FFF2-40B4-BE49-F238E27FC236}">
                <a16:creationId xmlns:a16="http://schemas.microsoft.com/office/drawing/2014/main" id="{8545C59B-41F7-9144-9EBE-0BB37CC60817}"/>
              </a:ext>
            </a:extLst>
          </p:cNvPr>
          <p:cNvSpPr txBox="1"/>
          <p:nvPr/>
        </p:nvSpPr>
        <p:spPr>
          <a:xfrm>
            <a:off x="5970634" y="3320253"/>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(9)</a:t>
            </a:r>
          </a:p>
          <a:p>
            <a:pPr algn="ctr">
              <a:lnSpc>
                <a:spcPct val="90000"/>
              </a:lnSpc>
            </a:pPr>
            <a:r>
              <a:rPr lang="en-GB" sz="600" dirty="0">
                <a:latin typeface="Calibri" panose="020F0502020204030204" pitchFamily="34" charset="0"/>
                <a:ea typeface="Aileron" charset="0"/>
                <a:cs typeface="Calibri" panose="020F0502020204030204" pitchFamily="34" charset="0"/>
              </a:rPr>
              <a:t>(4)</a:t>
            </a:r>
          </a:p>
        </p:txBody>
      </p:sp>
      <p:sp>
        <p:nvSpPr>
          <p:cNvPr id="123" name="TextBox 122">
            <a:extLst>
              <a:ext uri="{FF2B5EF4-FFF2-40B4-BE49-F238E27FC236}">
                <a16:creationId xmlns:a16="http://schemas.microsoft.com/office/drawing/2014/main" id="{D8DAE310-175D-5140-90CA-93F4BE535972}"/>
              </a:ext>
            </a:extLst>
          </p:cNvPr>
          <p:cNvSpPr txBox="1"/>
          <p:nvPr/>
        </p:nvSpPr>
        <p:spPr>
          <a:xfrm>
            <a:off x="6119432"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387</a:t>
            </a:r>
          </a:p>
          <a:p>
            <a:pPr algn="r">
              <a:lnSpc>
                <a:spcPct val="90000"/>
              </a:lnSpc>
            </a:pPr>
            <a:r>
              <a:rPr lang="en-GB" sz="600" dirty="0">
                <a:latin typeface="Calibri" panose="020F0502020204030204" pitchFamily="34" charset="0"/>
                <a:ea typeface="Aileron" charset="0"/>
                <a:cs typeface="Calibri" panose="020F0502020204030204" pitchFamily="34" charset="0"/>
              </a:rPr>
              <a:t>399</a:t>
            </a:r>
          </a:p>
        </p:txBody>
      </p:sp>
      <p:sp>
        <p:nvSpPr>
          <p:cNvPr id="124" name="TextBox 123">
            <a:extLst>
              <a:ext uri="{FF2B5EF4-FFF2-40B4-BE49-F238E27FC236}">
                <a16:creationId xmlns:a16="http://schemas.microsoft.com/office/drawing/2014/main" id="{04D64560-733A-DA49-98C3-7BEEBE289763}"/>
              </a:ext>
            </a:extLst>
          </p:cNvPr>
          <p:cNvSpPr txBox="1"/>
          <p:nvPr/>
        </p:nvSpPr>
        <p:spPr>
          <a:xfrm>
            <a:off x="626889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(17)</a:t>
            </a:r>
          </a:p>
          <a:p>
            <a:pPr algn="ct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125" name="TextBox 124">
            <a:extLst>
              <a:ext uri="{FF2B5EF4-FFF2-40B4-BE49-F238E27FC236}">
                <a16:creationId xmlns:a16="http://schemas.microsoft.com/office/drawing/2014/main" id="{F7AFAE9C-118C-4F41-AD97-A73B79058E88}"/>
              </a:ext>
            </a:extLst>
          </p:cNvPr>
          <p:cNvSpPr txBox="1"/>
          <p:nvPr/>
        </p:nvSpPr>
        <p:spPr>
          <a:xfrm>
            <a:off x="6443282"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361</a:t>
            </a:r>
          </a:p>
          <a:p>
            <a:pPr algn="r">
              <a:lnSpc>
                <a:spcPct val="90000"/>
              </a:lnSpc>
            </a:pPr>
            <a:r>
              <a:rPr lang="en-GB" sz="600" dirty="0">
                <a:latin typeface="Calibri" panose="020F0502020204030204" pitchFamily="34" charset="0"/>
                <a:ea typeface="Aileron" charset="0"/>
                <a:cs typeface="Calibri" panose="020F0502020204030204" pitchFamily="34" charset="0"/>
              </a:rPr>
              <a:t>366</a:t>
            </a:r>
          </a:p>
        </p:txBody>
      </p:sp>
      <p:sp>
        <p:nvSpPr>
          <p:cNvPr id="126" name="TextBox 125">
            <a:extLst>
              <a:ext uri="{FF2B5EF4-FFF2-40B4-BE49-F238E27FC236}">
                <a16:creationId xmlns:a16="http://schemas.microsoft.com/office/drawing/2014/main" id="{B3A50C79-8FAC-0841-9E60-18B290005485}"/>
              </a:ext>
            </a:extLst>
          </p:cNvPr>
          <p:cNvSpPr txBox="1"/>
          <p:nvPr/>
        </p:nvSpPr>
        <p:spPr>
          <a:xfrm>
            <a:off x="659274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(17)</a:t>
            </a:r>
          </a:p>
          <a:p>
            <a:pPr algn="ct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127" name="TextBox 126">
            <a:extLst>
              <a:ext uri="{FF2B5EF4-FFF2-40B4-BE49-F238E27FC236}">
                <a16:creationId xmlns:a16="http://schemas.microsoft.com/office/drawing/2014/main" id="{A5E7B09D-6FC9-DB4F-BC7C-CC1B4928481F}"/>
              </a:ext>
            </a:extLst>
          </p:cNvPr>
          <p:cNvSpPr txBox="1"/>
          <p:nvPr/>
        </p:nvSpPr>
        <p:spPr>
          <a:xfrm>
            <a:off x="6760782"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265</a:t>
            </a:r>
          </a:p>
          <a:p>
            <a:pPr algn="r">
              <a:lnSpc>
                <a:spcPct val="90000"/>
              </a:lnSpc>
            </a:pPr>
            <a:r>
              <a:rPr lang="en-GB" sz="600" dirty="0">
                <a:latin typeface="Calibri" panose="020F0502020204030204" pitchFamily="34" charset="0"/>
                <a:ea typeface="Aileron" charset="0"/>
                <a:cs typeface="Calibri" panose="020F0502020204030204" pitchFamily="34" charset="0"/>
              </a:rPr>
              <a:t>301</a:t>
            </a:r>
          </a:p>
        </p:txBody>
      </p:sp>
      <p:sp>
        <p:nvSpPr>
          <p:cNvPr id="128" name="TextBox 127">
            <a:extLst>
              <a:ext uri="{FF2B5EF4-FFF2-40B4-BE49-F238E27FC236}">
                <a16:creationId xmlns:a16="http://schemas.microsoft.com/office/drawing/2014/main" id="{F23B1C3A-40FA-AC49-8A94-AF9BCA58DA43}"/>
              </a:ext>
            </a:extLst>
          </p:cNvPr>
          <p:cNvSpPr txBox="1"/>
          <p:nvPr/>
        </p:nvSpPr>
        <p:spPr>
          <a:xfrm>
            <a:off x="6907073"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(12)</a:t>
            </a:r>
          </a:p>
          <a:p>
            <a:pPr algn="ctr">
              <a:lnSpc>
                <a:spcPct val="90000"/>
              </a:lnSpc>
            </a:pPr>
            <a:r>
              <a:rPr lang="en-GB" sz="600" dirty="0">
                <a:latin typeface="Calibri" panose="020F0502020204030204" pitchFamily="34" charset="0"/>
                <a:ea typeface="Aileron" charset="0"/>
                <a:cs typeface="Calibri" panose="020F0502020204030204" pitchFamily="34" charset="0"/>
              </a:rPr>
              <a:t>(19)</a:t>
            </a:r>
          </a:p>
        </p:txBody>
      </p:sp>
      <p:sp>
        <p:nvSpPr>
          <p:cNvPr id="129" name="TextBox 128">
            <a:extLst>
              <a:ext uri="{FF2B5EF4-FFF2-40B4-BE49-F238E27FC236}">
                <a16:creationId xmlns:a16="http://schemas.microsoft.com/office/drawing/2014/main" id="{6AF1F062-DD0A-AA4F-BF61-C8403202E73F}"/>
              </a:ext>
            </a:extLst>
          </p:cNvPr>
          <p:cNvSpPr txBox="1"/>
          <p:nvPr/>
        </p:nvSpPr>
        <p:spPr>
          <a:xfrm>
            <a:off x="7078282"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217</a:t>
            </a:r>
          </a:p>
          <a:p>
            <a:pPr algn="r">
              <a:lnSpc>
                <a:spcPct val="90000"/>
              </a:lnSpc>
            </a:pPr>
            <a:r>
              <a:rPr lang="en-GB" sz="600" dirty="0">
                <a:latin typeface="Calibri" panose="020F0502020204030204" pitchFamily="34" charset="0"/>
                <a:ea typeface="Aileron" charset="0"/>
                <a:cs typeface="Calibri" panose="020F0502020204030204" pitchFamily="34" charset="0"/>
              </a:rPr>
              <a:t>242</a:t>
            </a:r>
          </a:p>
        </p:txBody>
      </p:sp>
      <p:sp>
        <p:nvSpPr>
          <p:cNvPr id="130" name="TextBox 129">
            <a:extLst>
              <a:ext uri="{FF2B5EF4-FFF2-40B4-BE49-F238E27FC236}">
                <a16:creationId xmlns:a16="http://schemas.microsoft.com/office/drawing/2014/main" id="{52B137E4-EE2E-C64A-BB0F-13F7571465F4}"/>
              </a:ext>
            </a:extLst>
          </p:cNvPr>
          <p:cNvSpPr txBox="1"/>
          <p:nvPr/>
        </p:nvSpPr>
        <p:spPr>
          <a:xfrm>
            <a:off x="723409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(22)</a:t>
            </a:r>
          </a:p>
          <a:p>
            <a:pPr algn="ctr">
              <a:lnSpc>
                <a:spcPct val="90000"/>
              </a:lnSpc>
            </a:pPr>
            <a:r>
              <a:rPr lang="en-GB" sz="600" dirty="0">
                <a:latin typeface="Calibri" panose="020F0502020204030204" pitchFamily="34" charset="0"/>
                <a:ea typeface="Aileron" charset="0"/>
                <a:cs typeface="Calibri" panose="020F0502020204030204" pitchFamily="34" charset="0"/>
              </a:rPr>
              <a:t>(10)</a:t>
            </a:r>
          </a:p>
        </p:txBody>
      </p:sp>
      <p:sp>
        <p:nvSpPr>
          <p:cNvPr id="131" name="TextBox 130">
            <a:extLst>
              <a:ext uri="{FF2B5EF4-FFF2-40B4-BE49-F238E27FC236}">
                <a16:creationId xmlns:a16="http://schemas.microsoft.com/office/drawing/2014/main" id="{1088B7ED-7F08-4C45-9FD4-A3BE5A6C692D}"/>
              </a:ext>
            </a:extLst>
          </p:cNvPr>
          <p:cNvSpPr txBox="1"/>
          <p:nvPr/>
        </p:nvSpPr>
        <p:spPr>
          <a:xfrm>
            <a:off x="739895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155</a:t>
            </a:r>
          </a:p>
          <a:p>
            <a:pPr algn="r">
              <a:lnSpc>
                <a:spcPct val="90000"/>
              </a:lnSpc>
            </a:pPr>
            <a:r>
              <a:rPr lang="en-GB" sz="600" dirty="0">
                <a:latin typeface="Calibri" panose="020F0502020204030204" pitchFamily="34" charset="0"/>
                <a:ea typeface="Aileron" charset="0"/>
                <a:cs typeface="Calibri" panose="020F0502020204030204" pitchFamily="34" charset="0"/>
              </a:rPr>
              <a:t>200</a:t>
            </a:r>
          </a:p>
        </p:txBody>
      </p:sp>
      <p:sp>
        <p:nvSpPr>
          <p:cNvPr id="132" name="TextBox 131">
            <a:extLst>
              <a:ext uri="{FF2B5EF4-FFF2-40B4-BE49-F238E27FC236}">
                <a16:creationId xmlns:a16="http://schemas.microsoft.com/office/drawing/2014/main" id="{9913BD33-5F4A-0B49-BEDD-19784C9BBE7D}"/>
              </a:ext>
            </a:extLst>
          </p:cNvPr>
          <p:cNvSpPr txBox="1"/>
          <p:nvPr/>
        </p:nvSpPr>
        <p:spPr>
          <a:xfrm>
            <a:off x="755794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(16)</a:t>
            </a:r>
          </a:p>
          <a:p>
            <a:pPr algn="ctr">
              <a:lnSpc>
                <a:spcPct val="90000"/>
              </a:lnSpc>
            </a:pPr>
            <a:r>
              <a:rPr lang="en-GB" sz="600" dirty="0">
                <a:latin typeface="Calibri" panose="020F0502020204030204" pitchFamily="34" charset="0"/>
                <a:ea typeface="Aileron" charset="0"/>
                <a:cs typeface="Calibri" panose="020F0502020204030204" pitchFamily="34" charset="0"/>
              </a:rPr>
              <a:t>(15)</a:t>
            </a:r>
          </a:p>
        </p:txBody>
      </p:sp>
      <p:sp>
        <p:nvSpPr>
          <p:cNvPr id="133" name="TextBox 132">
            <a:extLst>
              <a:ext uri="{FF2B5EF4-FFF2-40B4-BE49-F238E27FC236}">
                <a16:creationId xmlns:a16="http://schemas.microsoft.com/office/drawing/2014/main" id="{F772596E-1022-2C4C-B38A-8209F414DBCD}"/>
              </a:ext>
            </a:extLst>
          </p:cNvPr>
          <p:cNvSpPr txBox="1"/>
          <p:nvPr/>
        </p:nvSpPr>
        <p:spPr>
          <a:xfrm>
            <a:off x="7723294"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110</a:t>
            </a:r>
          </a:p>
          <a:p>
            <a:pPr algn="r">
              <a:lnSpc>
                <a:spcPct val="90000"/>
              </a:lnSpc>
            </a:pPr>
            <a:r>
              <a:rPr lang="en-GB" sz="600" dirty="0">
                <a:latin typeface="Calibri" panose="020F0502020204030204" pitchFamily="34" charset="0"/>
                <a:ea typeface="Aileron" charset="0"/>
                <a:cs typeface="Calibri" panose="020F0502020204030204" pitchFamily="34" charset="0"/>
              </a:rPr>
              <a:t>137</a:t>
            </a:r>
          </a:p>
        </p:txBody>
      </p:sp>
      <p:sp>
        <p:nvSpPr>
          <p:cNvPr id="134" name="TextBox 133">
            <a:extLst>
              <a:ext uri="{FF2B5EF4-FFF2-40B4-BE49-F238E27FC236}">
                <a16:creationId xmlns:a16="http://schemas.microsoft.com/office/drawing/2014/main" id="{DC9B189C-9FC8-5C48-902D-1CA13D42332C}"/>
              </a:ext>
            </a:extLst>
          </p:cNvPr>
          <p:cNvSpPr txBox="1"/>
          <p:nvPr/>
        </p:nvSpPr>
        <p:spPr>
          <a:xfrm>
            <a:off x="7878623"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a:t>
            </a:r>
          </a:p>
          <a:p>
            <a:pPr algn="ctr">
              <a:lnSpc>
                <a:spcPct val="90000"/>
              </a:lnSpc>
            </a:pPr>
            <a:r>
              <a:rPr lang="en-GB" sz="600" dirty="0">
                <a:latin typeface="Calibri" panose="020F0502020204030204" pitchFamily="34" charset="0"/>
                <a:ea typeface="Aileron" charset="0"/>
                <a:cs typeface="Calibri" panose="020F0502020204030204" pitchFamily="34" charset="0"/>
              </a:rPr>
              <a:t>(11)</a:t>
            </a:r>
          </a:p>
        </p:txBody>
      </p:sp>
      <p:sp>
        <p:nvSpPr>
          <p:cNvPr id="135" name="TextBox 134">
            <a:extLst>
              <a:ext uri="{FF2B5EF4-FFF2-40B4-BE49-F238E27FC236}">
                <a16:creationId xmlns:a16="http://schemas.microsoft.com/office/drawing/2014/main" id="{04BE5B95-615B-C74A-A631-72556270136E}"/>
              </a:ext>
            </a:extLst>
          </p:cNvPr>
          <p:cNvSpPr txBox="1"/>
          <p:nvPr/>
        </p:nvSpPr>
        <p:spPr>
          <a:xfrm>
            <a:off x="8057041" y="3320253"/>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67</a:t>
            </a:r>
          </a:p>
          <a:p>
            <a:pPr algn="r">
              <a:lnSpc>
                <a:spcPct val="90000"/>
              </a:lnSpc>
            </a:pPr>
            <a:r>
              <a:rPr lang="en-GB" sz="600" dirty="0">
                <a:latin typeface="Calibri" panose="020F0502020204030204" pitchFamily="34" charset="0"/>
                <a:ea typeface="Aileron" charset="0"/>
                <a:cs typeface="Calibri" panose="020F0502020204030204" pitchFamily="34" charset="0"/>
              </a:rPr>
              <a:t>77</a:t>
            </a:r>
          </a:p>
        </p:txBody>
      </p:sp>
      <p:sp>
        <p:nvSpPr>
          <p:cNvPr id="136" name="TextBox 135">
            <a:extLst>
              <a:ext uri="{FF2B5EF4-FFF2-40B4-BE49-F238E27FC236}">
                <a16:creationId xmlns:a16="http://schemas.microsoft.com/office/drawing/2014/main" id="{5CB25449-0CBC-CD44-B7E3-F21EE46DD464}"/>
              </a:ext>
            </a:extLst>
          </p:cNvPr>
          <p:cNvSpPr txBox="1"/>
          <p:nvPr/>
        </p:nvSpPr>
        <p:spPr>
          <a:xfrm>
            <a:off x="8218534" y="3320253"/>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a:t>
            </a:r>
          </a:p>
          <a:p>
            <a:pPr algn="ctr">
              <a:lnSpc>
                <a:spcPct val="90000"/>
              </a:lnSpc>
            </a:pPr>
            <a:r>
              <a:rPr lang="en-GB" sz="600" dirty="0">
                <a:latin typeface="Calibri" panose="020F0502020204030204" pitchFamily="34" charset="0"/>
                <a:ea typeface="Aileron" charset="0"/>
                <a:cs typeface="Calibri" panose="020F0502020204030204" pitchFamily="34" charset="0"/>
              </a:rPr>
              <a:t>(5)</a:t>
            </a:r>
          </a:p>
        </p:txBody>
      </p:sp>
      <p:sp>
        <p:nvSpPr>
          <p:cNvPr id="137" name="TextBox 136">
            <a:extLst>
              <a:ext uri="{FF2B5EF4-FFF2-40B4-BE49-F238E27FC236}">
                <a16:creationId xmlns:a16="http://schemas.microsoft.com/office/drawing/2014/main" id="{2ABC735D-DFF0-2D49-A799-5563CF9D0456}"/>
              </a:ext>
            </a:extLst>
          </p:cNvPr>
          <p:cNvSpPr txBox="1"/>
          <p:nvPr/>
        </p:nvSpPr>
        <p:spPr>
          <a:xfrm>
            <a:off x="8374541" y="3320253"/>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25</a:t>
            </a:r>
          </a:p>
          <a:p>
            <a:pPr algn="r">
              <a:lnSpc>
                <a:spcPct val="90000"/>
              </a:lnSpc>
            </a:pPr>
            <a:r>
              <a:rPr lang="en-GB" sz="600" dirty="0">
                <a:latin typeface="Calibri" panose="020F0502020204030204" pitchFamily="34" charset="0"/>
                <a:ea typeface="Aileron" charset="0"/>
                <a:cs typeface="Calibri" panose="020F0502020204030204" pitchFamily="34" charset="0"/>
              </a:rPr>
              <a:t>25</a:t>
            </a:r>
          </a:p>
        </p:txBody>
      </p:sp>
      <p:sp>
        <p:nvSpPr>
          <p:cNvPr id="138" name="TextBox 137">
            <a:extLst>
              <a:ext uri="{FF2B5EF4-FFF2-40B4-BE49-F238E27FC236}">
                <a16:creationId xmlns:a16="http://schemas.microsoft.com/office/drawing/2014/main" id="{9DA19581-2F4C-7D41-A6CC-337EA2F29BCA}"/>
              </a:ext>
            </a:extLst>
          </p:cNvPr>
          <p:cNvSpPr txBox="1"/>
          <p:nvPr/>
        </p:nvSpPr>
        <p:spPr>
          <a:xfrm>
            <a:off x="4798517" y="1245760"/>
            <a:ext cx="2827121" cy="166199"/>
          </a:xfrm>
          <a:prstGeom prst="rect">
            <a:avLst/>
          </a:prstGeom>
          <a:noFill/>
        </p:spPr>
        <p:txBody>
          <a:bodyPr wrap="none" lIns="0" tIns="0" rIns="0" bIns="0" rtlCol="0">
            <a:spAutoFit/>
          </a:bodyPr>
          <a:lstStyle/>
          <a:p>
            <a:pPr>
              <a:lnSpc>
                <a:spcPct val="90000"/>
              </a:lnSpc>
            </a:pPr>
            <a:r>
              <a:rPr lang="en-GB" sz="1200" b="1" dirty="0">
                <a:latin typeface="Calibri" panose="020F0502020204030204" pitchFamily="34" charset="0"/>
                <a:ea typeface="Aileron" charset="0"/>
                <a:cs typeface="Calibri" panose="020F0502020204030204" pitchFamily="34" charset="0"/>
              </a:rPr>
              <a:t>A) Overall survival in low metastatic burden</a:t>
            </a:r>
          </a:p>
        </p:txBody>
      </p:sp>
      <p:sp>
        <p:nvSpPr>
          <p:cNvPr id="140" name="TextBox 139">
            <a:extLst>
              <a:ext uri="{FF2B5EF4-FFF2-40B4-BE49-F238E27FC236}">
                <a16:creationId xmlns:a16="http://schemas.microsoft.com/office/drawing/2014/main" id="{8FAF6303-A5B7-0046-8C0D-6F83CEE48B2D}"/>
              </a:ext>
            </a:extLst>
          </p:cNvPr>
          <p:cNvSpPr txBox="1"/>
          <p:nvPr/>
        </p:nvSpPr>
        <p:spPr>
          <a:xfrm>
            <a:off x="8745883"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(11)</a:t>
            </a:r>
          </a:p>
          <a:p>
            <a:pPr algn="ctr">
              <a:lnSpc>
                <a:spcPct val="90000"/>
              </a:lnSpc>
            </a:pPr>
            <a:r>
              <a:rPr lang="en-GB" sz="600" dirty="0">
                <a:latin typeface="Calibri" panose="020F0502020204030204" pitchFamily="34" charset="0"/>
                <a:ea typeface="Aileron" charset="0"/>
                <a:cs typeface="Calibri" panose="020F0502020204030204" pitchFamily="34" charset="0"/>
              </a:rPr>
              <a:t>(10)</a:t>
            </a:r>
          </a:p>
        </p:txBody>
      </p:sp>
      <p:sp>
        <p:nvSpPr>
          <p:cNvPr id="141" name="TextBox 140">
            <a:extLst>
              <a:ext uri="{FF2B5EF4-FFF2-40B4-BE49-F238E27FC236}">
                <a16:creationId xmlns:a16="http://schemas.microsoft.com/office/drawing/2014/main" id="{0F36B8A5-F09D-594F-9FA4-0637F54D5043}"/>
              </a:ext>
            </a:extLst>
          </p:cNvPr>
          <p:cNvSpPr txBox="1"/>
          <p:nvPr/>
        </p:nvSpPr>
        <p:spPr>
          <a:xfrm>
            <a:off x="891391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547</a:t>
            </a:r>
          </a:p>
          <a:p>
            <a:pPr algn="r">
              <a:lnSpc>
                <a:spcPct val="90000"/>
              </a:lnSpc>
            </a:pPr>
            <a:r>
              <a:rPr lang="en-GB" sz="600" dirty="0">
                <a:latin typeface="Calibri" panose="020F0502020204030204" pitchFamily="34" charset="0"/>
                <a:ea typeface="Aileron" charset="0"/>
                <a:cs typeface="Calibri" panose="020F0502020204030204" pitchFamily="34" charset="0"/>
              </a:rPr>
              <a:t>537</a:t>
            </a:r>
          </a:p>
        </p:txBody>
      </p:sp>
      <p:sp>
        <p:nvSpPr>
          <p:cNvPr id="142" name="TextBox 141">
            <a:extLst>
              <a:ext uri="{FF2B5EF4-FFF2-40B4-BE49-F238E27FC236}">
                <a16:creationId xmlns:a16="http://schemas.microsoft.com/office/drawing/2014/main" id="{85991D80-ED65-6F44-8F70-D2C4339A01D4}"/>
              </a:ext>
            </a:extLst>
          </p:cNvPr>
          <p:cNvSpPr txBox="1"/>
          <p:nvPr/>
        </p:nvSpPr>
        <p:spPr>
          <a:xfrm>
            <a:off x="8632407" y="3056095"/>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0</a:t>
            </a:r>
          </a:p>
        </p:txBody>
      </p:sp>
      <p:sp>
        <p:nvSpPr>
          <p:cNvPr id="143" name="TextBox 142">
            <a:extLst>
              <a:ext uri="{FF2B5EF4-FFF2-40B4-BE49-F238E27FC236}">
                <a16:creationId xmlns:a16="http://schemas.microsoft.com/office/drawing/2014/main" id="{D29F1D19-4DD8-A54B-80F8-EE4F8F630321}"/>
              </a:ext>
            </a:extLst>
          </p:cNvPr>
          <p:cNvSpPr txBox="1"/>
          <p:nvPr/>
        </p:nvSpPr>
        <p:spPr>
          <a:xfrm>
            <a:off x="9248140" y="3056095"/>
            <a:ext cx="89768"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12</a:t>
            </a:r>
          </a:p>
        </p:txBody>
      </p:sp>
      <p:sp>
        <p:nvSpPr>
          <p:cNvPr id="144" name="TextBox 143">
            <a:extLst>
              <a:ext uri="{FF2B5EF4-FFF2-40B4-BE49-F238E27FC236}">
                <a16:creationId xmlns:a16="http://schemas.microsoft.com/office/drawing/2014/main" id="{573FD61D-65BF-0E43-B386-66DC5EED1AC2}"/>
              </a:ext>
            </a:extLst>
          </p:cNvPr>
          <p:cNvSpPr txBox="1"/>
          <p:nvPr/>
        </p:nvSpPr>
        <p:spPr>
          <a:xfrm>
            <a:off x="8953082" y="3056095"/>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6</a:t>
            </a:r>
          </a:p>
        </p:txBody>
      </p:sp>
      <p:sp>
        <p:nvSpPr>
          <p:cNvPr id="145" name="TextBox 144">
            <a:extLst>
              <a:ext uri="{FF2B5EF4-FFF2-40B4-BE49-F238E27FC236}">
                <a16:creationId xmlns:a16="http://schemas.microsoft.com/office/drawing/2014/main" id="{EC0F5E5E-A16B-8E42-B7E1-58F6ACDD82F1}"/>
              </a:ext>
            </a:extLst>
          </p:cNvPr>
          <p:cNvSpPr txBox="1"/>
          <p:nvPr/>
        </p:nvSpPr>
        <p:spPr>
          <a:xfrm>
            <a:off x="957516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18</a:t>
            </a:r>
          </a:p>
        </p:txBody>
      </p:sp>
      <p:sp>
        <p:nvSpPr>
          <p:cNvPr id="146" name="TextBox 145">
            <a:extLst>
              <a:ext uri="{FF2B5EF4-FFF2-40B4-BE49-F238E27FC236}">
                <a16:creationId xmlns:a16="http://schemas.microsoft.com/office/drawing/2014/main" id="{6F480373-4A7C-F04E-8B02-24E1C4BA4BE9}"/>
              </a:ext>
            </a:extLst>
          </p:cNvPr>
          <p:cNvSpPr txBox="1"/>
          <p:nvPr/>
        </p:nvSpPr>
        <p:spPr>
          <a:xfrm>
            <a:off x="9902190"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24</a:t>
            </a:r>
          </a:p>
        </p:txBody>
      </p:sp>
      <p:sp>
        <p:nvSpPr>
          <p:cNvPr id="147" name="TextBox 146">
            <a:extLst>
              <a:ext uri="{FF2B5EF4-FFF2-40B4-BE49-F238E27FC236}">
                <a16:creationId xmlns:a16="http://schemas.microsoft.com/office/drawing/2014/main" id="{D4804E97-97B8-B34C-9458-C79E32E595EF}"/>
              </a:ext>
            </a:extLst>
          </p:cNvPr>
          <p:cNvSpPr txBox="1"/>
          <p:nvPr/>
        </p:nvSpPr>
        <p:spPr>
          <a:xfrm>
            <a:off x="1022921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30</a:t>
            </a:r>
          </a:p>
        </p:txBody>
      </p:sp>
      <p:sp>
        <p:nvSpPr>
          <p:cNvPr id="148" name="TextBox 147">
            <a:extLst>
              <a:ext uri="{FF2B5EF4-FFF2-40B4-BE49-F238E27FC236}">
                <a16:creationId xmlns:a16="http://schemas.microsoft.com/office/drawing/2014/main" id="{3A182BBF-3A70-D348-B698-4DF46ADF767A}"/>
              </a:ext>
            </a:extLst>
          </p:cNvPr>
          <p:cNvSpPr txBox="1"/>
          <p:nvPr/>
        </p:nvSpPr>
        <p:spPr>
          <a:xfrm>
            <a:off x="1054671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36</a:t>
            </a:r>
          </a:p>
        </p:txBody>
      </p:sp>
      <p:sp>
        <p:nvSpPr>
          <p:cNvPr id="149" name="TextBox 148">
            <a:extLst>
              <a:ext uri="{FF2B5EF4-FFF2-40B4-BE49-F238E27FC236}">
                <a16:creationId xmlns:a16="http://schemas.microsoft.com/office/drawing/2014/main" id="{F8559991-B5DB-3149-BC09-A05FF6908BED}"/>
              </a:ext>
            </a:extLst>
          </p:cNvPr>
          <p:cNvSpPr txBox="1"/>
          <p:nvPr/>
        </p:nvSpPr>
        <p:spPr>
          <a:xfrm>
            <a:off x="1087056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42</a:t>
            </a:r>
          </a:p>
        </p:txBody>
      </p:sp>
      <p:sp>
        <p:nvSpPr>
          <p:cNvPr id="150" name="TextBox 149">
            <a:extLst>
              <a:ext uri="{FF2B5EF4-FFF2-40B4-BE49-F238E27FC236}">
                <a16:creationId xmlns:a16="http://schemas.microsoft.com/office/drawing/2014/main" id="{818B9A7D-1DE8-DA4D-B96E-ECCB9A903A46}"/>
              </a:ext>
            </a:extLst>
          </p:cNvPr>
          <p:cNvSpPr txBox="1"/>
          <p:nvPr/>
        </p:nvSpPr>
        <p:spPr>
          <a:xfrm>
            <a:off x="11191240"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48</a:t>
            </a:r>
          </a:p>
        </p:txBody>
      </p:sp>
      <p:sp>
        <p:nvSpPr>
          <p:cNvPr id="151" name="TextBox 150">
            <a:extLst>
              <a:ext uri="{FF2B5EF4-FFF2-40B4-BE49-F238E27FC236}">
                <a16:creationId xmlns:a16="http://schemas.microsoft.com/office/drawing/2014/main" id="{544EAFDA-BCC6-2246-9654-41082E37FDBA}"/>
              </a:ext>
            </a:extLst>
          </p:cNvPr>
          <p:cNvSpPr txBox="1"/>
          <p:nvPr/>
        </p:nvSpPr>
        <p:spPr>
          <a:xfrm>
            <a:off x="11517295" y="3056095"/>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54</a:t>
            </a:r>
          </a:p>
        </p:txBody>
      </p:sp>
      <p:sp>
        <p:nvSpPr>
          <p:cNvPr id="152" name="TextBox 151">
            <a:extLst>
              <a:ext uri="{FF2B5EF4-FFF2-40B4-BE49-F238E27FC236}">
                <a16:creationId xmlns:a16="http://schemas.microsoft.com/office/drawing/2014/main" id="{549068D9-946D-484B-874C-F5279192296A}"/>
              </a:ext>
            </a:extLst>
          </p:cNvPr>
          <p:cNvSpPr txBox="1"/>
          <p:nvPr/>
        </p:nvSpPr>
        <p:spPr>
          <a:xfrm>
            <a:off x="9501420" y="3157778"/>
            <a:ext cx="1534074"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Time since randomization (months)</a:t>
            </a:r>
          </a:p>
        </p:txBody>
      </p:sp>
      <p:sp>
        <p:nvSpPr>
          <p:cNvPr id="160" name="TextBox 159">
            <a:extLst>
              <a:ext uri="{FF2B5EF4-FFF2-40B4-BE49-F238E27FC236}">
                <a16:creationId xmlns:a16="http://schemas.microsoft.com/office/drawing/2014/main" id="{1F51D2BC-280B-F043-A131-2DCFDDD45F5F}"/>
              </a:ext>
            </a:extLst>
          </p:cNvPr>
          <p:cNvSpPr txBox="1"/>
          <p:nvPr/>
        </p:nvSpPr>
        <p:spPr>
          <a:xfrm>
            <a:off x="10993393" y="1482328"/>
            <a:ext cx="564257" cy="221599"/>
          </a:xfrm>
          <a:prstGeom prst="rect">
            <a:avLst/>
          </a:prstGeom>
          <a:noFill/>
        </p:spPr>
        <p:txBody>
          <a:bodyPr wrap="none" lIns="0" tIns="0" rIns="0" bIns="0" rtlCol="0">
            <a:spAutoFit/>
          </a:bodyPr>
          <a:lstStyle/>
          <a:p>
            <a:pPr>
              <a:lnSpc>
                <a:spcPct val="90000"/>
              </a:lnSpc>
            </a:pPr>
            <a:r>
              <a:rPr lang="en-GB" sz="800" dirty="0">
                <a:latin typeface="Calibri" panose="020F0502020204030204" pitchFamily="34" charset="0"/>
                <a:ea typeface="Aileron" charset="0"/>
                <a:cs typeface="Calibri" panose="020F0502020204030204" pitchFamily="34" charset="0"/>
              </a:rPr>
              <a:t>Control</a:t>
            </a:r>
          </a:p>
          <a:p>
            <a:pPr>
              <a:lnSpc>
                <a:spcPct val="90000"/>
              </a:lnSpc>
            </a:pPr>
            <a:r>
              <a:rPr lang="en-GB" sz="800" dirty="0">
                <a:latin typeface="Calibri" panose="020F0502020204030204" pitchFamily="34" charset="0"/>
                <a:ea typeface="Aileron" charset="0"/>
                <a:cs typeface="Calibri" panose="020F0502020204030204" pitchFamily="34" charset="0"/>
              </a:rPr>
              <a:t>Radiotherapy</a:t>
            </a:r>
          </a:p>
        </p:txBody>
      </p:sp>
      <p:cxnSp>
        <p:nvCxnSpPr>
          <p:cNvPr id="161" name="Straight Connector 160">
            <a:extLst>
              <a:ext uri="{FF2B5EF4-FFF2-40B4-BE49-F238E27FC236}">
                <a16:creationId xmlns:a16="http://schemas.microsoft.com/office/drawing/2014/main" id="{1D5841B9-30B4-9949-9D86-2815CD29ED3A}"/>
              </a:ext>
            </a:extLst>
          </p:cNvPr>
          <p:cNvCxnSpPr>
            <a:cxnSpLocks/>
          </p:cNvCxnSpPr>
          <p:nvPr/>
        </p:nvCxnSpPr>
        <p:spPr>
          <a:xfrm>
            <a:off x="10774267" y="1538643"/>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E77C5DD1-D143-E34B-8F69-9D2112A908C5}"/>
              </a:ext>
            </a:extLst>
          </p:cNvPr>
          <p:cNvCxnSpPr>
            <a:cxnSpLocks/>
          </p:cNvCxnSpPr>
          <p:nvPr/>
        </p:nvCxnSpPr>
        <p:spPr>
          <a:xfrm>
            <a:off x="10774267" y="1649768"/>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B217D27E-7686-DC40-8A0B-24EA8B894062}"/>
              </a:ext>
            </a:extLst>
          </p:cNvPr>
          <p:cNvCxnSpPr>
            <a:cxnSpLocks/>
          </p:cNvCxnSpPr>
          <p:nvPr/>
        </p:nvCxnSpPr>
        <p:spPr>
          <a:xfrm>
            <a:off x="8654663" y="1491617"/>
            <a:ext cx="0" cy="150437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00DF5E0-F2DE-BE47-95C3-9657B8F0DFDC}"/>
              </a:ext>
            </a:extLst>
          </p:cNvPr>
          <p:cNvCxnSpPr>
            <a:cxnSpLocks/>
          </p:cNvCxnSpPr>
          <p:nvPr/>
        </p:nvCxnSpPr>
        <p:spPr>
          <a:xfrm flipH="1">
            <a:off x="8651335" y="2992661"/>
            <a:ext cx="291201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CAAA64C2-E28A-244F-BABA-9EB155B0E0A5}"/>
              </a:ext>
            </a:extLst>
          </p:cNvPr>
          <p:cNvCxnSpPr>
            <a:cxnSpLocks/>
          </p:cNvCxnSpPr>
          <p:nvPr/>
        </p:nvCxnSpPr>
        <p:spPr>
          <a:xfrm flipH="1">
            <a:off x="8618663" y="149088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ED66FDDD-15CF-8543-AB65-27417441F5DD}"/>
              </a:ext>
            </a:extLst>
          </p:cNvPr>
          <p:cNvCxnSpPr>
            <a:cxnSpLocks/>
          </p:cNvCxnSpPr>
          <p:nvPr/>
        </p:nvCxnSpPr>
        <p:spPr>
          <a:xfrm flipH="1">
            <a:off x="8618663" y="179632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E48177D9-9B94-284B-B502-0325492FEF29}"/>
              </a:ext>
            </a:extLst>
          </p:cNvPr>
          <p:cNvCxnSpPr>
            <a:cxnSpLocks/>
          </p:cNvCxnSpPr>
          <p:nvPr/>
        </p:nvCxnSpPr>
        <p:spPr>
          <a:xfrm flipH="1">
            <a:off x="8618663" y="210175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334C67CF-F5F0-344B-85A5-A4E6E3D865B6}"/>
              </a:ext>
            </a:extLst>
          </p:cNvPr>
          <p:cNvCxnSpPr>
            <a:cxnSpLocks/>
          </p:cNvCxnSpPr>
          <p:nvPr/>
        </p:nvCxnSpPr>
        <p:spPr>
          <a:xfrm flipH="1">
            <a:off x="8618663" y="239766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1ED0CD6C-DDA8-CB4F-A16A-1463BC359FAA}"/>
              </a:ext>
            </a:extLst>
          </p:cNvPr>
          <p:cNvCxnSpPr>
            <a:cxnSpLocks/>
          </p:cNvCxnSpPr>
          <p:nvPr/>
        </p:nvCxnSpPr>
        <p:spPr>
          <a:xfrm flipH="1">
            <a:off x="8618663" y="2699926"/>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F83348FE-9919-C449-AE6C-CA1AFCCF6EF1}"/>
              </a:ext>
            </a:extLst>
          </p:cNvPr>
          <p:cNvCxnSpPr>
            <a:cxnSpLocks/>
          </p:cNvCxnSpPr>
          <p:nvPr/>
        </p:nvCxnSpPr>
        <p:spPr>
          <a:xfrm flipH="1">
            <a:off x="8618663" y="2992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5F44AD0C-12CB-DF4B-ADC5-D78A0CF1C82C}"/>
              </a:ext>
            </a:extLst>
          </p:cNvPr>
          <p:cNvCxnSpPr>
            <a:cxnSpLocks/>
          </p:cNvCxnSpPr>
          <p:nvPr/>
        </p:nvCxnSpPr>
        <p:spPr>
          <a:xfrm rot="16200000" flipH="1">
            <a:off x="863666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29ACC34A-496A-254F-9E77-709A6A24395B}"/>
              </a:ext>
            </a:extLst>
          </p:cNvPr>
          <p:cNvCxnSpPr>
            <a:cxnSpLocks/>
          </p:cNvCxnSpPr>
          <p:nvPr/>
        </p:nvCxnSpPr>
        <p:spPr>
          <a:xfrm rot="16200000" flipH="1">
            <a:off x="895521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B04D4040-CC5F-7940-BBD0-7B7A78EF1985}"/>
              </a:ext>
            </a:extLst>
          </p:cNvPr>
          <p:cNvCxnSpPr>
            <a:cxnSpLocks/>
          </p:cNvCxnSpPr>
          <p:nvPr/>
        </p:nvCxnSpPr>
        <p:spPr>
          <a:xfrm rot="16200000" flipH="1">
            <a:off x="927588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D952D4C7-78DB-DA48-8BC7-3E05C3FD8A21}"/>
              </a:ext>
            </a:extLst>
          </p:cNvPr>
          <p:cNvCxnSpPr>
            <a:cxnSpLocks/>
          </p:cNvCxnSpPr>
          <p:nvPr/>
        </p:nvCxnSpPr>
        <p:spPr>
          <a:xfrm rot="16200000" flipH="1">
            <a:off x="960291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D02D02EB-191C-C044-8675-E28BCA39F402}"/>
              </a:ext>
            </a:extLst>
          </p:cNvPr>
          <p:cNvCxnSpPr>
            <a:cxnSpLocks/>
          </p:cNvCxnSpPr>
          <p:nvPr/>
        </p:nvCxnSpPr>
        <p:spPr>
          <a:xfrm rot="16200000" flipH="1">
            <a:off x="992358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A2589A7D-312E-EB40-9251-A76648746172}"/>
              </a:ext>
            </a:extLst>
          </p:cNvPr>
          <p:cNvCxnSpPr>
            <a:cxnSpLocks/>
          </p:cNvCxnSpPr>
          <p:nvPr/>
        </p:nvCxnSpPr>
        <p:spPr>
          <a:xfrm rot="16200000" flipH="1">
            <a:off x="1025061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AD4C497D-3E43-F047-BF87-6417E06302D7}"/>
              </a:ext>
            </a:extLst>
          </p:cNvPr>
          <p:cNvCxnSpPr>
            <a:cxnSpLocks/>
          </p:cNvCxnSpPr>
          <p:nvPr/>
        </p:nvCxnSpPr>
        <p:spPr>
          <a:xfrm rot="16200000" flipH="1">
            <a:off x="1057128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A94047C7-D091-514A-B4D7-3E39AD1783D9}"/>
              </a:ext>
            </a:extLst>
          </p:cNvPr>
          <p:cNvCxnSpPr>
            <a:cxnSpLocks/>
          </p:cNvCxnSpPr>
          <p:nvPr/>
        </p:nvCxnSpPr>
        <p:spPr>
          <a:xfrm rot="16200000" flipH="1">
            <a:off x="10895138"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59DD3C50-D282-6E4E-9E85-75C28E2FD5F6}"/>
              </a:ext>
            </a:extLst>
          </p:cNvPr>
          <p:cNvCxnSpPr>
            <a:cxnSpLocks/>
          </p:cNvCxnSpPr>
          <p:nvPr/>
        </p:nvCxnSpPr>
        <p:spPr>
          <a:xfrm rot="16200000" flipH="1">
            <a:off x="1121581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BFD2A30B-6FAD-6847-A489-6EDC95F67D5E}"/>
              </a:ext>
            </a:extLst>
          </p:cNvPr>
          <p:cNvCxnSpPr>
            <a:cxnSpLocks/>
          </p:cNvCxnSpPr>
          <p:nvPr/>
        </p:nvCxnSpPr>
        <p:spPr>
          <a:xfrm rot="16200000" flipH="1">
            <a:off x="11538693" y="3010661"/>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1" name="TextBox 180">
            <a:extLst>
              <a:ext uri="{FF2B5EF4-FFF2-40B4-BE49-F238E27FC236}">
                <a16:creationId xmlns:a16="http://schemas.microsoft.com/office/drawing/2014/main" id="{0FBF716F-DE12-8843-A9B2-7EBAB71C7640}"/>
              </a:ext>
            </a:extLst>
          </p:cNvPr>
          <p:cNvSpPr txBox="1"/>
          <p:nvPr/>
        </p:nvSpPr>
        <p:spPr>
          <a:xfrm>
            <a:off x="10453050" y="2724760"/>
            <a:ext cx="1117294" cy="221599"/>
          </a:xfrm>
          <a:prstGeom prst="rect">
            <a:avLst/>
          </a:prstGeom>
          <a:solidFill>
            <a:schemeClr val="bg1"/>
          </a:solidFill>
        </p:spPr>
        <p:txBody>
          <a:bodyPr wrap="none" lIns="0" tIns="0" rIns="0" bIns="0" rtlCol="0">
            <a:spAutoFit/>
          </a:bodyPr>
          <a:lstStyle/>
          <a:p>
            <a:pPr>
              <a:lnSpc>
                <a:spcPct val="90000"/>
              </a:lnSpc>
            </a:pPr>
            <a:r>
              <a:rPr lang="en-GB" sz="800" dirty="0">
                <a:latin typeface="Calibri" panose="020F0502020204030204" pitchFamily="34" charset="0"/>
                <a:ea typeface="Aileron" charset="0"/>
                <a:cs typeface="Calibri" panose="020F0502020204030204" pitchFamily="34" charset="0"/>
              </a:rPr>
              <a:t>HR 1.07 (95% CI 0.90–1.28)</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P = 0.420</a:t>
            </a:r>
          </a:p>
        </p:txBody>
      </p:sp>
      <p:sp>
        <p:nvSpPr>
          <p:cNvPr id="182" name="TextBox 181">
            <a:extLst>
              <a:ext uri="{FF2B5EF4-FFF2-40B4-BE49-F238E27FC236}">
                <a16:creationId xmlns:a16="http://schemas.microsoft.com/office/drawing/2014/main" id="{AD9C636E-F034-9141-B7AF-ECFD05F109F7}"/>
              </a:ext>
            </a:extLst>
          </p:cNvPr>
          <p:cNvSpPr txBox="1"/>
          <p:nvPr/>
        </p:nvSpPr>
        <p:spPr>
          <a:xfrm>
            <a:off x="859641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567</a:t>
            </a:r>
          </a:p>
          <a:p>
            <a:pPr algn="r">
              <a:lnSpc>
                <a:spcPct val="90000"/>
              </a:lnSpc>
            </a:pPr>
            <a:r>
              <a:rPr lang="en-GB" sz="600" dirty="0">
                <a:latin typeface="Calibri" panose="020F0502020204030204" pitchFamily="34" charset="0"/>
                <a:ea typeface="Aileron" charset="0"/>
                <a:cs typeface="Calibri" panose="020F0502020204030204" pitchFamily="34" charset="0"/>
              </a:rPr>
              <a:t>553</a:t>
            </a:r>
          </a:p>
        </p:txBody>
      </p:sp>
      <p:sp>
        <p:nvSpPr>
          <p:cNvPr id="183" name="TextBox 182">
            <a:extLst>
              <a:ext uri="{FF2B5EF4-FFF2-40B4-BE49-F238E27FC236}">
                <a16:creationId xmlns:a16="http://schemas.microsoft.com/office/drawing/2014/main" id="{8682B95A-7349-E546-BB67-5A5006FD96FF}"/>
              </a:ext>
            </a:extLst>
          </p:cNvPr>
          <p:cNvSpPr txBox="1"/>
          <p:nvPr/>
        </p:nvSpPr>
        <p:spPr>
          <a:xfrm>
            <a:off x="907290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(42)</a:t>
            </a:r>
          </a:p>
          <a:p>
            <a:pPr algn="ctr">
              <a:lnSpc>
                <a:spcPct val="90000"/>
              </a:lnSpc>
            </a:pPr>
            <a:r>
              <a:rPr lang="en-GB" sz="600" dirty="0">
                <a:latin typeface="Calibri" panose="020F0502020204030204" pitchFamily="34" charset="0"/>
                <a:ea typeface="Aileron" charset="0"/>
                <a:cs typeface="Calibri" panose="020F0502020204030204" pitchFamily="34" charset="0"/>
              </a:rPr>
              <a:t>(38)</a:t>
            </a:r>
          </a:p>
        </p:txBody>
      </p:sp>
      <p:sp>
        <p:nvSpPr>
          <p:cNvPr id="184" name="TextBox 183">
            <a:extLst>
              <a:ext uri="{FF2B5EF4-FFF2-40B4-BE49-F238E27FC236}">
                <a16:creationId xmlns:a16="http://schemas.microsoft.com/office/drawing/2014/main" id="{F1A26484-ED7D-E241-A85E-8583851A06DA}"/>
              </a:ext>
            </a:extLst>
          </p:cNvPr>
          <p:cNvSpPr txBox="1"/>
          <p:nvPr/>
        </p:nvSpPr>
        <p:spPr>
          <a:xfrm>
            <a:off x="9240942"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500</a:t>
            </a:r>
          </a:p>
          <a:p>
            <a:pPr algn="r">
              <a:lnSpc>
                <a:spcPct val="90000"/>
              </a:lnSpc>
            </a:pPr>
            <a:r>
              <a:rPr lang="en-GB" sz="600" dirty="0">
                <a:latin typeface="Calibri" panose="020F0502020204030204" pitchFamily="34" charset="0"/>
                <a:ea typeface="Aileron" charset="0"/>
                <a:cs typeface="Calibri" panose="020F0502020204030204" pitchFamily="34" charset="0"/>
              </a:rPr>
              <a:t>487</a:t>
            </a:r>
          </a:p>
        </p:txBody>
      </p:sp>
      <p:sp>
        <p:nvSpPr>
          <p:cNvPr id="185" name="TextBox 184">
            <a:extLst>
              <a:ext uri="{FF2B5EF4-FFF2-40B4-BE49-F238E27FC236}">
                <a16:creationId xmlns:a16="http://schemas.microsoft.com/office/drawing/2014/main" id="{36DAC445-6EB2-C545-AC6F-583A684817C4}"/>
              </a:ext>
            </a:extLst>
          </p:cNvPr>
          <p:cNvSpPr txBox="1"/>
          <p:nvPr/>
        </p:nvSpPr>
        <p:spPr>
          <a:xfrm>
            <a:off x="939675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(58)</a:t>
            </a:r>
          </a:p>
          <a:p>
            <a:pPr algn="ctr">
              <a:lnSpc>
                <a:spcPct val="90000"/>
              </a:lnSpc>
            </a:pPr>
            <a:r>
              <a:rPr lang="en-GB" sz="600" dirty="0">
                <a:latin typeface="Calibri" panose="020F0502020204030204" pitchFamily="34" charset="0"/>
                <a:ea typeface="Aileron" charset="0"/>
                <a:cs typeface="Calibri" panose="020F0502020204030204" pitchFamily="34" charset="0"/>
              </a:rPr>
              <a:t>(48)</a:t>
            </a:r>
          </a:p>
        </p:txBody>
      </p:sp>
      <p:sp>
        <p:nvSpPr>
          <p:cNvPr id="186" name="TextBox 185">
            <a:extLst>
              <a:ext uri="{FF2B5EF4-FFF2-40B4-BE49-F238E27FC236}">
                <a16:creationId xmlns:a16="http://schemas.microsoft.com/office/drawing/2014/main" id="{06CEE612-CB99-E74B-BADB-2ABE9F1A2420}"/>
              </a:ext>
            </a:extLst>
          </p:cNvPr>
          <p:cNvSpPr txBox="1"/>
          <p:nvPr/>
        </p:nvSpPr>
        <p:spPr>
          <a:xfrm>
            <a:off x="956161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428</a:t>
            </a:r>
          </a:p>
          <a:p>
            <a:pPr algn="r">
              <a:lnSpc>
                <a:spcPct val="90000"/>
              </a:lnSpc>
            </a:pPr>
            <a:r>
              <a:rPr lang="en-GB" sz="600" dirty="0">
                <a:latin typeface="Calibri" panose="020F0502020204030204" pitchFamily="34" charset="0"/>
                <a:ea typeface="Aileron" charset="0"/>
                <a:cs typeface="Calibri" panose="020F0502020204030204" pitchFamily="34" charset="0"/>
              </a:rPr>
              <a:t>424</a:t>
            </a:r>
          </a:p>
        </p:txBody>
      </p:sp>
      <p:sp>
        <p:nvSpPr>
          <p:cNvPr id="187" name="TextBox 186">
            <a:extLst>
              <a:ext uri="{FF2B5EF4-FFF2-40B4-BE49-F238E27FC236}">
                <a16:creationId xmlns:a16="http://schemas.microsoft.com/office/drawing/2014/main" id="{25472DD0-6D5C-8E4A-B6EC-FE8FFC4B1C11}"/>
              </a:ext>
            </a:extLst>
          </p:cNvPr>
          <p:cNvSpPr txBox="1"/>
          <p:nvPr/>
        </p:nvSpPr>
        <p:spPr>
          <a:xfrm>
            <a:off x="972060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(41)</a:t>
            </a:r>
          </a:p>
          <a:p>
            <a:pPr algn="ctr">
              <a:lnSpc>
                <a:spcPct val="90000"/>
              </a:lnSpc>
            </a:pPr>
            <a:r>
              <a:rPr lang="en-GB" sz="600" dirty="0">
                <a:latin typeface="Calibri" panose="020F0502020204030204" pitchFamily="34" charset="0"/>
                <a:ea typeface="Aileron" charset="0"/>
                <a:cs typeface="Calibri" panose="020F0502020204030204" pitchFamily="34" charset="0"/>
              </a:rPr>
              <a:t>(59)</a:t>
            </a:r>
          </a:p>
        </p:txBody>
      </p:sp>
      <p:sp>
        <p:nvSpPr>
          <p:cNvPr id="188" name="TextBox 187">
            <a:extLst>
              <a:ext uri="{FF2B5EF4-FFF2-40B4-BE49-F238E27FC236}">
                <a16:creationId xmlns:a16="http://schemas.microsoft.com/office/drawing/2014/main" id="{A156A9FF-F6C7-8F4D-BCD0-A3A1F010CF3F}"/>
              </a:ext>
            </a:extLst>
          </p:cNvPr>
          <p:cNvSpPr txBox="1"/>
          <p:nvPr/>
        </p:nvSpPr>
        <p:spPr>
          <a:xfrm>
            <a:off x="9888642"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312</a:t>
            </a:r>
          </a:p>
          <a:p>
            <a:pPr algn="r">
              <a:lnSpc>
                <a:spcPct val="90000"/>
              </a:lnSpc>
            </a:pPr>
            <a:r>
              <a:rPr lang="en-GB" sz="600" dirty="0">
                <a:latin typeface="Calibri" panose="020F0502020204030204" pitchFamily="34" charset="0"/>
                <a:ea typeface="Aileron" charset="0"/>
                <a:cs typeface="Calibri" panose="020F0502020204030204" pitchFamily="34" charset="0"/>
              </a:rPr>
              <a:t>282</a:t>
            </a:r>
          </a:p>
        </p:txBody>
      </p:sp>
      <p:sp>
        <p:nvSpPr>
          <p:cNvPr id="189" name="TextBox 188">
            <a:extLst>
              <a:ext uri="{FF2B5EF4-FFF2-40B4-BE49-F238E27FC236}">
                <a16:creationId xmlns:a16="http://schemas.microsoft.com/office/drawing/2014/main" id="{3D8DD4CE-92EB-EB42-AA38-59650EB50E90}"/>
              </a:ext>
            </a:extLst>
          </p:cNvPr>
          <p:cNvSpPr txBox="1"/>
          <p:nvPr/>
        </p:nvSpPr>
        <p:spPr>
          <a:xfrm>
            <a:off x="1004445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(27)</a:t>
            </a:r>
          </a:p>
          <a:p>
            <a:pPr algn="ctr">
              <a:lnSpc>
                <a:spcPct val="90000"/>
              </a:lnSpc>
            </a:pPr>
            <a:r>
              <a:rPr lang="en-GB" sz="600" dirty="0">
                <a:latin typeface="Calibri" panose="020F0502020204030204" pitchFamily="34" charset="0"/>
                <a:ea typeface="Aileron" charset="0"/>
                <a:cs typeface="Calibri" panose="020F0502020204030204" pitchFamily="34" charset="0"/>
              </a:rPr>
              <a:t>(30)</a:t>
            </a:r>
          </a:p>
        </p:txBody>
      </p:sp>
      <p:sp>
        <p:nvSpPr>
          <p:cNvPr id="190" name="TextBox 189">
            <a:extLst>
              <a:ext uri="{FF2B5EF4-FFF2-40B4-BE49-F238E27FC236}">
                <a16:creationId xmlns:a16="http://schemas.microsoft.com/office/drawing/2014/main" id="{5C92F4C2-D99B-A743-A067-0229DFF07DAD}"/>
              </a:ext>
            </a:extLst>
          </p:cNvPr>
          <p:cNvSpPr txBox="1"/>
          <p:nvPr/>
        </p:nvSpPr>
        <p:spPr>
          <a:xfrm>
            <a:off x="1020296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245</a:t>
            </a:r>
          </a:p>
          <a:p>
            <a:pPr algn="r">
              <a:lnSpc>
                <a:spcPct val="90000"/>
              </a:lnSpc>
            </a:pPr>
            <a:r>
              <a:rPr lang="en-GB" sz="600" dirty="0">
                <a:latin typeface="Calibri" panose="020F0502020204030204" pitchFamily="34" charset="0"/>
                <a:ea typeface="Aileron" charset="0"/>
                <a:cs typeface="Calibri" panose="020F0502020204030204" pitchFamily="34" charset="0"/>
              </a:rPr>
              <a:t>216</a:t>
            </a:r>
          </a:p>
        </p:txBody>
      </p:sp>
      <p:sp>
        <p:nvSpPr>
          <p:cNvPr id="191" name="TextBox 190">
            <a:extLst>
              <a:ext uri="{FF2B5EF4-FFF2-40B4-BE49-F238E27FC236}">
                <a16:creationId xmlns:a16="http://schemas.microsoft.com/office/drawing/2014/main" id="{195F0E6F-403D-0A49-ACF5-EC57D4A47FA6}"/>
              </a:ext>
            </a:extLst>
          </p:cNvPr>
          <p:cNvSpPr txBox="1"/>
          <p:nvPr/>
        </p:nvSpPr>
        <p:spPr>
          <a:xfrm>
            <a:off x="10371483" y="3320253"/>
            <a:ext cx="125035"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(43)</a:t>
            </a:r>
          </a:p>
          <a:p>
            <a:pPr algn="ctr">
              <a:lnSpc>
                <a:spcPct val="90000"/>
              </a:lnSpc>
            </a:pPr>
            <a:r>
              <a:rPr lang="en-GB" sz="600" dirty="0">
                <a:latin typeface="Calibri" panose="020F0502020204030204" pitchFamily="34" charset="0"/>
                <a:ea typeface="Aileron" charset="0"/>
                <a:cs typeface="Calibri" panose="020F0502020204030204" pitchFamily="34" charset="0"/>
              </a:rPr>
              <a:t>(31)</a:t>
            </a:r>
          </a:p>
        </p:txBody>
      </p:sp>
      <p:sp>
        <p:nvSpPr>
          <p:cNvPr id="192" name="TextBox 191">
            <a:extLst>
              <a:ext uri="{FF2B5EF4-FFF2-40B4-BE49-F238E27FC236}">
                <a16:creationId xmlns:a16="http://schemas.microsoft.com/office/drawing/2014/main" id="{2661BC17-75D0-2B47-A5A6-73C2C8344E11}"/>
              </a:ext>
            </a:extLst>
          </p:cNvPr>
          <p:cNvSpPr txBox="1"/>
          <p:nvPr/>
        </p:nvSpPr>
        <p:spPr>
          <a:xfrm>
            <a:off x="10526817"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161</a:t>
            </a:r>
          </a:p>
          <a:p>
            <a:pPr algn="r">
              <a:lnSpc>
                <a:spcPct val="90000"/>
              </a:lnSpc>
            </a:pPr>
            <a:r>
              <a:rPr lang="en-GB" sz="600" dirty="0">
                <a:latin typeface="Calibri" panose="020F0502020204030204" pitchFamily="34" charset="0"/>
                <a:ea typeface="Aileron" charset="0"/>
                <a:cs typeface="Calibri" panose="020F0502020204030204" pitchFamily="34" charset="0"/>
              </a:rPr>
              <a:t>146</a:t>
            </a:r>
          </a:p>
        </p:txBody>
      </p:sp>
      <p:sp>
        <p:nvSpPr>
          <p:cNvPr id="193" name="TextBox 192">
            <a:extLst>
              <a:ext uri="{FF2B5EF4-FFF2-40B4-BE49-F238E27FC236}">
                <a16:creationId xmlns:a16="http://schemas.microsoft.com/office/drawing/2014/main" id="{A33ABA38-6102-824F-B70D-FAF9E259F074}"/>
              </a:ext>
            </a:extLst>
          </p:cNvPr>
          <p:cNvSpPr txBox="1"/>
          <p:nvPr/>
        </p:nvSpPr>
        <p:spPr>
          <a:xfrm>
            <a:off x="1069215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(20)</a:t>
            </a:r>
          </a:p>
          <a:p>
            <a:pPr algn="ctr">
              <a:lnSpc>
                <a:spcPct val="90000"/>
              </a:lnSpc>
            </a:pPr>
            <a:r>
              <a:rPr lang="en-GB" sz="600" dirty="0">
                <a:latin typeface="Calibri" panose="020F0502020204030204" pitchFamily="34" charset="0"/>
                <a:ea typeface="Aileron" charset="0"/>
                <a:cs typeface="Calibri" panose="020F0502020204030204" pitchFamily="34" charset="0"/>
              </a:rPr>
              <a:t>(19)</a:t>
            </a:r>
          </a:p>
        </p:txBody>
      </p:sp>
      <p:sp>
        <p:nvSpPr>
          <p:cNvPr id="194" name="TextBox 193">
            <a:extLst>
              <a:ext uri="{FF2B5EF4-FFF2-40B4-BE49-F238E27FC236}">
                <a16:creationId xmlns:a16="http://schemas.microsoft.com/office/drawing/2014/main" id="{6F29DF34-C9A4-AA44-AF78-444AD5285E05}"/>
              </a:ext>
            </a:extLst>
          </p:cNvPr>
          <p:cNvSpPr txBox="1"/>
          <p:nvPr/>
        </p:nvSpPr>
        <p:spPr>
          <a:xfrm>
            <a:off x="10844804" y="3320253"/>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100</a:t>
            </a:r>
          </a:p>
          <a:p>
            <a:pPr algn="r">
              <a:lnSpc>
                <a:spcPct val="90000"/>
              </a:lnSpc>
            </a:pPr>
            <a:r>
              <a:rPr lang="en-GB" sz="600" dirty="0">
                <a:latin typeface="Calibri" panose="020F0502020204030204" pitchFamily="34" charset="0"/>
                <a:ea typeface="Aileron" charset="0"/>
                <a:cs typeface="Calibri" panose="020F0502020204030204" pitchFamily="34" charset="0"/>
              </a:rPr>
              <a:t>90</a:t>
            </a:r>
          </a:p>
        </p:txBody>
      </p:sp>
      <p:sp>
        <p:nvSpPr>
          <p:cNvPr id="195" name="TextBox 194">
            <a:extLst>
              <a:ext uri="{FF2B5EF4-FFF2-40B4-BE49-F238E27FC236}">
                <a16:creationId xmlns:a16="http://schemas.microsoft.com/office/drawing/2014/main" id="{A4E8D24E-6B05-E345-86FD-1E009A7D82A5}"/>
              </a:ext>
            </a:extLst>
          </p:cNvPr>
          <p:cNvSpPr txBox="1"/>
          <p:nvPr/>
        </p:nvSpPr>
        <p:spPr>
          <a:xfrm>
            <a:off x="11009658" y="3320253"/>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(7)</a:t>
            </a:r>
          </a:p>
          <a:p>
            <a:pPr algn="ctr">
              <a:lnSpc>
                <a:spcPct val="90000"/>
              </a:lnSpc>
            </a:pPr>
            <a:r>
              <a:rPr lang="en-GB" sz="600" dirty="0">
                <a:latin typeface="Calibri" panose="020F0502020204030204" pitchFamily="34" charset="0"/>
                <a:ea typeface="Aileron" charset="0"/>
                <a:cs typeface="Calibri" panose="020F0502020204030204" pitchFamily="34" charset="0"/>
              </a:rPr>
              <a:t>(14)</a:t>
            </a:r>
          </a:p>
        </p:txBody>
      </p:sp>
      <p:sp>
        <p:nvSpPr>
          <p:cNvPr id="196" name="TextBox 195">
            <a:extLst>
              <a:ext uri="{FF2B5EF4-FFF2-40B4-BE49-F238E27FC236}">
                <a16:creationId xmlns:a16="http://schemas.microsoft.com/office/drawing/2014/main" id="{862659A6-336C-934E-9DF9-90CB863EAF0D}"/>
              </a:ext>
            </a:extLst>
          </p:cNvPr>
          <p:cNvSpPr txBox="1"/>
          <p:nvPr/>
        </p:nvSpPr>
        <p:spPr>
          <a:xfrm>
            <a:off x="11197601" y="3320253"/>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48</a:t>
            </a:r>
          </a:p>
          <a:p>
            <a:pPr algn="r">
              <a:lnSpc>
                <a:spcPct val="90000"/>
              </a:lnSpc>
            </a:pPr>
            <a:r>
              <a:rPr lang="en-GB" sz="600" dirty="0">
                <a:latin typeface="Calibri" panose="020F0502020204030204" pitchFamily="34" charset="0"/>
                <a:ea typeface="Aileron" charset="0"/>
                <a:cs typeface="Calibri" panose="020F0502020204030204" pitchFamily="34" charset="0"/>
              </a:rPr>
              <a:t>44</a:t>
            </a:r>
          </a:p>
        </p:txBody>
      </p:sp>
      <p:sp>
        <p:nvSpPr>
          <p:cNvPr id="197" name="TextBox 196">
            <a:extLst>
              <a:ext uri="{FF2B5EF4-FFF2-40B4-BE49-F238E27FC236}">
                <a16:creationId xmlns:a16="http://schemas.microsoft.com/office/drawing/2014/main" id="{E347D3EB-4DD1-144B-BD8C-50E96B39A5AC}"/>
              </a:ext>
            </a:extLst>
          </p:cNvPr>
          <p:cNvSpPr txBox="1"/>
          <p:nvPr/>
        </p:nvSpPr>
        <p:spPr>
          <a:xfrm>
            <a:off x="11355919" y="3320253"/>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a:t>
            </a:r>
          </a:p>
          <a:p>
            <a:pPr algn="ctr">
              <a:lnSpc>
                <a:spcPct val="90000"/>
              </a:lnSpc>
            </a:pPr>
            <a:r>
              <a:rPr lang="en-GB" sz="600" dirty="0">
                <a:latin typeface="Calibri" panose="020F0502020204030204" pitchFamily="34" charset="0"/>
                <a:ea typeface="Aileron" charset="0"/>
                <a:cs typeface="Calibri" panose="020F0502020204030204" pitchFamily="34" charset="0"/>
              </a:rPr>
              <a:t>(5)</a:t>
            </a:r>
          </a:p>
        </p:txBody>
      </p:sp>
      <p:sp>
        <p:nvSpPr>
          <p:cNvPr id="198" name="TextBox 197">
            <a:extLst>
              <a:ext uri="{FF2B5EF4-FFF2-40B4-BE49-F238E27FC236}">
                <a16:creationId xmlns:a16="http://schemas.microsoft.com/office/drawing/2014/main" id="{8D91DE99-9221-5B4A-967C-8199A9DF4CDD}"/>
              </a:ext>
            </a:extLst>
          </p:cNvPr>
          <p:cNvSpPr txBox="1"/>
          <p:nvPr/>
        </p:nvSpPr>
        <p:spPr>
          <a:xfrm>
            <a:off x="11521451" y="3320253"/>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13</a:t>
            </a:r>
          </a:p>
          <a:p>
            <a:pPr algn="r">
              <a:lnSpc>
                <a:spcPct val="90000"/>
              </a:lnSpc>
            </a:pPr>
            <a:r>
              <a:rPr lang="en-GB" sz="600" dirty="0">
                <a:latin typeface="Calibri" panose="020F0502020204030204" pitchFamily="34" charset="0"/>
                <a:ea typeface="Aileron" charset="0"/>
                <a:cs typeface="Calibri" panose="020F0502020204030204" pitchFamily="34" charset="0"/>
              </a:rPr>
              <a:t>20</a:t>
            </a:r>
          </a:p>
        </p:txBody>
      </p:sp>
      <p:sp>
        <p:nvSpPr>
          <p:cNvPr id="199" name="TextBox 198">
            <a:extLst>
              <a:ext uri="{FF2B5EF4-FFF2-40B4-BE49-F238E27FC236}">
                <a16:creationId xmlns:a16="http://schemas.microsoft.com/office/drawing/2014/main" id="{82208F48-56ED-6D48-B0F7-5C6761C7C3CA}"/>
              </a:ext>
            </a:extLst>
          </p:cNvPr>
          <p:cNvSpPr txBox="1"/>
          <p:nvPr/>
        </p:nvSpPr>
        <p:spPr>
          <a:xfrm>
            <a:off x="8589235" y="1245760"/>
            <a:ext cx="2827441" cy="166199"/>
          </a:xfrm>
          <a:prstGeom prst="rect">
            <a:avLst/>
          </a:prstGeom>
          <a:noFill/>
        </p:spPr>
        <p:txBody>
          <a:bodyPr wrap="none" lIns="0" tIns="0" rIns="0" bIns="0" rtlCol="0">
            <a:spAutoFit/>
          </a:bodyPr>
          <a:lstStyle/>
          <a:p>
            <a:pPr>
              <a:lnSpc>
                <a:spcPct val="90000"/>
              </a:lnSpc>
            </a:pPr>
            <a:r>
              <a:rPr lang="en-GB" sz="1200" b="1" dirty="0">
                <a:latin typeface="Calibri" panose="020F0502020204030204" pitchFamily="34" charset="0"/>
                <a:ea typeface="Aileron" charset="0"/>
                <a:cs typeface="Calibri" panose="020F0502020204030204" pitchFamily="34" charset="0"/>
              </a:rPr>
              <a:t>B) Overall survival in high metastatic burden</a:t>
            </a:r>
          </a:p>
        </p:txBody>
      </p:sp>
      <p:sp>
        <p:nvSpPr>
          <p:cNvPr id="202" name="TextBox 201">
            <a:extLst>
              <a:ext uri="{FF2B5EF4-FFF2-40B4-BE49-F238E27FC236}">
                <a16:creationId xmlns:a16="http://schemas.microsoft.com/office/drawing/2014/main" id="{412EB1F3-9F69-924B-BB12-7A8EAE3A3DC5}"/>
              </a:ext>
            </a:extLst>
          </p:cNvPr>
          <p:cNvSpPr txBox="1"/>
          <p:nvPr/>
        </p:nvSpPr>
        <p:spPr>
          <a:xfrm>
            <a:off x="4798517" y="5631642"/>
            <a:ext cx="607602" cy="249299"/>
          </a:xfrm>
          <a:prstGeom prst="rect">
            <a:avLst/>
          </a:prstGeom>
          <a:noFill/>
        </p:spPr>
        <p:txBody>
          <a:bodyPr wrap="none" lIns="0" tIns="0" rIns="0" bIns="0" rtlCol="0">
            <a:spAutoFit/>
          </a:bodyPr>
          <a:lstStyle/>
          <a:p>
            <a:pPr algn="r">
              <a:lnSpc>
                <a:spcPct val="90000"/>
              </a:lnSpc>
            </a:pPr>
            <a:r>
              <a:rPr lang="en-GB" sz="600" b="1" u="sng" dirty="0">
                <a:latin typeface="Calibri" panose="020F0502020204030204" pitchFamily="34" charset="0"/>
                <a:ea typeface="Aileron" charset="0"/>
                <a:cs typeface="Calibri" panose="020F0502020204030204" pitchFamily="34" charset="0"/>
              </a:rPr>
              <a:t>No. at risk (events)</a:t>
            </a:r>
          </a:p>
          <a:p>
            <a:pPr algn="r">
              <a:lnSpc>
                <a:spcPct val="90000"/>
              </a:lnSpc>
            </a:pPr>
            <a:r>
              <a:rPr lang="en-GB" sz="600" b="1" dirty="0">
                <a:latin typeface="Calibri" panose="020F0502020204030204" pitchFamily="34" charset="0"/>
                <a:ea typeface="Aileron" charset="0"/>
                <a:cs typeface="Calibri" panose="020F0502020204030204" pitchFamily="34" charset="0"/>
              </a:rPr>
              <a:t>Control</a:t>
            </a:r>
            <a:br>
              <a:rPr lang="en-GB" sz="600" b="1" dirty="0">
                <a:latin typeface="Calibri" panose="020F0502020204030204" pitchFamily="34" charset="0"/>
                <a:ea typeface="Aileron" charset="0"/>
                <a:cs typeface="Calibri" panose="020F0502020204030204" pitchFamily="34" charset="0"/>
              </a:rPr>
            </a:br>
            <a:r>
              <a:rPr lang="en-GB" sz="600" b="1" dirty="0">
                <a:latin typeface="Calibri" panose="020F0502020204030204" pitchFamily="34" charset="0"/>
                <a:ea typeface="Aileron" charset="0"/>
                <a:cs typeface="Calibri" panose="020F0502020204030204" pitchFamily="34" charset="0"/>
              </a:rPr>
              <a:t>Radiotherapy</a:t>
            </a:r>
          </a:p>
        </p:txBody>
      </p:sp>
      <p:sp>
        <p:nvSpPr>
          <p:cNvPr id="203" name="TextBox 202">
            <a:extLst>
              <a:ext uri="{FF2B5EF4-FFF2-40B4-BE49-F238E27FC236}">
                <a16:creationId xmlns:a16="http://schemas.microsoft.com/office/drawing/2014/main" id="{277C2E4A-A9D6-8347-9F9F-CE0CE27159E5}"/>
              </a:ext>
            </a:extLst>
          </p:cNvPr>
          <p:cNvSpPr txBox="1"/>
          <p:nvPr/>
        </p:nvSpPr>
        <p:spPr>
          <a:xfrm>
            <a:off x="5630723"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(78)</a:t>
            </a:r>
          </a:p>
          <a:p>
            <a:pPr algn="ctr">
              <a:lnSpc>
                <a:spcPct val="90000"/>
              </a:lnSpc>
            </a:pPr>
            <a:r>
              <a:rPr lang="en-GB" sz="600" dirty="0">
                <a:latin typeface="Calibri" panose="020F0502020204030204" pitchFamily="34" charset="0"/>
                <a:ea typeface="Aileron" charset="0"/>
                <a:cs typeface="Calibri" panose="020F0502020204030204" pitchFamily="34" charset="0"/>
              </a:rPr>
              <a:t>(29)</a:t>
            </a:r>
          </a:p>
        </p:txBody>
      </p:sp>
      <p:sp>
        <p:nvSpPr>
          <p:cNvPr id="204" name="TextBox 203">
            <a:extLst>
              <a:ext uri="{FF2B5EF4-FFF2-40B4-BE49-F238E27FC236}">
                <a16:creationId xmlns:a16="http://schemas.microsoft.com/office/drawing/2014/main" id="{FE578C7D-98B3-1343-81C5-81DDF9284A28}"/>
              </a:ext>
            </a:extLst>
          </p:cNvPr>
          <p:cNvSpPr txBox="1"/>
          <p:nvPr/>
        </p:nvSpPr>
        <p:spPr>
          <a:xfrm>
            <a:off x="5805107"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324</a:t>
            </a:r>
          </a:p>
          <a:p>
            <a:pPr algn="r">
              <a:lnSpc>
                <a:spcPct val="90000"/>
              </a:lnSpc>
            </a:pPr>
            <a:r>
              <a:rPr lang="en-GB" sz="600" dirty="0">
                <a:latin typeface="Calibri" panose="020F0502020204030204" pitchFamily="34" charset="0"/>
                <a:ea typeface="Aileron" charset="0"/>
                <a:cs typeface="Calibri" panose="020F0502020204030204" pitchFamily="34" charset="0"/>
              </a:rPr>
              <a:t>377</a:t>
            </a:r>
          </a:p>
        </p:txBody>
      </p:sp>
      <p:sp>
        <p:nvSpPr>
          <p:cNvPr id="205" name="TextBox 204">
            <a:extLst>
              <a:ext uri="{FF2B5EF4-FFF2-40B4-BE49-F238E27FC236}">
                <a16:creationId xmlns:a16="http://schemas.microsoft.com/office/drawing/2014/main" id="{DDE43BE1-6355-D148-B694-A22CD6F2A78F}"/>
              </a:ext>
            </a:extLst>
          </p:cNvPr>
          <p:cNvSpPr txBox="1"/>
          <p:nvPr/>
        </p:nvSpPr>
        <p:spPr>
          <a:xfrm>
            <a:off x="5517247" y="5450584"/>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0</a:t>
            </a:r>
          </a:p>
        </p:txBody>
      </p:sp>
      <p:sp>
        <p:nvSpPr>
          <p:cNvPr id="206" name="TextBox 205">
            <a:extLst>
              <a:ext uri="{FF2B5EF4-FFF2-40B4-BE49-F238E27FC236}">
                <a16:creationId xmlns:a16="http://schemas.microsoft.com/office/drawing/2014/main" id="{B48B8B62-CCC8-CC4B-A63E-C27B42403C37}"/>
              </a:ext>
            </a:extLst>
          </p:cNvPr>
          <p:cNvSpPr txBox="1"/>
          <p:nvPr/>
        </p:nvSpPr>
        <p:spPr>
          <a:xfrm>
            <a:off x="6132980" y="5450584"/>
            <a:ext cx="89768"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12</a:t>
            </a:r>
          </a:p>
        </p:txBody>
      </p:sp>
      <p:sp>
        <p:nvSpPr>
          <p:cNvPr id="207" name="TextBox 206">
            <a:extLst>
              <a:ext uri="{FF2B5EF4-FFF2-40B4-BE49-F238E27FC236}">
                <a16:creationId xmlns:a16="http://schemas.microsoft.com/office/drawing/2014/main" id="{BC56E4B5-00BB-F941-AFC5-A80A2D51EE35}"/>
              </a:ext>
            </a:extLst>
          </p:cNvPr>
          <p:cNvSpPr txBox="1"/>
          <p:nvPr/>
        </p:nvSpPr>
        <p:spPr>
          <a:xfrm>
            <a:off x="5837922" y="5450584"/>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6</a:t>
            </a:r>
          </a:p>
        </p:txBody>
      </p:sp>
      <p:sp>
        <p:nvSpPr>
          <p:cNvPr id="208" name="TextBox 207">
            <a:extLst>
              <a:ext uri="{FF2B5EF4-FFF2-40B4-BE49-F238E27FC236}">
                <a16:creationId xmlns:a16="http://schemas.microsoft.com/office/drawing/2014/main" id="{2762357C-BB6E-4E42-BD47-50A11C9B30B7}"/>
              </a:ext>
            </a:extLst>
          </p:cNvPr>
          <p:cNvSpPr txBox="1"/>
          <p:nvPr/>
        </p:nvSpPr>
        <p:spPr>
          <a:xfrm>
            <a:off x="645365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18</a:t>
            </a:r>
          </a:p>
        </p:txBody>
      </p:sp>
      <p:sp>
        <p:nvSpPr>
          <p:cNvPr id="209" name="TextBox 208">
            <a:extLst>
              <a:ext uri="{FF2B5EF4-FFF2-40B4-BE49-F238E27FC236}">
                <a16:creationId xmlns:a16="http://schemas.microsoft.com/office/drawing/2014/main" id="{4A5B921C-A6B3-9C4F-A017-B0364AD57546}"/>
              </a:ext>
            </a:extLst>
          </p:cNvPr>
          <p:cNvSpPr txBox="1"/>
          <p:nvPr/>
        </p:nvSpPr>
        <p:spPr>
          <a:xfrm>
            <a:off x="6774330"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24</a:t>
            </a:r>
          </a:p>
        </p:txBody>
      </p:sp>
      <p:sp>
        <p:nvSpPr>
          <p:cNvPr id="210" name="TextBox 209">
            <a:extLst>
              <a:ext uri="{FF2B5EF4-FFF2-40B4-BE49-F238E27FC236}">
                <a16:creationId xmlns:a16="http://schemas.microsoft.com/office/drawing/2014/main" id="{DC425552-54B0-2248-B767-052973C001EC}"/>
              </a:ext>
            </a:extLst>
          </p:cNvPr>
          <p:cNvSpPr txBox="1"/>
          <p:nvPr/>
        </p:nvSpPr>
        <p:spPr>
          <a:xfrm>
            <a:off x="7098180"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30</a:t>
            </a:r>
          </a:p>
        </p:txBody>
      </p:sp>
      <p:sp>
        <p:nvSpPr>
          <p:cNvPr id="211" name="TextBox 210">
            <a:extLst>
              <a:ext uri="{FF2B5EF4-FFF2-40B4-BE49-F238E27FC236}">
                <a16:creationId xmlns:a16="http://schemas.microsoft.com/office/drawing/2014/main" id="{98F4E2C5-ADB8-3B43-9265-F9869DD1E535}"/>
              </a:ext>
            </a:extLst>
          </p:cNvPr>
          <p:cNvSpPr txBox="1"/>
          <p:nvPr/>
        </p:nvSpPr>
        <p:spPr>
          <a:xfrm>
            <a:off x="741250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36</a:t>
            </a:r>
          </a:p>
        </p:txBody>
      </p:sp>
      <p:sp>
        <p:nvSpPr>
          <p:cNvPr id="212" name="TextBox 211">
            <a:extLst>
              <a:ext uri="{FF2B5EF4-FFF2-40B4-BE49-F238E27FC236}">
                <a16:creationId xmlns:a16="http://schemas.microsoft.com/office/drawing/2014/main" id="{931CC22C-7FFD-7841-B009-5B0A8BF08EB4}"/>
              </a:ext>
            </a:extLst>
          </p:cNvPr>
          <p:cNvSpPr txBox="1"/>
          <p:nvPr/>
        </p:nvSpPr>
        <p:spPr>
          <a:xfrm>
            <a:off x="7733180"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42</a:t>
            </a:r>
          </a:p>
        </p:txBody>
      </p:sp>
      <p:sp>
        <p:nvSpPr>
          <p:cNvPr id="213" name="TextBox 212">
            <a:extLst>
              <a:ext uri="{FF2B5EF4-FFF2-40B4-BE49-F238E27FC236}">
                <a16:creationId xmlns:a16="http://schemas.microsoft.com/office/drawing/2014/main" id="{E0ADD9C5-4078-7E48-B37B-1B05EAF453A3}"/>
              </a:ext>
            </a:extLst>
          </p:cNvPr>
          <p:cNvSpPr txBox="1"/>
          <p:nvPr/>
        </p:nvSpPr>
        <p:spPr>
          <a:xfrm>
            <a:off x="8050680"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48</a:t>
            </a:r>
          </a:p>
        </p:txBody>
      </p:sp>
      <p:sp>
        <p:nvSpPr>
          <p:cNvPr id="214" name="TextBox 213">
            <a:extLst>
              <a:ext uri="{FF2B5EF4-FFF2-40B4-BE49-F238E27FC236}">
                <a16:creationId xmlns:a16="http://schemas.microsoft.com/office/drawing/2014/main" id="{624E07C4-0E90-A84F-BBBE-D9A27895320D}"/>
              </a:ext>
            </a:extLst>
          </p:cNvPr>
          <p:cNvSpPr txBox="1"/>
          <p:nvPr/>
        </p:nvSpPr>
        <p:spPr>
          <a:xfrm>
            <a:off x="837038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54</a:t>
            </a:r>
          </a:p>
        </p:txBody>
      </p:sp>
      <p:sp>
        <p:nvSpPr>
          <p:cNvPr id="215" name="TextBox 214">
            <a:extLst>
              <a:ext uri="{FF2B5EF4-FFF2-40B4-BE49-F238E27FC236}">
                <a16:creationId xmlns:a16="http://schemas.microsoft.com/office/drawing/2014/main" id="{0D502BD9-C1FE-4546-8C51-4C37FCBF39FA}"/>
              </a:ext>
            </a:extLst>
          </p:cNvPr>
          <p:cNvSpPr txBox="1"/>
          <p:nvPr/>
        </p:nvSpPr>
        <p:spPr>
          <a:xfrm>
            <a:off x="6386260" y="5552267"/>
            <a:ext cx="1534074"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Time since randomization (months)</a:t>
            </a:r>
          </a:p>
        </p:txBody>
      </p:sp>
      <p:sp>
        <p:nvSpPr>
          <p:cNvPr id="216" name="TextBox 215">
            <a:extLst>
              <a:ext uri="{FF2B5EF4-FFF2-40B4-BE49-F238E27FC236}">
                <a16:creationId xmlns:a16="http://schemas.microsoft.com/office/drawing/2014/main" id="{BE9C9C83-86C2-954D-B197-25DE347AEB7D}"/>
              </a:ext>
            </a:extLst>
          </p:cNvPr>
          <p:cNvSpPr txBox="1"/>
          <p:nvPr/>
        </p:nvSpPr>
        <p:spPr>
          <a:xfrm rot="16200000">
            <a:off x="4732321" y="4592213"/>
            <a:ext cx="1011495"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Failure-free survival (%)</a:t>
            </a:r>
          </a:p>
        </p:txBody>
      </p:sp>
      <p:sp>
        <p:nvSpPr>
          <p:cNvPr id="217" name="TextBox 216">
            <a:extLst>
              <a:ext uri="{FF2B5EF4-FFF2-40B4-BE49-F238E27FC236}">
                <a16:creationId xmlns:a16="http://schemas.microsoft.com/office/drawing/2014/main" id="{2519021B-A3C8-1A4D-8F72-090FE5ED560E}"/>
              </a:ext>
            </a:extLst>
          </p:cNvPr>
          <p:cNvSpPr txBox="1"/>
          <p:nvPr/>
        </p:nvSpPr>
        <p:spPr>
          <a:xfrm>
            <a:off x="5346435" y="3846135"/>
            <a:ext cx="134652"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100</a:t>
            </a:r>
          </a:p>
        </p:txBody>
      </p:sp>
      <p:sp>
        <p:nvSpPr>
          <p:cNvPr id="218" name="TextBox 217">
            <a:extLst>
              <a:ext uri="{FF2B5EF4-FFF2-40B4-BE49-F238E27FC236}">
                <a16:creationId xmlns:a16="http://schemas.microsoft.com/office/drawing/2014/main" id="{9827EFDF-BEE9-D748-9590-6B04C78125EF}"/>
              </a:ext>
            </a:extLst>
          </p:cNvPr>
          <p:cNvSpPr txBox="1"/>
          <p:nvPr/>
        </p:nvSpPr>
        <p:spPr>
          <a:xfrm>
            <a:off x="5436203" y="5344735"/>
            <a:ext cx="44884"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0</a:t>
            </a:r>
          </a:p>
        </p:txBody>
      </p:sp>
      <p:sp>
        <p:nvSpPr>
          <p:cNvPr id="219" name="TextBox 218">
            <a:extLst>
              <a:ext uri="{FF2B5EF4-FFF2-40B4-BE49-F238E27FC236}">
                <a16:creationId xmlns:a16="http://schemas.microsoft.com/office/drawing/2014/main" id="{3C119C7A-D2EE-604A-B378-87337824C0E9}"/>
              </a:ext>
            </a:extLst>
          </p:cNvPr>
          <p:cNvSpPr txBox="1"/>
          <p:nvPr/>
        </p:nvSpPr>
        <p:spPr>
          <a:xfrm>
            <a:off x="5391319" y="4145856"/>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80</a:t>
            </a:r>
          </a:p>
        </p:txBody>
      </p:sp>
      <p:sp>
        <p:nvSpPr>
          <p:cNvPr id="220" name="TextBox 219">
            <a:extLst>
              <a:ext uri="{FF2B5EF4-FFF2-40B4-BE49-F238E27FC236}">
                <a16:creationId xmlns:a16="http://schemas.microsoft.com/office/drawing/2014/main" id="{469FBFBE-BA1B-0C4D-974A-DFA59671628E}"/>
              </a:ext>
            </a:extLst>
          </p:cNvPr>
          <p:cNvSpPr txBox="1"/>
          <p:nvPr/>
        </p:nvSpPr>
        <p:spPr>
          <a:xfrm>
            <a:off x="5391319" y="4451927"/>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60</a:t>
            </a:r>
          </a:p>
        </p:txBody>
      </p:sp>
      <p:sp>
        <p:nvSpPr>
          <p:cNvPr id="221" name="TextBox 220">
            <a:extLst>
              <a:ext uri="{FF2B5EF4-FFF2-40B4-BE49-F238E27FC236}">
                <a16:creationId xmlns:a16="http://schemas.microsoft.com/office/drawing/2014/main" id="{D83D9B67-EE6B-1045-A414-84AD8B92CE50}"/>
              </a:ext>
            </a:extLst>
          </p:cNvPr>
          <p:cNvSpPr txBox="1"/>
          <p:nvPr/>
        </p:nvSpPr>
        <p:spPr>
          <a:xfrm>
            <a:off x="5391319" y="4748473"/>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40</a:t>
            </a:r>
          </a:p>
        </p:txBody>
      </p:sp>
      <p:sp>
        <p:nvSpPr>
          <p:cNvPr id="222" name="TextBox 221">
            <a:extLst>
              <a:ext uri="{FF2B5EF4-FFF2-40B4-BE49-F238E27FC236}">
                <a16:creationId xmlns:a16="http://schemas.microsoft.com/office/drawing/2014/main" id="{B4D6DF17-0803-5A45-A9AC-B4EE8C21C3A8}"/>
              </a:ext>
            </a:extLst>
          </p:cNvPr>
          <p:cNvSpPr txBox="1"/>
          <p:nvPr/>
        </p:nvSpPr>
        <p:spPr>
          <a:xfrm>
            <a:off x="5391319" y="5051369"/>
            <a:ext cx="89768" cy="96950"/>
          </a:xfrm>
          <a:prstGeom prst="rect">
            <a:avLst/>
          </a:prstGeom>
          <a:solidFill>
            <a:schemeClr val="bg1"/>
          </a:solidFill>
        </p:spPr>
        <p:txBody>
          <a:bodyPr wrap="none" lIns="0" tIns="0" rIns="0" bIns="0" rtlCol="0">
            <a:spAutoFit/>
          </a:bodyPr>
          <a:lstStyle/>
          <a:p>
            <a:pPr algn="r">
              <a:lnSpc>
                <a:spcPct val="90000"/>
              </a:lnSpc>
            </a:pPr>
            <a:r>
              <a:rPr lang="en-GB" sz="700" dirty="0">
                <a:latin typeface="Calibri" panose="020F0502020204030204" pitchFamily="34" charset="0"/>
                <a:ea typeface="Aileron" charset="0"/>
                <a:cs typeface="Calibri" panose="020F0502020204030204" pitchFamily="34" charset="0"/>
              </a:rPr>
              <a:t>20</a:t>
            </a:r>
          </a:p>
        </p:txBody>
      </p:sp>
      <p:cxnSp>
        <p:nvCxnSpPr>
          <p:cNvPr id="226" name="Straight Connector 225">
            <a:extLst>
              <a:ext uri="{FF2B5EF4-FFF2-40B4-BE49-F238E27FC236}">
                <a16:creationId xmlns:a16="http://schemas.microsoft.com/office/drawing/2014/main" id="{A80C297D-A3C6-9548-A447-EC646D125640}"/>
              </a:ext>
            </a:extLst>
          </p:cNvPr>
          <p:cNvCxnSpPr>
            <a:cxnSpLocks/>
          </p:cNvCxnSpPr>
          <p:nvPr/>
        </p:nvCxnSpPr>
        <p:spPr>
          <a:xfrm>
            <a:off x="5539503" y="3882931"/>
            <a:ext cx="0" cy="150754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E423DDFF-B79E-534C-ABBD-403967230521}"/>
              </a:ext>
            </a:extLst>
          </p:cNvPr>
          <p:cNvCxnSpPr>
            <a:cxnSpLocks/>
          </p:cNvCxnSpPr>
          <p:nvPr/>
        </p:nvCxnSpPr>
        <p:spPr>
          <a:xfrm flipH="1">
            <a:off x="5536175" y="5387150"/>
            <a:ext cx="28744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1C58E91E-76EA-7941-9216-32C70DF80881}"/>
              </a:ext>
            </a:extLst>
          </p:cNvPr>
          <p:cNvCxnSpPr>
            <a:cxnSpLocks/>
          </p:cNvCxnSpPr>
          <p:nvPr/>
        </p:nvCxnSpPr>
        <p:spPr>
          <a:xfrm flipH="1">
            <a:off x="5503503" y="389172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B89CC41A-12AF-8947-844A-EDEAA9D230D5}"/>
              </a:ext>
            </a:extLst>
          </p:cNvPr>
          <p:cNvCxnSpPr>
            <a:cxnSpLocks/>
          </p:cNvCxnSpPr>
          <p:nvPr/>
        </p:nvCxnSpPr>
        <p:spPr>
          <a:xfrm flipH="1">
            <a:off x="5503503" y="419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9D8A49E3-5625-9949-AA7D-FEBC42F82E95}"/>
              </a:ext>
            </a:extLst>
          </p:cNvPr>
          <p:cNvCxnSpPr>
            <a:cxnSpLocks/>
          </p:cNvCxnSpPr>
          <p:nvPr/>
        </p:nvCxnSpPr>
        <p:spPr>
          <a:xfrm flipH="1">
            <a:off x="5503503" y="449624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B4B17966-F47B-CE49-B8BC-0EBD6029C811}"/>
              </a:ext>
            </a:extLst>
          </p:cNvPr>
          <p:cNvCxnSpPr>
            <a:cxnSpLocks/>
          </p:cNvCxnSpPr>
          <p:nvPr/>
        </p:nvCxnSpPr>
        <p:spPr>
          <a:xfrm flipH="1">
            <a:off x="5503503" y="479215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EAB34233-4C05-0541-A3ED-9572A6343B65}"/>
              </a:ext>
            </a:extLst>
          </p:cNvPr>
          <p:cNvCxnSpPr>
            <a:cxnSpLocks/>
          </p:cNvCxnSpPr>
          <p:nvPr/>
        </p:nvCxnSpPr>
        <p:spPr>
          <a:xfrm flipH="1">
            <a:off x="5503503" y="509441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BC249B10-C601-0643-A96E-F97932DEFFD3}"/>
              </a:ext>
            </a:extLst>
          </p:cNvPr>
          <p:cNvCxnSpPr>
            <a:cxnSpLocks/>
          </p:cNvCxnSpPr>
          <p:nvPr/>
        </p:nvCxnSpPr>
        <p:spPr>
          <a:xfrm flipH="1">
            <a:off x="5503503" y="5387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3E9EB169-4201-6F46-BA8F-3F93E2C2F5AF}"/>
              </a:ext>
            </a:extLst>
          </p:cNvPr>
          <p:cNvCxnSpPr>
            <a:cxnSpLocks/>
          </p:cNvCxnSpPr>
          <p:nvPr/>
        </p:nvCxnSpPr>
        <p:spPr>
          <a:xfrm rot="16200000" flipH="1">
            <a:off x="552150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A8F26E13-570E-0A4A-983F-C859B4CD2AD8}"/>
              </a:ext>
            </a:extLst>
          </p:cNvPr>
          <p:cNvCxnSpPr>
            <a:cxnSpLocks/>
          </p:cNvCxnSpPr>
          <p:nvPr/>
        </p:nvCxnSpPr>
        <p:spPr>
          <a:xfrm rot="16200000" flipH="1">
            <a:off x="584005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56ACE2EC-67DD-DC41-B125-B5665603CB7E}"/>
              </a:ext>
            </a:extLst>
          </p:cNvPr>
          <p:cNvCxnSpPr>
            <a:cxnSpLocks/>
          </p:cNvCxnSpPr>
          <p:nvPr/>
        </p:nvCxnSpPr>
        <p:spPr>
          <a:xfrm rot="16200000" flipH="1">
            <a:off x="616072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115FFD87-29E7-0446-BD7F-859236F18D8D}"/>
              </a:ext>
            </a:extLst>
          </p:cNvPr>
          <p:cNvCxnSpPr>
            <a:cxnSpLocks/>
          </p:cNvCxnSpPr>
          <p:nvPr/>
        </p:nvCxnSpPr>
        <p:spPr>
          <a:xfrm rot="16200000" flipH="1">
            <a:off x="648140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E5DF3136-6A48-0143-B724-94B56A359599}"/>
              </a:ext>
            </a:extLst>
          </p:cNvPr>
          <p:cNvCxnSpPr>
            <a:cxnSpLocks/>
          </p:cNvCxnSpPr>
          <p:nvPr/>
        </p:nvCxnSpPr>
        <p:spPr>
          <a:xfrm rot="16200000" flipH="1">
            <a:off x="679572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D2FCB13B-0CE6-7C46-BE87-F5B8EE12DF59}"/>
              </a:ext>
            </a:extLst>
          </p:cNvPr>
          <p:cNvCxnSpPr>
            <a:cxnSpLocks/>
          </p:cNvCxnSpPr>
          <p:nvPr/>
        </p:nvCxnSpPr>
        <p:spPr>
          <a:xfrm rot="16200000" flipH="1">
            <a:off x="711957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99696841-1348-714F-8132-A5B843A09901}"/>
              </a:ext>
            </a:extLst>
          </p:cNvPr>
          <p:cNvCxnSpPr>
            <a:cxnSpLocks/>
          </p:cNvCxnSpPr>
          <p:nvPr/>
        </p:nvCxnSpPr>
        <p:spPr>
          <a:xfrm rot="16200000" flipH="1">
            <a:off x="743707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25687802-516C-7E4C-874F-ACC25532BF0E}"/>
              </a:ext>
            </a:extLst>
          </p:cNvPr>
          <p:cNvCxnSpPr>
            <a:cxnSpLocks/>
          </p:cNvCxnSpPr>
          <p:nvPr/>
        </p:nvCxnSpPr>
        <p:spPr>
          <a:xfrm rot="16200000" flipH="1">
            <a:off x="775775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F2D10451-1266-2848-B063-E406DFC5FD7D}"/>
              </a:ext>
            </a:extLst>
          </p:cNvPr>
          <p:cNvCxnSpPr>
            <a:cxnSpLocks/>
          </p:cNvCxnSpPr>
          <p:nvPr/>
        </p:nvCxnSpPr>
        <p:spPr>
          <a:xfrm rot="16200000" flipH="1">
            <a:off x="807525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CF6B80AF-98A4-8D49-A1A2-34632B7891FB}"/>
              </a:ext>
            </a:extLst>
          </p:cNvPr>
          <p:cNvCxnSpPr>
            <a:cxnSpLocks/>
          </p:cNvCxnSpPr>
          <p:nvPr/>
        </p:nvCxnSpPr>
        <p:spPr>
          <a:xfrm rot="16200000" flipH="1">
            <a:off x="839178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5" name="TextBox 244">
            <a:extLst>
              <a:ext uri="{FF2B5EF4-FFF2-40B4-BE49-F238E27FC236}">
                <a16:creationId xmlns:a16="http://schemas.microsoft.com/office/drawing/2014/main" id="{E8393B4C-406B-6545-8046-1A4EBEC25AA3}"/>
              </a:ext>
            </a:extLst>
          </p:cNvPr>
          <p:cNvSpPr txBox="1"/>
          <p:nvPr/>
        </p:nvSpPr>
        <p:spPr>
          <a:xfrm>
            <a:off x="5481257"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409</a:t>
            </a:r>
          </a:p>
          <a:p>
            <a:pPr algn="r">
              <a:lnSpc>
                <a:spcPct val="90000"/>
              </a:lnSpc>
            </a:pPr>
            <a:r>
              <a:rPr lang="en-GB" sz="600" dirty="0">
                <a:latin typeface="Calibri" panose="020F0502020204030204" pitchFamily="34" charset="0"/>
                <a:ea typeface="Aileron" charset="0"/>
                <a:cs typeface="Calibri" panose="020F0502020204030204" pitchFamily="34" charset="0"/>
              </a:rPr>
              <a:t>410</a:t>
            </a:r>
          </a:p>
        </p:txBody>
      </p:sp>
      <p:sp>
        <p:nvSpPr>
          <p:cNvPr id="246" name="TextBox 245">
            <a:extLst>
              <a:ext uri="{FF2B5EF4-FFF2-40B4-BE49-F238E27FC236}">
                <a16:creationId xmlns:a16="http://schemas.microsoft.com/office/drawing/2014/main" id="{FC8B77B8-862E-0247-BA26-5DBBA20B06B6}"/>
              </a:ext>
            </a:extLst>
          </p:cNvPr>
          <p:cNvSpPr txBox="1"/>
          <p:nvPr/>
        </p:nvSpPr>
        <p:spPr>
          <a:xfrm>
            <a:off x="595139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(50)</a:t>
            </a:r>
          </a:p>
          <a:p>
            <a:pPr algn="ctr">
              <a:lnSpc>
                <a:spcPct val="90000"/>
              </a:lnSpc>
            </a:pPr>
            <a:r>
              <a:rPr lang="en-GB" sz="600" dirty="0">
                <a:latin typeface="Calibri" panose="020F0502020204030204" pitchFamily="34" charset="0"/>
                <a:ea typeface="Aileron" charset="0"/>
                <a:cs typeface="Calibri" panose="020F0502020204030204" pitchFamily="34" charset="0"/>
              </a:rPr>
              <a:t>(57)</a:t>
            </a:r>
          </a:p>
        </p:txBody>
      </p:sp>
      <p:sp>
        <p:nvSpPr>
          <p:cNvPr id="247" name="TextBox 246">
            <a:extLst>
              <a:ext uri="{FF2B5EF4-FFF2-40B4-BE49-F238E27FC236}">
                <a16:creationId xmlns:a16="http://schemas.microsoft.com/office/drawing/2014/main" id="{1986ECA7-C2A7-D64F-A6CE-97D1D33951DD}"/>
              </a:ext>
            </a:extLst>
          </p:cNvPr>
          <p:cNvSpPr txBox="1"/>
          <p:nvPr/>
        </p:nvSpPr>
        <p:spPr>
          <a:xfrm>
            <a:off x="6119432"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269</a:t>
            </a:r>
          </a:p>
          <a:p>
            <a:pPr algn="r">
              <a:lnSpc>
                <a:spcPct val="90000"/>
              </a:lnSpc>
            </a:pPr>
            <a:r>
              <a:rPr lang="en-GB" sz="600" dirty="0">
                <a:latin typeface="Calibri" panose="020F0502020204030204" pitchFamily="34" charset="0"/>
                <a:ea typeface="Aileron" charset="0"/>
                <a:cs typeface="Calibri" panose="020F0502020204030204" pitchFamily="34" charset="0"/>
              </a:rPr>
              <a:t>318</a:t>
            </a:r>
          </a:p>
        </p:txBody>
      </p:sp>
      <p:sp>
        <p:nvSpPr>
          <p:cNvPr id="248" name="TextBox 247">
            <a:extLst>
              <a:ext uri="{FF2B5EF4-FFF2-40B4-BE49-F238E27FC236}">
                <a16:creationId xmlns:a16="http://schemas.microsoft.com/office/drawing/2014/main" id="{DC810385-DF21-1949-9D43-743DA043D404}"/>
              </a:ext>
            </a:extLst>
          </p:cNvPr>
          <p:cNvSpPr txBox="1"/>
          <p:nvPr/>
        </p:nvSpPr>
        <p:spPr>
          <a:xfrm>
            <a:off x="626889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(49)</a:t>
            </a:r>
          </a:p>
          <a:p>
            <a:pPr algn="ctr">
              <a:lnSpc>
                <a:spcPct val="90000"/>
              </a:lnSpc>
            </a:pPr>
            <a:r>
              <a:rPr lang="en-GB" sz="600" dirty="0">
                <a:latin typeface="Calibri" panose="020F0502020204030204" pitchFamily="34" charset="0"/>
                <a:ea typeface="Aileron" charset="0"/>
                <a:cs typeface="Calibri" panose="020F0502020204030204" pitchFamily="34" charset="0"/>
              </a:rPr>
              <a:t>(45)</a:t>
            </a:r>
          </a:p>
        </p:txBody>
      </p:sp>
      <p:sp>
        <p:nvSpPr>
          <p:cNvPr id="249" name="TextBox 248">
            <a:extLst>
              <a:ext uri="{FF2B5EF4-FFF2-40B4-BE49-F238E27FC236}">
                <a16:creationId xmlns:a16="http://schemas.microsoft.com/office/drawing/2014/main" id="{61497440-C436-2442-A67E-45A96AA31BB9}"/>
              </a:ext>
            </a:extLst>
          </p:cNvPr>
          <p:cNvSpPr txBox="1"/>
          <p:nvPr/>
        </p:nvSpPr>
        <p:spPr>
          <a:xfrm>
            <a:off x="6443282"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211</a:t>
            </a:r>
          </a:p>
          <a:p>
            <a:pPr algn="r">
              <a:lnSpc>
                <a:spcPct val="90000"/>
              </a:lnSpc>
            </a:pPr>
            <a:r>
              <a:rPr lang="en-GB" sz="600" dirty="0">
                <a:latin typeface="Calibri" panose="020F0502020204030204" pitchFamily="34" charset="0"/>
                <a:ea typeface="Aileron" charset="0"/>
                <a:cs typeface="Calibri" panose="020F0502020204030204" pitchFamily="34" charset="0"/>
              </a:rPr>
              <a:t>255</a:t>
            </a:r>
          </a:p>
        </p:txBody>
      </p:sp>
      <p:sp>
        <p:nvSpPr>
          <p:cNvPr id="250" name="TextBox 249">
            <a:extLst>
              <a:ext uri="{FF2B5EF4-FFF2-40B4-BE49-F238E27FC236}">
                <a16:creationId xmlns:a16="http://schemas.microsoft.com/office/drawing/2014/main" id="{117C2AA0-C097-CE44-B888-15BC776C86BD}"/>
              </a:ext>
            </a:extLst>
          </p:cNvPr>
          <p:cNvSpPr txBox="1"/>
          <p:nvPr/>
        </p:nvSpPr>
        <p:spPr>
          <a:xfrm>
            <a:off x="659274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(39)</a:t>
            </a:r>
          </a:p>
          <a:p>
            <a:pPr algn="ctr">
              <a:lnSpc>
                <a:spcPct val="90000"/>
              </a:lnSpc>
            </a:pPr>
            <a:r>
              <a:rPr lang="en-GB" sz="600" dirty="0">
                <a:latin typeface="Calibri" panose="020F0502020204030204" pitchFamily="34" charset="0"/>
                <a:ea typeface="Aileron" charset="0"/>
                <a:cs typeface="Calibri" panose="020F0502020204030204" pitchFamily="34" charset="0"/>
              </a:rPr>
              <a:t>(32)</a:t>
            </a:r>
          </a:p>
        </p:txBody>
      </p:sp>
      <p:sp>
        <p:nvSpPr>
          <p:cNvPr id="251" name="TextBox 250">
            <a:extLst>
              <a:ext uri="{FF2B5EF4-FFF2-40B4-BE49-F238E27FC236}">
                <a16:creationId xmlns:a16="http://schemas.microsoft.com/office/drawing/2014/main" id="{445070F7-09EC-AF43-B48C-0E55875ECCA2}"/>
              </a:ext>
            </a:extLst>
          </p:cNvPr>
          <p:cNvSpPr txBox="1"/>
          <p:nvPr/>
        </p:nvSpPr>
        <p:spPr>
          <a:xfrm>
            <a:off x="6760782"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121</a:t>
            </a:r>
          </a:p>
          <a:p>
            <a:pPr algn="r">
              <a:lnSpc>
                <a:spcPct val="90000"/>
              </a:lnSpc>
            </a:pPr>
            <a:r>
              <a:rPr lang="en-GB" sz="600" dirty="0">
                <a:latin typeface="Calibri" panose="020F0502020204030204" pitchFamily="34" charset="0"/>
                <a:ea typeface="Aileron" charset="0"/>
                <a:cs typeface="Calibri" panose="020F0502020204030204" pitchFamily="34" charset="0"/>
              </a:rPr>
              <a:t>178</a:t>
            </a:r>
          </a:p>
        </p:txBody>
      </p:sp>
      <p:sp>
        <p:nvSpPr>
          <p:cNvPr id="252" name="TextBox 251">
            <a:extLst>
              <a:ext uri="{FF2B5EF4-FFF2-40B4-BE49-F238E27FC236}">
                <a16:creationId xmlns:a16="http://schemas.microsoft.com/office/drawing/2014/main" id="{FD86984C-9F66-2C4D-B8AE-467A803C706C}"/>
              </a:ext>
            </a:extLst>
          </p:cNvPr>
          <p:cNvSpPr txBox="1"/>
          <p:nvPr/>
        </p:nvSpPr>
        <p:spPr>
          <a:xfrm>
            <a:off x="6907073"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(16)</a:t>
            </a:r>
          </a:p>
          <a:p>
            <a:pPr algn="ctr">
              <a:lnSpc>
                <a:spcPct val="90000"/>
              </a:lnSpc>
            </a:pPr>
            <a:r>
              <a:rPr lang="en-GB" sz="600" dirty="0">
                <a:latin typeface="Calibri" panose="020F0502020204030204" pitchFamily="34" charset="0"/>
                <a:ea typeface="Aileron" charset="0"/>
                <a:cs typeface="Calibri" panose="020F0502020204030204" pitchFamily="34" charset="0"/>
              </a:rPr>
              <a:t>(16)</a:t>
            </a:r>
          </a:p>
        </p:txBody>
      </p:sp>
      <p:sp>
        <p:nvSpPr>
          <p:cNvPr id="253" name="TextBox 252">
            <a:extLst>
              <a:ext uri="{FF2B5EF4-FFF2-40B4-BE49-F238E27FC236}">
                <a16:creationId xmlns:a16="http://schemas.microsoft.com/office/drawing/2014/main" id="{39ADB724-E915-664B-846C-4AD5DECA59C8}"/>
              </a:ext>
            </a:extLst>
          </p:cNvPr>
          <p:cNvSpPr txBox="1"/>
          <p:nvPr/>
        </p:nvSpPr>
        <p:spPr>
          <a:xfrm>
            <a:off x="7078347" y="5714742"/>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83</a:t>
            </a:r>
          </a:p>
          <a:p>
            <a:pPr algn="r">
              <a:lnSpc>
                <a:spcPct val="90000"/>
              </a:lnSpc>
            </a:pPr>
            <a:r>
              <a:rPr lang="en-GB" sz="600" dirty="0">
                <a:latin typeface="Calibri" panose="020F0502020204030204" pitchFamily="34" charset="0"/>
                <a:ea typeface="Aileron" charset="0"/>
                <a:cs typeface="Calibri" panose="020F0502020204030204" pitchFamily="34" charset="0"/>
              </a:rPr>
              <a:t>142</a:t>
            </a:r>
          </a:p>
        </p:txBody>
      </p:sp>
      <p:sp>
        <p:nvSpPr>
          <p:cNvPr id="254" name="TextBox 253">
            <a:extLst>
              <a:ext uri="{FF2B5EF4-FFF2-40B4-BE49-F238E27FC236}">
                <a16:creationId xmlns:a16="http://schemas.microsoft.com/office/drawing/2014/main" id="{BFC69832-8452-F34E-BF79-BF419F9CF52A}"/>
              </a:ext>
            </a:extLst>
          </p:cNvPr>
          <p:cNvSpPr txBox="1"/>
          <p:nvPr/>
        </p:nvSpPr>
        <p:spPr>
          <a:xfrm>
            <a:off x="723409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(15)</a:t>
            </a:r>
          </a:p>
          <a:p>
            <a:pPr algn="ctr">
              <a:lnSpc>
                <a:spcPct val="90000"/>
              </a:lnSpc>
            </a:pPr>
            <a:r>
              <a:rPr lang="en-GB" sz="600" dirty="0">
                <a:latin typeface="Calibri" panose="020F0502020204030204" pitchFamily="34" charset="0"/>
                <a:ea typeface="Aileron" charset="0"/>
                <a:cs typeface="Calibri" panose="020F0502020204030204" pitchFamily="34" charset="0"/>
              </a:rPr>
              <a:t>(8)</a:t>
            </a:r>
          </a:p>
        </p:txBody>
      </p:sp>
      <p:sp>
        <p:nvSpPr>
          <p:cNvPr id="255" name="TextBox 254">
            <a:extLst>
              <a:ext uri="{FF2B5EF4-FFF2-40B4-BE49-F238E27FC236}">
                <a16:creationId xmlns:a16="http://schemas.microsoft.com/office/drawing/2014/main" id="{76B56902-D9F8-224D-8D3C-2BC1288FE65D}"/>
              </a:ext>
            </a:extLst>
          </p:cNvPr>
          <p:cNvSpPr txBox="1"/>
          <p:nvPr/>
        </p:nvSpPr>
        <p:spPr>
          <a:xfrm>
            <a:off x="7399022" y="5714742"/>
            <a:ext cx="115416"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53</a:t>
            </a:r>
          </a:p>
          <a:p>
            <a:pPr algn="r">
              <a:lnSpc>
                <a:spcPct val="90000"/>
              </a:lnSpc>
            </a:pPr>
            <a:r>
              <a:rPr lang="en-GB" sz="600" dirty="0">
                <a:latin typeface="Calibri" panose="020F0502020204030204" pitchFamily="34" charset="0"/>
                <a:ea typeface="Aileron" charset="0"/>
                <a:cs typeface="Calibri" panose="020F0502020204030204" pitchFamily="34" charset="0"/>
              </a:rPr>
              <a:t>113</a:t>
            </a:r>
          </a:p>
        </p:txBody>
      </p:sp>
      <p:sp>
        <p:nvSpPr>
          <p:cNvPr id="256" name="TextBox 255">
            <a:extLst>
              <a:ext uri="{FF2B5EF4-FFF2-40B4-BE49-F238E27FC236}">
                <a16:creationId xmlns:a16="http://schemas.microsoft.com/office/drawing/2014/main" id="{5C6D9CBD-8772-6940-ABA4-E87FD76A87CC}"/>
              </a:ext>
            </a:extLst>
          </p:cNvPr>
          <p:cNvSpPr txBox="1"/>
          <p:nvPr/>
        </p:nvSpPr>
        <p:spPr>
          <a:xfrm>
            <a:off x="7577184" y="5714742"/>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a:t>
            </a:r>
          </a:p>
          <a:p>
            <a:pPr algn="ctr">
              <a:lnSpc>
                <a:spcPct val="90000"/>
              </a:lnSpc>
            </a:pPr>
            <a:r>
              <a:rPr lang="en-GB" sz="600" dirty="0">
                <a:latin typeface="Calibri" panose="020F0502020204030204" pitchFamily="34" charset="0"/>
                <a:ea typeface="Aileron" charset="0"/>
                <a:cs typeface="Calibri" panose="020F0502020204030204" pitchFamily="34" charset="0"/>
              </a:rPr>
              <a:t>(7)</a:t>
            </a:r>
          </a:p>
        </p:txBody>
      </p:sp>
      <p:sp>
        <p:nvSpPr>
          <p:cNvPr id="257" name="TextBox 256">
            <a:extLst>
              <a:ext uri="{FF2B5EF4-FFF2-40B4-BE49-F238E27FC236}">
                <a16:creationId xmlns:a16="http://schemas.microsoft.com/office/drawing/2014/main" id="{27221B18-5415-FE43-B1A0-2FFB0F8724CA}"/>
              </a:ext>
            </a:extLst>
          </p:cNvPr>
          <p:cNvSpPr txBox="1"/>
          <p:nvPr/>
        </p:nvSpPr>
        <p:spPr>
          <a:xfrm>
            <a:off x="7761766"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32</a:t>
            </a:r>
          </a:p>
          <a:p>
            <a:pPr algn="r">
              <a:lnSpc>
                <a:spcPct val="90000"/>
              </a:lnSpc>
            </a:pPr>
            <a:r>
              <a:rPr lang="en-GB" sz="600" dirty="0">
                <a:latin typeface="Calibri" panose="020F0502020204030204" pitchFamily="34" charset="0"/>
                <a:ea typeface="Aileron" charset="0"/>
                <a:cs typeface="Calibri" panose="020F0502020204030204" pitchFamily="34" charset="0"/>
              </a:rPr>
              <a:t>75</a:t>
            </a:r>
          </a:p>
        </p:txBody>
      </p:sp>
      <p:sp>
        <p:nvSpPr>
          <p:cNvPr id="258" name="TextBox 257">
            <a:extLst>
              <a:ext uri="{FF2B5EF4-FFF2-40B4-BE49-F238E27FC236}">
                <a16:creationId xmlns:a16="http://schemas.microsoft.com/office/drawing/2014/main" id="{C32A78EF-0357-E646-81E7-8AD9B5836488}"/>
              </a:ext>
            </a:extLst>
          </p:cNvPr>
          <p:cNvSpPr txBox="1"/>
          <p:nvPr/>
        </p:nvSpPr>
        <p:spPr>
          <a:xfrm>
            <a:off x="7897859" y="5714742"/>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(4)</a:t>
            </a:r>
          </a:p>
          <a:p>
            <a:pPr algn="ctr">
              <a:lnSpc>
                <a:spcPct val="90000"/>
              </a:lnSpc>
            </a:pPr>
            <a:r>
              <a:rPr lang="en-GB" sz="600" dirty="0">
                <a:latin typeface="Calibri" panose="020F0502020204030204" pitchFamily="34" charset="0"/>
                <a:ea typeface="Aileron" charset="0"/>
                <a:cs typeface="Calibri" panose="020F0502020204030204" pitchFamily="34" charset="0"/>
              </a:rPr>
              <a:t>(8)</a:t>
            </a:r>
          </a:p>
        </p:txBody>
      </p:sp>
      <p:sp>
        <p:nvSpPr>
          <p:cNvPr id="259" name="TextBox 258">
            <a:extLst>
              <a:ext uri="{FF2B5EF4-FFF2-40B4-BE49-F238E27FC236}">
                <a16:creationId xmlns:a16="http://schemas.microsoft.com/office/drawing/2014/main" id="{B47C54B4-7984-2440-8A90-0580DC8774A4}"/>
              </a:ext>
            </a:extLst>
          </p:cNvPr>
          <p:cNvSpPr txBox="1"/>
          <p:nvPr/>
        </p:nvSpPr>
        <p:spPr>
          <a:xfrm>
            <a:off x="8057041"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16</a:t>
            </a:r>
          </a:p>
          <a:p>
            <a:pPr algn="r">
              <a:lnSpc>
                <a:spcPct val="90000"/>
              </a:lnSpc>
            </a:pPr>
            <a:r>
              <a:rPr lang="en-GB" sz="600" dirty="0">
                <a:latin typeface="Calibri" panose="020F0502020204030204" pitchFamily="34" charset="0"/>
                <a:ea typeface="Aileron" charset="0"/>
                <a:cs typeface="Calibri" panose="020F0502020204030204" pitchFamily="34" charset="0"/>
              </a:rPr>
              <a:t>35</a:t>
            </a:r>
          </a:p>
        </p:txBody>
      </p:sp>
      <p:sp>
        <p:nvSpPr>
          <p:cNvPr id="260" name="TextBox 259">
            <a:extLst>
              <a:ext uri="{FF2B5EF4-FFF2-40B4-BE49-F238E27FC236}">
                <a16:creationId xmlns:a16="http://schemas.microsoft.com/office/drawing/2014/main" id="{51684BC6-E807-DC48-94B6-9559C6B7C13C}"/>
              </a:ext>
            </a:extLst>
          </p:cNvPr>
          <p:cNvSpPr txBox="1"/>
          <p:nvPr/>
        </p:nvSpPr>
        <p:spPr>
          <a:xfrm>
            <a:off x="8218534" y="5714742"/>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a:t>
            </a:r>
          </a:p>
          <a:p>
            <a:pPr algn="ctr">
              <a:lnSpc>
                <a:spcPct val="90000"/>
              </a:lnSpc>
            </a:pPr>
            <a:r>
              <a:rPr lang="en-GB" sz="600" dirty="0">
                <a:latin typeface="Calibri" panose="020F0502020204030204" pitchFamily="34" charset="0"/>
                <a:ea typeface="Aileron" charset="0"/>
                <a:cs typeface="Calibri" panose="020F0502020204030204" pitchFamily="34" charset="0"/>
              </a:rPr>
              <a:t>(2)</a:t>
            </a:r>
          </a:p>
        </p:txBody>
      </p:sp>
      <p:sp>
        <p:nvSpPr>
          <p:cNvPr id="261" name="TextBox 260">
            <a:extLst>
              <a:ext uri="{FF2B5EF4-FFF2-40B4-BE49-F238E27FC236}">
                <a16:creationId xmlns:a16="http://schemas.microsoft.com/office/drawing/2014/main" id="{255E5977-1EE5-F547-8747-25AC846714B8}"/>
              </a:ext>
            </a:extLst>
          </p:cNvPr>
          <p:cNvSpPr txBox="1"/>
          <p:nvPr/>
        </p:nvSpPr>
        <p:spPr>
          <a:xfrm>
            <a:off x="8374606" y="5714742"/>
            <a:ext cx="76944"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6</a:t>
            </a:r>
          </a:p>
          <a:p>
            <a:pPr algn="r">
              <a:lnSpc>
                <a:spcPct val="90000"/>
              </a:lnSpc>
            </a:pPr>
            <a:r>
              <a:rPr lang="en-GB" sz="600" dirty="0">
                <a:latin typeface="Calibri" panose="020F0502020204030204" pitchFamily="34" charset="0"/>
                <a:ea typeface="Aileron" charset="0"/>
                <a:cs typeface="Calibri" panose="020F0502020204030204" pitchFamily="34" charset="0"/>
              </a:rPr>
              <a:t>12</a:t>
            </a:r>
          </a:p>
        </p:txBody>
      </p:sp>
      <p:sp>
        <p:nvSpPr>
          <p:cNvPr id="262" name="TextBox 261">
            <a:extLst>
              <a:ext uri="{FF2B5EF4-FFF2-40B4-BE49-F238E27FC236}">
                <a16:creationId xmlns:a16="http://schemas.microsoft.com/office/drawing/2014/main" id="{70E957DF-DE4C-7943-806A-2B81422021B8}"/>
              </a:ext>
            </a:extLst>
          </p:cNvPr>
          <p:cNvSpPr txBox="1"/>
          <p:nvPr/>
        </p:nvSpPr>
        <p:spPr>
          <a:xfrm>
            <a:off x="4798517" y="3640249"/>
            <a:ext cx="3057119" cy="166199"/>
          </a:xfrm>
          <a:prstGeom prst="rect">
            <a:avLst/>
          </a:prstGeom>
          <a:noFill/>
        </p:spPr>
        <p:txBody>
          <a:bodyPr wrap="none" lIns="0" tIns="0" rIns="0" bIns="0" rtlCol="0">
            <a:spAutoFit/>
          </a:bodyPr>
          <a:lstStyle/>
          <a:p>
            <a:pPr>
              <a:lnSpc>
                <a:spcPct val="90000"/>
              </a:lnSpc>
            </a:pPr>
            <a:r>
              <a:rPr lang="en-GB" sz="1200" b="1" dirty="0">
                <a:latin typeface="Calibri" panose="020F0502020204030204" pitchFamily="34" charset="0"/>
                <a:ea typeface="Aileron" charset="0"/>
                <a:cs typeface="Calibri" panose="020F0502020204030204" pitchFamily="34" charset="0"/>
              </a:rPr>
              <a:t>C) Failure-free survival in low metastatic burden</a:t>
            </a:r>
          </a:p>
        </p:txBody>
      </p:sp>
      <p:sp>
        <p:nvSpPr>
          <p:cNvPr id="263" name="TextBox 262">
            <a:extLst>
              <a:ext uri="{FF2B5EF4-FFF2-40B4-BE49-F238E27FC236}">
                <a16:creationId xmlns:a16="http://schemas.microsoft.com/office/drawing/2014/main" id="{403C3C3B-F44F-9840-9302-35535F2867B9}"/>
              </a:ext>
            </a:extLst>
          </p:cNvPr>
          <p:cNvSpPr txBox="1"/>
          <p:nvPr/>
        </p:nvSpPr>
        <p:spPr>
          <a:xfrm>
            <a:off x="8726647" y="5714742"/>
            <a:ext cx="16350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(207)</a:t>
            </a:r>
          </a:p>
          <a:p>
            <a:pPr algn="ctr">
              <a:lnSpc>
                <a:spcPct val="90000"/>
              </a:lnSpc>
            </a:pPr>
            <a:r>
              <a:rPr lang="en-GB" sz="600" dirty="0">
                <a:latin typeface="Calibri" panose="020F0502020204030204" pitchFamily="34" charset="0"/>
                <a:ea typeface="Aileron" charset="0"/>
                <a:cs typeface="Calibri" panose="020F0502020204030204" pitchFamily="34" charset="0"/>
              </a:rPr>
              <a:t>(168)</a:t>
            </a:r>
          </a:p>
        </p:txBody>
      </p:sp>
      <p:sp>
        <p:nvSpPr>
          <p:cNvPr id="264" name="TextBox 263">
            <a:extLst>
              <a:ext uri="{FF2B5EF4-FFF2-40B4-BE49-F238E27FC236}">
                <a16:creationId xmlns:a16="http://schemas.microsoft.com/office/drawing/2014/main" id="{CD084DBC-D629-754B-B80C-766F30A47ACC}"/>
              </a:ext>
            </a:extLst>
          </p:cNvPr>
          <p:cNvSpPr txBox="1"/>
          <p:nvPr/>
        </p:nvSpPr>
        <p:spPr>
          <a:xfrm>
            <a:off x="8913917"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350</a:t>
            </a:r>
          </a:p>
          <a:p>
            <a:pPr algn="r">
              <a:lnSpc>
                <a:spcPct val="90000"/>
              </a:lnSpc>
            </a:pPr>
            <a:r>
              <a:rPr lang="en-GB" sz="600" dirty="0">
                <a:latin typeface="Calibri" panose="020F0502020204030204" pitchFamily="34" charset="0"/>
                <a:ea typeface="Aileron" charset="0"/>
                <a:cs typeface="Calibri" panose="020F0502020204030204" pitchFamily="34" charset="0"/>
              </a:rPr>
              <a:t>279</a:t>
            </a:r>
          </a:p>
        </p:txBody>
      </p:sp>
      <p:sp>
        <p:nvSpPr>
          <p:cNvPr id="265" name="TextBox 264">
            <a:extLst>
              <a:ext uri="{FF2B5EF4-FFF2-40B4-BE49-F238E27FC236}">
                <a16:creationId xmlns:a16="http://schemas.microsoft.com/office/drawing/2014/main" id="{358068FA-FE8F-5346-B04D-AFB4FC67889F}"/>
              </a:ext>
            </a:extLst>
          </p:cNvPr>
          <p:cNvSpPr txBox="1"/>
          <p:nvPr/>
        </p:nvSpPr>
        <p:spPr>
          <a:xfrm>
            <a:off x="8632407" y="5450584"/>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0</a:t>
            </a:r>
          </a:p>
        </p:txBody>
      </p:sp>
      <p:sp>
        <p:nvSpPr>
          <p:cNvPr id="266" name="TextBox 265">
            <a:extLst>
              <a:ext uri="{FF2B5EF4-FFF2-40B4-BE49-F238E27FC236}">
                <a16:creationId xmlns:a16="http://schemas.microsoft.com/office/drawing/2014/main" id="{09E8AEC5-BF52-7748-B6F8-BCF38F06F93B}"/>
              </a:ext>
            </a:extLst>
          </p:cNvPr>
          <p:cNvSpPr txBox="1"/>
          <p:nvPr/>
        </p:nvSpPr>
        <p:spPr>
          <a:xfrm>
            <a:off x="9248140" y="5450584"/>
            <a:ext cx="89768"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12</a:t>
            </a:r>
          </a:p>
        </p:txBody>
      </p:sp>
      <p:sp>
        <p:nvSpPr>
          <p:cNvPr id="267" name="TextBox 266">
            <a:extLst>
              <a:ext uri="{FF2B5EF4-FFF2-40B4-BE49-F238E27FC236}">
                <a16:creationId xmlns:a16="http://schemas.microsoft.com/office/drawing/2014/main" id="{2CBE7249-ACC5-684B-8697-51E4D109046A}"/>
              </a:ext>
            </a:extLst>
          </p:cNvPr>
          <p:cNvSpPr txBox="1"/>
          <p:nvPr/>
        </p:nvSpPr>
        <p:spPr>
          <a:xfrm>
            <a:off x="8953082" y="5450584"/>
            <a:ext cx="44884" cy="96950"/>
          </a:xfrm>
          <a:prstGeom prst="rect">
            <a:avLst/>
          </a:prstGeom>
          <a:no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6</a:t>
            </a:r>
          </a:p>
        </p:txBody>
      </p:sp>
      <p:sp>
        <p:nvSpPr>
          <p:cNvPr id="268" name="TextBox 267">
            <a:extLst>
              <a:ext uri="{FF2B5EF4-FFF2-40B4-BE49-F238E27FC236}">
                <a16:creationId xmlns:a16="http://schemas.microsoft.com/office/drawing/2014/main" id="{6D91C629-5EDB-2B48-8658-3EA54B2B26FA}"/>
              </a:ext>
            </a:extLst>
          </p:cNvPr>
          <p:cNvSpPr txBox="1"/>
          <p:nvPr/>
        </p:nvSpPr>
        <p:spPr>
          <a:xfrm>
            <a:off x="957516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18</a:t>
            </a:r>
          </a:p>
        </p:txBody>
      </p:sp>
      <p:sp>
        <p:nvSpPr>
          <p:cNvPr id="269" name="TextBox 268">
            <a:extLst>
              <a:ext uri="{FF2B5EF4-FFF2-40B4-BE49-F238E27FC236}">
                <a16:creationId xmlns:a16="http://schemas.microsoft.com/office/drawing/2014/main" id="{BB016D92-464F-0842-B113-9CA3F562B52D}"/>
              </a:ext>
            </a:extLst>
          </p:cNvPr>
          <p:cNvSpPr txBox="1"/>
          <p:nvPr/>
        </p:nvSpPr>
        <p:spPr>
          <a:xfrm>
            <a:off x="9902190"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24</a:t>
            </a:r>
          </a:p>
        </p:txBody>
      </p:sp>
      <p:sp>
        <p:nvSpPr>
          <p:cNvPr id="270" name="TextBox 269">
            <a:extLst>
              <a:ext uri="{FF2B5EF4-FFF2-40B4-BE49-F238E27FC236}">
                <a16:creationId xmlns:a16="http://schemas.microsoft.com/office/drawing/2014/main" id="{78BAF6A7-6B0B-0845-AE6B-96C168ED77FA}"/>
              </a:ext>
            </a:extLst>
          </p:cNvPr>
          <p:cNvSpPr txBox="1"/>
          <p:nvPr/>
        </p:nvSpPr>
        <p:spPr>
          <a:xfrm>
            <a:off x="1022921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30</a:t>
            </a:r>
          </a:p>
        </p:txBody>
      </p:sp>
      <p:sp>
        <p:nvSpPr>
          <p:cNvPr id="271" name="TextBox 270">
            <a:extLst>
              <a:ext uri="{FF2B5EF4-FFF2-40B4-BE49-F238E27FC236}">
                <a16:creationId xmlns:a16="http://schemas.microsoft.com/office/drawing/2014/main" id="{B580662F-CF29-F440-8688-203132B4D35D}"/>
              </a:ext>
            </a:extLst>
          </p:cNvPr>
          <p:cNvSpPr txBox="1"/>
          <p:nvPr/>
        </p:nvSpPr>
        <p:spPr>
          <a:xfrm>
            <a:off x="1054671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36</a:t>
            </a:r>
          </a:p>
        </p:txBody>
      </p:sp>
      <p:sp>
        <p:nvSpPr>
          <p:cNvPr id="272" name="TextBox 271">
            <a:extLst>
              <a:ext uri="{FF2B5EF4-FFF2-40B4-BE49-F238E27FC236}">
                <a16:creationId xmlns:a16="http://schemas.microsoft.com/office/drawing/2014/main" id="{AA32AF37-7A98-0A4F-9E70-44E4D30B1DC9}"/>
              </a:ext>
            </a:extLst>
          </p:cNvPr>
          <p:cNvSpPr txBox="1"/>
          <p:nvPr/>
        </p:nvSpPr>
        <p:spPr>
          <a:xfrm>
            <a:off x="1087056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42</a:t>
            </a:r>
          </a:p>
        </p:txBody>
      </p:sp>
      <p:sp>
        <p:nvSpPr>
          <p:cNvPr id="273" name="TextBox 272">
            <a:extLst>
              <a:ext uri="{FF2B5EF4-FFF2-40B4-BE49-F238E27FC236}">
                <a16:creationId xmlns:a16="http://schemas.microsoft.com/office/drawing/2014/main" id="{4B3D618B-95C3-734A-9C27-AEFA0D007A3A}"/>
              </a:ext>
            </a:extLst>
          </p:cNvPr>
          <p:cNvSpPr txBox="1"/>
          <p:nvPr/>
        </p:nvSpPr>
        <p:spPr>
          <a:xfrm>
            <a:off x="11191240"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48</a:t>
            </a:r>
          </a:p>
        </p:txBody>
      </p:sp>
      <p:sp>
        <p:nvSpPr>
          <p:cNvPr id="274" name="TextBox 273">
            <a:extLst>
              <a:ext uri="{FF2B5EF4-FFF2-40B4-BE49-F238E27FC236}">
                <a16:creationId xmlns:a16="http://schemas.microsoft.com/office/drawing/2014/main" id="{26BED785-38CD-D24C-A834-91ADB876934A}"/>
              </a:ext>
            </a:extLst>
          </p:cNvPr>
          <p:cNvSpPr txBox="1"/>
          <p:nvPr/>
        </p:nvSpPr>
        <p:spPr>
          <a:xfrm>
            <a:off x="11517295" y="5450584"/>
            <a:ext cx="89768" cy="96950"/>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54</a:t>
            </a:r>
          </a:p>
        </p:txBody>
      </p:sp>
      <p:sp>
        <p:nvSpPr>
          <p:cNvPr id="275" name="TextBox 274">
            <a:extLst>
              <a:ext uri="{FF2B5EF4-FFF2-40B4-BE49-F238E27FC236}">
                <a16:creationId xmlns:a16="http://schemas.microsoft.com/office/drawing/2014/main" id="{2353B2B0-CE70-1F48-B812-5768E1C57EAF}"/>
              </a:ext>
            </a:extLst>
          </p:cNvPr>
          <p:cNvSpPr txBox="1"/>
          <p:nvPr/>
        </p:nvSpPr>
        <p:spPr>
          <a:xfrm>
            <a:off x="9501420" y="5552267"/>
            <a:ext cx="1534074" cy="110800"/>
          </a:xfrm>
          <a:prstGeom prst="rect">
            <a:avLst/>
          </a:prstGeom>
          <a:noFill/>
        </p:spPr>
        <p:txBody>
          <a:bodyPr wrap="none" lIns="0" tIns="0" rIns="0" bIns="0" rtlCol="0">
            <a:spAutoFit/>
          </a:bodyPr>
          <a:lstStyle/>
          <a:p>
            <a:pPr algn="ctr">
              <a:lnSpc>
                <a:spcPct val="90000"/>
              </a:lnSpc>
            </a:pPr>
            <a:r>
              <a:rPr lang="en-GB" sz="800" b="1" dirty="0">
                <a:latin typeface="Calibri" panose="020F0502020204030204" pitchFamily="34" charset="0"/>
                <a:ea typeface="Aileron" charset="0"/>
                <a:cs typeface="Calibri" panose="020F0502020204030204" pitchFamily="34" charset="0"/>
              </a:rPr>
              <a:t>Time since randomization (months)</a:t>
            </a:r>
          </a:p>
        </p:txBody>
      </p:sp>
      <p:cxnSp>
        <p:nvCxnSpPr>
          <p:cNvPr id="279" name="Straight Connector 278">
            <a:extLst>
              <a:ext uri="{FF2B5EF4-FFF2-40B4-BE49-F238E27FC236}">
                <a16:creationId xmlns:a16="http://schemas.microsoft.com/office/drawing/2014/main" id="{B390A9B0-B75E-FC4F-A374-AD71BC4D4E7C}"/>
              </a:ext>
            </a:extLst>
          </p:cNvPr>
          <p:cNvCxnSpPr>
            <a:cxnSpLocks/>
          </p:cNvCxnSpPr>
          <p:nvPr/>
        </p:nvCxnSpPr>
        <p:spPr>
          <a:xfrm>
            <a:off x="8654663" y="3886106"/>
            <a:ext cx="0" cy="1504372"/>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F7673CF9-9D3D-604D-90C4-76ABCC7D44FB}"/>
              </a:ext>
            </a:extLst>
          </p:cNvPr>
          <p:cNvCxnSpPr>
            <a:cxnSpLocks/>
          </p:cNvCxnSpPr>
          <p:nvPr/>
        </p:nvCxnSpPr>
        <p:spPr>
          <a:xfrm flipH="1">
            <a:off x="8651335" y="5387150"/>
            <a:ext cx="290884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609B4F91-4E89-194F-993D-6797DCA4D2C6}"/>
              </a:ext>
            </a:extLst>
          </p:cNvPr>
          <p:cNvCxnSpPr>
            <a:cxnSpLocks/>
          </p:cNvCxnSpPr>
          <p:nvPr/>
        </p:nvCxnSpPr>
        <p:spPr>
          <a:xfrm flipH="1">
            <a:off x="8618663" y="479215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D2C554A2-E043-484F-AAC0-51326CE8D480}"/>
              </a:ext>
            </a:extLst>
          </p:cNvPr>
          <p:cNvCxnSpPr>
            <a:cxnSpLocks/>
          </p:cNvCxnSpPr>
          <p:nvPr/>
        </p:nvCxnSpPr>
        <p:spPr>
          <a:xfrm flipH="1">
            <a:off x="8618663" y="509441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F5073E02-B8B5-5749-94F3-630632F86C31}"/>
              </a:ext>
            </a:extLst>
          </p:cNvPr>
          <p:cNvCxnSpPr>
            <a:cxnSpLocks/>
          </p:cNvCxnSpPr>
          <p:nvPr/>
        </p:nvCxnSpPr>
        <p:spPr>
          <a:xfrm flipH="1">
            <a:off x="8618663" y="5387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2DDDC9FB-69B6-FA45-BB76-9D1006B2C268}"/>
              </a:ext>
            </a:extLst>
          </p:cNvPr>
          <p:cNvCxnSpPr>
            <a:cxnSpLocks/>
          </p:cNvCxnSpPr>
          <p:nvPr/>
        </p:nvCxnSpPr>
        <p:spPr>
          <a:xfrm rot="16200000" flipH="1">
            <a:off x="863666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514A73B7-85AF-AD49-AA3F-17A06D88AEC1}"/>
              </a:ext>
            </a:extLst>
          </p:cNvPr>
          <p:cNvCxnSpPr>
            <a:cxnSpLocks/>
          </p:cNvCxnSpPr>
          <p:nvPr/>
        </p:nvCxnSpPr>
        <p:spPr>
          <a:xfrm rot="16200000" flipH="1">
            <a:off x="895521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CDF8A6BE-E37D-F14F-9DE2-465EA115A3FD}"/>
              </a:ext>
            </a:extLst>
          </p:cNvPr>
          <p:cNvCxnSpPr>
            <a:cxnSpLocks/>
          </p:cNvCxnSpPr>
          <p:nvPr/>
        </p:nvCxnSpPr>
        <p:spPr>
          <a:xfrm rot="16200000" flipH="1">
            <a:off x="927588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81CD1CBC-7AAA-E441-A24D-C9E6D5DA8792}"/>
              </a:ext>
            </a:extLst>
          </p:cNvPr>
          <p:cNvCxnSpPr>
            <a:cxnSpLocks/>
          </p:cNvCxnSpPr>
          <p:nvPr/>
        </p:nvCxnSpPr>
        <p:spPr>
          <a:xfrm rot="16200000" flipH="1">
            <a:off x="960291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a:extLst>
              <a:ext uri="{FF2B5EF4-FFF2-40B4-BE49-F238E27FC236}">
                <a16:creationId xmlns:a16="http://schemas.microsoft.com/office/drawing/2014/main" id="{8C0250E2-10E2-E941-A826-DA6F2C27AB6A}"/>
              </a:ext>
            </a:extLst>
          </p:cNvPr>
          <p:cNvCxnSpPr>
            <a:cxnSpLocks/>
          </p:cNvCxnSpPr>
          <p:nvPr/>
        </p:nvCxnSpPr>
        <p:spPr>
          <a:xfrm rot="16200000" flipH="1">
            <a:off x="992358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2" name="Straight Connector 291">
            <a:extLst>
              <a:ext uri="{FF2B5EF4-FFF2-40B4-BE49-F238E27FC236}">
                <a16:creationId xmlns:a16="http://schemas.microsoft.com/office/drawing/2014/main" id="{8C3991A3-8244-374C-9474-0A345E1B9819}"/>
              </a:ext>
            </a:extLst>
          </p:cNvPr>
          <p:cNvCxnSpPr>
            <a:cxnSpLocks/>
          </p:cNvCxnSpPr>
          <p:nvPr/>
        </p:nvCxnSpPr>
        <p:spPr>
          <a:xfrm rot="16200000" flipH="1">
            <a:off x="1025061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a:extLst>
              <a:ext uri="{FF2B5EF4-FFF2-40B4-BE49-F238E27FC236}">
                <a16:creationId xmlns:a16="http://schemas.microsoft.com/office/drawing/2014/main" id="{E2A147B2-A9AD-3A44-BBF4-6D46818799E5}"/>
              </a:ext>
            </a:extLst>
          </p:cNvPr>
          <p:cNvCxnSpPr>
            <a:cxnSpLocks/>
          </p:cNvCxnSpPr>
          <p:nvPr/>
        </p:nvCxnSpPr>
        <p:spPr>
          <a:xfrm rot="16200000" flipH="1">
            <a:off x="1057128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a:extLst>
              <a:ext uri="{FF2B5EF4-FFF2-40B4-BE49-F238E27FC236}">
                <a16:creationId xmlns:a16="http://schemas.microsoft.com/office/drawing/2014/main" id="{6B44EB4E-1460-134C-84F8-95E7ED3FE01A}"/>
              </a:ext>
            </a:extLst>
          </p:cNvPr>
          <p:cNvCxnSpPr>
            <a:cxnSpLocks/>
          </p:cNvCxnSpPr>
          <p:nvPr/>
        </p:nvCxnSpPr>
        <p:spPr>
          <a:xfrm rot="16200000" flipH="1">
            <a:off x="10895138"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a:extLst>
              <a:ext uri="{FF2B5EF4-FFF2-40B4-BE49-F238E27FC236}">
                <a16:creationId xmlns:a16="http://schemas.microsoft.com/office/drawing/2014/main" id="{48E1CFEB-F12C-474F-A608-7DBD637619BC}"/>
              </a:ext>
            </a:extLst>
          </p:cNvPr>
          <p:cNvCxnSpPr>
            <a:cxnSpLocks/>
          </p:cNvCxnSpPr>
          <p:nvPr/>
        </p:nvCxnSpPr>
        <p:spPr>
          <a:xfrm rot="16200000" flipH="1">
            <a:off x="1121581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a:extLst>
              <a:ext uri="{FF2B5EF4-FFF2-40B4-BE49-F238E27FC236}">
                <a16:creationId xmlns:a16="http://schemas.microsoft.com/office/drawing/2014/main" id="{664EC02A-65CF-4F4B-A9E0-669B4B150A97}"/>
              </a:ext>
            </a:extLst>
          </p:cNvPr>
          <p:cNvCxnSpPr>
            <a:cxnSpLocks/>
          </p:cNvCxnSpPr>
          <p:nvPr/>
        </p:nvCxnSpPr>
        <p:spPr>
          <a:xfrm rot="16200000" flipH="1">
            <a:off x="11538693" y="540515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8" name="TextBox 297">
            <a:extLst>
              <a:ext uri="{FF2B5EF4-FFF2-40B4-BE49-F238E27FC236}">
                <a16:creationId xmlns:a16="http://schemas.microsoft.com/office/drawing/2014/main" id="{B137658D-638E-7248-957E-60DAD1A6727D}"/>
              </a:ext>
            </a:extLst>
          </p:cNvPr>
          <p:cNvSpPr txBox="1"/>
          <p:nvPr/>
        </p:nvSpPr>
        <p:spPr>
          <a:xfrm>
            <a:off x="8596417"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567</a:t>
            </a:r>
          </a:p>
          <a:p>
            <a:pPr algn="r">
              <a:lnSpc>
                <a:spcPct val="90000"/>
              </a:lnSpc>
            </a:pPr>
            <a:r>
              <a:rPr lang="en-GB" sz="600" dirty="0">
                <a:latin typeface="Calibri" panose="020F0502020204030204" pitchFamily="34" charset="0"/>
                <a:ea typeface="Aileron" charset="0"/>
                <a:cs typeface="Calibri" panose="020F0502020204030204" pitchFamily="34" charset="0"/>
              </a:rPr>
              <a:t>553</a:t>
            </a:r>
          </a:p>
        </p:txBody>
      </p:sp>
      <p:sp>
        <p:nvSpPr>
          <p:cNvPr id="299" name="TextBox 298">
            <a:extLst>
              <a:ext uri="{FF2B5EF4-FFF2-40B4-BE49-F238E27FC236}">
                <a16:creationId xmlns:a16="http://schemas.microsoft.com/office/drawing/2014/main" id="{379F8956-DB79-BC47-808D-5D90B548AE1B}"/>
              </a:ext>
            </a:extLst>
          </p:cNvPr>
          <p:cNvSpPr txBox="1"/>
          <p:nvPr/>
        </p:nvSpPr>
        <p:spPr>
          <a:xfrm>
            <a:off x="9053672" y="5714742"/>
            <a:ext cx="163506"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(126)</a:t>
            </a:r>
          </a:p>
          <a:p>
            <a:pPr algn="ctr">
              <a:lnSpc>
                <a:spcPct val="90000"/>
              </a:lnSpc>
            </a:pPr>
            <a:r>
              <a:rPr lang="en-GB" sz="600" dirty="0">
                <a:latin typeface="Calibri" panose="020F0502020204030204" pitchFamily="34" charset="0"/>
                <a:ea typeface="Aileron" charset="0"/>
                <a:cs typeface="Calibri" panose="020F0502020204030204" pitchFamily="34" charset="0"/>
              </a:rPr>
              <a:t>(135)</a:t>
            </a:r>
          </a:p>
        </p:txBody>
      </p:sp>
      <p:sp>
        <p:nvSpPr>
          <p:cNvPr id="300" name="TextBox 299">
            <a:extLst>
              <a:ext uri="{FF2B5EF4-FFF2-40B4-BE49-F238E27FC236}">
                <a16:creationId xmlns:a16="http://schemas.microsoft.com/office/drawing/2014/main" id="{AD21DB7B-63DB-1948-8CF6-F18B73193AA0}"/>
              </a:ext>
            </a:extLst>
          </p:cNvPr>
          <p:cNvSpPr txBox="1"/>
          <p:nvPr/>
        </p:nvSpPr>
        <p:spPr>
          <a:xfrm>
            <a:off x="9240942"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223</a:t>
            </a:r>
          </a:p>
          <a:p>
            <a:pPr algn="r">
              <a:lnSpc>
                <a:spcPct val="90000"/>
              </a:lnSpc>
            </a:pPr>
            <a:r>
              <a:rPr lang="en-GB" sz="600" dirty="0">
                <a:latin typeface="Calibri" panose="020F0502020204030204" pitchFamily="34" charset="0"/>
                <a:ea typeface="Aileron" charset="0"/>
                <a:cs typeface="Calibri" panose="020F0502020204030204" pitchFamily="34" charset="0"/>
              </a:rPr>
              <a:t>237</a:t>
            </a:r>
          </a:p>
        </p:txBody>
      </p:sp>
      <p:sp>
        <p:nvSpPr>
          <p:cNvPr id="301" name="TextBox 300">
            <a:extLst>
              <a:ext uri="{FF2B5EF4-FFF2-40B4-BE49-F238E27FC236}">
                <a16:creationId xmlns:a16="http://schemas.microsoft.com/office/drawing/2014/main" id="{357FF60E-16FF-4F47-ABC5-0CDAEB291661}"/>
              </a:ext>
            </a:extLst>
          </p:cNvPr>
          <p:cNvSpPr txBox="1"/>
          <p:nvPr/>
        </p:nvSpPr>
        <p:spPr>
          <a:xfrm>
            <a:off x="939675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(68)</a:t>
            </a:r>
          </a:p>
          <a:p>
            <a:pPr algn="ctr">
              <a:lnSpc>
                <a:spcPct val="90000"/>
              </a:lnSpc>
            </a:pPr>
            <a:r>
              <a:rPr lang="en-GB" sz="600" dirty="0">
                <a:latin typeface="Calibri" panose="020F0502020204030204" pitchFamily="34" charset="0"/>
                <a:ea typeface="Aileron" charset="0"/>
                <a:cs typeface="Calibri" panose="020F0502020204030204" pitchFamily="34" charset="0"/>
              </a:rPr>
              <a:t>(64)</a:t>
            </a:r>
          </a:p>
        </p:txBody>
      </p:sp>
      <p:sp>
        <p:nvSpPr>
          <p:cNvPr id="302" name="TextBox 301">
            <a:extLst>
              <a:ext uri="{FF2B5EF4-FFF2-40B4-BE49-F238E27FC236}">
                <a16:creationId xmlns:a16="http://schemas.microsoft.com/office/drawing/2014/main" id="{B7DED44C-14B6-924F-AE6E-EC04E86CF0FD}"/>
              </a:ext>
            </a:extLst>
          </p:cNvPr>
          <p:cNvSpPr txBox="1"/>
          <p:nvPr/>
        </p:nvSpPr>
        <p:spPr>
          <a:xfrm>
            <a:off x="9561617" y="5714742"/>
            <a:ext cx="115481"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147</a:t>
            </a:r>
          </a:p>
          <a:p>
            <a:pPr algn="r">
              <a:lnSpc>
                <a:spcPct val="90000"/>
              </a:lnSpc>
            </a:pPr>
            <a:r>
              <a:rPr lang="en-GB" sz="600" dirty="0">
                <a:latin typeface="Calibri" panose="020F0502020204030204" pitchFamily="34" charset="0"/>
                <a:ea typeface="Aileron" charset="0"/>
                <a:cs typeface="Calibri" panose="020F0502020204030204" pitchFamily="34" charset="0"/>
              </a:rPr>
              <a:t>166</a:t>
            </a:r>
          </a:p>
        </p:txBody>
      </p:sp>
      <p:sp>
        <p:nvSpPr>
          <p:cNvPr id="303" name="TextBox 302">
            <a:extLst>
              <a:ext uri="{FF2B5EF4-FFF2-40B4-BE49-F238E27FC236}">
                <a16:creationId xmlns:a16="http://schemas.microsoft.com/office/drawing/2014/main" id="{F7F880BE-0927-ED40-9D61-EA69C24750FB}"/>
              </a:ext>
            </a:extLst>
          </p:cNvPr>
          <p:cNvSpPr txBox="1"/>
          <p:nvPr/>
        </p:nvSpPr>
        <p:spPr>
          <a:xfrm>
            <a:off x="972060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(32)</a:t>
            </a:r>
          </a:p>
          <a:p>
            <a:pPr algn="ctr">
              <a:lnSpc>
                <a:spcPct val="90000"/>
              </a:lnSpc>
            </a:pPr>
            <a:r>
              <a:rPr lang="en-GB" sz="600" dirty="0">
                <a:latin typeface="Calibri" panose="020F0502020204030204" pitchFamily="34" charset="0"/>
                <a:ea typeface="Aileron" charset="0"/>
                <a:cs typeface="Calibri" panose="020F0502020204030204" pitchFamily="34" charset="0"/>
              </a:rPr>
              <a:t>(34)</a:t>
            </a:r>
          </a:p>
        </p:txBody>
      </p:sp>
      <p:sp>
        <p:nvSpPr>
          <p:cNvPr id="304" name="TextBox 303">
            <a:extLst>
              <a:ext uri="{FF2B5EF4-FFF2-40B4-BE49-F238E27FC236}">
                <a16:creationId xmlns:a16="http://schemas.microsoft.com/office/drawing/2014/main" id="{4FB37D03-7980-494F-9C4C-05753CC417EB}"/>
              </a:ext>
            </a:extLst>
          </p:cNvPr>
          <p:cNvSpPr txBox="1"/>
          <p:nvPr/>
        </p:nvSpPr>
        <p:spPr>
          <a:xfrm>
            <a:off x="9927114"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83</a:t>
            </a:r>
          </a:p>
          <a:p>
            <a:pPr algn="r">
              <a:lnSpc>
                <a:spcPct val="90000"/>
              </a:lnSpc>
            </a:pPr>
            <a:r>
              <a:rPr lang="en-GB" sz="600" dirty="0">
                <a:latin typeface="Calibri" panose="020F0502020204030204" pitchFamily="34" charset="0"/>
                <a:ea typeface="Aileron" charset="0"/>
                <a:cs typeface="Calibri" panose="020F0502020204030204" pitchFamily="34" charset="0"/>
              </a:rPr>
              <a:t>96</a:t>
            </a:r>
          </a:p>
        </p:txBody>
      </p:sp>
      <p:sp>
        <p:nvSpPr>
          <p:cNvPr id="305" name="TextBox 304">
            <a:extLst>
              <a:ext uri="{FF2B5EF4-FFF2-40B4-BE49-F238E27FC236}">
                <a16:creationId xmlns:a16="http://schemas.microsoft.com/office/drawing/2014/main" id="{22B8C6AF-EA10-DD46-A171-F9C54C1FEADA}"/>
              </a:ext>
            </a:extLst>
          </p:cNvPr>
          <p:cNvSpPr txBox="1"/>
          <p:nvPr/>
        </p:nvSpPr>
        <p:spPr>
          <a:xfrm>
            <a:off x="10044458" y="5714742"/>
            <a:ext cx="125034"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(8)</a:t>
            </a:r>
          </a:p>
          <a:p>
            <a:pPr algn="ctr">
              <a:lnSpc>
                <a:spcPct val="90000"/>
              </a:lnSpc>
            </a:pPr>
            <a:r>
              <a:rPr lang="en-GB" sz="600" dirty="0">
                <a:latin typeface="Calibri" panose="020F0502020204030204" pitchFamily="34" charset="0"/>
                <a:ea typeface="Aileron" charset="0"/>
                <a:cs typeface="Calibri" panose="020F0502020204030204" pitchFamily="34" charset="0"/>
              </a:rPr>
              <a:t>(17)</a:t>
            </a:r>
          </a:p>
        </p:txBody>
      </p:sp>
      <p:sp>
        <p:nvSpPr>
          <p:cNvPr id="306" name="TextBox 305">
            <a:extLst>
              <a:ext uri="{FF2B5EF4-FFF2-40B4-BE49-F238E27FC236}">
                <a16:creationId xmlns:a16="http://schemas.microsoft.com/office/drawing/2014/main" id="{7AFF02E5-2B94-4B4C-89E7-DED080DCF607}"/>
              </a:ext>
            </a:extLst>
          </p:cNvPr>
          <p:cNvSpPr txBox="1"/>
          <p:nvPr/>
        </p:nvSpPr>
        <p:spPr>
          <a:xfrm>
            <a:off x="10241439"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59</a:t>
            </a:r>
          </a:p>
          <a:p>
            <a:pPr algn="r">
              <a:lnSpc>
                <a:spcPct val="90000"/>
              </a:lnSpc>
            </a:pPr>
            <a:r>
              <a:rPr lang="en-GB" sz="600" dirty="0">
                <a:latin typeface="Calibri" panose="020F0502020204030204" pitchFamily="34" charset="0"/>
                <a:ea typeface="Aileron" charset="0"/>
                <a:cs typeface="Calibri" panose="020F0502020204030204" pitchFamily="34" charset="0"/>
              </a:rPr>
              <a:t>60</a:t>
            </a:r>
          </a:p>
        </p:txBody>
      </p:sp>
      <p:sp>
        <p:nvSpPr>
          <p:cNvPr id="307" name="TextBox 306">
            <a:extLst>
              <a:ext uri="{FF2B5EF4-FFF2-40B4-BE49-F238E27FC236}">
                <a16:creationId xmlns:a16="http://schemas.microsoft.com/office/drawing/2014/main" id="{EDD42192-C7D8-774A-AA57-9583CBE4B435}"/>
              </a:ext>
            </a:extLst>
          </p:cNvPr>
          <p:cNvSpPr txBox="1"/>
          <p:nvPr/>
        </p:nvSpPr>
        <p:spPr>
          <a:xfrm>
            <a:off x="10371483" y="5714742"/>
            <a:ext cx="125035"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(10)</a:t>
            </a:r>
          </a:p>
          <a:p>
            <a:pPr algn="ctr">
              <a:lnSpc>
                <a:spcPct val="90000"/>
              </a:lnSpc>
            </a:pPr>
            <a:r>
              <a:rPr lang="en-GB" sz="600" dirty="0">
                <a:latin typeface="Calibri" panose="020F0502020204030204" pitchFamily="34" charset="0"/>
                <a:ea typeface="Aileron" charset="0"/>
                <a:cs typeface="Calibri" panose="020F0502020204030204" pitchFamily="34" charset="0"/>
              </a:rPr>
              <a:t>(11)</a:t>
            </a:r>
          </a:p>
        </p:txBody>
      </p:sp>
      <p:sp>
        <p:nvSpPr>
          <p:cNvPr id="308" name="TextBox 307">
            <a:extLst>
              <a:ext uri="{FF2B5EF4-FFF2-40B4-BE49-F238E27FC236}">
                <a16:creationId xmlns:a16="http://schemas.microsoft.com/office/drawing/2014/main" id="{51D6815A-DACA-8A48-BAF0-9FA03A94A885}"/>
              </a:ext>
            </a:extLst>
          </p:cNvPr>
          <p:cNvSpPr txBox="1"/>
          <p:nvPr/>
        </p:nvSpPr>
        <p:spPr>
          <a:xfrm>
            <a:off x="10565289"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41</a:t>
            </a:r>
          </a:p>
          <a:p>
            <a:pPr algn="r">
              <a:lnSpc>
                <a:spcPct val="90000"/>
              </a:lnSpc>
            </a:pPr>
            <a:r>
              <a:rPr lang="en-GB" sz="600" dirty="0">
                <a:latin typeface="Calibri" panose="020F0502020204030204" pitchFamily="34" charset="0"/>
                <a:ea typeface="Aileron" charset="0"/>
                <a:cs typeface="Calibri" panose="020F0502020204030204" pitchFamily="34" charset="0"/>
              </a:rPr>
              <a:t>35</a:t>
            </a:r>
          </a:p>
        </p:txBody>
      </p:sp>
      <p:sp>
        <p:nvSpPr>
          <p:cNvPr id="309" name="TextBox 308">
            <a:extLst>
              <a:ext uri="{FF2B5EF4-FFF2-40B4-BE49-F238E27FC236}">
                <a16:creationId xmlns:a16="http://schemas.microsoft.com/office/drawing/2014/main" id="{FEEF88A1-F38E-E441-9F20-70BB1AFCF505}"/>
              </a:ext>
            </a:extLst>
          </p:cNvPr>
          <p:cNvSpPr txBox="1"/>
          <p:nvPr/>
        </p:nvSpPr>
        <p:spPr>
          <a:xfrm>
            <a:off x="10711394" y="5714742"/>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(5)</a:t>
            </a:r>
          </a:p>
          <a:p>
            <a:pPr algn="ctr">
              <a:lnSpc>
                <a:spcPct val="90000"/>
              </a:lnSpc>
            </a:pPr>
            <a:r>
              <a:rPr lang="en-GB" sz="600" dirty="0">
                <a:latin typeface="Calibri" panose="020F0502020204030204" pitchFamily="34" charset="0"/>
                <a:ea typeface="Aileron" charset="0"/>
                <a:cs typeface="Calibri" panose="020F0502020204030204" pitchFamily="34" charset="0"/>
              </a:rPr>
              <a:t>(2)</a:t>
            </a:r>
          </a:p>
        </p:txBody>
      </p:sp>
      <p:sp>
        <p:nvSpPr>
          <p:cNvPr id="310" name="TextBox 309">
            <a:extLst>
              <a:ext uri="{FF2B5EF4-FFF2-40B4-BE49-F238E27FC236}">
                <a16:creationId xmlns:a16="http://schemas.microsoft.com/office/drawing/2014/main" id="{5D6E7E60-CBFC-8D40-9EBB-2977AB433F8B}"/>
              </a:ext>
            </a:extLst>
          </p:cNvPr>
          <p:cNvSpPr txBox="1"/>
          <p:nvPr/>
        </p:nvSpPr>
        <p:spPr>
          <a:xfrm>
            <a:off x="10883276"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21</a:t>
            </a:r>
          </a:p>
          <a:p>
            <a:pPr algn="r">
              <a:lnSpc>
                <a:spcPct val="90000"/>
              </a:lnSpc>
            </a:pPr>
            <a:r>
              <a:rPr lang="en-GB" sz="600" dirty="0">
                <a:latin typeface="Calibri" panose="020F0502020204030204" pitchFamily="34" charset="0"/>
                <a:ea typeface="Aileron" charset="0"/>
                <a:cs typeface="Calibri" panose="020F0502020204030204" pitchFamily="34" charset="0"/>
              </a:rPr>
              <a:t>22</a:t>
            </a:r>
          </a:p>
        </p:txBody>
      </p:sp>
      <p:sp>
        <p:nvSpPr>
          <p:cNvPr id="311" name="TextBox 310">
            <a:extLst>
              <a:ext uri="{FF2B5EF4-FFF2-40B4-BE49-F238E27FC236}">
                <a16:creationId xmlns:a16="http://schemas.microsoft.com/office/drawing/2014/main" id="{27EF607E-1FFE-F243-83FE-EA3B56696B55}"/>
              </a:ext>
            </a:extLst>
          </p:cNvPr>
          <p:cNvSpPr txBox="1"/>
          <p:nvPr/>
        </p:nvSpPr>
        <p:spPr>
          <a:xfrm>
            <a:off x="11028894" y="5714742"/>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(3)</a:t>
            </a:r>
          </a:p>
          <a:p>
            <a:pPr algn="ctr">
              <a:lnSpc>
                <a:spcPct val="90000"/>
              </a:lnSpc>
            </a:pPr>
            <a:r>
              <a:rPr lang="en-GB" sz="600" dirty="0">
                <a:latin typeface="Calibri" panose="020F0502020204030204" pitchFamily="34" charset="0"/>
                <a:ea typeface="Aileron" charset="0"/>
                <a:cs typeface="Calibri" panose="020F0502020204030204" pitchFamily="34" charset="0"/>
              </a:rPr>
              <a:t>(6)</a:t>
            </a:r>
          </a:p>
        </p:txBody>
      </p:sp>
      <p:sp>
        <p:nvSpPr>
          <p:cNvPr id="312" name="TextBox 311">
            <a:extLst>
              <a:ext uri="{FF2B5EF4-FFF2-40B4-BE49-F238E27FC236}">
                <a16:creationId xmlns:a16="http://schemas.microsoft.com/office/drawing/2014/main" id="{B8B73C28-2188-0B40-9DEC-F326AFFB6FBB}"/>
              </a:ext>
            </a:extLst>
          </p:cNvPr>
          <p:cNvSpPr txBox="1"/>
          <p:nvPr/>
        </p:nvSpPr>
        <p:spPr>
          <a:xfrm>
            <a:off x="11197601" y="5714742"/>
            <a:ext cx="77009"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11</a:t>
            </a:r>
          </a:p>
          <a:p>
            <a:pPr algn="r">
              <a:lnSpc>
                <a:spcPct val="90000"/>
              </a:lnSpc>
            </a:pPr>
            <a:r>
              <a:rPr lang="en-GB" sz="600" dirty="0">
                <a:latin typeface="Calibri" panose="020F0502020204030204" pitchFamily="34" charset="0"/>
                <a:ea typeface="Aileron" charset="0"/>
                <a:cs typeface="Calibri" panose="020F0502020204030204" pitchFamily="34" charset="0"/>
              </a:rPr>
              <a:t>10</a:t>
            </a:r>
          </a:p>
        </p:txBody>
      </p:sp>
      <p:sp>
        <p:nvSpPr>
          <p:cNvPr id="313" name="TextBox 312">
            <a:extLst>
              <a:ext uri="{FF2B5EF4-FFF2-40B4-BE49-F238E27FC236}">
                <a16:creationId xmlns:a16="http://schemas.microsoft.com/office/drawing/2014/main" id="{B08A0B60-C802-F143-A0A5-8EBCA0DEC7D0}"/>
              </a:ext>
            </a:extLst>
          </p:cNvPr>
          <p:cNvSpPr txBox="1"/>
          <p:nvPr/>
        </p:nvSpPr>
        <p:spPr>
          <a:xfrm>
            <a:off x="11355919" y="5714742"/>
            <a:ext cx="86562" cy="166199"/>
          </a:xfrm>
          <a:prstGeom prst="rect">
            <a:avLst/>
          </a:prstGeom>
          <a:solidFill>
            <a:schemeClr val="bg1"/>
          </a:solidFill>
        </p:spPr>
        <p:txBody>
          <a:bodyPr wrap="none" lIns="0" tIns="0" rIns="0" bIns="0" rtlCol="0">
            <a:spAutoFit/>
          </a:bodyPr>
          <a:lstStyle/>
          <a:p>
            <a:pPr algn="ctr">
              <a:lnSpc>
                <a:spcPct val="90000"/>
              </a:lnSpc>
            </a:pPr>
            <a:r>
              <a:rPr lang="en-GB" sz="600" dirty="0">
                <a:latin typeface="Calibri" panose="020F0502020204030204" pitchFamily="34" charset="0"/>
                <a:ea typeface="Aileron" charset="0"/>
                <a:cs typeface="Calibri" panose="020F0502020204030204" pitchFamily="34" charset="0"/>
              </a:rPr>
              <a:t>(0)</a:t>
            </a:r>
          </a:p>
          <a:p>
            <a:pPr algn="ctr">
              <a:lnSpc>
                <a:spcPct val="90000"/>
              </a:lnSpc>
            </a:pPr>
            <a:r>
              <a:rPr lang="en-GB" sz="600" dirty="0">
                <a:latin typeface="Calibri" panose="020F0502020204030204" pitchFamily="34" charset="0"/>
                <a:ea typeface="Aileron" charset="0"/>
                <a:cs typeface="Calibri" panose="020F0502020204030204" pitchFamily="34" charset="0"/>
              </a:rPr>
              <a:t>(1)</a:t>
            </a:r>
          </a:p>
        </p:txBody>
      </p:sp>
      <p:sp>
        <p:nvSpPr>
          <p:cNvPr id="314" name="TextBox 313">
            <a:extLst>
              <a:ext uri="{FF2B5EF4-FFF2-40B4-BE49-F238E27FC236}">
                <a16:creationId xmlns:a16="http://schemas.microsoft.com/office/drawing/2014/main" id="{2AD25B92-780A-744D-A5DE-0F629F62EE94}"/>
              </a:ext>
            </a:extLst>
          </p:cNvPr>
          <p:cNvSpPr txBox="1"/>
          <p:nvPr/>
        </p:nvSpPr>
        <p:spPr>
          <a:xfrm>
            <a:off x="11559923" y="5714742"/>
            <a:ext cx="38537" cy="166199"/>
          </a:xfrm>
          <a:prstGeom prst="rect">
            <a:avLst/>
          </a:prstGeom>
          <a:solidFill>
            <a:schemeClr val="bg1"/>
          </a:solidFill>
        </p:spPr>
        <p:txBody>
          <a:bodyPr wrap="none" lIns="0" tIns="0" rIns="0" bIns="0" rtlCol="0">
            <a:spAutoFit/>
          </a:bodyPr>
          <a:lstStyle/>
          <a:p>
            <a:pPr algn="r">
              <a:lnSpc>
                <a:spcPct val="90000"/>
              </a:lnSpc>
            </a:pPr>
            <a:r>
              <a:rPr lang="en-GB" sz="600" dirty="0">
                <a:latin typeface="Calibri" panose="020F0502020204030204" pitchFamily="34" charset="0"/>
                <a:ea typeface="Aileron" charset="0"/>
                <a:cs typeface="Calibri" panose="020F0502020204030204" pitchFamily="34" charset="0"/>
              </a:rPr>
              <a:t>3</a:t>
            </a:r>
          </a:p>
          <a:p>
            <a:pPr algn="r">
              <a:lnSpc>
                <a:spcPct val="90000"/>
              </a:lnSpc>
            </a:pPr>
            <a:r>
              <a:rPr lang="en-GB" sz="600" dirty="0">
                <a:latin typeface="Calibri" panose="020F0502020204030204" pitchFamily="34" charset="0"/>
                <a:ea typeface="Aileron" charset="0"/>
                <a:cs typeface="Calibri" panose="020F0502020204030204" pitchFamily="34" charset="0"/>
              </a:rPr>
              <a:t>5</a:t>
            </a:r>
          </a:p>
        </p:txBody>
      </p:sp>
      <p:pic>
        <p:nvPicPr>
          <p:cNvPr id="201" name="Picture 200">
            <a:extLst>
              <a:ext uri="{FF2B5EF4-FFF2-40B4-BE49-F238E27FC236}">
                <a16:creationId xmlns:a16="http://schemas.microsoft.com/office/drawing/2014/main" id="{D52F1E66-5AAC-F44E-92A3-1275CA8DD637}"/>
              </a:ext>
            </a:extLst>
          </p:cNvPr>
          <p:cNvPicPr>
            <a:picLocks noChangeAspect="1"/>
          </p:cNvPicPr>
          <p:nvPr/>
        </p:nvPicPr>
        <p:blipFill>
          <a:blip r:embed="rId3"/>
          <a:stretch>
            <a:fillRect/>
          </a:stretch>
        </p:blipFill>
        <p:spPr>
          <a:xfrm>
            <a:off x="5546289" y="1484003"/>
            <a:ext cx="2882900" cy="838200"/>
          </a:xfrm>
          <a:prstGeom prst="rect">
            <a:avLst/>
          </a:prstGeom>
        </p:spPr>
      </p:pic>
      <p:pic>
        <p:nvPicPr>
          <p:cNvPr id="317" name="Picture 316">
            <a:extLst>
              <a:ext uri="{FF2B5EF4-FFF2-40B4-BE49-F238E27FC236}">
                <a16:creationId xmlns:a16="http://schemas.microsoft.com/office/drawing/2014/main" id="{47B75FC5-DD8D-0A42-BE67-D67ADA4F7E7D}"/>
              </a:ext>
            </a:extLst>
          </p:cNvPr>
          <p:cNvPicPr>
            <a:picLocks noChangeAspect="1"/>
          </p:cNvPicPr>
          <p:nvPr/>
        </p:nvPicPr>
        <p:blipFill>
          <a:blip r:embed="rId4"/>
          <a:stretch>
            <a:fillRect/>
          </a:stretch>
        </p:blipFill>
        <p:spPr>
          <a:xfrm>
            <a:off x="8652825" y="1486884"/>
            <a:ext cx="2933700" cy="1092200"/>
          </a:xfrm>
          <a:prstGeom prst="rect">
            <a:avLst/>
          </a:prstGeom>
        </p:spPr>
      </p:pic>
      <p:pic>
        <p:nvPicPr>
          <p:cNvPr id="319" name="Picture 318">
            <a:extLst>
              <a:ext uri="{FF2B5EF4-FFF2-40B4-BE49-F238E27FC236}">
                <a16:creationId xmlns:a16="http://schemas.microsoft.com/office/drawing/2014/main" id="{D49E42E6-2348-7F46-89DE-D4DCB5D72ACF}"/>
              </a:ext>
            </a:extLst>
          </p:cNvPr>
          <p:cNvPicPr>
            <a:picLocks noChangeAspect="1"/>
          </p:cNvPicPr>
          <p:nvPr/>
        </p:nvPicPr>
        <p:blipFill>
          <a:blip r:embed="rId5"/>
          <a:stretch>
            <a:fillRect/>
          </a:stretch>
        </p:blipFill>
        <p:spPr>
          <a:xfrm>
            <a:off x="5540540" y="3895613"/>
            <a:ext cx="2895600" cy="1219200"/>
          </a:xfrm>
          <a:prstGeom prst="rect">
            <a:avLst/>
          </a:prstGeom>
        </p:spPr>
      </p:pic>
      <p:pic>
        <p:nvPicPr>
          <p:cNvPr id="128001" name="Picture 128000">
            <a:extLst>
              <a:ext uri="{FF2B5EF4-FFF2-40B4-BE49-F238E27FC236}">
                <a16:creationId xmlns:a16="http://schemas.microsoft.com/office/drawing/2014/main" id="{B63D3437-7AB1-DA49-B3BC-052A1BCC90C2}"/>
              </a:ext>
            </a:extLst>
          </p:cNvPr>
          <p:cNvPicPr>
            <a:picLocks noChangeAspect="1"/>
          </p:cNvPicPr>
          <p:nvPr/>
        </p:nvPicPr>
        <p:blipFill>
          <a:blip r:embed="rId6"/>
          <a:stretch>
            <a:fillRect/>
          </a:stretch>
        </p:blipFill>
        <p:spPr>
          <a:xfrm>
            <a:off x="8651240" y="3917460"/>
            <a:ext cx="2921000" cy="1358900"/>
          </a:xfrm>
          <a:prstGeom prst="rect">
            <a:avLst/>
          </a:prstGeom>
        </p:spPr>
      </p:pic>
      <p:sp>
        <p:nvSpPr>
          <p:cNvPr id="244" name="TextBox 243">
            <a:extLst>
              <a:ext uri="{FF2B5EF4-FFF2-40B4-BE49-F238E27FC236}">
                <a16:creationId xmlns:a16="http://schemas.microsoft.com/office/drawing/2014/main" id="{12A753A9-065D-0C44-9512-8B5C7C5F5C2C}"/>
              </a:ext>
            </a:extLst>
          </p:cNvPr>
          <p:cNvSpPr txBox="1"/>
          <p:nvPr/>
        </p:nvSpPr>
        <p:spPr>
          <a:xfrm>
            <a:off x="7283631" y="3992398"/>
            <a:ext cx="1117294" cy="221599"/>
          </a:xfrm>
          <a:prstGeom prst="rect">
            <a:avLst/>
          </a:prstGeom>
          <a:solidFill>
            <a:schemeClr val="bg1"/>
          </a:solidFill>
        </p:spPr>
        <p:txBody>
          <a:bodyPr wrap="none" lIns="0" tIns="0" rIns="0" bIns="0" rtlCol="0">
            <a:spAutoFit/>
          </a:bodyPr>
          <a:lstStyle/>
          <a:p>
            <a:pPr>
              <a:lnSpc>
                <a:spcPct val="90000"/>
              </a:lnSpc>
            </a:pPr>
            <a:r>
              <a:rPr lang="en-GB" sz="800" dirty="0">
                <a:latin typeface="Calibri" panose="020F0502020204030204" pitchFamily="34" charset="0"/>
                <a:ea typeface="Aileron" charset="0"/>
                <a:cs typeface="Calibri" panose="020F0502020204030204" pitchFamily="34" charset="0"/>
              </a:rPr>
              <a:t>HR 0.59 (95% CI 0.49–0.72)</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P &lt; 0.0001</a:t>
            </a:r>
          </a:p>
        </p:txBody>
      </p:sp>
      <p:cxnSp>
        <p:nvCxnSpPr>
          <p:cNvPr id="281" name="Straight Connector 280">
            <a:extLst>
              <a:ext uri="{FF2B5EF4-FFF2-40B4-BE49-F238E27FC236}">
                <a16:creationId xmlns:a16="http://schemas.microsoft.com/office/drawing/2014/main" id="{392F4CFE-C011-ED48-A592-69315CE422AD}"/>
              </a:ext>
            </a:extLst>
          </p:cNvPr>
          <p:cNvCxnSpPr>
            <a:cxnSpLocks/>
          </p:cNvCxnSpPr>
          <p:nvPr/>
        </p:nvCxnSpPr>
        <p:spPr>
          <a:xfrm flipH="1">
            <a:off x="8618663" y="389172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741938B4-5C74-CB42-8733-70B919AA91E6}"/>
              </a:ext>
            </a:extLst>
          </p:cNvPr>
          <p:cNvCxnSpPr>
            <a:cxnSpLocks/>
          </p:cNvCxnSpPr>
          <p:nvPr/>
        </p:nvCxnSpPr>
        <p:spPr>
          <a:xfrm flipH="1">
            <a:off x="8618663" y="4190810"/>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6722C6E1-4205-AC43-86A0-47ABD826DBB7}"/>
              </a:ext>
            </a:extLst>
          </p:cNvPr>
          <p:cNvCxnSpPr>
            <a:cxnSpLocks/>
          </p:cNvCxnSpPr>
          <p:nvPr/>
        </p:nvCxnSpPr>
        <p:spPr>
          <a:xfrm flipH="1">
            <a:off x="8618663" y="4496245"/>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7" name="TextBox 296">
            <a:extLst>
              <a:ext uri="{FF2B5EF4-FFF2-40B4-BE49-F238E27FC236}">
                <a16:creationId xmlns:a16="http://schemas.microsoft.com/office/drawing/2014/main" id="{A0F74258-5E0B-DC49-90CB-3632B2E031ED}"/>
              </a:ext>
            </a:extLst>
          </p:cNvPr>
          <p:cNvSpPr txBox="1"/>
          <p:nvPr/>
        </p:nvSpPr>
        <p:spPr>
          <a:xfrm>
            <a:off x="10411485" y="4004939"/>
            <a:ext cx="1117294" cy="221599"/>
          </a:xfrm>
          <a:prstGeom prst="rect">
            <a:avLst/>
          </a:prstGeom>
          <a:solidFill>
            <a:schemeClr val="bg1"/>
          </a:solidFill>
        </p:spPr>
        <p:txBody>
          <a:bodyPr wrap="none" lIns="0" tIns="0" rIns="0" bIns="0" rtlCol="0">
            <a:spAutoFit/>
          </a:bodyPr>
          <a:lstStyle/>
          <a:p>
            <a:pPr>
              <a:lnSpc>
                <a:spcPct val="90000"/>
              </a:lnSpc>
            </a:pPr>
            <a:r>
              <a:rPr lang="en-GB" sz="800" dirty="0">
                <a:latin typeface="Calibri" panose="020F0502020204030204" pitchFamily="34" charset="0"/>
                <a:ea typeface="Aileron" charset="0"/>
                <a:cs typeface="Calibri" panose="020F0502020204030204" pitchFamily="34" charset="0"/>
              </a:rPr>
              <a:t>HR 0.88 (95% CI 0.71–1.01)</a:t>
            </a:r>
            <a:br>
              <a:rPr lang="en-GB" sz="800" dirty="0">
                <a:latin typeface="Calibri" panose="020F0502020204030204" pitchFamily="34" charset="0"/>
                <a:ea typeface="Aileron" charset="0"/>
                <a:cs typeface="Calibri" panose="020F0502020204030204" pitchFamily="34" charset="0"/>
              </a:rPr>
            </a:br>
            <a:r>
              <a:rPr lang="en-GB" sz="800" dirty="0">
                <a:latin typeface="Calibri" panose="020F0502020204030204" pitchFamily="34" charset="0"/>
                <a:ea typeface="Aileron" charset="0"/>
                <a:cs typeface="Calibri" panose="020F0502020204030204" pitchFamily="34" charset="0"/>
              </a:rPr>
              <a:t>P = 0.059</a:t>
            </a:r>
          </a:p>
        </p:txBody>
      </p:sp>
      <p:sp>
        <p:nvSpPr>
          <p:cNvPr id="315" name="TextBox 314">
            <a:extLst>
              <a:ext uri="{FF2B5EF4-FFF2-40B4-BE49-F238E27FC236}">
                <a16:creationId xmlns:a16="http://schemas.microsoft.com/office/drawing/2014/main" id="{89A13FB5-9C75-A54C-B660-636C4549DC3C}"/>
              </a:ext>
            </a:extLst>
          </p:cNvPr>
          <p:cNvSpPr txBox="1"/>
          <p:nvPr/>
        </p:nvSpPr>
        <p:spPr>
          <a:xfrm>
            <a:off x="8589235" y="3640249"/>
            <a:ext cx="3115148" cy="166199"/>
          </a:xfrm>
          <a:prstGeom prst="rect">
            <a:avLst/>
          </a:prstGeom>
          <a:noFill/>
        </p:spPr>
        <p:txBody>
          <a:bodyPr wrap="none" lIns="0" tIns="0" rIns="0" bIns="0" rtlCol="0">
            <a:spAutoFit/>
          </a:bodyPr>
          <a:lstStyle/>
          <a:p>
            <a:pPr>
              <a:lnSpc>
                <a:spcPct val="90000"/>
              </a:lnSpc>
            </a:pPr>
            <a:r>
              <a:rPr lang="en-GB" sz="1200" b="1" dirty="0">
                <a:latin typeface="Calibri" panose="020F0502020204030204" pitchFamily="34" charset="0"/>
                <a:ea typeface="Aileron" charset="0"/>
                <a:cs typeface="Calibri" panose="020F0502020204030204" pitchFamily="34" charset="0"/>
              </a:rPr>
              <a:t>D) Failure-free survival in high metastatic burden</a:t>
            </a:r>
          </a:p>
        </p:txBody>
      </p:sp>
      <p:sp>
        <p:nvSpPr>
          <p:cNvPr id="326" name="TextBox 325">
            <a:extLst>
              <a:ext uri="{FF2B5EF4-FFF2-40B4-BE49-F238E27FC236}">
                <a16:creationId xmlns:a16="http://schemas.microsoft.com/office/drawing/2014/main" id="{B319E401-9EF6-9C40-863A-4C204CBEA8A2}"/>
              </a:ext>
            </a:extLst>
          </p:cNvPr>
          <p:cNvSpPr txBox="1"/>
          <p:nvPr/>
        </p:nvSpPr>
        <p:spPr>
          <a:xfrm>
            <a:off x="1061419" y="4528658"/>
            <a:ext cx="78548"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0</a:t>
            </a:r>
          </a:p>
        </p:txBody>
      </p:sp>
      <p:sp>
        <p:nvSpPr>
          <p:cNvPr id="327" name="TextBox 326">
            <a:extLst>
              <a:ext uri="{FF2B5EF4-FFF2-40B4-BE49-F238E27FC236}">
                <a16:creationId xmlns:a16="http://schemas.microsoft.com/office/drawing/2014/main" id="{DBFB2EE0-C6AC-6C4B-A015-7A6F0D84775A}"/>
              </a:ext>
            </a:extLst>
          </p:cNvPr>
          <p:cNvSpPr txBox="1"/>
          <p:nvPr/>
        </p:nvSpPr>
        <p:spPr>
          <a:xfrm>
            <a:off x="1777796" y="4528658"/>
            <a:ext cx="157095"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12</a:t>
            </a:r>
          </a:p>
        </p:txBody>
      </p:sp>
      <p:sp>
        <p:nvSpPr>
          <p:cNvPr id="328" name="TextBox 327">
            <a:extLst>
              <a:ext uri="{FF2B5EF4-FFF2-40B4-BE49-F238E27FC236}">
                <a16:creationId xmlns:a16="http://schemas.microsoft.com/office/drawing/2014/main" id="{58D56D89-9468-DB49-8140-B4233E654CC8}"/>
              </a:ext>
            </a:extLst>
          </p:cNvPr>
          <p:cNvSpPr txBox="1"/>
          <p:nvPr/>
        </p:nvSpPr>
        <p:spPr>
          <a:xfrm>
            <a:off x="1436069" y="4528658"/>
            <a:ext cx="78548" cy="166199"/>
          </a:xfrm>
          <a:prstGeom prst="rect">
            <a:avLst/>
          </a:prstGeom>
          <a:no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6</a:t>
            </a:r>
          </a:p>
        </p:txBody>
      </p:sp>
      <p:sp>
        <p:nvSpPr>
          <p:cNvPr id="329" name="TextBox 328">
            <a:extLst>
              <a:ext uri="{FF2B5EF4-FFF2-40B4-BE49-F238E27FC236}">
                <a16:creationId xmlns:a16="http://schemas.microsoft.com/office/drawing/2014/main" id="{EB5C5863-F903-3147-B976-CDEBDAB8A002}"/>
              </a:ext>
            </a:extLst>
          </p:cNvPr>
          <p:cNvSpPr txBox="1"/>
          <p:nvPr/>
        </p:nvSpPr>
        <p:spPr>
          <a:xfrm>
            <a:off x="2155621"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18</a:t>
            </a:r>
          </a:p>
        </p:txBody>
      </p:sp>
      <p:sp>
        <p:nvSpPr>
          <p:cNvPr id="330" name="TextBox 329">
            <a:extLst>
              <a:ext uri="{FF2B5EF4-FFF2-40B4-BE49-F238E27FC236}">
                <a16:creationId xmlns:a16="http://schemas.microsoft.com/office/drawing/2014/main" id="{F09C22D1-C10F-EB4E-B861-10DE50F7622D}"/>
              </a:ext>
            </a:extLst>
          </p:cNvPr>
          <p:cNvSpPr txBox="1"/>
          <p:nvPr/>
        </p:nvSpPr>
        <p:spPr>
          <a:xfrm>
            <a:off x="2542971"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24</a:t>
            </a:r>
          </a:p>
        </p:txBody>
      </p:sp>
      <p:sp>
        <p:nvSpPr>
          <p:cNvPr id="331" name="TextBox 330">
            <a:extLst>
              <a:ext uri="{FF2B5EF4-FFF2-40B4-BE49-F238E27FC236}">
                <a16:creationId xmlns:a16="http://schemas.microsoft.com/office/drawing/2014/main" id="{35BE4B27-836E-6545-A763-7AB44153FE2D}"/>
              </a:ext>
            </a:extLst>
          </p:cNvPr>
          <p:cNvSpPr txBox="1"/>
          <p:nvPr/>
        </p:nvSpPr>
        <p:spPr>
          <a:xfrm>
            <a:off x="2923971"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30</a:t>
            </a:r>
          </a:p>
        </p:txBody>
      </p:sp>
      <p:sp>
        <p:nvSpPr>
          <p:cNvPr id="332" name="TextBox 331">
            <a:extLst>
              <a:ext uri="{FF2B5EF4-FFF2-40B4-BE49-F238E27FC236}">
                <a16:creationId xmlns:a16="http://schemas.microsoft.com/office/drawing/2014/main" id="{6B37983A-64C8-4C47-86C6-B48D790B659E}"/>
              </a:ext>
            </a:extLst>
          </p:cNvPr>
          <p:cNvSpPr txBox="1"/>
          <p:nvPr/>
        </p:nvSpPr>
        <p:spPr>
          <a:xfrm>
            <a:off x="3298621"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36</a:t>
            </a:r>
          </a:p>
        </p:txBody>
      </p:sp>
      <p:sp>
        <p:nvSpPr>
          <p:cNvPr id="333" name="TextBox 332">
            <a:extLst>
              <a:ext uri="{FF2B5EF4-FFF2-40B4-BE49-F238E27FC236}">
                <a16:creationId xmlns:a16="http://schemas.microsoft.com/office/drawing/2014/main" id="{315BEE80-231B-A541-8F36-E5D4BB4A256B}"/>
              </a:ext>
            </a:extLst>
          </p:cNvPr>
          <p:cNvSpPr txBox="1"/>
          <p:nvPr/>
        </p:nvSpPr>
        <p:spPr>
          <a:xfrm>
            <a:off x="3676446"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42</a:t>
            </a:r>
          </a:p>
        </p:txBody>
      </p:sp>
      <p:sp>
        <p:nvSpPr>
          <p:cNvPr id="334" name="TextBox 333">
            <a:extLst>
              <a:ext uri="{FF2B5EF4-FFF2-40B4-BE49-F238E27FC236}">
                <a16:creationId xmlns:a16="http://schemas.microsoft.com/office/drawing/2014/main" id="{2F7D934B-146B-E641-9B8E-07AEFC940409}"/>
              </a:ext>
            </a:extLst>
          </p:cNvPr>
          <p:cNvSpPr txBox="1"/>
          <p:nvPr/>
        </p:nvSpPr>
        <p:spPr>
          <a:xfrm>
            <a:off x="4060621"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48</a:t>
            </a:r>
          </a:p>
        </p:txBody>
      </p:sp>
      <p:sp>
        <p:nvSpPr>
          <p:cNvPr id="335" name="TextBox 334">
            <a:extLst>
              <a:ext uri="{FF2B5EF4-FFF2-40B4-BE49-F238E27FC236}">
                <a16:creationId xmlns:a16="http://schemas.microsoft.com/office/drawing/2014/main" id="{89D2CC7F-F6C9-C64D-BBAB-8031F04BFD79}"/>
              </a:ext>
            </a:extLst>
          </p:cNvPr>
          <p:cNvSpPr txBox="1"/>
          <p:nvPr/>
        </p:nvSpPr>
        <p:spPr>
          <a:xfrm>
            <a:off x="4437476" y="4528658"/>
            <a:ext cx="157095" cy="166199"/>
          </a:xfrm>
          <a:prstGeom prst="rect">
            <a:avLst/>
          </a:prstGeom>
          <a:solidFill>
            <a:schemeClr val="bg1"/>
          </a:solidFill>
        </p:spPr>
        <p:txBody>
          <a:bodyPr wrap="none" lIns="0" tIns="0" rIns="0" bIns="0" rtlCol="0">
            <a:spAutoFit/>
          </a:bodyPr>
          <a:lstStyle/>
          <a:p>
            <a:pPr algn="ctr">
              <a:lnSpc>
                <a:spcPct val="90000"/>
              </a:lnSpc>
            </a:pPr>
            <a:r>
              <a:rPr lang="en-GB" sz="1200" dirty="0">
                <a:latin typeface="Calibri" panose="020F0502020204030204" pitchFamily="34" charset="0"/>
                <a:ea typeface="Aileron" charset="0"/>
                <a:cs typeface="Calibri" panose="020F0502020204030204" pitchFamily="34" charset="0"/>
              </a:rPr>
              <a:t>54</a:t>
            </a:r>
          </a:p>
        </p:txBody>
      </p:sp>
      <p:sp>
        <p:nvSpPr>
          <p:cNvPr id="336" name="TextBox 335">
            <a:extLst>
              <a:ext uri="{FF2B5EF4-FFF2-40B4-BE49-F238E27FC236}">
                <a16:creationId xmlns:a16="http://schemas.microsoft.com/office/drawing/2014/main" id="{F014A819-BAC9-6E4C-8F8C-C72D9B9727D5}"/>
              </a:ext>
            </a:extLst>
          </p:cNvPr>
          <p:cNvSpPr txBox="1"/>
          <p:nvPr/>
        </p:nvSpPr>
        <p:spPr>
          <a:xfrm>
            <a:off x="1675522" y="4782741"/>
            <a:ext cx="2261709" cy="166199"/>
          </a:xfrm>
          <a:prstGeom prst="rect">
            <a:avLst/>
          </a:prstGeom>
          <a:noFill/>
        </p:spPr>
        <p:txBody>
          <a:bodyPr wrap="none" lIns="0" tIns="0" rIns="0" bIns="0" rtlCol="0">
            <a:spAutoFit/>
          </a:bodyPr>
          <a:lstStyle/>
          <a:p>
            <a:pPr algn="ctr">
              <a:lnSpc>
                <a:spcPct val="90000"/>
              </a:lnSpc>
            </a:pPr>
            <a:r>
              <a:rPr lang="en-GB" sz="1200" b="1" dirty="0">
                <a:latin typeface="Calibri" panose="020F0502020204030204" pitchFamily="34" charset="0"/>
                <a:ea typeface="Aileron" charset="0"/>
                <a:cs typeface="Calibri" panose="020F0502020204030204" pitchFamily="34" charset="0"/>
              </a:rPr>
              <a:t>Time since randomization (months)</a:t>
            </a:r>
          </a:p>
        </p:txBody>
      </p:sp>
      <p:sp>
        <p:nvSpPr>
          <p:cNvPr id="337" name="TextBox 336">
            <a:extLst>
              <a:ext uri="{FF2B5EF4-FFF2-40B4-BE49-F238E27FC236}">
                <a16:creationId xmlns:a16="http://schemas.microsoft.com/office/drawing/2014/main" id="{6307F4B7-61EC-D744-A352-E0972AF8C61A}"/>
              </a:ext>
            </a:extLst>
          </p:cNvPr>
          <p:cNvSpPr txBox="1"/>
          <p:nvPr/>
        </p:nvSpPr>
        <p:spPr>
          <a:xfrm rot="16200000">
            <a:off x="-819879" y="3027532"/>
            <a:ext cx="2799100" cy="166199"/>
          </a:xfrm>
          <a:prstGeom prst="rect">
            <a:avLst/>
          </a:prstGeom>
          <a:noFill/>
        </p:spPr>
        <p:txBody>
          <a:bodyPr wrap="none" lIns="0" tIns="0" rIns="0" bIns="0" rtlCol="0">
            <a:spAutoFit/>
          </a:bodyPr>
          <a:lstStyle/>
          <a:p>
            <a:pPr algn="ctr">
              <a:lnSpc>
                <a:spcPct val="90000"/>
              </a:lnSpc>
            </a:pPr>
            <a:r>
              <a:rPr lang="en-GB" sz="1200" b="1" dirty="0">
                <a:latin typeface="Calibri" panose="020F0502020204030204" pitchFamily="34" charset="0"/>
                <a:ea typeface="Aileron" charset="0"/>
                <a:cs typeface="Calibri" panose="020F0502020204030204" pitchFamily="34" charset="0"/>
              </a:rPr>
              <a:t>Proportion on life-prolonging treatment (%)</a:t>
            </a:r>
          </a:p>
        </p:txBody>
      </p:sp>
      <p:sp>
        <p:nvSpPr>
          <p:cNvPr id="338" name="TextBox 337">
            <a:extLst>
              <a:ext uri="{FF2B5EF4-FFF2-40B4-BE49-F238E27FC236}">
                <a16:creationId xmlns:a16="http://schemas.microsoft.com/office/drawing/2014/main" id="{BBD03DE9-B62B-C047-A465-25B220E654AE}"/>
              </a:ext>
            </a:extLst>
          </p:cNvPr>
          <p:cNvSpPr txBox="1"/>
          <p:nvPr/>
        </p:nvSpPr>
        <p:spPr>
          <a:xfrm>
            <a:off x="806449" y="1651034"/>
            <a:ext cx="235642"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100</a:t>
            </a:r>
          </a:p>
        </p:txBody>
      </p:sp>
      <p:sp>
        <p:nvSpPr>
          <p:cNvPr id="339" name="TextBox 338">
            <a:extLst>
              <a:ext uri="{FF2B5EF4-FFF2-40B4-BE49-F238E27FC236}">
                <a16:creationId xmlns:a16="http://schemas.microsoft.com/office/drawing/2014/main" id="{4A7900CB-8379-8A46-AD97-24028B8896B8}"/>
              </a:ext>
            </a:extLst>
          </p:cNvPr>
          <p:cNvSpPr txBox="1"/>
          <p:nvPr/>
        </p:nvSpPr>
        <p:spPr>
          <a:xfrm>
            <a:off x="963543" y="4381534"/>
            <a:ext cx="78548"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0</a:t>
            </a:r>
          </a:p>
        </p:txBody>
      </p:sp>
      <p:sp>
        <p:nvSpPr>
          <p:cNvPr id="340" name="TextBox 339">
            <a:extLst>
              <a:ext uri="{FF2B5EF4-FFF2-40B4-BE49-F238E27FC236}">
                <a16:creationId xmlns:a16="http://schemas.microsoft.com/office/drawing/2014/main" id="{80FFBB98-2558-144E-A924-FEE042946924}"/>
              </a:ext>
            </a:extLst>
          </p:cNvPr>
          <p:cNvSpPr txBox="1"/>
          <p:nvPr/>
        </p:nvSpPr>
        <p:spPr>
          <a:xfrm>
            <a:off x="884997" y="2214280"/>
            <a:ext cx="157094"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80</a:t>
            </a:r>
          </a:p>
        </p:txBody>
      </p:sp>
      <p:sp>
        <p:nvSpPr>
          <p:cNvPr id="341" name="TextBox 340">
            <a:extLst>
              <a:ext uri="{FF2B5EF4-FFF2-40B4-BE49-F238E27FC236}">
                <a16:creationId xmlns:a16="http://schemas.microsoft.com/office/drawing/2014/main" id="{49D78B2A-0647-7148-BE80-AD0BACEADA5E}"/>
              </a:ext>
            </a:extLst>
          </p:cNvPr>
          <p:cNvSpPr txBox="1"/>
          <p:nvPr/>
        </p:nvSpPr>
        <p:spPr>
          <a:xfrm>
            <a:off x="884997" y="2748951"/>
            <a:ext cx="157094"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60</a:t>
            </a:r>
          </a:p>
        </p:txBody>
      </p:sp>
      <p:sp>
        <p:nvSpPr>
          <p:cNvPr id="342" name="TextBox 341">
            <a:extLst>
              <a:ext uri="{FF2B5EF4-FFF2-40B4-BE49-F238E27FC236}">
                <a16:creationId xmlns:a16="http://schemas.microsoft.com/office/drawing/2014/main" id="{5EA88CC3-983D-074A-B8B8-51D26FB97825}"/>
              </a:ext>
            </a:extLst>
          </p:cNvPr>
          <p:cNvSpPr txBox="1"/>
          <p:nvPr/>
        </p:nvSpPr>
        <p:spPr>
          <a:xfrm>
            <a:off x="884997" y="3309022"/>
            <a:ext cx="157094"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40</a:t>
            </a:r>
          </a:p>
        </p:txBody>
      </p:sp>
      <p:sp>
        <p:nvSpPr>
          <p:cNvPr id="343" name="TextBox 342">
            <a:extLst>
              <a:ext uri="{FF2B5EF4-FFF2-40B4-BE49-F238E27FC236}">
                <a16:creationId xmlns:a16="http://schemas.microsoft.com/office/drawing/2014/main" id="{EEF17AE9-494B-6849-8CE6-6D9DD4472E09}"/>
              </a:ext>
            </a:extLst>
          </p:cNvPr>
          <p:cNvSpPr txBox="1"/>
          <p:nvPr/>
        </p:nvSpPr>
        <p:spPr>
          <a:xfrm>
            <a:off x="884997" y="3853218"/>
            <a:ext cx="157094" cy="166199"/>
          </a:xfrm>
          <a:prstGeom prst="rect">
            <a:avLst/>
          </a:prstGeom>
          <a:solidFill>
            <a:schemeClr val="bg1"/>
          </a:solidFill>
        </p:spPr>
        <p:txBody>
          <a:bodyPr wrap="none" lIns="0" tIns="0" rIns="0" bIns="0" rtlCol="0">
            <a:spAutoFit/>
          </a:bodyPr>
          <a:lstStyle/>
          <a:p>
            <a:pPr algn="r">
              <a:lnSpc>
                <a:spcPct val="90000"/>
              </a:lnSpc>
            </a:pPr>
            <a:r>
              <a:rPr lang="en-GB" sz="1200" dirty="0">
                <a:latin typeface="Calibri" panose="020F0502020204030204" pitchFamily="34" charset="0"/>
                <a:ea typeface="Aileron" charset="0"/>
                <a:cs typeface="Calibri" panose="020F0502020204030204" pitchFamily="34" charset="0"/>
              </a:rPr>
              <a:t>20</a:t>
            </a:r>
          </a:p>
        </p:txBody>
      </p:sp>
      <p:sp>
        <p:nvSpPr>
          <p:cNvPr id="344" name="TextBox 343">
            <a:extLst>
              <a:ext uri="{FF2B5EF4-FFF2-40B4-BE49-F238E27FC236}">
                <a16:creationId xmlns:a16="http://schemas.microsoft.com/office/drawing/2014/main" id="{74C4A6CC-64D2-A041-B3F7-83FE25554222}"/>
              </a:ext>
            </a:extLst>
          </p:cNvPr>
          <p:cNvSpPr txBox="1"/>
          <p:nvPr/>
        </p:nvSpPr>
        <p:spPr>
          <a:xfrm>
            <a:off x="1523503" y="1725039"/>
            <a:ext cx="834459" cy="332399"/>
          </a:xfrm>
          <a:prstGeom prst="rect">
            <a:avLst/>
          </a:prstGeom>
          <a:noFill/>
        </p:spPr>
        <p:txBody>
          <a:bodyPr wrap="none" lIns="0" tIns="0" rIns="0" bIns="0" rtlCol="0">
            <a:spAutoFit/>
          </a:bodyPr>
          <a:lstStyle/>
          <a:p>
            <a:pPr>
              <a:lnSpc>
                <a:spcPct val="90000"/>
              </a:lnSpc>
            </a:pPr>
            <a:r>
              <a:rPr lang="en-GB" sz="1200" dirty="0">
                <a:latin typeface="Calibri" panose="020F0502020204030204" pitchFamily="34" charset="0"/>
                <a:ea typeface="Aileron" charset="0"/>
                <a:cs typeface="Calibri" panose="020F0502020204030204" pitchFamily="34" charset="0"/>
              </a:rPr>
              <a:t>Control</a:t>
            </a:r>
          </a:p>
          <a:p>
            <a:pPr>
              <a:lnSpc>
                <a:spcPct val="90000"/>
              </a:lnSpc>
            </a:pPr>
            <a:r>
              <a:rPr lang="en-GB" sz="1200" dirty="0">
                <a:latin typeface="Calibri" panose="020F0502020204030204" pitchFamily="34" charset="0"/>
                <a:ea typeface="Aileron" charset="0"/>
                <a:cs typeface="Calibri" panose="020F0502020204030204" pitchFamily="34" charset="0"/>
              </a:rPr>
              <a:t>Radiotherapy</a:t>
            </a:r>
          </a:p>
        </p:txBody>
      </p:sp>
      <p:cxnSp>
        <p:nvCxnSpPr>
          <p:cNvPr id="345" name="Straight Connector 344">
            <a:extLst>
              <a:ext uri="{FF2B5EF4-FFF2-40B4-BE49-F238E27FC236}">
                <a16:creationId xmlns:a16="http://schemas.microsoft.com/office/drawing/2014/main" id="{C1C42B0F-458E-574F-999A-78F4FAD9FCF4}"/>
              </a:ext>
            </a:extLst>
          </p:cNvPr>
          <p:cNvCxnSpPr>
            <a:cxnSpLocks/>
          </p:cNvCxnSpPr>
          <p:nvPr/>
        </p:nvCxnSpPr>
        <p:spPr>
          <a:xfrm>
            <a:off x="1304377" y="1806754"/>
            <a:ext cx="142875"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357C17CE-6E83-9B4B-8E9F-7C79ACCCC9F5}"/>
              </a:ext>
            </a:extLst>
          </p:cNvPr>
          <p:cNvCxnSpPr>
            <a:cxnSpLocks/>
          </p:cNvCxnSpPr>
          <p:nvPr/>
        </p:nvCxnSpPr>
        <p:spPr>
          <a:xfrm>
            <a:off x="1304377" y="1968679"/>
            <a:ext cx="14287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BEAE4E9A-8C4C-184C-AFAF-CD9DC1FF29C5}"/>
              </a:ext>
            </a:extLst>
          </p:cNvPr>
          <p:cNvCxnSpPr>
            <a:cxnSpLocks/>
          </p:cNvCxnSpPr>
          <p:nvPr/>
        </p:nvCxnSpPr>
        <p:spPr>
          <a:xfrm>
            <a:off x="1100507" y="1730375"/>
            <a:ext cx="0" cy="2738177"/>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B5183C9F-3A23-E341-92CA-5705D28D5B27}"/>
              </a:ext>
            </a:extLst>
          </p:cNvPr>
          <p:cNvCxnSpPr>
            <a:cxnSpLocks/>
          </p:cNvCxnSpPr>
          <p:nvPr/>
        </p:nvCxnSpPr>
        <p:spPr>
          <a:xfrm flipH="1">
            <a:off x="1097179" y="4465224"/>
            <a:ext cx="3420846"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0C111DE1-EDED-B14F-85C2-5074E1B92F23}"/>
              </a:ext>
            </a:extLst>
          </p:cNvPr>
          <p:cNvCxnSpPr>
            <a:cxnSpLocks/>
          </p:cNvCxnSpPr>
          <p:nvPr/>
        </p:nvCxnSpPr>
        <p:spPr>
          <a:xfrm flipH="1">
            <a:off x="1064507" y="173789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0" name="Straight Connector 349">
            <a:extLst>
              <a:ext uri="{FF2B5EF4-FFF2-40B4-BE49-F238E27FC236}">
                <a16:creationId xmlns:a16="http://schemas.microsoft.com/office/drawing/2014/main" id="{93F22290-F1B5-5349-A6BA-B2986045B4D9}"/>
              </a:ext>
            </a:extLst>
          </p:cNvPr>
          <p:cNvCxnSpPr>
            <a:cxnSpLocks/>
          </p:cNvCxnSpPr>
          <p:nvPr/>
        </p:nvCxnSpPr>
        <p:spPr>
          <a:xfrm flipH="1">
            <a:off x="1064507" y="227828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AB979A55-23E4-E241-9EBD-7E73DFD9CBEE}"/>
              </a:ext>
            </a:extLst>
          </p:cNvPr>
          <p:cNvCxnSpPr>
            <a:cxnSpLocks/>
          </p:cNvCxnSpPr>
          <p:nvPr/>
        </p:nvCxnSpPr>
        <p:spPr>
          <a:xfrm flipH="1">
            <a:off x="1064507" y="2831369"/>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AD3490DC-23C5-C04A-897B-633E610E0483}"/>
              </a:ext>
            </a:extLst>
          </p:cNvPr>
          <p:cNvCxnSpPr>
            <a:cxnSpLocks/>
          </p:cNvCxnSpPr>
          <p:nvPr/>
        </p:nvCxnSpPr>
        <p:spPr>
          <a:xfrm flipH="1">
            <a:off x="1064507" y="337175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62E18726-3E9A-7A4E-BCA1-D69123779D2D}"/>
              </a:ext>
            </a:extLst>
          </p:cNvPr>
          <p:cNvCxnSpPr>
            <a:cxnSpLocks/>
          </p:cNvCxnSpPr>
          <p:nvPr/>
        </p:nvCxnSpPr>
        <p:spPr>
          <a:xfrm flipH="1">
            <a:off x="1064507" y="392166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8A6593C6-4E23-3C48-B0ED-73D4679D4342}"/>
              </a:ext>
            </a:extLst>
          </p:cNvPr>
          <p:cNvCxnSpPr>
            <a:cxnSpLocks/>
          </p:cNvCxnSpPr>
          <p:nvPr/>
        </p:nvCxnSpPr>
        <p:spPr>
          <a:xfrm flipH="1">
            <a:off x="1064507" y="4465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8417643D-67C0-B64F-B8CF-4E4F9D71C6A6}"/>
              </a:ext>
            </a:extLst>
          </p:cNvPr>
          <p:cNvCxnSpPr>
            <a:cxnSpLocks/>
          </p:cNvCxnSpPr>
          <p:nvPr/>
        </p:nvCxnSpPr>
        <p:spPr>
          <a:xfrm rot="16200000" flipH="1">
            <a:off x="1082507"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a:extLst>
              <a:ext uri="{FF2B5EF4-FFF2-40B4-BE49-F238E27FC236}">
                <a16:creationId xmlns:a16="http://schemas.microsoft.com/office/drawing/2014/main" id="{2098834F-75CA-7D44-A083-1015FDCA5327}"/>
              </a:ext>
            </a:extLst>
          </p:cNvPr>
          <p:cNvCxnSpPr>
            <a:cxnSpLocks/>
          </p:cNvCxnSpPr>
          <p:nvPr/>
        </p:nvCxnSpPr>
        <p:spPr>
          <a:xfrm rot="16200000" flipH="1">
            <a:off x="1455032"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FCDFBE58-62D6-9848-A292-4F1AE1EC854E}"/>
              </a:ext>
            </a:extLst>
          </p:cNvPr>
          <p:cNvCxnSpPr>
            <a:cxnSpLocks/>
          </p:cNvCxnSpPr>
          <p:nvPr/>
        </p:nvCxnSpPr>
        <p:spPr>
          <a:xfrm rot="16200000" flipH="1">
            <a:off x="1839207"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D419EB11-16B4-3640-B1F7-9AB9B8B81BA3}"/>
              </a:ext>
            </a:extLst>
          </p:cNvPr>
          <p:cNvCxnSpPr>
            <a:cxnSpLocks/>
          </p:cNvCxnSpPr>
          <p:nvPr/>
        </p:nvCxnSpPr>
        <p:spPr>
          <a:xfrm rot="16200000" flipH="1">
            <a:off x="2217032"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a:extLst>
              <a:ext uri="{FF2B5EF4-FFF2-40B4-BE49-F238E27FC236}">
                <a16:creationId xmlns:a16="http://schemas.microsoft.com/office/drawing/2014/main" id="{C0EC69B0-2D76-B442-B41F-84A985C6869D}"/>
              </a:ext>
            </a:extLst>
          </p:cNvPr>
          <p:cNvCxnSpPr>
            <a:cxnSpLocks/>
          </p:cNvCxnSpPr>
          <p:nvPr/>
        </p:nvCxnSpPr>
        <p:spPr>
          <a:xfrm rot="16200000" flipH="1">
            <a:off x="2598032"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1594B2EC-75E0-2C44-AEEE-E97FF0466D32}"/>
              </a:ext>
            </a:extLst>
          </p:cNvPr>
          <p:cNvCxnSpPr>
            <a:cxnSpLocks/>
          </p:cNvCxnSpPr>
          <p:nvPr/>
        </p:nvCxnSpPr>
        <p:spPr>
          <a:xfrm rot="16200000" flipH="1">
            <a:off x="2979032"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03F158AE-D79D-484A-A8ED-7378CACBC256}"/>
              </a:ext>
            </a:extLst>
          </p:cNvPr>
          <p:cNvCxnSpPr>
            <a:cxnSpLocks/>
          </p:cNvCxnSpPr>
          <p:nvPr/>
        </p:nvCxnSpPr>
        <p:spPr>
          <a:xfrm rot="16200000" flipH="1">
            <a:off x="3356857"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2" name="Straight Connector 361">
            <a:extLst>
              <a:ext uri="{FF2B5EF4-FFF2-40B4-BE49-F238E27FC236}">
                <a16:creationId xmlns:a16="http://schemas.microsoft.com/office/drawing/2014/main" id="{8A7E3B87-7FF0-314C-86DD-20567E2615D6}"/>
              </a:ext>
            </a:extLst>
          </p:cNvPr>
          <p:cNvCxnSpPr>
            <a:cxnSpLocks/>
          </p:cNvCxnSpPr>
          <p:nvPr/>
        </p:nvCxnSpPr>
        <p:spPr>
          <a:xfrm rot="16200000" flipH="1">
            <a:off x="3734682"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B3302E04-A764-EF4E-9F93-CA84C59CD283}"/>
              </a:ext>
            </a:extLst>
          </p:cNvPr>
          <p:cNvCxnSpPr>
            <a:cxnSpLocks/>
          </p:cNvCxnSpPr>
          <p:nvPr/>
        </p:nvCxnSpPr>
        <p:spPr>
          <a:xfrm rot="16200000" flipH="1">
            <a:off x="4118857"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88AB254A-A23B-CE48-B12E-7F41A0AE6E43}"/>
              </a:ext>
            </a:extLst>
          </p:cNvPr>
          <p:cNvCxnSpPr>
            <a:cxnSpLocks/>
          </p:cNvCxnSpPr>
          <p:nvPr/>
        </p:nvCxnSpPr>
        <p:spPr>
          <a:xfrm rot="16200000" flipH="1">
            <a:off x="4492537" y="4483224"/>
            <a:ext cx="36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8" name="TextBox 367">
            <a:extLst>
              <a:ext uri="{FF2B5EF4-FFF2-40B4-BE49-F238E27FC236}">
                <a16:creationId xmlns:a16="http://schemas.microsoft.com/office/drawing/2014/main" id="{8077592C-CFCA-DE41-BA5B-57836B0B44F1}"/>
              </a:ext>
            </a:extLst>
          </p:cNvPr>
          <p:cNvSpPr txBox="1"/>
          <p:nvPr/>
        </p:nvSpPr>
        <p:spPr>
          <a:xfrm>
            <a:off x="410120" y="4940451"/>
            <a:ext cx="506549" cy="387798"/>
          </a:xfrm>
          <a:prstGeom prst="rect">
            <a:avLst/>
          </a:prstGeom>
          <a:noFill/>
        </p:spPr>
        <p:txBody>
          <a:bodyPr wrap="none" lIns="0" tIns="0" rIns="0" bIns="0" rtlCol="0">
            <a:spAutoFit/>
          </a:bodyPr>
          <a:lstStyle/>
          <a:p>
            <a:pPr algn="r">
              <a:lnSpc>
                <a:spcPct val="90000"/>
              </a:lnSpc>
            </a:pPr>
            <a:r>
              <a:rPr lang="en-GB" sz="700" b="1" u="sng" dirty="0">
                <a:latin typeface="Calibri" panose="020F0502020204030204" pitchFamily="34" charset="0"/>
                <a:ea typeface="Aileron" charset="0"/>
                <a:cs typeface="Calibri" panose="020F0502020204030204" pitchFamily="34" charset="0"/>
              </a:rPr>
              <a:t>No. at risk</a:t>
            </a:r>
          </a:p>
          <a:p>
            <a:pPr algn="r">
              <a:lnSpc>
                <a:spcPct val="90000"/>
              </a:lnSpc>
            </a:pPr>
            <a:r>
              <a:rPr lang="en-GB" sz="700" b="1" u="sng" dirty="0">
                <a:latin typeface="Calibri" panose="020F0502020204030204" pitchFamily="34" charset="0"/>
                <a:ea typeface="Aileron" charset="0"/>
                <a:cs typeface="Calibri" panose="020F0502020204030204" pitchFamily="34" charset="0"/>
              </a:rPr>
              <a:t>(events)</a:t>
            </a:r>
          </a:p>
          <a:p>
            <a:pPr algn="r">
              <a:lnSpc>
                <a:spcPct val="90000"/>
              </a:lnSpc>
            </a:pPr>
            <a:r>
              <a:rPr lang="en-GB" sz="700" b="1" dirty="0">
                <a:latin typeface="Calibri" panose="020F0502020204030204" pitchFamily="34" charset="0"/>
                <a:ea typeface="Aileron" charset="0"/>
                <a:cs typeface="Calibri" panose="020F0502020204030204" pitchFamily="34" charset="0"/>
              </a:rPr>
              <a:t>Control</a:t>
            </a:r>
            <a:br>
              <a:rPr lang="en-GB" sz="700" b="1" dirty="0">
                <a:latin typeface="Calibri" panose="020F0502020204030204" pitchFamily="34" charset="0"/>
                <a:ea typeface="Aileron" charset="0"/>
                <a:cs typeface="Calibri" panose="020F0502020204030204" pitchFamily="34" charset="0"/>
              </a:rPr>
            </a:br>
            <a:r>
              <a:rPr lang="en-GB" sz="700" b="1" dirty="0">
                <a:latin typeface="Calibri" panose="020F0502020204030204" pitchFamily="34" charset="0"/>
                <a:ea typeface="Aileron" charset="0"/>
                <a:cs typeface="Calibri" panose="020F0502020204030204" pitchFamily="34" charset="0"/>
              </a:rPr>
              <a:t>Radiotherapy</a:t>
            </a:r>
          </a:p>
        </p:txBody>
      </p:sp>
      <p:sp>
        <p:nvSpPr>
          <p:cNvPr id="369" name="TextBox 368">
            <a:extLst>
              <a:ext uri="{FF2B5EF4-FFF2-40B4-BE49-F238E27FC236}">
                <a16:creationId xmlns:a16="http://schemas.microsoft.com/office/drawing/2014/main" id="{D01D3669-9E2C-3142-8658-9CEE5B26495A}"/>
              </a:ext>
            </a:extLst>
          </p:cNvPr>
          <p:cNvSpPr txBox="1"/>
          <p:nvPr/>
        </p:nvSpPr>
        <p:spPr>
          <a:xfrm>
            <a:off x="987921" y="5134350"/>
            <a:ext cx="179536"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1029</a:t>
            </a:r>
          </a:p>
          <a:p>
            <a:pPr algn="ctr">
              <a:lnSpc>
                <a:spcPct val="90000"/>
              </a:lnSpc>
            </a:pPr>
            <a:r>
              <a:rPr lang="en-GB" sz="700" dirty="0">
                <a:latin typeface="Calibri" panose="020F0502020204030204" pitchFamily="34" charset="0"/>
                <a:ea typeface="Aileron" charset="0"/>
                <a:cs typeface="Calibri" panose="020F0502020204030204" pitchFamily="34" charset="0"/>
              </a:rPr>
              <a:t>1032</a:t>
            </a:r>
          </a:p>
        </p:txBody>
      </p:sp>
      <p:sp>
        <p:nvSpPr>
          <p:cNvPr id="370" name="TextBox 369">
            <a:extLst>
              <a:ext uri="{FF2B5EF4-FFF2-40B4-BE49-F238E27FC236}">
                <a16:creationId xmlns:a16="http://schemas.microsoft.com/office/drawing/2014/main" id="{CB0239A7-8C51-F744-A02C-092697EF192F}"/>
              </a:ext>
            </a:extLst>
          </p:cNvPr>
          <p:cNvSpPr txBox="1"/>
          <p:nvPr/>
        </p:nvSpPr>
        <p:spPr>
          <a:xfrm>
            <a:off x="1223242" y="5134350"/>
            <a:ext cx="144270"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(73)</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(37)</a:t>
            </a:r>
          </a:p>
        </p:txBody>
      </p:sp>
      <p:sp>
        <p:nvSpPr>
          <p:cNvPr id="371" name="TextBox 370">
            <a:extLst>
              <a:ext uri="{FF2B5EF4-FFF2-40B4-BE49-F238E27FC236}">
                <a16:creationId xmlns:a16="http://schemas.microsoft.com/office/drawing/2014/main" id="{EFE15A05-DD14-9A42-A94C-E3A7CDAC5E73}"/>
              </a:ext>
            </a:extLst>
          </p:cNvPr>
          <p:cNvSpPr txBox="1"/>
          <p:nvPr/>
        </p:nvSpPr>
        <p:spPr>
          <a:xfrm>
            <a:off x="1410660"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930</a:t>
            </a:r>
          </a:p>
          <a:p>
            <a:pPr algn="ctr">
              <a:lnSpc>
                <a:spcPct val="90000"/>
              </a:lnSpc>
            </a:pPr>
            <a:r>
              <a:rPr lang="en-GB" sz="700" dirty="0">
                <a:latin typeface="Calibri" panose="020F0502020204030204" pitchFamily="34" charset="0"/>
                <a:ea typeface="Aileron" charset="0"/>
                <a:cs typeface="Calibri" panose="020F0502020204030204" pitchFamily="34" charset="0"/>
              </a:rPr>
              <a:t>963</a:t>
            </a:r>
          </a:p>
        </p:txBody>
      </p:sp>
      <p:sp>
        <p:nvSpPr>
          <p:cNvPr id="372" name="TextBox 371">
            <a:extLst>
              <a:ext uri="{FF2B5EF4-FFF2-40B4-BE49-F238E27FC236}">
                <a16:creationId xmlns:a16="http://schemas.microsoft.com/office/drawing/2014/main" id="{043F480B-502E-804C-8FC7-1D2E10E2E977}"/>
              </a:ext>
            </a:extLst>
          </p:cNvPr>
          <p:cNvSpPr txBox="1"/>
          <p:nvPr/>
        </p:nvSpPr>
        <p:spPr>
          <a:xfrm>
            <a:off x="1565709" y="5134350"/>
            <a:ext cx="189154"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(120)</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(128)</a:t>
            </a:r>
          </a:p>
        </p:txBody>
      </p:sp>
      <p:sp>
        <p:nvSpPr>
          <p:cNvPr id="373" name="TextBox 372">
            <a:extLst>
              <a:ext uri="{FF2B5EF4-FFF2-40B4-BE49-F238E27FC236}">
                <a16:creationId xmlns:a16="http://schemas.microsoft.com/office/drawing/2014/main" id="{4C7B2FB8-2009-C742-89AF-23E095C70DCF}"/>
              </a:ext>
            </a:extLst>
          </p:cNvPr>
          <p:cNvSpPr txBox="1"/>
          <p:nvPr/>
        </p:nvSpPr>
        <p:spPr>
          <a:xfrm>
            <a:off x="1791660"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772</a:t>
            </a:r>
          </a:p>
          <a:p>
            <a:pPr algn="ctr">
              <a:lnSpc>
                <a:spcPct val="90000"/>
              </a:lnSpc>
            </a:pPr>
            <a:r>
              <a:rPr lang="en-GB" sz="700" dirty="0">
                <a:latin typeface="Calibri" panose="020F0502020204030204" pitchFamily="34" charset="0"/>
                <a:ea typeface="Aileron" charset="0"/>
                <a:cs typeface="Calibri" panose="020F0502020204030204" pitchFamily="34" charset="0"/>
              </a:rPr>
              <a:t>792</a:t>
            </a:r>
          </a:p>
        </p:txBody>
      </p:sp>
      <p:sp>
        <p:nvSpPr>
          <p:cNvPr id="374" name="TextBox 373">
            <a:extLst>
              <a:ext uri="{FF2B5EF4-FFF2-40B4-BE49-F238E27FC236}">
                <a16:creationId xmlns:a16="http://schemas.microsoft.com/office/drawing/2014/main" id="{5268701A-24F4-0D46-941A-437CA50B4FB0}"/>
              </a:ext>
            </a:extLst>
          </p:cNvPr>
          <p:cNvSpPr txBox="1"/>
          <p:nvPr/>
        </p:nvSpPr>
        <p:spPr>
          <a:xfrm>
            <a:off x="1965759" y="5134350"/>
            <a:ext cx="189154"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(111)</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(114)</a:t>
            </a:r>
          </a:p>
        </p:txBody>
      </p:sp>
      <p:sp>
        <p:nvSpPr>
          <p:cNvPr id="375" name="TextBox 374">
            <a:extLst>
              <a:ext uri="{FF2B5EF4-FFF2-40B4-BE49-F238E27FC236}">
                <a16:creationId xmlns:a16="http://schemas.microsoft.com/office/drawing/2014/main" id="{E14580C9-3BE7-4547-9CE8-F136FA376BF9}"/>
              </a:ext>
            </a:extLst>
          </p:cNvPr>
          <p:cNvSpPr txBox="1"/>
          <p:nvPr/>
        </p:nvSpPr>
        <p:spPr>
          <a:xfrm>
            <a:off x="2182185"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607</a:t>
            </a:r>
          </a:p>
          <a:p>
            <a:pPr algn="ctr">
              <a:lnSpc>
                <a:spcPct val="90000"/>
              </a:lnSpc>
            </a:pPr>
            <a:r>
              <a:rPr lang="en-GB" sz="700" dirty="0">
                <a:latin typeface="Calibri" panose="020F0502020204030204" pitchFamily="34" charset="0"/>
                <a:ea typeface="Aileron" charset="0"/>
                <a:cs typeface="Calibri" panose="020F0502020204030204" pitchFamily="34" charset="0"/>
              </a:rPr>
              <a:t>620</a:t>
            </a:r>
          </a:p>
        </p:txBody>
      </p:sp>
      <p:sp>
        <p:nvSpPr>
          <p:cNvPr id="376" name="TextBox 375">
            <a:extLst>
              <a:ext uri="{FF2B5EF4-FFF2-40B4-BE49-F238E27FC236}">
                <a16:creationId xmlns:a16="http://schemas.microsoft.com/office/drawing/2014/main" id="{E2FEFA2F-060F-2347-B1A8-E43350ED33AC}"/>
              </a:ext>
            </a:extLst>
          </p:cNvPr>
          <p:cNvSpPr txBox="1"/>
          <p:nvPr/>
        </p:nvSpPr>
        <p:spPr>
          <a:xfrm>
            <a:off x="2350400" y="5134350"/>
            <a:ext cx="144270"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(83)</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(79)</a:t>
            </a:r>
          </a:p>
        </p:txBody>
      </p:sp>
      <p:sp>
        <p:nvSpPr>
          <p:cNvPr id="377" name="TextBox 376">
            <a:extLst>
              <a:ext uri="{FF2B5EF4-FFF2-40B4-BE49-F238E27FC236}">
                <a16:creationId xmlns:a16="http://schemas.microsoft.com/office/drawing/2014/main" id="{BC4EBF0A-49BB-F142-828D-CFFF493E8C5F}"/>
              </a:ext>
            </a:extLst>
          </p:cNvPr>
          <p:cNvSpPr txBox="1"/>
          <p:nvPr/>
        </p:nvSpPr>
        <p:spPr>
          <a:xfrm>
            <a:off x="2553660"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388</a:t>
            </a:r>
          </a:p>
          <a:p>
            <a:pPr algn="ctr">
              <a:lnSpc>
                <a:spcPct val="90000"/>
              </a:lnSpc>
            </a:pPr>
            <a:r>
              <a:rPr lang="en-GB" sz="700" dirty="0">
                <a:latin typeface="Calibri" panose="020F0502020204030204" pitchFamily="34" charset="0"/>
                <a:ea typeface="Aileron" charset="0"/>
                <a:cs typeface="Calibri" panose="020F0502020204030204" pitchFamily="34" charset="0"/>
              </a:rPr>
              <a:t>411</a:t>
            </a:r>
          </a:p>
        </p:txBody>
      </p:sp>
      <p:sp>
        <p:nvSpPr>
          <p:cNvPr id="378" name="TextBox 377">
            <a:extLst>
              <a:ext uri="{FF2B5EF4-FFF2-40B4-BE49-F238E27FC236}">
                <a16:creationId xmlns:a16="http://schemas.microsoft.com/office/drawing/2014/main" id="{8A5266A4-A040-3C43-AA7E-698E5B331E67}"/>
              </a:ext>
            </a:extLst>
          </p:cNvPr>
          <p:cNvSpPr txBox="1"/>
          <p:nvPr/>
        </p:nvSpPr>
        <p:spPr>
          <a:xfrm>
            <a:off x="2763150" y="5134350"/>
            <a:ext cx="144270"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(37)</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(41)</a:t>
            </a:r>
          </a:p>
        </p:txBody>
      </p:sp>
      <p:sp>
        <p:nvSpPr>
          <p:cNvPr id="379" name="TextBox 378">
            <a:extLst>
              <a:ext uri="{FF2B5EF4-FFF2-40B4-BE49-F238E27FC236}">
                <a16:creationId xmlns:a16="http://schemas.microsoft.com/office/drawing/2014/main" id="{F6E6A7D7-0A3C-D041-84C7-F3C0B47CC001}"/>
              </a:ext>
            </a:extLst>
          </p:cNvPr>
          <p:cNvSpPr txBox="1"/>
          <p:nvPr/>
        </p:nvSpPr>
        <p:spPr>
          <a:xfrm>
            <a:off x="2934660"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280</a:t>
            </a:r>
          </a:p>
          <a:p>
            <a:pPr algn="ctr">
              <a:lnSpc>
                <a:spcPct val="90000"/>
              </a:lnSpc>
            </a:pPr>
            <a:r>
              <a:rPr lang="en-GB" sz="700" dirty="0">
                <a:latin typeface="Calibri" panose="020F0502020204030204" pitchFamily="34" charset="0"/>
                <a:ea typeface="Aileron" charset="0"/>
                <a:cs typeface="Calibri" panose="020F0502020204030204" pitchFamily="34" charset="0"/>
              </a:rPr>
              <a:t>306</a:t>
            </a:r>
          </a:p>
        </p:txBody>
      </p:sp>
      <p:sp>
        <p:nvSpPr>
          <p:cNvPr id="380" name="TextBox 379">
            <a:extLst>
              <a:ext uri="{FF2B5EF4-FFF2-40B4-BE49-F238E27FC236}">
                <a16:creationId xmlns:a16="http://schemas.microsoft.com/office/drawing/2014/main" id="{568A4AA6-0EB2-DB42-A1BA-B078C9ED7BA2}"/>
              </a:ext>
            </a:extLst>
          </p:cNvPr>
          <p:cNvSpPr txBox="1"/>
          <p:nvPr/>
        </p:nvSpPr>
        <p:spPr>
          <a:xfrm>
            <a:off x="3125100" y="5134350"/>
            <a:ext cx="144270"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(25)</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(23)</a:t>
            </a:r>
          </a:p>
        </p:txBody>
      </p:sp>
      <p:sp>
        <p:nvSpPr>
          <p:cNvPr id="381" name="TextBox 380">
            <a:extLst>
              <a:ext uri="{FF2B5EF4-FFF2-40B4-BE49-F238E27FC236}">
                <a16:creationId xmlns:a16="http://schemas.microsoft.com/office/drawing/2014/main" id="{7EB50FE3-50EA-8C45-AFEC-A6918E308EB5}"/>
              </a:ext>
            </a:extLst>
          </p:cNvPr>
          <p:cNvSpPr txBox="1"/>
          <p:nvPr/>
        </p:nvSpPr>
        <p:spPr>
          <a:xfrm>
            <a:off x="3312485"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193</a:t>
            </a:r>
          </a:p>
          <a:p>
            <a:pPr algn="ctr">
              <a:lnSpc>
                <a:spcPct val="90000"/>
              </a:lnSpc>
            </a:pPr>
            <a:r>
              <a:rPr lang="en-GB" sz="700" dirty="0">
                <a:latin typeface="Calibri" panose="020F0502020204030204" pitchFamily="34" charset="0"/>
                <a:ea typeface="Aileron" charset="0"/>
                <a:cs typeface="Calibri" panose="020F0502020204030204" pitchFamily="34" charset="0"/>
              </a:rPr>
              <a:t>228</a:t>
            </a:r>
          </a:p>
        </p:txBody>
      </p:sp>
      <p:sp>
        <p:nvSpPr>
          <p:cNvPr id="382" name="TextBox 381">
            <a:extLst>
              <a:ext uri="{FF2B5EF4-FFF2-40B4-BE49-F238E27FC236}">
                <a16:creationId xmlns:a16="http://schemas.microsoft.com/office/drawing/2014/main" id="{9297E499-B0FD-064B-9B22-B1FDE03B7D05}"/>
              </a:ext>
            </a:extLst>
          </p:cNvPr>
          <p:cNvSpPr txBox="1"/>
          <p:nvPr/>
        </p:nvSpPr>
        <p:spPr>
          <a:xfrm>
            <a:off x="3496575" y="5134350"/>
            <a:ext cx="144270"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(14)</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(19)</a:t>
            </a:r>
          </a:p>
        </p:txBody>
      </p:sp>
      <p:sp>
        <p:nvSpPr>
          <p:cNvPr id="383" name="TextBox 382">
            <a:extLst>
              <a:ext uri="{FF2B5EF4-FFF2-40B4-BE49-F238E27FC236}">
                <a16:creationId xmlns:a16="http://schemas.microsoft.com/office/drawing/2014/main" id="{8BA332BE-0E0D-3642-B774-11A3867870E2}"/>
              </a:ext>
            </a:extLst>
          </p:cNvPr>
          <p:cNvSpPr txBox="1"/>
          <p:nvPr/>
        </p:nvSpPr>
        <p:spPr>
          <a:xfrm>
            <a:off x="3696660" y="5134350"/>
            <a:ext cx="134652"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125</a:t>
            </a:r>
          </a:p>
          <a:p>
            <a:pPr algn="ctr">
              <a:lnSpc>
                <a:spcPct val="90000"/>
              </a:lnSpc>
            </a:pPr>
            <a:r>
              <a:rPr lang="en-GB" sz="700" dirty="0">
                <a:latin typeface="Calibri" panose="020F0502020204030204" pitchFamily="34" charset="0"/>
                <a:ea typeface="Aileron" charset="0"/>
                <a:cs typeface="Calibri" panose="020F0502020204030204" pitchFamily="34" charset="0"/>
              </a:rPr>
              <a:t>148</a:t>
            </a:r>
          </a:p>
        </p:txBody>
      </p:sp>
      <p:sp>
        <p:nvSpPr>
          <p:cNvPr id="384" name="TextBox 383">
            <a:extLst>
              <a:ext uri="{FF2B5EF4-FFF2-40B4-BE49-F238E27FC236}">
                <a16:creationId xmlns:a16="http://schemas.microsoft.com/office/drawing/2014/main" id="{E442E17C-1308-754C-BE05-C18F16E8C816}"/>
              </a:ext>
            </a:extLst>
          </p:cNvPr>
          <p:cNvSpPr txBox="1"/>
          <p:nvPr/>
        </p:nvSpPr>
        <p:spPr>
          <a:xfrm>
            <a:off x="3883925" y="5134350"/>
            <a:ext cx="144270"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(6)</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(10)</a:t>
            </a:r>
          </a:p>
        </p:txBody>
      </p:sp>
      <p:sp>
        <p:nvSpPr>
          <p:cNvPr id="385" name="TextBox 384">
            <a:extLst>
              <a:ext uri="{FF2B5EF4-FFF2-40B4-BE49-F238E27FC236}">
                <a16:creationId xmlns:a16="http://schemas.microsoft.com/office/drawing/2014/main" id="{186E1C31-03BD-FD48-882B-912E0C6D1087}"/>
              </a:ext>
            </a:extLst>
          </p:cNvPr>
          <p:cNvSpPr txBox="1"/>
          <p:nvPr/>
        </p:nvSpPr>
        <p:spPr>
          <a:xfrm>
            <a:off x="4090825" y="5134350"/>
            <a:ext cx="89768"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72</a:t>
            </a:r>
          </a:p>
          <a:p>
            <a:pPr algn="ctr">
              <a:lnSpc>
                <a:spcPct val="90000"/>
              </a:lnSpc>
            </a:pPr>
            <a:r>
              <a:rPr lang="en-GB" sz="700" dirty="0">
                <a:latin typeface="Calibri" panose="020F0502020204030204" pitchFamily="34" charset="0"/>
                <a:ea typeface="Aileron" charset="0"/>
                <a:cs typeface="Calibri" panose="020F0502020204030204" pitchFamily="34" charset="0"/>
              </a:rPr>
              <a:t>75</a:t>
            </a:r>
          </a:p>
        </p:txBody>
      </p:sp>
      <p:sp>
        <p:nvSpPr>
          <p:cNvPr id="386" name="TextBox 385">
            <a:extLst>
              <a:ext uri="{FF2B5EF4-FFF2-40B4-BE49-F238E27FC236}">
                <a16:creationId xmlns:a16="http://schemas.microsoft.com/office/drawing/2014/main" id="{64587A3F-0361-BF43-B472-8FA0B26EDAF8}"/>
              </a:ext>
            </a:extLst>
          </p:cNvPr>
          <p:cNvSpPr txBox="1"/>
          <p:nvPr/>
        </p:nvSpPr>
        <p:spPr>
          <a:xfrm>
            <a:off x="4271492" y="5134350"/>
            <a:ext cx="99386"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(1)</a:t>
            </a:r>
            <a:br>
              <a:rPr lang="en-GB" sz="700" dirty="0">
                <a:latin typeface="Calibri" panose="020F0502020204030204" pitchFamily="34" charset="0"/>
                <a:ea typeface="Aileron" charset="0"/>
                <a:cs typeface="Calibri" panose="020F0502020204030204" pitchFamily="34" charset="0"/>
              </a:rPr>
            </a:br>
            <a:r>
              <a:rPr lang="en-GB" sz="700" dirty="0">
                <a:latin typeface="Calibri" panose="020F0502020204030204" pitchFamily="34" charset="0"/>
                <a:ea typeface="Aileron" charset="0"/>
                <a:cs typeface="Calibri" panose="020F0502020204030204" pitchFamily="34" charset="0"/>
              </a:rPr>
              <a:t>(0)</a:t>
            </a:r>
          </a:p>
        </p:txBody>
      </p:sp>
      <p:sp>
        <p:nvSpPr>
          <p:cNvPr id="387" name="TextBox 386">
            <a:extLst>
              <a:ext uri="{FF2B5EF4-FFF2-40B4-BE49-F238E27FC236}">
                <a16:creationId xmlns:a16="http://schemas.microsoft.com/office/drawing/2014/main" id="{289F46ED-5527-E441-B272-3CCC8B10716C}"/>
              </a:ext>
            </a:extLst>
          </p:cNvPr>
          <p:cNvSpPr txBox="1"/>
          <p:nvPr/>
        </p:nvSpPr>
        <p:spPr>
          <a:xfrm>
            <a:off x="4471825" y="5134350"/>
            <a:ext cx="89768" cy="193899"/>
          </a:xfrm>
          <a:prstGeom prst="rect">
            <a:avLst/>
          </a:prstGeom>
          <a:solidFill>
            <a:schemeClr val="bg1"/>
          </a:solidFill>
        </p:spPr>
        <p:txBody>
          <a:bodyPr wrap="none" lIns="0" tIns="0" rIns="0" bIns="0" rtlCol="0">
            <a:spAutoFit/>
          </a:bodyPr>
          <a:lstStyle/>
          <a:p>
            <a:pPr algn="ctr">
              <a:lnSpc>
                <a:spcPct val="90000"/>
              </a:lnSpc>
            </a:pPr>
            <a:r>
              <a:rPr lang="en-GB" sz="700" dirty="0">
                <a:latin typeface="Calibri" panose="020F0502020204030204" pitchFamily="34" charset="0"/>
                <a:ea typeface="Aileron" charset="0"/>
                <a:cs typeface="Calibri" panose="020F0502020204030204" pitchFamily="34" charset="0"/>
              </a:rPr>
              <a:t>24</a:t>
            </a:r>
          </a:p>
          <a:p>
            <a:pPr algn="ctr">
              <a:lnSpc>
                <a:spcPct val="90000"/>
              </a:lnSpc>
            </a:pPr>
            <a:r>
              <a:rPr lang="en-GB" sz="700" dirty="0">
                <a:latin typeface="Calibri" panose="020F0502020204030204" pitchFamily="34" charset="0"/>
                <a:ea typeface="Aileron" charset="0"/>
                <a:cs typeface="Calibri" panose="020F0502020204030204" pitchFamily="34" charset="0"/>
              </a:rPr>
              <a:t>29</a:t>
            </a:r>
          </a:p>
        </p:txBody>
      </p:sp>
      <p:pic>
        <p:nvPicPr>
          <p:cNvPr id="128009" name="Picture 128008">
            <a:extLst>
              <a:ext uri="{FF2B5EF4-FFF2-40B4-BE49-F238E27FC236}">
                <a16:creationId xmlns:a16="http://schemas.microsoft.com/office/drawing/2014/main" id="{53E4D68A-1A34-E14E-87F2-D08186096702}"/>
              </a:ext>
            </a:extLst>
          </p:cNvPr>
          <p:cNvPicPr>
            <a:picLocks noChangeAspect="1"/>
          </p:cNvPicPr>
          <p:nvPr/>
        </p:nvPicPr>
        <p:blipFill>
          <a:blip r:embed="rId7"/>
          <a:stretch>
            <a:fillRect/>
          </a:stretch>
        </p:blipFill>
        <p:spPr>
          <a:xfrm>
            <a:off x="1193280" y="2818590"/>
            <a:ext cx="3378200" cy="1651000"/>
          </a:xfrm>
          <a:prstGeom prst="rect">
            <a:avLst/>
          </a:prstGeom>
        </p:spPr>
      </p:pic>
    </p:spTree>
    <p:extLst>
      <p:ext uri="{BB962C8B-B14F-4D97-AF65-F5344CB8AC3E}">
        <p14:creationId xmlns:p14="http://schemas.microsoft.com/office/powerpoint/2010/main" val="30447120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9"/>
          <p:cNvSpPr txBox="1">
            <a:spLocks noGrp="1"/>
          </p:cNvSpPr>
          <p:nvPr>
            <p:ph type="title"/>
          </p:nvPr>
        </p:nvSpPr>
        <p:spPr>
          <a:xfrm>
            <a:off x="619200" y="246566"/>
            <a:ext cx="9293224" cy="807285"/>
          </a:xfrm>
        </p:spPr>
        <p:txBody>
          <a:bodyPr/>
          <a:lstStyle/>
          <a:p>
            <a:r>
              <a:rPr lang="en-US" dirty="0"/>
              <a:t>Primary Directed Therapy in Low Volume </a:t>
            </a:r>
            <a:r>
              <a:rPr lang="en-US" cap="none" dirty="0"/>
              <a:t>m</a:t>
            </a:r>
            <a:r>
              <a:rPr lang="en-US" dirty="0"/>
              <a:t>CSPC?</a:t>
            </a:r>
          </a:p>
        </p:txBody>
      </p:sp>
      <p:sp>
        <p:nvSpPr>
          <p:cNvPr id="3" name="Slide Number Placeholder 2">
            <a:extLst>
              <a:ext uri="{FF2B5EF4-FFF2-40B4-BE49-F238E27FC236}">
                <a16:creationId xmlns:a16="http://schemas.microsoft.com/office/drawing/2014/main" id="{B7722B3B-7FDC-DB47-858E-D7DFFE5F6CF0}"/>
              </a:ext>
            </a:extLst>
          </p:cNvPr>
          <p:cNvSpPr>
            <a:spLocks noGrp="1"/>
          </p:cNvSpPr>
          <p:nvPr>
            <p:ph type="sldNum" sz="quarter" idx="4"/>
          </p:nvPr>
        </p:nvSpPr>
        <p:spPr/>
        <p:txBody>
          <a:bodyPr/>
          <a:lstStyle/>
          <a:p>
            <a:fld id="{D706174B-580A-41CE-AD05-61825D957271}" type="slidenum">
              <a:rPr lang="en-US" smtClean="0"/>
              <a:pPr/>
              <a:t>28</a:t>
            </a:fld>
            <a:endParaRPr lang="en-US" dirty="0"/>
          </a:p>
        </p:txBody>
      </p:sp>
      <p:sp>
        <p:nvSpPr>
          <p:cNvPr id="5" name="Content Placeholder 4">
            <a:extLst>
              <a:ext uri="{FF2B5EF4-FFF2-40B4-BE49-F238E27FC236}">
                <a16:creationId xmlns:a16="http://schemas.microsoft.com/office/drawing/2014/main" id="{B7358E59-AF48-2342-9603-045220B77257}"/>
              </a:ext>
            </a:extLst>
          </p:cNvPr>
          <p:cNvSpPr>
            <a:spLocks noGrp="1"/>
          </p:cNvSpPr>
          <p:nvPr>
            <p:ph sz="quarter" idx="15"/>
          </p:nvPr>
        </p:nvSpPr>
        <p:spPr>
          <a:xfrm>
            <a:off x="620184" y="6309320"/>
            <a:ext cx="8116800" cy="365125"/>
          </a:xfrm>
        </p:spPr>
        <p:txBody>
          <a:bodyPr/>
          <a:lstStyle/>
          <a:p>
            <a:pPr>
              <a:spcBef>
                <a:spcPts val="300"/>
              </a:spcBef>
            </a:pPr>
            <a:r>
              <a:rPr lang="en-US" dirty="0"/>
              <a:t>mCSPC, metastatic castration-sensitive prostate cancer; SWOG, Southwest Oncology Group</a:t>
            </a:r>
          </a:p>
          <a:p>
            <a:pPr>
              <a:spcBef>
                <a:spcPts val="300"/>
              </a:spcBef>
            </a:pPr>
            <a:r>
              <a:rPr lang="en-US" dirty="0"/>
              <a:t>1. Parker CC, et al. Lancet. 2018;392:2353-66; 2. </a:t>
            </a:r>
            <a:r>
              <a:rPr lang="en-GB" dirty="0"/>
              <a:t>NCT03678025 at </a:t>
            </a:r>
            <a:r>
              <a:rPr lang="en-GB" dirty="0" err="1"/>
              <a:t>www.clinicaltrials.gov</a:t>
            </a:r>
            <a:endParaRPr lang="en-US" dirty="0"/>
          </a:p>
        </p:txBody>
      </p:sp>
      <p:graphicFrame>
        <p:nvGraphicFramePr>
          <p:cNvPr id="150" name="Google Shape;150;p29"/>
          <p:cNvGraphicFramePr/>
          <p:nvPr>
            <p:extLst>
              <p:ext uri="{D42A27DB-BD31-4B8C-83A1-F6EECF244321}">
                <p14:modId xmlns:p14="http://schemas.microsoft.com/office/powerpoint/2010/main" val="1973982421"/>
              </p:ext>
            </p:extLst>
          </p:nvPr>
        </p:nvGraphicFramePr>
        <p:xfrm>
          <a:off x="619200" y="1945640"/>
          <a:ext cx="10963200" cy="1483401"/>
        </p:xfrm>
        <a:graphic>
          <a:graphicData uri="http://schemas.openxmlformats.org/drawingml/2006/table">
            <a:tbl>
              <a:tblPr firstRow="1" bandRow="1">
                <a:tableStyleId>{5C22544A-7EE6-4342-B048-85BDC9FD1C3A}</a:tableStyleId>
              </a:tblPr>
              <a:tblGrid>
                <a:gridCol w="5481600">
                  <a:extLst>
                    <a:ext uri="{9D8B030D-6E8A-4147-A177-3AD203B41FA5}">
                      <a16:colId xmlns:a16="http://schemas.microsoft.com/office/drawing/2014/main" val="20000"/>
                    </a:ext>
                  </a:extLst>
                </a:gridCol>
                <a:gridCol w="5481600">
                  <a:extLst>
                    <a:ext uri="{9D8B030D-6E8A-4147-A177-3AD203B41FA5}">
                      <a16:colId xmlns:a16="http://schemas.microsoft.com/office/drawing/2014/main" val="20001"/>
                    </a:ext>
                  </a:extLst>
                </a:gridCol>
              </a:tblGrid>
              <a:tr h="494467">
                <a:tc>
                  <a:txBody>
                    <a:bodyPr/>
                    <a:lstStyle/>
                    <a:p>
                      <a:pPr marL="0" marR="0" lvl="0" indent="0" algn="l" rtl="0">
                        <a:spcBef>
                          <a:spcPts val="0"/>
                        </a:spcBef>
                        <a:spcAft>
                          <a:spcPts val="0"/>
                        </a:spcAft>
                        <a:buNone/>
                      </a:pPr>
                      <a:r>
                        <a:rPr lang="en-US" sz="2400" dirty="0"/>
                        <a:t>Trial</a:t>
                      </a:r>
                      <a:endParaRPr sz="2800" dirty="0">
                        <a:solidFill>
                          <a:schemeClr val="tx1"/>
                        </a:solidFill>
                      </a:endParaRPr>
                    </a:p>
                  </a:txBody>
                  <a:tcPr marL="121933" marR="121933" marT="60967" marB="60967"/>
                </a:tc>
                <a:tc>
                  <a:txBody>
                    <a:bodyPr/>
                    <a:lstStyle/>
                    <a:p>
                      <a:pPr marL="0" marR="0" lvl="0" indent="0" algn="l" rtl="0">
                        <a:spcBef>
                          <a:spcPts val="0"/>
                        </a:spcBef>
                        <a:spcAft>
                          <a:spcPts val="0"/>
                        </a:spcAft>
                        <a:buNone/>
                      </a:pPr>
                      <a:r>
                        <a:rPr lang="en-US" sz="2400" dirty="0"/>
                        <a:t>Intervention</a:t>
                      </a:r>
                      <a:endParaRPr sz="2800" dirty="0">
                        <a:solidFill>
                          <a:schemeClr val="tx1"/>
                        </a:solidFill>
                      </a:endParaRPr>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l" rtl="0">
                        <a:spcBef>
                          <a:spcPts val="0"/>
                        </a:spcBef>
                        <a:spcAft>
                          <a:spcPts val="0"/>
                        </a:spcAft>
                        <a:buNone/>
                      </a:pPr>
                      <a:r>
                        <a:rPr lang="en-US" sz="2400" dirty="0">
                          <a:sym typeface="Calibri"/>
                        </a:rPr>
                        <a:t>STAMPEDE-H</a:t>
                      </a:r>
                      <a:r>
                        <a:rPr lang="en-US" sz="2400" baseline="30000" dirty="0">
                          <a:sym typeface="Calibri"/>
                        </a:rPr>
                        <a:t>1</a:t>
                      </a:r>
                      <a:endParaRPr sz="2800" baseline="30000" dirty="0"/>
                    </a:p>
                  </a:txBody>
                  <a:tcPr marL="121933" marR="121933" marT="60967" marB="60967"/>
                </a:tc>
                <a:tc>
                  <a:txBody>
                    <a:bodyPr/>
                    <a:lstStyle/>
                    <a:p>
                      <a:pPr marL="0" marR="0" lvl="0" indent="0" algn="l" rtl="0">
                        <a:spcBef>
                          <a:spcPts val="0"/>
                        </a:spcBef>
                        <a:spcAft>
                          <a:spcPts val="0"/>
                        </a:spcAft>
                        <a:buNone/>
                      </a:pPr>
                      <a:r>
                        <a:rPr lang="en-US" sz="2400" dirty="0">
                          <a:sym typeface="Calibri"/>
                        </a:rPr>
                        <a:t>Radiation to primary, </a:t>
                      </a:r>
                      <a:r>
                        <a:rPr lang="en-US" sz="2400" b="1" dirty="0">
                          <a:sym typeface="Calibri"/>
                        </a:rPr>
                        <a:t>low volume</a:t>
                      </a:r>
                      <a:endParaRPr sz="2800" b="1"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l" rtl="0">
                        <a:spcBef>
                          <a:spcPts val="0"/>
                        </a:spcBef>
                        <a:spcAft>
                          <a:spcPts val="0"/>
                        </a:spcAft>
                        <a:buNone/>
                      </a:pPr>
                      <a:r>
                        <a:rPr lang="en-US" sz="2400" dirty="0">
                          <a:sym typeface="Calibri"/>
                        </a:rPr>
                        <a:t>SWOG 1802</a:t>
                      </a:r>
                      <a:r>
                        <a:rPr lang="en-US" sz="2400" baseline="30000" dirty="0">
                          <a:sym typeface="Calibri"/>
                        </a:rPr>
                        <a:t>2</a:t>
                      </a:r>
                      <a:r>
                        <a:rPr lang="en-US" sz="2400" dirty="0">
                          <a:sym typeface="Calibri"/>
                        </a:rPr>
                        <a:t> (results pending)</a:t>
                      </a:r>
                      <a:endParaRPr sz="2800" dirty="0"/>
                    </a:p>
                  </a:txBody>
                  <a:tcPr marL="121933" marR="121933" marT="60967" marB="60967"/>
                </a:tc>
                <a:tc>
                  <a:txBody>
                    <a:bodyPr/>
                    <a:lstStyle/>
                    <a:p>
                      <a:pPr marL="0" marR="0" lvl="0" indent="0" algn="l" rtl="0">
                        <a:spcBef>
                          <a:spcPts val="0"/>
                        </a:spcBef>
                        <a:spcAft>
                          <a:spcPts val="0"/>
                        </a:spcAft>
                        <a:buNone/>
                      </a:pPr>
                      <a:r>
                        <a:rPr lang="en-US" sz="2400" dirty="0">
                          <a:sym typeface="Calibri"/>
                        </a:rPr>
                        <a:t>Radical prostatectomy or radiation</a:t>
                      </a:r>
                      <a:endParaRPr sz="2800" dirty="0"/>
                    </a:p>
                  </a:txBody>
                  <a:tcPr marL="121933" marR="121933" marT="60967" marB="6096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7460490"/>
      </p:ext>
    </p:extLst>
  </p:cSld>
  <p:clrMapOvr>
    <a:masterClrMapping/>
  </p:clrMapOvr>
  <p:transition spd="med"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p:txBody>
          <a:bodyPr/>
          <a:lstStyle/>
          <a:p>
            <a:r>
              <a:rPr lang="en-US" dirty="0"/>
              <a:t>Phase 3 Trials in </a:t>
            </a:r>
            <a:r>
              <a:rPr lang="en-US" cap="none" dirty="0"/>
              <a:t>m</a:t>
            </a:r>
            <a:r>
              <a:rPr lang="en-US" dirty="0"/>
              <a:t>CSPC</a:t>
            </a:r>
          </a:p>
        </p:txBody>
      </p:sp>
      <p:sp>
        <p:nvSpPr>
          <p:cNvPr id="4" name="Slide Number Placeholder 3">
            <a:extLst>
              <a:ext uri="{FF2B5EF4-FFF2-40B4-BE49-F238E27FC236}">
                <a16:creationId xmlns:a16="http://schemas.microsoft.com/office/drawing/2014/main" id="{DCF82A31-03B3-8E42-8421-87589E216722}"/>
              </a:ext>
            </a:extLst>
          </p:cNvPr>
          <p:cNvSpPr>
            <a:spLocks noGrp="1"/>
          </p:cNvSpPr>
          <p:nvPr>
            <p:ph type="sldNum" sz="quarter" idx="4"/>
          </p:nvPr>
        </p:nvSpPr>
        <p:spPr/>
        <p:txBody>
          <a:bodyPr/>
          <a:lstStyle/>
          <a:p>
            <a:fld id="{D706174B-580A-41CE-AD05-61825D957271}" type="slidenum">
              <a:rPr lang="en-US" smtClean="0"/>
              <a:pPr/>
              <a:t>29</a:t>
            </a:fld>
            <a:endParaRPr lang="en-US" dirty="0"/>
          </a:p>
        </p:txBody>
      </p:sp>
      <p:sp>
        <p:nvSpPr>
          <p:cNvPr id="10" name="Content Placeholder 9">
            <a:extLst>
              <a:ext uri="{FF2B5EF4-FFF2-40B4-BE49-F238E27FC236}">
                <a16:creationId xmlns:a16="http://schemas.microsoft.com/office/drawing/2014/main" id="{D769D30E-8E7D-5748-96BF-7DA96001AE3A}"/>
              </a:ext>
            </a:extLst>
          </p:cNvPr>
          <p:cNvSpPr>
            <a:spLocks noGrp="1"/>
          </p:cNvSpPr>
          <p:nvPr>
            <p:ph sz="quarter" idx="15"/>
          </p:nvPr>
        </p:nvSpPr>
        <p:spPr>
          <a:xfrm>
            <a:off x="620184" y="6309320"/>
            <a:ext cx="10070606" cy="365125"/>
          </a:xfrm>
        </p:spPr>
        <p:txBody>
          <a:bodyPr/>
          <a:lstStyle/>
          <a:p>
            <a:pPr>
              <a:spcBef>
                <a:spcPts val="0"/>
              </a:spcBef>
              <a:spcAft>
                <a:spcPts val="300"/>
              </a:spcAft>
            </a:pPr>
            <a:r>
              <a:rPr lang="en-US" dirty="0"/>
              <a:t>abi, abiraterone; ADT, androgen deprivation therapy; doc, docetaxel; enza, enzalutamide; mCSPC, metastatic castration-sensitive prostate cancer; pbo, placebo</a:t>
            </a:r>
          </a:p>
          <a:p>
            <a:pPr>
              <a:spcBef>
                <a:spcPts val="0"/>
              </a:spcBef>
              <a:spcAft>
                <a:spcPts val="300"/>
              </a:spcAft>
            </a:pPr>
            <a:r>
              <a:rPr lang="en-GB" dirty="0"/>
              <a:t>1. NCT00309985; 2. NCT00268476; 3. NCT01715285; 4. NCT02677896; 5. NCT02446405; 6. NCT02489318; 7. NCT02799602</a:t>
            </a:r>
            <a:r>
              <a:rPr lang="fr-FR" dirty="0"/>
              <a:t>; </a:t>
            </a:r>
            <a:r>
              <a:rPr lang="en-GB" dirty="0"/>
              <a:t>8. </a:t>
            </a:r>
            <a:r>
              <a:rPr lang="fr-FR" dirty="0"/>
              <a:t>NCT01957436; 9. NCT04191096; 10. </a:t>
            </a:r>
            <a:r>
              <a:rPr lang="en-GB" dirty="0"/>
              <a:t>NCT04493853</a:t>
            </a:r>
            <a:r>
              <a:rPr lang="fr-FR" dirty="0"/>
              <a:t> at www.clinicaltrials.gov; 11. </a:t>
            </a:r>
            <a:r>
              <a:rPr lang="en-US" dirty="0"/>
              <a:t>Chi KN, et al. N </a:t>
            </a:r>
            <a:r>
              <a:rPr lang="en-US" dirty="0" err="1"/>
              <a:t>Engl</a:t>
            </a:r>
            <a:r>
              <a:rPr lang="en-US" dirty="0"/>
              <a:t> J Med. 2019;381:13-24</a:t>
            </a:r>
            <a:endParaRPr lang="en-GB" dirty="0"/>
          </a:p>
        </p:txBody>
      </p:sp>
      <p:graphicFrame>
        <p:nvGraphicFramePr>
          <p:cNvPr id="118" name="Google Shape;118;p25"/>
          <p:cNvGraphicFramePr/>
          <p:nvPr>
            <p:extLst>
              <p:ext uri="{D42A27DB-BD31-4B8C-83A1-F6EECF244321}">
                <p14:modId xmlns:p14="http://schemas.microsoft.com/office/powerpoint/2010/main" val="1405899073"/>
              </p:ext>
            </p:extLst>
          </p:nvPr>
        </p:nvGraphicFramePr>
        <p:xfrm>
          <a:off x="619200" y="1340768"/>
          <a:ext cx="10963200" cy="4809190"/>
        </p:xfrm>
        <a:graphic>
          <a:graphicData uri="http://schemas.openxmlformats.org/drawingml/2006/table">
            <a:tbl>
              <a:tblPr firstRow="1" bandRow="1">
                <a:tableStyleId>{5C22544A-7EE6-4342-B048-85BDC9FD1C3A}</a:tableStyleId>
              </a:tblPr>
              <a:tblGrid>
                <a:gridCol w="4320269">
                  <a:extLst>
                    <a:ext uri="{9D8B030D-6E8A-4147-A177-3AD203B41FA5}">
                      <a16:colId xmlns:a16="http://schemas.microsoft.com/office/drawing/2014/main" val="20000"/>
                    </a:ext>
                  </a:extLst>
                </a:gridCol>
                <a:gridCol w="6642931">
                  <a:extLst>
                    <a:ext uri="{9D8B030D-6E8A-4147-A177-3AD203B41FA5}">
                      <a16:colId xmlns:a16="http://schemas.microsoft.com/office/drawing/2014/main" val="20001"/>
                    </a:ext>
                  </a:extLst>
                </a:gridCol>
              </a:tblGrid>
              <a:tr h="494467">
                <a:tc>
                  <a:txBody>
                    <a:bodyPr/>
                    <a:lstStyle/>
                    <a:p>
                      <a:pPr marL="0" marR="0" lvl="0" indent="0" algn="l" rtl="0">
                        <a:spcBef>
                          <a:spcPts val="0"/>
                        </a:spcBef>
                        <a:spcAft>
                          <a:spcPts val="0"/>
                        </a:spcAft>
                        <a:buNone/>
                      </a:pPr>
                      <a:r>
                        <a:rPr lang="en-US" sz="2400" u="none" strike="noStrike" cap="none" dirty="0"/>
                        <a:t>Trial</a:t>
                      </a:r>
                      <a:endParaRPr sz="2800" dirty="0"/>
                    </a:p>
                  </a:txBody>
                  <a:tcPr marL="121933" marR="121933" marT="60967" marB="60967"/>
                </a:tc>
                <a:tc>
                  <a:txBody>
                    <a:bodyPr/>
                    <a:lstStyle/>
                    <a:p>
                      <a:pPr marL="0" marR="0" lvl="0" indent="0" algn="ctr" rtl="0">
                        <a:spcBef>
                          <a:spcPts val="0"/>
                        </a:spcBef>
                        <a:spcAft>
                          <a:spcPts val="0"/>
                        </a:spcAft>
                        <a:buNone/>
                      </a:pPr>
                      <a:r>
                        <a:rPr lang="en-US" sz="2400" u="none" strike="noStrike" cap="none" dirty="0"/>
                        <a:t>Treatment arms</a:t>
                      </a:r>
                      <a:endParaRPr sz="2800" dirty="0"/>
                    </a:p>
                  </a:txBody>
                  <a:tcPr marL="121933" marR="0" marT="60967" marB="60967"/>
                </a:tc>
                <a:extLst>
                  <a:ext uri="{0D108BD9-81ED-4DB2-BD59-A6C34878D82A}">
                    <a16:rowId xmlns:a16="http://schemas.microsoft.com/office/drawing/2014/main" val="10000"/>
                  </a:ext>
                </a:extLst>
              </a:tr>
              <a:tr h="494467">
                <a:tc>
                  <a:txBody>
                    <a:bodyPr/>
                    <a:lstStyle/>
                    <a:p>
                      <a:pPr marL="0" marR="0" lvl="0" indent="0" algn="l" rtl="0">
                        <a:spcBef>
                          <a:spcPts val="0"/>
                        </a:spcBef>
                        <a:spcAft>
                          <a:spcPts val="0"/>
                        </a:spcAft>
                        <a:buNone/>
                      </a:pPr>
                      <a:r>
                        <a:rPr lang="en-US" sz="2400" u="none" strike="noStrike" cap="none" dirty="0">
                          <a:sym typeface="Calibri"/>
                        </a:rPr>
                        <a:t>CHAARTED,</a:t>
                      </a:r>
                      <a:r>
                        <a:rPr lang="en-US" sz="2400" u="none" strike="noStrike" cap="none" baseline="30000" dirty="0">
                          <a:sym typeface="Calibri"/>
                        </a:rPr>
                        <a:t>1</a:t>
                      </a:r>
                      <a:r>
                        <a:rPr lang="en-US" sz="2400" u="none" strike="noStrike" cap="none" dirty="0">
                          <a:sym typeface="Calibri"/>
                        </a:rPr>
                        <a:t> STAMPEDE-C</a:t>
                      </a:r>
                      <a:r>
                        <a:rPr lang="en-US" sz="2400" u="none" strike="noStrike" cap="none" baseline="30000" dirty="0">
                          <a:sym typeface="Calibri"/>
                        </a:rPr>
                        <a:t>2</a:t>
                      </a:r>
                      <a:r>
                        <a:rPr lang="en-US" sz="2400" u="none" strike="noStrike" cap="none" dirty="0">
                          <a:sym typeface="Calibri"/>
                        </a:rPr>
                        <a:t> </a:t>
                      </a:r>
                      <a:endParaRPr sz="2800" dirty="0"/>
                    </a:p>
                  </a:txBody>
                  <a:tcPr marL="121933" marR="121933" marT="60967" marB="60967"/>
                </a:tc>
                <a:tc>
                  <a:txBody>
                    <a:bodyPr/>
                    <a:lstStyle/>
                    <a:p>
                      <a:pPr marL="0" marR="0" lvl="0" indent="0" algn="l" rtl="0">
                        <a:spcBef>
                          <a:spcPts val="0"/>
                        </a:spcBef>
                        <a:spcAft>
                          <a:spcPts val="0"/>
                        </a:spcAft>
                        <a:buNone/>
                      </a:pPr>
                      <a:r>
                        <a:rPr lang="en-US" sz="2400" dirty="0">
                          <a:sym typeface="Calibri"/>
                        </a:rPr>
                        <a:t>ADT vs ADT + docetaxel</a:t>
                      </a:r>
                      <a:endParaRPr sz="2800" dirty="0"/>
                    </a:p>
                  </a:txBody>
                  <a:tcPr marL="121933" marR="0" marT="60967" marB="60967"/>
                </a:tc>
                <a:extLst>
                  <a:ext uri="{0D108BD9-81ED-4DB2-BD59-A6C34878D82A}">
                    <a16:rowId xmlns:a16="http://schemas.microsoft.com/office/drawing/2014/main" val="10001"/>
                  </a:ext>
                </a:extLst>
              </a:tr>
              <a:tr h="494467">
                <a:tc>
                  <a:txBody>
                    <a:bodyPr/>
                    <a:lstStyle/>
                    <a:p>
                      <a:pPr marL="0" marR="0" lvl="0" indent="0" algn="l" rtl="0">
                        <a:spcBef>
                          <a:spcPts val="0"/>
                        </a:spcBef>
                        <a:spcAft>
                          <a:spcPts val="0"/>
                        </a:spcAft>
                        <a:buNone/>
                      </a:pPr>
                      <a:r>
                        <a:rPr lang="en-US" sz="2400" dirty="0">
                          <a:sym typeface="Calibri"/>
                        </a:rPr>
                        <a:t>STAMPEDE-G,</a:t>
                      </a:r>
                      <a:r>
                        <a:rPr lang="en-US" sz="2400" baseline="30000" dirty="0">
                          <a:sym typeface="Calibri"/>
                        </a:rPr>
                        <a:t>2</a:t>
                      </a:r>
                      <a:r>
                        <a:rPr lang="en-US" sz="2400" dirty="0">
                          <a:sym typeface="Calibri"/>
                        </a:rPr>
                        <a:t> LATITUDE</a:t>
                      </a:r>
                      <a:r>
                        <a:rPr lang="en-US" sz="2400" baseline="30000" dirty="0">
                          <a:sym typeface="Calibri"/>
                        </a:rPr>
                        <a:t>3</a:t>
                      </a:r>
                      <a:endParaRPr sz="2800" baseline="30000" dirty="0"/>
                    </a:p>
                  </a:txBody>
                  <a:tcPr marL="121933" marR="121933" marT="60967" marB="60967"/>
                </a:tc>
                <a:tc>
                  <a:txBody>
                    <a:bodyPr/>
                    <a:lstStyle/>
                    <a:p>
                      <a:pPr marL="0" marR="0" lvl="0" indent="0" algn="l" rtl="0">
                        <a:spcBef>
                          <a:spcPts val="0"/>
                        </a:spcBef>
                        <a:spcAft>
                          <a:spcPts val="0"/>
                        </a:spcAft>
                        <a:buNone/>
                      </a:pPr>
                      <a:r>
                        <a:rPr lang="en-US" sz="2400" dirty="0">
                          <a:sym typeface="Calibri"/>
                        </a:rPr>
                        <a:t>ADT vs ADT + abiraterone</a:t>
                      </a:r>
                      <a:endParaRPr sz="2800" dirty="0"/>
                    </a:p>
                  </a:txBody>
                  <a:tcPr marL="121933" marR="0" marT="60967" marB="60967"/>
                </a:tc>
                <a:extLst>
                  <a:ext uri="{0D108BD9-81ED-4DB2-BD59-A6C34878D82A}">
                    <a16:rowId xmlns:a16="http://schemas.microsoft.com/office/drawing/2014/main" val="10002"/>
                  </a:ext>
                </a:extLst>
              </a:tr>
              <a:tr h="494467">
                <a:tc>
                  <a:txBody>
                    <a:bodyPr/>
                    <a:lstStyle/>
                    <a:p>
                      <a:pPr marL="0" marR="0" lvl="0" indent="0" algn="l" rtl="0">
                        <a:spcBef>
                          <a:spcPts val="0"/>
                        </a:spcBef>
                        <a:spcAft>
                          <a:spcPts val="0"/>
                        </a:spcAft>
                        <a:buNone/>
                      </a:pPr>
                      <a:r>
                        <a:rPr lang="en-US" sz="2400" dirty="0">
                          <a:sym typeface="Calibri"/>
                        </a:rPr>
                        <a:t>ARCHES,</a:t>
                      </a:r>
                      <a:r>
                        <a:rPr lang="en-US" sz="2400" baseline="30000" dirty="0">
                          <a:sym typeface="Calibri"/>
                        </a:rPr>
                        <a:t>4</a:t>
                      </a:r>
                      <a:r>
                        <a:rPr lang="en-US" sz="2400" dirty="0">
                          <a:sym typeface="Calibri"/>
                        </a:rPr>
                        <a:t> ENZAMET</a:t>
                      </a:r>
                      <a:r>
                        <a:rPr lang="en-US" sz="2400" baseline="30000" dirty="0">
                          <a:sym typeface="Calibri"/>
                        </a:rPr>
                        <a:t>5</a:t>
                      </a:r>
                      <a:endParaRPr sz="2800" baseline="30000" dirty="0"/>
                    </a:p>
                  </a:txBody>
                  <a:tcPr marL="121933" marR="121933" marT="60967" marB="60967"/>
                </a:tc>
                <a:tc>
                  <a:txBody>
                    <a:bodyPr/>
                    <a:lstStyle/>
                    <a:p>
                      <a:pPr marL="0" marR="0" lvl="0" indent="0" algn="l" rtl="0">
                        <a:spcBef>
                          <a:spcPts val="0"/>
                        </a:spcBef>
                        <a:spcAft>
                          <a:spcPts val="0"/>
                        </a:spcAft>
                        <a:buNone/>
                      </a:pPr>
                      <a:r>
                        <a:rPr lang="en-US" sz="2400" dirty="0">
                          <a:sym typeface="Calibri"/>
                        </a:rPr>
                        <a:t>ADT + doc vs ADT + (doc 17.9%, 65%) + enzalutamide</a:t>
                      </a:r>
                      <a:endParaRPr sz="2800" dirty="0"/>
                    </a:p>
                  </a:txBody>
                  <a:tcPr marL="121933" marR="0" marT="60967" marB="60967"/>
                </a:tc>
                <a:extLst>
                  <a:ext uri="{0D108BD9-81ED-4DB2-BD59-A6C34878D82A}">
                    <a16:rowId xmlns:a16="http://schemas.microsoft.com/office/drawing/2014/main" val="10003"/>
                  </a:ext>
                </a:extLst>
              </a:tr>
              <a:tr h="494467">
                <a:tc>
                  <a:txBody>
                    <a:bodyPr/>
                    <a:lstStyle/>
                    <a:p>
                      <a:pPr marL="0" marR="0" lvl="0" indent="0" algn="l" rtl="0">
                        <a:spcBef>
                          <a:spcPts val="0"/>
                        </a:spcBef>
                        <a:spcAft>
                          <a:spcPts val="0"/>
                        </a:spcAft>
                        <a:buNone/>
                      </a:pPr>
                      <a:r>
                        <a:rPr lang="en-US" sz="2400" dirty="0">
                          <a:sym typeface="Calibri"/>
                        </a:rPr>
                        <a:t>TITAN</a:t>
                      </a:r>
                      <a:r>
                        <a:rPr lang="en-US" sz="2400" baseline="30000" dirty="0">
                          <a:sym typeface="Calibri"/>
                        </a:rPr>
                        <a:t>6</a:t>
                      </a:r>
                      <a:endParaRPr sz="2800" baseline="30000" dirty="0"/>
                    </a:p>
                  </a:txBody>
                  <a:tcPr marL="121933" marR="121933" marT="60967" marB="60967"/>
                </a:tc>
                <a:tc>
                  <a:txBody>
                    <a:bodyPr/>
                    <a:lstStyle/>
                    <a:p>
                      <a:pPr marL="0" marR="0" lvl="0" indent="0" algn="l" rtl="0">
                        <a:spcBef>
                          <a:spcPts val="0"/>
                        </a:spcBef>
                        <a:spcAft>
                          <a:spcPts val="0"/>
                        </a:spcAft>
                        <a:buNone/>
                      </a:pPr>
                      <a:r>
                        <a:rPr lang="en-US" sz="2400" dirty="0">
                          <a:sym typeface="Calibri"/>
                        </a:rPr>
                        <a:t>ADT (+ doc 11%) vs ADT (+ doc 11%) + apalutamide</a:t>
                      </a:r>
                      <a:r>
                        <a:rPr lang="en-US" sz="2400" baseline="30000" dirty="0">
                          <a:sym typeface="Calibri"/>
                        </a:rPr>
                        <a:t>11</a:t>
                      </a:r>
                      <a:endParaRPr sz="2800" baseline="30000" dirty="0"/>
                    </a:p>
                  </a:txBody>
                  <a:tcPr marL="121933" marR="0" marT="60967" marB="60967"/>
                </a:tc>
                <a:extLst>
                  <a:ext uri="{0D108BD9-81ED-4DB2-BD59-A6C34878D82A}">
                    <a16:rowId xmlns:a16="http://schemas.microsoft.com/office/drawing/2014/main" val="10004"/>
                  </a:ext>
                </a:extLst>
              </a:tr>
              <a:tr h="494467">
                <a:tc>
                  <a:txBody>
                    <a:bodyPr/>
                    <a:lstStyle/>
                    <a:p>
                      <a:pPr marL="0" marR="0" lvl="0" indent="0" algn="l" rtl="0">
                        <a:spcBef>
                          <a:spcPts val="0"/>
                        </a:spcBef>
                        <a:spcAft>
                          <a:spcPts val="0"/>
                        </a:spcAft>
                        <a:buNone/>
                      </a:pPr>
                      <a:r>
                        <a:rPr lang="en-US" sz="2400" dirty="0">
                          <a:sym typeface="Calibri"/>
                        </a:rPr>
                        <a:t>ARASENS</a:t>
                      </a:r>
                      <a:r>
                        <a:rPr lang="en-US" sz="2400" baseline="30000" dirty="0">
                          <a:sym typeface="Calibri"/>
                        </a:rPr>
                        <a:t>7</a:t>
                      </a:r>
                      <a:r>
                        <a:rPr lang="en-US" sz="2400" dirty="0">
                          <a:sym typeface="Calibri"/>
                        </a:rPr>
                        <a:t> (results pending)</a:t>
                      </a:r>
                      <a:endParaRPr sz="2800" dirty="0"/>
                    </a:p>
                  </a:txBody>
                  <a:tcPr marL="121933" marR="121933" marT="60967" marB="60967"/>
                </a:tc>
                <a:tc>
                  <a:txBody>
                    <a:bodyPr/>
                    <a:lstStyle/>
                    <a:p>
                      <a:pPr marL="0" marR="0" lvl="0" indent="0" algn="l" rtl="0">
                        <a:spcBef>
                          <a:spcPts val="0"/>
                        </a:spcBef>
                        <a:spcAft>
                          <a:spcPts val="0"/>
                        </a:spcAft>
                        <a:buNone/>
                      </a:pPr>
                      <a:r>
                        <a:rPr lang="en-US" sz="2400" dirty="0">
                          <a:sym typeface="Calibri"/>
                        </a:rPr>
                        <a:t>ADT + doc + pbo vs ADT + doc + darolutamide</a:t>
                      </a:r>
                      <a:endParaRPr sz="2400" b="1" dirty="0">
                        <a:solidFill>
                          <a:srgbClr val="FF0000"/>
                        </a:solidFill>
                        <a:latin typeface="Calibri"/>
                        <a:ea typeface="Calibri"/>
                        <a:cs typeface="Calibri"/>
                        <a:sym typeface="Calibri"/>
                      </a:endParaRPr>
                    </a:p>
                  </a:txBody>
                  <a:tcPr marL="121933" marR="0" marT="60967" marB="60967"/>
                </a:tc>
                <a:extLst>
                  <a:ext uri="{0D108BD9-81ED-4DB2-BD59-A6C34878D82A}">
                    <a16:rowId xmlns:a16="http://schemas.microsoft.com/office/drawing/2014/main" val="10005"/>
                  </a:ext>
                </a:extLst>
              </a:tr>
              <a:tr h="494467">
                <a:tc>
                  <a:txBody>
                    <a:bodyPr/>
                    <a:lstStyle/>
                    <a:p>
                      <a:pPr marL="0" marR="0" lvl="0" indent="0" algn="l" rtl="0">
                        <a:spcBef>
                          <a:spcPts val="0"/>
                        </a:spcBef>
                        <a:spcAft>
                          <a:spcPts val="0"/>
                        </a:spcAft>
                        <a:buNone/>
                      </a:pPr>
                      <a:r>
                        <a:rPr lang="en-US" sz="2400" dirty="0">
                          <a:sym typeface="Calibri"/>
                        </a:rPr>
                        <a:t>PEACE1</a:t>
                      </a:r>
                      <a:r>
                        <a:rPr lang="en-US" sz="2400" baseline="30000" dirty="0">
                          <a:sym typeface="Calibri"/>
                        </a:rPr>
                        <a:t>8</a:t>
                      </a:r>
                      <a:r>
                        <a:rPr lang="en-US" sz="2400" dirty="0">
                          <a:sym typeface="Calibri"/>
                        </a:rPr>
                        <a:t> (results pending)</a:t>
                      </a:r>
                      <a:endParaRPr sz="2800" dirty="0"/>
                    </a:p>
                  </a:txBody>
                  <a:tcPr marL="121933" marR="121933" marT="60967" marB="60967"/>
                </a:tc>
                <a:tc>
                  <a:txBody>
                    <a:bodyPr/>
                    <a:lstStyle/>
                    <a:p>
                      <a:pPr marL="0" marR="0" lvl="0" indent="0" algn="l" rtl="0">
                        <a:spcBef>
                          <a:spcPts val="0"/>
                        </a:spcBef>
                        <a:spcAft>
                          <a:spcPts val="0"/>
                        </a:spcAft>
                        <a:buNone/>
                      </a:pPr>
                      <a:r>
                        <a:rPr lang="en-US" sz="2400" dirty="0">
                          <a:sym typeface="Calibri"/>
                        </a:rPr>
                        <a:t>ADT + doc + pbo vs ADT + doc + abiraterone </a:t>
                      </a:r>
                      <a:endParaRPr sz="2800" dirty="0"/>
                    </a:p>
                  </a:txBody>
                  <a:tcPr marL="121933" marR="0" marT="60967" marB="60967"/>
                </a:tc>
                <a:extLst>
                  <a:ext uri="{0D108BD9-81ED-4DB2-BD59-A6C34878D82A}">
                    <a16:rowId xmlns:a16="http://schemas.microsoft.com/office/drawing/2014/main" val="10006"/>
                  </a:ext>
                </a:extLst>
              </a:tr>
              <a:tr h="494467">
                <a:tc>
                  <a:txBody>
                    <a:bodyPr/>
                    <a:lstStyle/>
                    <a:p>
                      <a:pPr marL="0" marR="0" lvl="0" indent="0" algn="l" rtl="0">
                        <a:spcBef>
                          <a:spcPts val="0"/>
                        </a:spcBef>
                        <a:spcAft>
                          <a:spcPts val="0"/>
                        </a:spcAft>
                        <a:buNone/>
                      </a:pPr>
                      <a:r>
                        <a:rPr lang="en-US" sz="2400" dirty="0"/>
                        <a:t>KEYNOTE-991</a:t>
                      </a:r>
                      <a:r>
                        <a:rPr lang="en-US" sz="2400" baseline="30000" dirty="0"/>
                        <a:t>9</a:t>
                      </a:r>
                      <a:r>
                        <a:rPr lang="en-US" sz="2400" dirty="0"/>
                        <a:t> (results pending)</a:t>
                      </a:r>
                      <a:endParaRPr sz="2400" dirty="0">
                        <a:latin typeface="+mn-lt"/>
                      </a:endParaRPr>
                    </a:p>
                  </a:txBody>
                  <a:tcPr marL="121933" marR="121933" marT="60967" marB="60967"/>
                </a:tc>
                <a:tc>
                  <a:txBody>
                    <a:bodyPr/>
                    <a:lstStyle/>
                    <a:p>
                      <a:pPr marL="0" marR="0" lvl="0" indent="0" algn="l" rtl="0">
                        <a:spcBef>
                          <a:spcPts val="0"/>
                        </a:spcBef>
                        <a:spcAft>
                          <a:spcPts val="0"/>
                        </a:spcAft>
                        <a:buNone/>
                      </a:pPr>
                      <a:r>
                        <a:rPr lang="en-US" sz="2400" dirty="0"/>
                        <a:t>ADT + enza + pbo vs ADT + enza + pembrolizumab</a:t>
                      </a:r>
                      <a:endParaRPr sz="2400" b="1" dirty="0">
                        <a:latin typeface="+mn-lt"/>
                      </a:endParaRPr>
                    </a:p>
                  </a:txBody>
                  <a:tcPr marL="121933" marR="0" marT="60967" marB="60967"/>
                </a:tc>
                <a:extLst>
                  <a:ext uri="{0D108BD9-81ED-4DB2-BD59-A6C34878D82A}">
                    <a16:rowId xmlns:a16="http://schemas.microsoft.com/office/drawing/2014/main" val="3540509572"/>
                  </a:ext>
                </a:extLst>
              </a:tr>
              <a:tr h="494467">
                <a:tc>
                  <a:txBody>
                    <a:bodyPr/>
                    <a:lstStyle/>
                    <a:p>
                      <a:pPr marL="0" marR="0" lvl="0" indent="0" algn="l" rtl="0">
                        <a:spcBef>
                          <a:spcPts val="0"/>
                        </a:spcBef>
                        <a:spcAft>
                          <a:spcPts val="0"/>
                        </a:spcAft>
                        <a:buNone/>
                      </a:pPr>
                      <a:r>
                        <a:rPr lang="en-US" sz="2400" dirty="0"/>
                        <a:t>CAPItello-281</a:t>
                      </a:r>
                      <a:r>
                        <a:rPr lang="en-US" sz="2400" baseline="30000" dirty="0"/>
                        <a:t>10</a:t>
                      </a:r>
                      <a:r>
                        <a:rPr lang="en-US" sz="2400" dirty="0"/>
                        <a:t> (results pending)</a:t>
                      </a:r>
                      <a:endParaRPr sz="2400" dirty="0">
                        <a:latin typeface="+mn-lt"/>
                      </a:endParaRPr>
                    </a:p>
                  </a:txBody>
                  <a:tcPr marL="121933" marR="121933" marT="60967" marB="60967"/>
                </a:tc>
                <a:tc>
                  <a:txBody>
                    <a:bodyPr/>
                    <a:lstStyle/>
                    <a:p>
                      <a:pPr marL="0" marR="0" lvl="0" indent="0" algn="l" rtl="0">
                        <a:spcBef>
                          <a:spcPts val="0"/>
                        </a:spcBef>
                        <a:spcAft>
                          <a:spcPts val="0"/>
                        </a:spcAft>
                        <a:buNone/>
                      </a:pPr>
                      <a:r>
                        <a:rPr lang="en-US" sz="2400" dirty="0"/>
                        <a:t>ADT + abi + pbo vs ADT + abi + capivasertib</a:t>
                      </a:r>
                      <a:endParaRPr sz="2400" b="1" dirty="0">
                        <a:latin typeface="+mn-lt"/>
                      </a:endParaRPr>
                    </a:p>
                  </a:txBody>
                  <a:tcPr marL="121933" marR="0" marT="60967" marB="60967"/>
                </a:tc>
                <a:extLst>
                  <a:ext uri="{0D108BD9-81ED-4DB2-BD59-A6C34878D82A}">
                    <a16:rowId xmlns:a16="http://schemas.microsoft.com/office/drawing/2014/main" val="2646092144"/>
                  </a:ext>
                </a:extLst>
              </a:tr>
            </a:tbl>
          </a:graphicData>
        </a:graphic>
      </p:graphicFrame>
    </p:spTree>
    <p:extLst>
      <p:ext uri="{BB962C8B-B14F-4D97-AF65-F5344CB8AC3E}">
        <p14:creationId xmlns:p14="http://schemas.microsoft.com/office/powerpoint/2010/main" val="75419729"/>
      </p:ext>
    </p:extLst>
  </p:cSld>
  <p:clrMapOvr>
    <a:masterClrMapping/>
  </p:clrMapOvr>
  <p:transition spd="med"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altLang="en-US" dirty="0"/>
              <a:t>Androgen deprivation therapy (ADT) monotherapy for metastatic prostate cancer has been foundational yet has limited to poor clinical outcomes </a:t>
            </a:r>
          </a:p>
          <a:p>
            <a:r>
              <a:rPr lang="en-US" altLang="en-US" dirty="0"/>
              <a:t>Tumor burden, location, and biology affect overall survival</a:t>
            </a:r>
          </a:p>
          <a:p>
            <a:r>
              <a:rPr lang="en-US" altLang="en-US" dirty="0"/>
              <a:t>A new standard of care for metastatic castration-sensitive prostate cancer (mCSPC) is combined therapy</a:t>
            </a:r>
          </a:p>
          <a:p>
            <a:pPr lvl="1"/>
            <a:r>
              <a:rPr lang="en-US" altLang="en-US" dirty="0"/>
              <a:t>ADT plus the early addition of either docetaxel or an androgen receptor pathway inhibitor (ARPI)</a:t>
            </a:r>
          </a:p>
        </p:txBody>
      </p:sp>
      <p:sp>
        <p:nvSpPr>
          <p:cNvPr id="4" name="Title 3">
            <a:extLst>
              <a:ext uri="{FF2B5EF4-FFF2-40B4-BE49-F238E27FC236}">
                <a16:creationId xmlns:a16="http://schemas.microsoft.com/office/drawing/2014/main" id="{B31C1B4A-B53C-4715-86BF-52F51F48575F}"/>
              </a:ext>
            </a:extLst>
          </p:cNvPr>
          <p:cNvSpPr>
            <a:spLocks noGrp="1"/>
          </p:cNvSpPr>
          <p:nvPr>
            <p:ph type="title"/>
          </p:nvPr>
        </p:nvSpPr>
        <p:spPr/>
        <p:txBody>
          <a:bodyPr/>
          <a:lstStyle/>
          <a:p>
            <a:r>
              <a:rPr lang="en-US" altLang="en-US" dirty="0"/>
              <a:t>Background</a:t>
            </a:r>
            <a:endParaRPr lang="en-US" dirty="0"/>
          </a:p>
        </p:txBody>
      </p:sp>
      <p:sp>
        <p:nvSpPr>
          <p:cNvPr id="2" name="Slide Number Placeholder 1">
            <a:extLst>
              <a:ext uri="{FF2B5EF4-FFF2-40B4-BE49-F238E27FC236}">
                <a16:creationId xmlns:a16="http://schemas.microsoft.com/office/drawing/2014/main" id="{3C9F3C97-B213-2D40-9488-2221D468CF0B}"/>
              </a:ext>
            </a:extLst>
          </p:cNvPr>
          <p:cNvSpPr>
            <a:spLocks noGrp="1"/>
          </p:cNvSpPr>
          <p:nvPr>
            <p:ph type="sldNum" sz="quarter" idx="4"/>
          </p:nvPr>
        </p:nvSpPr>
        <p:spPr/>
        <p:txBody>
          <a:bodyPr/>
          <a:lstStyle/>
          <a:p>
            <a:fld id="{D706174B-580A-41CE-AD05-61825D957271}" type="slidenum">
              <a:rPr lang="en-US" smtClean="0"/>
              <a:pPr/>
              <a:t>3</a:t>
            </a:fld>
            <a:endParaRPr lang="en-US" dirty="0"/>
          </a:p>
        </p:txBody>
      </p:sp>
      <p:sp>
        <p:nvSpPr>
          <p:cNvPr id="10" name="Content Placeholder 9">
            <a:extLst>
              <a:ext uri="{FF2B5EF4-FFF2-40B4-BE49-F238E27FC236}">
                <a16:creationId xmlns:a16="http://schemas.microsoft.com/office/drawing/2014/main" id="{E819E3AF-A2D7-6B46-9C79-5588B6938C25}"/>
              </a:ext>
            </a:extLst>
          </p:cNvPr>
          <p:cNvSpPr>
            <a:spLocks noGrp="1"/>
          </p:cNvSpPr>
          <p:nvPr>
            <p:ph sz="quarter" idx="15"/>
          </p:nvPr>
        </p:nvSpPr>
        <p:spPr>
          <a:xfrm>
            <a:off x="620183" y="6134100"/>
            <a:ext cx="11024129" cy="723900"/>
          </a:xfrm>
        </p:spPr>
        <p:txBody>
          <a:bodyPr/>
          <a:lstStyle/>
          <a:p>
            <a:r>
              <a:rPr lang="en-US" dirty="0">
                <a:solidFill>
                  <a:schemeClr val="tx2"/>
                </a:solidFill>
              </a:rPr>
              <a:t>Lowrance W, et al. </a:t>
            </a:r>
            <a:r>
              <a:rPr lang="en-GB" dirty="0">
                <a:solidFill>
                  <a:schemeClr val="tx2"/>
                </a:solidFill>
              </a:rPr>
              <a:t>Advanced prostate cancer: AUA/ASTRO/SUO guideline. Available from </a:t>
            </a:r>
            <a:r>
              <a:rPr lang="en-GB" dirty="0">
                <a:solidFill>
                  <a:schemeClr val="tx2"/>
                </a:solidFill>
                <a:hlinkClick r:id="rId2">
                  <a:extLst>
                    <a:ext uri="{A12FA001-AC4F-418D-AE19-62706E023703}">
                      <ahyp:hlinkClr xmlns:ahyp="http://schemas.microsoft.com/office/drawing/2018/hyperlinkcolor" val="tx"/>
                    </a:ext>
                  </a:extLst>
                </a:hlinkClick>
              </a:rPr>
              <a:t>https://www.auanet.org/guidelines/advanced-prostate-cancer</a:t>
            </a:r>
            <a:r>
              <a:rPr lang="en-GB" dirty="0">
                <a:solidFill>
                  <a:schemeClr val="tx2"/>
                </a:solidFill>
              </a:rPr>
              <a:t>. Accessed Jul 27, 2020; </a:t>
            </a:r>
            <a:br>
              <a:rPr lang="en-GB" dirty="0">
                <a:solidFill>
                  <a:schemeClr val="tx2"/>
                </a:solidFill>
              </a:rPr>
            </a:br>
            <a:r>
              <a:rPr lang="en-US" dirty="0">
                <a:solidFill>
                  <a:schemeClr val="tx2"/>
                </a:solidFill>
              </a:rPr>
              <a:t>Schaeffer E, et al. NCCN clinical practice guidelines in oncology. Prostate cancer, V2.2020. Available from </a:t>
            </a:r>
            <a:r>
              <a:rPr lang="en-US" dirty="0">
                <a:solidFill>
                  <a:schemeClr val="tx2"/>
                </a:solidFill>
                <a:hlinkClick r:id="rId3">
                  <a:extLst>
                    <a:ext uri="{A12FA001-AC4F-418D-AE19-62706E023703}">
                      <ahyp:hlinkClr xmlns:ahyp="http://schemas.microsoft.com/office/drawing/2018/hyperlinkcolor" val="tx"/>
                    </a:ext>
                  </a:extLst>
                </a:hlinkClick>
              </a:rPr>
              <a:t>www.nccn.org</a:t>
            </a:r>
            <a:r>
              <a:rPr lang="en-US" dirty="0">
                <a:solidFill>
                  <a:schemeClr val="tx2"/>
                </a:solidFill>
              </a:rPr>
              <a:t>. May 21, 2020. Accessed Jul 27, 2020</a:t>
            </a:r>
          </a:p>
        </p:txBody>
      </p:sp>
    </p:spTree>
    <p:extLst>
      <p:ext uri="{BB962C8B-B14F-4D97-AF65-F5344CB8AC3E}">
        <p14:creationId xmlns:p14="http://schemas.microsoft.com/office/powerpoint/2010/main" val="60193948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a:extLst>
              <a:ext uri="{FF2B5EF4-FFF2-40B4-BE49-F238E27FC236}">
                <a16:creationId xmlns:a16="http://schemas.microsoft.com/office/drawing/2014/main" id="{D67E52AA-37E6-A343-879F-1ADD95758366}"/>
              </a:ext>
            </a:extLst>
          </p:cNvPr>
          <p:cNvSpPr>
            <a:spLocks noGrp="1"/>
          </p:cNvSpPr>
          <p:nvPr>
            <p:ph type="title"/>
          </p:nvPr>
        </p:nvSpPr>
        <p:spPr/>
        <p:txBody>
          <a:bodyPr/>
          <a:lstStyle/>
          <a:p>
            <a:r>
              <a:rPr lang="en-US" dirty="0"/>
              <a:t>Should we treat the metastases?</a:t>
            </a:r>
            <a:br>
              <a:rPr lang="en-US" dirty="0"/>
            </a:br>
            <a:r>
              <a:rPr lang="en-US" dirty="0"/>
              <a:t>Metastasis-Directed Therapy</a:t>
            </a:r>
          </a:p>
        </p:txBody>
      </p:sp>
      <p:sp>
        <p:nvSpPr>
          <p:cNvPr id="2" name="Slide Number Placeholder 1">
            <a:extLst>
              <a:ext uri="{FF2B5EF4-FFF2-40B4-BE49-F238E27FC236}">
                <a16:creationId xmlns:a16="http://schemas.microsoft.com/office/drawing/2014/main" id="{0D810D86-464D-4A44-898B-C66FBAC1F617}"/>
              </a:ext>
            </a:extLst>
          </p:cNvPr>
          <p:cNvSpPr>
            <a:spLocks noGrp="1"/>
          </p:cNvSpPr>
          <p:nvPr>
            <p:ph type="sldNum" sz="quarter" idx="4"/>
          </p:nvPr>
        </p:nvSpPr>
        <p:spPr/>
        <p:txBody>
          <a:bodyPr/>
          <a:lstStyle/>
          <a:p>
            <a:fld id="{D706174B-580A-41CE-AD05-61825D957271}" type="slidenum">
              <a:rPr lang="en-US" smtClean="0"/>
              <a:pPr/>
              <a:t>30</a:t>
            </a:fld>
            <a:endParaRPr lang="en-US" dirty="0"/>
          </a:p>
        </p:txBody>
      </p:sp>
    </p:spTree>
    <p:extLst>
      <p:ext uri="{BB962C8B-B14F-4D97-AF65-F5344CB8AC3E}">
        <p14:creationId xmlns:p14="http://schemas.microsoft.com/office/powerpoint/2010/main" val="4181626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6C7EE46-AD87-3048-9013-FE4047410BC3}"/>
              </a:ext>
            </a:extLst>
          </p:cNvPr>
          <p:cNvSpPr>
            <a:spLocks noGrp="1"/>
          </p:cNvSpPr>
          <p:nvPr>
            <p:ph sz="quarter" idx="12"/>
          </p:nvPr>
        </p:nvSpPr>
        <p:spPr/>
        <p:txBody>
          <a:bodyPr>
            <a:normAutofit fontScale="92500" lnSpcReduction="10000"/>
          </a:bodyPr>
          <a:lstStyle/>
          <a:p>
            <a:pPr lvl="0"/>
            <a:r>
              <a:rPr lang="en-GB" dirty="0"/>
              <a:t>Oligometastases: either 1–3 or 1–5 metastases</a:t>
            </a:r>
            <a:r>
              <a:rPr lang="en-GB" baseline="30000" dirty="0"/>
              <a:t>1</a:t>
            </a:r>
          </a:p>
          <a:p>
            <a:pPr lvl="0"/>
            <a:r>
              <a:rPr lang="en-GB" dirty="0"/>
              <a:t>Different presentations: de novo or synchronous vs oligorecurrent or metachronous vs oligoprogressive</a:t>
            </a:r>
          </a:p>
          <a:p>
            <a:pPr marL="0" lvl="0" indent="0">
              <a:spcBef>
                <a:spcPts val="2400"/>
              </a:spcBef>
              <a:buNone/>
            </a:pPr>
            <a:r>
              <a:rPr lang="en-GB" i="1" dirty="0"/>
              <a:t>Metastasis-directed therapy of regional and distant recurrences after curative treatment of prostate cancer: a systematic review of the literature</a:t>
            </a:r>
            <a:r>
              <a:rPr lang="en-GB" i="1" baseline="30000" dirty="0"/>
              <a:t>2</a:t>
            </a:r>
            <a:r>
              <a:rPr lang="en-GB" i="1" dirty="0"/>
              <a:t> </a:t>
            </a:r>
          </a:p>
          <a:p>
            <a:pPr lvl="1"/>
            <a:r>
              <a:rPr lang="en-GB" dirty="0"/>
              <a:t>15 single-arm </a:t>
            </a:r>
            <a:r>
              <a:rPr lang="en-GB" b="1" dirty="0">
                <a:solidFill>
                  <a:schemeClr val="accent1"/>
                </a:solidFill>
              </a:rPr>
              <a:t>case series</a:t>
            </a:r>
            <a:r>
              <a:rPr lang="en-GB" dirty="0"/>
              <a:t>: a total of 450 patients </a:t>
            </a:r>
          </a:p>
          <a:p>
            <a:pPr lvl="1"/>
            <a:r>
              <a:rPr lang="en-GB" b="1" dirty="0">
                <a:solidFill>
                  <a:schemeClr val="accent1"/>
                </a:solidFill>
              </a:rPr>
              <a:t>Conclusion:</a:t>
            </a:r>
            <a:r>
              <a:rPr lang="en-GB" dirty="0"/>
              <a:t> Metastasis-directed therapy is a promising approach for oligometastatic prostate cancer recurrence, </a:t>
            </a:r>
            <a:br>
              <a:rPr lang="en-GB" dirty="0"/>
            </a:br>
            <a:r>
              <a:rPr lang="en-GB" b="1" dirty="0">
                <a:solidFill>
                  <a:schemeClr val="accent1"/>
                </a:solidFill>
              </a:rPr>
              <a:t>but the low level of evidence generated by a small case series does not allow extrapolation to a standard of care</a:t>
            </a:r>
          </a:p>
          <a:p>
            <a:pPr lvl="0"/>
            <a:r>
              <a:rPr lang="en-GB" dirty="0"/>
              <a:t>Issues to consider</a:t>
            </a:r>
          </a:p>
          <a:p>
            <a:pPr lvl="1"/>
            <a:r>
              <a:rPr lang="en-GB" dirty="0"/>
              <a:t>How many lesions and where?</a:t>
            </a:r>
          </a:p>
          <a:p>
            <a:pPr lvl="1"/>
            <a:r>
              <a:rPr lang="en-GB" dirty="0"/>
              <a:t>Has the primary been treated?</a:t>
            </a:r>
          </a:p>
          <a:p>
            <a:pPr lvl="1"/>
            <a:r>
              <a:rPr lang="en-GB" dirty="0"/>
              <a:t>Sensitivity and accuracy of imaging?</a:t>
            </a:r>
          </a:p>
          <a:p>
            <a:pPr lvl="1"/>
            <a:r>
              <a:rPr lang="en-GB" dirty="0"/>
              <a:t>Therapeutic objectives: impact on overall survival vs delay of ADT (STOMP</a:t>
            </a:r>
            <a:r>
              <a:rPr lang="en-GB" baseline="30000" dirty="0"/>
              <a:t>3</a:t>
            </a:r>
            <a:r>
              <a:rPr lang="en-GB" dirty="0"/>
              <a:t>, ORIOLE</a:t>
            </a:r>
            <a:r>
              <a:rPr lang="en-GB" baseline="30000" dirty="0"/>
              <a:t>4,5</a:t>
            </a:r>
            <a:r>
              <a:rPr lang="en-GB" dirty="0"/>
              <a:t>)</a:t>
            </a:r>
          </a:p>
          <a:p>
            <a:pPr lvl="1"/>
            <a:r>
              <a:rPr lang="en-GB" dirty="0"/>
              <a:t>Prospective, randomized, phase 3 data still needed</a:t>
            </a:r>
          </a:p>
        </p:txBody>
      </p:sp>
      <p:sp>
        <p:nvSpPr>
          <p:cNvPr id="2" name="Title 1">
            <a:extLst>
              <a:ext uri="{FF2B5EF4-FFF2-40B4-BE49-F238E27FC236}">
                <a16:creationId xmlns:a16="http://schemas.microsoft.com/office/drawing/2014/main" id="{35F77DE7-84AA-234B-988A-07BF510F4AED}"/>
              </a:ext>
            </a:extLst>
          </p:cNvPr>
          <p:cNvSpPr>
            <a:spLocks noGrp="1"/>
          </p:cNvSpPr>
          <p:nvPr>
            <p:ph type="title"/>
          </p:nvPr>
        </p:nvSpPr>
        <p:spPr/>
        <p:txBody>
          <a:bodyPr/>
          <a:lstStyle/>
          <a:p>
            <a:r>
              <a:rPr lang="en-US" dirty="0"/>
              <a:t>Ongoing Questions: Oligometastases</a:t>
            </a:r>
          </a:p>
        </p:txBody>
      </p:sp>
      <p:sp>
        <p:nvSpPr>
          <p:cNvPr id="10" name="Content Placeholder 9">
            <a:extLst>
              <a:ext uri="{FF2B5EF4-FFF2-40B4-BE49-F238E27FC236}">
                <a16:creationId xmlns:a16="http://schemas.microsoft.com/office/drawing/2014/main" id="{23D37FD6-E6A8-054A-B904-6AEF917F04B1}"/>
              </a:ext>
            </a:extLst>
          </p:cNvPr>
          <p:cNvSpPr>
            <a:spLocks noGrp="1"/>
          </p:cNvSpPr>
          <p:nvPr>
            <p:ph sz="quarter" idx="15"/>
          </p:nvPr>
        </p:nvSpPr>
        <p:spPr>
          <a:xfrm>
            <a:off x="620184" y="6309320"/>
            <a:ext cx="10300352" cy="365125"/>
          </a:xfrm>
        </p:spPr>
        <p:txBody>
          <a:bodyPr/>
          <a:lstStyle/>
          <a:p>
            <a:pPr>
              <a:spcBef>
                <a:spcPts val="0"/>
              </a:spcBef>
              <a:spcAft>
                <a:spcPts val="300"/>
              </a:spcAft>
            </a:pPr>
            <a:r>
              <a:rPr lang="en-US" dirty="0"/>
              <a:t>ADT, androgen deprivation therapy</a:t>
            </a:r>
          </a:p>
          <a:p>
            <a:pPr>
              <a:spcBef>
                <a:spcPts val="0"/>
              </a:spcBef>
              <a:spcAft>
                <a:spcPts val="300"/>
              </a:spcAft>
            </a:pPr>
            <a:r>
              <a:rPr lang="en-US" dirty="0"/>
              <a:t>1. Reyes D, et al. </a:t>
            </a:r>
            <a:r>
              <a:rPr lang="en-US" dirty="0" err="1"/>
              <a:t>Oncotarget</a:t>
            </a:r>
            <a:r>
              <a:rPr lang="en-US" dirty="0"/>
              <a:t> 2015; 6: 8491-8524; 2. Ost P, et al. Eur Urol. 2015;67:852-63; 3. Ost P, et al. J Clin Oncol. 2018;36:446-53; 4. Radwan N, et al. BMC Cancer. 2017;17:453; 5. Phillips R, et al. JAMA Oncol. 2020;6:650-9</a:t>
            </a:r>
          </a:p>
        </p:txBody>
      </p:sp>
      <p:sp>
        <p:nvSpPr>
          <p:cNvPr id="17" name="Slide Number Placeholder 16">
            <a:extLst>
              <a:ext uri="{FF2B5EF4-FFF2-40B4-BE49-F238E27FC236}">
                <a16:creationId xmlns:a16="http://schemas.microsoft.com/office/drawing/2014/main" id="{522FECB6-0962-C042-9387-2D922A72EC5D}"/>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397329437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a:extLst>
              <a:ext uri="{FF2B5EF4-FFF2-40B4-BE49-F238E27FC236}">
                <a16:creationId xmlns:a16="http://schemas.microsoft.com/office/drawing/2014/main" id="{D67E52AA-37E6-A343-879F-1ADD95758366}"/>
              </a:ext>
            </a:extLst>
          </p:cNvPr>
          <p:cNvSpPr>
            <a:spLocks noGrp="1"/>
          </p:cNvSpPr>
          <p:nvPr>
            <p:ph type="title"/>
          </p:nvPr>
        </p:nvSpPr>
        <p:spPr/>
        <p:txBody>
          <a:bodyPr/>
          <a:lstStyle/>
          <a:p>
            <a:r>
              <a:rPr lang="en-US" dirty="0"/>
              <a:t>Other Considerations</a:t>
            </a:r>
          </a:p>
        </p:txBody>
      </p:sp>
      <p:sp>
        <p:nvSpPr>
          <p:cNvPr id="2" name="Slide Number Placeholder 1">
            <a:extLst>
              <a:ext uri="{FF2B5EF4-FFF2-40B4-BE49-F238E27FC236}">
                <a16:creationId xmlns:a16="http://schemas.microsoft.com/office/drawing/2014/main" id="{41EEC924-1B1F-D646-9E50-630CBCE5721E}"/>
              </a:ext>
            </a:extLst>
          </p:cNvPr>
          <p:cNvSpPr>
            <a:spLocks noGrp="1"/>
          </p:cNvSpPr>
          <p:nvPr>
            <p:ph type="sldNum" sz="quarter" idx="4"/>
          </p:nvPr>
        </p:nvSpPr>
        <p:spPr/>
        <p:txBody>
          <a:bodyPr/>
          <a:lstStyle/>
          <a:p>
            <a:fld id="{D706174B-580A-41CE-AD05-61825D957271}" type="slidenum">
              <a:rPr lang="en-US" smtClean="0"/>
              <a:pPr/>
              <a:t>32</a:t>
            </a:fld>
            <a:endParaRPr lang="en-US" dirty="0"/>
          </a:p>
        </p:txBody>
      </p:sp>
    </p:spTree>
    <p:extLst>
      <p:ext uri="{BB962C8B-B14F-4D97-AF65-F5344CB8AC3E}">
        <p14:creationId xmlns:p14="http://schemas.microsoft.com/office/powerpoint/2010/main" val="28244381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p:txBody>
          <a:bodyPr/>
          <a:lstStyle/>
          <a:p>
            <a:r>
              <a:rPr lang="en-US" dirty="0"/>
              <a:t>Treatment Options for </a:t>
            </a:r>
            <a:r>
              <a:rPr lang="en-US" cap="none" dirty="0"/>
              <a:t>m</a:t>
            </a:r>
            <a:r>
              <a:rPr lang="en-US" dirty="0"/>
              <a:t>CSPC 2020</a:t>
            </a:r>
          </a:p>
        </p:txBody>
      </p:sp>
      <p:sp>
        <p:nvSpPr>
          <p:cNvPr id="3" name="Slide Number Placeholder 2">
            <a:extLst>
              <a:ext uri="{FF2B5EF4-FFF2-40B4-BE49-F238E27FC236}">
                <a16:creationId xmlns:a16="http://schemas.microsoft.com/office/drawing/2014/main" id="{AD35A99F-18AB-8542-9DC6-EE9B9D3AC560}"/>
              </a:ext>
            </a:extLst>
          </p:cNvPr>
          <p:cNvSpPr>
            <a:spLocks noGrp="1"/>
          </p:cNvSpPr>
          <p:nvPr>
            <p:ph type="sldNum" sz="quarter" idx="4"/>
          </p:nvPr>
        </p:nvSpPr>
        <p:spPr/>
        <p:txBody>
          <a:bodyPr/>
          <a:lstStyle/>
          <a:p>
            <a:fld id="{D706174B-580A-41CE-AD05-61825D957271}" type="slidenum">
              <a:rPr lang="en-US" smtClean="0"/>
              <a:pPr/>
              <a:t>33</a:t>
            </a:fld>
            <a:endParaRPr lang="en-US" dirty="0"/>
          </a:p>
        </p:txBody>
      </p:sp>
      <p:sp>
        <p:nvSpPr>
          <p:cNvPr id="12" name="Content Placeholder 11">
            <a:extLst>
              <a:ext uri="{FF2B5EF4-FFF2-40B4-BE49-F238E27FC236}">
                <a16:creationId xmlns:a16="http://schemas.microsoft.com/office/drawing/2014/main" id="{7A3E2960-34E0-C542-95E5-79DBDBDFF223}"/>
              </a:ext>
            </a:extLst>
          </p:cNvPr>
          <p:cNvSpPr>
            <a:spLocks noGrp="1"/>
          </p:cNvSpPr>
          <p:nvPr>
            <p:ph sz="quarter" idx="15"/>
          </p:nvPr>
        </p:nvSpPr>
        <p:spPr>
          <a:xfrm>
            <a:off x="620184" y="6309320"/>
            <a:ext cx="10588384" cy="365125"/>
          </a:xfrm>
        </p:spPr>
        <p:txBody>
          <a:bodyPr/>
          <a:lstStyle/>
          <a:p>
            <a:pPr>
              <a:spcBef>
                <a:spcPts val="300"/>
              </a:spcBef>
            </a:pPr>
            <a:r>
              <a:rPr lang="en-US" dirty="0">
                <a:solidFill>
                  <a:schemeClr val="tx2"/>
                </a:solidFill>
              </a:rPr>
              <a:t>ADT, androgen deprivation therapy; EBRT, external beam radiation therapy; M0, nonmetastatic; M1, metastatic; mo, months; mCSPC, metastatic castration-sensitive prostate cancer; PSA, prostate specific antigen</a:t>
            </a:r>
          </a:p>
          <a:p>
            <a:pPr>
              <a:spcBef>
                <a:spcPts val="300"/>
              </a:spcBef>
            </a:pPr>
            <a:r>
              <a:rPr lang="en-US" dirty="0">
                <a:solidFill>
                  <a:schemeClr val="tx2"/>
                </a:solidFill>
              </a:rPr>
              <a:t>Schaeffer E, et al. NCCN clinical practice guidelines in oncology. Prostate cancer, V2.2020. Available from </a:t>
            </a:r>
            <a:r>
              <a:rPr lang="en-US" dirty="0">
                <a:solidFill>
                  <a:schemeClr val="tx2"/>
                </a:solidFill>
                <a:hlinkClick r:id="rId3">
                  <a:extLst>
                    <a:ext uri="{A12FA001-AC4F-418D-AE19-62706E023703}">
                      <ahyp:hlinkClr xmlns:ahyp="http://schemas.microsoft.com/office/drawing/2018/hyperlinkcolor" val="tx"/>
                    </a:ext>
                  </a:extLst>
                </a:hlinkClick>
              </a:rPr>
              <a:t>www.nccn.org</a:t>
            </a:r>
            <a:r>
              <a:rPr lang="en-US" dirty="0">
                <a:solidFill>
                  <a:schemeClr val="tx2"/>
                </a:solidFill>
              </a:rPr>
              <a:t>. May 21, 2020. Accessed Jul 27, 2020</a:t>
            </a:r>
          </a:p>
        </p:txBody>
      </p:sp>
      <p:pic>
        <p:nvPicPr>
          <p:cNvPr id="6" name="Picture 5">
            <a:extLst>
              <a:ext uri="{FF2B5EF4-FFF2-40B4-BE49-F238E27FC236}">
                <a16:creationId xmlns:a16="http://schemas.microsoft.com/office/drawing/2014/main" id="{61A52024-77B0-514A-B648-DA47E4FA64E0}"/>
              </a:ext>
            </a:extLst>
          </p:cNvPr>
          <p:cNvPicPr>
            <a:picLocks noChangeAspect="1"/>
          </p:cNvPicPr>
          <p:nvPr/>
        </p:nvPicPr>
        <p:blipFill>
          <a:blip r:embed="rId4"/>
          <a:stretch>
            <a:fillRect/>
          </a:stretch>
        </p:blipFill>
        <p:spPr>
          <a:xfrm>
            <a:off x="1209675" y="1052736"/>
            <a:ext cx="9772650" cy="4705350"/>
          </a:xfrm>
          <a:prstGeom prst="rect">
            <a:avLst/>
          </a:prstGeom>
        </p:spPr>
      </p:pic>
      <p:sp>
        <p:nvSpPr>
          <p:cNvPr id="4" name="TextBox 3">
            <a:extLst>
              <a:ext uri="{FF2B5EF4-FFF2-40B4-BE49-F238E27FC236}">
                <a16:creationId xmlns:a16="http://schemas.microsoft.com/office/drawing/2014/main" id="{535B0A92-65E6-A049-96B5-4457538D038C}"/>
              </a:ext>
            </a:extLst>
          </p:cNvPr>
          <p:cNvSpPr txBox="1"/>
          <p:nvPr/>
        </p:nvSpPr>
        <p:spPr>
          <a:xfrm>
            <a:off x="4688615" y="5517232"/>
            <a:ext cx="2695165" cy="523220"/>
          </a:xfrm>
          <a:prstGeom prst="rect">
            <a:avLst/>
          </a:prstGeom>
          <a:noFill/>
        </p:spPr>
        <p:txBody>
          <a:bodyPr wrap="square" rtlCol="0">
            <a:spAutoFit/>
          </a:bodyPr>
          <a:lstStyle/>
          <a:p>
            <a:r>
              <a:rPr lang="en-US" sz="2800" b="1" i="1" dirty="0">
                <a:solidFill>
                  <a:schemeClr val="accent1"/>
                </a:solidFill>
              </a:rPr>
              <a:t>How to choose?</a:t>
            </a:r>
          </a:p>
        </p:txBody>
      </p:sp>
      <p:sp>
        <p:nvSpPr>
          <p:cNvPr id="2" name="TextBox 1">
            <a:extLst>
              <a:ext uri="{FF2B5EF4-FFF2-40B4-BE49-F238E27FC236}">
                <a16:creationId xmlns:a16="http://schemas.microsoft.com/office/drawing/2014/main" id="{E8F3F3E5-7382-D743-B55B-C6A55CF0626D}"/>
              </a:ext>
            </a:extLst>
          </p:cNvPr>
          <p:cNvSpPr txBox="1"/>
          <p:nvPr/>
        </p:nvSpPr>
        <p:spPr>
          <a:xfrm>
            <a:off x="1057155" y="2026559"/>
            <a:ext cx="9925170" cy="1330383"/>
          </a:xfrm>
          <a:prstGeom prst="rect">
            <a:avLst/>
          </a:prstGeom>
          <a:solidFill>
            <a:schemeClr val="bg1"/>
          </a:solidFill>
        </p:spPr>
        <p:txBody>
          <a:bodyPr wrap="square" rtlCol="0">
            <a:noAutofit/>
          </a:bodyPr>
          <a:lstStyle/>
          <a:p>
            <a:pPr algn="ctr"/>
            <a:r>
              <a:rPr lang="en-US" sz="3600" b="1" dirty="0"/>
              <a:t>Quality of life and patient preferences</a:t>
            </a:r>
          </a:p>
          <a:p>
            <a:pPr algn="ctr"/>
            <a:r>
              <a:rPr lang="en-US" sz="3600" b="1" dirty="0"/>
              <a:t>must be considered!</a:t>
            </a:r>
          </a:p>
        </p:txBody>
      </p:sp>
      <p:sp>
        <p:nvSpPr>
          <p:cNvPr id="17" name="Rectangle 16">
            <a:extLst>
              <a:ext uri="{FF2B5EF4-FFF2-40B4-BE49-F238E27FC236}">
                <a16:creationId xmlns:a16="http://schemas.microsoft.com/office/drawing/2014/main" id="{B6111276-D4A5-6740-95C3-781FAC884F58}"/>
              </a:ext>
            </a:extLst>
          </p:cNvPr>
          <p:cNvSpPr/>
          <p:nvPr/>
        </p:nvSpPr>
        <p:spPr>
          <a:xfrm>
            <a:off x="10800523" y="3140968"/>
            <a:ext cx="408045"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188577"/>
      </p:ext>
    </p:extLst>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C9DA-A415-1846-BF29-9693834622B8}"/>
              </a:ext>
            </a:extLst>
          </p:cNvPr>
          <p:cNvSpPr>
            <a:spLocks noGrp="1"/>
          </p:cNvSpPr>
          <p:nvPr>
            <p:ph type="title"/>
          </p:nvPr>
        </p:nvSpPr>
        <p:spPr/>
        <p:txBody>
          <a:bodyPr/>
          <a:lstStyle/>
          <a:p>
            <a:r>
              <a:rPr lang="en-US" dirty="0"/>
              <a:t>What contributes to Q</a:t>
            </a:r>
            <a:r>
              <a:rPr lang="en-US" cap="none" dirty="0"/>
              <a:t>o</a:t>
            </a:r>
            <a:r>
              <a:rPr lang="en-US" dirty="0"/>
              <a:t>L?</a:t>
            </a:r>
          </a:p>
        </p:txBody>
      </p:sp>
      <p:sp>
        <p:nvSpPr>
          <p:cNvPr id="5" name="Slide Number Placeholder 4">
            <a:extLst>
              <a:ext uri="{FF2B5EF4-FFF2-40B4-BE49-F238E27FC236}">
                <a16:creationId xmlns:a16="http://schemas.microsoft.com/office/drawing/2014/main" id="{363CD882-E9F7-8443-9333-5D5D93C5F338}"/>
              </a:ext>
            </a:extLst>
          </p:cNvPr>
          <p:cNvSpPr>
            <a:spLocks noGrp="1"/>
          </p:cNvSpPr>
          <p:nvPr>
            <p:ph type="sldNum" sz="quarter" idx="4"/>
          </p:nvPr>
        </p:nvSpPr>
        <p:spPr/>
        <p:txBody>
          <a:bodyPr/>
          <a:lstStyle/>
          <a:p>
            <a:fld id="{D706174B-580A-41CE-AD05-61825D957271}" type="slidenum">
              <a:rPr lang="en-US" smtClean="0"/>
              <a:pPr/>
              <a:t>34</a:t>
            </a:fld>
            <a:endParaRPr lang="en-US" dirty="0"/>
          </a:p>
        </p:txBody>
      </p:sp>
      <p:sp>
        <p:nvSpPr>
          <p:cNvPr id="11" name="Content Placeholder 10">
            <a:extLst>
              <a:ext uri="{FF2B5EF4-FFF2-40B4-BE49-F238E27FC236}">
                <a16:creationId xmlns:a16="http://schemas.microsoft.com/office/drawing/2014/main" id="{804880D7-9463-0B4F-A1B1-C073630894D7}"/>
              </a:ext>
            </a:extLst>
          </p:cNvPr>
          <p:cNvSpPr>
            <a:spLocks noGrp="1"/>
          </p:cNvSpPr>
          <p:nvPr>
            <p:ph sz="quarter" idx="15"/>
          </p:nvPr>
        </p:nvSpPr>
        <p:spPr>
          <a:xfrm>
            <a:off x="620184" y="6309320"/>
            <a:ext cx="8116800" cy="365125"/>
          </a:xfrm>
        </p:spPr>
        <p:txBody>
          <a:bodyPr/>
          <a:lstStyle/>
          <a:p>
            <a:r>
              <a:rPr lang="en-GB" dirty="0"/>
              <a:t>AE, adverse event; PROM, patient-reported outcome measure; QoL, quality of life</a:t>
            </a:r>
          </a:p>
        </p:txBody>
      </p:sp>
      <p:grpSp>
        <p:nvGrpSpPr>
          <p:cNvPr id="13" name="Group 12">
            <a:extLst>
              <a:ext uri="{FF2B5EF4-FFF2-40B4-BE49-F238E27FC236}">
                <a16:creationId xmlns:a16="http://schemas.microsoft.com/office/drawing/2014/main" id="{807D5F48-16D1-F14A-B3CE-255EC6EB5572}"/>
              </a:ext>
            </a:extLst>
          </p:cNvPr>
          <p:cNvGrpSpPr/>
          <p:nvPr/>
        </p:nvGrpSpPr>
        <p:grpSpPr>
          <a:xfrm>
            <a:off x="1379476" y="1124744"/>
            <a:ext cx="9433048" cy="4896544"/>
            <a:chOff x="1379476" y="1124744"/>
            <a:chExt cx="9433048" cy="4896544"/>
          </a:xfrm>
        </p:grpSpPr>
        <p:pic>
          <p:nvPicPr>
            <p:cNvPr id="3" name="Picture 2">
              <a:extLst>
                <a:ext uri="{FF2B5EF4-FFF2-40B4-BE49-F238E27FC236}">
                  <a16:creationId xmlns:a16="http://schemas.microsoft.com/office/drawing/2014/main" id="{5B083E4E-C432-344B-9560-203364E4FC29}"/>
                </a:ext>
              </a:extLst>
            </p:cNvPr>
            <p:cNvPicPr>
              <a:picLocks noChangeAspect="1"/>
            </p:cNvPicPr>
            <p:nvPr/>
          </p:nvPicPr>
          <p:blipFill rotWithShape="1">
            <a:blip r:embed="rId2"/>
            <a:srcRect l="7735" r="2963" b="2477"/>
            <a:stretch/>
          </p:blipFill>
          <p:spPr>
            <a:xfrm>
              <a:off x="1379476" y="1124744"/>
              <a:ext cx="9433048" cy="4824536"/>
            </a:xfrm>
            <a:prstGeom prst="rect">
              <a:avLst/>
            </a:prstGeom>
          </p:spPr>
        </p:pic>
        <p:sp>
          <p:nvSpPr>
            <p:cNvPr id="12" name="Rectangle 11">
              <a:extLst>
                <a:ext uri="{FF2B5EF4-FFF2-40B4-BE49-F238E27FC236}">
                  <a16:creationId xmlns:a16="http://schemas.microsoft.com/office/drawing/2014/main" id="{2D01B29F-0AFC-204E-BD2E-917EE4517C26}"/>
                </a:ext>
              </a:extLst>
            </p:cNvPr>
            <p:cNvSpPr/>
            <p:nvPr/>
          </p:nvSpPr>
          <p:spPr>
            <a:xfrm>
              <a:off x="1379476" y="5805264"/>
              <a:ext cx="442849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834500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3186473" y="1655045"/>
            <a:ext cx="1556657" cy="745073"/>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sp>
        <p:nvSpPr>
          <p:cNvPr id="2" name="Title 1"/>
          <p:cNvSpPr>
            <a:spLocks noGrp="1"/>
          </p:cNvSpPr>
          <p:nvPr>
            <p:ph type="title"/>
          </p:nvPr>
        </p:nvSpPr>
        <p:spPr/>
        <p:txBody>
          <a:bodyPr/>
          <a:lstStyle/>
          <a:p>
            <a:r>
              <a:rPr lang="en-US" dirty="0"/>
              <a:t>Considering All Factors in </a:t>
            </a:r>
            <a:r>
              <a:rPr lang="en-US" cap="none" dirty="0"/>
              <a:t>m</a:t>
            </a:r>
            <a:r>
              <a:rPr lang="en-US" dirty="0"/>
              <a:t>CSPC </a:t>
            </a:r>
            <a:br>
              <a:rPr lang="en-US" dirty="0"/>
            </a:br>
            <a:r>
              <a:rPr lang="en-US" dirty="0"/>
              <a:t>Treatment Decisions</a:t>
            </a:r>
          </a:p>
        </p:txBody>
      </p:sp>
      <p:sp>
        <p:nvSpPr>
          <p:cNvPr id="19" name="Slide Number Placeholder 18">
            <a:extLst>
              <a:ext uri="{FF2B5EF4-FFF2-40B4-BE49-F238E27FC236}">
                <a16:creationId xmlns:a16="http://schemas.microsoft.com/office/drawing/2014/main" id="{2C1EF569-E51C-6349-ACE6-27F237201A53}"/>
              </a:ext>
            </a:extLst>
          </p:cNvPr>
          <p:cNvSpPr>
            <a:spLocks noGrp="1"/>
          </p:cNvSpPr>
          <p:nvPr>
            <p:ph type="sldNum" sz="quarter" idx="4"/>
          </p:nvPr>
        </p:nvSpPr>
        <p:spPr/>
        <p:txBody>
          <a:bodyPr/>
          <a:lstStyle/>
          <a:p>
            <a:fld id="{D706174B-580A-41CE-AD05-61825D957271}" type="slidenum">
              <a:rPr lang="en-US" smtClean="0"/>
              <a:pPr/>
              <a:t>35</a:t>
            </a:fld>
            <a:endParaRPr lang="en-US" dirty="0"/>
          </a:p>
        </p:txBody>
      </p:sp>
      <p:sp>
        <p:nvSpPr>
          <p:cNvPr id="25" name="Content Placeholder 24">
            <a:extLst>
              <a:ext uri="{FF2B5EF4-FFF2-40B4-BE49-F238E27FC236}">
                <a16:creationId xmlns:a16="http://schemas.microsoft.com/office/drawing/2014/main" id="{287486DE-322D-FB47-936F-23960493746C}"/>
              </a:ext>
            </a:extLst>
          </p:cNvPr>
          <p:cNvSpPr>
            <a:spLocks noGrp="1"/>
          </p:cNvSpPr>
          <p:nvPr>
            <p:ph sz="quarter" idx="15"/>
          </p:nvPr>
        </p:nvSpPr>
        <p:spPr>
          <a:xfrm>
            <a:off x="620184" y="6309320"/>
            <a:ext cx="11254316" cy="365125"/>
          </a:xfrm>
        </p:spPr>
        <p:txBody>
          <a:bodyPr/>
          <a:lstStyle/>
          <a:p>
            <a:pPr>
              <a:spcBef>
                <a:spcPts val="300"/>
              </a:spcBef>
            </a:pPr>
            <a:r>
              <a:rPr lang="en-GB" dirty="0"/>
              <a:t>AE, adverse event; ALP, alkaline phosphatase; LDH, lactate dehydrogenase; mCSPC, metastatic castration-sensitive prostate cancer; OS, overall survival; QoL, quality of Life</a:t>
            </a:r>
          </a:p>
          <a:p>
            <a:pPr>
              <a:spcBef>
                <a:spcPts val="300"/>
              </a:spcBef>
            </a:pPr>
            <a:r>
              <a:rPr lang="en-US" dirty="0"/>
              <a:t>Based on personal experience, N. Shore </a:t>
            </a:r>
          </a:p>
          <a:p>
            <a:pPr>
              <a:spcBef>
                <a:spcPts val="300"/>
              </a:spcBef>
            </a:pPr>
            <a:r>
              <a:rPr lang="en-US" dirty="0" err="1"/>
              <a:t>Cattrini</a:t>
            </a:r>
            <a:r>
              <a:rPr lang="en-US" dirty="0"/>
              <a:t> C, et al. Cancers 2019; 11: 1355, </a:t>
            </a:r>
            <a:r>
              <a:rPr lang="en-GB" dirty="0"/>
              <a:t>doi:10.3390/cancers11091355</a:t>
            </a:r>
          </a:p>
        </p:txBody>
      </p:sp>
      <p:sp>
        <p:nvSpPr>
          <p:cNvPr id="6" name="Oval 5"/>
          <p:cNvSpPr/>
          <p:nvPr/>
        </p:nvSpPr>
        <p:spPr>
          <a:xfrm>
            <a:off x="1847531" y="1508087"/>
            <a:ext cx="1589315" cy="93308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Clinical benefit</a:t>
            </a:r>
          </a:p>
        </p:txBody>
      </p:sp>
      <p:sp>
        <p:nvSpPr>
          <p:cNvPr id="8" name="Rectangle 7"/>
          <p:cNvSpPr/>
          <p:nvPr/>
        </p:nvSpPr>
        <p:spPr>
          <a:xfrm>
            <a:off x="4993499" y="1728491"/>
            <a:ext cx="5061860" cy="57447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OS and cancer-specific survival QoL</a:t>
            </a:r>
          </a:p>
        </p:txBody>
      </p:sp>
      <p:sp>
        <p:nvSpPr>
          <p:cNvPr id="10" name="Right Arrow 9"/>
          <p:cNvSpPr/>
          <p:nvPr/>
        </p:nvSpPr>
        <p:spPr>
          <a:xfrm>
            <a:off x="3186471" y="2735751"/>
            <a:ext cx="1556657" cy="745073"/>
          </a:xfrm>
          <a:prstGeom prst="rightArrow">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2060"/>
              </a:solidFill>
            </a:endParaRPr>
          </a:p>
        </p:txBody>
      </p:sp>
      <p:sp>
        <p:nvSpPr>
          <p:cNvPr id="11" name="Oval 10"/>
          <p:cNvSpPr/>
          <p:nvPr/>
        </p:nvSpPr>
        <p:spPr>
          <a:xfrm>
            <a:off x="1847529" y="2588793"/>
            <a:ext cx="1589315" cy="933082"/>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Disease specific</a:t>
            </a:r>
          </a:p>
        </p:txBody>
      </p:sp>
      <p:sp>
        <p:nvSpPr>
          <p:cNvPr id="12" name="Rectangle 11"/>
          <p:cNvSpPr/>
          <p:nvPr/>
        </p:nvSpPr>
        <p:spPr>
          <a:xfrm>
            <a:off x="4993499" y="2832848"/>
            <a:ext cx="5061860" cy="574472"/>
          </a:xfrm>
          <a:prstGeom prst="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Disease characteristics such as volume and risk</a:t>
            </a:r>
          </a:p>
          <a:p>
            <a:pPr algn="ctr"/>
            <a:r>
              <a:rPr lang="en-US" sz="1600" b="1" dirty="0">
                <a:solidFill>
                  <a:schemeClr val="tx1"/>
                </a:solidFill>
              </a:rPr>
              <a:t>Specific alterations such as genomic alterations</a:t>
            </a:r>
          </a:p>
        </p:txBody>
      </p:sp>
      <p:sp>
        <p:nvSpPr>
          <p:cNvPr id="13" name="Right Arrow 12"/>
          <p:cNvSpPr/>
          <p:nvPr/>
        </p:nvSpPr>
        <p:spPr>
          <a:xfrm>
            <a:off x="3186470" y="3797477"/>
            <a:ext cx="1556657" cy="745073"/>
          </a:xfrm>
          <a:prstGeom prst="rightArrow">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bg1"/>
              </a:solidFill>
            </a:endParaRPr>
          </a:p>
        </p:txBody>
      </p:sp>
      <p:sp>
        <p:nvSpPr>
          <p:cNvPr id="14" name="Oval 13"/>
          <p:cNvSpPr/>
          <p:nvPr/>
        </p:nvSpPr>
        <p:spPr>
          <a:xfrm>
            <a:off x="1847528" y="3650519"/>
            <a:ext cx="1589315" cy="933082"/>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Patient specific</a:t>
            </a:r>
          </a:p>
        </p:txBody>
      </p:sp>
      <p:sp>
        <p:nvSpPr>
          <p:cNvPr id="15" name="Rectangle 14"/>
          <p:cNvSpPr/>
          <p:nvPr/>
        </p:nvSpPr>
        <p:spPr>
          <a:xfrm>
            <a:off x="4993499" y="3882777"/>
            <a:ext cx="5061860" cy="5744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Patient characteristics such as age, comorbidities</a:t>
            </a:r>
          </a:p>
          <a:p>
            <a:pPr algn="ctr"/>
            <a:r>
              <a:rPr lang="en-US" sz="1600" b="1" dirty="0">
                <a:solidFill>
                  <a:schemeClr val="bg1"/>
                </a:solidFill>
              </a:rPr>
              <a:t>Laboratory values such as ALP and LDH</a:t>
            </a:r>
          </a:p>
        </p:txBody>
      </p:sp>
      <p:sp>
        <p:nvSpPr>
          <p:cNvPr id="16" name="Right Arrow 15"/>
          <p:cNvSpPr/>
          <p:nvPr/>
        </p:nvSpPr>
        <p:spPr>
          <a:xfrm>
            <a:off x="3186470" y="4875124"/>
            <a:ext cx="1556657" cy="745073"/>
          </a:xfrm>
          <a:prstGeom prst="rightArrow">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002060"/>
              </a:solidFill>
            </a:endParaRPr>
          </a:p>
        </p:txBody>
      </p:sp>
      <p:sp>
        <p:nvSpPr>
          <p:cNvPr id="17" name="Oval 16"/>
          <p:cNvSpPr/>
          <p:nvPr/>
        </p:nvSpPr>
        <p:spPr>
          <a:xfrm>
            <a:off x="1847528" y="4728166"/>
            <a:ext cx="1589315" cy="933082"/>
          </a:xfrm>
          <a:prstGeom prst="ellipse">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000E2A"/>
                </a:solidFill>
              </a:rPr>
              <a:t>Drug specific</a:t>
            </a:r>
          </a:p>
        </p:txBody>
      </p:sp>
      <p:sp>
        <p:nvSpPr>
          <p:cNvPr id="18" name="Rectangle 17"/>
          <p:cNvSpPr/>
          <p:nvPr/>
        </p:nvSpPr>
        <p:spPr>
          <a:xfrm>
            <a:off x="4993499" y="4960424"/>
            <a:ext cx="5061860" cy="57447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AEs, drug-drug interactions, cost and accessibility, </a:t>
            </a:r>
            <a:br>
              <a:rPr lang="en-US" sz="1600" b="1" dirty="0">
                <a:solidFill>
                  <a:schemeClr val="tx1"/>
                </a:solidFill>
              </a:rPr>
            </a:br>
            <a:r>
              <a:rPr lang="en-US" sz="1600" b="1" dirty="0">
                <a:solidFill>
                  <a:schemeClr val="tx1"/>
                </a:solidFill>
              </a:rPr>
              <a:t>route of administration, duration of treatment</a:t>
            </a:r>
          </a:p>
        </p:txBody>
      </p:sp>
    </p:spTree>
    <p:extLst>
      <p:ext uri="{BB962C8B-B14F-4D97-AF65-F5344CB8AC3E}">
        <p14:creationId xmlns:p14="http://schemas.microsoft.com/office/powerpoint/2010/main" val="4108474274"/>
      </p:ext>
    </p:extLst>
  </p:cSld>
  <p:clrMapOvr>
    <a:masterClrMapping/>
  </p:clrMapOvr>
  <p:transition spd="med"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9"/>
          <p:cNvSpPr txBox="1">
            <a:spLocks noGrp="1"/>
          </p:cNvSpPr>
          <p:nvPr>
            <p:ph sz="quarter" idx="12"/>
          </p:nvPr>
        </p:nvSpPr>
        <p:spPr/>
        <p:txBody>
          <a:bodyPr/>
          <a:lstStyle/>
          <a:p>
            <a:r>
              <a:rPr lang="en-US" dirty="0"/>
              <a:t>De novo versus recurrent disease at presentation</a:t>
            </a:r>
          </a:p>
          <a:p>
            <a:r>
              <a:rPr lang="en-US" dirty="0"/>
              <a:t>Volume of disease</a:t>
            </a:r>
          </a:p>
          <a:p>
            <a:r>
              <a:rPr lang="en-US" dirty="0"/>
              <a:t>Comorbidities</a:t>
            </a:r>
          </a:p>
          <a:p>
            <a:r>
              <a:rPr lang="en-US" dirty="0"/>
              <a:t>Adverse effect profiles </a:t>
            </a:r>
          </a:p>
          <a:p>
            <a:r>
              <a:rPr lang="en-US" dirty="0"/>
              <a:t>Patient preferences</a:t>
            </a:r>
          </a:p>
          <a:p>
            <a:r>
              <a:rPr lang="en-US" dirty="0"/>
              <a:t>Cost: direct and indirect costs</a:t>
            </a:r>
          </a:p>
          <a:p>
            <a:r>
              <a:rPr lang="en-US" dirty="0"/>
              <a:t>Convenience</a:t>
            </a:r>
          </a:p>
          <a:p>
            <a:r>
              <a:rPr lang="en-US" dirty="0"/>
              <a:t>COVID-19 concerns</a:t>
            </a:r>
          </a:p>
          <a:p>
            <a:r>
              <a:rPr lang="en-US" dirty="0"/>
              <a:t>Availability of drugs</a:t>
            </a:r>
          </a:p>
          <a:p>
            <a:r>
              <a:rPr lang="en-US" dirty="0"/>
              <a:t>Subsequent therapies</a:t>
            </a:r>
          </a:p>
        </p:txBody>
      </p:sp>
      <p:sp>
        <p:nvSpPr>
          <p:cNvPr id="219" name="Google Shape;219;p39"/>
          <p:cNvSpPr txBox="1">
            <a:spLocks noGrp="1"/>
          </p:cNvSpPr>
          <p:nvPr>
            <p:ph type="title"/>
          </p:nvPr>
        </p:nvSpPr>
        <p:spPr/>
        <p:txBody>
          <a:bodyPr/>
          <a:lstStyle/>
          <a:p>
            <a:r>
              <a:rPr lang="en-US" dirty="0"/>
              <a:t>Treatment Considerations in </a:t>
            </a:r>
            <a:r>
              <a:rPr lang="en-US" cap="none" dirty="0"/>
              <a:t>m</a:t>
            </a:r>
            <a:r>
              <a:rPr lang="en-US" dirty="0"/>
              <a:t>CSPC</a:t>
            </a:r>
          </a:p>
        </p:txBody>
      </p:sp>
      <p:sp>
        <p:nvSpPr>
          <p:cNvPr id="3" name="Slide Number Placeholder 2">
            <a:extLst>
              <a:ext uri="{FF2B5EF4-FFF2-40B4-BE49-F238E27FC236}">
                <a16:creationId xmlns:a16="http://schemas.microsoft.com/office/drawing/2014/main" id="{79AEEB30-C363-844C-A69F-1C545C65EF2A}"/>
              </a:ext>
            </a:extLst>
          </p:cNvPr>
          <p:cNvSpPr>
            <a:spLocks noGrp="1"/>
          </p:cNvSpPr>
          <p:nvPr>
            <p:ph type="sldNum" sz="quarter" idx="4"/>
          </p:nvPr>
        </p:nvSpPr>
        <p:spPr/>
        <p:txBody>
          <a:bodyPr/>
          <a:lstStyle/>
          <a:p>
            <a:fld id="{D706174B-580A-41CE-AD05-61825D957271}" type="slidenum">
              <a:rPr lang="en-US" smtClean="0"/>
              <a:pPr/>
              <a:t>36</a:t>
            </a:fld>
            <a:endParaRPr lang="en-US" dirty="0"/>
          </a:p>
        </p:txBody>
      </p:sp>
      <p:sp>
        <p:nvSpPr>
          <p:cNvPr id="8" name="Content Placeholder 7">
            <a:extLst>
              <a:ext uri="{FF2B5EF4-FFF2-40B4-BE49-F238E27FC236}">
                <a16:creationId xmlns:a16="http://schemas.microsoft.com/office/drawing/2014/main" id="{FD7A6011-C5E3-1943-9AD8-6D2816297E31}"/>
              </a:ext>
            </a:extLst>
          </p:cNvPr>
          <p:cNvSpPr>
            <a:spLocks noGrp="1"/>
          </p:cNvSpPr>
          <p:nvPr>
            <p:ph sz="quarter" idx="15"/>
          </p:nvPr>
        </p:nvSpPr>
        <p:spPr>
          <a:xfrm>
            <a:off x="620184" y="6309320"/>
            <a:ext cx="8116800" cy="365125"/>
          </a:xfrm>
        </p:spPr>
        <p:txBody>
          <a:bodyPr/>
          <a:lstStyle/>
          <a:p>
            <a:pPr>
              <a:spcBef>
                <a:spcPts val="300"/>
              </a:spcBef>
            </a:pPr>
            <a:r>
              <a:rPr lang="en-GB" dirty="0"/>
              <a:t>COVID-19, coronavirus disease 2019; mCSPC, metastatic castration-sensitive prostate cancer</a:t>
            </a:r>
            <a:endParaRPr lang="en-US" dirty="0"/>
          </a:p>
          <a:p>
            <a:pPr>
              <a:spcBef>
                <a:spcPts val="300"/>
              </a:spcBef>
            </a:pPr>
            <a:r>
              <a:rPr lang="en-US" dirty="0"/>
              <a:t>Based on personal experience, N. Shore</a:t>
            </a:r>
          </a:p>
        </p:txBody>
      </p:sp>
    </p:spTree>
    <p:extLst>
      <p:ext uri="{BB962C8B-B14F-4D97-AF65-F5344CB8AC3E}">
        <p14:creationId xmlns:p14="http://schemas.microsoft.com/office/powerpoint/2010/main" val="1318408166"/>
      </p:ext>
    </p:extLst>
  </p:cSld>
  <p:clrMapOvr>
    <a:masterClrMapping/>
  </p:clrMapOvr>
  <p:transition spd="med"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192AAAF-3503-483F-8484-2033DF29361D}"/>
              </a:ext>
            </a:extLst>
          </p:cNvPr>
          <p:cNvSpPr>
            <a:spLocks noGrp="1"/>
          </p:cNvSpPr>
          <p:nvPr>
            <p:ph sz="quarter" idx="12"/>
          </p:nvPr>
        </p:nvSpPr>
        <p:spPr>
          <a:xfrm>
            <a:off x="620184" y="1425600"/>
            <a:ext cx="5222915" cy="4528800"/>
          </a:xfrm>
        </p:spPr>
        <p:txBody>
          <a:bodyPr/>
          <a:lstStyle/>
          <a:p>
            <a:r>
              <a:rPr lang="en-US" dirty="0"/>
              <a:t>Most men with mCSPC are treated with </a:t>
            </a:r>
            <a:br>
              <a:rPr lang="en-US" dirty="0"/>
            </a:br>
            <a:r>
              <a:rPr lang="en-US" dirty="0"/>
              <a:t>LHRH therapy alone</a:t>
            </a:r>
          </a:p>
          <a:p>
            <a:pPr lvl="1"/>
            <a:r>
              <a:rPr lang="en-US" dirty="0"/>
              <a:t>A US physician-based syndicated patient-record tracking study captured use of anticancer </a:t>
            </a:r>
            <a:br>
              <a:rPr lang="en-US" dirty="0"/>
            </a:br>
            <a:r>
              <a:rPr lang="en-US" dirty="0"/>
              <a:t>and supportive care agents in prostate cancer</a:t>
            </a:r>
            <a:endParaRPr lang="en-US" baseline="30000" dirty="0"/>
          </a:p>
          <a:p>
            <a:pPr lvl="2"/>
            <a:r>
              <a:rPr lang="en-US" dirty="0"/>
              <a:t>Data collected online between June 2018 and </a:t>
            </a:r>
            <a:br>
              <a:rPr lang="en-US" dirty="0"/>
            </a:br>
            <a:r>
              <a:rPr lang="en-US" dirty="0"/>
              <a:t>June 2019</a:t>
            </a:r>
          </a:p>
          <a:p>
            <a:pPr lvl="2"/>
            <a:r>
              <a:rPr lang="en-US" dirty="0"/>
              <a:t>156 physicians reported on 1,360 patients</a:t>
            </a:r>
          </a:p>
          <a:p>
            <a:pPr lvl="1"/>
            <a:r>
              <a:rPr lang="en-US" dirty="0"/>
              <a:t>Patients with mCSPC were identified by using the </a:t>
            </a:r>
            <a:br>
              <a:rPr lang="en-US" dirty="0"/>
            </a:br>
            <a:r>
              <a:rPr lang="en-US" dirty="0"/>
              <a:t>following query</a:t>
            </a:r>
          </a:p>
          <a:p>
            <a:pPr lvl="2"/>
            <a:r>
              <a:rPr lang="en-US" dirty="0"/>
              <a:t>Prostate, stage IV, not hormone refractory, metastatic line 1 by regimen</a:t>
            </a:r>
          </a:p>
        </p:txBody>
      </p:sp>
      <p:sp>
        <p:nvSpPr>
          <p:cNvPr id="6" name="Title 5">
            <a:extLst>
              <a:ext uri="{FF2B5EF4-FFF2-40B4-BE49-F238E27FC236}">
                <a16:creationId xmlns:a16="http://schemas.microsoft.com/office/drawing/2014/main" id="{AAAE0D31-AAEE-49FB-92F0-F337ACFA33B1}"/>
              </a:ext>
            </a:extLst>
          </p:cNvPr>
          <p:cNvSpPr>
            <a:spLocks noGrp="1"/>
          </p:cNvSpPr>
          <p:nvPr>
            <p:ph type="title"/>
          </p:nvPr>
        </p:nvSpPr>
        <p:spPr/>
        <p:txBody>
          <a:bodyPr/>
          <a:lstStyle/>
          <a:p>
            <a:r>
              <a:rPr lang="en-US" dirty="0"/>
              <a:t>Real-World Treatment Patterns in </a:t>
            </a:r>
            <a:r>
              <a:rPr lang="en-US" cap="none" dirty="0"/>
              <a:t>m</a:t>
            </a:r>
            <a:r>
              <a:rPr lang="en-US" dirty="0"/>
              <a:t>CSPC</a:t>
            </a:r>
          </a:p>
        </p:txBody>
      </p:sp>
      <p:sp>
        <p:nvSpPr>
          <p:cNvPr id="4" name="Slide Number Placeholder 3">
            <a:extLst>
              <a:ext uri="{FF2B5EF4-FFF2-40B4-BE49-F238E27FC236}">
                <a16:creationId xmlns:a16="http://schemas.microsoft.com/office/drawing/2014/main" id="{6F8EC60E-7BAD-DF4F-9098-CB4606A10FB0}"/>
              </a:ext>
            </a:extLst>
          </p:cNvPr>
          <p:cNvSpPr>
            <a:spLocks noGrp="1"/>
          </p:cNvSpPr>
          <p:nvPr>
            <p:ph type="sldNum" sz="quarter" idx="4"/>
          </p:nvPr>
        </p:nvSpPr>
        <p:spPr/>
        <p:txBody>
          <a:bodyPr/>
          <a:lstStyle/>
          <a:p>
            <a:fld id="{D706174B-580A-41CE-AD05-61825D957271}" type="slidenum">
              <a:rPr lang="en-US" smtClean="0"/>
              <a:pPr/>
              <a:t>37</a:t>
            </a:fld>
            <a:endParaRPr lang="en-US" dirty="0"/>
          </a:p>
        </p:txBody>
      </p:sp>
      <p:sp>
        <p:nvSpPr>
          <p:cNvPr id="15" name="TextBox 14">
            <a:extLst>
              <a:ext uri="{FF2B5EF4-FFF2-40B4-BE49-F238E27FC236}">
                <a16:creationId xmlns:a16="http://schemas.microsoft.com/office/drawing/2014/main" id="{9220B6E2-825A-4A99-AA61-2783BDAFE740}"/>
              </a:ext>
            </a:extLst>
          </p:cNvPr>
          <p:cNvSpPr txBox="1"/>
          <p:nvPr/>
        </p:nvSpPr>
        <p:spPr>
          <a:xfrm>
            <a:off x="6024437" y="1384311"/>
            <a:ext cx="5867400" cy="707886"/>
          </a:xfrm>
          <a:prstGeom prst="rect">
            <a:avLst/>
          </a:prstGeom>
          <a:noFill/>
        </p:spPr>
        <p:txBody>
          <a:bodyPr wrap="square" rtlCol="0">
            <a:spAutoFit/>
          </a:bodyPr>
          <a:lstStyle/>
          <a:p>
            <a:pPr algn="ctr"/>
            <a:r>
              <a:rPr lang="en-US" sz="2000" b="1" dirty="0">
                <a:solidFill>
                  <a:schemeClr val="accent1"/>
                </a:solidFill>
              </a:rPr>
              <a:t>PATIENTS RECEIVING VARIOUS CATEGORIES </a:t>
            </a:r>
            <a:br>
              <a:rPr lang="en-US" sz="2000" b="1" dirty="0">
                <a:solidFill>
                  <a:schemeClr val="accent1"/>
                </a:solidFill>
              </a:rPr>
            </a:br>
            <a:r>
              <a:rPr lang="en-US" sz="2000" b="1" dirty="0">
                <a:solidFill>
                  <a:schemeClr val="accent1"/>
                </a:solidFill>
              </a:rPr>
              <a:t>OF TREATMENT (%)</a:t>
            </a:r>
          </a:p>
        </p:txBody>
      </p:sp>
      <p:sp>
        <p:nvSpPr>
          <p:cNvPr id="12" name="Content Placeholder 11">
            <a:extLst>
              <a:ext uri="{FF2B5EF4-FFF2-40B4-BE49-F238E27FC236}">
                <a16:creationId xmlns:a16="http://schemas.microsoft.com/office/drawing/2014/main" id="{0B0B3D15-5F04-674A-9680-F5304F9B26AD}"/>
              </a:ext>
            </a:extLst>
          </p:cNvPr>
          <p:cNvSpPr>
            <a:spLocks noGrp="1"/>
          </p:cNvSpPr>
          <p:nvPr>
            <p:ph sz="quarter" idx="15"/>
          </p:nvPr>
        </p:nvSpPr>
        <p:spPr>
          <a:xfrm>
            <a:off x="620184" y="6309320"/>
            <a:ext cx="8116800" cy="365125"/>
          </a:xfrm>
        </p:spPr>
        <p:txBody>
          <a:bodyPr/>
          <a:lstStyle/>
          <a:p>
            <a:pPr>
              <a:spcBef>
                <a:spcPts val="0"/>
              </a:spcBef>
              <a:spcAft>
                <a:spcPts val="300"/>
              </a:spcAft>
            </a:pPr>
            <a:r>
              <a:rPr lang="en-GB" dirty="0"/>
              <a:t>LHRH,  luteinizing hormone-releasing hormone; mCSPC, metastatic castration-sensitive prostate cancer</a:t>
            </a:r>
          </a:p>
          <a:p>
            <a:pPr>
              <a:spcBef>
                <a:spcPts val="0"/>
              </a:spcBef>
              <a:spcAft>
                <a:spcPts val="300"/>
              </a:spcAft>
            </a:pPr>
            <a:r>
              <a:rPr lang="en-GB" dirty="0"/>
              <a:t>Ipsos. </a:t>
            </a:r>
            <a:r>
              <a:rPr lang="en-US" dirty="0"/>
              <a:t>Healthcare US Oncology Monitor. Available from www.ipsos.com. Presented by Shore, N. ASCO 2020 Educational Session</a:t>
            </a:r>
            <a:endParaRPr lang="en-GB" dirty="0"/>
          </a:p>
        </p:txBody>
      </p:sp>
      <p:sp>
        <p:nvSpPr>
          <p:cNvPr id="16" name="TextBox 15">
            <a:extLst>
              <a:ext uri="{FF2B5EF4-FFF2-40B4-BE49-F238E27FC236}">
                <a16:creationId xmlns:a16="http://schemas.microsoft.com/office/drawing/2014/main" id="{7D963887-4C5E-1148-BA0A-FDAB335DA331}"/>
              </a:ext>
            </a:extLst>
          </p:cNvPr>
          <p:cNvSpPr txBox="1"/>
          <p:nvPr/>
        </p:nvSpPr>
        <p:spPr>
          <a:xfrm>
            <a:off x="6503920" y="5284032"/>
            <a:ext cx="730969" cy="276999"/>
          </a:xfrm>
          <a:prstGeom prst="rect">
            <a:avLst/>
          </a:prstGeom>
          <a:noFill/>
        </p:spPr>
        <p:txBody>
          <a:bodyPr wrap="none" lIns="0" tIns="0" rIns="0" bIns="0" rtlCol="0">
            <a:spAutoFit/>
          </a:bodyPr>
          <a:lstStyle/>
          <a:p>
            <a:pPr algn="ctr">
              <a:lnSpc>
                <a:spcPct val="90000"/>
              </a:lnSpc>
            </a:pPr>
            <a:r>
              <a:rPr lang="en-US" sz="1000" dirty="0">
                <a:latin typeface="Calibri" panose="020F0502020204030204" pitchFamily="34" charset="0"/>
                <a:ea typeface="Aileron" charset="0"/>
                <a:cs typeface="Calibri" panose="020F0502020204030204" pitchFamily="34" charset="0"/>
              </a:rPr>
              <a:t>LHRH therapy</a:t>
            </a:r>
          </a:p>
          <a:p>
            <a:pPr algn="ctr">
              <a:lnSpc>
                <a:spcPct val="90000"/>
              </a:lnSpc>
            </a:pPr>
            <a:r>
              <a:rPr lang="en-US" sz="1000" dirty="0">
                <a:latin typeface="Calibri" panose="020F0502020204030204" pitchFamily="34" charset="0"/>
                <a:ea typeface="Aileron" charset="0"/>
                <a:cs typeface="Calibri" panose="020F0502020204030204" pitchFamily="34" charset="0"/>
              </a:rPr>
              <a:t>alone</a:t>
            </a:r>
          </a:p>
        </p:txBody>
      </p:sp>
      <p:graphicFrame>
        <p:nvGraphicFramePr>
          <p:cNvPr id="19" name="Chart 18">
            <a:extLst>
              <a:ext uri="{FF2B5EF4-FFF2-40B4-BE49-F238E27FC236}">
                <a16:creationId xmlns:a16="http://schemas.microsoft.com/office/drawing/2014/main" id="{2BB99A69-5902-9649-9480-93C247494327}"/>
              </a:ext>
            </a:extLst>
          </p:cNvPr>
          <p:cNvGraphicFramePr/>
          <p:nvPr>
            <p:extLst>
              <p:ext uri="{D42A27DB-BD31-4B8C-83A1-F6EECF244321}">
                <p14:modId xmlns:p14="http://schemas.microsoft.com/office/powerpoint/2010/main" val="3898116352"/>
              </p:ext>
            </p:extLst>
          </p:nvPr>
        </p:nvGraphicFramePr>
        <p:xfrm>
          <a:off x="5995527" y="1781463"/>
          <a:ext cx="5725937" cy="359175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0E6C2C05-94AE-5C4B-9C04-EE0C66663C2B}"/>
              </a:ext>
            </a:extLst>
          </p:cNvPr>
          <p:cNvSpPr txBox="1"/>
          <p:nvPr/>
        </p:nvSpPr>
        <p:spPr>
          <a:xfrm>
            <a:off x="7328926" y="5284032"/>
            <a:ext cx="833562" cy="415498"/>
          </a:xfrm>
          <a:prstGeom prst="rect">
            <a:avLst/>
          </a:prstGeom>
          <a:noFill/>
        </p:spPr>
        <p:txBody>
          <a:bodyPr wrap="none" lIns="0" tIns="0" rIns="0" bIns="0" rtlCol="0">
            <a:spAutoFit/>
          </a:bodyPr>
          <a:lstStyle/>
          <a:p>
            <a:pPr algn="ctr">
              <a:lnSpc>
                <a:spcPct val="90000"/>
              </a:lnSpc>
            </a:pPr>
            <a:r>
              <a:rPr lang="en-US" sz="1000" dirty="0">
                <a:latin typeface="Calibri" panose="020F0502020204030204" pitchFamily="34" charset="0"/>
                <a:ea typeface="Aileron" charset="0"/>
                <a:cs typeface="Calibri" panose="020F0502020204030204" pitchFamily="34" charset="0"/>
              </a:rPr>
              <a:t>First-generation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antiandrogen </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 LHRH therapy</a:t>
            </a:r>
          </a:p>
        </p:txBody>
      </p:sp>
      <p:sp>
        <p:nvSpPr>
          <p:cNvPr id="21" name="TextBox 20">
            <a:extLst>
              <a:ext uri="{FF2B5EF4-FFF2-40B4-BE49-F238E27FC236}">
                <a16:creationId xmlns:a16="http://schemas.microsoft.com/office/drawing/2014/main" id="{50430D2B-4528-D74E-A2C4-E4B23415135F}"/>
              </a:ext>
            </a:extLst>
          </p:cNvPr>
          <p:cNvSpPr txBox="1"/>
          <p:nvPr/>
        </p:nvSpPr>
        <p:spPr>
          <a:xfrm>
            <a:off x="8238397" y="5284032"/>
            <a:ext cx="703719" cy="692497"/>
          </a:xfrm>
          <a:prstGeom prst="rect">
            <a:avLst/>
          </a:prstGeom>
          <a:noFill/>
        </p:spPr>
        <p:txBody>
          <a:bodyPr wrap="none" lIns="0" tIns="0" rIns="0" bIns="0" rtlCol="0">
            <a:spAutoFit/>
          </a:bodyPr>
          <a:lstStyle/>
          <a:p>
            <a:pPr algn="ctr">
              <a:lnSpc>
                <a:spcPct val="90000"/>
              </a:lnSpc>
            </a:pPr>
            <a:r>
              <a:rPr lang="en-US" sz="1000" dirty="0">
                <a:latin typeface="Calibri" panose="020F0502020204030204" pitchFamily="34" charset="0"/>
                <a:ea typeface="Aileron" charset="0"/>
                <a:cs typeface="Calibri" panose="020F0502020204030204" pitchFamily="34" charset="0"/>
              </a:rPr>
              <a:t>Regimen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containing an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androgen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biosynthesis</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inhibitor</a:t>
            </a:r>
          </a:p>
        </p:txBody>
      </p:sp>
      <p:sp>
        <p:nvSpPr>
          <p:cNvPr id="22" name="TextBox 21">
            <a:extLst>
              <a:ext uri="{FF2B5EF4-FFF2-40B4-BE49-F238E27FC236}">
                <a16:creationId xmlns:a16="http://schemas.microsoft.com/office/drawing/2014/main" id="{DC38C5ED-A088-AC45-A2AD-D811C7500162}"/>
              </a:ext>
            </a:extLst>
          </p:cNvPr>
          <p:cNvSpPr txBox="1"/>
          <p:nvPr/>
        </p:nvSpPr>
        <p:spPr>
          <a:xfrm>
            <a:off x="9098822" y="5284032"/>
            <a:ext cx="703719" cy="692497"/>
          </a:xfrm>
          <a:prstGeom prst="rect">
            <a:avLst/>
          </a:prstGeom>
          <a:noFill/>
        </p:spPr>
        <p:txBody>
          <a:bodyPr wrap="none" lIns="0" tIns="0" rIns="0" bIns="0" rtlCol="0">
            <a:spAutoFit/>
          </a:bodyPr>
          <a:lstStyle/>
          <a:p>
            <a:pPr algn="ctr">
              <a:lnSpc>
                <a:spcPct val="90000"/>
              </a:lnSpc>
            </a:pPr>
            <a:r>
              <a:rPr lang="en-US" sz="1000" dirty="0">
                <a:latin typeface="Calibri" panose="020F0502020204030204" pitchFamily="34" charset="0"/>
                <a:ea typeface="Aileron" charset="0"/>
                <a:cs typeface="Calibri" panose="020F0502020204030204" pitchFamily="34" charset="0"/>
              </a:rPr>
              <a:t>Regimen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containing an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androgen</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receptor</a:t>
            </a:r>
            <a:br>
              <a:rPr lang="en-US" sz="1000" dirty="0">
                <a:latin typeface="Calibri" panose="020F0502020204030204" pitchFamily="34" charset="0"/>
                <a:ea typeface="Aileron" charset="0"/>
                <a:cs typeface="Calibri" panose="020F0502020204030204" pitchFamily="34" charset="0"/>
              </a:rPr>
            </a:br>
            <a:r>
              <a:rPr lang="en-US" sz="1000" dirty="0">
                <a:latin typeface="Calibri" panose="020F0502020204030204" pitchFamily="34" charset="0"/>
                <a:ea typeface="Aileron" charset="0"/>
                <a:cs typeface="Calibri" panose="020F0502020204030204" pitchFamily="34" charset="0"/>
              </a:rPr>
              <a:t>inhibitor</a:t>
            </a:r>
          </a:p>
        </p:txBody>
      </p:sp>
      <p:sp>
        <p:nvSpPr>
          <p:cNvPr id="23" name="TextBox 22">
            <a:extLst>
              <a:ext uri="{FF2B5EF4-FFF2-40B4-BE49-F238E27FC236}">
                <a16:creationId xmlns:a16="http://schemas.microsoft.com/office/drawing/2014/main" id="{BF8EA991-6C1A-6E41-85A3-2D8836DE12D1}"/>
              </a:ext>
            </a:extLst>
          </p:cNvPr>
          <p:cNvSpPr txBox="1"/>
          <p:nvPr/>
        </p:nvSpPr>
        <p:spPr>
          <a:xfrm>
            <a:off x="9877711" y="5284032"/>
            <a:ext cx="822341" cy="415498"/>
          </a:xfrm>
          <a:prstGeom prst="rect">
            <a:avLst/>
          </a:prstGeom>
          <a:noFill/>
        </p:spPr>
        <p:txBody>
          <a:bodyPr wrap="none" lIns="0" tIns="0" rIns="0" bIns="0" rtlCol="0">
            <a:spAutoFit/>
          </a:bodyPr>
          <a:lstStyle/>
          <a:p>
            <a:pPr algn="ctr">
              <a:lnSpc>
                <a:spcPct val="90000"/>
              </a:lnSpc>
            </a:pPr>
            <a:r>
              <a:rPr lang="en-GB" sz="1000" dirty="0">
                <a:latin typeface="Calibri" panose="020F0502020204030204" pitchFamily="34" charset="0"/>
                <a:ea typeface="Aileron" charset="0"/>
                <a:cs typeface="Calibri" panose="020F0502020204030204" pitchFamily="34" charset="0"/>
              </a:rPr>
              <a:t>Regimen</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containing </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chemotherapy</a:t>
            </a:r>
            <a:r>
              <a:rPr lang="en-GB" sz="1000" baseline="30000" dirty="0">
                <a:latin typeface="Calibri" panose="020F0502020204030204" pitchFamily="34" charset="0"/>
                <a:ea typeface="Aileron" charset="0"/>
                <a:cs typeface="Calibri" panose="020F0502020204030204" pitchFamily="34" charset="0"/>
              </a:rPr>
              <a:t>a</a:t>
            </a:r>
          </a:p>
        </p:txBody>
      </p:sp>
      <p:sp>
        <p:nvSpPr>
          <p:cNvPr id="24" name="TextBox 23">
            <a:extLst>
              <a:ext uri="{FF2B5EF4-FFF2-40B4-BE49-F238E27FC236}">
                <a16:creationId xmlns:a16="http://schemas.microsoft.com/office/drawing/2014/main" id="{250B5725-3B7B-DA43-8EF0-9EB9F2161C54}"/>
              </a:ext>
            </a:extLst>
          </p:cNvPr>
          <p:cNvSpPr txBox="1"/>
          <p:nvPr/>
        </p:nvSpPr>
        <p:spPr>
          <a:xfrm>
            <a:off x="11006546" y="5284032"/>
            <a:ext cx="304572" cy="138499"/>
          </a:xfrm>
          <a:prstGeom prst="rect">
            <a:avLst/>
          </a:prstGeom>
          <a:noFill/>
        </p:spPr>
        <p:txBody>
          <a:bodyPr wrap="none" lIns="0" tIns="0" rIns="0" bIns="0" rtlCol="0">
            <a:spAutoFit/>
          </a:bodyPr>
          <a:lstStyle/>
          <a:p>
            <a:pPr algn="ctr">
              <a:lnSpc>
                <a:spcPct val="90000"/>
              </a:lnSpc>
            </a:pPr>
            <a:r>
              <a:rPr lang="en-US" sz="1000" dirty="0">
                <a:latin typeface="Calibri" panose="020F0502020204030204" pitchFamily="34" charset="0"/>
                <a:ea typeface="Aileron" charset="0"/>
                <a:cs typeface="Calibri" panose="020F0502020204030204" pitchFamily="34" charset="0"/>
              </a:rPr>
              <a:t>Other</a:t>
            </a:r>
          </a:p>
        </p:txBody>
      </p:sp>
      <p:sp>
        <p:nvSpPr>
          <p:cNvPr id="17" name="TextBox 16">
            <a:extLst>
              <a:ext uri="{FF2B5EF4-FFF2-40B4-BE49-F238E27FC236}">
                <a16:creationId xmlns:a16="http://schemas.microsoft.com/office/drawing/2014/main" id="{0A1B9CDB-193C-9D4F-8C5A-42C655AEF4FA}"/>
              </a:ext>
            </a:extLst>
          </p:cNvPr>
          <p:cNvSpPr txBox="1"/>
          <p:nvPr/>
        </p:nvSpPr>
        <p:spPr>
          <a:xfrm rot="16200000">
            <a:off x="4296169" y="3445099"/>
            <a:ext cx="3352712" cy="246221"/>
          </a:xfrm>
          <a:prstGeom prst="rect">
            <a:avLst/>
          </a:prstGeom>
          <a:noFill/>
        </p:spPr>
        <p:txBody>
          <a:bodyPr wrap="square" lIns="0" tIns="0" rIns="0" bIns="0" rtlCol="0">
            <a:spAutoFit/>
          </a:bodyPr>
          <a:lstStyle/>
          <a:p>
            <a:pPr algn="ctr"/>
            <a:r>
              <a:rPr lang="en-US" sz="1600" b="1" dirty="0"/>
              <a:t>Patients (%)</a:t>
            </a:r>
          </a:p>
        </p:txBody>
      </p:sp>
      <p:sp>
        <p:nvSpPr>
          <p:cNvPr id="18" name="Content Placeholder 11">
            <a:extLst>
              <a:ext uri="{FF2B5EF4-FFF2-40B4-BE49-F238E27FC236}">
                <a16:creationId xmlns:a16="http://schemas.microsoft.com/office/drawing/2014/main" id="{F5438926-D6E7-5443-910C-870851CF7799}"/>
              </a:ext>
            </a:extLst>
          </p:cNvPr>
          <p:cNvSpPr txBox="1">
            <a:spLocks/>
          </p:cNvSpPr>
          <p:nvPr/>
        </p:nvSpPr>
        <p:spPr>
          <a:xfrm>
            <a:off x="6436929" y="5837318"/>
            <a:ext cx="5323785"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2075" indent="-92075">
              <a:spcBef>
                <a:spcPts val="0"/>
              </a:spcBef>
              <a:spcAft>
                <a:spcPts val="300"/>
              </a:spcAft>
            </a:pPr>
            <a:r>
              <a:rPr lang="en-GB" sz="800" baseline="30000" dirty="0">
                <a:solidFill>
                  <a:schemeClr val="tx1"/>
                </a:solidFill>
              </a:rPr>
              <a:t>a</a:t>
            </a:r>
            <a:r>
              <a:rPr lang="en-GB" sz="800" dirty="0">
                <a:solidFill>
                  <a:schemeClr val="tx1"/>
                </a:solidFill>
              </a:rPr>
              <a:t>	Excluding regimens containing an androgen biosynthesis inhibitor or an androgen receptor inhibitor</a:t>
            </a:r>
          </a:p>
        </p:txBody>
      </p:sp>
    </p:spTree>
    <p:extLst>
      <p:ext uri="{BB962C8B-B14F-4D97-AF65-F5344CB8AC3E}">
        <p14:creationId xmlns:p14="http://schemas.microsoft.com/office/powerpoint/2010/main" val="188600947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Rectangle 15">
            <a:extLst>
              <a:ext uri="{FF2B5EF4-FFF2-40B4-BE49-F238E27FC236}">
                <a16:creationId xmlns:a16="http://schemas.microsoft.com/office/drawing/2014/main" id="{B2E8746E-CD89-4677-8EC8-FDDD5663439A}"/>
              </a:ext>
            </a:extLst>
          </p:cNvPr>
          <p:cNvSpPr>
            <a:spLocks noGrp="1" noChangeArrowheads="1"/>
          </p:cNvSpPr>
          <p:nvPr>
            <p:ph type="title"/>
          </p:nvPr>
        </p:nvSpPr>
        <p:spPr>
          <a:xfrm>
            <a:off x="619200" y="246566"/>
            <a:ext cx="8740800" cy="807285"/>
          </a:xfrm>
        </p:spPr>
        <p:txBody>
          <a:bodyPr/>
          <a:lstStyle/>
          <a:p>
            <a:pPr algn="ctr"/>
            <a:r>
              <a:rPr lang="en-GB" altLang="en-US" b="1" dirty="0">
                <a:latin typeface="+mn-lt"/>
              </a:rPr>
              <a:t>New Molecular Taxonomy for Prostate Cancer</a:t>
            </a:r>
            <a:endParaRPr lang="en-US" altLang="en-US" b="1" dirty="0">
              <a:latin typeface="+mn-lt"/>
            </a:endParaRPr>
          </a:p>
        </p:txBody>
      </p:sp>
      <p:sp>
        <p:nvSpPr>
          <p:cNvPr id="7" name="Slide Number Placeholder 6">
            <a:extLst>
              <a:ext uri="{FF2B5EF4-FFF2-40B4-BE49-F238E27FC236}">
                <a16:creationId xmlns:a16="http://schemas.microsoft.com/office/drawing/2014/main" id="{8B86696D-8A9B-3244-82D3-19F6EA588572}"/>
              </a:ext>
            </a:extLst>
          </p:cNvPr>
          <p:cNvSpPr>
            <a:spLocks noGrp="1"/>
          </p:cNvSpPr>
          <p:nvPr>
            <p:ph type="sldNum" sz="quarter" idx="4"/>
          </p:nvPr>
        </p:nvSpPr>
        <p:spPr/>
        <p:txBody>
          <a:bodyPr/>
          <a:lstStyle/>
          <a:p>
            <a:fld id="{D706174B-580A-41CE-AD05-61825D957271}" type="slidenum">
              <a:rPr lang="en-US" smtClean="0"/>
              <a:t>38</a:t>
            </a:fld>
            <a:endParaRPr lang="en-US" dirty="0"/>
          </a:p>
        </p:txBody>
      </p:sp>
      <p:sp>
        <p:nvSpPr>
          <p:cNvPr id="15" name="Content Placeholder 14">
            <a:extLst>
              <a:ext uri="{FF2B5EF4-FFF2-40B4-BE49-F238E27FC236}">
                <a16:creationId xmlns:a16="http://schemas.microsoft.com/office/drawing/2014/main" id="{F7BD933F-5048-EB41-8F36-625A05BADFB4}"/>
              </a:ext>
            </a:extLst>
          </p:cNvPr>
          <p:cNvSpPr>
            <a:spLocks noGrp="1"/>
          </p:cNvSpPr>
          <p:nvPr>
            <p:ph sz="quarter" idx="15"/>
          </p:nvPr>
        </p:nvSpPr>
        <p:spPr>
          <a:xfrm>
            <a:off x="620184" y="6323694"/>
            <a:ext cx="10804408" cy="365125"/>
          </a:xfrm>
        </p:spPr>
        <p:txBody>
          <a:bodyPr/>
          <a:lstStyle/>
          <a:p>
            <a:pPr>
              <a:lnSpc>
                <a:spcPct val="80000"/>
              </a:lnSpc>
              <a:spcBef>
                <a:spcPts val="0"/>
              </a:spcBef>
            </a:pPr>
            <a:r>
              <a:rPr lang="en-US" dirty="0"/>
              <a:t>AR, androgen receptor; CRPC, castration-resistant prostate cancer; DLL3, </a:t>
            </a:r>
            <a:r>
              <a:rPr lang="en-GB" dirty="0"/>
              <a:t>delta-like ligand 3</a:t>
            </a:r>
            <a:r>
              <a:rPr lang="en-US" dirty="0"/>
              <a:t>; DNA-BD, DNA binding domain; GR, </a:t>
            </a:r>
            <a:r>
              <a:rPr lang="en-GB" dirty="0"/>
              <a:t>glucocorticoid receptor</a:t>
            </a:r>
            <a:r>
              <a:rPr lang="en-US" dirty="0"/>
              <a:t>; HRD, homologous recombination deficiency; mCRPC, metastatic castration-resistant prostate cancer; MMRD, DNA mismatch repair deficient; MSI, microsatellite instability; NEPC, neuroendocrine prostate cancer; PARPi, </a:t>
            </a:r>
            <a:r>
              <a:rPr lang="en-GB" dirty="0"/>
              <a:t>poly(ADP-ribose) polymerase inhibitor; </a:t>
            </a:r>
            <a:r>
              <a:rPr lang="en-US" dirty="0"/>
              <a:t>PD-1, programmed cell death protein 1; PR, </a:t>
            </a:r>
            <a:r>
              <a:rPr lang="en-GB" dirty="0"/>
              <a:t>progesterone receptor</a:t>
            </a:r>
            <a:r>
              <a:rPr lang="en-US" dirty="0"/>
              <a:t>  </a:t>
            </a:r>
          </a:p>
          <a:p>
            <a:pPr>
              <a:lnSpc>
                <a:spcPct val="80000"/>
              </a:lnSpc>
              <a:spcBef>
                <a:spcPts val="0"/>
              </a:spcBef>
            </a:pPr>
            <a:r>
              <a:rPr lang="en-US" dirty="0"/>
              <a:t>Courtesy of E. Antonarakis, MD, Johns Hopkins University</a:t>
            </a:r>
          </a:p>
        </p:txBody>
      </p:sp>
      <p:sp>
        <p:nvSpPr>
          <p:cNvPr id="21" name="Rounded Rectangle 20">
            <a:extLst>
              <a:ext uri="{FF2B5EF4-FFF2-40B4-BE49-F238E27FC236}">
                <a16:creationId xmlns:a16="http://schemas.microsoft.com/office/drawing/2014/main" id="{8B0C4EDB-59B7-1E42-971F-2CA2F4342E33}"/>
              </a:ext>
            </a:extLst>
          </p:cNvPr>
          <p:cNvSpPr/>
          <p:nvPr/>
        </p:nvSpPr>
        <p:spPr>
          <a:xfrm>
            <a:off x="3451400" y="1472085"/>
            <a:ext cx="2785282" cy="67402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AR-driven mCRPC</a:t>
            </a:r>
          </a:p>
        </p:txBody>
      </p:sp>
      <p:sp>
        <p:nvSpPr>
          <p:cNvPr id="29" name="Rounded Rectangle 28">
            <a:extLst>
              <a:ext uri="{FF2B5EF4-FFF2-40B4-BE49-F238E27FC236}">
                <a16:creationId xmlns:a16="http://schemas.microsoft.com/office/drawing/2014/main" id="{4F76EB69-26F4-7C40-A6E9-F000086A32D9}"/>
              </a:ext>
            </a:extLst>
          </p:cNvPr>
          <p:cNvSpPr/>
          <p:nvPr/>
        </p:nvSpPr>
        <p:spPr>
          <a:xfrm>
            <a:off x="3451400" y="2581090"/>
            <a:ext cx="2785282" cy="67402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HRD</a:t>
            </a:r>
            <a:r>
              <a:rPr lang="en-GB" baseline="30000" dirty="0"/>
              <a:t>+</a:t>
            </a:r>
            <a:r>
              <a:rPr lang="en-GB" dirty="0"/>
              <a:t> CRPC (</a:t>
            </a:r>
            <a:r>
              <a:rPr lang="en-GB" i="1" dirty="0"/>
              <a:t>BRCA1/2</a:t>
            </a:r>
            <a:r>
              <a:rPr lang="en-GB" dirty="0"/>
              <a:t>,</a:t>
            </a:r>
            <a:br>
              <a:rPr lang="en-GB" i="1" dirty="0"/>
            </a:br>
            <a:r>
              <a:rPr lang="en-GB" i="1" dirty="0"/>
              <a:t>ATM</a:t>
            </a:r>
            <a:r>
              <a:rPr lang="en-GB" dirty="0"/>
              <a:t>,</a:t>
            </a:r>
            <a:r>
              <a:rPr lang="en-GB" i="1" dirty="0"/>
              <a:t> PALB2</a:t>
            </a:r>
            <a:r>
              <a:rPr lang="en-GB" dirty="0"/>
              <a:t>, etc.)</a:t>
            </a:r>
          </a:p>
        </p:txBody>
      </p:sp>
      <p:sp>
        <p:nvSpPr>
          <p:cNvPr id="30" name="Rounded Rectangle 29">
            <a:extLst>
              <a:ext uri="{FF2B5EF4-FFF2-40B4-BE49-F238E27FC236}">
                <a16:creationId xmlns:a16="http://schemas.microsoft.com/office/drawing/2014/main" id="{E891B6F9-D381-FE40-91E5-C4FD5A3E12A1}"/>
              </a:ext>
            </a:extLst>
          </p:cNvPr>
          <p:cNvSpPr/>
          <p:nvPr/>
        </p:nvSpPr>
        <p:spPr>
          <a:xfrm>
            <a:off x="3451400" y="3394111"/>
            <a:ext cx="2785282" cy="67402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MSI</a:t>
            </a:r>
            <a:r>
              <a:rPr lang="en-GB" baseline="30000" dirty="0"/>
              <a:t>high</a:t>
            </a:r>
            <a:r>
              <a:rPr lang="en-GB" dirty="0"/>
              <a:t> or MMRD mCRPC</a:t>
            </a:r>
          </a:p>
        </p:txBody>
      </p:sp>
      <p:sp>
        <p:nvSpPr>
          <p:cNvPr id="31" name="Rounded Rectangle 30">
            <a:extLst>
              <a:ext uri="{FF2B5EF4-FFF2-40B4-BE49-F238E27FC236}">
                <a16:creationId xmlns:a16="http://schemas.microsoft.com/office/drawing/2014/main" id="{3316054F-5502-C746-B021-ABC383AEAC0A}"/>
              </a:ext>
            </a:extLst>
          </p:cNvPr>
          <p:cNvSpPr/>
          <p:nvPr/>
        </p:nvSpPr>
        <p:spPr>
          <a:xfrm>
            <a:off x="3451400" y="4207132"/>
            <a:ext cx="2785282" cy="67402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i="1" dirty="0"/>
              <a:t>CDK12</a:t>
            </a:r>
            <a:r>
              <a:rPr lang="en-GB" dirty="0"/>
              <a:t> biallelic loss</a:t>
            </a:r>
            <a:br>
              <a:rPr lang="en-GB" dirty="0"/>
            </a:br>
            <a:r>
              <a:rPr lang="en-GB" dirty="0"/>
              <a:t>mCRPC</a:t>
            </a:r>
          </a:p>
        </p:txBody>
      </p:sp>
      <p:sp>
        <p:nvSpPr>
          <p:cNvPr id="32" name="Rounded Rectangle 31">
            <a:extLst>
              <a:ext uri="{FF2B5EF4-FFF2-40B4-BE49-F238E27FC236}">
                <a16:creationId xmlns:a16="http://schemas.microsoft.com/office/drawing/2014/main" id="{46F33896-BBE6-5343-B9D1-96A4EE50B96A}"/>
              </a:ext>
            </a:extLst>
          </p:cNvPr>
          <p:cNvSpPr/>
          <p:nvPr/>
        </p:nvSpPr>
        <p:spPr>
          <a:xfrm>
            <a:off x="3451400" y="5020153"/>
            <a:ext cx="2785282" cy="945692"/>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AR-independent CRPC</a:t>
            </a:r>
            <a:br>
              <a:rPr lang="en-GB" dirty="0"/>
            </a:br>
            <a:r>
              <a:rPr lang="en-GB" dirty="0"/>
              <a:t>(NEPC, “double negative”</a:t>
            </a:r>
            <a:br>
              <a:rPr lang="en-GB" dirty="0"/>
            </a:br>
            <a:r>
              <a:rPr lang="en-GB" dirty="0"/>
              <a:t>mCRPC</a:t>
            </a:r>
          </a:p>
        </p:txBody>
      </p:sp>
      <p:sp>
        <p:nvSpPr>
          <p:cNvPr id="33" name="Freeform: Shape 16">
            <a:extLst>
              <a:ext uri="{FF2B5EF4-FFF2-40B4-BE49-F238E27FC236}">
                <a16:creationId xmlns:a16="http://schemas.microsoft.com/office/drawing/2014/main" id="{F24500E9-A305-914E-B9B1-087D2564DA32}"/>
              </a:ext>
            </a:extLst>
          </p:cNvPr>
          <p:cNvSpPr/>
          <p:nvPr/>
        </p:nvSpPr>
        <p:spPr>
          <a:xfrm>
            <a:off x="3149134" y="1766662"/>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34" name="Freeform: Shape 16">
            <a:extLst>
              <a:ext uri="{FF2B5EF4-FFF2-40B4-BE49-F238E27FC236}">
                <a16:creationId xmlns:a16="http://schemas.microsoft.com/office/drawing/2014/main" id="{43A1CFCF-EA57-0445-B24C-B488B523C619}"/>
              </a:ext>
            </a:extLst>
          </p:cNvPr>
          <p:cNvSpPr/>
          <p:nvPr/>
        </p:nvSpPr>
        <p:spPr>
          <a:xfrm>
            <a:off x="3149134" y="2872380"/>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35" name="Freeform: Shape 16">
            <a:extLst>
              <a:ext uri="{FF2B5EF4-FFF2-40B4-BE49-F238E27FC236}">
                <a16:creationId xmlns:a16="http://schemas.microsoft.com/office/drawing/2014/main" id="{967F67F2-9DED-9543-979F-BB893272DD6F}"/>
              </a:ext>
            </a:extLst>
          </p:cNvPr>
          <p:cNvSpPr/>
          <p:nvPr/>
        </p:nvSpPr>
        <p:spPr>
          <a:xfrm>
            <a:off x="2636282" y="3685401"/>
            <a:ext cx="815339"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36" name="Freeform: Shape 16">
            <a:extLst>
              <a:ext uri="{FF2B5EF4-FFF2-40B4-BE49-F238E27FC236}">
                <a16:creationId xmlns:a16="http://schemas.microsoft.com/office/drawing/2014/main" id="{88E8DAC8-03BE-9C44-9122-4F9815D187EB}"/>
              </a:ext>
            </a:extLst>
          </p:cNvPr>
          <p:cNvSpPr/>
          <p:nvPr/>
        </p:nvSpPr>
        <p:spPr>
          <a:xfrm>
            <a:off x="3149134" y="4498422"/>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37" name="Freeform: Shape 16">
            <a:extLst>
              <a:ext uri="{FF2B5EF4-FFF2-40B4-BE49-F238E27FC236}">
                <a16:creationId xmlns:a16="http://schemas.microsoft.com/office/drawing/2014/main" id="{505DEA6B-BEBF-C844-9777-8DD51A8DD178}"/>
              </a:ext>
            </a:extLst>
          </p:cNvPr>
          <p:cNvSpPr/>
          <p:nvPr/>
        </p:nvSpPr>
        <p:spPr>
          <a:xfrm>
            <a:off x="3149134" y="5447279"/>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38" name="Freeform: Shape 16">
            <a:extLst>
              <a:ext uri="{FF2B5EF4-FFF2-40B4-BE49-F238E27FC236}">
                <a16:creationId xmlns:a16="http://schemas.microsoft.com/office/drawing/2014/main" id="{B1E233CC-22E8-E143-B7E6-9FAC09FF7A08}"/>
              </a:ext>
            </a:extLst>
          </p:cNvPr>
          <p:cNvSpPr/>
          <p:nvPr/>
        </p:nvSpPr>
        <p:spPr>
          <a:xfrm rot="16200000">
            <a:off x="1302019" y="3608303"/>
            <a:ext cx="3700209"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headEnd type="none" w="med" len="med"/>
            <a:tailEnd type="none" w="med" len="med"/>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28" name="Rounded Rectangle 27">
            <a:extLst>
              <a:ext uri="{FF2B5EF4-FFF2-40B4-BE49-F238E27FC236}">
                <a16:creationId xmlns:a16="http://schemas.microsoft.com/office/drawing/2014/main" id="{4217A3E7-365C-AB44-B309-B68DF19F94DB}"/>
              </a:ext>
            </a:extLst>
          </p:cNvPr>
          <p:cNvSpPr/>
          <p:nvPr/>
        </p:nvSpPr>
        <p:spPr>
          <a:xfrm>
            <a:off x="1051248" y="2959020"/>
            <a:ext cx="1876400" cy="1564185"/>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a:t>Metastatic</a:t>
            </a:r>
            <a:br>
              <a:rPr lang="en-GB" sz="2400" b="1" dirty="0"/>
            </a:br>
            <a:r>
              <a:rPr lang="en-GB" sz="2400" b="1" dirty="0"/>
              <a:t>prostate</a:t>
            </a:r>
            <a:br>
              <a:rPr lang="en-GB" sz="2400" b="1" dirty="0"/>
            </a:br>
            <a:r>
              <a:rPr lang="en-GB" sz="2400" b="1" dirty="0"/>
              <a:t>cancer</a:t>
            </a:r>
          </a:p>
        </p:txBody>
      </p:sp>
      <p:sp>
        <p:nvSpPr>
          <p:cNvPr id="40" name="Freeform: Shape 16">
            <a:extLst>
              <a:ext uri="{FF2B5EF4-FFF2-40B4-BE49-F238E27FC236}">
                <a16:creationId xmlns:a16="http://schemas.microsoft.com/office/drawing/2014/main" id="{84C3E2FE-9270-7947-812F-8426018F3761}"/>
              </a:ext>
            </a:extLst>
          </p:cNvPr>
          <p:cNvSpPr/>
          <p:nvPr/>
        </p:nvSpPr>
        <p:spPr>
          <a:xfrm>
            <a:off x="6226289" y="2872380"/>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41" name="Freeform: Shape 16">
            <a:extLst>
              <a:ext uri="{FF2B5EF4-FFF2-40B4-BE49-F238E27FC236}">
                <a16:creationId xmlns:a16="http://schemas.microsoft.com/office/drawing/2014/main" id="{85A5B430-FC76-B244-A207-6E520D16339A}"/>
              </a:ext>
            </a:extLst>
          </p:cNvPr>
          <p:cNvSpPr/>
          <p:nvPr/>
        </p:nvSpPr>
        <p:spPr>
          <a:xfrm>
            <a:off x="6226289" y="4498422"/>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42" name="Freeform: Shape 16">
            <a:extLst>
              <a:ext uri="{FF2B5EF4-FFF2-40B4-BE49-F238E27FC236}">
                <a16:creationId xmlns:a16="http://schemas.microsoft.com/office/drawing/2014/main" id="{43F7873D-8837-544D-B650-DD06C1D2C917}"/>
              </a:ext>
            </a:extLst>
          </p:cNvPr>
          <p:cNvSpPr/>
          <p:nvPr/>
        </p:nvSpPr>
        <p:spPr>
          <a:xfrm>
            <a:off x="6226289" y="5447279"/>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43" name="Rounded Rectangle 42">
            <a:extLst>
              <a:ext uri="{FF2B5EF4-FFF2-40B4-BE49-F238E27FC236}">
                <a16:creationId xmlns:a16="http://schemas.microsoft.com/office/drawing/2014/main" id="{E803A1EC-FD5F-A048-B78B-EB23158717A1}"/>
              </a:ext>
            </a:extLst>
          </p:cNvPr>
          <p:cNvSpPr/>
          <p:nvPr/>
        </p:nvSpPr>
        <p:spPr>
          <a:xfrm>
            <a:off x="6528552" y="1124744"/>
            <a:ext cx="4536000" cy="1317345"/>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b="1" u="sng" dirty="0"/>
              <a:t>AR-variant (i.e. AR-V7) </a:t>
            </a:r>
            <a:r>
              <a:rPr lang="en-GB" dirty="0"/>
              <a:t>driven CRPC:</a:t>
            </a:r>
            <a:br>
              <a:rPr lang="en-GB" dirty="0"/>
            </a:br>
            <a:r>
              <a:rPr lang="en-GB" dirty="0"/>
              <a:t>AR degraders, cofactor inhibitors, </a:t>
            </a:r>
            <a:r>
              <a:rPr lang="en-GB" b="1" dirty="0"/>
              <a:t>taxanes</a:t>
            </a:r>
            <a:br>
              <a:rPr lang="en-GB" b="1" dirty="0"/>
            </a:br>
            <a:r>
              <a:rPr lang="en-GB" dirty="0"/>
              <a:t>Inhibition of enhanced androgen synthesis</a:t>
            </a:r>
            <a:br>
              <a:rPr lang="en-GB" dirty="0"/>
            </a:br>
            <a:r>
              <a:rPr lang="en-GB" dirty="0"/>
              <a:t>AR N-terminal or DNA-BD inhibitors</a:t>
            </a:r>
            <a:br>
              <a:rPr lang="en-GB" dirty="0"/>
            </a:br>
            <a:r>
              <a:rPr lang="en-GB" dirty="0"/>
              <a:t>GR or PR inhibition</a:t>
            </a:r>
            <a:endParaRPr lang="en-GB" b="1" dirty="0"/>
          </a:p>
        </p:txBody>
      </p:sp>
      <p:sp>
        <p:nvSpPr>
          <p:cNvPr id="44" name="Rounded Rectangle 43">
            <a:extLst>
              <a:ext uri="{FF2B5EF4-FFF2-40B4-BE49-F238E27FC236}">
                <a16:creationId xmlns:a16="http://schemas.microsoft.com/office/drawing/2014/main" id="{32702446-3773-F341-82FD-F4AEA6C20E68}"/>
              </a:ext>
            </a:extLst>
          </p:cNvPr>
          <p:cNvSpPr/>
          <p:nvPr/>
        </p:nvSpPr>
        <p:spPr>
          <a:xfrm>
            <a:off x="6528552" y="2581090"/>
            <a:ext cx="4536000" cy="67402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PARPi based therapy, </a:t>
            </a:r>
            <a:br>
              <a:rPr lang="en-GB" dirty="0"/>
            </a:br>
            <a:r>
              <a:rPr lang="en-GB" dirty="0"/>
              <a:t>immuno-oncologic combinations</a:t>
            </a:r>
          </a:p>
        </p:txBody>
      </p:sp>
      <p:sp>
        <p:nvSpPr>
          <p:cNvPr id="45" name="Rounded Rectangle 44">
            <a:extLst>
              <a:ext uri="{FF2B5EF4-FFF2-40B4-BE49-F238E27FC236}">
                <a16:creationId xmlns:a16="http://schemas.microsoft.com/office/drawing/2014/main" id="{390824DC-13BE-474E-8101-B402CEE2E47E}"/>
              </a:ext>
            </a:extLst>
          </p:cNvPr>
          <p:cNvSpPr/>
          <p:nvPr/>
        </p:nvSpPr>
        <p:spPr>
          <a:xfrm>
            <a:off x="6528552" y="3394111"/>
            <a:ext cx="4536000" cy="67402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PD-1 based immunotherapy</a:t>
            </a:r>
          </a:p>
        </p:txBody>
      </p:sp>
      <p:sp>
        <p:nvSpPr>
          <p:cNvPr id="46" name="Rounded Rectangle 45">
            <a:extLst>
              <a:ext uri="{FF2B5EF4-FFF2-40B4-BE49-F238E27FC236}">
                <a16:creationId xmlns:a16="http://schemas.microsoft.com/office/drawing/2014/main" id="{4A205DD1-B3C7-1A42-A73E-7219D95F2405}"/>
              </a:ext>
            </a:extLst>
          </p:cNvPr>
          <p:cNvSpPr/>
          <p:nvPr/>
        </p:nvSpPr>
        <p:spPr>
          <a:xfrm>
            <a:off x="6528552" y="4207132"/>
            <a:ext cx="4536000" cy="67402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PD-1 based immunotherapy</a:t>
            </a:r>
          </a:p>
        </p:txBody>
      </p:sp>
      <p:sp>
        <p:nvSpPr>
          <p:cNvPr id="47" name="Rounded Rectangle 46">
            <a:extLst>
              <a:ext uri="{FF2B5EF4-FFF2-40B4-BE49-F238E27FC236}">
                <a16:creationId xmlns:a16="http://schemas.microsoft.com/office/drawing/2014/main" id="{137B8640-650D-E547-9638-E15A51577B34}"/>
              </a:ext>
            </a:extLst>
          </p:cNvPr>
          <p:cNvSpPr/>
          <p:nvPr/>
        </p:nvSpPr>
        <p:spPr>
          <a:xfrm>
            <a:off x="6528552" y="5020153"/>
            <a:ext cx="4536000" cy="94569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DLL3 inhibition, combinations</a:t>
            </a:r>
            <a:br>
              <a:rPr lang="en-GB" dirty="0"/>
            </a:br>
            <a:r>
              <a:rPr lang="en-GB" dirty="0"/>
              <a:t>Immunotherapy</a:t>
            </a:r>
            <a:br>
              <a:rPr lang="en-GB" dirty="0"/>
            </a:br>
            <a:r>
              <a:rPr lang="en-GB" dirty="0"/>
              <a:t>Platinum-based chemotherapy</a:t>
            </a:r>
          </a:p>
        </p:txBody>
      </p:sp>
      <p:sp>
        <p:nvSpPr>
          <p:cNvPr id="48" name="Freeform: Shape 16">
            <a:extLst>
              <a:ext uri="{FF2B5EF4-FFF2-40B4-BE49-F238E27FC236}">
                <a16:creationId xmlns:a16="http://schemas.microsoft.com/office/drawing/2014/main" id="{F781B34A-A25B-3145-9824-E85664F95AE5}"/>
              </a:ext>
            </a:extLst>
          </p:cNvPr>
          <p:cNvSpPr/>
          <p:nvPr/>
        </p:nvSpPr>
        <p:spPr>
          <a:xfrm>
            <a:off x="6226289" y="3685401"/>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49" name="Freeform: Shape 16">
            <a:extLst>
              <a:ext uri="{FF2B5EF4-FFF2-40B4-BE49-F238E27FC236}">
                <a16:creationId xmlns:a16="http://schemas.microsoft.com/office/drawing/2014/main" id="{B41AF1ED-7E02-534C-B254-6E3581D51D44}"/>
              </a:ext>
            </a:extLst>
          </p:cNvPr>
          <p:cNvSpPr/>
          <p:nvPr/>
        </p:nvSpPr>
        <p:spPr>
          <a:xfrm>
            <a:off x="6226289" y="1766662"/>
            <a:ext cx="302487"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Tree>
    <p:extLst>
      <p:ext uri="{BB962C8B-B14F-4D97-AF65-F5344CB8AC3E}">
        <p14:creationId xmlns:p14="http://schemas.microsoft.com/office/powerpoint/2010/main" val="315111090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Trials:</a:t>
            </a:r>
            <a:br>
              <a:rPr lang="en-US" dirty="0"/>
            </a:br>
            <a:r>
              <a:rPr lang="en-US" dirty="0"/>
              <a:t>Triple Therapy</a:t>
            </a:r>
          </a:p>
        </p:txBody>
      </p:sp>
      <p:sp>
        <p:nvSpPr>
          <p:cNvPr id="3" name="Slide Number Placeholder 2">
            <a:extLst>
              <a:ext uri="{FF2B5EF4-FFF2-40B4-BE49-F238E27FC236}">
                <a16:creationId xmlns:a16="http://schemas.microsoft.com/office/drawing/2014/main" id="{041828AE-CB53-0940-AA0C-8366A1DDAF2C}"/>
              </a:ext>
            </a:extLst>
          </p:cNvPr>
          <p:cNvSpPr>
            <a:spLocks noGrp="1"/>
          </p:cNvSpPr>
          <p:nvPr>
            <p:ph type="sldNum" sz="quarter" idx="4"/>
          </p:nvPr>
        </p:nvSpPr>
        <p:spPr/>
        <p:txBody>
          <a:bodyPr/>
          <a:lstStyle/>
          <a:p>
            <a:fld id="{55CB94C9-4C8D-417E-AC86-C7F1C90EFC4C}" type="slidenum">
              <a:rPr lang="en-US" altLang="en-US" smtClean="0"/>
              <a:pPr/>
              <a:t>39</a:t>
            </a:fld>
            <a:endParaRPr lang="en-US" altLang="en-US" dirty="0"/>
          </a:p>
        </p:txBody>
      </p:sp>
    </p:spTree>
    <p:extLst>
      <p:ext uri="{BB962C8B-B14F-4D97-AF65-F5344CB8AC3E}">
        <p14:creationId xmlns:p14="http://schemas.microsoft.com/office/powerpoint/2010/main" val="33175375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p:txBody>
          <a:bodyPr/>
          <a:lstStyle/>
          <a:p>
            <a:r>
              <a:rPr lang="en-US" dirty="0"/>
              <a:t>Treatment Options for </a:t>
            </a:r>
            <a:r>
              <a:rPr lang="en-US" cap="none" dirty="0"/>
              <a:t>m</a:t>
            </a:r>
            <a:r>
              <a:rPr lang="en-US" dirty="0"/>
              <a:t>CSPC 2020</a:t>
            </a:r>
          </a:p>
        </p:txBody>
      </p:sp>
      <p:sp>
        <p:nvSpPr>
          <p:cNvPr id="2" name="Slide Number Placeholder 1">
            <a:extLst>
              <a:ext uri="{FF2B5EF4-FFF2-40B4-BE49-F238E27FC236}">
                <a16:creationId xmlns:a16="http://schemas.microsoft.com/office/drawing/2014/main" id="{47086342-DE7F-D54C-ADAA-60A9F6DEFA58}"/>
              </a:ext>
            </a:extLst>
          </p:cNvPr>
          <p:cNvSpPr>
            <a:spLocks noGrp="1"/>
          </p:cNvSpPr>
          <p:nvPr>
            <p:ph type="sldNum" sz="quarter" idx="4"/>
          </p:nvPr>
        </p:nvSpPr>
        <p:spPr/>
        <p:txBody>
          <a:bodyPr/>
          <a:lstStyle/>
          <a:p>
            <a:fld id="{D706174B-580A-41CE-AD05-61825D957271}" type="slidenum">
              <a:rPr lang="en-US" smtClean="0"/>
              <a:pPr/>
              <a:t>4</a:t>
            </a:fld>
            <a:endParaRPr lang="en-US" dirty="0"/>
          </a:p>
        </p:txBody>
      </p:sp>
      <p:sp>
        <p:nvSpPr>
          <p:cNvPr id="7" name="Content Placeholder 6">
            <a:extLst>
              <a:ext uri="{FF2B5EF4-FFF2-40B4-BE49-F238E27FC236}">
                <a16:creationId xmlns:a16="http://schemas.microsoft.com/office/drawing/2014/main" id="{91A04C4D-9698-CC4C-B9E6-EDDE7EF6AC7C}"/>
              </a:ext>
            </a:extLst>
          </p:cNvPr>
          <p:cNvSpPr>
            <a:spLocks noGrp="1"/>
          </p:cNvSpPr>
          <p:nvPr>
            <p:ph sz="quarter" idx="15"/>
          </p:nvPr>
        </p:nvSpPr>
        <p:spPr>
          <a:xfrm>
            <a:off x="620183" y="6151226"/>
            <a:ext cx="10362141" cy="706774"/>
          </a:xfrm>
        </p:spPr>
        <p:txBody>
          <a:bodyPr/>
          <a:lstStyle/>
          <a:p>
            <a:pPr>
              <a:spcBef>
                <a:spcPts val="0"/>
              </a:spcBef>
              <a:spcAft>
                <a:spcPts val="300"/>
              </a:spcAft>
            </a:pPr>
            <a:r>
              <a:rPr lang="en-US" dirty="0">
                <a:solidFill>
                  <a:schemeClr val="tx2"/>
                </a:solidFill>
              </a:rPr>
              <a:t>ADT, androgen deprivation therapy; EBRT, external beam radiation therapy; M0, nonmetastatic; M1, metastatic; mo, months; PSA, prostate specific antigen</a:t>
            </a:r>
          </a:p>
          <a:p>
            <a:pPr lvl="0">
              <a:spcBef>
                <a:spcPts val="0"/>
              </a:spcBef>
              <a:spcAft>
                <a:spcPts val="300"/>
              </a:spcAft>
              <a:buClr>
                <a:srgbClr val="03C74F"/>
              </a:buClr>
            </a:pPr>
            <a:r>
              <a:rPr lang="en-US" dirty="0">
                <a:solidFill>
                  <a:schemeClr val="tx2"/>
                </a:solidFill>
              </a:rPr>
              <a:t>Schaeffer E, et al. NCCN clinical practice guidelines in oncology. Prostate cancer, V2.2020. Available from </a:t>
            </a:r>
            <a:r>
              <a:rPr lang="en-US" dirty="0">
                <a:solidFill>
                  <a:schemeClr val="tx2"/>
                </a:solidFill>
                <a:hlinkClick r:id="rId3">
                  <a:extLst>
                    <a:ext uri="{A12FA001-AC4F-418D-AE19-62706E023703}">
                      <ahyp:hlinkClr xmlns:ahyp="http://schemas.microsoft.com/office/drawing/2018/hyperlinkcolor" val="tx"/>
                    </a:ext>
                  </a:extLst>
                </a:hlinkClick>
              </a:rPr>
              <a:t>www.nccn.org</a:t>
            </a:r>
            <a:r>
              <a:rPr lang="en-US" dirty="0">
                <a:solidFill>
                  <a:schemeClr val="tx2"/>
                </a:solidFill>
              </a:rPr>
              <a:t>. May 21, 2020. Accessed Jul 27, 2020</a:t>
            </a:r>
          </a:p>
        </p:txBody>
      </p:sp>
      <p:grpSp>
        <p:nvGrpSpPr>
          <p:cNvPr id="13" name="Group 12">
            <a:extLst>
              <a:ext uri="{FF2B5EF4-FFF2-40B4-BE49-F238E27FC236}">
                <a16:creationId xmlns:a16="http://schemas.microsoft.com/office/drawing/2014/main" id="{B4AE52F4-0EA8-1B45-BF2C-F6A93C71E874}"/>
              </a:ext>
            </a:extLst>
          </p:cNvPr>
          <p:cNvGrpSpPr/>
          <p:nvPr/>
        </p:nvGrpSpPr>
        <p:grpSpPr>
          <a:xfrm>
            <a:off x="1209675" y="1052736"/>
            <a:ext cx="9981786" cy="4705350"/>
            <a:chOff x="1209675" y="1052736"/>
            <a:chExt cx="9981786" cy="4705350"/>
          </a:xfrm>
        </p:grpSpPr>
        <p:pic>
          <p:nvPicPr>
            <p:cNvPr id="6" name="Picture 5">
              <a:extLst>
                <a:ext uri="{FF2B5EF4-FFF2-40B4-BE49-F238E27FC236}">
                  <a16:creationId xmlns:a16="http://schemas.microsoft.com/office/drawing/2014/main" id="{61A52024-77B0-514A-B648-DA47E4FA64E0}"/>
                </a:ext>
              </a:extLst>
            </p:cNvPr>
            <p:cNvPicPr>
              <a:picLocks noChangeAspect="1"/>
            </p:cNvPicPr>
            <p:nvPr/>
          </p:nvPicPr>
          <p:blipFill>
            <a:blip r:embed="rId4"/>
            <a:stretch>
              <a:fillRect/>
            </a:stretch>
          </p:blipFill>
          <p:spPr>
            <a:xfrm>
              <a:off x="1209675" y="1052736"/>
              <a:ext cx="9772650" cy="4705350"/>
            </a:xfrm>
            <a:prstGeom prst="rect">
              <a:avLst/>
            </a:prstGeom>
          </p:spPr>
        </p:pic>
        <p:sp>
          <p:nvSpPr>
            <p:cNvPr id="12" name="Rectangle 11">
              <a:extLst>
                <a:ext uri="{FF2B5EF4-FFF2-40B4-BE49-F238E27FC236}">
                  <a16:creationId xmlns:a16="http://schemas.microsoft.com/office/drawing/2014/main" id="{530B7247-1E04-9646-87F9-89923419BE37}"/>
                </a:ext>
              </a:extLst>
            </p:cNvPr>
            <p:cNvSpPr/>
            <p:nvPr/>
          </p:nvSpPr>
          <p:spPr>
            <a:xfrm>
              <a:off x="10800523" y="2564904"/>
              <a:ext cx="390938" cy="12241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535B0A92-65E6-A049-96B5-4457538D038C}"/>
              </a:ext>
            </a:extLst>
          </p:cNvPr>
          <p:cNvSpPr txBox="1"/>
          <p:nvPr/>
        </p:nvSpPr>
        <p:spPr>
          <a:xfrm>
            <a:off x="4697285" y="5482182"/>
            <a:ext cx="2695165" cy="523220"/>
          </a:xfrm>
          <a:prstGeom prst="rect">
            <a:avLst/>
          </a:prstGeom>
          <a:noFill/>
        </p:spPr>
        <p:txBody>
          <a:bodyPr wrap="square" rtlCol="0">
            <a:spAutoFit/>
          </a:bodyPr>
          <a:lstStyle/>
          <a:p>
            <a:r>
              <a:rPr lang="en-US" sz="2800" b="1" i="1" dirty="0">
                <a:solidFill>
                  <a:schemeClr val="accent1"/>
                </a:solidFill>
              </a:rPr>
              <a:t>How to choose?</a:t>
            </a:r>
          </a:p>
        </p:txBody>
      </p:sp>
    </p:spTree>
    <p:extLst>
      <p:ext uri="{BB962C8B-B14F-4D97-AF65-F5344CB8AC3E}">
        <p14:creationId xmlns:p14="http://schemas.microsoft.com/office/powerpoint/2010/main" val="3407255745"/>
      </p:ext>
    </p:extLst>
  </p:cSld>
  <p:clrMapOvr>
    <a:masterClrMapping/>
  </p:clrMapOvr>
  <p:transition spd="med"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5" name="Line 23"/>
          <p:cNvSpPr>
            <a:spLocks noChangeShapeType="1"/>
          </p:cNvSpPr>
          <p:nvPr/>
        </p:nvSpPr>
        <p:spPr bwMode="auto">
          <a:xfrm>
            <a:off x="8184968" y="3556999"/>
            <a:ext cx="455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53289" name="Line 5"/>
          <p:cNvSpPr>
            <a:spLocks noChangeShapeType="1"/>
          </p:cNvSpPr>
          <p:nvPr/>
        </p:nvSpPr>
        <p:spPr bwMode="auto">
          <a:xfrm flipV="1">
            <a:off x="2956881" y="3563771"/>
            <a:ext cx="45742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7" name="AutoShape 7"/>
          <p:cNvSpPr>
            <a:spLocks noChangeArrowheads="1"/>
          </p:cNvSpPr>
          <p:nvPr/>
        </p:nvSpPr>
        <p:spPr bwMode="auto">
          <a:xfrm>
            <a:off x="8636239" y="3034921"/>
            <a:ext cx="2957785" cy="984528"/>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wrap="none" lIns="0" rIns="0" anchor="ctr"/>
          <a:lstStyle/>
          <a:p>
            <a:pPr algn="ctr" defTabSz="914377" fontAlgn="base">
              <a:spcBef>
                <a:spcPct val="0"/>
              </a:spcBef>
              <a:spcAft>
                <a:spcPct val="0"/>
              </a:spcAft>
              <a:defRPr/>
            </a:pPr>
            <a:r>
              <a:rPr lang="en-GB" sz="2000" b="1" dirty="0">
                <a:solidFill>
                  <a:prstClr val="white"/>
                </a:solidFill>
                <a:latin typeface="Calibri" panose="020F0502020204030204" pitchFamily="34" charset="0"/>
                <a:ea typeface="ヒラギノ角ゴ Pro W3" charset="-128"/>
                <a:cs typeface="Calibri" panose="020F0502020204030204" pitchFamily="34" charset="0"/>
              </a:rPr>
              <a:t>Coprimary endpoints: </a:t>
            </a:r>
            <a:br>
              <a:rPr lang="en-GB" sz="2000" b="1" dirty="0">
                <a:solidFill>
                  <a:prstClr val="white"/>
                </a:solidFill>
                <a:latin typeface="Calibri" panose="020F0502020204030204" pitchFamily="34" charset="0"/>
                <a:ea typeface="ヒラギノ角ゴ Pro W3" charset="-128"/>
                <a:cs typeface="Calibri" panose="020F0502020204030204" pitchFamily="34" charset="0"/>
              </a:rPr>
            </a:br>
            <a:r>
              <a:rPr lang="en-GB" sz="2000" b="1" dirty="0">
                <a:solidFill>
                  <a:prstClr val="white"/>
                </a:solidFill>
                <a:latin typeface="Calibri" panose="020F0502020204030204" pitchFamily="34" charset="0"/>
                <a:ea typeface="ＭＳ Ｐゴシック" pitchFamily="34" charset="-128"/>
                <a:cs typeface="Calibri" panose="020F0502020204030204" pitchFamily="34" charset="0"/>
              </a:rPr>
              <a:t>OS and CRPC PFS </a:t>
            </a:r>
          </a:p>
        </p:txBody>
      </p:sp>
      <p:sp>
        <p:nvSpPr>
          <p:cNvPr id="353296" name="AutoShape 12"/>
          <p:cNvSpPr>
            <a:spLocks noChangeArrowheads="1"/>
          </p:cNvSpPr>
          <p:nvPr/>
        </p:nvSpPr>
        <p:spPr bwMode="auto">
          <a:xfrm>
            <a:off x="619199" y="2041507"/>
            <a:ext cx="2330735" cy="3044529"/>
          </a:xfrm>
          <a:prstGeom prst="roundRect">
            <a:avLst>
              <a:gd name="adj" fmla="val 11911"/>
            </a:avLst>
          </a:prstGeom>
          <a:solidFill>
            <a:schemeClr val="bg1"/>
          </a:solidFill>
          <a:ln w="31750" algn="ctr">
            <a:solidFill>
              <a:schemeClr val="accent1"/>
            </a:solidFill>
            <a:round/>
            <a:headEnd/>
            <a:tailEnd/>
          </a:ln>
          <a:effectLst>
            <a:outerShdw blurRad="50800" dist="38100" dir="2700000" algn="tl" rotWithShape="0">
              <a:prstClr val="black">
                <a:alpha val="40000"/>
              </a:prstClr>
            </a:outerShdw>
          </a:effectLst>
        </p:spPr>
        <p:txBody>
          <a:bodyPr wrap="none" anchor="ctr"/>
          <a:lstStyle/>
          <a:p>
            <a:pPr algn="ctr" defTabSz="914377" fontAlgn="base">
              <a:spcBef>
                <a:spcPct val="0"/>
              </a:spcBef>
              <a:spcAft>
                <a:spcPct val="0"/>
              </a:spcAft>
              <a:defRPr/>
            </a:pPr>
            <a:endParaRPr lang="en-GB" sz="2400" dirty="0">
              <a:solidFill>
                <a:srgbClr val="000000"/>
              </a:solidFill>
              <a:latin typeface="Calibri" panose="020F0502020204030204" pitchFamily="34" charset="0"/>
              <a:ea typeface="ヒラギノ角ゴ Pro W3" charset="-128"/>
              <a:cs typeface="Calibri" panose="020F0502020204030204" pitchFamily="34" charset="0"/>
            </a:endParaRPr>
          </a:p>
        </p:txBody>
      </p:sp>
      <p:sp>
        <p:nvSpPr>
          <p:cNvPr id="353297" name="Rectangle 13"/>
          <p:cNvSpPr>
            <a:spLocks noChangeArrowheads="1"/>
          </p:cNvSpPr>
          <p:nvPr/>
        </p:nvSpPr>
        <p:spPr bwMode="auto">
          <a:xfrm>
            <a:off x="672508" y="2277464"/>
            <a:ext cx="2249879" cy="26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485" tIns="36243" rIns="72485" bIns="36243">
            <a:spAutoFit/>
          </a:bodyPr>
          <a:lstStyle/>
          <a:p>
            <a:pPr marL="169858" indent="-169858" defTabSz="914377" fontAlgn="base">
              <a:spcBef>
                <a:spcPct val="0"/>
              </a:spcBef>
              <a:spcAft>
                <a:spcPct val="0"/>
              </a:spcAft>
              <a:buClr>
                <a:schemeClr val="accent1"/>
              </a:buClr>
              <a:buFont typeface="Times" charset="0"/>
              <a:buChar char="•"/>
              <a:defRPr/>
            </a:pPr>
            <a:r>
              <a:rPr lang="en-US" b="1" dirty="0">
                <a:latin typeface="Calibri" panose="020F0502020204030204" pitchFamily="34" charset="0"/>
                <a:ea typeface="ＭＳ Ｐゴシック" pitchFamily="34" charset="-128"/>
                <a:cs typeface="Calibri" panose="020F0502020204030204" pitchFamily="34" charset="0"/>
              </a:rPr>
              <a:t>Patients with newly diagnosed (castration-naïve) metastatic prostate cancer</a:t>
            </a:r>
          </a:p>
          <a:p>
            <a:pPr marL="169858" indent="-169858" defTabSz="914377" fontAlgn="base">
              <a:spcBef>
                <a:spcPct val="0"/>
              </a:spcBef>
              <a:spcAft>
                <a:spcPct val="0"/>
              </a:spcAft>
              <a:buClr>
                <a:schemeClr val="accent1"/>
              </a:buClr>
              <a:buFont typeface="Times" charset="0"/>
              <a:buChar char="•"/>
              <a:defRPr/>
            </a:pPr>
            <a:r>
              <a:rPr lang="en-US" sz="2400" b="1" dirty="0">
                <a:solidFill>
                  <a:schemeClr val="accent1"/>
                </a:solidFill>
                <a:latin typeface="Calibri" panose="020F0502020204030204" pitchFamily="34" charset="0"/>
                <a:ea typeface="ＭＳ Ｐゴシック" pitchFamily="34" charset="-128"/>
                <a:cs typeface="Calibri" panose="020F0502020204030204" pitchFamily="34" charset="0"/>
              </a:rPr>
              <a:t>1,173</a:t>
            </a:r>
            <a:r>
              <a:rPr lang="en-US" b="1" dirty="0">
                <a:latin typeface="Calibri" panose="020F0502020204030204" pitchFamily="34" charset="0"/>
                <a:ea typeface="ＭＳ Ｐゴシック" pitchFamily="34" charset="-128"/>
                <a:cs typeface="Calibri" panose="020F0502020204030204" pitchFamily="34" charset="0"/>
              </a:rPr>
              <a:t> patients enrolled</a:t>
            </a:r>
          </a:p>
          <a:p>
            <a:pPr marL="169858" indent="-169858" defTabSz="914377" fontAlgn="base">
              <a:spcBef>
                <a:spcPct val="0"/>
              </a:spcBef>
              <a:spcAft>
                <a:spcPct val="0"/>
              </a:spcAft>
              <a:buClr>
                <a:schemeClr val="accent1"/>
              </a:buClr>
              <a:buFont typeface="Times" charset="0"/>
              <a:buChar char="•"/>
              <a:defRPr/>
            </a:pPr>
            <a:r>
              <a:rPr lang="en-US" b="1" dirty="0">
                <a:latin typeface="Calibri" panose="020F0502020204030204" pitchFamily="34" charset="0"/>
                <a:ea typeface="ＭＳ Ｐゴシック" pitchFamily="34" charset="-128"/>
                <a:cs typeface="Calibri" panose="020F0502020204030204" pitchFamily="34" charset="0"/>
              </a:rPr>
              <a:t>Primary completion date: Dec 2018</a:t>
            </a:r>
          </a:p>
        </p:txBody>
      </p:sp>
      <p:sp>
        <p:nvSpPr>
          <p:cNvPr id="353298" name="Rectangle 2"/>
          <p:cNvSpPr txBox="1">
            <a:spLocks noChangeArrowheads="1"/>
          </p:cNvSpPr>
          <p:nvPr/>
        </p:nvSpPr>
        <p:spPr bwMode="auto">
          <a:xfrm>
            <a:off x="309286" y="12211"/>
            <a:ext cx="118827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4377" fontAlgn="base">
              <a:spcBef>
                <a:spcPct val="0"/>
              </a:spcBef>
              <a:spcAft>
                <a:spcPct val="0"/>
              </a:spcAft>
              <a:defRPr/>
            </a:pPr>
            <a:endParaRPr lang="en-GB" sz="3200" b="1" dirty="0">
              <a:solidFill>
                <a:srgbClr val="C4603D"/>
              </a:solidFill>
              <a:latin typeface="Tahoma"/>
              <a:cs typeface="Arial" charset="0"/>
            </a:endParaRPr>
          </a:p>
        </p:txBody>
      </p:sp>
      <p:sp>
        <p:nvSpPr>
          <p:cNvPr id="2" name="Title 1"/>
          <p:cNvSpPr>
            <a:spLocks noGrp="1"/>
          </p:cNvSpPr>
          <p:nvPr>
            <p:ph type="title"/>
          </p:nvPr>
        </p:nvSpPr>
        <p:spPr/>
        <p:txBody>
          <a:bodyPr/>
          <a:lstStyle/>
          <a:p>
            <a:r>
              <a:rPr lang="en-US" dirty="0"/>
              <a:t>PEACE1: European Phase 3 Trial in Newly Diagnosed M1 Prostate Cancer (Revised Design)</a:t>
            </a:r>
            <a:r>
              <a:rPr lang="en-US" cap="none" baseline="30000" dirty="0"/>
              <a:t>a</a:t>
            </a:r>
            <a:endParaRPr lang="en-US" baseline="30000" dirty="0"/>
          </a:p>
        </p:txBody>
      </p:sp>
      <p:sp>
        <p:nvSpPr>
          <p:cNvPr id="5" name="Slide Number Placeholder 4">
            <a:extLst>
              <a:ext uri="{FF2B5EF4-FFF2-40B4-BE49-F238E27FC236}">
                <a16:creationId xmlns:a16="http://schemas.microsoft.com/office/drawing/2014/main" id="{A4EE2049-497F-6F49-85A4-796999D67BF0}"/>
              </a:ext>
            </a:extLst>
          </p:cNvPr>
          <p:cNvSpPr>
            <a:spLocks noGrp="1"/>
          </p:cNvSpPr>
          <p:nvPr>
            <p:ph type="sldNum" sz="quarter" idx="4"/>
          </p:nvPr>
        </p:nvSpPr>
        <p:spPr/>
        <p:txBody>
          <a:bodyPr/>
          <a:lstStyle/>
          <a:p>
            <a:fld id="{D706174B-580A-41CE-AD05-61825D957271}" type="slidenum">
              <a:rPr lang="en-US" smtClean="0"/>
              <a:pPr/>
              <a:t>40</a:t>
            </a:fld>
            <a:endParaRPr lang="en-US" dirty="0"/>
          </a:p>
        </p:txBody>
      </p:sp>
      <p:sp>
        <p:nvSpPr>
          <p:cNvPr id="14" name="Content Placeholder 13">
            <a:extLst>
              <a:ext uri="{FF2B5EF4-FFF2-40B4-BE49-F238E27FC236}">
                <a16:creationId xmlns:a16="http://schemas.microsoft.com/office/drawing/2014/main" id="{1BF75C33-BA75-B140-8B92-EF4870A8ED04}"/>
              </a:ext>
            </a:extLst>
          </p:cNvPr>
          <p:cNvSpPr>
            <a:spLocks noGrp="1"/>
          </p:cNvSpPr>
          <p:nvPr>
            <p:ph sz="quarter" idx="15"/>
          </p:nvPr>
        </p:nvSpPr>
        <p:spPr>
          <a:xfrm>
            <a:off x="620184" y="6130829"/>
            <a:ext cx="10516376" cy="714955"/>
          </a:xfrm>
        </p:spPr>
        <p:txBody>
          <a:bodyPr/>
          <a:lstStyle/>
          <a:p>
            <a:pPr>
              <a:lnSpc>
                <a:spcPct val="90000"/>
              </a:lnSpc>
              <a:spcBef>
                <a:spcPts val="0"/>
              </a:spcBef>
              <a:spcAft>
                <a:spcPts val="300"/>
              </a:spcAft>
            </a:pPr>
            <a:r>
              <a:rPr lang="en-US" dirty="0"/>
              <a:t>ABI/P, abiraterone + prednisone; ADT, androgen deprivation therapy; CRPC, castration-resistant prostate cancer; DOC, docetaxel; OS, overall survival; </a:t>
            </a:r>
            <a:br>
              <a:rPr lang="en-US" dirty="0"/>
            </a:br>
            <a:r>
              <a:rPr lang="en-US" dirty="0"/>
              <a:t>PFS, progression-free survival; RT, radiation therapy</a:t>
            </a:r>
          </a:p>
          <a:p>
            <a:pPr>
              <a:lnSpc>
                <a:spcPct val="90000"/>
              </a:lnSpc>
              <a:spcBef>
                <a:spcPts val="0"/>
              </a:spcBef>
              <a:spcAft>
                <a:spcPts val="300"/>
              </a:spcAft>
            </a:pPr>
            <a:r>
              <a:rPr lang="fr-FR" dirty="0"/>
              <a:t>NCT01957436 at www.clinicaltrials.gov</a:t>
            </a:r>
          </a:p>
        </p:txBody>
      </p:sp>
      <p:sp>
        <p:nvSpPr>
          <p:cNvPr id="8" name="Freeform: Shape 7">
            <a:extLst>
              <a:ext uri="{FF2B5EF4-FFF2-40B4-BE49-F238E27FC236}">
                <a16:creationId xmlns:a16="http://schemas.microsoft.com/office/drawing/2014/main" id="{53AD922A-F892-4D51-9B2F-6A79DE5337BD}"/>
              </a:ext>
            </a:extLst>
          </p:cNvPr>
          <p:cNvSpPr/>
          <p:nvPr/>
        </p:nvSpPr>
        <p:spPr>
          <a:xfrm>
            <a:off x="7777202" y="1743931"/>
            <a:ext cx="418289" cy="3596547"/>
          </a:xfrm>
          <a:custGeom>
            <a:avLst/>
            <a:gdLst>
              <a:gd name="connsiteX0" fmla="*/ 0 w 418289"/>
              <a:gd name="connsiteY0" fmla="*/ 0 h 3677055"/>
              <a:gd name="connsiteX1" fmla="*/ 418289 w 418289"/>
              <a:gd name="connsiteY1" fmla="*/ 0 h 3677055"/>
              <a:gd name="connsiteX2" fmla="*/ 418289 w 418289"/>
              <a:gd name="connsiteY2" fmla="*/ 3677055 h 3677055"/>
              <a:gd name="connsiteX3" fmla="*/ 29183 w 418289"/>
              <a:gd name="connsiteY3" fmla="*/ 3677055 h 3677055"/>
            </a:gdLst>
            <a:ahLst/>
            <a:cxnLst>
              <a:cxn ang="0">
                <a:pos x="connsiteX0" y="connsiteY0"/>
              </a:cxn>
              <a:cxn ang="0">
                <a:pos x="connsiteX1" y="connsiteY1"/>
              </a:cxn>
              <a:cxn ang="0">
                <a:pos x="connsiteX2" y="connsiteY2"/>
              </a:cxn>
              <a:cxn ang="0">
                <a:pos x="connsiteX3" y="connsiteY3"/>
              </a:cxn>
            </a:cxnLst>
            <a:rect l="l" t="t" r="r" b="b"/>
            <a:pathLst>
              <a:path w="418289" h="3677055">
                <a:moveTo>
                  <a:pt x="0" y="0"/>
                </a:moveTo>
                <a:lnTo>
                  <a:pt x="418289" y="0"/>
                </a:lnTo>
                <a:lnTo>
                  <a:pt x="418289" y="3677055"/>
                </a:lnTo>
                <a:lnTo>
                  <a:pt x="29183" y="3677055"/>
                </a:lnTo>
              </a:path>
            </a:pathLst>
          </a:cu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FB16BF49-33FC-480B-B6BD-38FF00763AD9}"/>
              </a:ext>
            </a:extLst>
          </p:cNvPr>
          <p:cNvCxnSpPr/>
          <p:nvPr/>
        </p:nvCxnSpPr>
        <p:spPr>
          <a:xfrm flipH="1">
            <a:off x="7748019" y="2938779"/>
            <a:ext cx="45561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CBD8E1-A873-4E2F-B65D-627263360AC9}"/>
              </a:ext>
            </a:extLst>
          </p:cNvPr>
          <p:cNvCxnSpPr/>
          <p:nvPr/>
        </p:nvCxnSpPr>
        <p:spPr>
          <a:xfrm flipH="1">
            <a:off x="7748019" y="4090017"/>
            <a:ext cx="455612"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353288" name="AutoShape 4"/>
          <p:cNvSpPr>
            <a:spLocks noChangeArrowheads="1"/>
          </p:cNvSpPr>
          <p:nvPr/>
        </p:nvSpPr>
        <p:spPr bwMode="auto">
          <a:xfrm>
            <a:off x="4700190" y="2614721"/>
            <a:ext cx="3216183" cy="727976"/>
          </a:xfrm>
          <a:prstGeom prst="roundRect">
            <a:avLst>
              <a:gd name="adj" fmla="val 16667"/>
            </a:avLst>
          </a:prstGeom>
          <a:solidFill>
            <a:schemeClr val="accent2"/>
          </a:solidFill>
          <a:ln w="19050" algn="ctr">
            <a:noFill/>
            <a:round/>
            <a:headEnd/>
            <a:tailEnd/>
          </a:ln>
          <a:effectLst>
            <a:outerShdw blurRad="50800" dist="38100" dir="2700000" algn="tl" rotWithShape="0">
              <a:prstClr val="black">
                <a:alpha val="40000"/>
              </a:prstClr>
            </a:outerShdw>
          </a:effectLst>
        </p:spPr>
        <p:txBody>
          <a:bodyPr wrap="none" anchor="ctr"/>
          <a:lstStyle/>
          <a:p>
            <a:pPr algn="ctr" defTabSz="914377" fontAlgn="base">
              <a:spcBef>
                <a:spcPct val="0"/>
              </a:spcBef>
              <a:spcAft>
                <a:spcPct val="0"/>
              </a:spcAft>
              <a:defRPr/>
            </a:pPr>
            <a:r>
              <a:rPr lang="en-US" sz="2000" b="1" dirty="0">
                <a:solidFill>
                  <a:prstClr val="white"/>
                </a:solidFill>
                <a:latin typeface="Calibri" panose="020F0502020204030204" pitchFamily="34" charset="0"/>
                <a:ea typeface="ヒラギノ角ゴ Pro W3" charset="-128"/>
                <a:cs typeface="Calibri" panose="020F0502020204030204" pitchFamily="34" charset="0"/>
              </a:rPr>
              <a:t>ADT + DOC + ABI/P</a:t>
            </a:r>
          </a:p>
        </p:txBody>
      </p:sp>
      <p:sp>
        <p:nvSpPr>
          <p:cNvPr id="49161" name="AutoShape 16"/>
          <p:cNvSpPr>
            <a:spLocks noChangeArrowheads="1"/>
          </p:cNvSpPr>
          <p:nvPr/>
        </p:nvSpPr>
        <p:spPr bwMode="auto">
          <a:xfrm>
            <a:off x="4700190" y="3779335"/>
            <a:ext cx="3216183" cy="746387"/>
          </a:xfrm>
          <a:prstGeom prst="roundRect">
            <a:avLst>
              <a:gd name="adj" fmla="val 16667"/>
            </a:avLst>
          </a:prstGeom>
          <a:solidFill>
            <a:schemeClr val="accent1"/>
          </a:solidFill>
          <a:ln w="19050">
            <a:noFill/>
            <a:round/>
            <a:headEnd/>
            <a:tailEnd/>
          </a:ln>
          <a:effectLst>
            <a:outerShdw blurRad="50800" dist="38100" dir="2700000" algn="tl" rotWithShape="0">
              <a:prstClr val="black">
                <a:alpha val="40000"/>
              </a:prstClr>
            </a:outerShdw>
          </a:effectLst>
        </p:spPr>
        <p:txBody>
          <a:bodyPr wrap="none" anchor="ctr"/>
          <a:lstStyle/>
          <a:p>
            <a:pPr algn="ctr" defTabSz="914377" fontAlgn="base">
              <a:spcBef>
                <a:spcPct val="0"/>
              </a:spcBef>
              <a:spcAft>
                <a:spcPct val="0"/>
              </a:spcAft>
              <a:defRPr/>
            </a:pPr>
            <a:r>
              <a:rPr lang="en-US" sz="2000" b="1" dirty="0">
                <a:solidFill>
                  <a:prstClr val="white"/>
                </a:solidFill>
                <a:latin typeface="Calibri" panose="020F0502020204030204" pitchFamily="34" charset="0"/>
                <a:ea typeface="ヒラギノ角ゴ Pro W3" charset="-128"/>
                <a:cs typeface="Calibri" panose="020F0502020204030204" pitchFamily="34" charset="0"/>
              </a:rPr>
              <a:t>ADT + DOC + RT</a:t>
            </a:r>
          </a:p>
        </p:txBody>
      </p:sp>
      <p:sp>
        <p:nvSpPr>
          <p:cNvPr id="21" name="AutoShape 4"/>
          <p:cNvSpPr>
            <a:spLocks noChangeArrowheads="1"/>
          </p:cNvSpPr>
          <p:nvPr/>
        </p:nvSpPr>
        <p:spPr bwMode="auto">
          <a:xfrm>
            <a:off x="4729589" y="1409243"/>
            <a:ext cx="3216183" cy="76884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spcBef>
                <a:spcPct val="0"/>
              </a:spcBef>
              <a:spcAft>
                <a:spcPct val="0"/>
              </a:spcAft>
              <a:defRPr/>
            </a:pPr>
            <a:r>
              <a:rPr lang="en-US" sz="2000" b="1" dirty="0">
                <a:solidFill>
                  <a:prstClr val="white"/>
                </a:solidFill>
                <a:latin typeface="Calibri" panose="020F0502020204030204" pitchFamily="34" charset="0"/>
                <a:ea typeface="ヒラギノ角ゴ Pro W3"/>
                <a:cs typeface="Calibri" panose="020F0502020204030204" pitchFamily="34" charset="0"/>
              </a:rPr>
              <a:t>ADT + DOC</a:t>
            </a:r>
          </a:p>
        </p:txBody>
      </p:sp>
      <p:sp>
        <p:nvSpPr>
          <p:cNvPr id="353301" name="AutoShape 16"/>
          <p:cNvSpPr>
            <a:spLocks noChangeArrowheads="1"/>
          </p:cNvSpPr>
          <p:nvPr/>
        </p:nvSpPr>
        <p:spPr bwMode="auto">
          <a:xfrm>
            <a:off x="4725547" y="4962359"/>
            <a:ext cx="3190827" cy="681783"/>
          </a:xfrm>
          <a:prstGeom prst="roundRect">
            <a:avLst>
              <a:gd name="adj" fmla="val 16667"/>
            </a:avLst>
          </a:prstGeom>
          <a:solidFill>
            <a:schemeClr val="accent6">
              <a:lumMod val="75000"/>
            </a:schemeClr>
          </a:solidFill>
          <a:ln w="19050">
            <a:noFill/>
            <a:round/>
            <a:headEnd/>
            <a:tailEnd/>
          </a:ln>
          <a:effectLst>
            <a:outerShdw blurRad="50800" dist="38100" dir="2700000" algn="tl" rotWithShape="0">
              <a:prstClr val="black">
                <a:alpha val="40000"/>
              </a:prstClr>
            </a:outerShdw>
          </a:effectLst>
        </p:spPr>
        <p:txBody>
          <a:bodyPr wrap="none" anchor="ctr"/>
          <a:lstStyle/>
          <a:p>
            <a:pPr algn="ctr" defTabSz="914377" fontAlgn="base">
              <a:spcBef>
                <a:spcPct val="0"/>
              </a:spcBef>
              <a:spcAft>
                <a:spcPct val="0"/>
              </a:spcAft>
              <a:defRPr/>
            </a:pPr>
            <a:endParaRPr lang="en-US" sz="2000" b="1" dirty="0">
              <a:solidFill>
                <a:prstClr val="white"/>
              </a:solidFill>
              <a:latin typeface="Calibri" panose="020F0502020204030204" pitchFamily="34" charset="0"/>
              <a:ea typeface="ヒラギノ角ゴ Pro W3" charset="-128"/>
              <a:cs typeface="Calibri" panose="020F0502020204030204" pitchFamily="34" charset="0"/>
            </a:endParaRPr>
          </a:p>
          <a:p>
            <a:pPr algn="ctr" defTabSz="914377" fontAlgn="base">
              <a:spcBef>
                <a:spcPct val="0"/>
              </a:spcBef>
              <a:spcAft>
                <a:spcPct val="0"/>
              </a:spcAft>
              <a:defRPr/>
            </a:pPr>
            <a:r>
              <a:rPr lang="en-US" sz="2000" b="1" dirty="0">
                <a:solidFill>
                  <a:prstClr val="white"/>
                </a:solidFill>
                <a:latin typeface="Calibri" panose="020F0502020204030204" pitchFamily="34" charset="0"/>
                <a:ea typeface="ヒラギノ角ゴ Pro W3" charset="-128"/>
                <a:cs typeface="Calibri" panose="020F0502020204030204" pitchFamily="34" charset="0"/>
              </a:rPr>
              <a:t>ADT + DOC + ABI/P </a:t>
            </a:r>
            <a:r>
              <a:rPr lang="en-US" sz="2000" b="1" dirty="0">
                <a:solidFill>
                  <a:prstClr val="white"/>
                </a:solidFill>
                <a:latin typeface="Calibri" panose="020F0502020204030204" pitchFamily="34" charset="0"/>
                <a:ea typeface="ヒラギノ角ゴ Pro W3"/>
                <a:cs typeface="Calibri" panose="020F0502020204030204" pitchFamily="34" charset="0"/>
              </a:rPr>
              <a:t>+ RT</a:t>
            </a:r>
            <a:endParaRPr lang="en-US" sz="2000" b="1" dirty="0">
              <a:solidFill>
                <a:prstClr val="white"/>
              </a:solidFill>
              <a:latin typeface="Calibri" panose="020F0502020204030204" pitchFamily="34" charset="0"/>
              <a:ea typeface="ヒラギノ角ゴ Pro W3" charset="-128"/>
              <a:cs typeface="Calibri" panose="020F0502020204030204" pitchFamily="34" charset="0"/>
            </a:endParaRPr>
          </a:p>
          <a:p>
            <a:pPr algn="ctr" defTabSz="914377" fontAlgn="base">
              <a:spcBef>
                <a:spcPct val="0"/>
              </a:spcBef>
              <a:spcAft>
                <a:spcPct val="0"/>
              </a:spcAft>
              <a:defRPr/>
            </a:pPr>
            <a:endParaRPr lang="en-US" sz="2000" b="1" dirty="0">
              <a:solidFill>
                <a:prstClr val="white"/>
              </a:solidFill>
              <a:latin typeface="Calibri" panose="020F0502020204030204" pitchFamily="34" charset="0"/>
              <a:ea typeface="ヒラギノ角ゴ Pro W3" charset="-128"/>
              <a:cs typeface="Calibri" panose="020F0502020204030204" pitchFamily="34" charset="0"/>
            </a:endParaRPr>
          </a:p>
        </p:txBody>
      </p:sp>
      <p:sp>
        <p:nvSpPr>
          <p:cNvPr id="32" name="Line 23">
            <a:extLst>
              <a:ext uri="{FF2B5EF4-FFF2-40B4-BE49-F238E27FC236}">
                <a16:creationId xmlns:a16="http://schemas.microsoft.com/office/drawing/2014/main" id="{3A197C8A-976A-4934-AC3D-FD4AD27B457D}"/>
              </a:ext>
            </a:extLst>
          </p:cNvPr>
          <p:cNvSpPr>
            <a:spLocks noChangeShapeType="1"/>
          </p:cNvSpPr>
          <p:nvPr/>
        </p:nvSpPr>
        <p:spPr bwMode="auto">
          <a:xfrm>
            <a:off x="3847449" y="3563771"/>
            <a:ext cx="455612"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F23FD519-AC93-4456-B6D6-3EDB560E4361}"/>
              </a:ext>
            </a:extLst>
          </p:cNvPr>
          <p:cNvSpPr/>
          <p:nvPr/>
        </p:nvSpPr>
        <p:spPr>
          <a:xfrm flipH="1">
            <a:off x="4317652" y="1731863"/>
            <a:ext cx="430499" cy="3608615"/>
          </a:xfrm>
          <a:custGeom>
            <a:avLst/>
            <a:gdLst>
              <a:gd name="connsiteX0" fmla="*/ 0 w 418289"/>
              <a:gd name="connsiteY0" fmla="*/ 0 h 3677055"/>
              <a:gd name="connsiteX1" fmla="*/ 418289 w 418289"/>
              <a:gd name="connsiteY1" fmla="*/ 0 h 3677055"/>
              <a:gd name="connsiteX2" fmla="*/ 418289 w 418289"/>
              <a:gd name="connsiteY2" fmla="*/ 3677055 h 3677055"/>
              <a:gd name="connsiteX3" fmla="*/ 29183 w 418289"/>
              <a:gd name="connsiteY3" fmla="*/ 3677055 h 3677055"/>
            </a:gdLst>
            <a:ahLst/>
            <a:cxnLst>
              <a:cxn ang="0">
                <a:pos x="connsiteX0" y="connsiteY0"/>
              </a:cxn>
              <a:cxn ang="0">
                <a:pos x="connsiteX1" y="connsiteY1"/>
              </a:cxn>
              <a:cxn ang="0">
                <a:pos x="connsiteX2" y="connsiteY2"/>
              </a:cxn>
              <a:cxn ang="0">
                <a:pos x="connsiteX3" y="connsiteY3"/>
              </a:cxn>
            </a:cxnLst>
            <a:rect l="l" t="t" r="r" b="b"/>
            <a:pathLst>
              <a:path w="418289" h="3677055">
                <a:moveTo>
                  <a:pt x="0" y="0"/>
                </a:moveTo>
                <a:lnTo>
                  <a:pt x="418289" y="0"/>
                </a:lnTo>
                <a:lnTo>
                  <a:pt x="418289" y="3677055"/>
                </a:lnTo>
                <a:lnTo>
                  <a:pt x="29183" y="3677055"/>
                </a:lnTo>
              </a:path>
            </a:pathLst>
          </a:custGeom>
          <a:noFill/>
          <a:ln w="38100">
            <a:solidFill>
              <a:srgbClr val="0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panose="020F0502020204030204" pitchFamily="34" charset="0"/>
              <a:cs typeface="Calibri" panose="020F0502020204030204" pitchFamily="34" charset="0"/>
            </a:endParaRPr>
          </a:p>
        </p:txBody>
      </p:sp>
      <p:sp>
        <p:nvSpPr>
          <p:cNvPr id="353293" name="AutoShape 17"/>
          <p:cNvSpPr>
            <a:spLocks noChangeArrowheads="1"/>
          </p:cNvSpPr>
          <p:nvPr/>
        </p:nvSpPr>
        <p:spPr bwMode="auto">
          <a:xfrm>
            <a:off x="3411081" y="2041507"/>
            <a:ext cx="576263" cy="3044529"/>
          </a:xfrm>
          <a:prstGeom prst="roundRect">
            <a:avLst>
              <a:gd name="adj" fmla="val 28483"/>
            </a:avLst>
          </a:prstGeom>
          <a:solidFill>
            <a:schemeClr val="bg1"/>
          </a:solidFill>
          <a:ln w="31750">
            <a:solidFill>
              <a:schemeClr val="accent1"/>
            </a:solidFill>
            <a:round/>
            <a:headEnd/>
            <a:tailEnd/>
          </a:ln>
          <a:effectLst>
            <a:outerShdw blurRad="50800" dist="38100" dir="2700000" algn="tl" rotWithShape="0">
              <a:prstClr val="black">
                <a:alpha val="40000"/>
              </a:prstClr>
            </a:outerShdw>
          </a:effectLst>
        </p:spPr>
        <p:txBody>
          <a:bodyPr wrap="none" lIns="80131" tIns="40067" rIns="80131" bIns="40067" anchor="ctr"/>
          <a:lstStyle/>
          <a:p>
            <a:pPr algn="ctr" defTabSz="858817" fontAlgn="base">
              <a:lnSpc>
                <a:spcPct val="90000"/>
              </a:lnSpc>
              <a:spcBef>
                <a:spcPct val="10000"/>
              </a:spcBef>
              <a:spcAft>
                <a:spcPct val="0"/>
              </a:spcAft>
              <a:defRPr/>
            </a:pPr>
            <a:r>
              <a:rPr lang="en-US" sz="2000" b="1" dirty="0">
                <a:solidFill>
                  <a:schemeClr val="accent1"/>
                </a:solidFill>
                <a:latin typeface="Calibri" panose="020F0502020204030204" pitchFamily="34" charset="0"/>
                <a:ea typeface="ヒラギノ角ゴ Pro W3" charset="-128"/>
                <a:cs typeface="Calibri" panose="020F0502020204030204" pitchFamily="34" charset="0"/>
              </a:rPr>
              <a:t>R</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A</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N</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D</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O</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M</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I</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Z</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E</a:t>
            </a:r>
            <a:br>
              <a:rPr lang="en-US" sz="2000" b="1" dirty="0">
                <a:solidFill>
                  <a:schemeClr val="accent1"/>
                </a:solidFill>
                <a:latin typeface="Calibri" panose="020F0502020204030204" pitchFamily="34" charset="0"/>
                <a:ea typeface="ヒラギノ角ゴ Pro W3" charset="-128"/>
                <a:cs typeface="Calibri" panose="020F0502020204030204" pitchFamily="34" charset="0"/>
              </a:rPr>
            </a:br>
            <a:r>
              <a:rPr lang="en-US" sz="2000" b="1" dirty="0">
                <a:solidFill>
                  <a:schemeClr val="accent1"/>
                </a:solidFill>
                <a:latin typeface="Calibri" panose="020F0502020204030204" pitchFamily="34" charset="0"/>
                <a:ea typeface="ヒラギノ角ゴ Pro W3" charset="-128"/>
                <a:cs typeface="Calibri" panose="020F0502020204030204" pitchFamily="34" charset="0"/>
              </a:rPr>
              <a:t>D</a:t>
            </a:r>
          </a:p>
        </p:txBody>
      </p:sp>
      <p:sp>
        <p:nvSpPr>
          <p:cNvPr id="46" name="Line 5">
            <a:extLst>
              <a:ext uri="{FF2B5EF4-FFF2-40B4-BE49-F238E27FC236}">
                <a16:creationId xmlns:a16="http://schemas.microsoft.com/office/drawing/2014/main" id="{D47524C6-A7F2-244D-9455-7F3140AD355D}"/>
              </a:ext>
            </a:extLst>
          </p:cNvPr>
          <p:cNvSpPr>
            <a:spLocks noChangeShapeType="1"/>
          </p:cNvSpPr>
          <p:nvPr/>
        </p:nvSpPr>
        <p:spPr bwMode="auto">
          <a:xfrm flipV="1">
            <a:off x="4317652" y="2975375"/>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47" name="Line 5">
            <a:extLst>
              <a:ext uri="{FF2B5EF4-FFF2-40B4-BE49-F238E27FC236}">
                <a16:creationId xmlns:a16="http://schemas.microsoft.com/office/drawing/2014/main" id="{F6EB18EA-BF8B-9C4E-B5D5-5A8126F4167A}"/>
              </a:ext>
            </a:extLst>
          </p:cNvPr>
          <p:cNvSpPr>
            <a:spLocks noChangeShapeType="1"/>
          </p:cNvSpPr>
          <p:nvPr/>
        </p:nvSpPr>
        <p:spPr bwMode="auto">
          <a:xfrm flipV="1">
            <a:off x="4317652" y="4160119"/>
            <a:ext cx="38476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3" name="Content Placeholder 13">
            <a:extLst>
              <a:ext uri="{FF2B5EF4-FFF2-40B4-BE49-F238E27FC236}">
                <a16:creationId xmlns:a16="http://schemas.microsoft.com/office/drawing/2014/main" id="{37F1BE1C-766C-DE40-B889-0CA6C2C96539}"/>
              </a:ext>
            </a:extLst>
          </p:cNvPr>
          <p:cNvSpPr txBox="1">
            <a:spLocks/>
          </p:cNvSpPr>
          <p:nvPr/>
        </p:nvSpPr>
        <p:spPr>
          <a:xfrm>
            <a:off x="672508" y="5928035"/>
            <a:ext cx="10516376" cy="211378"/>
          </a:xfrm>
          <a:prstGeom prst="rect">
            <a:avLst/>
          </a:prstGeom>
        </p:spPr>
        <p:txBody>
          <a:bodyPr vert="horz" lIns="0" tIns="0" rIns="0" bIns="0" rtlCol="0" anchor="t" anchorCtr="0">
            <a:noAutofit/>
          </a:bodyPr>
          <a:lstStyle>
            <a:lvl1pPr marL="0" indent="0" algn="l" defTabSz="457200" rtl="0" eaLnBrk="1" latinLnBrk="0" hangingPunct="1">
              <a:spcBef>
                <a:spcPts val="12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3663" indent="-93663">
              <a:lnSpc>
                <a:spcPct val="90000"/>
              </a:lnSpc>
              <a:spcBef>
                <a:spcPts val="0"/>
              </a:spcBef>
              <a:spcAft>
                <a:spcPts val="300"/>
              </a:spcAft>
            </a:pPr>
            <a:r>
              <a:rPr lang="en-US" baseline="30000" dirty="0"/>
              <a:t>a</a:t>
            </a:r>
            <a:r>
              <a:rPr lang="en-US" dirty="0"/>
              <a:t>	Protocol was amended, in November 2015 after the accrual of 276 patients, to include docetaxel with ADT</a:t>
            </a:r>
          </a:p>
        </p:txBody>
      </p:sp>
    </p:spTree>
    <p:extLst>
      <p:ext uri="{BB962C8B-B14F-4D97-AF65-F5344CB8AC3E}">
        <p14:creationId xmlns:p14="http://schemas.microsoft.com/office/powerpoint/2010/main" val="21883487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6A05C3F-BD52-0149-BCE7-927AC054E6F7}"/>
              </a:ext>
            </a:extLst>
          </p:cNvPr>
          <p:cNvSpPr>
            <a:spLocks noGrp="1"/>
          </p:cNvSpPr>
          <p:nvPr>
            <p:ph type="body" idx="1"/>
          </p:nvPr>
        </p:nvSpPr>
        <p:spPr/>
        <p:txBody>
          <a:bodyPr/>
          <a:lstStyle/>
          <a:p>
            <a:r>
              <a:rPr lang="en-GB" dirty="0"/>
              <a:t>Randomized, double-blind, phase 3 trial of darolutamide in </a:t>
            </a:r>
            <a:br>
              <a:rPr lang="en-GB" dirty="0"/>
            </a:br>
            <a:r>
              <a:rPr lang="en-GB" dirty="0"/>
              <a:t>hormone-sensitive </a:t>
            </a:r>
            <a:r>
              <a:rPr lang="en-GB" cap="none" dirty="0"/>
              <a:t>m</a:t>
            </a:r>
            <a:r>
              <a:rPr lang="en-GB" dirty="0"/>
              <a:t>PC</a:t>
            </a:r>
          </a:p>
        </p:txBody>
      </p:sp>
      <p:sp>
        <p:nvSpPr>
          <p:cNvPr id="12" name="Content Placeholder 11">
            <a:extLst>
              <a:ext uri="{FF2B5EF4-FFF2-40B4-BE49-F238E27FC236}">
                <a16:creationId xmlns:a16="http://schemas.microsoft.com/office/drawing/2014/main" id="{5A0B119A-8891-874E-B3A6-39DF3561ABC8}"/>
              </a:ext>
            </a:extLst>
          </p:cNvPr>
          <p:cNvSpPr>
            <a:spLocks noGrp="1"/>
          </p:cNvSpPr>
          <p:nvPr>
            <p:ph sz="quarter" idx="12"/>
          </p:nvPr>
        </p:nvSpPr>
        <p:spPr>
          <a:xfrm>
            <a:off x="620184" y="2348880"/>
            <a:ext cx="10963200" cy="3600400"/>
          </a:xfrm>
        </p:spPr>
        <p:txBody>
          <a:bodyPr/>
          <a:lstStyle/>
          <a:p>
            <a:pPr marL="0" indent="0">
              <a:buNone/>
            </a:pPr>
            <a:r>
              <a:rPr lang="en-GB" b="1" dirty="0"/>
              <a:t>Study initiated: November 2016</a:t>
            </a:r>
          </a:p>
          <a:p>
            <a:pPr marL="0" indent="0">
              <a:buNone/>
            </a:pPr>
            <a:r>
              <a:rPr lang="en-GB" b="1" dirty="0"/>
              <a:t>Primary endpoint: overall survival</a:t>
            </a:r>
          </a:p>
        </p:txBody>
      </p:sp>
      <p:sp>
        <p:nvSpPr>
          <p:cNvPr id="11" name="Title 10">
            <a:extLst>
              <a:ext uri="{FF2B5EF4-FFF2-40B4-BE49-F238E27FC236}">
                <a16:creationId xmlns:a16="http://schemas.microsoft.com/office/drawing/2014/main" id="{06B65F73-9196-EB44-ADAE-D1CE0F31B5BE}"/>
              </a:ext>
            </a:extLst>
          </p:cNvPr>
          <p:cNvSpPr>
            <a:spLocks noGrp="1"/>
          </p:cNvSpPr>
          <p:nvPr>
            <p:ph type="title"/>
          </p:nvPr>
        </p:nvSpPr>
        <p:spPr/>
        <p:txBody>
          <a:bodyPr/>
          <a:lstStyle/>
          <a:p>
            <a:r>
              <a:rPr lang="en-GB" dirty="0"/>
              <a:t>Arasens</a:t>
            </a:r>
          </a:p>
        </p:txBody>
      </p:sp>
      <p:sp>
        <p:nvSpPr>
          <p:cNvPr id="3" name="Slide Number Placeholder 2">
            <a:extLst>
              <a:ext uri="{FF2B5EF4-FFF2-40B4-BE49-F238E27FC236}">
                <a16:creationId xmlns:a16="http://schemas.microsoft.com/office/drawing/2014/main" id="{E29CE254-314B-8542-B3C7-C4440A34E240}"/>
              </a:ext>
            </a:extLst>
          </p:cNvPr>
          <p:cNvSpPr>
            <a:spLocks noGrp="1"/>
          </p:cNvSpPr>
          <p:nvPr>
            <p:ph type="sldNum" sz="quarter" idx="4"/>
          </p:nvPr>
        </p:nvSpPr>
        <p:spPr/>
        <p:txBody>
          <a:bodyPr/>
          <a:lstStyle/>
          <a:p>
            <a:fld id="{F63D1FC9-2BF2-4C5C-809A-2F9185DDAA6A}" type="slidenum">
              <a:rPr lang="en-US" smtClean="0"/>
              <a:pPr/>
              <a:t>41</a:t>
            </a:fld>
            <a:endParaRPr lang="en-US" dirty="0"/>
          </a:p>
        </p:txBody>
      </p:sp>
      <p:sp>
        <p:nvSpPr>
          <p:cNvPr id="7" name="Content Placeholder 6">
            <a:extLst>
              <a:ext uri="{FF2B5EF4-FFF2-40B4-BE49-F238E27FC236}">
                <a16:creationId xmlns:a16="http://schemas.microsoft.com/office/drawing/2014/main" id="{7733C300-00BD-0D43-B22F-DD4B576EBEE4}"/>
              </a:ext>
            </a:extLst>
          </p:cNvPr>
          <p:cNvSpPr>
            <a:spLocks noGrp="1"/>
          </p:cNvSpPr>
          <p:nvPr>
            <p:ph sz="quarter" idx="15"/>
          </p:nvPr>
        </p:nvSpPr>
        <p:spPr/>
        <p:txBody>
          <a:bodyPr/>
          <a:lstStyle/>
          <a:p>
            <a:pPr>
              <a:spcBef>
                <a:spcPts val="300"/>
              </a:spcBef>
            </a:pPr>
            <a:r>
              <a:rPr lang="en-GB" dirty="0"/>
              <a:t>ADT, androgen deprivation therapy; b.i.d., twice a day; mPC, metastatic prostate cancer; OS, overall survival; R, randomization</a:t>
            </a:r>
          </a:p>
          <a:p>
            <a:pPr>
              <a:spcBef>
                <a:spcPts val="300"/>
              </a:spcBef>
            </a:pPr>
            <a:r>
              <a:rPr lang="en-GB" dirty="0"/>
              <a:t>NCT02799602</a:t>
            </a:r>
            <a:r>
              <a:rPr lang="fr-FR" dirty="0"/>
              <a:t> at www.clinicaltrials.gov</a:t>
            </a:r>
          </a:p>
        </p:txBody>
      </p:sp>
      <p:sp>
        <p:nvSpPr>
          <p:cNvPr id="14" name="Line 23">
            <a:extLst>
              <a:ext uri="{FF2B5EF4-FFF2-40B4-BE49-F238E27FC236}">
                <a16:creationId xmlns:a16="http://schemas.microsoft.com/office/drawing/2014/main" id="{6FDD11CE-C791-BF49-81F5-DCB4AF612796}"/>
              </a:ext>
            </a:extLst>
          </p:cNvPr>
          <p:cNvSpPr>
            <a:spLocks noChangeShapeType="1"/>
          </p:cNvSpPr>
          <p:nvPr/>
        </p:nvSpPr>
        <p:spPr bwMode="auto">
          <a:xfrm>
            <a:off x="5677232" y="3684643"/>
            <a:ext cx="455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15" name="AutoShape 7">
            <a:extLst>
              <a:ext uri="{FF2B5EF4-FFF2-40B4-BE49-F238E27FC236}">
                <a16:creationId xmlns:a16="http://schemas.microsoft.com/office/drawing/2014/main" id="{689C9198-D62E-7343-B63F-DE37513477B1}"/>
              </a:ext>
            </a:extLst>
          </p:cNvPr>
          <p:cNvSpPr>
            <a:spLocks noChangeArrowheads="1"/>
          </p:cNvSpPr>
          <p:nvPr/>
        </p:nvSpPr>
        <p:spPr bwMode="auto">
          <a:xfrm>
            <a:off x="1775520" y="3459914"/>
            <a:ext cx="2957785" cy="1751799"/>
          </a:xfrm>
          <a:prstGeom prst="roundRect">
            <a:avLst>
              <a:gd name="adj" fmla="val 16667"/>
            </a:avLst>
          </a:prstGeom>
          <a:solidFill>
            <a:schemeClr val="accent1"/>
          </a:solidFill>
          <a:ln w="19050" algn="ctr">
            <a:noFill/>
            <a:round/>
            <a:headEnd/>
            <a:tailEnd/>
          </a:ln>
          <a:effectLst>
            <a:outerShdw blurRad="50800" dist="38100" dir="2700000" algn="tl" rotWithShape="0">
              <a:prstClr val="black">
                <a:alpha val="40000"/>
              </a:prstClr>
            </a:outerShdw>
          </a:effectLst>
        </p:spPr>
        <p:txBody>
          <a:bodyPr wrap="none" lIns="0" rIns="0" anchor="ctr"/>
          <a:lstStyle/>
          <a:p>
            <a:pPr algn="ctr" defTabSz="914377" fontAlgn="base">
              <a:spcBef>
                <a:spcPct val="0"/>
              </a:spcBef>
              <a:spcAft>
                <a:spcPct val="0"/>
              </a:spcAft>
              <a:defRPr/>
            </a:pPr>
            <a:r>
              <a:rPr lang="en-GB" sz="2000" b="1" dirty="0">
                <a:solidFill>
                  <a:prstClr val="white"/>
                </a:solidFill>
                <a:latin typeface="Calibri" panose="020F0502020204030204" pitchFamily="34" charset="0"/>
                <a:ea typeface="ヒラギノ角ゴ Pro W3" charset="-128"/>
                <a:cs typeface="Calibri" panose="020F0502020204030204" pitchFamily="34" charset="0"/>
              </a:rPr>
              <a:t>Men with newly</a:t>
            </a:r>
            <a:br>
              <a:rPr lang="en-GB" sz="2000" b="1" dirty="0">
                <a:solidFill>
                  <a:prstClr val="white"/>
                </a:solidFill>
                <a:latin typeface="Calibri" panose="020F0502020204030204" pitchFamily="34" charset="0"/>
                <a:ea typeface="ヒラギノ角ゴ Pro W3" charset="-128"/>
                <a:cs typeface="Calibri" panose="020F0502020204030204" pitchFamily="34" charset="0"/>
              </a:rPr>
            </a:br>
            <a:r>
              <a:rPr lang="en-GB" sz="2000" b="1" dirty="0">
                <a:solidFill>
                  <a:prstClr val="white"/>
                </a:solidFill>
                <a:latin typeface="Calibri" panose="020F0502020204030204" pitchFamily="34" charset="0"/>
                <a:ea typeface="ヒラギノ角ゴ Pro W3" charset="-128"/>
                <a:cs typeface="Calibri" panose="020F0502020204030204" pitchFamily="34" charset="0"/>
              </a:rPr>
              <a:t>diagnosed, castration-</a:t>
            </a:r>
            <a:br>
              <a:rPr lang="en-GB" sz="2000" b="1" dirty="0">
                <a:solidFill>
                  <a:prstClr val="white"/>
                </a:solidFill>
                <a:latin typeface="Calibri" panose="020F0502020204030204" pitchFamily="34" charset="0"/>
                <a:ea typeface="ヒラギノ角ゴ Pro W3" charset="-128"/>
                <a:cs typeface="Calibri" panose="020F0502020204030204" pitchFamily="34" charset="0"/>
              </a:rPr>
            </a:br>
            <a:r>
              <a:rPr lang="en-GB" sz="2000" b="1" dirty="0">
                <a:solidFill>
                  <a:prstClr val="white"/>
                </a:solidFill>
                <a:latin typeface="Calibri" panose="020F0502020204030204" pitchFamily="34" charset="0"/>
                <a:ea typeface="ヒラギノ角ゴ Pro W3" charset="-128"/>
                <a:cs typeface="Calibri" panose="020F0502020204030204" pitchFamily="34" charset="0"/>
              </a:rPr>
              <a:t>sensitive mPC</a:t>
            </a:r>
            <a:br>
              <a:rPr lang="en-GB" sz="2000" b="1" dirty="0">
                <a:solidFill>
                  <a:prstClr val="white"/>
                </a:solidFill>
                <a:latin typeface="Calibri" panose="020F0502020204030204" pitchFamily="34" charset="0"/>
                <a:ea typeface="ヒラギノ角ゴ Pro W3" charset="-128"/>
                <a:cs typeface="Calibri" panose="020F0502020204030204" pitchFamily="34" charset="0"/>
              </a:rPr>
            </a:br>
            <a:r>
              <a:rPr lang="en-GB" sz="2000" b="1" dirty="0">
                <a:solidFill>
                  <a:prstClr val="white"/>
                </a:solidFill>
                <a:latin typeface="Calibri" panose="020F0502020204030204" pitchFamily="34" charset="0"/>
                <a:ea typeface="ヒラギノ角ゴ Pro W3" charset="-128"/>
                <a:cs typeface="Calibri" panose="020F0502020204030204" pitchFamily="34" charset="0"/>
              </a:rPr>
              <a:t>n = 1,303</a:t>
            </a:r>
            <a:endParaRPr lang="en-GB" sz="2000" b="1" dirty="0">
              <a:solidFill>
                <a:prstClr val="white"/>
              </a:solidFill>
              <a:latin typeface="Calibri" panose="020F0502020204030204" pitchFamily="34" charset="0"/>
              <a:ea typeface="ＭＳ Ｐゴシック" pitchFamily="34" charset="-128"/>
              <a:cs typeface="Calibri" panose="020F0502020204030204" pitchFamily="34" charset="0"/>
            </a:endParaRPr>
          </a:p>
        </p:txBody>
      </p:sp>
      <p:sp>
        <p:nvSpPr>
          <p:cNvPr id="17" name="AutoShape 4">
            <a:extLst>
              <a:ext uri="{FF2B5EF4-FFF2-40B4-BE49-F238E27FC236}">
                <a16:creationId xmlns:a16="http://schemas.microsoft.com/office/drawing/2014/main" id="{6084D305-7F13-3A40-9EF2-83EBD8D1FFE8}"/>
              </a:ext>
            </a:extLst>
          </p:cNvPr>
          <p:cNvSpPr>
            <a:spLocks noChangeArrowheads="1"/>
          </p:cNvSpPr>
          <p:nvPr/>
        </p:nvSpPr>
        <p:spPr bwMode="auto">
          <a:xfrm>
            <a:off x="6132844" y="3124683"/>
            <a:ext cx="4080279" cy="1119920"/>
          </a:xfrm>
          <a:prstGeom prst="roundRect">
            <a:avLst>
              <a:gd name="adj" fmla="val 16667"/>
            </a:avLst>
          </a:prstGeom>
          <a:solidFill>
            <a:schemeClr val="tx2"/>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spcBef>
                <a:spcPct val="0"/>
              </a:spcBef>
              <a:spcAft>
                <a:spcPct val="0"/>
              </a:spcAft>
              <a:defRPr/>
            </a:pPr>
            <a:r>
              <a:rPr lang="en-US" sz="2000" b="1" dirty="0">
                <a:solidFill>
                  <a:prstClr val="white"/>
                </a:solidFill>
                <a:latin typeface="Calibri" panose="020F0502020204030204" pitchFamily="34" charset="0"/>
                <a:ea typeface="ヒラギノ角ゴ Pro W3"/>
                <a:cs typeface="Calibri" panose="020F0502020204030204" pitchFamily="34" charset="0"/>
              </a:rPr>
              <a:t>darolutamide 600 mg (2 × 300 mg) b.i.d. orally + standard ADT </a:t>
            </a:r>
            <a:br>
              <a:rPr lang="en-US" sz="2000" b="1" dirty="0">
                <a:solidFill>
                  <a:prstClr val="white"/>
                </a:solidFill>
                <a:latin typeface="Calibri" panose="020F0502020204030204" pitchFamily="34" charset="0"/>
                <a:ea typeface="ヒラギノ角ゴ Pro W3"/>
                <a:cs typeface="Calibri" panose="020F0502020204030204" pitchFamily="34" charset="0"/>
              </a:rPr>
            </a:br>
            <a:r>
              <a:rPr lang="en-US" sz="2000" b="1" dirty="0">
                <a:solidFill>
                  <a:prstClr val="white"/>
                </a:solidFill>
                <a:latin typeface="Calibri" panose="020F0502020204030204" pitchFamily="34" charset="0"/>
                <a:ea typeface="ヒラギノ角ゴ Pro W3"/>
                <a:cs typeface="Calibri" panose="020F0502020204030204" pitchFamily="34" charset="0"/>
              </a:rPr>
              <a:t>+ docetaxel × 6 cycles</a:t>
            </a:r>
          </a:p>
        </p:txBody>
      </p:sp>
      <p:sp>
        <p:nvSpPr>
          <p:cNvPr id="18" name="Line 23">
            <a:extLst>
              <a:ext uri="{FF2B5EF4-FFF2-40B4-BE49-F238E27FC236}">
                <a16:creationId xmlns:a16="http://schemas.microsoft.com/office/drawing/2014/main" id="{A5D08023-965C-FC49-B8E5-9E98C983E3F2}"/>
              </a:ext>
            </a:extLst>
          </p:cNvPr>
          <p:cNvSpPr>
            <a:spLocks noChangeShapeType="1"/>
          </p:cNvSpPr>
          <p:nvPr/>
        </p:nvSpPr>
        <p:spPr bwMode="auto">
          <a:xfrm>
            <a:off x="5677232" y="4964803"/>
            <a:ext cx="4556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19" name="AutoShape 4">
            <a:extLst>
              <a:ext uri="{FF2B5EF4-FFF2-40B4-BE49-F238E27FC236}">
                <a16:creationId xmlns:a16="http://schemas.microsoft.com/office/drawing/2014/main" id="{DD8E8EE0-4772-E345-AC5C-8AC7BDF74CB2}"/>
              </a:ext>
            </a:extLst>
          </p:cNvPr>
          <p:cNvSpPr>
            <a:spLocks noChangeArrowheads="1"/>
          </p:cNvSpPr>
          <p:nvPr/>
        </p:nvSpPr>
        <p:spPr bwMode="auto">
          <a:xfrm>
            <a:off x="6132844" y="4404843"/>
            <a:ext cx="4080279" cy="1119920"/>
          </a:xfrm>
          <a:prstGeom prst="roundRect">
            <a:avLst>
              <a:gd name="adj" fmla="val 16667"/>
            </a:avLst>
          </a:prstGeom>
          <a:solidFill>
            <a:schemeClr val="accent6"/>
          </a:solidFill>
          <a:ln w="19050" algn="ctr">
            <a:noFill/>
            <a:round/>
            <a:headEnd/>
            <a:tailEnd/>
          </a:ln>
          <a:effectLst>
            <a:outerShdw blurRad="50800" dist="38100" dir="2700000" algn="tl" rotWithShape="0">
              <a:prstClr val="black">
                <a:alpha val="40000"/>
              </a:prstClr>
            </a:outerShdw>
          </a:effectLst>
        </p:spPr>
        <p:txBody>
          <a:bodyPr anchor="ctr"/>
          <a:lstStyle/>
          <a:p>
            <a:pPr algn="ctr" defTabSz="914377" fontAlgn="base">
              <a:spcBef>
                <a:spcPct val="0"/>
              </a:spcBef>
              <a:spcAft>
                <a:spcPct val="0"/>
              </a:spcAft>
              <a:defRPr/>
            </a:pPr>
            <a:r>
              <a:rPr lang="en-US" sz="2000" b="1" dirty="0">
                <a:solidFill>
                  <a:prstClr val="white"/>
                </a:solidFill>
                <a:latin typeface="Calibri" panose="020F0502020204030204" pitchFamily="34" charset="0"/>
                <a:ea typeface="ヒラギノ角ゴ Pro W3"/>
                <a:cs typeface="Calibri" panose="020F0502020204030204" pitchFamily="34" charset="0"/>
              </a:rPr>
              <a:t>Placebo b.i.d. orally </a:t>
            </a:r>
            <a:br>
              <a:rPr lang="en-US" sz="2000" b="1" dirty="0">
                <a:solidFill>
                  <a:prstClr val="white"/>
                </a:solidFill>
                <a:latin typeface="Calibri" panose="020F0502020204030204" pitchFamily="34" charset="0"/>
                <a:ea typeface="ヒラギノ角ゴ Pro W3"/>
                <a:cs typeface="Calibri" panose="020F0502020204030204" pitchFamily="34" charset="0"/>
              </a:rPr>
            </a:br>
            <a:r>
              <a:rPr lang="en-US" sz="2000" b="1" dirty="0">
                <a:solidFill>
                  <a:prstClr val="white"/>
                </a:solidFill>
                <a:latin typeface="Calibri" panose="020F0502020204030204" pitchFamily="34" charset="0"/>
                <a:ea typeface="ヒラギノ角ゴ Pro W3"/>
                <a:cs typeface="Calibri" panose="020F0502020204030204" pitchFamily="34" charset="0"/>
              </a:rPr>
              <a:t>+ standard ADT </a:t>
            </a:r>
            <a:br>
              <a:rPr lang="en-US" sz="2000" b="1" dirty="0">
                <a:solidFill>
                  <a:prstClr val="white"/>
                </a:solidFill>
                <a:latin typeface="Calibri" panose="020F0502020204030204" pitchFamily="34" charset="0"/>
                <a:ea typeface="ヒラギノ角ゴ Pro W3"/>
                <a:cs typeface="Calibri" panose="020F0502020204030204" pitchFamily="34" charset="0"/>
              </a:rPr>
            </a:br>
            <a:r>
              <a:rPr lang="en-US" sz="2000" b="1" dirty="0">
                <a:solidFill>
                  <a:prstClr val="white"/>
                </a:solidFill>
                <a:latin typeface="Calibri" panose="020F0502020204030204" pitchFamily="34" charset="0"/>
                <a:ea typeface="ヒラギノ角ゴ Pro W3"/>
                <a:cs typeface="Calibri" panose="020F0502020204030204" pitchFamily="34" charset="0"/>
              </a:rPr>
              <a:t>+ docetaxel × 6 cycles</a:t>
            </a:r>
          </a:p>
        </p:txBody>
      </p:sp>
      <p:sp>
        <p:nvSpPr>
          <p:cNvPr id="21" name="Line 23">
            <a:extLst>
              <a:ext uri="{FF2B5EF4-FFF2-40B4-BE49-F238E27FC236}">
                <a16:creationId xmlns:a16="http://schemas.microsoft.com/office/drawing/2014/main" id="{17647E2A-CFA1-F249-BA7E-AA288F07F79F}"/>
              </a:ext>
            </a:extLst>
          </p:cNvPr>
          <p:cNvSpPr>
            <a:spLocks noChangeShapeType="1"/>
          </p:cNvSpPr>
          <p:nvPr/>
        </p:nvSpPr>
        <p:spPr bwMode="auto">
          <a:xfrm rot="5400000">
            <a:off x="5033379" y="4320544"/>
            <a:ext cx="1313946"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2" name="Line 23">
            <a:extLst>
              <a:ext uri="{FF2B5EF4-FFF2-40B4-BE49-F238E27FC236}">
                <a16:creationId xmlns:a16="http://schemas.microsoft.com/office/drawing/2014/main" id="{FF4BADAB-15C7-0C42-A379-1C64A764416E}"/>
              </a:ext>
            </a:extLst>
          </p:cNvPr>
          <p:cNvSpPr>
            <a:spLocks noChangeShapeType="1"/>
          </p:cNvSpPr>
          <p:nvPr/>
        </p:nvSpPr>
        <p:spPr bwMode="auto">
          <a:xfrm>
            <a:off x="4723075" y="4336650"/>
            <a:ext cx="980817" cy="0"/>
          </a:xfrm>
          <a:prstGeom prst="line">
            <a:avLst/>
          </a:prstGeom>
          <a:noFill/>
          <a:ln w="38100">
            <a:solidFill>
              <a:schemeClr val="tx1"/>
            </a:solidFill>
            <a:round/>
            <a:headEnd type="none" w="med" len="med"/>
            <a:tailEnd type="none" w="med" len="med"/>
          </a:ln>
          <a:extLst>
            <a:ext uri="{909E8E84-426E-40DD-AFC4-6F175D3DCCD1}">
              <a14:hiddenFill xmlns:a14="http://schemas.microsoft.com/office/drawing/2010/main">
                <a:noFill/>
              </a14:hiddenFill>
            </a:ext>
          </a:extLst>
        </p:spPr>
        <p:txBody>
          <a:bodyPr/>
          <a:lstStyle/>
          <a:p>
            <a:pPr defTabSz="914377" fontAlgn="base">
              <a:spcBef>
                <a:spcPct val="0"/>
              </a:spcBef>
              <a:spcAft>
                <a:spcPct val="0"/>
              </a:spcAft>
              <a:defRPr/>
            </a:pPr>
            <a:endParaRPr lang="fr-FR" dirty="0">
              <a:solidFill>
                <a:srgbClr val="000000"/>
              </a:solidFill>
              <a:latin typeface="Calibri" panose="020F0502020204030204" pitchFamily="34" charset="0"/>
              <a:cs typeface="Calibri" panose="020F0502020204030204" pitchFamily="34" charset="0"/>
            </a:endParaRPr>
          </a:p>
        </p:txBody>
      </p:sp>
      <p:sp>
        <p:nvSpPr>
          <p:cNvPr id="20" name="Oval 19">
            <a:extLst>
              <a:ext uri="{FF2B5EF4-FFF2-40B4-BE49-F238E27FC236}">
                <a16:creationId xmlns:a16="http://schemas.microsoft.com/office/drawing/2014/main" id="{91190C7D-16E2-8948-A6D6-F906204D10CC}"/>
              </a:ext>
            </a:extLst>
          </p:cNvPr>
          <p:cNvSpPr/>
          <p:nvPr/>
        </p:nvSpPr>
        <p:spPr>
          <a:xfrm>
            <a:off x="4975663" y="4083765"/>
            <a:ext cx="472331" cy="472331"/>
          </a:xfrm>
          <a:prstGeom prst="ellipse">
            <a:avLst/>
          </a:prstGeom>
          <a:solidFill>
            <a:schemeClr val="bg1"/>
          </a:solidFill>
          <a:ln w="317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R</a:t>
            </a:r>
          </a:p>
        </p:txBody>
      </p:sp>
    </p:spTree>
    <p:extLst>
      <p:ext uri="{BB962C8B-B14F-4D97-AF65-F5344CB8AC3E}">
        <p14:creationId xmlns:p14="http://schemas.microsoft.com/office/powerpoint/2010/main" val="3122346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lstStyle/>
          <a:p>
            <a:r>
              <a:rPr lang="en-US" altLang="en-US" dirty="0"/>
              <a:t>Standard of care for mCSPC requires consideration of early addition of either docetaxel or an AR-targeted agent (abiraterone acetate, apalutamide, enzalutamide) to ADT</a:t>
            </a:r>
          </a:p>
          <a:p>
            <a:r>
              <a:rPr lang="en-US" altLang="en-US" dirty="0"/>
              <a:t>Triple therapy adds toxicity but does not appear to add an early survival benefit (data continue</a:t>
            </a:r>
            <a:br>
              <a:rPr lang="en-US" altLang="en-US" dirty="0"/>
            </a:br>
            <a:r>
              <a:rPr lang="en-US" altLang="en-US" dirty="0"/>
              <a:t>to mature)</a:t>
            </a:r>
          </a:p>
          <a:p>
            <a:r>
              <a:rPr lang="en-US" altLang="en-US" dirty="0"/>
              <a:t>ARPIs and docetaxel appear to have similar overall survival benefits in patients with high-risk or </a:t>
            </a:r>
            <a:br>
              <a:rPr lang="en-US" altLang="en-US" dirty="0"/>
            </a:br>
            <a:r>
              <a:rPr lang="en-US" altLang="en-US" dirty="0"/>
              <a:t>high-volume disease</a:t>
            </a:r>
          </a:p>
          <a:p>
            <a:r>
              <a:rPr lang="en-US" altLang="en-US" dirty="0"/>
              <a:t>AR-targeted agents have similar relative benefits for patients with high-risk disease and patients with </a:t>
            </a:r>
            <a:br>
              <a:rPr lang="en-US" altLang="en-US" dirty="0"/>
            </a:br>
            <a:r>
              <a:rPr lang="en-US" altLang="en-US" dirty="0"/>
              <a:t>low-risk or low-volume disease</a:t>
            </a:r>
          </a:p>
          <a:p>
            <a:r>
              <a:rPr lang="en-US" altLang="en-US" dirty="0"/>
              <a:t>Ongoing RCTs are evaluating the efficacy and safety of combination treatments for mCSPC</a:t>
            </a:r>
          </a:p>
        </p:txBody>
      </p:sp>
      <p:sp>
        <p:nvSpPr>
          <p:cNvPr id="7" name="Title 6">
            <a:extLst>
              <a:ext uri="{FF2B5EF4-FFF2-40B4-BE49-F238E27FC236}">
                <a16:creationId xmlns:a16="http://schemas.microsoft.com/office/drawing/2014/main" id="{ED0FDEEC-7547-C74E-B7F0-3EA1B165C818}"/>
              </a:ext>
            </a:extLst>
          </p:cNvPr>
          <p:cNvSpPr>
            <a:spLocks noGrp="1"/>
          </p:cNvSpPr>
          <p:nvPr>
            <p:ph type="title"/>
          </p:nvPr>
        </p:nvSpPr>
        <p:spPr/>
        <p:txBody>
          <a:bodyPr/>
          <a:lstStyle/>
          <a:p>
            <a:r>
              <a:rPr lang="en-US" altLang="en-US" dirty="0"/>
              <a:t>Conclusions</a:t>
            </a:r>
            <a:endParaRPr lang="en-US" dirty="0"/>
          </a:p>
        </p:txBody>
      </p:sp>
      <p:sp>
        <p:nvSpPr>
          <p:cNvPr id="14" name="Content Placeholder 13">
            <a:extLst>
              <a:ext uri="{FF2B5EF4-FFF2-40B4-BE49-F238E27FC236}">
                <a16:creationId xmlns:a16="http://schemas.microsoft.com/office/drawing/2014/main" id="{7BEBA2ED-817C-7F4A-8E11-2D90DA5FC0BE}"/>
              </a:ext>
            </a:extLst>
          </p:cNvPr>
          <p:cNvSpPr>
            <a:spLocks noGrp="1"/>
          </p:cNvSpPr>
          <p:nvPr>
            <p:ph sz="quarter" idx="15"/>
          </p:nvPr>
        </p:nvSpPr>
        <p:spPr>
          <a:xfrm>
            <a:off x="620184" y="6356351"/>
            <a:ext cx="10660392" cy="365125"/>
          </a:xfrm>
        </p:spPr>
        <p:txBody>
          <a:bodyPr/>
          <a:lstStyle/>
          <a:p>
            <a:r>
              <a:rPr lang="en-GB" dirty="0"/>
              <a:t>ADT, androgen deprivation therapy; AR, androgen receptor; ARPI, androgen receptor pathway inhibitor; mCSPC, metastatic castration-sensitive prostate cancer; RCT, randomized clinical trial</a:t>
            </a:r>
          </a:p>
        </p:txBody>
      </p:sp>
      <p:sp>
        <p:nvSpPr>
          <p:cNvPr id="18" name="Slide Number Placeholder 17">
            <a:extLst>
              <a:ext uri="{FF2B5EF4-FFF2-40B4-BE49-F238E27FC236}">
                <a16:creationId xmlns:a16="http://schemas.microsoft.com/office/drawing/2014/main" id="{87B73E5C-CA5C-F945-A0CB-A2F288D28AE5}"/>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Tree>
    <p:extLst>
      <p:ext uri="{BB962C8B-B14F-4D97-AF65-F5344CB8AC3E}">
        <p14:creationId xmlns:p14="http://schemas.microsoft.com/office/powerpoint/2010/main" val="22686750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Title 2">
            <a:extLst>
              <a:ext uri="{FF2B5EF4-FFF2-40B4-BE49-F238E27FC236}">
                <a16:creationId xmlns:a16="http://schemas.microsoft.com/office/drawing/2014/main" id="{D67E52AA-37E6-A343-879F-1ADD95758366}"/>
              </a:ext>
            </a:extLst>
          </p:cNvPr>
          <p:cNvSpPr>
            <a:spLocks noGrp="1"/>
          </p:cNvSpPr>
          <p:nvPr>
            <p:ph type="title"/>
          </p:nvPr>
        </p:nvSpPr>
        <p:spPr/>
        <p:txBody>
          <a:bodyPr/>
          <a:lstStyle/>
          <a:p>
            <a:r>
              <a:rPr lang="en-US" dirty="0"/>
              <a:t>Development of Novel Hormone Therapy and Chemotherapy</a:t>
            </a:r>
          </a:p>
        </p:txBody>
      </p:sp>
      <p:sp>
        <p:nvSpPr>
          <p:cNvPr id="2" name="Slide Number Placeholder 1">
            <a:extLst>
              <a:ext uri="{FF2B5EF4-FFF2-40B4-BE49-F238E27FC236}">
                <a16:creationId xmlns:a16="http://schemas.microsoft.com/office/drawing/2014/main" id="{DF9EEF81-35A8-F34F-BE95-1BFDDDF5E472}"/>
              </a:ext>
            </a:extLst>
          </p:cNvPr>
          <p:cNvSpPr>
            <a:spLocks noGrp="1"/>
          </p:cNvSpPr>
          <p:nvPr>
            <p:ph type="sldNum" sz="quarter" idx="4"/>
          </p:nvPr>
        </p:nvSpPr>
        <p:spPr/>
        <p:txBody>
          <a:bodyPr/>
          <a:lstStyle/>
          <a:p>
            <a:fld id="{D706174B-580A-41CE-AD05-61825D957271}" type="slidenum">
              <a:rPr lang="en-US" smtClean="0"/>
              <a:pPr/>
              <a:t>5</a:t>
            </a:fld>
            <a:endParaRPr lang="en-US" dirty="0"/>
          </a:p>
        </p:txBody>
      </p:sp>
    </p:spTree>
    <p:extLst>
      <p:ext uri="{BB962C8B-B14F-4D97-AF65-F5344CB8AC3E}">
        <p14:creationId xmlns:p14="http://schemas.microsoft.com/office/powerpoint/2010/main" val="138349199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76F4-E137-4C28-BE58-D39A1975A7CE}"/>
              </a:ext>
            </a:extLst>
          </p:cNvPr>
          <p:cNvSpPr>
            <a:spLocks noGrp="1"/>
          </p:cNvSpPr>
          <p:nvPr>
            <p:ph type="title"/>
          </p:nvPr>
        </p:nvSpPr>
        <p:spPr/>
        <p:txBody>
          <a:bodyPr/>
          <a:lstStyle/>
          <a:p>
            <a:r>
              <a:rPr lang="en-US" dirty="0"/>
              <a:t>The Development of Novel Hormone Therapy and Chemotherapy in </a:t>
            </a:r>
            <a:r>
              <a:rPr lang="en-US" cap="none" dirty="0"/>
              <a:t>m</a:t>
            </a:r>
            <a:r>
              <a:rPr lang="en-US" dirty="0"/>
              <a:t>CSPC</a:t>
            </a:r>
          </a:p>
        </p:txBody>
      </p:sp>
      <p:sp>
        <p:nvSpPr>
          <p:cNvPr id="24" name="Slide Number Placeholder 23">
            <a:extLst>
              <a:ext uri="{FF2B5EF4-FFF2-40B4-BE49-F238E27FC236}">
                <a16:creationId xmlns:a16="http://schemas.microsoft.com/office/drawing/2014/main" id="{9EED25AC-41CB-9D41-9934-8ED13486B64E}"/>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34A772A2-60E0-0C44-99B5-B4E1294DDAB0}"/>
              </a:ext>
            </a:extLst>
          </p:cNvPr>
          <p:cNvSpPr>
            <a:spLocks noGrp="1"/>
          </p:cNvSpPr>
          <p:nvPr>
            <p:ph sz="quarter" idx="15"/>
          </p:nvPr>
        </p:nvSpPr>
        <p:spPr>
          <a:xfrm>
            <a:off x="609601" y="6126872"/>
            <a:ext cx="10972800" cy="755404"/>
          </a:xfrm>
        </p:spPr>
        <p:txBody>
          <a:bodyPr/>
          <a:lstStyle/>
          <a:p>
            <a:pPr>
              <a:spcBef>
                <a:spcPts val="0"/>
              </a:spcBef>
              <a:spcAft>
                <a:spcPts val="300"/>
              </a:spcAft>
            </a:pPr>
            <a:r>
              <a:rPr lang="en-US" sz="1100" dirty="0"/>
              <a:t>ASCO, American Society of Clinical Oncology; ESMO, European Society for Medical Oncology; GU, genitourinary; mCSPC, metastatic castration-sensitive prostate cancer; RT, radiation therapy</a:t>
            </a:r>
          </a:p>
          <a:p>
            <a:pPr>
              <a:spcBef>
                <a:spcPts val="0"/>
              </a:spcBef>
              <a:spcAft>
                <a:spcPts val="300"/>
              </a:spcAft>
            </a:pPr>
            <a:r>
              <a:rPr lang="en-US" sz="1100" dirty="0"/>
              <a:t>1. </a:t>
            </a:r>
            <a:r>
              <a:rPr lang="en-GB" sz="1100" dirty="0"/>
              <a:t>Maughan BL, et al. J Clin Oncol. 2015;33(</a:t>
            </a:r>
            <a:r>
              <a:rPr lang="en-GB" sz="1100" dirty="0" err="1"/>
              <a:t>suppl</a:t>
            </a:r>
            <a:r>
              <a:rPr lang="en-GB" sz="1100" dirty="0"/>
              <a:t>):e16079; 2. </a:t>
            </a:r>
            <a:r>
              <a:rPr lang="en-GB" sz="1100" dirty="0" err="1"/>
              <a:t>Fizazi</a:t>
            </a:r>
            <a:r>
              <a:rPr lang="en-GB" sz="1100" dirty="0"/>
              <a:t> K, et al. J Clin Oncol. 2017;35(</a:t>
            </a:r>
            <a:r>
              <a:rPr lang="en-GB" sz="1100" dirty="0" err="1"/>
              <a:t>suppl</a:t>
            </a:r>
            <a:r>
              <a:rPr lang="en-GB" sz="1100" dirty="0"/>
              <a:t>):LBA3. 3. Hoyle AP, et al. Ann Oncol. 2018;29(</a:t>
            </a:r>
            <a:r>
              <a:rPr lang="en-GB" sz="1100" dirty="0" err="1"/>
              <a:t>suppl</a:t>
            </a:r>
            <a:r>
              <a:rPr lang="en-GB" sz="1100" dirty="0"/>
              <a:t> 8):viii722 (abstract LBA4); </a:t>
            </a:r>
            <a:br>
              <a:rPr lang="en-GB" sz="1100" dirty="0"/>
            </a:br>
            <a:r>
              <a:rPr lang="en-GB" sz="1100" dirty="0"/>
              <a:t>4. Chi KN, et al. J Clin Oncol. 2019;37(</a:t>
            </a:r>
            <a:r>
              <a:rPr lang="en-GB" sz="1100" dirty="0" err="1"/>
              <a:t>suppl</a:t>
            </a:r>
            <a:r>
              <a:rPr lang="en-GB" sz="1100" dirty="0"/>
              <a:t>):5006; 5. Armstrong AJ, et al. J Clin Oncol. 2019;37(</a:t>
            </a:r>
            <a:r>
              <a:rPr lang="en-GB" sz="1100" dirty="0" err="1"/>
              <a:t>suppl</a:t>
            </a:r>
            <a:r>
              <a:rPr lang="en-GB" sz="1100" dirty="0"/>
              <a:t> 7S):687; 6. Sweeney C, et al. J Clin Oncol. 2019;37(</a:t>
            </a:r>
            <a:r>
              <a:rPr lang="en-GB" sz="1100" dirty="0" err="1"/>
              <a:t>suppl</a:t>
            </a:r>
            <a:r>
              <a:rPr lang="en-GB" sz="1100" dirty="0"/>
              <a:t>):LBA2; </a:t>
            </a:r>
            <a:br>
              <a:rPr lang="en-GB" sz="1100" dirty="0"/>
            </a:br>
            <a:r>
              <a:rPr lang="en-US" sz="1100" dirty="0"/>
              <a:t>7. </a:t>
            </a:r>
            <a:r>
              <a:rPr lang="fr-FR" sz="1100" dirty="0"/>
              <a:t>NCT01957436 at www.clinicaltrials.gov; 8. </a:t>
            </a:r>
            <a:r>
              <a:rPr lang="en-GB" sz="1100" dirty="0"/>
              <a:t>NCT02799602</a:t>
            </a:r>
            <a:r>
              <a:rPr lang="fr-FR" sz="1100" dirty="0"/>
              <a:t> at </a:t>
            </a:r>
            <a:r>
              <a:rPr lang="fr-FR" sz="1100" dirty="0" err="1"/>
              <a:t>www.clinicaltrials.gov</a:t>
            </a:r>
            <a:endParaRPr lang="fr-FR" sz="1100" dirty="0"/>
          </a:p>
        </p:txBody>
      </p:sp>
      <p:sp>
        <p:nvSpPr>
          <p:cNvPr id="4" name="Freeform: Shape 3">
            <a:extLst>
              <a:ext uri="{FF2B5EF4-FFF2-40B4-BE49-F238E27FC236}">
                <a16:creationId xmlns:a16="http://schemas.microsoft.com/office/drawing/2014/main" id="{FDA6770B-7CC5-444E-B4CF-6388472D9CC2}"/>
              </a:ext>
            </a:extLst>
          </p:cNvPr>
          <p:cNvSpPr/>
          <p:nvPr/>
        </p:nvSpPr>
        <p:spPr>
          <a:xfrm>
            <a:off x="2898693" y="2742247"/>
            <a:ext cx="534067" cy="91440"/>
          </a:xfrm>
          <a:custGeom>
            <a:avLst/>
            <a:gdLst>
              <a:gd name="connsiteX0" fmla="*/ 0 w 534067"/>
              <a:gd name="connsiteY0" fmla="*/ 45720 h 91440"/>
              <a:gd name="connsiteX1" fmla="*/ 534067 w 534067"/>
              <a:gd name="connsiteY1" fmla="*/ 45720 h 91440"/>
            </a:gdLst>
            <a:ahLst/>
            <a:cxnLst>
              <a:cxn ang="0">
                <a:pos x="connsiteX0" y="connsiteY0"/>
              </a:cxn>
              <a:cxn ang="0">
                <a:pos x="connsiteX1" y="connsiteY1"/>
              </a:cxn>
            </a:cxnLst>
            <a:rect l="l" t="t" r="r" b="b"/>
            <a:pathLst>
              <a:path w="534067" h="91440">
                <a:moveTo>
                  <a:pt x="0" y="45720"/>
                </a:moveTo>
                <a:lnTo>
                  <a:pt x="534067"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618" tIns="42897" rIns="265616"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8" name="Freeform: Shape 7">
            <a:extLst>
              <a:ext uri="{FF2B5EF4-FFF2-40B4-BE49-F238E27FC236}">
                <a16:creationId xmlns:a16="http://schemas.microsoft.com/office/drawing/2014/main" id="{73E10D8C-F585-445B-AAF4-E7DE7A37354D}"/>
              </a:ext>
            </a:extLst>
          </p:cNvPr>
          <p:cNvSpPr/>
          <p:nvPr/>
        </p:nvSpPr>
        <p:spPr>
          <a:xfrm>
            <a:off x="619200" y="1946833"/>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4">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CHAARTED (docetaxel)</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First patient in 2007</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2015</a:t>
            </a:r>
            <a:r>
              <a:rPr lang="en-US" sz="1600" kern="1200" baseline="30000" dirty="0">
                <a:solidFill>
                  <a:schemeClr val="tx1"/>
                </a:solidFill>
                <a:latin typeface="Calibri" panose="020F0502020204030204" pitchFamily="34" charset="0"/>
                <a:cs typeface="Calibri" panose="020F0502020204030204" pitchFamily="34" charset="0"/>
              </a:rPr>
              <a:t>1</a:t>
            </a:r>
          </a:p>
        </p:txBody>
      </p:sp>
      <p:sp>
        <p:nvSpPr>
          <p:cNvPr id="9" name="Freeform: Shape 8">
            <a:extLst>
              <a:ext uri="{FF2B5EF4-FFF2-40B4-BE49-F238E27FC236}">
                <a16:creationId xmlns:a16="http://schemas.microsoft.com/office/drawing/2014/main" id="{17720C53-C92B-4631-8C11-10A776DABB29}"/>
              </a:ext>
            </a:extLst>
          </p:cNvPr>
          <p:cNvSpPr/>
          <p:nvPr/>
        </p:nvSpPr>
        <p:spPr>
          <a:xfrm>
            <a:off x="5570096" y="2742247"/>
            <a:ext cx="701337" cy="91440"/>
          </a:xfrm>
          <a:custGeom>
            <a:avLst/>
            <a:gdLst>
              <a:gd name="connsiteX0" fmla="*/ 0 w 534067"/>
              <a:gd name="connsiteY0" fmla="*/ 45720 h 91440"/>
              <a:gd name="connsiteX1" fmla="*/ 534067 w 534067"/>
              <a:gd name="connsiteY1" fmla="*/ 45720 h 91440"/>
            </a:gdLst>
            <a:ahLst/>
            <a:cxnLst>
              <a:cxn ang="0">
                <a:pos x="connsiteX0" y="connsiteY0"/>
              </a:cxn>
              <a:cxn ang="0">
                <a:pos x="connsiteX1" y="connsiteY1"/>
              </a:cxn>
            </a:cxnLst>
            <a:rect l="l" t="t" r="r" b="b"/>
            <a:pathLst>
              <a:path w="534067" h="91440">
                <a:moveTo>
                  <a:pt x="0" y="45720"/>
                </a:moveTo>
                <a:lnTo>
                  <a:pt x="534067"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5618" tIns="42897" rIns="265616"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0" name="Freeform: Shape 9">
            <a:extLst>
              <a:ext uri="{FF2B5EF4-FFF2-40B4-BE49-F238E27FC236}">
                <a16:creationId xmlns:a16="http://schemas.microsoft.com/office/drawing/2014/main" id="{26A527B8-6EAE-4357-AF36-B15E640D4C42}"/>
              </a:ext>
            </a:extLst>
          </p:cNvPr>
          <p:cNvSpPr/>
          <p:nvPr/>
        </p:nvSpPr>
        <p:spPr>
          <a:xfrm>
            <a:off x="3446738" y="1946833"/>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LATITUDE</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(abiraterone)</a:t>
            </a:r>
          </a:p>
          <a:p>
            <a:pPr lvl="0" algn="ctr" defTabSz="6223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a:t>
            </a:r>
            <a:r>
              <a:rPr lang="en-US" sz="1600" kern="1200" dirty="0">
                <a:solidFill>
                  <a:schemeClr val="tx1"/>
                </a:solidFill>
                <a:latin typeface="Calibri" panose="020F0502020204030204" pitchFamily="34" charset="0"/>
                <a:cs typeface="Calibri" panose="020F0502020204030204" pitchFamily="34" charset="0"/>
              </a:rPr>
              <a:t>2013</a:t>
            </a:r>
          </a:p>
          <a:p>
            <a:pPr marL="0" lvl="0" indent="0" algn="ctr" defTabSz="6223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2017</a:t>
            </a:r>
            <a:r>
              <a:rPr lang="en-US" sz="1600" kern="1200" baseline="30000" dirty="0">
                <a:solidFill>
                  <a:schemeClr val="tx1"/>
                </a:solidFill>
                <a:latin typeface="Calibri" panose="020F0502020204030204" pitchFamily="34" charset="0"/>
                <a:cs typeface="Calibri" panose="020F0502020204030204" pitchFamily="34" charset="0"/>
              </a:rPr>
              <a:t>2</a:t>
            </a:r>
            <a:endParaRPr lang="en-US" kern="1200" baseline="30000" dirty="0">
              <a:solidFill>
                <a:schemeClr val="tx1"/>
              </a:solidFill>
              <a:latin typeface="Calibri" panose="020F0502020204030204" pitchFamily="34" charset="0"/>
              <a:cs typeface="Calibri" panose="020F0502020204030204" pitchFamily="34" charset="0"/>
            </a:endParaRPr>
          </a:p>
        </p:txBody>
      </p:sp>
      <p:sp>
        <p:nvSpPr>
          <p:cNvPr id="11" name="Freeform: Shape 10">
            <a:extLst>
              <a:ext uri="{FF2B5EF4-FFF2-40B4-BE49-F238E27FC236}">
                <a16:creationId xmlns:a16="http://schemas.microsoft.com/office/drawing/2014/main" id="{CF427371-0FA5-4565-8C04-8F354CED2469}"/>
              </a:ext>
            </a:extLst>
          </p:cNvPr>
          <p:cNvSpPr/>
          <p:nvPr/>
        </p:nvSpPr>
        <p:spPr>
          <a:xfrm>
            <a:off x="8535414" y="2742247"/>
            <a:ext cx="536351" cy="91440"/>
          </a:xfrm>
          <a:custGeom>
            <a:avLst/>
            <a:gdLst>
              <a:gd name="connsiteX0" fmla="*/ 0 w 536351"/>
              <a:gd name="connsiteY0" fmla="*/ 45720 h 91440"/>
              <a:gd name="connsiteX1" fmla="*/ 536351 w 536351"/>
              <a:gd name="connsiteY1" fmla="*/ 45720 h 91440"/>
            </a:gdLst>
            <a:ahLst/>
            <a:cxnLst>
              <a:cxn ang="0">
                <a:pos x="connsiteX0" y="connsiteY0"/>
              </a:cxn>
              <a:cxn ang="0">
                <a:pos x="connsiteX1" y="connsiteY1"/>
              </a:cxn>
            </a:cxnLst>
            <a:rect l="l" t="t" r="r" b="b"/>
            <a:pathLst>
              <a:path w="536351" h="91440">
                <a:moveTo>
                  <a:pt x="0" y="45720"/>
                </a:moveTo>
                <a:lnTo>
                  <a:pt x="536351" y="45720"/>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6702" tIns="42897" rIns="266702"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2" name="Freeform: Shape 11">
            <a:extLst>
              <a:ext uri="{FF2B5EF4-FFF2-40B4-BE49-F238E27FC236}">
                <a16:creationId xmlns:a16="http://schemas.microsoft.com/office/drawing/2014/main" id="{FE634C4D-7FB0-4C5C-82A1-BFE7EF0DC06B}"/>
              </a:ext>
            </a:extLst>
          </p:cNvPr>
          <p:cNvSpPr/>
          <p:nvPr/>
        </p:nvSpPr>
        <p:spPr>
          <a:xfrm>
            <a:off x="6274276" y="1946833"/>
            <a:ext cx="2455078"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1">
              <a:lumMod val="40000"/>
              <a:lumOff val="60000"/>
            </a:schemeClr>
          </a:solidFill>
          <a:ln w="28575">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STAMPEDE</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(abiraterone)</a:t>
            </a:r>
          </a:p>
          <a:p>
            <a:pPr lvl="0" algn="ctr" defTabSz="6223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a:t>
            </a:r>
            <a:r>
              <a:rPr lang="en-US" sz="1600" kern="1200" dirty="0">
                <a:solidFill>
                  <a:schemeClr val="tx1"/>
                </a:solidFill>
                <a:latin typeface="Calibri" panose="020F0502020204030204" pitchFamily="34" charset="0"/>
                <a:cs typeface="Calibri" panose="020F0502020204030204" pitchFamily="34" charset="0"/>
              </a:rPr>
              <a:t>2006 </a:t>
            </a:r>
          </a:p>
          <a:p>
            <a:pPr marL="0" lvl="0" indent="0" algn="ctr" defTabSz="6223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ESMO 2018 (arm G)</a:t>
            </a:r>
            <a:r>
              <a:rPr lang="en-US" sz="1600" kern="1200" baseline="30000" dirty="0">
                <a:solidFill>
                  <a:schemeClr val="tx1"/>
                </a:solidFill>
                <a:latin typeface="Calibri" panose="020F0502020204030204" pitchFamily="34" charset="0"/>
                <a:cs typeface="Calibri" panose="020F0502020204030204" pitchFamily="34" charset="0"/>
              </a:rPr>
              <a:t>3</a:t>
            </a:r>
            <a:r>
              <a:rPr lang="en-US" sz="1600" kern="1200" dirty="0">
                <a:solidFill>
                  <a:schemeClr val="tx1"/>
                </a:solidFill>
                <a:latin typeface="Calibri" panose="020F0502020204030204" pitchFamily="34" charset="0"/>
                <a:cs typeface="Calibri" panose="020F0502020204030204" pitchFamily="34" charset="0"/>
              </a:rPr>
              <a:t> </a:t>
            </a:r>
          </a:p>
        </p:txBody>
      </p:sp>
      <p:sp>
        <p:nvSpPr>
          <p:cNvPr id="13" name="Freeform: Shape 12">
            <a:extLst>
              <a:ext uri="{FF2B5EF4-FFF2-40B4-BE49-F238E27FC236}">
                <a16:creationId xmlns:a16="http://schemas.microsoft.com/office/drawing/2014/main" id="{BFFD7EF5-2571-47C8-8540-391C62FE9FC9}"/>
              </a:ext>
            </a:extLst>
          </p:cNvPr>
          <p:cNvSpPr/>
          <p:nvPr/>
        </p:nvSpPr>
        <p:spPr>
          <a:xfrm>
            <a:off x="1545771" y="3522691"/>
            <a:ext cx="8764161" cy="534067"/>
          </a:xfrm>
          <a:custGeom>
            <a:avLst/>
            <a:gdLst>
              <a:gd name="connsiteX0" fmla="*/ 9061521 w 9061521"/>
              <a:gd name="connsiteY0" fmla="*/ 0 h 534067"/>
              <a:gd name="connsiteX1" fmla="*/ 9061521 w 9061521"/>
              <a:gd name="connsiteY1" fmla="*/ 284133 h 534067"/>
              <a:gd name="connsiteX2" fmla="*/ 0 w 9061521"/>
              <a:gd name="connsiteY2" fmla="*/ 284133 h 534067"/>
              <a:gd name="connsiteX3" fmla="*/ 0 w 9061521"/>
              <a:gd name="connsiteY3" fmla="*/ 534067 h 534067"/>
            </a:gdLst>
            <a:ahLst/>
            <a:cxnLst>
              <a:cxn ang="0">
                <a:pos x="connsiteX0" y="connsiteY0"/>
              </a:cxn>
              <a:cxn ang="0">
                <a:pos x="connsiteX1" y="connsiteY1"/>
              </a:cxn>
              <a:cxn ang="0">
                <a:pos x="connsiteX2" y="connsiteY2"/>
              </a:cxn>
              <a:cxn ang="0">
                <a:pos x="connsiteX3" y="connsiteY3"/>
              </a:cxn>
            </a:cxnLst>
            <a:rect l="l" t="t" r="r" b="b"/>
            <a:pathLst>
              <a:path w="9061521" h="534067">
                <a:moveTo>
                  <a:pt x="9061521" y="0"/>
                </a:moveTo>
                <a:lnTo>
                  <a:pt x="9061521" y="284133"/>
                </a:lnTo>
                <a:lnTo>
                  <a:pt x="0" y="284133"/>
                </a:lnTo>
                <a:lnTo>
                  <a:pt x="0" y="534067"/>
                </a:lnTo>
              </a:path>
            </a:pathLst>
          </a:custGeom>
          <a:noFill/>
          <a:ln w="31750">
            <a:solidFill>
              <a:schemeClr val="tx1"/>
            </a:solidFill>
            <a:tailEnd type="triangl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16483" tIns="264210" rIns="4316484" bIns="264211"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4" name="Freeform: Shape 13">
            <a:extLst>
              <a:ext uri="{FF2B5EF4-FFF2-40B4-BE49-F238E27FC236}">
                <a16:creationId xmlns:a16="http://schemas.microsoft.com/office/drawing/2014/main" id="{FBB3E0ED-870C-4F13-93A7-50F696D8A0EA}"/>
              </a:ext>
            </a:extLst>
          </p:cNvPr>
          <p:cNvSpPr/>
          <p:nvPr/>
        </p:nvSpPr>
        <p:spPr>
          <a:xfrm>
            <a:off x="9072892" y="1946833"/>
            <a:ext cx="2484000" cy="1577657"/>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TITAN</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a:t>
            </a:r>
            <a:r>
              <a:rPr lang="en-US" sz="2800" dirty="0">
                <a:solidFill>
                  <a:schemeClr val="tx1"/>
                </a:solidFill>
                <a:latin typeface="Calibri" panose="020F0502020204030204" pitchFamily="34" charset="0"/>
                <a:cs typeface="Calibri" panose="020F0502020204030204" pitchFamily="34" charset="0"/>
              </a:rPr>
              <a:t>a</a:t>
            </a:r>
            <a:r>
              <a:rPr lang="en-US" sz="2800" kern="1200" dirty="0">
                <a:solidFill>
                  <a:schemeClr val="tx1"/>
                </a:solidFill>
                <a:latin typeface="Calibri" panose="020F0502020204030204" pitchFamily="34" charset="0"/>
                <a:cs typeface="Calibri" panose="020F0502020204030204" pitchFamily="34" charset="0"/>
              </a:rPr>
              <a:t>palutamide)</a:t>
            </a:r>
          </a:p>
          <a:p>
            <a:pPr lvl="0"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a:t>
            </a:r>
            <a:r>
              <a:rPr lang="en-US" sz="1600" kern="1200" dirty="0">
                <a:solidFill>
                  <a:schemeClr val="tx1"/>
                </a:solidFill>
                <a:latin typeface="Calibri" panose="020F0502020204030204" pitchFamily="34" charset="0"/>
                <a:cs typeface="Calibri" panose="020F0502020204030204" pitchFamily="34" charset="0"/>
              </a:rPr>
              <a:t> 2015</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2019</a:t>
            </a:r>
            <a:r>
              <a:rPr lang="en-US" sz="1600" kern="1200" baseline="30000" dirty="0">
                <a:solidFill>
                  <a:schemeClr val="tx1"/>
                </a:solidFill>
                <a:latin typeface="Calibri" panose="020F0502020204030204" pitchFamily="34" charset="0"/>
                <a:cs typeface="Calibri" panose="020F0502020204030204" pitchFamily="34" charset="0"/>
              </a:rPr>
              <a:t>4</a:t>
            </a:r>
          </a:p>
        </p:txBody>
      </p:sp>
      <p:sp>
        <p:nvSpPr>
          <p:cNvPr id="15" name="Freeform: Shape 14">
            <a:extLst>
              <a:ext uri="{FF2B5EF4-FFF2-40B4-BE49-F238E27FC236}">
                <a16:creationId xmlns:a16="http://schemas.microsoft.com/office/drawing/2014/main" id="{9E6DC0FA-BAB1-4ECD-8A1A-D58EFFDE8E5C}"/>
              </a:ext>
            </a:extLst>
          </p:cNvPr>
          <p:cNvSpPr/>
          <p:nvPr/>
        </p:nvSpPr>
        <p:spPr>
          <a:xfrm>
            <a:off x="2920465" y="4779962"/>
            <a:ext cx="531416" cy="91440"/>
          </a:xfrm>
          <a:custGeom>
            <a:avLst/>
            <a:gdLst>
              <a:gd name="connsiteX0" fmla="*/ 0 w 531416"/>
              <a:gd name="connsiteY0" fmla="*/ 45720 h 91440"/>
              <a:gd name="connsiteX1" fmla="*/ 531416 w 531416"/>
              <a:gd name="connsiteY1" fmla="*/ 45720 h 91440"/>
            </a:gdLst>
            <a:ahLst/>
            <a:cxnLst>
              <a:cxn ang="0">
                <a:pos x="connsiteX0" y="connsiteY0"/>
              </a:cxn>
              <a:cxn ang="0">
                <a:pos x="connsiteX1" y="connsiteY1"/>
              </a:cxn>
            </a:cxnLst>
            <a:rect l="l" t="t" r="r" b="b"/>
            <a:pathLst>
              <a:path w="531416" h="91440">
                <a:moveTo>
                  <a:pt x="0" y="45720"/>
                </a:moveTo>
                <a:lnTo>
                  <a:pt x="531416"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4358" tIns="42897" rIns="264358"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6" name="Freeform: Shape 15">
            <a:extLst>
              <a:ext uri="{FF2B5EF4-FFF2-40B4-BE49-F238E27FC236}">
                <a16:creationId xmlns:a16="http://schemas.microsoft.com/office/drawing/2014/main" id="{E8306AD5-E0E9-42E5-9F0F-E6C2406718BF}"/>
              </a:ext>
            </a:extLst>
          </p:cNvPr>
          <p:cNvSpPr/>
          <p:nvPr/>
        </p:nvSpPr>
        <p:spPr>
          <a:xfrm>
            <a:off x="619200" y="4089158"/>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tx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ARCHES</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(enzalutamide)</a:t>
            </a:r>
          </a:p>
          <a:p>
            <a:pPr lvl="0"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a:t>
            </a:r>
            <a:r>
              <a:rPr lang="en-US" sz="1600" kern="1200" dirty="0">
                <a:solidFill>
                  <a:schemeClr val="tx1"/>
                </a:solidFill>
                <a:latin typeface="Calibri" panose="020F0502020204030204" pitchFamily="34" charset="0"/>
                <a:cs typeface="Calibri" panose="020F0502020204030204" pitchFamily="34" charset="0"/>
              </a:rPr>
              <a:t> 2016</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GU 2019</a:t>
            </a:r>
            <a:r>
              <a:rPr lang="en-US" sz="1600" kern="1200" baseline="30000" dirty="0">
                <a:solidFill>
                  <a:schemeClr val="tx1"/>
                </a:solidFill>
                <a:latin typeface="Calibri" panose="020F0502020204030204" pitchFamily="34" charset="0"/>
                <a:cs typeface="Calibri" panose="020F0502020204030204" pitchFamily="34" charset="0"/>
              </a:rPr>
              <a:t>5</a:t>
            </a:r>
          </a:p>
        </p:txBody>
      </p:sp>
      <p:sp>
        <p:nvSpPr>
          <p:cNvPr id="17" name="Freeform: Shape 16">
            <a:extLst>
              <a:ext uri="{FF2B5EF4-FFF2-40B4-BE49-F238E27FC236}">
                <a16:creationId xmlns:a16="http://schemas.microsoft.com/office/drawing/2014/main" id="{AE154976-D2CF-4E7B-9807-98C93A2FEB6C}"/>
              </a:ext>
            </a:extLst>
          </p:cNvPr>
          <p:cNvSpPr/>
          <p:nvPr/>
        </p:nvSpPr>
        <p:spPr>
          <a:xfrm>
            <a:off x="5567446" y="4779962"/>
            <a:ext cx="707818" cy="91440"/>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8" name="Freeform: Shape 17">
            <a:extLst>
              <a:ext uri="{FF2B5EF4-FFF2-40B4-BE49-F238E27FC236}">
                <a16:creationId xmlns:a16="http://schemas.microsoft.com/office/drawing/2014/main" id="{C88BB5B4-1CA3-4DFB-A1AF-D49599D87DC4}"/>
              </a:ext>
            </a:extLst>
          </p:cNvPr>
          <p:cNvSpPr/>
          <p:nvPr/>
        </p:nvSpPr>
        <p:spPr>
          <a:xfrm>
            <a:off x="3437097" y="4089158"/>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tx2">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2800" kern="1200" dirty="0">
                <a:solidFill>
                  <a:schemeClr val="tx1"/>
                </a:solidFill>
                <a:latin typeface="Calibri" panose="020F0502020204030204" pitchFamily="34" charset="0"/>
                <a:cs typeface="Calibri" panose="020F0502020204030204" pitchFamily="34" charset="0"/>
              </a:rPr>
              <a:t>ENZAMET</a:t>
            </a:r>
            <a:br>
              <a:rPr lang="en-US" sz="2800" kern="1200" dirty="0">
                <a:solidFill>
                  <a:schemeClr val="tx1"/>
                </a:solidFill>
                <a:latin typeface="Calibri" panose="020F0502020204030204" pitchFamily="34" charset="0"/>
                <a:cs typeface="Calibri" panose="020F0502020204030204" pitchFamily="34" charset="0"/>
              </a:rPr>
            </a:br>
            <a:r>
              <a:rPr lang="en-US" sz="2800" kern="1200" dirty="0">
                <a:solidFill>
                  <a:schemeClr val="tx1"/>
                </a:solidFill>
                <a:latin typeface="Calibri" panose="020F0502020204030204" pitchFamily="34" charset="0"/>
                <a:cs typeface="Calibri" panose="020F0502020204030204" pitchFamily="34" charset="0"/>
              </a:rPr>
              <a:t>(enzalutamide)</a:t>
            </a:r>
          </a:p>
          <a:p>
            <a:pPr lvl="0" algn="ctr" defTabSz="533400">
              <a:lnSpc>
                <a:spcPct val="9000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a:t>
            </a:r>
            <a:r>
              <a:rPr lang="en-US" sz="1600" kern="1200" dirty="0">
                <a:solidFill>
                  <a:schemeClr val="tx1"/>
                </a:solidFill>
                <a:latin typeface="Calibri" panose="020F0502020204030204" pitchFamily="34" charset="0"/>
                <a:cs typeface="Calibri" panose="020F0502020204030204" pitchFamily="34" charset="0"/>
              </a:rPr>
              <a:t> 2014</a:t>
            </a:r>
          </a:p>
          <a:p>
            <a:pPr marL="0" lvl="0" indent="0" algn="ctr" defTabSz="533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ASCO 2019</a:t>
            </a:r>
            <a:r>
              <a:rPr lang="en-US" sz="1600" kern="1200" baseline="30000" dirty="0">
                <a:solidFill>
                  <a:schemeClr val="tx1"/>
                </a:solidFill>
                <a:latin typeface="Calibri" panose="020F0502020204030204" pitchFamily="34" charset="0"/>
                <a:cs typeface="Calibri" panose="020F0502020204030204" pitchFamily="34" charset="0"/>
              </a:rPr>
              <a:t>6</a:t>
            </a:r>
          </a:p>
        </p:txBody>
      </p:sp>
      <p:sp>
        <p:nvSpPr>
          <p:cNvPr id="6" name="Slide Number Placeholder 2"/>
          <p:cNvSpPr txBox="1">
            <a:spLocks/>
          </p:cNvSpPr>
          <p:nvPr/>
        </p:nvSpPr>
        <p:spPr>
          <a:xfrm>
            <a:off x="11923058" y="6569075"/>
            <a:ext cx="268941" cy="288925"/>
          </a:xfrm>
        </p:spPr>
        <p:txBody>
          <a:bodyPr>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25"/>
              </a:spcAft>
            </a:pPr>
            <a:endParaRPr lang="en-US" dirty="0">
              <a:solidFill>
                <a:prstClr val="white"/>
              </a:solidFill>
            </a:endParaRPr>
          </a:p>
        </p:txBody>
      </p:sp>
      <p:sp>
        <p:nvSpPr>
          <p:cNvPr id="20" name="Freeform: Shape 18">
            <a:extLst>
              <a:ext uri="{FF2B5EF4-FFF2-40B4-BE49-F238E27FC236}">
                <a16:creationId xmlns:a16="http://schemas.microsoft.com/office/drawing/2014/main" id="{EFD28FDC-F69F-5540-B523-E2AB98AE8298}"/>
              </a:ext>
            </a:extLst>
          </p:cNvPr>
          <p:cNvSpPr/>
          <p:nvPr/>
        </p:nvSpPr>
        <p:spPr>
          <a:xfrm>
            <a:off x="9072892" y="4056758"/>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6">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180000" rIns="85344" bIns="85344" numCol="1" spcCol="1270" anchor="ctr" anchorCtr="0">
            <a:noAutofit/>
          </a:bodyPr>
          <a:lstStyle/>
          <a:p>
            <a:pPr algn="ctr" defTabSz="533400">
              <a:lnSpc>
                <a:spcPts val="2280"/>
              </a:lnSpc>
              <a:spcBef>
                <a:spcPts val="600"/>
              </a:spcBef>
              <a:spcAft>
                <a:spcPts val="600"/>
              </a:spcAft>
            </a:pPr>
            <a:r>
              <a:rPr lang="en-US" sz="2800" dirty="0">
                <a:solidFill>
                  <a:schemeClr val="tx1"/>
                </a:solidFill>
                <a:latin typeface="Calibri" panose="020F0502020204030204" pitchFamily="34" charset="0"/>
                <a:cs typeface="Calibri" panose="020F0502020204030204" pitchFamily="34" charset="0"/>
              </a:rPr>
              <a:t>ARASENS</a:t>
            </a:r>
            <a:r>
              <a:rPr lang="en-US" sz="2800" baseline="30000" dirty="0">
                <a:solidFill>
                  <a:schemeClr val="tx1"/>
                </a:solidFill>
                <a:latin typeface="Calibri" panose="020F0502020204030204" pitchFamily="34" charset="0"/>
                <a:cs typeface="Calibri" panose="020F0502020204030204" pitchFamily="34" charset="0"/>
              </a:rPr>
              <a:t>8</a:t>
            </a:r>
            <a:br>
              <a:rPr lang="en-US" sz="2400" kern="12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(darolutamide + docetaxel)</a:t>
            </a:r>
          </a:p>
          <a:p>
            <a:pPr algn="ctr" defTabSz="533400">
              <a:lnSpc>
                <a:spcPts val="1620"/>
              </a:lnSpc>
              <a:spcBef>
                <a:spcPct val="0"/>
              </a:spcBef>
              <a:spcAft>
                <a:spcPct val="35000"/>
              </a:spcAft>
            </a:pPr>
            <a:r>
              <a:rPr lang="en-US" sz="1600" dirty="0">
                <a:solidFill>
                  <a:schemeClr val="tx1"/>
                </a:solidFill>
                <a:latin typeface="Calibri" panose="020F0502020204030204" pitchFamily="34" charset="0"/>
                <a:cs typeface="Calibri" panose="020F0502020204030204" pitchFamily="34" charset="0"/>
              </a:rPr>
              <a:t>First patient in 2016;</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primary completion: 2021</a:t>
            </a:r>
          </a:p>
        </p:txBody>
      </p:sp>
      <p:sp>
        <p:nvSpPr>
          <p:cNvPr id="21" name="Freeform: Shape 16">
            <a:extLst>
              <a:ext uri="{FF2B5EF4-FFF2-40B4-BE49-F238E27FC236}">
                <a16:creationId xmlns:a16="http://schemas.microsoft.com/office/drawing/2014/main" id="{E65A5686-955F-D243-8C47-37D1FEF402E6}"/>
              </a:ext>
            </a:extLst>
          </p:cNvPr>
          <p:cNvSpPr/>
          <p:nvPr/>
        </p:nvSpPr>
        <p:spPr>
          <a:xfrm>
            <a:off x="8495422" y="4779960"/>
            <a:ext cx="581432" cy="91441"/>
          </a:xfrm>
          <a:custGeom>
            <a:avLst/>
            <a:gdLst>
              <a:gd name="connsiteX0" fmla="*/ 0 w 539002"/>
              <a:gd name="connsiteY0" fmla="*/ 45720 h 91440"/>
              <a:gd name="connsiteX1" fmla="*/ 539002 w 539002"/>
              <a:gd name="connsiteY1" fmla="*/ 45720 h 91440"/>
            </a:gdLst>
            <a:ahLst/>
            <a:cxnLst>
              <a:cxn ang="0">
                <a:pos x="connsiteX0" y="connsiteY0"/>
              </a:cxn>
              <a:cxn ang="0">
                <a:pos x="connsiteX1" y="connsiteY1"/>
              </a:cxn>
            </a:cxnLst>
            <a:rect l="l" t="t" r="r" b="b"/>
            <a:pathLst>
              <a:path w="539002" h="91440">
                <a:moveTo>
                  <a:pt x="0" y="45720"/>
                </a:moveTo>
                <a:lnTo>
                  <a:pt x="539002" y="45720"/>
                </a:lnTo>
              </a:path>
            </a:pathLst>
          </a:custGeom>
          <a:noFill/>
          <a:ln w="31750" cap="flat" cmpd="sng" algn="ctr">
            <a:solidFill>
              <a:schemeClr val="tx1"/>
            </a:solidFill>
            <a:prstDash val="solid"/>
            <a:miter lim="800000"/>
            <a:tailEnd type="triangle"/>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7961" tIns="42897" rIns="267961" bIns="42897"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rgbClr val="595A59">
                  <a:hueOff val="0"/>
                  <a:satOff val="0"/>
                  <a:lumOff val="0"/>
                  <a:alphaOff val="0"/>
                </a:srgbClr>
              </a:solidFill>
              <a:latin typeface="Arial" panose="020B0604020202020204"/>
              <a:ea typeface="+mn-ea"/>
              <a:cs typeface="+mn-cs"/>
            </a:endParaRPr>
          </a:p>
        </p:txBody>
      </p:sp>
      <p:sp>
        <p:nvSpPr>
          <p:cNvPr id="19" name="Freeform: Shape 18">
            <a:extLst>
              <a:ext uri="{FF2B5EF4-FFF2-40B4-BE49-F238E27FC236}">
                <a16:creationId xmlns:a16="http://schemas.microsoft.com/office/drawing/2014/main" id="{EDC07DC3-0B7B-49BE-96BE-BEFE1B65970D}"/>
              </a:ext>
            </a:extLst>
          </p:cNvPr>
          <p:cNvSpPr/>
          <p:nvPr/>
        </p:nvSpPr>
        <p:spPr>
          <a:xfrm>
            <a:off x="6254994" y="4089158"/>
            <a:ext cx="2484000" cy="1473046"/>
          </a:xfrm>
          <a:custGeom>
            <a:avLst/>
            <a:gdLst>
              <a:gd name="connsiteX0" fmla="*/ 0 w 2455078"/>
              <a:gd name="connsiteY0" fmla="*/ 0 h 1473046"/>
              <a:gd name="connsiteX1" fmla="*/ 2455078 w 2455078"/>
              <a:gd name="connsiteY1" fmla="*/ 0 h 1473046"/>
              <a:gd name="connsiteX2" fmla="*/ 2455078 w 2455078"/>
              <a:gd name="connsiteY2" fmla="*/ 1473046 h 1473046"/>
              <a:gd name="connsiteX3" fmla="*/ 0 w 2455078"/>
              <a:gd name="connsiteY3" fmla="*/ 1473046 h 1473046"/>
              <a:gd name="connsiteX4" fmla="*/ 0 w 2455078"/>
              <a:gd name="connsiteY4" fmla="*/ 0 h 147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078" h="1473046">
                <a:moveTo>
                  <a:pt x="0" y="0"/>
                </a:moveTo>
                <a:lnTo>
                  <a:pt x="2455078" y="0"/>
                </a:lnTo>
                <a:lnTo>
                  <a:pt x="2455078" y="1473046"/>
                </a:lnTo>
                <a:lnTo>
                  <a:pt x="0" y="1473046"/>
                </a:lnTo>
                <a:lnTo>
                  <a:pt x="0" y="0"/>
                </a:lnTo>
                <a:close/>
              </a:path>
            </a:pathLst>
          </a:custGeom>
          <a:solidFill>
            <a:schemeClr val="accent6">
              <a:lumMod val="40000"/>
              <a:lumOff val="60000"/>
            </a:schemeClr>
          </a:solidFill>
          <a:ln w="28575" cap="flat" cmpd="sng" algn="ctr">
            <a:noFill/>
            <a:prstDash val="solid"/>
            <a:miter lim="800000"/>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85344" tIns="108000" rIns="85344" bIns="85344" numCol="1" spcCol="1270" anchor="ctr" anchorCtr="0">
            <a:noAutofit/>
          </a:bodyPr>
          <a:lstStyle/>
          <a:p>
            <a:pPr marL="0" lvl="0" indent="0" algn="ctr" defTabSz="533400">
              <a:lnSpc>
                <a:spcPts val="2180"/>
              </a:lnSpc>
              <a:spcBef>
                <a:spcPct val="0"/>
              </a:spcBef>
              <a:spcAft>
                <a:spcPts val="600"/>
              </a:spcAft>
              <a:buNone/>
            </a:pPr>
            <a:r>
              <a:rPr lang="en-US" sz="2800" kern="1200" dirty="0">
                <a:solidFill>
                  <a:schemeClr val="tx1"/>
                </a:solidFill>
                <a:latin typeface="Calibri" panose="020F0502020204030204" pitchFamily="34" charset="0"/>
                <a:cs typeface="Calibri" panose="020F0502020204030204" pitchFamily="34" charset="0"/>
              </a:rPr>
              <a:t>PEACE1</a:t>
            </a:r>
            <a:r>
              <a:rPr lang="en-US" sz="2800" kern="1200" baseline="30000" dirty="0">
                <a:solidFill>
                  <a:schemeClr val="tx1"/>
                </a:solidFill>
                <a:latin typeface="Calibri" panose="020F0502020204030204" pitchFamily="34" charset="0"/>
                <a:cs typeface="Calibri" panose="020F0502020204030204" pitchFamily="34" charset="0"/>
              </a:rPr>
              <a:t>7</a:t>
            </a:r>
            <a:br>
              <a:rPr lang="en-US" sz="2400" kern="1200" dirty="0">
                <a:solidFill>
                  <a:schemeClr val="tx1"/>
                </a:solidFill>
                <a:latin typeface="Calibri" panose="020F0502020204030204" pitchFamily="34" charset="0"/>
                <a:cs typeface="Calibri" panose="020F0502020204030204" pitchFamily="34" charset="0"/>
              </a:rPr>
            </a:br>
            <a:r>
              <a:rPr lang="en-US" sz="2400" kern="1200" dirty="0">
                <a:solidFill>
                  <a:schemeClr val="tx1"/>
                </a:solidFill>
                <a:latin typeface="Calibri" panose="020F0502020204030204" pitchFamily="34" charset="0"/>
                <a:cs typeface="Calibri" panose="020F0502020204030204" pitchFamily="34" charset="0"/>
              </a:rPr>
              <a:t>(abiraterone + docetaxel + RT)</a:t>
            </a:r>
          </a:p>
          <a:p>
            <a:pPr algn="ctr" defTabSz="533400">
              <a:lnSpc>
                <a:spcPts val="1620"/>
              </a:lnSpc>
              <a:spcBef>
                <a:spcPct val="0"/>
              </a:spcBef>
            </a:pPr>
            <a:r>
              <a:rPr lang="en-US" sz="1600" dirty="0">
                <a:solidFill>
                  <a:schemeClr val="tx1"/>
                </a:solidFill>
                <a:latin typeface="Calibri" panose="020F0502020204030204" pitchFamily="34" charset="0"/>
                <a:cs typeface="Calibri" panose="020F0502020204030204" pitchFamily="34" charset="0"/>
              </a:rPr>
              <a:t>First patient in </a:t>
            </a:r>
            <a:r>
              <a:rPr lang="en-US" sz="1600" kern="1200" dirty="0">
                <a:solidFill>
                  <a:schemeClr val="tx1"/>
                </a:solidFill>
                <a:latin typeface="Calibri" panose="020F0502020204030204" pitchFamily="34" charset="0"/>
                <a:cs typeface="Calibri" panose="020F0502020204030204" pitchFamily="34" charset="0"/>
              </a:rPr>
              <a:t>2013,</a:t>
            </a:r>
            <a:br>
              <a:rPr lang="en-US" sz="1600" kern="12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last patient in </a:t>
            </a:r>
            <a:r>
              <a:rPr lang="en-US" sz="1600" kern="1200" dirty="0">
                <a:solidFill>
                  <a:schemeClr val="tx1"/>
                </a:solidFill>
                <a:latin typeface="Calibri" panose="020F0502020204030204" pitchFamily="34" charset="0"/>
                <a:cs typeface="Calibri" panose="020F0502020204030204" pitchFamily="34" charset="0"/>
              </a:rPr>
              <a:t>2020</a:t>
            </a:r>
            <a:endParaRPr lang="en-US" sz="1200" kern="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17316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nl-NL" dirty="0"/>
              <a:t>Chemohormonal Therapy</a:t>
            </a:r>
          </a:p>
        </p:txBody>
      </p:sp>
      <p:sp>
        <p:nvSpPr>
          <p:cNvPr id="3" name="Slide Number Placeholder 2">
            <a:extLst>
              <a:ext uri="{FF2B5EF4-FFF2-40B4-BE49-F238E27FC236}">
                <a16:creationId xmlns:a16="http://schemas.microsoft.com/office/drawing/2014/main" id="{CD793F79-59A8-2D4A-BFD5-12B04655F40B}"/>
              </a:ext>
            </a:extLst>
          </p:cNvPr>
          <p:cNvSpPr>
            <a:spLocks noGrp="1"/>
          </p:cNvSpPr>
          <p:nvPr>
            <p:ph type="sldNum" sz="quarter" idx="4"/>
          </p:nvPr>
        </p:nvSpPr>
        <p:spPr/>
        <p:txBody>
          <a:bodyPr/>
          <a:lstStyle/>
          <a:p>
            <a:fld id="{D706174B-580A-41CE-AD05-61825D957271}" type="slidenum">
              <a:rPr lang="en-US" smtClean="0"/>
              <a:pPr/>
              <a:t>7</a:t>
            </a:fld>
            <a:endParaRPr lang="en-US" dirty="0"/>
          </a:p>
        </p:txBody>
      </p:sp>
      <p:sp>
        <p:nvSpPr>
          <p:cNvPr id="12" name="Content Placeholder 11">
            <a:extLst>
              <a:ext uri="{FF2B5EF4-FFF2-40B4-BE49-F238E27FC236}">
                <a16:creationId xmlns:a16="http://schemas.microsoft.com/office/drawing/2014/main" id="{4F7826C5-F31B-BA44-92E6-ABC600F5073D}"/>
              </a:ext>
            </a:extLst>
          </p:cNvPr>
          <p:cNvSpPr>
            <a:spLocks noGrp="1"/>
          </p:cNvSpPr>
          <p:nvPr>
            <p:ph sz="quarter" idx="15"/>
          </p:nvPr>
        </p:nvSpPr>
        <p:spPr>
          <a:xfrm>
            <a:off x="620184" y="6309320"/>
            <a:ext cx="8116800" cy="365125"/>
          </a:xfrm>
        </p:spPr>
        <p:txBody>
          <a:bodyPr/>
          <a:lstStyle/>
          <a:p>
            <a:r>
              <a:rPr lang="en-US" dirty="0"/>
              <a:t>Sweeney CJ, et al. N Engl J Med. 2015;373:737-46; James ND, et al. Lancet. 2016;387:1163-77</a:t>
            </a:r>
          </a:p>
        </p:txBody>
      </p:sp>
      <p:pic>
        <p:nvPicPr>
          <p:cNvPr id="17" name="Picture 16">
            <a:extLst>
              <a:ext uri="{FF2B5EF4-FFF2-40B4-BE49-F238E27FC236}">
                <a16:creationId xmlns:a16="http://schemas.microsoft.com/office/drawing/2014/main" id="{B7CF8122-A59C-0E46-9DAB-95455537C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397" b="19797"/>
          <a:stretch>
            <a:fillRect/>
          </a:stretch>
        </p:blipFill>
        <p:spPr bwMode="auto">
          <a:xfrm>
            <a:off x="415333" y="1356204"/>
            <a:ext cx="5430129" cy="3329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
            <a:extLst>
              <a:ext uri="{FF2B5EF4-FFF2-40B4-BE49-F238E27FC236}">
                <a16:creationId xmlns:a16="http://schemas.microsoft.com/office/drawing/2014/main" id="{60D97EA7-3D12-4D4C-97B5-967C15046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4401" y="3366188"/>
            <a:ext cx="5628000" cy="250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5864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9200" y="246566"/>
            <a:ext cx="8740800" cy="807285"/>
          </a:xfrm>
        </p:spPr>
        <p:txBody>
          <a:bodyPr/>
          <a:lstStyle/>
          <a:p>
            <a:r>
              <a:rPr lang="nl-NL" dirty="0"/>
              <a:t>Chemohormonal Therapy: overall survival</a:t>
            </a:r>
          </a:p>
        </p:txBody>
      </p:sp>
      <p:sp>
        <p:nvSpPr>
          <p:cNvPr id="3" name="Slide Number Placeholder 2">
            <a:extLst>
              <a:ext uri="{FF2B5EF4-FFF2-40B4-BE49-F238E27FC236}">
                <a16:creationId xmlns:a16="http://schemas.microsoft.com/office/drawing/2014/main" id="{6E4675F2-F868-6F4E-BE7C-C2B5A56BF150}"/>
              </a:ext>
            </a:extLst>
          </p:cNvPr>
          <p:cNvSpPr>
            <a:spLocks noGrp="1"/>
          </p:cNvSpPr>
          <p:nvPr>
            <p:ph type="sldNum" sz="quarter" idx="4"/>
          </p:nvPr>
        </p:nvSpPr>
        <p:spPr/>
        <p:txBody>
          <a:bodyPr/>
          <a:lstStyle/>
          <a:p>
            <a:fld id="{D706174B-580A-41CE-AD05-61825D957271}" type="slidenum">
              <a:rPr lang="en-US" smtClean="0"/>
              <a:pPr/>
              <a:t>8</a:t>
            </a:fld>
            <a:endParaRPr lang="en-US" dirty="0"/>
          </a:p>
        </p:txBody>
      </p:sp>
      <p:sp>
        <p:nvSpPr>
          <p:cNvPr id="17" name="Content Placeholder 16">
            <a:extLst>
              <a:ext uri="{FF2B5EF4-FFF2-40B4-BE49-F238E27FC236}">
                <a16:creationId xmlns:a16="http://schemas.microsoft.com/office/drawing/2014/main" id="{A268B07F-280F-D646-8126-E667B287EE82}"/>
              </a:ext>
            </a:extLst>
          </p:cNvPr>
          <p:cNvSpPr>
            <a:spLocks noGrp="1"/>
          </p:cNvSpPr>
          <p:nvPr>
            <p:ph sz="quarter" idx="15"/>
          </p:nvPr>
        </p:nvSpPr>
        <p:spPr>
          <a:xfrm>
            <a:off x="620184" y="6309320"/>
            <a:ext cx="8572160" cy="365125"/>
          </a:xfrm>
        </p:spPr>
        <p:txBody>
          <a:bodyPr/>
          <a:lstStyle/>
          <a:p>
            <a:pPr>
              <a:spcBef>
                <a:spcPts val="0"/>
              </a:spcBef>
              <a:spcAft>
                <a:spcPts val="300"/>
              </a:spcAft>
            </a:pPr>
            <a:r>
              <a:rPr lang="en-GB" dirty="0"/>
              <a:t>ADT, androgen deprivation therapy; CI, confidence interval; HR, hazard ratio; mo, months; OS, overall survival; SOC, standard of care </a:t>
            </a:r>
          </a:p>
          <a:p>
            <a:pPr>
              <a:spcBef>
                <a:spcPts val="0"/>
              </a:spcBef>
              <a:spcAft>
                <a:spcPts val="300"/>
              </a:spcAft>
            </a:pPr>
            <a:r>
              <a:rPr lang="en-GB" dirty="0"/>
              <a:t>1. Sweeney CJ, et al. N Engl J Med. 2015;373:737-46; 2. James ND, et al. Lancet. 2016;387:1163-77</a:t>
            </a:r>
          </a:p>
        </p:txBody>
      </p:sp>
      <p:pic>
        <p:nvPicPr>
          <p:cNvPr id="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20" t="2793" r="3848" b="3310"/>
          <a:stretch/>
        </p:blipFill>
        <p:spPr bwMode="auto">
          <a:xfrm>
            <a:off x="587829" y="1943786"/>
            <a:ext cx="4630688" cy="365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a:extLst>
              <a:ext uri="{FF2B5EF4-FFF2-40B4-BE49-F238E27FC236}">
                <a16:creationId xmlns:a16="http://schemas.microsoft.com/office/drawing/2014/main" id="{5E1C56ED-B182-EA49-B385-519155673082}"/>
              </a:ext>
            </a:extLst>
          </p:cNvPr>
          <p:cNvSpPr txBox="1"/>
          <p:nvPr/>
        </p:nvSpPr>
        <p:spPr>
          <a:xfrm>
            <a:off x="2171127" y="1213661"/>
            <a:ext cx="1999618" cy="400110"/>
          </a:xfrm>
          <a:prstGeom prst="rect">
            <a:avLst/>
          </a:prstGeom>
          <a:noFill/>
        </p:spPr>
        <p:txBody>
          <a:bodyPr wrap="square" rtlCol="0">
            <a:spAutoFit/>
          </a:bodyPr>
          <a:lstStyle/>
          <a:p>
            <a:pPr algn="ctr"/>
            <a:r>
              <a:rPr lang="en-US" sz="2000" b="1" dirty="0">
                <a:solidFill>
                  <a:schemeClr val="accent1"/>
                </a:solidFill>
              </a:rPr>
              <a:t>CHAARTED</a:t>
            </a:r>
            <a:r>
              <a:rPr lang="en-US" sz="2000" b="1" baseline="30000" dirty="0">
                <a:solidFill>
                  <a:schemeClr val="accent1"/>
                </a:solidFill>
              </a:rPr>
              <a:t>1</a:t>
            </a:r>
          </a:p>
        </p:txBody>
      </p:sp>
      <p:sp>
        <p:nvSpPr>
          <p:cNvPr id="14" name="TextBox 13">
            <a:extLst>
              <a:ext uri="{FF2B5EF4-FFF2-40B4-BE49-F238E27FC236}">
                <a16:creationId xmlns:a16="http://schemas.microsoft.com/office/drawing/2014/main" id="{FC908CE4-9151-844D-AF86-4801626402B5}"/>
              </a:ext>
            </a:extLst>
          </p:cNvPr>
          <p:cNvSpPr txBox="1"/>
          <p:nvPr/>
        </p:nvSpPr>
        <p:spPr>
          <a:xfrm>
            <a:off x="7620736" y="1213661"/>
            <a:ext cx="1999618" cy="400110"/>
          </a:xfrm>
          <a:prstGeom prst="rect">
            <a:avLst/>
          </a:prstGeom>
          <a:noFill/>
        </p:spPr>
        <p:txBody>
          <a:bodyPr wrap="square" rtlCol="0">
            <a:spAutoFit/>
          </a:bodyPr>
          <a:lstStyle/>
          <a:p>
            <a:pPr algn="ctr"/>
            <a:r>
              <a:rPr lang="en-US" sz="2000" b="1" dirty="0">
                <a:solidFill>
                  <a:schemeClr val="accent1"/>
                </a:solidFill>
              </a:rPr>
              <a:t>STAMPEDE</a:t>
            </a:r>
            <a:r>
              <a:rPr lang="en-US" sz="2000" b="1" baseline="30000" dirty="0">
                <a:solidFill>
                  <a:schemeClr val="accent1"/>
                </a:solidFill>
              </a:rPr>
              <a:t>2</a:t>
            </a:r>
          </a:p>
        </p:txBody>
      </p:sp>
      <p:grpSp>
        <p:nvGrpSpPr>
          <p:cNvPr id="4" name="Group 3">
            <a:extLst>
              <a:ext uri="{FF2B5EF4-FFF2-40B4-BE49-F238E27FC236}">
                <a16:creationId xmlns:a16="http://schemas.microsoft.com/office/drawing/2014/main" id="{0C030683-CA32-412F-A812-CEA3D59D30B9}"/>
              </a:ext>
            </a:extLst>
          </p:cNvPr>
          <p:cNvGrpSpPr/>
          <p:nvPr/>
        </p:nvGrpSpPr>
        <p:grpSpPr>
          <a:xfrm>
            <a:off x="5335028" y="1844824"/>
            <a:ext cx="6305301" cy="3972685"/>
            <a:chOff x="5335028" y="1844824"/>
            <a:chExt cx="6305301" cy="3972685"/>
          </a:xfrm>
        </p:grpSpPr>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7928" y="1844824"/>
              <a:ext cx="6192401" cy="374441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Lst>
          </p:spPr>
        </p:pic>
        <p:sp>
          <p:nvSpPr>
            <p:cNvPr id="12" name="TextBox 5"/>
            <p:cNvSpPr txBox="1">
              <a:spLocks noChangeArrowheads="1"/>
            </p:cNvSpPr>
            <p:nvPr/>
          </p:nvSpPr>
          <p:spPr bwMode="auto">
            <a:xfrm>
              <a:off x="8808329" y="1943786"/>
              <a:ext cx="283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ct val="0"/>
                </a:spcBef>
                <a:spcAft>
                  <a:spcPct val="0"/>
                </a:spcAft>
              </a:pPr>
              <a:r>
                <a:rPr lang="en-US" altLang="en-US" sz="1200" dirty="0">
                  <a:solidFill>
                    <a:srgbClr val="FF0000"/>
                  </a:solidFill>
                  <a:latin typeface="Arial"/>
                  <a:cs typeface="Arial" panose="020B0604020202020204" pitchFamily="34" charset="0"/>
                </a:rPr>
                <a:t>Median OS docetaxel: 81 mo</a:t>
              </a:r>
            </a:p>
            <a:p>
              <a:pPr eaLnBrk="1" fontAlgn="base" hangingPunct="1">
                <a:spcBef>
                  <a:spcPct val="0"/>
                </a:spcBef>
                <a:spcAft>
                  <a:spcPct val="0"/>
                </a:spcAft>
              </a:pPr>
              <a:r>
                <a:rPr lang="en-US" altLang="en-US" sz="1200" dirty="0">
                  <a:solidFill>
                    <a:srgbClr val="000000"/>
                  </a:solidFill>
                  <a:latin typeface="Arial"/>
                  <a:cs typeface="Arial" panose="020B0604020202020204" pitchFamily="34" charset="0"/>
                </a:rPr>
                <a:t>Median OS SOC: 71 mo</a:t>
              </a:r>
            </a:p>
            <a:p>
              <a:pPr eaLnBrk="1" fontAlgn="base" hangingPunct="1">
                <a:spcBef>
                  <a:spcPct val="0"/>
                </a:spcBef>
                <a:spcAft>
                  <a:spcPct val="0"/>
                </a:spcAft>
              </a:pPr>
              <a:r>
                <a:rPr lang="en-US" altLang="en-US" sz="1200" dirty="0">
                  <a:solidFill>
                    <a:srgbClr val="000000"/>
                  </a:solidFill>
                  <a:latin typeface="Arial"/>
                  <a:cs typeface="Arial" panose="020B0604020202020204" pitchFamily="34" charset="0"/>
                </a:rPr>
                <a:t>HR 0.78, 95% CI 0.66–0.93; P = 0.006</a:t>
              </a:r>
            </a:p>
          </p:txBody>
        </p:sp>
        <p:sp>
          <p:nvSpPr>
            <p:cNvPr id="15" name="TextBox 5">
              <a:extLst>
                <a:ext uri="{FF2B5EF4-FFF2-40B4-BE49-F238E27FC236}">
                  <a16:creationId xmlns:a16="http://schemas.microsoft.com/office/drawing/2014/main" id="{8BCC7846-9E1A-DE4C-801C-9233D1B312EC}"/>
                </a:ext>
              </a:extLst>
            </p:cNvPr>
            <p:cNvSpPr txBox="1">
              <a:spLocks noChangeArrowheads="1"/>
            </p:cNvSpPr>
            <p:nvPr/>
          </p:nvSpPr>
          <p:spPr bwMode="auto">
            <a:xfrm>
              <a:off x="5335028" y="4996771"/>
              <a:ext cx="148044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fontAlgn="base" hangingPunct="1">
                <a:spcBef>
                  <a:spcPct val="0"/>
                </a:spcBef>
                <a:spcAft>
                  <a:spcPts val="200"/>
                </a:spcAft>
              </a:pPr>
              <a:r>
                <a:rPr lang="en-US" altLang="en-US" sz="1100" b="1" dirty="0">
                  <a:latin typeface="Arial"/>
                  <a:cs typeface="Arial" panose="020B0604020202020204" pitchFamily="34" charset="0"/>
                </a:rPr>
                <a:t>No. at risk (events)</a:t>
              </a:r>
            </a:p>
            <a:p>
              <a:pPr eaLnBrk="1" fontAlgn="base" hangingPunct="1">
                <a:spcBef>
                  <a:spcPct val="0"/>
                </a:spcBef>
                <a:spcAft>
                  <a:spcPts val="200"/>
                </a:spcAft>
              </a:pPr>
              <a:r>
                <a:rPr lang="en-US" altLang="en-US" sz="1100" dirty="0">
                  <a:latin typeface="Arial"/>
                  <a:cs typeface="Arial" panose="020B0604020202020204" pitchFamily="34" charset="0"/>
                </a:rPr>
                <a:t>SOC</a:t>
              </a:r>
            </a:p>
            <a:p>
              <a:pPr eaLnBrk="1" fontAlgn="base" hangingPunct="1">
                <a:spcBef>
                  <a:spcPct val="0"/>
                </a:spcBef>
              </a:pPr>
              <a:r>
                <a:rPr lang="en-US" altLang="en-US" sz="1100" dirty="0">
                  <a:latin typeface="Arial"/>
                  <a:cs typeface="Arial" panose="020B0604020202020204" pitchFamily="34" charset="0"/>
                </a:rPr>
                <a:t>SOC + </a:t>
              </a:r>
              <a:br>
                <a:rPr lang="en-US" altLang="en-US" sz="1100" dirty="0">
                  <a:latin typeface="Arial"/>
                  <a:cs typeface="Arial" panose="020B0604020202020204" pitchFamily="34" charset="0"/>
                </a:rPr>
              </a:br>
              <a:r>
                <a:rPr lang="en-US" altLang="en-US" sz="1100" dirty="0">
                  <a:latin typeface="Arial"/>
                  <a:cs typeface="Arial" panose="020B0604020202020204" pitchFamily="34" charset="0"/>
                </a:rPr>
                <a:t>docetaxel</a:t>
              </a:r>
              <a:endParaRPr lang="en-US" altLang="en-US" sz="1100" dirty="0">
                <a:solidFill>
                  <a:srgbClr val="000000"/>
                </a:solidFill>
                <a:latin typeface="Arial"/>
                <a:cs typeface="Arial" panose="020B0604020202020204" pitchFamily="34" charset="0"/>
              </a:endParaRPr>
            </a:p>
          </p:txBody>
        </p:sp>
        <p:sp>
          <p:nvSpPr>
            <p:cNvPr id="16" name="TextBox 5">
              <a:extLst>
                <a:ext uri="{FF2B5EF4-FFF2-40B4-BE49-F238E27FC236}">
                  <a16:creationId xmlns:a16="http://schemas.microsoft.com/office/drawing/2014/main" id="{4956991E-D88E-5543-82D2-3D801FD6C5E5}"/>
                </a:ext>
              </a:extLst>
            </p:cNvPr>
            <p:cNvSpPr txBox="1">
              <a:spLocks noChangeArrowheads="1"/>
            </p:cNvSpPr>
            <p:nvPr/>
          </p:nvSpPr>
          <p:spPr bwMode="auto">
            <a:xfrm>
              <a:off x="7375253" y="4847984"/>
              <a:ext cx="283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fontAlgn="base" hangingPunct="1">
                <a:spcBef>
                  <a:spcPct val="0"/>
                </a:spcBef>
                <a:spcAft>
                  <a:spcPts val="200"/>
                </a:spcAft>
              </a:pPr>
              <a:r>
                <a:rPr lang="en-US" altLang="en-US" sz="1100" b="1" dirty="0">
                  <a:solidFill>
                    <a:srgbClr val="000000"/>
                  </a:solidFill>
                  <a:latin typeface="Arial"/>
                  <a:cs typeface="Arial" panose="020B0604020202020204" pitchFamily="34" charset="0"/>
                </a:rPr>
                <a:t>Time from randomization (months)</a:t>
              </a:r>
            </a:p>
          </p:txBody>
        </p:sp>
      </p:grpSp>
    </p:spTree>
    <p:extLst>
      <p:ext uri="{BB962C8B-B14F-4D97-AF65-F5344CB8AC3E}">
        <p14:creationId xmlns:p14="http://schemas.microsoft.com/office/powerpoint/2010/main" val="32229864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7"/>
          <p:cNvSpPr txBox="1">
            <a:spLocks noGrp="1"/>
          </p:cNvSpPr>
          <p:nvPr>
            <p:ph type="title"/>
          </p:nvPr>
        </p:nvSpPr>
        <p:spPr/>
        <p:txBody>
          <a:bodyPr/>
          <a:lstStyle/>
          <a:p>
            <a:r>
              <a:rPr lang="en-US" dirty="0"/>
              <a:t>Definitions of “High Volume” and “high risk”</a:t>
            </a:r>
          </a:p>
        </p:txBody>
      </p:sp>
      <p:sp>
        <p:nvSpPr>
          <p:cNvPr id="4" name="Slide Number Placeholder 3">
            <a:extLst>
              <a:ext uri="{FF2B5EF4-FFF2-40B4-BE49-F238E27FC236}">
                <a16:creationId xmlns:a16="http://schemas.microsoft.com/office/drawing/2014/main" id="{5FB782F1-EC94-7B4F-AAD0-2DDEABDD40B5}"/>
              </a:ext>
            </a:extLst>
          </p:cNvPr>
          <p:cNvSpPr>
            <a:spLocks noGrp="1"/>
          </p:cNvSpPr>
          <p:nvPr>
            <p:ph type="sldNum" sz="quarter" idx="4"/>
          </p:nvPr>
        </p:nvSpPr>
        <p:spPr/>
        <p:txBody>
          <a:bodyPr/>
          <a:lstStyle/>
          <a:p>
            <a:fld id="{D706174B-580A-41CE-AD05-61825D957271}" type="slidenum">
              <a:rPr lang="en-US" smtClean="0"/>
              <a:pPr/>
              <a:t>9</a:t>
            </a:fld>
            <a:endParaRPr lang="en-US" dirty="0"/>
          </a:p>
        </p:txBody>
      </p:sp>
      <p:sp>
        <p:nvSpPr>
          <p:cNvPr id="12" name="Content Placeholder 11">
            <a:extLst>
              <a:ext uri="{FF2B5EF4-FFF2-40B4-BE49-F238E27FC236}">
                <a16:creationId xmlns:a16="http://schemas.microsoft.com/office/drawing/2014/main" id="{C9B3EAA4-08AE-2647-83B9-CCB309F4FB56}"/>
              </a:ext>
            </a:extLst>
          </p:cNvPr>
          <p:cNvSpPr>
            <a:spLocks noGrp="1"/>
          </p:cNvSpPr>
          <p:nvPr>
            <p:ph sz="quarter" idx="15"/>
          </p:nvPr>
        </p:nvSpPr>
        <p:spPr>
          <a:xfrm>
            <a:off x="620184" y="6309320"/>
            <a:ext cx="8116800" cy="365125"/>
          </a:xfrm>
        </p:spPr>
        <p:txBody>
          <a:bodyPr/>
          <a:lstStyle/>
          <a:p>
            <a:pPr>
              <a:spcBef>
                <a:spcPts val="300"/>
              </a:spcBef>
            </a:pPr>
            <a:r>
              <a:rPr lang="en-US" dirty="0">
                <a:sym typeface="Arial"/>
              </a:rPr>
              <a:t>mets, metastases</a:t>
            </a:r>
          </a:p>
          <a:p>
            <a:pPr>
              <a:spcBef>
                <a:spcPts val="300"/>
              </a:spcBef>
            </a:pPr>
            <a:r>
              <a:rPr lang="en-US" dirty="0" err="1">
                <a:sym typeface="Arial"/>
              </a:rPr>
              <a:t>Iacovelli</a:t>
            </a:r>
            <a:r>
              <a:rPr lang="en-US" dirty="0">
                <a:sym typeface="Arial"/>
              </a:rPr>
              <a:t> R, et al. </a:t>
            </a:r>
            <a:r>
              <a:rPr lang="en-US" dirty="0" err="1">
                <a:sym typeface="Arial"/>
              </a:rPr>
              <a:t>Crit</a:t>
            </a:r>
            <a:r>
              <a:rPr lang="en-US" dirty="0">
                <a:sym typeface="Arial"/>
              </a:rPr>
              <a:t> Rev Oncol </a:t>
            </a:r>
            <a:r>
              <a:rPr lang="en-US" dirty="0" err="1">
                <a:sym typeface="Arial"/>
              </a:rPr>
              <a:t>Hematol</a:t>
            </a:r>
            <a:r>
              <a:rPr lang="en-US" dirty="0">
                <a:sym typeface="Arial"/>
              </a:rPr>
              <a:t>. 2019;139:83-6</a:t>
            </a:r>
            <a:br>
              <a:rPr lang="en-US" dirty="0">
                <a:sym typeface="Arial"/>
              </a:rPr>
            </a:br>
            <a:r>
              <a:rPr lang="en-GB" dirty="0"/>
              <a:t>1. Sweeney CJ, et al. N </a:t>
            </a:r>
            <a:r>
              <a:rPr lang="en-GB" dirty="0" err="1"/>
              <a:t>Engl</a:t>
            </a:r>
            <a:r>
              <a:rPr lang="en-GB" dirty="0"/>
              <a:t> J Med. 2015;373:737-46; 2. </a:t>
            </a:r>
            <a:r>
              <a:rPr lang="en-GB" dirty="0" err="1"/>
              <a:t>Fizazi</a:t>
            </a:r>
            <a:r>
              <a:rPr lang="en-GB" dirty="0"/>
              <a:t> K, et al. N </a:t>
            </a:r>
            <a:r>
              <a:rPr lang="en-GB" dirty="0" err="1"/>
              <a:t>Engl</a:t>
            </a:r>
            <a:r>
              <a:rPr lang="en-GB" dirty="0"/>
              <a:t> J Med. 2017;377:352-60</a:t>
            </a:r>
          </a:p>
        </p:txBody>
      </p:sp>
      <p:sp>
        <p:nvSpPr>
          <p:cNvPr id="135" name="Google Shape;135;p27"/>
          <p:cNvSpPr txBox="1"/>
          <p:nvPr/>
        </p:nvSpPr>
        <p:spPr>
          <a:xfrm>
            <a:off x="2739802" y="5219116"/>
            <a:ext cx="6712396" cy="615553"/>
          </a:xfrm>
          <a:prstGeom prst="rect">
            <a:avLst/>
          </a:prstGeom>
          <a:noFill/>
          <a:ln>
            <a:noFill/>
          </a:ln>
        </p:spPr>
        <p:txBody>
          <a:bodyPr spcFirstLastPara="1" wrap="square" lIns="121900" tIns="60933" rIns="121900" bIns="60933" anchor="t" anchorCtr="0">
            <a:noAutofit/>
          </a:bodyPr>
          <a:lstStyle/>
          <a:p>
            <a:pPr algn="ctr">
              <a:spcBef>
                <a:spcPts val="0"/>
              </a:spcBef>
              <a:spcAft>
                <a:spcPts val="0"/>
              </a:spcAft>
            </a:pPr>
            <a:r>
              <a:rPr lang="en-US" sz="3200" b="1" i="1" dirty="0">
                <a:solidFill>
                  <a:schemeClr val="accent1"/>
                </a:solidFill>
                <a:latin typeface="Calibri" panose="020F0502020204030204" pitchFamily="34" charset="0"/>
                <a:ea typeface="Arial"/>
                <a:cs typeface="Calibri" panose="020F0502020204030204" pitchFamily="34" charset="0"/>
                <a:sym typeface="Arial"/>
              </a:rPr>
              <a:t>“Low volume” is not high risk</a:t>
            </a:r>
            <a:endParaRPr sz="4800" b="1" dirty="0">
              <a:solidFill>
                <a:schemeClr val="accent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9FAD5FD-D3BB-405C-AF6D-EC7F4F7EFAB2}"/>
              </a:ext>
            </a:extLst>
          </p:cNvPr>
          <p:cNvSpPr txBox="1"/>
          <p:nvPr/>
        </p:nvSpPr>
        <p:spPr>
          <a:xfrm>
            <a:off x="729335" y="1353542"/>
            <a:ext cx="4502569" cy="923330"/>
          </a:xfrm>
          <a:prstGeom prst="rect">
            <a:avLst/>
          </a:prstGeom>
          <a:solidFill>
            <a:schemeClr val="bg1"/>
          </a:solidFill>
        </p:spPr>
        <p:txBody>
          <a:bodyPr wrap="square" rtlCol="0">
            <a:spAutoFit/>
          </a:bodyPr>
          <a:lstStyle/>
          <a:p>
            <a:pPr algn="ctr"/>
            <a:r>
              <a:rPr lang="en-GB" b="1" dirty="0">
                <a:solidFill>
                  <a:schemeClr val="accent1"/>
                </a:solidFill>
              </a:rPr>
              <a:t>DEFINITION OF HIGH-VOLUME DISEASE (CHAARTED STUDY)</a:t>
            </a:r>
            <a:r>
              <a:rPr lang="en-GB" b="1" baseline="30000" dirty="0">
                <a:solidFill>
                  <a:schemeClr val="accent1"/>
                </a:solidFill>
              </a:rPr>
              <a:t>1</a:t>
            </a:r>
          </a:p>
          <a:p>
            <a:pPr algn="ctr"/>
            <a:r>
              <a:rPr lang="en-GB" b="1" dirty="0"/>
              <a:t>At least one of the following criteria:</a:t>
            </a:r>
          </a:p>
        </p:txBody>
      </p:sp>
      <p:sp>
        <p:nvSpPr>
          <p:cNvPr id="3" name="TextBox 2">
            <a:extLst>
              <a:ext uri="{FF2B5EF4-FFF2-40B4-BE49-F238E27FC236}">
                <a16:creationId xmlns:a16="http://schemas.microsoft.com/office/drawing/2014/main" id="{FF211A71-196E-4F6E-BFDE-D4761DDE1D6D}"/>
              </a:ext>
            </a:extLst>
          </p:cNvPr>
          <p:cNvSpPr txBox="1"/>
          <p:nvPr/>
        </p:nvSpPr>
        <p:spPr>
          <a:xfrm>
            <a:off x="5952068" y="1353542"/>
            <a:ext cx="4502569" cy="923330"/>
          </a:xfrm>
          <a:prstGeom prst="rect">
            <a:avLst/>
          </a:prstGeom>
          <a:noFill/>
        </p:spPr>
        <p:txBody>
          <a:bodyPr wrap="square" rtlCol="0">
            <a:spAutoFit/>
          </a:bodyPr>
          <a:lstStyle/>
          <a:p>
            <a:pPr algn="ctr"/>
            <a:r>
              <a:rPr lang="en-GB" b="1" dirty="0">
                <a:solidFill>
                  <a:schemeClr val="accent1"/>
                </a:solidFill>
              </a:rPr>
              <a:t>DEFINITION OF HIGH-RISK DISEASE (LATITUDE STUDY)</a:t>
            </a:r>
            <a:r>
              <a:rPr lang="en-GB" b="1" baseline="30000" dirty="0">
                <a:solidFill>
                  <a:schemeClr val="accent1"/>
                </a:solidFill>
              </a:rPr>
              <a:t>2</a:t>
            </a:r>
          </a:p>
          <a:p>
            <a:pPr algn="ctr"/>
            <a:r>
              <a:rPr lang="en-GB" b="1" dirty="0"/>
              <a:t>At least two of the following criteria:</a:t>
            </a:r>
          </a:p>
        </p:txBody>
      </p:sp>
      <p:pic>
        <p:nvPicPr>
          <p:cNvPr id="18" name="Google Shape;130;p27" descr="A person with collar shirt&#10;&#10;Description automatically generated">
            <a:extLst>
              <a:ext uri="{FF2B5EF4-FFF2-40B4-BE49-F238E27FC236}">
                <a16:creationId xmlns:a16="http://schemas.microsoft.com/office/drawing/2014/main" id="{1BD84CE1-E4C9-BA4A-982D-462F3B141E1E}"/>
              </a:ext>
            </a:extLst>
          </p:cNvPr>
          <p:cNvPicPr preferRelativeResize="0">
            <a:picLocks/>
          </p:cNvPicPr>
          <p:nvPr/>
        </p:nvPicPr>
        <p:blipFill rotWithShape="1">
          <a:blip r:embed="rId3">
            <a:alphaModFix/>
          </a:blip>
          <a:srcRect r="56017"/>
          <a:stretch/>
        </p:blipFill>
        <p:spPr>
          <a:xfrm>
            <a:off x="1056779" y="2309529"/>
            <a:ext cx="1897842" cy="2797565"/>
          </a:xfrm>
          <a:prstGeom prst="rect">
            <a:avLst/>
          </a:prstGeom>
          <a:noFill/>
          <a:ln>
            <a:noFill/>
          </a:ln>
        </p:spPr>
      </p:pic>
      <p:pic>
        <p:nvPicPr>
          <p:cNvPr id="19" name="Google Shape;131;p27" descr="A close up of a logo&#10;&#10;Description automatically generated">
            <a:extLst>
              <a:ext uri="{FF2B5EF4-FFF2-40B4-BE49-F238E27FC236}">
                <a16:creationId xmlns:a16="http://schemas.microsoft.com/office/drawing/2014/main" id="{840129FF-6353-3343-B858-6874C1DF0212}"/>
              </a:ext>
            </a:extLst>
          </p:cNvPr>
          <p:cNvPicPr preferRelativeResize="0">
            <a:picLocks/>
          </p:cNvPicPr>
          <p:nvPr/>
        </p:nvPicPr>
        <p:blipFill rotWithShape="1">
          <a:blip r:embed="rId4">
            <a:alphaModFix/>
          </a:blip>
          <a:srcRect r="72669"/>
          <a:stretch/>
        </p:blipFill>
        <p:spPr>
          <a:xfrm>
            <a:off x="5375920" y="2307138"/>
            <a:ext cx="1834579" cy="2496972"/>
          </a:xfrm>
          <a:prstGeom prst="rect">
            <a:avLst/>
          </a:prstGeom>
          <a:noFill/>
          <a:ln>
            <a:noFill/>
          </a:ln>
        </p:spPr>
      </p:pic>
      <p:pic>
        <p:nvPicPr>
          <p:cNvPr id="26" name="Google Shape;130;p27" descr="A person with collar shirt&#10;&#10;Description automatically generated">
            <a:extLst>
              <a:ext uri="{FF2B5EF4-FFF2-40B4-BE49-F238E27FC236}">
                <a16:creationId xmlns:a16="http://schemas.microsoft.com/office/drawing/2014/main" id="{77652318-ACDA-9841-A352-8491679F79F9}"/>
              </a:ext>
            </a:extLst>
          </p:cNvPr>
          <p:cNvPicPr preferRelativeResize="0">
            <a:picLocks/>
          </p:cNvPicPr>
          <p:nvPr/>
        </p:nvPicPr>
        <p:blipFill rotWithShape="1">
          <a:blip r:embed="rId3">
            <a:alphaModFix/>
          </a:blip>
          <a:srcRect l="56850"/>
          <a:stretch/>
        </p:blipFill>
        <p:spPr>
          <a:xfrm>
            <a:off x="2998162" y="2309529"/>
            <a:ext cx="1861878" cy="2797565"/>
          </a:xfrm>
          <a:prstGeom prst="rect">
            <a:avLst/>
          </a:prstGeom>
          <a:noFill/>
          <a:ln>
            <a:noFill/>
          </a:ln>
        </p:spPr>
      </p:pic>
      <p:pic>
        <p:nvPicPr>
          <p:cNvPr id="27" name="Google Shape;131;p27" descr="A close up of a logo&#10;&#10;Description automatically generated">
            <a:extLst>
              <a:ext uri="{FF2B5EF4-FFF2-40B4-BE49-F238E27FC236}">
                <a16:creationId xmlns:a16="http://schemas.microsoft.com/office/drawing/2014/main" id="{224F8AE6-D5F9-2541-B1DC-8E644E58DE73}"/>
              </a:ext>
            </a:extLst>
          </p:cNvPr>
          <p:cNvPicPr preferRelativeResize="0">
            <a:picLocks/>
          </p:cNvPicPr>
          <p:nvPr/>
        </p:nvPicPr>
        <p:blipFill rotWithShape="1">
          <a:blip r:embed="rId4">
            <a:alphaModFix/>
          </a:blip>
          <a:srcRect l="36309" r="36668"/>
          <a:stretch/>
        </p:blipFill>
        <p:spPr>
          <a:xfrm>
            <a:off x="7324412" y="2307138"/>
            <a:ext cx="1813913" cy="2496972"/>
          </a:xfrm>
          <a:prstGeom prst="rect">
            <a:avLst/>
          </a:prstGeom>
          <a:noFill/>
          <a:ln>
            <a:noFill/>
          </a:ln>
        </p:spPr>
      </p:pic>
      <p:pic>
        <p:nvPicPr>
          <p:cNvPr id="28" name="Google Shape;131;p27" descr="A close up of a logo&#10;&#10;Description automatically generated">
            <a:extLst>
              <a:ext uri="{FF2B5EF4-FFF2-40B4-BE49-F238E27FC236}">
                <a16:creationId xmlns:a16="http://schemas.microsoft.com/office/drawing/2014/main" id="{FC71F80E-7ACD-4C4C-A873-85275B1EC69B}"/>
              </a:ext>
            </a:extLst>
          </p:cNvPr>
          <p:cNvPicPr preferRelativeResize="0">
            <a:picLocks/>
          </p:cNvPicPr>
          <p:nvPr/>
        </p:nvPicPr>
        <p:blipFill rotWithShape="1">
          <a:blip r:embed="rId4">
            <a:alphaModFix/>
          </a:blip>
          <a:srcRect l="72639"/>
          <a:stretch/>
        </p:blipFill>
        <p:spPr>
          <a:xfrm>
            <a:off x="9277961" y="2307138"/>
            <a:ext cx="1836591" cy="2496972"/>
          </a:xfrm>
          <a:prstGeom prst="rect">
            <a:avLst/>
          </a:prstGeom>
          <a:noFill/>
          <a:ln>
            <a:noFill/>
          </a:ln>
        </p:spPr>
      </p:pic>
    </p:spTree>
    <p:extLst>
      <p:ext uri="{BB962C8B-B14F-4D97-AF65-F5344CB8AC3E}">
        <p14:creationId xmlns:p14="http://schemas.microsoft.com/office/powerpoint/2010/main" val="3219178016"/>
      </p:ext>
    </p:extLst>
  </p:cSld>
  <p:clrMapOvr>
    <a:masterClrMapping/>
  </p:clrMapOvr>
  <p:transition spd="med" advClick="0"/>
</p:sld>
</file>

<file path=ppt/theme/theme1.xml><?xml version="1.0" encoding="utf-8"?>
<a:theme xmlns:a="http://schemas.openxmlformats.org/drawingml/2006/main" name="Thème Office">
  <a:themeElements>
    <a:clrScheme name="Cor2Ed - GU Connect Palette">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7723</TotalTime>
  <Words>6036</Words>
  <Application>Microsoft Office PowerPoint</Application>
  <PresentationFormat>Widescreen</PresentationFormat>
  <Paragraphs>1368</Paragraphs>
  <Slides>42</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Calibri</vt:lpstr>
      <vt:lpstr>Lucida Grande</vt:lpstr>
      <vt:lpstr>PT Sans Narrow</vt:lpstr>
      <vt:lpstr>Symbol</vt:lpstr>
      <vt:lpstr>Tahoma</vt:lpstr>
      <vt:lpstr>Times</vt:lpstr>
      <vt:lpstr>Times New Roman</vt:lpstr>
      <vt:lpstr>Verdana</vt:lpstr>
      <vt:lpstr>Thème Office</vt:lpstr>
      <vt:lpstr>Paradigm Shift in the Management of  Metastatic Castration-Sensitive                 Prostate Cancer (mCSPC) </vt:lpstr>
      <vt:lpstr>PROSTATE CANCER IS HORMONE DEPENDENT</vt:lpstr>
      <vt:lpstr>Background</vt:lpstr>
      <vt:lpstr>Treatment Options for mCSPC 2020</vt:lpstr>
      <vt:lpstr>Development of Novel Hormone Therapy and Chemotherapy</vt:lpstr>
      <vt:lpstr>The Development of Novel Hormone Therapy and Chemotherapy in mCSPC</vt:lpstr>
      <vt:lpstr>Chemohormonal Therapy</vt:lpstr>
      <vt:lpstr>Chemohormonal Therapy: overall survival</vt:lpstr>
      <vt:lpstr>Definitions of “High Volume” and “high risk”</vt:lpstr>
      <vt:lpstr>CHAARTED: High volume vs Low Volume</vt:lpstr>
      <vt:lpstr>STAMPEDE: Survival Outcomes by Volume</vt:lpstr>
      <vt:lpstr>Meta-Analysis of RCTs of Docetaxel in mCSPC</vt:lpstr>
      <vt:lpstr>Abiraterone Acetate</vt:lpstr>
      <vt:lpstr>Abiraterone Acetate</vt:lpstr>
      <vt:lpstr>STAMPEDE: SOC + AAP VS SOC</vt:lpstr>
      <vt:lpstr>STAMPEDE: SOC + AAP VS SOC</vt:lpstr>
      <vt:lpstr>STAMPEDE Comparison: Overall Survival </vt:lpstr>
      <vt:lpstr>AR-Targeted Agent: Trial Design and  Patient Population Overview</vt:lpstr>
      <vt:lpstr>TITAN: Apalutamide for mCSPC</vt:lpstr>
      <vt:lpstr>ARCHES: Enzalutamide for mCSPC</vt:lpstr>
      <vt:lpstr>ENZAMET: Enzalutamide for mCSPC</vt:lpstr>
      <vt:lpstr>ENZAMET: Concurrent Docetaxel </vt:lpstr>
      <vt:lpstr>ENZAMET: Selected docetaxel-relevant  Adverse Events</vt:lpstr>
      <vt:lpstr>Should we treat the primary tumor?</vt:lpstr>
      <vt:lpstr>Radiation therapy to the Primary Tumor: STAMPEDE (Arm H)</vt:lpstr>
      <vt:lpstr>STAMPEDE (Arm H) STUDY DESIGN</vt:lpstr>
      <vt:lpstr>Potential Role of Primary Tumor Therapy in mCSPC: STAMPEDE (Arm H) </vt:lpstr>
      <vt:lpstr>Primary Directed Therapy in Low Volume mCSPC?</vt:lpstr>
      <vt:lpstr>Phase 3 Trials in mCSPC</vt:lpstr>
      <vt:lpstr>Should we treat the metastases? Metastasis-Directed Therapy</vt:lpstr>
      <vt:lpstr>Ongoing Questions: Oligometastases</vt:lpstr>
      <vt:lpstr>Other Considerations</vt:lpstr>
      <vt:lpstr>Treatment Options for mCSPC 2020</vt:lpstr>
      <vt:lpstr>What contributes to QoL?</vt:lpstr>
      <vt:lpstr>Considering All Factors in mCSPC  Treatment Decisions</vt:lpstr>
      <vt:lpstr>Treatment Considerations in mCSPC</vt:lpstr>
      <vt:lpstr>Real-World Treatment Patterns in mCSPC</vt:lpstr>
      <vt:lpstr>New Molecular Taxonomy for Prostate Cancer</vt:lpstr>
      <vt:lpstr>Ongoing Trials: Triple Therapy</vt:lpstr>
      <vt:lpstr>PEACE1: European Phase 3 Trial in Newly Diagnosed M1 Prostate Cancer (Revised Design)a</vt:lpstr>
      <vt:lpstr>Arasens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Samantha Brightwell</cp:lastModifiedBy>
  <cp:revision>336</cp:revision>
  <cp:lastPrinted>2017-02-15T09:54:46Z</cp:lastPrinted>
  <dcterms:created xsi:type="dcterms:W3CDTF">2016-10-14T09:38:18Z</dcterms:created>
  <dcterms:modified xsi:type="dcterms:W3CDTF">2020-10-23T16:45:07Z</dcterms:modified>
</cp:coreProperties>
</file>