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9" r:id="rId2"/>
  </p:sldMasterIdLst>
  <p:notesMasterIdLst>
    <p:notesMasterId r:id="rId34"/>
  </p:notesMasterIdLst>
  <p:handoutMasterIdLst>
    <p:handoutMasterId r:id="rId35"/>
  </p:handoutMasterIdLst>
  <p:sldIdLst>
    <p:sldId id="256" r:id="rId3"/>
    <p:sldId id="275" r:id="rId4"/>
    <p:sldId id="2147470785" r:id="rId5"/>
    <p:sldId id="2147470803" r:id="rId6"/>
    <p:sldId id="2147470786" r:id="rId7"/>
    <p:sldId id="258" r:id="rId8"/>
    <p:sldId id="293" r:id="rId9"/>
    <p:sldId id="2147470797" r:id="rId10"/>
    <p:sldId id="2147470787" r:id="rId11"/>
    <p:sldId id="260" r:id="rId12"/>
    <p:sldId id="296" r:id="rId13"/>
    <p:sldId id="1720" r:id="rId14"/>
    <p:sldId id="265" r:id="rId15"/>
    <p:sldId id="2147470804" r:id="rId16"/>
    <p:sldId id="2147470788" r:id="rId17"/>
    <p:sldId id="259" r:id="rId18"/>
    <p:sldId id="297" r:id="rId19"/>
    <p:sldId id="298" r:id="rId20"/>
    <p:sldId id="266" r:id="rId21"/>
    <p:sldId id="2147470789" r:id="rId22"/>
    <p:sldId id="267" r:id="rId23"/>
    <p:sldId id="2147470802" r:id="rId24"/>
    <p:sldId id="307" r:id="rId25"/>
    <p:sldId id="2147470805" r:id="rId26"/>
    <p:sldId id="2147470801" r:id="rId27"/>
    <p:sldId id="2147470799" r:id="rId28"/>
    <p:sldId id="305" r:id="rId29"/>
    <p:sldId id="2147470790" r:id="rId30"/>
    <p:sldId id="2147470798" r:id="rId31"/>
    <p:sldId id="278" r:id="rId32"/>
    <p:sldId id="2147470806" r:id="rId33"/>
  </p:sldIdLst>
  <p:sldSz cx="12192000" cy="6858000"/>
  <p:notesSz cx="7010400" cy="9296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65" userDrawn="1">
          <p15:clr>
            <a:srgbClr val="A4A3A4"/>
          </p15:clr>
        </p15:guide>
        <p15:guide id="3" pos="5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AA87AF-6EFF-7611-DBAA-DC57BB6B46B8}" name="hans prenen" initials="hp" userId="333069ee41f60be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Guns" initials="DG" lastIdx="34" clrIdx="0">
    <p:extLst>
      <p:ext uri="{19B8F6BF-5375-455C-9EA6-DF929625EA0E}">
        <p15:presenceInfo xmlns:p15="http://schemas.microsoft.com/office/powerpoint/2012/main" userId="3f98c98a79fdfd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E8"/>
    <a:srgbClr val="EAD1CE"/>
    <a:srgbClr val="E7F5E9"/>
    <a:srgbClr val="CBEBD0"/>
    <a:srgbClr val="2E7B8E"/>
    <a:srgbClr val="FFA402"/>
    <a:srgbClr val="03C750"/>
    <a:srgbClr val="C7573C"/>
    <a:srgbClr val="5D8298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99" autoAdjust="0"/>
    <p:restoredTop sz="95196" autoAdjust="0"/>
  </p:normalViewPr>
  <p:slideViewPr>
    <p:cSldViewPr snapToObjects="1">
      <p:cViewPr varScale="1">
        <p:scale>
          <a:sx n="85" d="100"/>
          <a:sy n="85" d="100"/>
        </p:scale>
        <p:origin x="941" y="72"/>
      </p:cViewPr>
      <p:guideLst>
        <p:guide orient="horz" pos="2160"/>
        <p:guide pos="4565"/>
        <p:guide pos="5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 snapToObjects="1" showGuides="1">
      <p:cViewPr varScale="1">
        <p:scale>
          <a:sx n="64" d="100"/>
          <a:sy n="64" d="100"/>
        </p:scale>
        <p:origin x="3086" y="67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04760292045797E-2"/>
          <c:y val="4.6958685600507304E-2"/>
          <c:w val="0.91880561501672064"/>
          <c:h val="0.908249614994241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C0-234B-9DBE-72D4A3169D8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BC0-234B-9DBE-72D4A3169D8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C0-234B-9DBE-72D4A3169D8F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BC0-234B-9DBE-72D4A3169D8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BC0-234B-9DBE-72D4A3169D8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BC0-234B-9DBE-72D4A3169D8F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C0-234B-9DBE-72D4A3169D8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BC0-234B-9DBE-72D4A3169D8F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BC0-234B-9DBE-72D4A3169D8F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8BC0-234B-9DBE-72D4A3169D8F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BC0-234B-9DBE-72D4A3169D8F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BC0-234B-9DBE-72D4A3169D8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BC0-234B-9DBE-72D4A3169D8F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BC0-234B-9DBE-72D4A3169D8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BC0-234B-9DBE-72D4A3169D8F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BC0-234B-9DBE-72D4A3169D8F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BC0-234B-9DBE-72D4A3169D8F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8BC0-234B-9DBE-72D4A3169D8F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8BC0-234B-9DBE-72D4A3169D8F}"/>
              </c:ext>
            </c:extLst>
          </c:dPt>
          <c:dPt>
            <c:idx val="28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BC0-234B-9DBE-72D4A3169D8F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8BC0-234B-9DBE-72D4A3169D8F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BC0-234B-9DBE-72D4A3169D8F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8BC0-234B-9DBE-72D4A3169D8F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BC0-234B-9DBE-72D4A3169D8F}"/>
              </c:ext>
            </c:extLst>
          </c:dPt>
          <c:dLbls>
            <c:dLbl>
              <c:idx val="3"/>
              <c:layout/>
              <c:tx>
                <c:rich>
                  <a:bodyPr/>
                  <a:lstStyle/>
                  <a:p>
                    <a:fld id="{AD1692C2-57F3-4CBD-900B-E7DA7D6EA7EC}" type="VALUE">
                      <a:rPr 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.0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BC0-234B-9DBE-72D4A3169D8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B5444EBD-5CC1-4567-92CF-D2490727955C}" type="VALUE">
                      <a:rPr 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.0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BC0-234B-9DBE-72D4A3169D8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8"/>
              <c:layout/>
              <c:tx>
                <c:rich>
                  <a:bodyPr/>
                  <a:lstStyle/>
                  <a:p>
                    <a:fld id="{198B23A4-6706-4E5D-8A76-9BA54A23BEBF}" type="VALUE">
                      <a:rPr 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.0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5D97-4B31-B820-4B4FB0C032B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9"/>
              <c:layout/>
              <c:tx>
                <c:rich>
                  <a:bodyPr/>
                  <a:lstStyle/>
                  <a:p>
                    <a:fld id="{3BDF861A-7F1E-46B7-A177-7BFCCAB09F4D}" type="VALUE">
                      <a:rPr lang="en-US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/>
                      <a:t>[VALUE]</a:t>
                    </a:fld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.0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5D97-4B31-B820-4B4FB0C032B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Sheet1!$A$2:$A$43</c:f>
              <c:numCache>
                <c:formatCode>General</c:formatCode>
                <c:ptCount val="42"/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3.5</c:v>
                </c:pt>
                <c:pt idx="1">
                  <c:v>3.8</c:v>
                </c:pt>
                <c:pt idx="2">
                  <c:v>3.8</c:v>
                </c:pt>
                <c:pt idx="3">
                  <c:v>5</c:v>
                </c:pt>
                <c:pt idx="4">
                  <c:v>5.0999999999999996</c:v>
                </c:pt>
                <c:pt idx="5">
                  <c:v>5.4</c:v>
                </c:pt>
                <c:pt idx="6">
                  <c:v>5.4</c:v>
                </c:pt>
                <c:pt idx="7">
                  <c:v>6</c:v>
                </c:pt>
                <c:pt idx="8">
                  <c:v>6.1</c:v>
                </c:pt>
                <c:pt idx="9">
                  <c:v>6.2</c:v>
                </c:pt>
                <c:pt idx="10">
                  <c:v>6.2</c:v>
                </c:pt>
                <c:pt idx="11">
                  <c:v>6.2</c:v>
                </c:pt>
                <c:pt idx="12">
                  <c:v>6.4</c:v>
                </c:pt>
                <c:pt idx="13">
                  <c:v>6.4</c:v>
                </c:pt>
                <c:pt idx="14">
                  <c:v>6.4</c:v>
                </c:pt>
                <c:pt idx="15">
                  <c:v>6.5</c:v>
                </c:pt>
                <c:pt idx="16">
                  <c:v>6.8</c:v>
                </c:pt>
                <c:pt idx="17">
                  <c:v>7.1</c:v>
                </c:pt>
                <c:pt idx="18">
                  <c:v>7.2</c:v>
                </c:pt>
                <c:pt idx="19">
                  <c:v>7.3</c:v>
                </c:pt>
                <c:pt idx="20">
                  <c:v>7.4</c:v>
                </c:pt>
                <c:pt idx="21">
                  <c:v>7.5</c:v>
                </c:pt>
                <c:pt idx="22">
                  <c:v>7.5</c:v>
                </c:pt>
                <c:pt idx="23">
                  <c:v>7.6</c:v>
                </c:pt>
                <c:pt idx="24">
                  <c:v>7.7</c:v>
                </c:pt>
                <c:pt idx="25">
                  <c:v>7.7</c:v>
                </c:pt>
                <c:pt idx="26">
                  <c:v>7.8</c:v>
                </c:pt>
                <c:pt idx="27">
                  <c:v>7.8</c:v>
                </c:pt>
                <c:pt idx="28">
                  <c:v>7.9</c:v>
                </c:pt>
                <c:pt idx="29">
                  <c:v>8.1</c:v>
                </c:pt>
                <c:pt idx="30">
                  <c:v>8.1999999999999993</c:v>
                </c:pt>
                <c:pt idx="31">
                  <c:v>8.4</c:v>
                </c:pt>
                <c:pt idx="32">
                  <c:v>8.6</c:v>
                </c:pt>
                <c:pt idx="33">
                  <c:v>8.8000000000000007</c:v>
                </c:pt>
                <c:pt idx="34">
                  <c:v>9.1</c:v>
                </c:pt>
                <c:pt idx="35">
                  <c:v>9.1</c:v>
                </c:pt>
                <c:pt idx="36">
                  <c:v>9.3000000000000007</c:v>
                </c:pt>
                <c:pt idx="37">
                  <c:v>9.6999999999999993</c:v>
                </c:pt>
                <c:pt idx="38">
                  <c:v>10</c:v>
                </c:pt>
                <c:pt idx="39">
                  <c:v>10</c:v>
                </c:pt>
                <c:pt idx="40">
                  <c:v>11.2</c:v>
                </c:pt>
                <c:pt idx="41">
                  <c:v>12.9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C0-234B-9DBE-72D4A3169D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3"/>
        <c:axId val="384238864"/>
        <c:axId val="384239256"/>
      </c:barChart>
      <c:catAx>
        <c:axId val="38423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4239256"/>
        <c:crosses val="autoZero"/>
        <c:auto val="1"/>
        <c:lblAlgn val="ctr"/>
        <c:lblOffset val="100"/>
        <c:noMultiLvlLbl val="0"/>
      </c:catAx>
      <c:valAx>
        <c:axId val="384239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423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0-49 years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94</c:v>
                </c:pt>
                <c:pt idx="2">
                  <c:v>78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57-45D6-B8C9-1F0331DD59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50-64 years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69</c:v>
                </c:pt>
                <c:pt idx="1">
                  <c:v>94</c:v>
                </c:pt>
                <c:pt idx="2">
                  <c:v>76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57-45D6-B8C9-1F0331DD59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≥65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61</c:v>
                </c:pt>
                <c:pt idx="1">
                  <c:v>87</c:v>
                </c:pt>
                <c:pt idx="2">
                  <c:v>66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57-45D6-B8C9-1F0331DD59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All ages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64</c:v>
                </c:pt>
                <c:pt idx="1">
                  <c:v>90</c:v>
                </c:pt>
                <c:pt idx="2">
                  <c:v>71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C57-45D6-B8C9-1F0331DD59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84240824"/>
        <c:axId val="384241216"/>
      </c:barChart>
      <c:catAx>
        <c:axId val="384240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4241216"/>
        <c:crosses val="autoZero"/>
        <c:auto val="1"/>
        <c:lblAlgn val="ctr"/>
        <c:lblOffset val="100"/>
        <c:noMultiLvlLbl val="0"/>
      </c:catAx>
      <c:valAx>
        <c:axId val="384241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4240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Non-Hispanic white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66</c:v>
                </c:pt>
                <c:pt idx="1">
                  <c:v>90</c:v>
                </c:pt>
                <c:pt idx="2">
                  <c:v>72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C8-42FF-9CF6-421FE80CCF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Non-Hispanic black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</c:v>
                </c:pt>
                <c:pt idx="1">
                  <c:v>89</c:v>
                </c:pt>
                <c:pt idx="2">
                  <c:v>67</c:v>
                </c:pt>
                <c:pt idx="3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C8-42FF-9CF6-421FE80CCF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 and Pacific Islander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68</c:v>
                </c:pt>
                <c:pt idx="1">
                  <c:v>92</c:v>
                </c:pt>
                <c:pt idx="2">
                  <c:v>73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C8-42FF-9CF6-421FE80CCF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63</c:v>
                </c:pt>
                <c:pt idx="1">
                  <c:v>89</c:v>
                </c:pt>
                <c:pt idx="2">
                  <c:v>67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EC8-42FF-9CF6-421FE80CCFC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65</c:v>
                </c:pt>
                <c:pt idx="1">
                  <c:v>91</c:v>
                </c:pt>
                <c:pt idx="2">
                  <c:v>71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EC8-42FF-9CF6-421FE80CCF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2407816"/>
        <c:axId val="405373080"/>
      </c:barChart>
      <c:catAx>
        <c:axId val="302407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5373080"/>
        <c:crosses val="autoZero"/>
        <c:auto val="1"/>
        <c:lblAlgn val="ctr"/>
        <c:lblOffset val="100"/>
        <c:noMultiLvlLbl val="0"/>
      </c:catAx>
      <c:valAx>
        <c:axId val="405373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2407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>
                <a:solidFill>
                  <a:schemeClr val="tx1"/>
                </a:solidFill>
              </a:rPr>
              <a:t>Age &lt;35 years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22-4289-9B31-166B51C0D8F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22-4289-9B31-166B51C0D8F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22-4289-9B31-166B51C0D8F7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22-4289-9B31-166B51C0D8F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4BA3080F-4E6A-4574-8CDA-BDD72516532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22-4289-9B31-166B51C0D8F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4B617FF-86A1-4CF9-981B-A9BB3C67C58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822-4289-9B31-166B51C0D8F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2.2583235075705164E-2"/>
                  <c:y val="1.4128728414442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C121349-68FB-4337-84C0-8BB78AF2FAEE}" type="VALU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22-4289-9B31-166B51C0D8F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524482F1-CEF2-47DC-BE9F-0BEEB0DD3775}" type="PERCENTAGE">
                      <a:rPr lang="en-US" smtClean="0"/>
                      <a:pPr/>
                      <a:t>[PERCENTAGE]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22-4289-9B31-166B51C0D8F7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Lynch syndrome</c:v>
                </c:pt>
                <c:pt idx="1">
                  <c:v>Polyposis syndromes</c:v>
                </c:pt>
                <c:pt idx="2">
                  <c:v>Other variant</c:v>
                </c:pt>
                <c:pt idx="3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</c:v>
                </c:pt>
                <c:pt idx="1">
                  <c:v>9</c:v>
                </c:pt>
                <c:pt idx="2">
                  <c:v>2</c:v>
                </c:pt>
                <c:pt idx="3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822-4289-9B31-166B51C0D8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>
                <a:solidFill>
                  <a:schemeClr val="tx1"/>
                </a:solidFill>
              </a:rPr>
              <a:t>Age &lt;50 years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&lt;50 years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F1-43F3-AD1E-A716B130F57F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F1-43F3-AD1E-A716B130F57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F1-43F3-AD1E-A716B130F57F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F1-43F3-AD1E-A716B130F57F}"/>
              </c:ext>
            </c:extLst>
          </c:dPt>
          <c:dLbls>
            <c:dLbl>
              <c:idx val="0"/>
              <c:layout>
                <c:manualLayout>
                  <c:x val="-8.6495262221773894E-2"/>
                  <c:y val="9.4822637063848983E-2"/>
                </c:manualLayout>
              </c:layout>
              <c:tx>
                <c:rich>
                  <a:bodyPr/>
                  <a:lstStyle/>
                  <a:p>
                    <a:fld id="{3BC5C929-F876-44DE-A69A-B70C82B980F5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F1-43F3-AD1E-A716B130F57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6078319973785277E-2"/>
                  <c:y val="-1.04200934597960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50D0872-02C3-4F83-AAC2-5C001EF2ECF3}" type="VALU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F1-43F3-AD1E-A716B130F57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8697803311543773E-2"/>
                  <c:y val="6.38462056767969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696AD84-0BA5-40A5-9616-EE2B0E6D31E3}" type="VALU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F1-43F3-AD1E-A716B130F57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1F916585-843F-4351-B82E-A13793845836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3F1-43F3-AD1E-A716B130F57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Lynch syndrome</c:v>
                </c:pt>
                <c:pt idx="1">
                  <c:v>Polyposis syndromes</c:v>
                </c:pt>
                <c:pt idx="2">
                  <c:v>Other variant</c:v>
                </c:pt>
                <c:pt idx="3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5</c:v>
                </c:pt>
                <c:pt idx="3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3F1-43F3-AD1E-A716B130F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dirty="0">
                <a:solidFill>
                  <a:schemeClr val="tx1"/>
                </a:solidFill>
              </a:rPr>
              <a:t>Age &gt;50 years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 &lt;50 years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0F-4F6A-8AF9-A832E3C42685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0F-4F6A-8AF9-A832E3C4268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0F-4F6A-8AF9-A832E3C4268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952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0F-4F6A-8AF9-A832E3C42685}"/>
              </c:ext>
            </c:extLst>
          </c:dPt>
          <c:dLbls>
            <c:dLbl>
              <c:idx val="0"/>
              <c:layout>
                <c:manualLayout>
                  <c:x val="-3.3005681019734952E-2"/>
                  <c:y val="1.25856996816683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C415C32-6FA6-4781-84B0-9260AA64B568}" type="VALU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0F-4F6A-8AF9-A832E3C426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221744389322895E-3"/>
                  <c:y val="1.28122300804929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E03475A-CBCC-4651-9FEE-48863999ECFB}" type="VALUE">
                      <a:rPr lang="en-US" sz="1000" smtClean="0"/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0F-4F6A-8AF9-A832E3C426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0926939783220996E-2"/>
                  <c:y val="3.7361051954731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42D16A5-FFAA-414F-8AAD-5EFFA0B5CB8B}" type="VALU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dirty="0">
                        <a:solidFill>
                          <a:schemeClr val="tx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0F-4F6A-8AF9-A832E3C426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8A9E0C4-13A9-4B49-8E28-0EDBFEE60EAF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70F-4F6A-8AF9-A832E3C426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Lynch syndrome</c:v>
                </c:pt>
                <c:pt idx="1">
                  <c:v>Polyposis syndromes</c:v>
                </c:pt>
                <c:pt idx="2">
                  <c:v>Other variant</c:v>
                </c:pt>
                <c:pt idx="3">
                  <c:v>None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6</c:v>
                </c:pt>
                <c:pt idx="3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0F-4F6A-8AF9-A832E3C426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 age  ≥50 years (n=687)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Obstruction</c:v>
                </c:pt>
                <c:pt idx="1">
                  <c:v>Back pain, shoulder pain, bone pain</c:v>
                </c:pt>
                <c:pt idx="2">
                  <c:v>Rectal pain</c:v>
                </c:pt>
                <c:pt idx="3">
                  <c:v>Upper GI symptoms</c:v>
                </c:pt>
                <c:pt idx="4">
                  <c:v>Screening colonoscopy</c:v>
                </c:pt>
                <c:pt idx="5">
                  <c:v>Fatigue</c:v>
                </c:pt>
                <c:pt idx="6">
                  <c:v>Anaemia</c:v>
                </c:pt>
                <c:pt idx="7">
                  <c:v>Weight loss</c:v>
                </c:pt>
                <c:pt idx="8">
                  <c:v>Change in bowel habits</c:v>
                </c:pt>
                <c:pt idx="9">
                  <c:v>Abdominal pain, bloating, pelvic pressure/pain</c:v>
                </c:pt>
                <c:pt idx="10">
                  <c:v>Bright red blood per rectum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15</c:v>
                </c:pt>
                <c:pt idx="7">
                  <c:v>9</c:v>
                </c:pt>
                <c:pt idx="8">
                  <c:v>27</c:v>
                </c:pt>
                <c:pt idx="9">
                  <c:v>27</c:v>
                </c:pt>
                <c:pt idx="1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57-4FBC-9726-035F358BCD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EO age 36-49 years (n=608)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/>
                      <a:t>41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57-4FBC-9726-035F358BCDC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Obstruction</c:v>
                </c:pt>
                <c:pt idx="1">
                  <c:v>Back pain, shoulder pain, bone pain</c:v>
                </c:pt>
                <c:pt idx="2">
                  <c:v>Rectal pain</c:v>
                </c:pt>
                <c:pt idx="3">
                  <c:v>Upper GI symptoms</c:v>
                </c:pt>
                <c:pt idx="4">
                  <c:v>Screening colonoscopy</c:v>
                </c:pt>
                <c:pt idx="5">
                  <c:v>Fatigue</c:v>
                </c:pt>
                <c:pt idx="6">
                  <c:v>Anaemia</c:v>
                </c:pt>
                <c:pt idx="7">
                  <c:v>Weight loss</c:v>
                </c:pt>
                <c:pt idx="8">
                  <c:v>Change in bowel habits</c:v>
                </c:pt>
                <c:pt idx="9">
                  <c:v>Abdominal pain, bloating, pelvic pressure/pain</c:v>
                </c:pt>
                <c:pt idx="10">
                  <c:v>Bright red blood per rectum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7</c:v>
                </c:pt>
                <c:pt idx="8">
                  <c:v>19</c:v>
                </c:pt>
                <c:pt idx="9">
                  <c:v>34</c:v>
                </c:pt>
                <c:pt idx="10">
                  <c:v>41.1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57-4FBC-9726-035F358BCD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EO age 14-35 years (n=151)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357-4FBC-9726-035F358BCDC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Obstruction</c:v>
                </c:pt>
                <c:pt idx="1">
                  <c:v>Back pain, shoulder pain, bone pain</c:v>
                </c:pt>
                <c:pt idx="2">
                  <c:v>Rectal pain</c:v>
                </c:pt>
                <c:pt idx="3">
                  <c:v>Upper GI symptoms</c:v>
                </c:pt>
                <c:pt idx="4">
                  <c:v>Screening colonoscopy</c:v>
                </c:pt>
                <c:pt idx="5">
                  <c:v>Fatigue</c:v>
                </c:pt>
                <c:pt idx="6">
                  <c:v>Anaemia</c:v>
                </c:pt>
                <c:pt idx="7">
                  <c:v>Weight loss</c:v>
                </c:pt>
                <c:pt idx="8">
                  <c:v>Change in bowel habits</c:v>
                </c:pt>
                <c:pt idx="9">
                  <c:v>Abdominal pain, bloating, pelvic pressure/pain</c:v>
                </c:pt>
                <c:pt idx="10">
                  <c:v>Bright red blood per rectum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1.1000000000000001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8</c:v>
                </c:pt>
                <c:pt idx="8">
                  <c:v>24</c:v>
                </c:pt>
                <c:pt idx="9">
                  <c:v>37</c:v>
                </c:pt>
                <c:pt idx="10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57-4FBC-9726-035F358BCD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4"/>
        <c:axId val="405372688"/>
        <c:axId val="405374256"/>
      </c:barChart>
      <c:catAx>
        <c:axId val="405372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5374256"/>
        <c:crosses val="autoZero"/>
        <c:auto val="1"/>
        <c:lblAlgn val="ctr"/>
        <c:lblOffset val="100"/>
        <c:noMultiLvlLbl val="0"/>
      </c:catAx>
      <c:valAx>
        <c:axId val="40537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537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999760494637774"/>
          <c:y val="0.74811616128381608"/>
          <c:w val="0.255074690612346"/>
          <c:h val="0.157095912174479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ages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</c:v>
                </c:pt>
                <c:pt idx="1">
                  <c:v>90</c:v>
                </c:pt>
                <c:pt idx="2">
                  <c:v>71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37-2E4B-A1B5-8F5E55E5A3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20-49 years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68</c:v>
                </c:pt>
                <c:pt idx="1">
                  <c:v>94</c:v>
                </c:pt>
                <c:pt idx="2">
                  <c:v>78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37-2E4B-A1B5-8F5E55E5A30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50-64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69</c:v>
                </c:pt>
                <c:pt idx="1">
                  <c:v>94</c:v>
                </c:pt>
                <c:pt idx="2">
                  <c:v>76</c:v>
                </c:pt>
                <c:pt idx="3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337-2E4B-A1B5-8F5E55E5A30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≥65 years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stages</c:v>
                </c:pt>
                <c:pt idx="1">
                  <c:v>Local</c:v>
                </c:pt>
                <c:pt idx="2">
                  <c:v>Regional</c:v>
                </c:pt>
                <c:pt idx="3">
                  <c:v>Distant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61</c:v>
                </c:pt>
                <c:pt idx="1">
                  <c:v>87</c:v>
                </c:pt>
                <c:pt idx="2">
                  <c:v>66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337-2E4B-A1B5-8F5E55E5A3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5375824"/>
        <c:axId val="405378568"/>
      </c:barChart>
      <c:catAx>
        <c:axId val="40537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5378568"/>
        <c:crosses val="autoZero"/>
        <c:auto val="1"/>
        <c:lblAlgn val="ctr"/>
        <c:lblOffset val="100"/>
        <c:noMultiLvlLbl val="0"/>
      </c:catAx>
      <c:valAx>
        <c:axId val="4053785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537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11/29/2022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11/29/2022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35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9888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F95F-87B0-40B3-9DED-A067AA0D2F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97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2110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2567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014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60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7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98E4F7A-1B91-47B8-A745-5C06F9BC848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417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84B13D5-372A-4B4A-A641-60730CC7A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7347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760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531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5037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032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526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F95F-87B0-40B3-9DED-A067AA0D2FF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7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84B13D5-372A-4B4A-A641-60730CC7A30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5691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051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555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B8535-DC0F-AF47-A510-8461A80C06B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51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582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32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66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353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37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8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3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507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EF95F-87B0-40B3-9DED-A067AA0D2F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33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01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53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mailto:antoine.lacombe@cor2ed.com" TargetMode="External"/><Relationship Id="rId13" Type="http://schemas.openxmlformats.org/officeDocument/2006/relationships/hyperlink" Target="https://twitter.com/giconnectinfo" TargetMode="External"/><Relationship Id="rId1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hyperlink" Target="mailto:froukje.sosef@cor2ed.com" TargetMode="External"/><Relationship Id="rId12" Type="http://schemas.openxmlformats.org/officeDocument/2006/relationships/image" Target="../media/image9.svg"/><Relationship Id="rId17" Type="http://schemas.openxmlformats.org/officeDocument/2006/relationships/hyperlink" Target="https://vimeo.com/channels/giconnect" TargetMode="External"/><Relationship Id="rId2" Type="http://schemas.openxmlformats.org/officeDocument/2006/relationships/image" Target="../media/image3.png"/><Relationship Id="rId16" Type="http://schemas.microsoft.com/office/2007/relationships/hdphoto" Target="../media/hdphoto1.wdp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6.svg"/><Relationship Id="rId15" Type="http://schemas.openxmlformats.org/officeDocument/2006/relationships/image" Target="../media/image8.png"/><Relationship Id="rId10" Type="http://schemas.openxmlformats.org/officeDocument/2006/relationships/hyperlink" Target="https://giconnect.cor2ed.com/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hyperlink" Target="https://www.linkedin.com/company/23701925" TargetMode="External"/><Relationship Id="rId1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46CCC-17EC-4546-A8C3-6123AC0F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8" r="3227"/>
          <a:stretch/>
        </p:blipFill>
        <p:spPr>
          <a:xfrm>
            <a:off x="2876604" y="2098157"/>
            <a:ext cx="6315740" cy="25544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412879"/>
            <a:ext cx="5181600" cy="4472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C4DDB2A-D091-4603-B954-F1F7415B58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66B5AD6-CE67-4BBC-9EB2-93460D1C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xmlns="" id="{0221FD13-185B-46DF-BA72-E12DA2E55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62F83CE0-76BC-D022-E0D1-F5A1D302FE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5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AD0C9F4F-B9B1-48AF-B0EA-B2DC04A9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xmlns="" id="{D4634937-A53D-4397-98D3-B9CB0830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35ABC0C0-F276-AE46-2257-61F397B5D41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5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xmlns="" id="{AFEDB953-883A-4AA5-8CB4-3BCDFAC17C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8425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xmlns="" id="{9BDE935D-F794-436A-87C3-56818AEA00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27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B6B0310D-A0F1-4B76-98F1-54EC3C47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xmlns="" id="{444C8659-EDDD-4772-9C1F-9B4636FE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EA5FC417-CCD7-A4B2-179A-0006DFADE4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5915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46CCC-17EC-4546-A8C3-6123AC0F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8" r="3227"/>
          <a:stretch/>
        </p:blipFill>
        <p:spPr>
          <a:xfrm>
            <a:off x="2876604" y="2098157"/>
            <a:ext cx="6315740" cy="25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22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89F61-B860-AA41-A8B9-6C82D4D4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0439" y="1772816"/>
            <a:ext cx="5191122" cy="3744416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</a:t>
            </a:r>
            <a:br>
              <a:rPr lang="en-GB" noProof="0" dirty="0"/>
            </a:br>
            <a:r>
              <a:rPr lang="en-GB" noProof="0" dirty="0"/>
              <a:t>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3132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separator p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83161B-39C5-AE43-83DB-C0B2FF0A3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0439" y="1772816"/>
            <a:ext cx="5191122" cy="3744416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</a:t>
            </a:r>
            <a:r>
              <a:rPr lang="en-GB" noProof="0" dirty="0"/>
              <a:t>Modify</a:t>
            </a:r>
            <a:r>
              <a:rPr lang="en-GB" dirty="0"/>
              <a:t> the text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41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4393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parato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1641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 separato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41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81286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F77D6-73F7-8447-83EB-B04DA7C1ADB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96417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xmlns="" id="{F046E0A4-E965-4C18-8444-05C49D8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DE0BFF55-A527-48E6-AAD6-78DF86E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8F9640F8-1FD3-3541-875E-9076AB502E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43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Separator Pa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89F61-B860-AA41-A8B9-6C82D4D45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0439" y="1772816"/>
            <a:ext cx="5191122" cy="3744416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</a:t>
            </a:r>
            <a:br>
              <a:rPr lang="en-GB" noProof="0" dirty="0"/>
            </a:br>
            <a:r>
              <a:rPr lang="en-GB" noProof="0" dirty="0"/>
              <a:t>the text</a:t>
            </a:r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91"/>
            <a:ext cx="10972800" cy="702471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xmlns="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EE24256E-4036-AF47-887A-CFEBCB3FBA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4302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26" y="239349"/>
            <a:ext cx="8931169" cy="44657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83"/>
            <a:ext cx="8942784" cy="8048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xmlns="" id="{610BCDA3-369C-43C8-A135-679B9AC3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07A7190E-5A24-CE44-B761-A40462BBBB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01870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412879"/>
            <a:ext cx="5181600" cy="44727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7C4DDB2A-D091-4603-B954-F1F7415B58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466B5AD6-CE67-4BBC-9EB2-93460D1C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xmlns="" id="{0221FD13-185B-46DF-BA72-E12DA2E55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F3E907F7-F049-3346-817C-4E380589F1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6872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5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1412883"/>
            <a:ext cx="5186755" cy="4473125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AD0C9F4F-B9B1-48AF-B0EA-B2DC04A9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xmlns="" id="{D4634937-A53D-4397-98D3-B9CB08300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xmlns="" id="{EFC03B4B-02F2-074E-A87E-62D3ED9581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1345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62B263-5EE9-4AEE-8654-DD3CA21ACE8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0185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E81C97C1-EB70-41CB-8E10-ED8420DF6B3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61453" y="2276872"/>
            <a:ext cx="5186755" cy="360912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xmlns="" id="{AFEDB953-883A-4AA5-8CB4-3BCDFAC17C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58425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xmlns="" id="{9BDE935D-F794-436A-87C3-56818AEA00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427" y="1412776"/>
            <a:ext cx="5189793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B6B0310D-A0F1-4B76-98F1-54EC3C47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xmlns="" id="{444C8659-EDDD-4772-9C1F-9B4636FE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8C1A9C60-DC10-AF42-A9B6-25F72CDE79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26758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re 1">
            <a:extLst>
              <a:ext uri="{FF2B5EF4-FFF2-40B4-BE49-F238E27FC236}">
                <a16:creationId xmlns:a16="http://schemas.microsoft.com/office/drawing/2014/main" xmlns="" id="{147066D1-99D5-964B-9981-F417724AD6E9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4" name="Titre 1">
            <a:extLst>
              <a:ext uri="{FF2B5EF4-FFF2-40B4-BE49-F238E27FC236}">
                <a16:creationId xmlns:a16="http://schemas.microsoft.com/office/drawing/2014/main" xmlns="" id="{D5B8A9BD-E173-8D47-8766-9735B9B3D0D8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Antoine Lacombe </a:t>
            </a:r>
            <a:r>
              <a:rPr lang="en-GB" sz="11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5" name="Titre 1">
            <a:extLst>
              <a:ext uri="{FF2B5EF4-FFF2-40B4-BE49-F238E27FC236}">
                <a16:creationId xmlns:a16="http://schemas.microsoft.com/office/drawing/2014/main" xmlns="" id="{44828A62-380B-6D44-80C1-01497F2DAB24}"/>
              </a:ext>
            </a:extLst>
          </p:cNvPr>
          <p:cNvSpPr txBox="1">
            <a:spLocks/>
          </p:cNvSpPr>
          <p:nvPr userDrawn="1"/>
        </p:nvSpPr>
        <p:spPr>
          <a:xfrm>
            <a:off x="823201" y="445796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6" name="Titre 1">
            <a:extLst>
              <a:ext uri="{FF2B5EF4-FFF2-40B4-BE49-F238E27FC236}">
                <a16:creationId xmlns:a16="http://schemas.microsoft.com/office/drawing/2014/main" xmlns="" id="{64114651-763C-9F4B-B10B-0EA9B095CF49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GI CONNECT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78" name="Titre 1">
            <a:extLst>
              <a:ext uri="{FF2B5EF4-FFF2-40B4-BE49-F238E27FC236}">
                <a16:creationId xmlns:a16="http://schemas.microsoft.com/office/drawing/2014/main" xmlns="" id="{3E54DEB6-0BD1-5B4B-A591-D5C43A6C1F69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</a:t>
            </a:r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Sosef</a:t>
            </a:r>
            <a:r>
              <a:rPr lang="en-GB" sz="14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1100" b="1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79" name="Titre 1">
            <a:extLst>
              <a:ext uri="{FF2B5EF4-FFF2-40B4-BE49-F238E27FC236}">
                <a16:creationId xmlns:a16="http://schemas.microsoft.com/office/drawing/2014/main" xmlns="" id="{FEBCC298-7B0E-8541-B35A-36F6ECD7FA11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25980D5-90F1-644A-B5F9-16A6164AF88A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534A3078-61F9-504A-982F-8429D3B0195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Graphic 81" descr="Speaker Phone">
              <a:extLst>
                <a:ext uri="{FF2B5EF4-FFF2-40B4-BE49-F238E27FC236}">
                  <a16:creationId xmlns:a16="http://schemas.microsoft.com/office/drawing/2014/main" xmlns="" id="{218E1533-FC43-7F43-9ECC-5215A6BCF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33B91EDA-0314-E54C-B933-989E6FB76231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Graphic 83" descr="Envelope">
            <a:extLst>
              <a:ext uri="{FF2B5EF4-FFF2-40B4-BE49-F238E27FC236}">
                <a16:creationId xmlns:a16="http://schemas.microsoft.com/office/drawing/2014/main" xmlns="" id="{01AA928C-AF8D-1646-A6F3-EF5995C396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D62D6A0C-D391-9444-BAE8-05898E458C58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D51DE147-A5B6-2A4B-82C7-B7D56514D050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Graphic 86" descr="Speaker Phone">
              <a:extLst>
                <a:ext uri="{FF2B5EF4-FFF2-40B4-BE49-F238E27FC236}">
                  <a16:creationId xmlns:a16="http://schemas.microsoft.com/office/drawing/2014/main" xmlns="" id="{F8437A7F-6FE7-204F-A7BB-FB2B7D77ED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02A35449-5ECA-CE4D-89C9-2A747ED49EF7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Graphic 88" descr="Envelope">
            <a:extLst>
              <a:ext uri="{FF2B5EF4-FFF2-40B4-BE49-F238E27FC236}">
                <a16:creationId xmlns:a16="http://schemas.microsoft.com/office/drawing/2014/main" xmlns="" id="{1E46B590-9C0A-7B46-9B82-EA2643F89E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90" name="Titre 1">
            <a:extLst>
              <a:ext uri="{FF2B5EF4-FFF2-40B4-BE49-F238E27FC236}">
                <a16:creationId xmlns:a16="http://schemas.microsoft.com/office/drawing/2014/main" xmlns="" id="{90227DFB-A463-DE43-9DBC-2FD83D3BAB9C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1" name="Titre 1">
            <a:extLst>
              <a:ext uri="{FF2B5EF4-FFF2-40B4-BE49-F238E27FC236}">
                <a16:creationId xmlns:a16="http://schemas.microsoft.com/office/drawing/2014/main" xmlns="" id="{4BA7582A-20B6-B244-9786-601737857F7F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xmlns="" id="{3127C4F4-60AD-914A-AB4F-8C7F59659433}"/>
              </a:ext>
            </a:extLst>
          </p:cNvPr>
          <p:cNvSpPr/>
          <p:nvPr userDrawn="1"/>
        </p:nvSpPr>
        <p:spPr>
          <a:xfrm>
            <a:off x="418160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xmlns="" id="{8766C4F0-8314-A745-8990-2085C83F0EEF}"/>
              </a:ext>
            </a:extLst>
          </p:cNvPr>
          <p:cNvSpPr/>
          <p:nvPr userDrawn="1"/>
        </p:nvSpPr>
        <p:spPr>
          <a:xfrm>
            <a:off x="3400127" y="6036410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Picture 2" descr="Free White Twitter Icon - Download White Twitter Icon">
            <a:extLst>
              <a:ext uri="{FF2B5EF4-FFF2-40B4-BE49-F238E27FC236}">
                <a16:creationId xmlns:a16="http://schemas.microsoft.com/office/drawing/2014/main" xmlns="" id="{9741FCF2-16F8-2E44-BF31-73DEB16641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43" y="6086443"/>
            <a:ext cx="278977" cy="27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A498A7E-A6C1-174E-9FB2-6AD08ECADD77}"/>
              </a:ext>
            </a:extLst>
          </p:cNvPr>
          <p:cNvSpPr txBox="1"/>
          <p:nvPr userDrawn="1"/>
        </p:nvSpPr>
        <p:spPr>
          <a:xfrm>
            <a:off x="787049" y="5497848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@GI CONNECT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8E061EB8-04EA-2B41-AA75-7507ACCEB920}"/>
              </a:ext>
            </a:extLst>
          </p:cNvPr>
          <p:cNvSpPr txBox="1"/>
          <p:nvPr userDrawn="1"/>
        </p:nvSpPr>
        <p:spPr>
          <a:xfrm>
            <a:off x="3821101" y="5497848"/>
            <a:ext cx="2634939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Vimeo @GI CONNECT</a:t>
            </a:r>
          </a:p>
        </p:txBody>
      </p:sp>
      <p:sp>
        <p:nvSpPr>
          <p:cNvPr id="98" name="Rectangle 97">
            <a:hlinkClick r:id="rId7"/>
            <a:extLst>
              <a:ext uri="{FF2B5EF4-FFF2-40B4-BE49-F238E27FC236}">
                <a16:creationId xmlns:a16="http://schemas.microsoft.com/office/drawing/2014/main" xmlns="" id="{517A18AF-8056-8547-91A1-98FD034FD520}"/>
              </a:ext>
            </a:extLst>
          </p:cNvPr>
          <p:cNvSpPr/>
          <p:nvPr userDrawn="1"/>
        </p:nvSpPr>
        <p:spPr>
          <a:xfrm>
            <a:off x="787049" y="3551583"/>
            <a:ext cx="2141681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hlinkClick r:id="rId8"/>
            <a:extLst>
              <a:ext uri="{FF2B5EF4-FFF2-40B4-BE49-F238E27FC236}">
                <a16:creationId xmlns:a16="http://schemas.microsoft.com/office/drawing/2014/main" xmlns="" id="{3A07D25D-6190-954A-8771-C4BC4FD6366A}"/>
              </a:ext>
            </a:extLst>
          </p:cNvPr>
          <p:cNvSpPr/>
          <p:nvPr userDrawn="1"/>
        </p:nvSpPr>
        <p:spPr>
          <a:xfrm>
            <a:off x="832866" y="4884954"/>
            <a:ext cx="2360908" cy="331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>
            <a:hlinkClick r:id="rId9"/>
            <a:extLst>
              <a:ext uri="{FF2B5EF4-FFF2-40B4-BE49-F238E27FC236}">
                <a16:creationId xmlns:a16="http://schemas.microsoft.com/office/drawing/2014/main" xmlns="" id="{383B5C1B-6D21-1F47-8570-6CA156CDECDB}"/>
              </a:ext>
            </a:extLst>
          </p:cNvPr>
          <p:cNvSpPr/>
          <p:nvPr userDrawn="1"/>
        </p:nvSpPr>
        <p:spPr>
          <a:xfrm>
            <a:off x="403163" y="5500414"/>
            <a:ext cx="222462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xmlns="" id="{B3B8FB1A-20C7-5241-A37B-20B549BA46B8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569AFCB0-C44C-964E-A570-5FE1305BFB46}"/>
              </a:ext>
            </a:extLst>
          </p:cNvPr>
          <p:cNvSpPr txBox="1"/>
          <p:nvPr userDrawn="1"/>
        </p:nvSpPr>
        <p:spPr>
          <a:xfrm>
            <a:off x="805458" y="6013567"/>
            <a:ext cx="26140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https://giconnect.cor2ed.com/</a:t>
            </a:r>
            <a:endParaRPr lang="en-GB" sz="1400" kern="1200" dirty="0">
              <a:solidFill>
                <a:schemeClr val="tx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Rectangle 102">
            <a:hlinkClick r:id="rId10"/>
            <a:extLst>
              <a:ext uri="{FF2B5EF4-FFF2-40B4-BE49-F238E27FC236}">
                <a16:creationId xmlns:a16="http://schemas.microsoft.com/office/drawing/2014/main" xmlns="" id="{FCED7DC8-4C79-9943-B102-D35A25B0222D}"/>
              </a:ext>
            </a:extLst>
          </p:cNvPr>
          <p:cNvSpPr/>
          <p:nvPr userDrawn="1"/>
        </p:nvSpPr>
        <p:spPr>
          <a:xfrm>
            <a:off x="391316" y="6007039"/>
            <a:ext cx="2864631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Graphic 103" descr="World">
            <a:extLst>
              <a:ext uri="{FF2B5EF4-FFF2-40B4-BE49-F238E27FC236}">
                <a16:creationId xmlns:a16="http://schemas.microsoft.com/office/drawing/2014/main" xmlns="" id="{90423F17-1622-CF4B-B561-5C1DD916D6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8951B32-3FCB-A840-A33C-3E2248EB9A6B}"/>
              </a:ext>
            </a:extLst>
          </p:cNvPr>
          <p:cNvSpPr txBox="1"/>
          <p:nvPr userDrawn="1"/>
        </p:nvSpPr>
        <p:spPr>
          <a:xfrm>
            <a:off x="3820914" y="6013567"/>
            <a:ext cx="263493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@</a:t>
            </a:r>
            <a:r>
              <a:rPr lang="en-GB" sz="1400" dirty="0" err="1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giconnectinfo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hlinkClick r:id="rId13"/>
            <a:extLst>
              <a:ext uri="{FF2B5EF4-FFF2-40B4-BE49-F238E27FC236}">
                <a16:creationId xmlns:a16="http://schemas.microsoft.com/office/drawing/2014/main" xmlns="" id="{830974DD-735E-454E-B71F-57B310A2D614}"/>
              </a:ext>
            </a:extLst>
          </p:cNvPr>
          <p:cNvSpPr/>
          <p:nvPr userDrawn="1"/>
        </p:nvSpPr>
        <p:spPr>
          <a:xfrm>
            <a:off x="3380402" y="6033097"/>
            <a:ext cx="2475809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2" descr="Linkedin logo logo website icon - Popular Social Media Flat">
            <a:extLst>
              <a:ext uri="{FF2B5EF4-FFF2-40B4-BE49-F238E27FC236}">
                <a16:creationId xmlns:a16="http://schemas.microsoft.com/office/drawing/2014/main" xmlns="" id="{018D16C2-1610-3948-A133-70882A1504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5424935"/>
            <a:ext cx="526472" cy="5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xmlns="" id="{E25CCD45-8E19-5B4E-BB4C-293B04AEA8E7}"/>
              </a:ext>
            </a:extLst>
          </p:cNvPr>
          <p:cNvSpPr/>
          <p:nvPr userDrawn="1"/>
        </p:nvSpPr>
        <p:spPr>
          <a:xfrm>
            <a:off x="3404557" y="5510895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" name="Picture 4" descr="Vimeo Icon Logo - Free vector graphic on Pixabay">
            <a:extLst>
              <a:ext uri="{FF2B5EF4-FFF2-40B4-BE49-F238E27FC236}">
                <a16:creationId xmlns:a16="http://schemas.microsoft.com/office/drawing/2014/main" xmlns="" id="{F6C23F6D-124D-0F4A-901D-7ADF10A91D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23" y="5424935"/>
            <a:ext cx="563578" cy="56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09">
            <a:hlinkClick r:id="rId17"/>
            <a:extLst>
              <a:ext uri="{FF2B5EF4-FFF2-40B4-BE49-F238E27FC236}">
                <a16:creationId xmlns:a16="http://schemas.microsoft.com/office/drawing/2014/main" xmlns="" id="{D74179F3-23FE-4145-BB78-E6D19A950974}"/>
              </a:ext>
            </a:extLst>
          </p:cNvPr>
          <p:cNvSpPr/>
          <p:nvPr userDrawn="1"/>
        </p:nvSpPr>
        <p:spPr>
          <a:xfrm>
            <a:off x="3360577" y="5507360"/>
            <a:ext cx="2061726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DE721FD-EF5E-E948-A29C-3A0C3D73B1F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05448" y="673449"/>
            <a:ext cx="2268141" cy="8789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C716F3A-C201-7845-BCDE-C2E9EFA6A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4378" t="16757" r="13110" b="10564"/>
          <a:stretch/>
        </p:blipFill>
        <p:spPr>
          <a:xfrm>
            <a:off x="6598102" y="0"/>
            <a:ext cx="5593898" cy="63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6817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7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08AD90-8C32-0765-C775-08C5B0B4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D31DB4A-31C6-B6EF-7597-D4F17AAE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6232840-9D18-2EC5-45FE-9F06A01B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F4AA4C2-F29E-0CF9-44F1-4A969B54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F8F15DE-3A14-3822-954D-5CC3F887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E09B-43BC-4E56-8142-CC738D3339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269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2190E385-01BD-E64F-8B29-EC5987CBEA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73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pal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83161B-39C5-AE43-83DB-C0B2FF0A3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0439" y="1772816"/>
            <a:ext cx="5191122" cy="3744416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</a:t>
            </a:r>
            <a:r>
              <a:rPr lang="en-GB" noProof="0" dirty="0"/>
              <a:t>Modify</a:t>
            </a:r>
            <a:r>
              <a:rPr lang="en-GB" dirty="0"/>
              <a:t> the text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41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58213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 separato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41"/>
            <a:ext cx="10972800" cy="41624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41"/>
            <a:ext cx="109728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xmlns="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F77D6-73F7-8447-83EB-B04DA7C1ADB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xmlns="" id="{F046E0A4-E965-4C18-8444-05C49D8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DE0BFF55-A527-48E6-AAD6-78DF86EF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3210EE42-EB23-1FEF-DA1A-EF834E77BA3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85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91"/>
            <a:ext cx="10972800" cy="702471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E7BED270-F252-40E9-B649-31059F163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</p:spPr>
        <p:txBody>
          <a:bodyPr anchor="t"/>
          <a:lstStyle>
            <a:lvl1pPr>
              <a:lnSpc>
                <a:spcPts val="3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xmlns="" id="{2C97B588-8F7E-484F-9C45-CC6F089B2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E4C26B58-46B8-C5E3-78F0-8CA1F23B89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26" y="239349"/>
            <a:ext cx="8931169" cy="44657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83"/>
            <a:ext cx="8942784" cy="8048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 baseline="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xmlns="" id="{610BCDA3-369C-43C8-A135-679B9AC3D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0B295A36-A607-D4CA-BACB-4E41D64D5D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8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4"/>
          <p:cNvCxnSpPr/>
          <p:nvPr userDrawn="1"/>
        </p:nvCxnSpPr>
        <p:spPr>
          <a:xfrm>
            <a:off x="621215" y="6126163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800524" y="6356356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7BF63-BADC-964B-B1B0-E88A4BEAD9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44099" y="307093"/>
            <a:ext cx="1708859" cy="6621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2" r:id="rId3"/>
    <p:sldLayoutId id="2147483650" r:id="rId4"/>
    <p:sldLayoutId id="2147483661" r:id="rId5"/>
    <p:sldLayoutId id="2147483652" r:id="rId6"/>
    <p:sldLayoutId id="2147483677" r:id="rId7"/>
    <p:sldLayoutId id="2147483657" r:id="rId8"/>
    <p:sldLayoutId id="2147483654" r:id="rId9"/>
    <p:sldLayoutId id="2147483655" r:id="rId10"/>
    <p:sldLayoutId id="2147483675" r:id="rId11"/>
    <p:sldLayoutId id="2147483678" r:id="rId12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800" b="1" i="0" kern="1200" cap="all" spc="100" baseline="0">
          <a:solidFill>
            <a:srgbClr val="5D8298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87993" indent="-287993" algn="l" defTabSz="457189" rtl="0" eaLnBrk="1" latinLnBrk="0" hangingPunct="1">
        <a:spcBef>
          <a:spcPts val="1200"/>
        </a:spcBef>
        <a:buClr>
          <a:schemeClr val="accent1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5986" indent="-287993" algn="l" defTabSz="457189" rtl="0" eaLnBrk="1" latinLnBrk="0" hangingPunct="1">
        <a:spcBef>
          <a:spcPts val="600"/>
        </a:spcBef>
        <a:buClr>
          <a:schemeClr val="accent1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978" indent="-287993" algn="l" defTabSz="457189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1971" indent="-287993" algn="l" defTabSz="457189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39964" indent="-287993" algn="l" defTabSz="457189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1">
          <p15:clr>
            <a:srgbClr val="F26B43"/>
          </p15:clr>
        </p15:guide>
        <p15:guide id="2" pos="393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2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4"/>
          <p:cNvCxnSpPr/>
          <p:nvPr userDrawn="1"/>
        </p:nvCxnSpPr>
        <p:spPr>
          <a:xfrm>
            <a:off x="621215" y="6126163"/>
            <a:ext cx="109728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19200" y="246572"/>
            <a:ext cx="8740800" cy="807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800524" y="6356356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D7BF63-BADC-964B-B1B0-E88A4BEAD92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44099" y="307093"/>
            <a:ext cx="1708859" cy="6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800" b="1" i="0" kern="1200" cap="all" spc="100" baseline="0">
          <a:solidFill>
            <a:srgbClr val="5D8298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87993" indent="-287993" algn="l" defTabSz="457189" rtl="0" eaLnBrk="1" latinLnBrk="0" hangingPunct="1">
        <a:spcBef>
          <a:spcPts val="1200"/>
        </a:spcBef>
        <a:buClr>
          <a:schemeClr val="accent1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5986" indent="-287993" algn="l" defTabSz="457189" rtl="0" eaLnBrk="1" latinLnBrk="0" hangingPunct="1">
        <a:spcBef>
          <a:spcPts val="600"/>
        </a:spcBef>
        <a:buClr>
          <a:schemeClr val="accent1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978" indent="-287993" algn="l" defTabSz="457189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1971" indent="-287993" algn="l" defTabSz="457189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39964" indent="-287993" algn="l" defTabSz="457189" rtl="0" eaLnBrk="1" latinLnBrk="0" hangingPunct="1">
        <a:spcBef>
          <a:spcPts val="0"/>
        </a:spcBef>
        <a:buClr>
          <a:schemeClr val="accent1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1">
          <p15:clr>
            <a:srgbClr val="F26B43"/>
          </p15:clr>
        </p15:guide>
        <p15:guide id="2" pos="393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2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about:blank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giconnect.cor2ed.com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BD0971-F0E8-EC81-9E63-68A6D480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Causes/Risk Factors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0B0A80DE-E0D9-778A-5269-93CCDB9D1E2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CRC, colorectal cancer; EOCRC, early-onset colorectal cancer; LOCRC, late-onset colorectal cancer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J, et al. Gut. 2021;70:2330-6; Møller P, et al. Gut. 2018;67:1306-316; Nguyen LH, et al. JNCI Cancer Spectr. 2018;2:pky073; REACCT Collaborative. JAMA Surg. 2021;156:865-74; Schumacher AJ, et al. Cancer Epidemiol Biomarkers Prev. 2021;30:1792-8; Sinicope FA, et al. N Engl J Med. 2022;386:1547-58; Tabung FK, et al. JAMA Oncol. 2018;4:366-73; Wan QY, et al. Gut. 2020;69:2059-2060; Yurgelun MB, et al. J Clin Oncol. 2017;35:1086-95; Zheng X, et al. J Natl Cancer Inst. 2021; 113:543-52</a:t>
            </a:r>
            <a:endParaRPr lang="en-GB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xmlns="" id="{660C8369-17A4-5B73-6B99-DF3A3D40F773}"/>
              </a:ext>
            </a:extLst>
          </p:cNvPr>
          <p:cNvSpPr txBox="1">
            <a:spLocks/>
          </p:cNvSpPr>
          <p:nvPr/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accent2"/>
                </a:solidFill>
              </a:rPr>
              <a:t>Most cases are sporadic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Hereditary syndromes are more frequent in EOCRC vs LOCRC (16-25% vs 10-15%)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2"/>
                </a:solidFill>
              </a:rPr>
              <a:t>Lynch syndrome being the most frequent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Pathogenic germline variants are present in 1 in 6 patients with EOCRC 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Incidences of familial syndromes are stable and are not likely contributing to the overall rise in EOCRC cases</a:t>
            </a:r>
          </a:p>
          <a:p>
            <a:r>
              <a:rPr lang="en-GB" sz="1600" b="1" dirty="0">
                <a:solidFill>
                  <a:schemeClr val="accent2"/>
                </a:solidFill>
              </a:rPr>
              <a:t>Factors affecting the gut microbiome</a:t>
            </a:r>
            <a:r>
              <a:rPr lang="en-GB" sz="1600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Changing dietary habits/westernised diet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More red and processed meat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More refined grains 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More processed sugar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Obesity (especially abdominal fat)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Smoking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Sedentary behaviour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Prolonged use of antibiotics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88C8EA04-365C-EA60-9E62-1BE4002DF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9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F63BEA-9EFB-E747-BCEE-6D254E8F50ED}"/>
              </a:ext>
            </a:extLst>
          </p:cNvPr>
          <p:cNvSpPr txBox="1"/>
          <p:nvPr/>
        </p:nvSpPr>
        <p:spPr>
          <a:xfrm>
            <a:off x="1707198" y="1047750"/>
            <a:ext cx="6916103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69D18AB-9368-DF4E-AFAD-341D6C3A5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Most CRC cases (~80%) are sporadic, regardless of age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E90BB50-0616-1B44-A5A6-3D08679E5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EFDE24-EBC4-492D-BE48-B6359015EC6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D89C23F3-034F-D844-B3DA-F41177DE809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dirty="0"/>
              <a:t>CRC, colorectal cancer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dirty="0"/>
              <a:t>Adapted from: Stoffel EM, Murphy CC. Gastroenterology. 2020;158:341-53</a:t>
            </a:r>
          </a:p>
        </p:txBody>
      </p:sp>
      <p:sp>
        <p:nvSpPr>
          <p:cNvPr id="5" name="Rectangle 4"/>
          <p:cNvSpPr/>
          <p:nvPr/>
        </p:nvSpPr>
        <p:spPr>
          <a:xfrm>
            <a:off x="2607730" y="1183421"/>
            <a:ext cx="6699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Prevalence of pathogenic variants by age at CRC diagnosis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BAAAA60F-41A6-F66D-D6B3-866913BAF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10168"/>
              </p:ext>
            </p:extLst>
          </p:nvPr>
        </p:nvGraphicFramePr>
        <p:xfrm>
          <a:off x="0" y="1918028"/>
          <a:ext cx="3152427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936BB140-0647-645D-9191-9EBDBEA61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530861"/>
              </p:ext>
            </p:extLst>
          </p:nvPr>
        </p:nvGraphicFramePr>
        <p:xfrm>
          <a:off x="2279576" y="1918028"/>
          <a:ext cx="3152427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B9FC4B5A-B3AF-CEC2-F89A-C98772F87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632350"/>
              </p:ext>
            </p:extLst>
          </p:nvPr>
        </p:nvGraphicFramePr>
        <p:xfrm>
          <a:off x="4583832" y="1918028"/>
          <a:ext cx="3152427" cy="327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6FF188D-FB51-87FC-EADC-86A840D80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166478"/>
              </p:ext>
            </p:extLst>
          </p:nvPr>
        </p:nvGraphicFramePr>
        <p:xfrm>
          <a:off x="7549548" y="2882854"/>
          <a:ext cx="403244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128158352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89049218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30528146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115832053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Lynch syndrome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Polyposis syndromes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pathogenic variants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3156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penetrance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Moderate/low penetrance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7938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MLH1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APC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CHEK2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9581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MUTYH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BRCA2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9884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MSH6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SMAD4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TP53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842001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BMPR1A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BARD1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9644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PTEN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CDKN2A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BRIP1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78853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7254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FE0A41AE-7592-A199-4EED-97693863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Factors impacting the gut microbiota and the development of EOCRC?</a:t>
            </a:r>
            <a:r>
              <a:rPr lang="en-GB" dirty="0">
                <a:sym typeface="Arial"/>
              </a:rPr>
              <a:t/>
            </a:r>
            <a:br>
              <a:rPr lang="en-GB" dirty="0">
                <a:sym typeface="Arial"/>
              </a:rPr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4FCE5D6-371E-4E42-886F-20D37939B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2FFBAD49-1F68-914B-9DFB-5D552C1A2BEB}" type="slidenum">
              <a:rPr lang="en-GB" smtClean="0"/>
              <a:pPr lvl="0"/>
              <a:t>12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AC2753A4-60B0-31BC-FE49-20558083C2D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EOCRC, early-onset colorectal cancer</a:t>
            </a:r>
          </a:p>
          <a:p>
            <a:r>
              <a:rPr lang="en-GB" dirty="0"/>
              <a:t>Adapted from: Hofseth LJ, et al. Nat Rev Gastroenterol Hepatol. 2020;17:352-64</a:t>
            </a:r>
          </a:p>
        </p:txBody>
      </p:sp>
      <p:sp>
        <p:nvSpPr>
          <p:cNvPr id="31" name="Right Arrow 22">
            <a:extLst>
              <a:ext uri="{FF2B5EF4-FFF2-40B4-BE49-F238E27FC236}">
                <a16:creationId xmlns:a16="http://schemas.microsoft.com/office/drawing/2014/main" xmlns="" id="{E31D15C0-D47E-0E5C-54B1-F9A482160E61}"/>
              </a:ext>
            </a:extLst>
          </p:cNvPr>
          <p:cNvSpPr/>
          <p:nvPr/>
        </p:nvSpPr>
        <p:spPr>
          <a:xfrm>
            <a:off x="1295416" y="5488572"/>
            <a:ext cx="9564275" cy="544361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5474779-0E3A-9DEF-EA1F-F769890AEB2D}"/>
              </a:ext>
            </a:extLst>
          </p:cNvPr>
          <p:cNvSpPr txBox="1"/>
          <p:nvPr/>
        </p:nvSpPr>
        <p:spPr>
          <a:xfrm>
            <a:off x="2375537" y="5620495"/>
            <a:ext cx="72327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Infancy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335F7BB-E6D5-0350-78CA-5B9A035D9692}"/>
              </a:ext>
            </a:extLst>
          </p:cNvPr>
          <p:cNvSpPr txBox="1"/>
          <p:nvPr/>
        </p:nvSpPr>
        <p:spPr>
          <a:xfrm>
            <a:off x="6458650" y="5620495"/>
            <a:ext cx="94929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Childhood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702A21-366F-01BA-0816-39C4E1992269}"/>
              </a:ext>
            </a:extLst>
          </p:cNvPr>
          <p:cNvSpPr txBox="1"/>
          <p:nvPr/>
        </p:nvSpPr>
        <p:spPr>
          <a:xfrm>
            <a:off x="9116361" y="5620495"/>
            <a:ext cx="95731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Adulthood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276C302E-AB98-E49F-0757-EE661809FBCF}"/>
              </a:ext>
            </a:extLst>
          </p:cNvPr>
          <p:cNvCxnSpPr>
            <a:cxnSpLocks/>
          </p:cNvCxnSpPr>
          <p:nvPr/>
        </p:nvCxnSpPr>
        <p:spPr>
          <a:xfrm>
            <a:off x="8003263" y="2561232"/>
            <a:ext cx="1136271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07EA8E7-067B-97B1-68AD-A56EDD745F31}"/>
              </a:ext>
            </a:extLst>
          </p:cNvPr>
          <p:cNvCxnSpPr>
            <a:cxnSpLocks/>
          </p:cNvCxnSpPr>
          <p:nvPr/>
        </p:nvCxnSpPr>
        <p:spPr>
          <a:xfrm>
            <a:off x="2851471" y="2588392"/>
            <a:ext cx="122717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27">
            <a:extLst>
              <a:ext uri="{FF2B5EF4-FFF2-40B4-BE49-F238E27FC236}">
                <a16:creationId xmlns:a16="http://schemas.microsoft.com/office/drawing/2014/main" xmlns="" id="{532249E7-6073-22C1-6327-403C0B28B842}"/>
              </a:ext>
            </a:extLst>
          </p:cNvPr>
          <p:cNvSpPr/>
          <p:nvPr/>
        </p:nvSpPr>
        <p:spPr>
          <a:xfrm>
            <a:off x="1295417" y="1268761"/>
            <a:ext cx="2546832" cy="4259518"/>
          </a:xfrm>
          <a:prstGeom prst="roundRect">
            <a:avLst>
              <a:gd name="adj" fmla="val 431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2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Early-life exposures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of nutritional provision</a:t>
            </a:r>
          </a:p>
          <a:p>
            <a:pPr marL="449263" lvl="1" indent="-182563"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Breastfeeding</a:t>
            </a:r>
          </a:p>
          <a:p>
            <a:pPr marL="449263" lvl="1" indent="-182563"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 formula</a:t>
            </a:r>
          </a:p>
          <a:p>
            <a:pPr marL="449263" lvl="1" indent="-182563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Pre-probiotic supplement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of delivery</a:t>
            </a:r>
          </a:p>
          <a:p>
            <a:pPr marL="449263" lvl="1" indent="-182563"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Caesarean</a:t>
            </a:r>
          </a:p>
          <a:p>
            <a:pPr marL="449263" lvl="1" indent="-182563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 marL="449263" lvl="1" indent="-182563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and/or physical stress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environment and pets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</a:p>
          <a:p>
            <a:pPr marL="449263" lvl="1" indent="-182563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 courses by age 2 years</a:t>
            </a:r>
          </a:p>
          <a:p>
            <a:pPr marL="449263" lvl="1" indent="-182563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–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10.9 courses by age 10 years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infection, disease and/or medication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nutrition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stress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F9D4E30-B5AE-8437-81D6-CE9084137771}"/>
              </a:ext>
            </a:extLst>
          </p:cNvPr>
          <p:cNvCxnSpPr>
            <a:cxnSpLocks/>
          </p:cNvCxnSpPr>
          <p:nvPr/>
        </p:nvCxnSpPr>
        <p:spPr>
          <a:xfrm>
            <a:off x="5323067" y="2588392"/>
            <a:ext cx="122717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8">
            <a:extLst>
              <a:ext uri="{FF2B5EF4-FFF2-40B4-BE49-F238E27FC236}">
                <a16:creationId xmlns:a16="http://schemas.microsoft.com/office/drawing/2014/main" xmlns="" id="{B902E015-D430-426F-68B4-58D26E7417FA}"/>
              </a:ext>
            </a:extLst>
          </p:cNvPr>
          <p:cNvSpPr/>
          <p:nvPr/>
        </p:nvSpPr>
        <p:spPr>
          <a:xfrm>
            <a:off x="4086695" y="1268760"/>
            <a:ext cx="2221915" cy="2448272"/>
          </a:xfrm>
          <a:prstGeom prst="roundRect">
            <a:avLst>
              <a:gd name="adj" fmla="val 4311"/>
            </a:avLst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2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Exposomal elements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westernisation</a:t>
            </a:r>
            <a:b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diet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Unhealthy cooking</a:t>
            </a:r>
            <a:b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and processed meats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dyes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Monosodium glutamate (MSG)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 dioxide</a:t>
            </a:r>
          </a:p>
          <a:p>
            <a:pPr marL="171450" indent="-171450"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High-fructose corn syrup</a:t>
            </a:r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xmlns="" id="{88418EEE-D19D-2A42-6DD5-7520D6D81720}"/>
              </a:ext>
            </a:extLst>
          </p:cNvPr>
          <p:cNvSpPr/>
          <p:nvPr/>
        </p:nvSpPr>
        <p:spPr>
          <a:xfrm>
            <a:off x="7048182" y="3373271"/>
            <a:ext cx="1339913" cy="1620570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xmlns="" id="{ECF577CD-3928-5BF4-56E7-37ABF27694F3}"/>
              </a:ext>
            </a:extLst>
          </p:cNvPr>
          <p:cNvSpPr/>
          <p:nvPr/>
        </p:nvSpPr>
        <p:spPr>
          <a:xfrm>
            <a:off x="7211145" y="3364217"/>
            <a:ext cx="1176950" cy="1086416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xmlns="" id="{A535BE58-2D67-7B56-7634-0D16BDCFBD74}"/>
              </a:ext>
            </a:extLst>
          </p:cNvPr>
          <p:cNvSpPr/>
          <p:nvPr/>
        </p:nvSpPr>
        <p:spPr>
          <a:xfrm>
            <a:off x="7356001" y="3364217"/>
            <a:ext cx="814812" cy="597529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F540B1-2374-56A4-3185-9F5034BACE24}"/>
              </a:ext>
            </a:extLst>
          </p:cNvPr>
          <p:cNvSpPr txBox="1"/>
          <p:nvPr/>
        </p:nvSpPr>
        <p:spPr>
          <a:xfrm>
            <a:off x="6619976" y="1408951"/>
            <a:ext cx="1133644" cy="4247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Microbiome</a:t>
            </a:r>
            <a:b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development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AA639E4-1C23-5305-6A6B-C2B639559CB0}"/>
              </a:ext>
            </a:extLst>
          </p:cNvPr>
          <p:cNvSpPr txBox="1"/>
          <p:nvPr/>
        </p:nvSpPr>
        <p:spPr>
          <a:xfrm>
            <a:off x="9687094" y="1408951"/>
            <a:ext cx="739306" cy="2585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EOCRC</a:t>
            </a:r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xmlns="" id="{7B37A91C-2F70-4F20-AF4B-9CD877C91EAD}"/>
              </a:ext>
            </a:extLst>
          </p:cNvPr>
          <p:cNvSpPr/>
          <p:nvPr/>
        </p:nvSpPr>
        <p:spPr>
          <a:xfrm rot="16200000">
            <a:off x="9492621" y="2974917"/>
            <a:ext cx="814812" cy="1158845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xmlns="" id="{67F462DA-F690-6265-342A-51C9189DFB62}"/>
              </a:ext>
            </a:extLst>
          </p:cNvPr>
          <p:cNvSpPr/>
          <p:nvPr/>
        </p:nvSpPr>
        <p:spPr>
          <a:xfrm rot="16200000">
            <a:off x="9284392" y="3101663"/>
            <a:ext cx="1303699" cy="1394238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xmlns="" id="{8392D8BE-12EE-269C-3550-1598C412EBA3}"/>
              </a:ext>
            </a:extLst>
          </p:cNvPr>
          <p:cNvSpPr/>
          <p:nvPr/>
        </p:nvSpPr>
        <p:spPr>
          <a:xfrm rot="16200000">
            <a:off x="9035423" y="3205778"/>
            <a:ext cx="1819747" cy="1702055"/>
          </a:xfrm>
          <a:custGeom>
            <a:avLst/>
            <a:gdLst>
              <a:gd name="connsiteX0" fmla="*/ 0 w 1285592"/>
              <a:gd name="connsiteY0" fmla="*/ 0 h 1620570"/>
              <a:gd name="connsiteX1" fmla="*/ 0 w 1285592"/>
              <a:gd name="connsiteY1" fmla="*/ 1620570 h 1620570"/>
              <a:gd name="connsiteX2" fmla="*/ 1285592 w 1285592"/>
              <a:gd name="connsiteY2" fmla="*/ 1620570 h 16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592" h="1620570">
                <a:moveTo>
                  <a:pt x="0" y="0"/>
                </a:moveTo>
                <a:lnTo>
                  <a:pt x="0" y="1620570"/>
                </a:lnTo>
                <a:lnTo>
                  <a:pt x="1285592" y="162057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50FBD0D-D0C6-8989-234F-2B75230C4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57" y="1501813"/>
            <a:ext cx="1916187" cy="2090386"/>
          </a:xfrm>
          <a:prstGeom prst="rect">
            <a:avLst/>
          </a:prstGeom>
        </p:spPr>
      </p:pic>
      <p:sp>
        <p:nvSpPr>
          <p:cNvPr id="49" name="Rounded Rectangle 45">
            <a:extLst>
              <a:ext uri="{FF2B5EF4-FFF2-40B4-BE49-F238E27FC236}">
                <a16:creationId xmlns:a16="http://schemas.microsoft.com/office/drawing/2014/main" xmlns="" id="{4A151F18-C90B-EB4F-3FDB-702EDD4C6279}"/>
              </a:ext>
            </a:extLst>
          </p:cNvPr>
          <p:cNvSpPr/>
          <p:nvPr/>
        </p:nvSpPr>
        <p:spPr>
          <a:xfrm>
            <a:off x="8251291" y="3400431"/>
            <a:ext cx="1123634" cy="733330"/>
          </a:xfrm>
          <a:prstGeom prst="roundRect">
            <a:avLst>
              <a:gd name="adj" fmla="val 1226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2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b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</a:t>
            </a:r>
            <a:b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46">
            <a:extLst>
              <a:ext uri="{FF2B5EF4-FFF2-40B4-BE49-F238E27FC236}">
                <a16:creationId xmlns:a16="http://schemas.microsoft.com/office/drawing/2014/main" xmlns="" id="{CA0968CB-3BBC-1A50-441B-4C267645C8EA}"/>
              </a:ext>
            </a:extLst>
          </p:cNvPr>
          <p:cNvSpPr/>
          <p:nvPr/>
        </p:nvSpPr>
        <p:spPr>
          <a:xfrm>
            <a:off x="8423306" y="4278617"/>
            <a:ext cx="861082" cy="380246"/>
          </a:xfrm>
          <a:prstGeom prst="roundRect">
            <a:avLst>
              <a:gd name="adj" fmla="val 1226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2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47">
            <a:extLst>
              <a:ext uri="{FF2B5EF4-FFF2-40B4-BE49-F238E27FC236}">
                <a16:creationId xmlns:a16="http://schemas.microsoft.com/office/drawing/2014/main" xmlns="" id="{4709771E-7E12-2145-01D1-0FEC2A4ACFD0}"/>
              </a:ext>
            </a:extLst>
          </p:cNvPr>
          <p:cNvSpPr/>
          <p:nvPr/>
        </p:nvSpPr>
        <p:spPr>
          <a:xfrm>
            <a:off x="8423306" y="4785611"/>
            <a:ext cx="861082" cy="380246"/>
          </a:xfrm>
          <a:prstGeom prst="roundRect">
            <a:avLst>
              <a:gd name="adj" fmla="val 1226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200"/>
              </a:spcAft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65E674B-274B-7310-663A-B38E2AF4A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256" y="1828800"/>
            <a:ext cx="1414297" cy="1580685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xmlns="" id="{ADDC1B63-5F8B-3B44-F0B0-ADE288AE9AAF}"/>
              </a:ext>
            </a:extLst>
          </p:cNvPr>
          <p:cNvSpPr/>
          <p:nvPr/>
        </p:nvSpPr>
        <p:spPr>
          <a:xfrm rot="19432446">
            <a:off x="10383095" y="2712377"/>
            <a:ext cx="423577" cy="302048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A7CC9594-BCC2-109A-3E55-A5287826A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755" y="2724313"/>
            <a:ext cx="266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CBDD48B3-2D6A-392C-E16F-80CAC38683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Gut microbes </a:t>
            </a:r>
            <a:r>
              <a:rPr lang="en-GB" dirty="0"/>
              <a:t>interact with the host immune system </a:t>
            </a:r>
            <a:r>
              <a:rPr lang="en-GB" dirty="0">
                <a:sym typeface="Wingdings" panose="05000000000000000000" pitchFamily="2" charset="2"/>
              </a:rPr>
              <a:t>and </a:t>
            </a:r>
            <a:r>
              <a:rPr lang="en-GB" b="1" dirty="0">
                <a:solidFill>
                  <a:schemeClr val="accent2"/>
                </a:solidFill>
              </a:rPr>
              <a:t>influence the antitumour immune response</a:t>
            </a:r>
          </a:p>
          <a:p>
            <a:r>
              <a:rPr lang="en-GB" dirty="0"/>
              <a:t>Patients with CRC have </a:t>
            </a:r>
            <a:r>
              <a:rPr lang="en-GB" b="1" dirty="0">
                <a:solidFill>
                  <a:schemeClr val="accent2"/>
                </a:solidFill>
              </a:rPr>
              <a:t>reduced bacterial diversity </a:t>
            </a:r>
            <a:r>
              <a:rPr lang="en-GB" dirty="0"/>
              <a:t>compared to healthy persons</a:t>
            </a:r>
          </a:p>
          <a:p>
            <a:r>
              <a:rPr lang="en-GB" dirty="0"/>
              <a:t>Firmicutes, Bacteroidetes, enterotoxigenic </a:t>
            </a:r>
            <a:r>
              <a:rPr lang="en-GB" i="1" dirty="0"/>
              <a:t>Bacteroides fragilis</a:t>
            </a:r>
            <a:r>
              <a:rPr lang="en-GB" dirty="0"/>
              <a:t>, oral anaerobe </a:t>
            </a:r>
            <a:r>
              <a:rPr lang="en-GB" i="1" dirty="0"/>
              <a:t>Fusobacterium nucleatum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are</a:t>
            </a:r>
            <a:r>
              <a:rPr lang="en-GB" dirty="0"/>
              <a:t> enriched in CRC</a:t>
            </a:r>
          </a:p>
          <a:p>
            <a:r>
              <a:rPr lang="en-GB" b="1" dirty="0">
                <a:solidFill>
                  <a:schemeClr val="accent2"/>
                </a:solidFill>
              </a:rPr>
              <a:t>There are age-related differences in gut microbial composition</a:t>
            </a:r>
          </a:p>
          <a:p>
            <a:pPr lvl="1"/>
            <a:r>
              <a:rPr lang="en-GB" i="1" dirty="0"/>
              <a:t>Flavonifractor plautii </a:t>
            </a:r>
            <a:r>
              <a:rPr lang="en-GB" dirty="0"/>
              <a:t>is an important bacterial species in EOCRC </a:t>
            </a:r>
          </a:p>
          <a:p>
            <a:pPr lvl="1"/>
            <a:r>
              <a:rPr lang="en-GB" dirty="0"/>
              <a:t>Genus Streptococcus contains the key phylotype in the LOCRC 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BE45A-0049-C20D-876F-36F8A9E0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Gut Microbiome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xmlns="" id="{0431830B-8225-7CB7-BFD1-E7ED9CC9646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CRC, colorectal cancer; EOCRC, early-onset colorectal cancer; LOCRC, late-onset colorectal cancer</a:t>
            </a:r>
          </a:p>
          <a:p>
            <a:r>
              <a:rPr lang="en-GB" dirty="0"/>
              <a:t>Flemer B, et al. Gut. 2017;66:633-43; Garrett WS. Science. 2019;364:1133-5; Ghosh TS, et al. ELife. 2020;9:e50240; Yang Y, et al. Nat Commun. 2021;12:6757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xmlns="" id="{0F9687E0-ADBD-F18B-05D8-93DA2FB68AE7}"/>
              </a:ext>
            </a:extLst>
          </p:cNvPr>
          <p:cNvSpPr txBox="1">
            <a:spLocks/>
          </p:cNvSpPr>
          <p:nvPr/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 defTabSz="457189"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/>
              <a:buNone/>
              <a:defRPr sz="800" b="0" i="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457189">
              <a:spcBef>
                <a:spcPts val="600"/>
              </a:spcBef>
              <a:buClr>
                <a:schemeClr val="accent1"/>
              </a:buClr>
              <a:buFont typeface="Lucida Grande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2pPr>
            <a:lvl3pPr indent="0" defTabSz="457189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3pPr>
            <a:lvl4pPr indent="0" defTabSz="457189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4pPr>
            <a:lvl5pPr indent="0" defTabSz="457189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4DE9F08D-8ED9-6590-798A-2208CA8632F0}"/>
              </a:ext>
            </a:extLst>
          </p:cNvPr>
          <p:cNvSpPr txBox="1">
            <a:spLocks/>
          </p:cNvSpPr>
          <p:nvPr/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73117AC9-FD0E-8899-CBCC-552373F40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3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A8F0F2F-1822-653D-2340-DA38C02FC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E1F2597-16D3-D556-2F0E-061C3B7F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estimates for </a:t>
            </a:r>
            <a:r>
              <a:rPr lang="en-GB" dirty="0" err="1"/>
              <a:t>eocrc</a:t>
            </a:r>
            <a:r>
              <a:rPr lang="en-GB" dirty="0"/>
              <a:t> vs </a:t>
            </a:r>
            <a:r>
              <a:rPr lang="en-GB" dirty="0" err="1"/>
              <a:t>locrc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F38CB4BF-CF6A-9446-87CA-55BEBD05C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242797"/>
              </p:ext>
            </p:extLst>
          </p:nvPr>
        </p:nvGraphicFramePr>
        <p:xfrm>
          <a:off x="1774798" y="836712"/>
          <a:ext cx="6481442" cy="4985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192">
                  <a:extLst>
                    <a:ext uri="{9D8B030D-6E8A-4147-A177-3AD203B41FA5}">
                      <a16:colId xmlns:a16="http://schemas.microsoft.com/office/drawing/2014/main" xmlns="" val="2595934065"/>
                    </a:ext>
                  </a:extLst>
                </a:gridCol>
                <a:gridCol w="1416987">
                  <a:extLst>
                    <a:ext uri="{9D8B030D-6E8A-4147-A177-3AD203B41FA5}">
                      <a16:colId xmlns:a16="http://schemas.microsoft.com/office/drawing/2014/main" xmlns="" val="928417122"/>
                    </a:ext>
                  </a:extLst>
                </a:gridCol>
                <a:gridCol w="1780589">
                  <a:extLst>
                    <a:ext uri="{9D8B030D-6E8A-4147-A177-3AD203B41FA5}">
                      <a16:colId xmlns:a16="http://schemas.microsoft.com/office/drawing/2014/main" xmlns="" val="3811737542"/>
                    </a:ext>
                  </a:extLst>
                </a:gridCol>
                <a:gridCol w="1139674">
                  <a:extLst>
                    <a:ext uri="{9D8B030D-6E8A-4147-A177-3AD203B41FA5}">
                      <a16:colId xmlns:a16="http://schemas.microsoft.com/office/drawing/2014/main" xmlns="" val="16791948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200"/>
                        </a:spcAft>
                      </a:pPr>
                      <a:r>
                        <a:rPr lang="en-US" sz="9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Factor</a:t>
                      </a: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200"/>
                        </a:spcAft>
                      </a:pPr>
                      <a:endParaRPr lang="en-US" sz="9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200"/>
                        </a:spcAft>
                      </a:pPr>
                      <a:endParaRPr lang="en-US" sz="9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200"/>
                        </a:spcAft>
                      </a:pPr>
                      <a:r>
                        <a:rPr lang="en-US" sz="95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 (95% CI)</a:t>
                      </a: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52093949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"/>
                        </a:spcBef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"/>
                        </a:spcBef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"/>
                        </a:spcBef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"/>
                        </a:spcBef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(0.95, 1.05)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 (1.09, 1.14)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3288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 (0.98, 1.14)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 (1.01, 1.07)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3042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Pack-years of smoking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 (0.92, 1.01)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 (1.03, 1.07)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2295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Sedentary lifestyle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 (0.88, 1.44)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 (1.02, 1.22)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5517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Alcohol use (0 g/day)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 (1.08, 1.39)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 (1.14, 1.26)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0639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Alcohol use (&gt;28 g/day)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(1.04, 1.50)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 (1.15, 1.32)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3111824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educational attainment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 (1.04, 1.16)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 (1.04, 1.08)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7562397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diagnosis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1.25 (0.93, 1.68)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 (1.12, 1.28)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3983985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total folate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1.08 (0.98, 1.18)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 (1.01, 1.07)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27575099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fruit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(0.96, 1.07)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 (1.04, 1.08)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9038157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vegetable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 (0.94, 1.06)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(0.99, 1.04)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74956481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Greater red meat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 (1.04, 1.16)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1.07 (1.05, 1.10)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0194188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Greater processed meat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 (0.95, 1.12)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 (1.03, 1.09)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241060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total fiber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 (1.00, 1.23)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 (1.06, 1.14)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6572814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total calcium intake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 (0.99, 1.19)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 (1.10, 1.16)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7421086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aspirin use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 (0.90, 1.34)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1.41 (1.34, 1.48)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446254"/>
                  </a:ext>
                </a:extLst>
              </a:tr>
              <a:tr h="7183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NSAID use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Early-onset CRC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Late-onset CRC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1.43 (1.21, 1.68)</a:t>
                      </a:r>
                      <a:b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9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 (1.30, 1.51)</a:t>
                      </a:r>
                    </a:p>
                  </a:txBody>
                  <a:tcPr marT="10800" marB="10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6624421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39A545A-A6C0-7449-BCA7-339DE927F174}"/>
              </a:ext>
            </a:extLst>
          </p:cNvPr>
          <p:cNvCxnSpPr>
            <a:cxnSpLocks/>
          </p:cNvCxnSpPr>
          <p:nvPr/>
        </p:nvCxnSpPr>
        <p:spPr>
          <a:xfrm>
            <a:off x="5483277" y="5812173"/>
            <a:ext cx="153347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3520D33-AA8D-0549-8667-EF7965A73694}"/>
              </a:ext>
            </a:extLst>
          </p:cNvPr>
          <p:cNvCxnSpPr>
            <a:cxnSpLocks/>
          </p:cNvCxnSpPr>
          <p:nvPr/>
        </p:nvCxnSpPr>
        <p:spPr>
          <a:xfrm rot="16200000">
            <a:off x="6981902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177152B-62AB-B043-A1A7-27D8E54BE5DC}"/>
              </a:ext>
            </a:extLst>
          </p:cNvPr>
          <p:cNvSpPr/>
          <p:nvPr/>
        </p:nvSpPr>
        <p:spPr>
          <a:xfrm>
            <a:off x="6925992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3E283B4-7D00-D041-81E1-EECBB752F53D}"/>
              </a:ext>
            </a:extLst>
          </p:cNvPr>
          <p:cNvCxnSpPr>
            <a:cxnSpLocks/>
          </p:cNvCxnSpPr>
          <p:nvPr/>
        </p:nvCxnSpPr>
        <p:spPr>
          <a:xfrm rot="16200000">
            <a:off x="6677102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43444D4-56DB-A24C-9269-8023A4C2168B}"/>
              </a:ext>
            </a:extLst>
          </p:cNvPr>
          <p:cNvSpPr/>
          <p:nvPr/>
        </p:nvSpPr>
        <p:spPr>
          <a:xfrm>
            <a:off x="6621192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9C9F05D-23DF-3046-A7A3-E4CB76754033}"/>
              </a:ext>
            </a:extLst>
          </p:cNvPr>
          <p:cNvCxnSpPr>
            <a:cxnSpLocks/>
          </p:cNvCxnSpPr>
          <p:nvPr/>
        </p:nvCxnSpPr>
        <p:spPr>
          <a:xfrm rot="16200000">
            <a:off x="6372302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9C4202A-D253-B849-B0EB-91EFACEE8920}"/>
              </a:ext>
            </a:extLst>
          </p:cNvPr>
          <p:cNvSpPr/>
          <p:nvPr/>
        </p:nvSpPr>
        <p:spPr>
          <a:xfrm>
            <a:off x="6316392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6E3BEA9-A78D-4349-9143-F2B715F5ADCE}"/>
              </a:ext>
            </a:extLst>
          </p:cNvPr>
          <p:cNvCxnSpPr>
            <a:cxnSpLocks/>
          </p:cNvCxnSpPr>
          <p:nvPr/>
        </p:nvCxnSpPr>
        <p:spPr>
          <a:xfrm rot="16200000">
            <a:off x="6067502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A64532E-CADD-CF4B-94CD-DD8227076484}"/>
              </a:ext>
            </a:extLst>
          </p:cNvPr>
          <p:cNvSpPr/>
          <p:nvPr/>
        </p:nvSpPr>
        <p:spPr>
          <a:xfrm>
            <a:off x="6011592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B75AD47-AD3B-2C46-BC5F-9B5869321C84}"/>
              </a:ext>
            </a:extLst>
          </p:cNvPr>
          <p:cNvCxnSpPr>
            <a:cxnSpLocks/>
          </p:cNvCxnSpPr>
          <p:nvPr/>
        </p:nvCxnSpPr>
        <p:spPr>
          <a:xfrm rot="16200000">
            <a:off x="5765877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5A27B96-6A60-624A-87FA-1A614F839FDF}"/>
              </a:ext>
            </a:extLst>
          </p:cNvPr>
          <p:cNvSpPr/>
          <p:nvPr/>
        </p:nvSpPr>
        <p:spPr>
          <a:xfrm>
            <a:off x="5709967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D38B200-9316-2F45-B743-90361D90B0C9}"/>
              </a:ext>
            </a:extLst>
          </p:cNvPr>
          <p:cNvCxnSpPr>
            <a:cxnSpLocks/>
          </p:cNvCxnSpPr>
          <p:nvPr/>
        </p:nvCxnSpPr>
        <p:spPr>
          <a:xfrm rot="16200000">
            <a:off x="5461077" y="5837597"/>
            <a:ext cx="5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6D89A68-B7ED-184A-AE32-77E5AE4B5534}"/>
              </a:ext>
            </a:extLst>
          </p:cNvPr>
          <p:cNvSpPr/>
          <p:nvPr/>
        </p:nvSpPr>
        <p:spPr>
          <a:xfrm>
            <a:off x="5405167" y="5884519"/>
            <a:ext cx="164403" cy="1171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AF576F-1E3B-BA43-AF06-A164021B5069}"/>
              </a:ext>
            </a:extLst>
          </p:cNvPr>
          <p:cNvCxnSpPr>
            <a:cxnSpLocks/>
          </p:cNvCxnSpPr>
          <p:nvPr/>
        </p:nvCxnSpPr>
        <p:spPr>
          <a:xfrm flipV="1">
            <a:off x="5792877" y="1033980"/>
            <a:ext cx="0" cy="4776642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DFC4BDE-7698-0749-BCB2-6F923C2C9794}"/>
              </a:ext>
            </a:extLst>
          </p:cNvPr>
          <p:cNvGrpSpPr/>
          <p:nvPr/>
        </p:nvGrpSpPr>
        <p:grpSpPr>
          <a:xfrm>
            <a:off x="6105602" y="5597872"/>
            <a:ext cx="723823" cy="54000"/>
            <a:chOff x="6105602" y="5529092"/>
            <a:chExt cx="723823" cy="5400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CE68711-DEE9-924D-8EA1-36F572F975B3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9D530589-452F-D54D-ADDD-06679737D6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02156E5-54C7-3E4E-9350-A43DF2D4605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0E306B1-677B-964D-BA04-52558840FDA6}"/>
              </a:ext>
            </a:extLst>
          </p:cNvPr>
          <p:cNvSpPr/>
          <p:nvPr/>
        </p:nvSpPr>
        <p:spPr>
          <a:xfrm>
            <a:off x="6432263" y="56086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564FE358-012B-D745-8A5C-1C3EDEEB7CF2}"/>
              </a:ext>
            </a:extLst>
          </p:cNvPr>
          <p:cNvGrpSpPr/>
          <p:nvPr/>
        </p:nvGrpSpPr>
        <p:grpSpPr>
          <a:xfrm>
            <a:off x="6245302" y="5693122"/>
            <a:ext cx="324000" cy="54000"/>
            <a:chOff x="6105602" y="5529092"/>
            <a:chExt cx="723823" cy="540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36F345D9-A441-244E-A6B5-9EBCE06C6EA3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80A74E57-AC15-874A-A097-7A664219705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74EFA3A6-D37F-F34B-BA16-9AE9BB9BD91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F08DEE7-EF47-3541-A361-1159A9BF0CDD}"/>
              </a:ext>
            </a:extLst>
          </p:cNvPr>
          <p:cNvSpPr/>
          <p:nvPr/>
        </p:nvSpPr>
        <p:spPr>
          <a:xfrm>
            <a:off x="6390988" y="57039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5F85885-CAC0-6349-BDF2-B0B0FEE66C67}"/>
              </a:ext>
            </a:extLst>
          </p:cNvPr>
          <p:cNvGrpSpPr/>
          <p:nvPr/>
        </p:nvGrpSpPr>
        <p:grpSpPr>
          <a:xfrm>
            <a:off x="5635702" y="5324822"/>
            <a:ext cx="684000" cy="54000"/>
            <a:chOff x="6105602" y="5529092"/>
            <a:chExt cx="723823" cy="54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F66D4AFC-A919-7346-A8F2-62B9AEEDB27A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A2F9457E-4478-F34A-B61F-12ECBDE0A1A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219B49B8-F689-E04B-AA3E-DEF75C0E478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FDEB64E-EA3B-3D45-BD77-4F75F7656C07}"/>
              </a:ext>
            </a:extLst>
          </p:cNvPr>
          <p:cNvSpPr/>
          <p:nvPr/>
        </p:nvSpPr>
        <p:spPr>
          <a:xfrm>
            <a:off x="5930613" y="53356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6A07A007-9E31-924F-97E1-5E1A876A25D7}"/>
              </a:ext>
            </a:extLst>
          </p:cNvPr>
          <p:cNvGrpSpPr/>
          <p:nvPr/>
        </p:nvGrpSpPr>
        <p:grpSpPr>
          <a:xfrm>
            <a:off x="6305627" y="5420072"/>
            <a:ext cx="216000" cy="54000"/>
            <a:chOff x="6105602" y="5529092"/>
            <a:chExt cx="723823" cy="540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622DAD48-EC50-6A4F-9F2E-7BD310906F42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9C114590-B50C-7C47-A622-A46506168C4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826479C7-805C-0242-AD79-94DACA93E3F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70D09FB-7844-6E4C-899E-8BF28CC57DB8}"/>
              </a:ext>
            </a:extLst>
          </p:cNvPr>
          <p:cNvSpPr/>
          <p:nvPr/>
        </p:nvSpPr>
        <p:spPr>
          <a:xfrm>
            <a:off x="6403688" y="54308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4012235-FB80-0E40-A63D-21959B117C1C}"/>
              </a:ext>
            </a:extLst>
          </p:cNvPr>
          <p:cNvGrpSpPr/>
          <p:nvPr/>
        </p:nvGrpSpPr>
        <p:grpSpPr>
          <a:xfrm>
            <a:off x="5769052" y="5032722"/>
            <a:ext cx="316800" cy="54000"/>
            <a:chOff x="6105602" y="5529092"/>
            <a:chExt cx="723823" cy="54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0AD69322-041B-2145-8B3D-34AB826ECC1D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EC284C28-F240-6D44-9817-782DD44DBF4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C08B3A69-8134-2D46-B381-60D35FA9A04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A401490F-FA7B-5F49-B85F-7EE652BD3C59}"/>
              </a:ext>
            </a:extLst>
          </p:cNvPr>
          <p:cNvSpPr/>
          <p:nvPr/>
        </p:nvSpPr>
        <p:spPr>
          <a:xfrm>
            <a:off x="5914738" y="50435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D1B114CA-839D-BD46-BA52-AB9EBA291963}"/>
              </a:ext>
            </a:extLst>
          </p:cNvPr>
          <p:cNvGrpSpPr/>
          <p:nvPr/>
        </p:nvGrpSpPr>
        <p:grpSpPr>
          <a:xfrm>
            <a:off x="5946852" y="5127972"/>
            <a:ext cx="93600" cy="54000"/>
            <a:chOff x="6105602" y="5529092"/>
            <a:chExt cx="723823" cy="54000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12F35E1B-4AA2-E544-98AE-2F819EAD043C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EBA21634-767C-9044-A996-ABB207D7AF0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C400738-BCD1-AD44-8D01-4BC728FC859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FD7D8C02-7F3F-024B-AD2C-EE5357278BA0}"/>
              </a:ext>
            </a:extLst>
          </p:cNvPr>
          <p:cNvSpPr/>
          <p:nvPr/>
        </p:nvSpPr>
        <p:spPr>
          <a:xfrm>
            <a:off x="5978238" y="51387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B5E33B6F-9620-D349-9649-E0E7E7618298}"/>
              </a:ext>
            </a:extLst>
          </p:cNvPr>
          <p:cNvGrpSpPr/>
          <p:nvPr/>
        </p:nvGrpSpPr>
        <p:grpSpPr>
          <a:xfrm>
            <a:off x="5788102" y="4756497"/>
            <a:ext cx="360000" cy="54000"/>
            <a:chOff x="6105602" y="5529092"/>
            <a:chExt cx="723823" cy="540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4E8975C7-6B1E-1944-A8CC-F7ED7DE48604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39462484-F5DE-DD48-B550-9D91051F52C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9D8AE4F5-8B72-9B48-A7E6-77DC33CCFB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9112009C-6F97-594C-82D0-5BEDD0372838}"/>
              </a:ext>
            </a:extLst>
          </p:cNvPr>
          <p:cNvSpPr/>
          <p:nvPr/>
        </p:nvSpPr>
        <p:spPr>
          <a:xfrm>
            <a:off x="5933788" y="47672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4102B516-409D-184C-937A-83BED4FDCA44}"/>
              </a:ext>
            </a:extLst>
          </p:cNvPr>
          <p:cNvGrpSpPr/>
          <p:nvPr/>
        </p:nvGrpSpPr>
        <p:grpSpPr>
          <a:xfrm>
            <a:off x="5883353" y="4851747"/>
            <a:ext cx="125999" cy="54000"/>
            <a:chOff x="6105602" y="5529092"/>
            <a:chExt cx="723823" cy="5400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E0329A12-0ECE-624A-895C-87FCBEE04EE8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A5FB9B9A-863F-DB4A-81B2-62079C27EDB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931B032A-DFAD-3C4A-820D-D4A96586327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F1F7EB26-374D-BF44-A27E-2B12CDCFD646}"/>
              </a:ext>
            </a:extLst>
          </p:cNvPr>
          <p:cNvSpPr/>
          <p:nvPr/>
        </p:nvSpPr>
        <p:spPr>
          <a:xfrm>
            <a:off x="5933788" y="48625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B203D92-0C74-BB49-97F8-0022C2AC2E94}"/>
              </a:ext>
            </a:extLst>
          </p:cNvPr>
          <p:cNvGrpSpPr/>
          <p:nvPr/>
        </p:nvGrpSpPr>
        <p:grpSpPr>
          <a:xfrm>
            <a:off x="5711902" y="4470747"/>
            <a:ext cx="266400" cy="54000"/>
            <a:chOff x="6105602" y="5529092"/>
            <a:chExt cx="723823" cy="540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C59F14ED-3A63-494D-A2FD-3FAB1E557449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92210F3A-E0D8-3B48-8A20-E7900B89921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72FED615-6B9A-CE4D-9B67-D95EBFA27A0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078DB7B8-DB28-024D-928D-8730633B13C5}"/>
              </a:ext>
            </a:extLst>
          </p:cNvPr>
          <p:cNvSpPr/>
          <p:nvPr/>
        </p:nvSpPr>
        <p:spPr>
          <a:xfrm>
            <a:off x="5825838" y="44815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5E349B3-B5E0-B044-B3AA-140669C122C4}"/>
              </a:ext>
            </a:extLst>
          </p:cNvPr>
          <p:cNvGrpSpPr/>
          <p:nvPr/>
        </p:nvGrpSpPr>
        <p:grpSpPr>
          <a:xfrm>
            <a:off x="5838903" y="4565997"/>
            <a:ext cx="97200" cy="54000"/>
            <a:chOff x="6105602" y="5529092"/>
            <a:chExt cx="723823" cy="5400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393C76C3-FD31-2A42-883D-0CD499C5D03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3145117D-D630-B142-BE65-C061291022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DCB4BD0F-7436-D14C-841F-4940D0A8C1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FA18C81C-DD34-D04E-BC53-F0CA94A0B438}"/>
              </a:ext>
            </a:extLst>
          </p:cNvPr>
          <p:cNvSpPr/>
          <p:nvPr/>
        </p:nvSpPr>
        <p:spPr>
          <a:xfrm>
            <a:off x="5873463" y="45767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64C5C58C-2DD6-7A44-B1D3-4B1199512FCC}"/>
              </a:ext>
            </a:extLst>
          </p:cNvPr>
          <p:cNvGrpSpPr/>
          <p:nvPr/>
        </p:nvGrpSpPr>
        <p:grpSpPr>
          <a:xfrm>
            <a:off x="5848427" y="4191347"/>
            <a:ext cx="187200" cy="54000"/>
            <a:chOff x="6105602" y="5529092"/>
            <a:chExt cx="723823" cy="540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FE82AED0-B486-084A-8403-B44D6242B411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63966FDC-F634-6947-A583-F11EF7BF5E2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6559580D-5566-004C-A64A-35F60B373C9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8490D498-63D8-DD4B-BA33-9C0654F7065F}"/>
              </a:ext>
            </a:extLst>
          </p:cNvPr>
          <p:cNvSpPr/>
          <p:nvPr/>
        </p:nvSpPr>
        <p:spPr>
          <a:xfrm>
            <a:off x="5933788" y="42021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9758FCB4-A676-3648-AFCE-5641A38E035A}"/>
              </a:ext>
            </a:extLst>
          </p:cNvPr>
          <p:cNvGrpSpPr/>
          <p:nvPr/>
        </p:nvGrpSpPr>
        <p:grpSpPr>
          <a:xfrm>
            <a:off x="5867478" y="4286597"/>
            <a:ext cx="82800" cy="54000"/>
            <a:chOff x="6105602" y="5529092"/>
            <a:chExt cx="723823" cy="540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4304CFB2-3990-DA49-812C-7F481D9C844E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5DA26163-05B3-7A47-86A5-A7D2216F7E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1DFAB8FF-9B12-C74B-AE4D-7B6B13D80B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F876F017-8093-FC4D-A831-38959EE253D0}"/>
              </a:ext>
            </a:extLst>
          </p:cNvPr>
          <p:cNvSpPr/>
          <p:nvPr/>
        </p:nvSpPr>
        <p:spPr>
          <a:xfrm>
            <a:off x="5886163" y="42973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CFF0591A-33AB-5841-AD58-40BBD1A0D4EA}"/>
              </a:ext>
            </a:extLst>
          </p:cNvPr>
          <p:cNvGrpSpPr/>
          <p:nvPr/>
        </p:nvGrpSpPr>
        <p:grpSpPr>
          <a:xfrm>
            <a:off x="5702377" y="3902422"/>
            <a:ext cx="187200" cy="54000"/>
            <a:chOff x="6105602" y="5529092"/>
            <a:chExt cx="723823" cy="54000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39227F73-8D9D-E546-A17E-12FB03DF3CDB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BB740081-40CC-8246-9896-527BEA2D2D4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FBC90443-15BE-924A-8B93-65D49D9E2A0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F2285F3D-7BC6-2D44-AEA2-27A9A77FD15C}"/>
              </a:ext>
            </a:extLst>
          </p:cNvPr>
          <p:cNvSpPr/>
          <p:nvPr/>
        </p:nvSpPr>
        <p:spPr>
          <a:xfrm>
            <a:off x="5781388" y="39132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030B670-A587-2B47-8D6B-32F6422F3371}"/>
              </a:ext>
            </a:extLst>
          </p:cNvPr>
          <p:cNvGrpSpPr/>
          <p:nvPr/>
        </p:nvGrpSpPr>
        <p:grpSpPr>
          <a:xfrm>
            <a:off x="5775403" y="3997672"/>
            <a:ext cx="82800" cy="54000"/>
            <a:chOff x="6105602" y="5529092"/>
            <a:chExt cx="723823" cy="540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004A1D5B-FA01-2348-9F22-59E618F83A92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67F13C3F-BC5C-A745-8A47-BD1480AFFDF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xmlns="" id="{A823441B-4B9B-D241-86A3-17309580D5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DACCB143-EAD3-794D-9C1B-B9F1FE74DE3B}"/>
              </a:ext>
            </a:extLst>
          </p:cNvPr>
          <p:cNvSpPr/>
          <p:nvPr/>
        </p:nvSpPr>
        <p:spPr>
          <a:xfrm>
            <a:off x="5797263" y="40116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79FFF49A-83D1-5A4E-A220-3F979F11F5C8}"/>
              </a:ext>
            </a:extLst>
          </p:cNvPr>
          <p:cNvGrpSpPr/>
          <p:nvPr/>
        </p:nvGrpSpPr>
        <p:grpSpPr>
          <a:xfrm>
            <a:off x="5730952" y="3629372"/>
            <a:ext cx="172800" cy="54000"/>
            <a:chOff x="6105602" y="5529092"/>
            <a:chExt cx="723823" cy="54000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xmlns="" id="{8B88344B-31B1-244F-B30C-38E304FB07D3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ADE37E67-3709-6F49-82C2-13F8A835F91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xmlns="" id="{19ECC0AC-D98D-5641-91FE-0F9F36F1AB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06EA0D75-CB3E-264E-B690-F24F56EA7130}"/>
              </a:ext>
            </a:extLst>
          </p:cNvPr>
          <p:cNvSpPr/>
          <p:nvPr/>
        </p:nvSpPr>
        <p:spPr>
          <a:xfrm>
            <a:off x="5797263" y="36401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E14A1CCC-4672-E74A-83C4-E4DDEDA2900B}"/>
              </a:ext>
            </a:extLst>
          </p:cNvPr>
          <p:cNvGrpSpPr/>
          <p:nvPr/>
        </p:nvGrpSpPr>
        <p:grpSpPr>
          <a:xfrm>
            <a:off x="5851603" y="3724622"/>
            <a:ext cx="64800" cy="54000"/>
            <a:chOff x="6105602" y="5529092"/>
            <a:chExt cx="723823" cy="540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76A93E7D-1887-E24F-8020-96EEBADA66DC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B75D9CEA-6F64-414B-B14A-16574287A9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4A7BD8CC-AD97-9E4C-8DF8-6E335DD6916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62A659D8-3217-4048-A9EA-F9481CFF1AB6}"/>
              </a:ext>
            </a:extLst>
          </p:cNvPr>
          <p:cNvSpPr/>
          <p:nvPr/>
        </p:nvSpPr>
        <p:spPr>
          <a:xfrm>
            <a:off x="5873463" y="37354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xmlns="" id="{1A12AC74-A604-E24C-9D7D-E345543E97D1}"/>
              </a:ext>
            </a:extLst>
          </p:cNvPr>
          <p:cNvGrpSpPr/>
          <p:nvPr/>
        </p:nvGrpSpPr>
        <p:grpSpPr>
          <a:xfrm>
            <a:off x="5759527" y="3343622"/>
            <a:ext cx="313200" cy="54000"/>
            <a:chOff x="6105602" y="5529092"/>
            <a:chExt cx="723823" cy="54000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8620AA2A-29DD-1849-882D-D591F7E971C6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56AB2AC5-2172-6642-9335-DB7401547F2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9AA99263-A275-234C-A3A2-BE62DE8FF0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4D6CB721-0EFA-9747-B71F-C3A11AC35EE2}"/>
              </a:ext>
            </a:extLst>
          </p:cNvPr>
          <p:cNvSpPr/>
          <p:nvPr/>
        </p:nvSpPr>
        <p:spPr>
          <a:xfrm>
            <a:off x="5905213" y="33544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7199983D-2237-6B41-BB40-A9A85C88BA14}"/>
              </a:ext>
            </a:extLst>
          </p:cNvPr>
          <p:cNvGrpSpPr/>
          <p:nvPr/>
        </p:nvGrpSpPr>
        <p:grpSpPr>
          <a:xfrm>
            <a:off x="5810328" y="3438872"/>
            <a:ext cx="90000" cy="54000"/>
            <a:chOff x="6105602" y="5529092"/>
            <a:chExt cx="723823" cy="5400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67EDB0D0-93BA-B244-914D-C108D91ADDD3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CC2EB59E-C905-7C43-BEB0-069126E339D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CE43E031-984E-1B4E-B4F5-376CD955D4A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4F44BAD0-03CD-214B-A0C0-B49260E1715B}"/>
              </a:ext>
            </a:extLst>
          </p:cNvPr>
          <p:cNvSpPr/>
          <p:nvPr/>
        </p:nvSpPr>
        <p:spPr>
          <a:xfrm>
            <a:off x="5838538" y="34496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FFC4DB46-02EA-A149-BFDE-1DAEEEB5093C}"/>
              </a:ext>
            </a:extLst>
          </p:cNvPr>
          <p:cNvGrpSpPr/>
          <p:nvPr/>
        </p:nvGrpSpPr>
        <p:grpSpPr>
          <a:xfrm>
            <a:off x="5683327" y="3057872"/>
            <a:ext cx="1152000" cy="54000"/>
            <a:chOff x="6105602" y="5529092"/>
            <a:chExt cx="723823" cy="54000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xmlns="" id="{EE46A18F-FB52-7649-B13C-16367F5D0903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1B476AAB-26FA-E94E-B5A3-F9C03024AEC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E123B2F8-38E8-A843-A6FB-3DD13B74CD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E6AEE48E-A8DC-7545-82EC-1EFC7B994FE7}"/>
              </a:ext>
            </a:extLst>
          </p:cNvPr>
          <p:cNvSpPr/>
          <p:nvPr/>
        </p:nvSpPr>
        <p:spPr>
          <a:xfrm>
            <a:off x="6162388" y="30686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79EF29E4-9754-474B-AE02-68EE0FEE6E0A}"/>
              </a:ext>
            </a:extLst>
          </p:cNvPr>
          <p:cNvGrpSpPr/>
          <p:nvPr/>
        </p:nvGrpSpPr>
        <p:grpSpPr>
          <a:xfrm>
            <a:off x="5975428" y="3153122"/>
            <a:ext cx="252000" cy="54000"/>
            <a:chOff x="6105602" y="5529092"/>
            <a:chExt cx="723823" cy="54000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xmlns="" id="{4D0CD8A4-C507-8C4E-869A-A927C1340539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5A236A93-6616-FA44-B103-C83153DF3B4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D4AB6574-7238-7847-9345-2EA6A239F0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3732DED1-8685-564E-9345-428F760BB67C}"/>
              </a:ext>
            </a:extLst>
          </p:cNvPr>
          <p:cNvSpPr/>
          <p:nvPr/>
        </p:nvSpPr>
        <p:spPr>
          <a:xfrm>
            <a:off x="6083013" y="31639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35F96346-C735-A148-8C6F-8313052B9AAB}"/>
              </a:ext>
            </a:extLst>
          </p:cNvPr>
          <p:cNvGrpSpPr/>
          <p:nvPr/>
        </p:nvGrpSpPr>
        <p:grpSpPr>
          <a:xfrm>
            <a:off x="5613477" y="1930747"/>
            <a:ext cx="856800" cy="54000"/>
            <a:chOff x="6105602" y="5529092"/>
            <a:chExt cx="723823" cy="54000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C4756B39-EA27-7C43-911E-E230039534C4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ACCCDFAC-E00A-1542-B9FC-F57A4F9359B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758B2DBA-01F5-054B-8169-B4FBFF6A281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C9833C4C-CD43-5E4E-AE6E-8616375399F0}"/>
              </a:ext>
            </a:extLst>
          </p:cNvPr>
          <p:cNvSpPr/>
          <p:nvPr/>
        </p:nvSpPr>
        <p:spPr>
          <a:xfrm>
            <a:off x="5981413" y="19415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2E7420F7-996C-844B-A774-3C36A7D78943}"/>
              </a:ext>
            </a:extLst>
          </p:cNvPr>
          <p:cNvGrpSpPr/>
          <p:nvPr/>
        </p:nvGrpSpPr>
        <p:grpSpPr>
          <a:xfrm>
            <a:off x="5823028" y="2025997"/>
            <a:ext cx="313200" cy="54000"/>
            <a:chOff x="6105602" y="5529092"/>
            <a:chExt cx="723823" cy="5400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F8E41027-041B-DA41-8323-D8D5AD4D4114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0BD810B7-4A25-D140-8883-66E07087298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031C9AE6-010F-C540-AD8D-3EAB552F68E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603E9DD5-E3F9-2848-94BA-15774188F462}"/>
              </a:ext>
            </a:extLst>
          </p:cNvPr>
          <p:cNvSpPr/>
          <p:nvPr/>
        </p:nvSpPr>
        <p:spPr>
          <a:xfrm>
            <a:off x="5946488" y="20367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45317498-EDB0-8742-94FE-663F67B2E79D}"/>
              </a:ext>
            </a:extLst>
          </p:cNvPr>
          <p:cNvGrpSpPr/>
          <p:nvPr/>
        </p:nvGrpSpPr>
        <p:grpSpPr>
          <a:xfrm>
            <a:off x="5918277" y="2210147"/>
            <a:ext cx="468000" cy="54000"/>
            <a:chOff x="6105602" y="5529092"/>
            <a:chExt cx="723823" cy="54000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03E4A471-0EC7-D44C-B4E9-36B337DA61F6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8C26FD5C-9463-2945-9461-7367C6ECFB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13E042BB-B409-1041-997A-6F2797D1282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815F796C-5175-6540-B534-59EA74026A83}"/>
              </a:ext>
            </a:extLst>
          </p:cNvPr>
          <p:cNvSpPr/>
          <p:nvPr/>
        </p:nvSpPr>
        <p:spPr>
          <a:xfrm>
            <a:off x="6127463" y="22209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xmlns="" id="{2A11B5AD-0AA9-1042-BD13-E6C24A7DEE56}"/>
              </a:ext>
            </a:extLst>
          </p:cNvPr>
          <p:cNvGrpSpPr/>
          <p:nvPr/>
        </p:nvGrpSpPr>
        <p:grpSpPr>
          <a:xfrm>
            <a:off x="6004003" y="2305397"/>
            <a:ext cx="190800" cy="54000"/>
            <a:chOff x="6105602" y="5529092"/>
            <a:chExt cx="723823" cy="54000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25395B60-12D8-7047-BB8E-A9A198F177C4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7DB79BDA-1026-194E-BAC2-5E8FA81AA57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220C967B-E41E-D049-A875-7B72C1AB47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xmlns="" id="{04D84690-57CB-A04B-92CD-488F3A982129}"/>
              </a:ext>
            </a:extLst>
          </p:cNvPr>
          <p:cNvSpPr/>
          <p:nvPr/>
        </p:nvSpPr>
        <p:spPr>
          <a:xfrm>
            <a:off x="6083013" y="23161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xmlns="" id="{B104ED38-FF6F-2547-8220-629F0E89B203}"/>
              </a:ext>
            </a:extLst>
          </p:cNvPr>
          <p:cNvGrpSpPr/>
          <p:nvPr/>
        </p:nvGrpSpPr>
        <p:grpSpPr>
          <a:xfrm>
            <a:off x="5854777" y="2492722"/>
            <a:ext cx="702000" cy="54000"/>
            <a:chOff x="6105602" y="5529092"/>
            <a:chExt cx="723823" cy="54000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36541996-A2DB-9F41-B498-024CEABA5919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D80CB72B-7343-5E49-ACDD-5561D18F28B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EAD9DF15-3C43-2049-840A-242035AAEDB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233AC8B9-4043-3046-8FC6-0CD25BD4FC78}"/>
              </a:ext>
            </a:extLst>
          </p:cNvPr>
          <p:cNvSpPr/>
          <p:nvPr/>
        </p:nvSpPr>
        <p:spPr>
          <a:xfrm>
            <a:off x="6159213" y="25035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BABB591D-743B-2D41-A9EE-776D9E042E94}"/>
              </a:ext>
            </a:extLst>
          </p:cNvPr>
          <p:cNvGrpSpPr/>
          <p:nvPr/>
        </p:nvGrpSpPr>
        <p:grpSpPr>
          <a:xfrm>
            <a:off x="6023053" y="2587972"/>
            <a:ext cx="259200" cy="54000"/>
            <a:chOff x="6105602" y="5529092"/>
            <a:chExt cx="723823" cy="54000"/>
          </a:xfrm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39B00ADE-E589-3345-9186-29B3D8BFA9F1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E9B4C7C0-5D74-9B45-A19A-461122849E7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7B950E59-5642-C241-B420-2D521FF41EE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3194AA14-FD2A-DD46-A8D5-46AC8C6BAF7F}"/>
              </a:ext>
            </a:extLst>
          </p:cNvPr>
          <p:cNvSpPr/>
          <p:nvPr/>
        </p:nvSpPr>
        <p:spPr>
          <a:xfrm>
            <a:off x="6127463" y="25987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xmlns="" id="{1CF2167B-5132-334F-AB2E-D8ECAACDE5FC}"/>
              </a:ext>
            </a:extLst>
          </p:cNvPr>
          <p:cNvGrpSpPr/>
          <p:nvPr/>
        </p:nvGrpSpPr>
        <p:grpSpPr>
          <a:xfrm>
            <a:off x="5854777" y="2772122"/>
            <a:ext cx="172800" cy="54000"/>
            <a:chOff x="6105602" y="5529092"/>
            <a:chExt cx="723823" cy="54000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0E847A60-490D-1644-BC3E-2631500B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30792C6E-7C56-B049-9732-1E450B6229D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9837EFA8-E5E6-984F-B599-49A94E2D83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9219AC6A-3130-0842-83AF-993CD96E5646}"/>
              </a:ext>
            </a:extLst>
          </p:cNvPr>
          <p:cNvSpPr/>
          <p:nvPr/>
        </p:nvSpPr>
        <p:spPr>
          <a:xfrm>
            <a:off x="5921088" y="27829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xmlns="" id="{FA579532-343D-954F-BB4E-D532FA7B980D}"/>
              </a:ext>
            </a:extLst>
          </p:cNvPr>
          <p:cNvGrpSpPr/>
          <p:nvPr/>
        </p:nvGrpSpPr>
        <p:grpSpPr>
          <a:xfrm>
            <a:off x="5854778" y="2867372"/>
            <a:ext cx="64800" cy="54000"/>
            <a:chOff x="6105602" y="5529092"/>
            <a:chExt cx="723823" cy="54000"/>
          </a:xfrm>
        </p:grpSpPr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E862C7B6-5029-CA4D-921C-A3E24D61529B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3154F670-7C40-B84A-87FE-9C0FC56BA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6B008172-8BEE-3C43-A0AA-AD79ED34998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4192ED48-8EB5-0644-B493-9668C635D44C}"/>
              </a:ext>
            </a:extLst>
          </p:cNvPr>
          <p:cNvSpPr/>
          <p:nvPr/>
        </p:nvSpPr>
        <p:spPr>
          <a:xfrm>
            <a:off x="5870288" y="28781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0D8A8795-A73A-B643-8963-CE0C82CF2E80}"/>
              </a:ext>
            </a:extLst>
          </p:cNvPr>
          <p:cNvGrpSpPr/>
          <p:nvPr/>
        </p:nvGrpSpPr>
        <p:grpSpPr>
          <a:xfrm>
            <a:off x="5673802" y="1638647"/>
            <a:ext cx="136800" cy="54000"/>
            <a:chOff x="6105602" y="5529092"/>
            <a:chExt cx="723823" cy="540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716EBE58-33AF-D84E-8180-83A47149B4A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CFDB5B5B-4F01-7445-B76F-BF9B747195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297DC275-761E-A34D-A5AB-E54D86756AE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Rectangle 197">
            <a:extLst>
              <a:ext uri="{FF2B5EF4-FFF2-40B4-BE49-F238E27FC236}">
                <a16:creationId xmlns:a16="http://schemas.microsoft.com/office/drawing/2014/main" xmlns="" id="{1EA5523A-26FB-A94C-BFEE-91151DFA8B2B}"/>
              </a:ext>
            </a:extLst>
          </p:cNvPr>
          <p:cNvSpPr/>
          <p:nvPr/>
        </p:nvSpPr>
        <p:spPr>
          <a:xfrm>
            <a:off x="5717888" y="16494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69B13E72-B264-DB42-A197-E0E9B7E14F59}"/>
              </a:ext>
            </a:extLst>
          </p:cNvPr>
          <p:cNvGrpSpPr/>
          <p:nvPr/>
        </p:nvGrpSpPr>
        <p:grpSpPr>
          <a:xfrm>
            <a:off x="5838903" y="1733897"/>
            <a:ext cx="64800" cy="54000"/>
            <a:chOff x="6105602" y="5529092"/>
            <a:chExt cx="723823" cy="54000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C61FF15E-1F36-284D-ACC6-0F7D7DAB8B7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FBCA6416-F95F-9746-9D6A-0D42F845651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C73F40BB-C925-F84F-A1A7-E0FA4A5FA4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xmlns="" id="{E49B10D6-456D-0346-8E02-4DD3F56BAC59}"/>
              </a:ext>
            </a:extLst>
          </p:cNvPr>
          <p:cNvSpPr/>
          <p:nvPr/>
        </p:nvSpPr>
        <p:spPr>
          <a:xfrm>
            <a:off x="5857588" y="17446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990A0903-AFF4-0747-85F4-5745E6805D9C}"/>
              </a:ext>
            </a:extLst>
          </p:cNvPr>
          <p:cNvGrpSpPr/>
          <p:nvPr/>
        </p:nvGrpSpPr>
        <p:grpSpPr>
          <a:xfrm>
            <a:off x="5762702" y="1371947"/>
            <a:ext cx="252000" cy="54000"/>
            <a:chOff x="6105602" y="5529092"/>
            <a:chExt cx="723823" cy="54000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14DBC7C9-0139-254C-9A03-36AF607E5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D59FB1CD-A1B3-3742-B083-52E92AB110B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447958AC-7A8F-9A43-BF90-304D2FC0736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F7252476-224C-D648-8126-1B57705947C7}"/>
              </a:ext>
            </a:extLst>
          </p:cNvPr>
          <p:cNvSpPr/>
          <p:nvPr/>
        </p:nvSpPr>
        <p:spPr>
          <a:xfrm>
            <a:off x="5870288" y="138274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xmlns="" id="{6ED3AA13-A9C2-2042-B89C-4A0C841F0AA1}"/>
              </a:ext>
            </a:extLst>
          </p:cNvPr>
          <p:cNvGrpSpPr/>
          <p:nvPr/>
        </p:nvGrpSpPr>
        <p:grpSpPr>
          <a:xfrm>
            <a:off x="5810328" y="1467197"/>
            <a:ext cx="97200" cy="54000"/>
            <a:chOff x="6105602" y="5529092"/>
            <a:chExt cx="723823" cy="54000"/>
          </a:xfrm>
        </p:grpSpPr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749EEA33-17ED-3045-98DE-BA61AA1A1066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18693FFB-B9D6-7148-AD3E-831ADB316E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7485F65C-DEFF-BE4B-82A5-F1E5A01E76F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00E1BC1D-9C28-5842-A817-4EEE824CF726}"/>
              </a:ext>
            </a:extLst>
          </p:cNvPr>
          <p:cNvSpPr/>
          <p:nvPr/>
        </p:nvSpPr>
        <p:spPr>
          <a:xfrm>
            <a:off x="5841713" y="1477997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xmlns="" id="{AACE0C2A-A440-6147-9DED-9DA42980977C}"/>
              </a:ext>
            </a:extLst>
          </p:cNvPr>
          <p:cNvGrpSpPr/>
          <p:nvPr/>
        </p:nvGrpSpPr>
        <p:grpSpPr>
          <a:xfrm>
            <a:off x="5715077" y="1083022"/>
            <a:ext cx="154800" cy="54000"/>
            <a:chOff x="6105602" y="5529092"/>
            <a:chExt cx="723823" cy="54000"/>
          </a:xfrm>
        </p:grpSpPr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46C5799F-F834-7644-B0C3-E5E969B09A8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1CC647CD-9B6E-7B40-92F7-E88D7FEDC02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D1CB7162-DF8B-0D47-833B-B3397C77767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CB330682-1E5F-5D4C-8340-7372E17BB773}"/>
              </a:ext>
            </a:extLst>
          </p:cNvPr>
          <p:cNvSpPr/>
          <p:nvPr/>
        </p:nvSpPr>
        <p:spPr>
          <a:xfrm>
            <a:off x="5781388" y="109382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C3DB226C-B8ED-944F-A8BA-DD729E5EA2CD}"/>
              </a:ext>
            </a:extLst>
          </p:cNvPr>
          <p:cNvGrpSpPr/>
          <p:nvPr/>
        </p:nvGrpSpPr>
        <p:grpSpPr>
          <a:xfrm>
            <a:off x="5927803" y="1178272"/>
            <a:ext cx="79200" cy="54000"/>
            <a:chOff x="6105602" y="5529092"/>
            <a:chExt cx="723823" cy="54000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E6733E7C-7AF5-074D-873A-DA677205AF15}"/>
                </a:ext>
              </a:extLst>
            </p:cNvPr>
            <p:cNvCxnSpPr>
              <a:cxnSpLocks/>
            </p:cNvCxnSpPr>
            <p:nvPr/>
          </p:nvCxnSpPr>
          <p:spPr>
            <a:xfrm>
              <a:off x="6105602" y="5556092"/>
              <a:ext cx="72382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3E80192B-7296-5A45-911C-614FD25B236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797752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xmlns="" id="{8200F376-8B5F-5543-9E38-6E5CB228405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083377" y="5556092"/>
              <a:ext cx="54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962E43FA-19EC-4B42-81BF-0156E78B083F}"/>
              </a:ext>
            </a:extLst>
          </p:cNvPr>
          <p:cNvSpPr/>
          <p:nvPr/>
        </p:nvSpPr>
        <p:spPr>
          <a:xfrm>
            <a:off x="5959188" y="1189072"/>
            <a:ext cx="32400" cy="3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Content Placeholder 8">
            <a:extLst>
              <a:ext uri="{FF2B5EF4-FFF2-40B4-BE49-F238E27FC236}">
                <a16:creationId xmlns:a16="http://schemas.microsoft.com/office/drawing/2014/main" xmlns="" id="{29122BD4-F882-E1BE-4B9C-51B35F022697}"/>
              </a:ext>
            </a:extLst>
          </p:cNvPr>
          <p:cNvSpPr txBox="1">
            <a:spLocks/>
          </p:cNvSpPr>
          <p:nvPr/>
        </p:nvSpPr>
        <p:spPr>
          <a:xfrm>
            <a:off x="707093" y="6337671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/>
              <a:buNone/>
              <a:defRPr sz="8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2pPr>
            <a:lvl3pPr marL="914400" indent="0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3pPr>
            <a:lvl4pPr marL="13716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4pPr>
            <a:lvl5pPr marL="18288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BMI, body mass index; CI, confidence interval; CRC, colorectal cancer; EOCRC, early-onset colorectal cancer; LOCRC, late-onset colorectal cancer; NSAID, nonsteroidal anti-inflammatory drug; OR, odds ratio</a:t>
            </a:r>
          </a:p>
          <a:p>
            <a:r>
              <a:rPr lang="en-GB" dirty="0"/>
              <a:t>Adapted from: </a:t>
            </a:r>
            <a:r>
              <a:rPr lang="en-GB" dirty="0" err="1"/>
              <a:t>Archambault</a:t>
            </a:r>
            <a:r>
              <a:rPr lang="en-GB" dirty="0"/>
              <a:t> AN, et al. JNCI Cancer </a:t>
            </a:r>
            <a:r>
              <a:rPr lang="en-GB" dirty="0" err="1"/>
              <a:t>Spectr</a:t>
            </a:r>
            <a:r>
              <a:rPr lang="en-GB" dirty="0"/>
              <a:t>. 2021;5:pkab029</a:t>
            </a:r>
          </a:p>
        </p:txBody>
      </p:sp>
    </p:spTree>
    <p:extLst>
      <p:ext uri="{BB962C8B-B14F-4D97-AF65-F5344CB8AC3E}">
        <p14:creationId xmlns:p14="http://schemas.microsoft.com/office/powerpoint/2010/main" val="29507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59925D-2F44-0EEA-91E7-AFE80CFA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Disease characteristics and diagnosis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33B7A3-DF58-58FB-EF8E-1118BE35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02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A31FDD-4F81-C705-B497-F07379C1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Eocrc: Disease Characteristics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5B515CC6-9DF1-0D27-A3E5-352CC17B490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spcAft>
                <a:spcPts val="100"/>
              </a:spcAft>
            </a:pPr>
            <a:r>
              <a:rPr lang="en-GB" sz="8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CRC, colorectal cancer; EOCRC, early-onset colorectal cancer; LOCRC, late-onset colorectal cancer</a:t>
            </a:r>
          </a:p>
          <a:p>
            <a:pPr>
              <a:spcAft>
                <a:spcPts val="100"/>
              </a:spcAft>
            </a:pPr>
            <a:r>
              <a:rPr lang="en-GB" dirty="0">
                <a:solidFill>
                  <a:schemeClr val="tx2"/>
                </a:solidFill>
              </a:rPr>
              <a:t>Akimoto N, et al. Nat Rev Clin Oncol. 2021;18:230-43; Cercek A, et al. J Natl Cancer Inst. 2021;113:1683-92; Chang DT, et al. Mod Pathol. 2012;25:1128-39; Dozois EJ, et al. Medicine (Baltimore). 2008;87:259-63;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Meyer JE, et al. Cancer. 2010;116:4354-9; Mork ME, et al. J Clin Oncol. 2015; 33:3544-9; Pearlman R, et al. JAMA Oncol. 2017;3:464-71; Saraste D, et al. Br J Surg. 2020;107:301-9; Stoffel EM, et al. Gastroenterology. 2018;154:897-905.e1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xmlns="" id="{08046D1F-986E-05A6-6F23-BA70B2C42AC7}"/>
              </a:ext>
            </a:extLst>
          </p:cNvPr>
          <p:cNvSpPr txBox="1">
            <a:spLocks/>
          </p:cNvSpPr>
          <p:nvPr/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accent2"/>
                </a:solidFill>
              </a:rPr>
              <a:t>More than 70% </a:t>
            </a:r>
            <a:r>
              <a:rPr lang="en-GB" dirty="0"/>
              <a:t>of EOCRCs are in the </a:t>
            </a:r>
            <a:r>
              <a:rPr lang="en-GB" b="1" dirty="0">
                <a:solidFill>
                  <a:schemeClr val="accent2"/>
                </a:solidFill>
              </a:rPr>
              <a:t>left colon </a:t>
            </a:r>
            <a:r>
              <a:rPr lang="en-GB" dirty="0"/>
              <a:t>at presentation</a:t>
            </a:r>
          </a:p>
          <a:p>
            <a:r>
              <a:rPr lang="en-GB" dirty="0"/>
              <a:t>Higher rates of </a:t>
            </a:r>
            <a:r>
              <a:rPr lang="en-GB" b="1" dirty="0">
                <a:solidFill>
                  <a:schemeClr val="accent2"/>
                </a:solidFill>
              </a:rPr>
              <a:t>poorly differentiated tumours </a:t>
            </a:r>
            <a:r>
              <a:rPr lang="en-GB" dirty="0"/>
              <a:t>and more </a:t>
            </a:r>
            <a:r>
              <a:rPr lang="en-GB" b="1" dirty="0">
                <a:solidFill>
                  <a:schemeClr val="accent2"/>
                </a:solidFill>
              </a:rPr>
              <a:t>frequent signet ring cells</a:t>
            </a:r>
          </a:p>
          <a:p>
            <a:r>
              <a:rPr lang="en-GB" dirty="0"/>
              <a:t>Approximately 1 in 5 individuals diagnosed with CRC at age &lt;50 years carries a germline mutation associated with cancer</a:t>
            </a:r>
          </a:p>
          <a:p>
            <a:r>
              <a:rPr lang="en-GB" dirty="0"/>
              <a:t>Higher frequencies of </a:t>
            </a:r>
            <a:r>
              <a:rPr lang="en-GB" sz="20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microsatellite instability high</a:t>
            </a:r>
            <a:r>
              <a:rPr lang="en-GB" dirty="0"/>
              <a:t> (MSI-H; Lynch syndrome)</a:t>
            </a:r>
          </a:p>
          <a:p>
            <a:r>
              <a:rPr lang="en-GB" dirty="0"/>
              <a:t>Higher risk of </a:t>
            </a:r>
            <a:r>
              <a:rPr lang="en-GB" b="1" dirty="0">
                <a:solidFill>
                  <a:schemeClr val="accent2"/>
                </a:solidFill>
              </a:rPr>
              <a:t>metachronous disease</a:t>
            </a:r>
          </a:p>
          <a:p>
            <a:r>
              <a:rPr lang="en-GB" b="1" dirty="0">
                <a:solidFill>
                  <a:schemeClr val="accent2"/>
                </a:solidFill>
              </a:rPr>
              <a:t>EOCRC</a:t>
            </a:r>
            <a:r>
              <a:rPr lang="en-GB" dirty="0"/>
              <a:t> more likely to be </a:t>
            </a:r>
            <a:r>
              <a:rPr lang="en-GB" b="1" dirty="0">
                <a:solidFill>
                  <a:schemeClr val="accent2"/>
                </a:solidFill>
              </a:rPr>
              <a:t>diagnosed at advanced stages </a:t>
            </a:r>
            <a:r>
              <a:rPr lang="en-GB" dirty="0"/>
              <a:t>(stage III-IV) compared to LOCRC </a:t>
            </a:r>
          </a:p>
          <a:p>
            <a:pPr lvl="1"/>
            <a:r>
              <a:rPr lang="en-GB" dirty="0"/>
              <a:t>Significantly longer time to diagnosis and longer duration of symptoms compared to older patients</a:t>
            </a:r>
          </a:p>
          <a:p>
            <a:endParaRPr lang="en-GB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D8BD0184-D6AE-2BAD-5995-697AEAB06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8BB74CC7-EED1-9646-825F-3EE766530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Clinical presentation of eocrc </a:t>
            </a:r>
            <a:br>
              <a:rPr lang="en-GB" dirty="0">
                <a:sym typeface="Arial"/>
              </a:rPr>
            </a:br>
            <a:r>
              <a:rPr lang="en-GB" dirty="0">
                <a:sym typeface="Arial"/>
              </a:rPr>
              <a:t>vs LOcrc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45F8DAE-FA97-1C4B-B454-81F623FB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BECD76-F4FF-C446-9486-CF8FF4A93B4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011C08B1-2300-1D9B-14E1-20C9A49A220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CRC, colorectal cancer; EO, early onset; EOCRC, early-onset colorectal cancer; GI, gastrointestinal; LO, late onset</a:t>
            </a:r>
          </a:p>
          <a:p>
            <a:r>
              <a:rPr lang="en-GB" dirty="0"/>
              <a:t>Adapted from: Cercek A, et al. J Natl Cancer Inst. 2021;113:1683-92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4C40A9-904D-4DBF-E722-213D5FBDC998}"/>
              </a:ext>
            </a:extLst>
          </p:cNvPr>
          <p:cNvSpPr txBox="1"/>
          <p:nvPr/>
        </p:nvSpPr>
        <p:spPr>
          <a:xfrm>
            <a:off x="1706611" y="1669410"/>
            <a:ext cx="36579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5335E6-224F-34A5-E8C9-BF7A4A73CB95}"/>
              </a:ext>
            </a:extLst>
          </p:cNvPr>
          <p:cNvSpPr txBox="1"/>
          <p:nvPr/>
        </p:nvSpPr>
        <p:spPr>
          <a:xfrm>
            <a:off x="8781638" y="1373603"/>
            <a:ext cx="185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common symptoms at presentation for EOCRC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8207755B-3281-52C8-FD43-9E949B55A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317628"/>
              </p:ext>
            </p:extLst>
          </p:nvPr>
        </p:nvGraphicFramePr>
        <p:xfrm>
          <a:off x="396843" y="1184701"/>
          <a:ext cx="8784772" cy="4665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0F8F16-C984-DF86-7F20-F590733DB61E}"/>
              </a:ext>
            </a:extLst>
          </p:cNvPr>
          <p:cNvSpPr txBox="1"/>
          <p:nvPr/>
        </p:nvSpPr>
        <p:spPr>
          <a:xfrm>
            <a:off x="371444" y="1261688"/>
            <a:ext cx="8392885" cy="12125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38EA6A-3FE7-DA33-E259-C1AE4AB4C190}"/>
              </a:ext>
            </a:extLst>
          </p:cNvPr>
          <p:cNvSpPr txBox="1"/>
          <p:nvPr/>
        </p:nvSpPr>
        <p:spPr>
          <a:xfrm>
            <a:off x="4789229" y="5755513"/>
            <a:ext cx="32448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Frequency of symptoms (%)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C86A683-627E-5ED2-1E77-9312ABD9342E}"/>
              </a:ext>
            </a:extLst>
          </p:cNvPr>
          <p:cNvSpPr txBox="1"/>
          <p:nvPr/>
        </p:nvSpPr>
        <p:spPr>
          <a:xfrm>
            <a:off x="7652545" y="2885368"/>
            <a:ext cx="3929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are frequently attributed to common, benign conditions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awareness of CRC: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–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patients 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–"/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providers</a:t>
            </a:r>
          </a:p>
        </p:txBody>
      </p:sp>
    </p:spTree>
    <p:extLst>
      <p:ext uri="{BB962C8B-B14F-4D97-AF65-F5344CB8AC3E}">
        <p14:creationId xmlns:p14="http://schemas.microsoft.com/office/powerpoint/2010/main" val="10929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40C7122-A175-1544-B9DB-78102BB2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Clinical characteristics are similar regardless of age at onset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474C3A-C48E-6544-BD78-062D4BBD8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BECD76-F4FF-C446-9486-CF8FF4A93B4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CB488E57-1167-6319-260B-5A80120367A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CRC, colorectal cancer; EO, early onset; EOCRC, early-onset colorectal cancer; LO, late onset</a:t>
            </a:r>
          </a:p>
          <a:p>
            <a:r>
              <a:rPr lang="en-GB" dirty="0"/>
              <a:t>Adapted from: Cercek A, et al. J Natl Cancer Inst. 2021;113:1683-92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0B4EB-6F40-90C3-D925-6B8E2E556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52" y="1181829"/>
            <a:ext cx="16637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C464DB-61B4-0430-0B8D-884AB20B3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69" t="33989" r="30115" b="33819"/>
          <a:stretch/>
        </p:blipFill>
        <p:spPr>
          <a:xfrm>
            <a:off x="7144629" y="2642428"/>
            <a:ext cx="1692490" cy="14145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79CD875-1559-7EBE-6FFA-994709493426}"/>
              </a:ext>
            </a:extLst>
          </p:cNvPr>
          <p:cNvSpPr/>
          <p:nvPr/>
        </p:nvSpPr>
        <p:spPr>
          <a:xfrm>
            <a:off x="1743075" y="5216094"/>
            <a:ext cx="2435225" cy="1819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4AEF12F-FD42-CB92-5352-A95C874EFDBB}"/>
              </a:ext>
            </a:extLst>
          </p:cNvPr>
          <p:cNvSpPr/>
          <p:nvPr/>
        </p:nvSpPr>
        <p:spPr>
          <a:xfrm>
            <a:off x="1743075" y="5012894"/>
            <a:ext cx="2435225" cy="1819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xmlns="" id="{1BC8B28D-F06C-7AAE-2DC4-1B59EABB1B8A}"/>
              </a:ext>
            </a:extLst>
          </p:cNvPr>
          <p:cNvSpPr/>
          <p:nvPr/>
        </p:nvSpPr>
        <p:spPr>
          <a:xfrm>
            <a:off x="9356597" y="2534576"/>
            <a:ext cx="245966" cy="1334861"/>
          </a:xfrm>
          <a:prstGeom prst="rightBrace">
            <a:avLst>
              <a:gd name="adj1" fmla="val 44476"/>
              <a:gd name="adj2" fmla="val 50000"/>
            </a:avLst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AEAAD4F-06B8-9B3A-6F79-2AC10F55724C}"/>
              </a:ext>
            </a:extLst>
          </p:cNvPr>
          <p:cNvSpPr/>
          <p:nvPr/>
        </p:nvSpPr>
        <p:spPr>
          <a:xfrm>
            <a:off x="9778973" y="2902290"/>
            <a:ext cx="631852" cy="4527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82%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xmlns="" id="{D41FB2CE-7431-D9D1-C5C0-D23029685516}"/>
              </a:ext>
            </a:extLst>
          </p:cNvPr>
          <p:cNvSpPr/>
          <p:nvPr/>
        </p:nvSpPr>
        <p:spPr>
          <a:xfrm>
            <a:off x="9396381" y="1120406"/>
            <a:ext cx="245966" cy="999953"/>
          </a:xfrm>
          <a:prstGeom prst="rightBrace">
            <a:avLst>
              <a:gd name="adj1" fmla="val 40604"/>
              <a:gd name="adj2" fmla="val 5000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5B90E0F-5514-3E2E-6615-C7A54FCFC80C}"/>
              </a:ext>
            </a:extLst>
          </p:cNvPr>
          <p:cNvSpPr/>
          <p:nvPr/>
        </p:nvSpPr>
        <p:spPr>
          <a:xfrm>
            <a:off x="9778974" y="1393984"/>
            <a:ext cx="657225" cy="45279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79%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6A5F9A3-C800-7429-7A7E-CBA52DBA9B11}"/>
              </a:ext>
            </a:extLst>
          </p:cNvPr>
          <p:cNvSpPr/>
          <p:nvPr/>
        </p:nvSpPr>
        <p:spPr>
          <a:xfrm>
            <a:off x="9778974" y="4459652"/>
            <a:ext cx="631851" cy="452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1350" b="1" dirty="0">
                <a:solidFill>
                  <a:prstClr val="white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62%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5BE329D7-D525-552E-7B53-27E2BF666132}"/>
              </a:ext>
            </a:extLst>
          </p:cNvPr>
          <p:cNvSpPr/>
          <p:nvPr/>
        </p:nvSpPr>
        <p:spPr>
          <a:xfrm>
            <a:off x="9356597" y="4028641"/>
            <a:ext cx="312012" cy="1334861"/>
          </a:xfrm>
          <a:prstGeom prst="rightBrace">
            <a:avLst>
              <a:gd name="adj1" fmla="val 45984"/>
              <a:gd name="adj2" fmla="val 50000"/>
            </a:avLst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2812B14-95BB-218B-0E0F-4ECE45BB26AE}"/>
              </a:ext>
            </a:extLst>
          </p:cNvPr>
          <p:cNvSpPr txBox="1"/>
          <p:nvPr/>
        </p:nvSpPr>
        <p:spPr>
          <a:xfrm>
            <a:off x="6407899" y="5587516"/>
            <a:ext cx="345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incidence of left-sided </a:t>
            </a:r>
            <a:b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tumours in EOCRC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51FA3F9-67D4-D312-9990-97E2BCC5941C}"/>
              </a:ext>
            </a:extLst>
          </p:cNvPr>
          <p:cNvSpPr/>
          <p:nvPr/>
        </p:nvSpPr>
        <p:spPr>
          <a:xfrm>
            <a:off x="989967" y="5587516"/>
            <a:ext cx="4296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clinical or histological differences</a:t>
            </a:r>
            <a:b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 less likely to be diagnosed early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537CA0-1EFB-AE1D-901B-8644D8666BBF}"/>
              </a:ext>
            </a:extLst>
          </p:cNvPr>
          <p:cNvSpPr txBox="1"/>
          <p:nvPr/>
        </p:nvSpPr>
        <p:spPr>
          <a:xfrm>
            <a:off x="4305773" y="1394141"/>
            <a:ext cx="432811" cy="295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Gender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Female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44B0FB-D595-FF03-D971-11551B550825}"/>
              </a:ext>
            </a:extLst>
          </p:cNvPr>
          <p:cNvSpPr txBox="1"/>
          <p:nvPr/>
        </p:nvSpPr>
        <p:spPr>
          <a:xfrm>
            <a:off x="2594400" y="1046833"/>
            <a:ext cx="73257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(%)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F64A2A6-A82B-CE4E-0BE1-748EE14AAB4D}"/>
              </a:ext>
            </a:extLst>
          </p:cNvPr>
          <p:cNvSpPr txBox="1"/>
          <p:nvPr/>
        </p:nvSpPr>
        <p:spPr>
          <a:xfrm>
            <a:off x="4029548" y="1227808"/>
            <a:ext cx="19236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813D1F-93C5-C7D2-12FF-6A3A2639A1BC}"/>
              </a:ext>
            </a:extLst>
          </p:cNvPr>
          <p:cNvSpPr txBox="1"/>
          <p:nvPr/>
        </p:nvSpPr>
        <p:spPr>
          <a:xfrm>
            <a:off x="3477098" y="1227808"/>
            <a:ext cx="12824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9C98705-40D3-5697-6E5E-66577E5D0461}"/>
              </a:ext>
            </a:extLst>
          </p:cNvPr>
          <p:cNvSpPr txBox="1"/>
          <p:nvPr/>
        </p:nvSpPr>
        <p:spPr>
          <a:xfrm>
            <a:off x="2855294" y="1227808"/>
            <a:ext cx="12824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685EC90-A0D6-4208-A350-0DF1E03F01CA}"/>
              </a:ext>
            </a:extLst>
          </p:cNvPr>
          <p:cNvSpPr txBox="1"/>
          <p:nvPr/>
        </p:nvSpPr>
        <p:spPr>
          <a:xfrm>
            <a:off x="2226644" y="1227808"/>
            <a:ext cx="12824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DFE28C9F-5FFE-7080-4BFE-F890D0AF9A85}"/>
              </a:ext>
            </a:extLst>
          </p:cNvPr>
          <p:cNvSpPr txBox="1"/>
          <p:nvPr/>
        </p:nvSpPr>
        <p:spPr>
          <a:xfrm>
            <a:off x="1709429" y="1227808"/>
            <a:ext cx="6412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F570B630-588F-FCAD-057E-97A2E367E1AB}"/>
              </a:ext>
            </a:extLst>
          </p:cNvPr>
          <p:cNvSpPr txBox="1"/>
          <p:nvPr/>
        </p:nvSpPr>
        <p:spPr>
          <a:xfrm>
            <a:off x="1082931" y="1403666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≥50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xmlns="" id="{8064AB11-EE0C-2D18-18E1-F780A6D502F3}"/>
              </a:ext>
            </a:extLst>
          </p:cNvPr>
          <p:cNvGrpSpPr/>
          <p:nvPr/>
        </p:nvGrpSpPr>
        <p:grpSpPr>
          <a:xfrm>
            <a:off x="1711325" y="1394966"/>
            <a:ext cx="2466975" cy="591510"/>
            <a:chOff x="1711325" y="1164265"/>
            <a:chExt cx="2466975" cy="591510"/>
          </a:xfrm>
        </p:grpSpPr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xmlns="" id="{3C1171E2-B4FF-F97A-270D-EBDC90459DE2}"/>
                </a:ext>
              </a:extLst>
            </p:cNvPr>
            <p:cNvGrpSpPr/>
            <p:nvPr/>
          </p:nvGrpSpPr>
          <p:grpSpPr>
            <a:xfrm>
              <a:off x="1711325" y="1164265"/>
              <a:ext cx="2466975" cy="181935"/>
              <a:chOff x="1711325" y="1164265"/>
              <a:chExt cx="2466975" cy="181935"/>
            </a:xfrm>
          </p:grpSpPr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xmlns="" id="{4B427F53-CBD6-1867-1E12-CC12AE922F61}"/>
                  </a:ext>
                </a:extLst>
              </p:cNvPr>
              <p:cNvSpPr/>
              <p:nvPr/>
            </p:nvSpPr>
            <p:spPr>
              <a:xfrm>
                <a:off x="1711325" y="1164265"/>
                <a:ext cx="2466975" cy="181935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xmlns="" id="{27D7B489-9052-D75E-3290-9DF60DCEC66A}"/>
                  </a:ext>
                </a:extLst>
              </p:cNvPr>
              <p:cNvSpPr/>
              <p:nvPr/>
            </p:nvSpPr>
            <p:spPr>
              <a:xfrm>
                <a:off x="1711325" y="1164265"/>
                <a:ext cx="1260475" cy="18193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xmlns="" id="{F21CFFA7-C871-F815-4335-9577EDB079EE}"/>
                </a:ext>
              </a:extLst>
            </p:cNvPr>
            <p:cNvGrpSpPr/>
            <p:nvPr/>
          </p:nvGrpSpPr>
          <p:grpSpPr>
            <a:xfrm>
              <a:off x="1711325" y="1367465"/>
              <a:ext cx="2466975" cy="181935"/>
              <a:chOff x="1711325" y="1364290"/>
              <a:chExt cx="2466975" cy="181935"/>
            </a:xfrm>
          </p:grpSpPr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xmlns="" id="{5ADC7C40-892A-0895-D3E7-6E94CC03EDEC}"/>
                  </a:ext>
                </a:extLst>
              </p:cNvPr>
              <p:cNvSpPr/>
              <p:nvPr/>
            </p:nvSpPr>
            <p:spPr>
              <a:xfrm>
                <a:off x="1711325" y="1364290"/>
                <a:ext cx="2466975" cy="181935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xmlns="" id="{87488C86-C029-CC50-FBCA-37EDA71BE601}"/>
                  </a:ext>
                </a:extLst>
              </p:cNvPr>
              <p:cNvSpPr/>
              <p:nvPr/>
            </p:nvSpPr>
            <p:spPr>
              <a:xfrm>
                <a:off x="1711326" y="1364290"/>
                <a:ext cx="1060450" cy="18193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xmlns="" id="{3D91C8CB-1D52-CED7-D1F8-1466A16AC904}"/>
                </a:ext>
              </a:extLst>
            </p:cNvPr>
            <p:cNvGrpSpPr/>
            <p:nvPr/>
          </p:nvGrpSpPr>
          <p:grpSpPr>
            <a:xfrm>
              <a:off x="1711325" y="1570665"/>
              <a:ext cx="2466975" cy="181935"/>
              <a:chOff x="1711325" y="1570665"/>
              <a:chExt cx="2466975" cy="181935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xmlns="" id="{F2F69F13-23B3-B9B8-9C0F-1BE9C066AC08}"/>
                  </a:ext>
                </a:extLst>
              </p:cNvPr>
              <p:cNvSpPr/>
              <p:nvPr/>
            </p:nvSpPr>
            <p:spPr>
              <a:xfrm>
                <a:off x="1711325" y="1570665"/>
                <a:ext cx="2466975" cy="181935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xmlns="" id="{33C9F036-FC37-0F68-C169-A1A26B0999CF}"/>
                  </a:ext>
                </a:extLst>
              </p:cNvPr>
              <p:cNvSpPr/>
              <p:nvPr/>
            </p:nvSpPr>
            <p:spPr>
              <a:xfrm>
                <a:off x="1711325" y="1570665"/>
                <a:ext cx="1130299" cy="18193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xmlns="" id="{5B1F2DAD-0DF3-DC5C-DB59-F1B42BA1331F}"/>
                </a:ext>
              </a:extLst>
            </p:cNvPr>
            <p:cNvSpPr/>
            <p:nvPr/>
          </p:nvSpPr>
          <p:spPr>
            <a:xfrm>
              <a:off x="1711325" y="1165225"/>
              <a:ext cx="2466975" cy="590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255" name="Rectangle 254">
            <a:extLst>
              <a:ext uri="{FF2B5EF4-FFF2-40B4-BE49-F238E27FC236}">
                <a16:creationId xmlns:a16="http://schemas.microsoft.com/office/drawing/2014/main" xmlns="" id="{4E679377-19BC-EE09-9532-16ADF4580B38}"/>
              </a:ext>
            </a:extLst>
          </p:cNvPr>
          <p:cNvSpPr/>
          <p:nvPr/>
        </p:nvSpPr>
        <p:spPr>
          <a:xfrm>
            <a:off x="4310550" y="1503876"/>
            <a:ext cx="53975" cy="539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530F57F-82C6-AC6A-F1D0-EAC9F9D03AE0}"/>
              </a:ext>
            </a:extLst>
          </p:cNvPr>
          <p:cNvSpPr/>
          <p:nvPr/>
        </p:nvSpPr>
        <p:spPr>
          <a:xfrm>
            <a:off x="4310550" y="1599126"/>
            <a:ext cx="53975" cy="5397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17B3084-C567-B131-7C78-B599AD078C5C}"/>
              </a:ext>
            </a:extLst>
          </p:cNvPr>
          <p:cNvSpPr txBox="1"/>
          <p:nvPr/>
        </p:nvSpPr>
        <p:spPr>
          <a:xfrm>
            <a:off x="4305773" y="2076766"/>
            <a:ext cx="1394613" cy="6894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Race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White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Black or African American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Asian or Indian subcontinent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Other</a:t>
            </a:r>
            <a:b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  Not available</a:t>
            </a:r>
          </a:p>
          <a:p>
            <a:pPr indent="88900">
              <a:lnSpc>
                <a:spcPct val="80000"/>
              </a:lnSpc>
            </a:pPr>
            <a:endParaRPr lang="en-GB" sz="8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4E51C9D-F019-2B8D-B75E-64325DB8379E}"/>
              </a:ext>
            </a:extLst>
          </p:cNvPr>
          <p:cNvSpPr/>
          <p:nvPr/>
        </p:nvSpPr>
        <p:spPr>
          <a:xfrm>
            <a:off x="4310550" y="2186501"/>
            <a:ext cx="53975" cy="539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A9F4489-6278-D763-653B-D8E9DE71272B}"/>
              </a:ext>
            </a:extLst>
          </p:cNvPr>
          <p:cNvSpPr/>
          <p:nvPr/>
        </p:nvSpPr>
        <p:spPr>
          <a:xfrm>
            <a:off x="4310550" y="2284926"/>
            <a:ext cx="53975" cy="53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071733A-FF86-1781-D0E4-129645F78D46}"/>
              </a:ext>
            </a:extLst>
          </p:cNvPr>
          <p:cNvSpPr/>
          <p:nvPr/>
        </p:nvSpPr>
        <p:spPr>
          <a:xfrm>
            <a:off x="4310550" y="2383351"/>
            <a:ext cx="53975" cy="53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7B04460-934B-1CC6-31DD-99DF228DE720}"/>
              </a:ext>
            </a:extLst>
          </p:cNvPr>
          <p:cNvSpPr/>
          <p:nvPr/>
        </p:nvSpPr>
        <p:spPr>
          <a:xfrm>
            <a:off x="4310550" y="2481776"/>
            <a:ext cx="53975" cy="53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82E2C0-ED5C-DA4D-2C7E-0CEB04C46734}"/>
              </a:ext>
            </a:extLst>
          </p:cNvPr>
          <p:cNvSpPr txBox="1"/>
          <p:nvPr/>
        </p:nvSpPr>
        <p:spPr>
          <a:xfrm>
            <a:off x="1082931" y="3445530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</a:t>
            </a:r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</a:t>
            </a: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E5378C5-E399-D91B-D3E5-A53EC56C36A4}"/>
              </a:ext>
            </a:extLst>
          </p:cNvPr>
          <p:cNvGrpSpPr/>
          <p:nvPr/>
        </p:nvGrpSpPr>
        <p:grpSpPr>
          <a:xfrm>
            <a:off x="1711325" y="3444380"/>
            <a:ext cx="2466975" cy="591510"/>
            <a:chOff x="1711325" y="3206129"/>
            <a:chExt cx="2466975" cy="59151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07FB9844-4BCF-B831-29D6-F4A790E3266C}"/>
                </a:ext>
              </a:extLst>
            </p:cNvPr>
            <p:cNvSpPr/>
            <p:nvPr/>
          </p:nvSpPr>
          <p:spPr>
            <a:xfrm>
              <a:off x="1746250" y="3206129"/>
              <a:ext cx="2432050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71B82753-B8BD-6827-4B50-D64AB22842E0}"/>
                </a:ext>
              </a:extLst>
            </p:cNvPr>
            <p:cNvSpPr/>
            <p:nvPr/>
          </p:nvSpPr>
          <p:spPr>
            <a:xfrm>
              <a:off x="1752600" y="3612529"/>
              <a:ext cx="2425700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9E80096-325D-D863-2991-005986DB3460}"/>
                </a:ext>
              </a:extLst>
            </p:cNvPr>
            <p:cNvSpPr/>
            <p:nvPr/>
          </p:nvSpPr>
          <p:spPr>
            <a:xfrm>
              <a:off x="1711326" y="3206129"/>
              <a:ext cx="2432050" cy="18193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F6167A4-9D3D-FA24-7FC5-3A90EEA7C630}"/>
                </a:ext>
              </a:extLst>
            </p:cNvPr>
            <p:cNvSpPr/>
            <p:nvPr/>
          </p:nvSpPr>
          <p:spPr>
            <a:xfrm>
              <a:off x="1711325" y="3206129"/>
              <a:ext cx="2025650" cy="181935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7F9FFC90-4FF6-7760-83D9-C2FD4A442B2A}"/>
                </a:ext>
              </a:extLst>
            </p:cNvPr>
            <p:cNvSpPr/>
            <p:nvPr/>
          </p:nvSpPr>
          <p:spPr>
            <a:xfrm>
              <a:off x="1711325" y="3409329"/>
              <a:ext cx="2466975" cy="18193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1E071CC-0CE1-1518-62E4-94E678590CFA}"/>
                </a:ext>
              </a:extLst>
            </p:cNvPr>
            <p:cNvSpPr/>
            <p:nvPr/>
          </p:nvSpPr>
          <p:spPr>
            <a:xfrm>
              <a:off x="1711325" y="3409329"/>
              <a:ext cx="1682749" cy="181935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80B72A21-6096-AAEE-A57A-CAE88ADCAB87}"/>
                </a:ext>
              </a:extLst>
            </p:cNvPr>
            <p:cNvSpPr/>
            <p:nvPr/>
          </p:nvSpPr>
          <p:spPr>
            <a:xfrm>
              <a:off x="1711326" y="3612529"/>
              <a:ext cx="2425700" cy="18193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8F037A1A-F16A-B69C-9276-DE1FDA999A8F}"/>
                </a:ext>
              </a:extLst>
            </p:cNvPr>
            <p:cNvSpPr/>
            <p:nvPr/>
          </p:nvSpPr>
          <p:spPr>
            <a:xfrm>
              <a:off x="1711325" y="3612529"/>
              <a:ext cx="1323975" cy="181935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A044E2C7-1BB5-3CF2-678A-B4EB6937CC7C}"/>
                </a:ext>
              </a:extLst>
            </p:cNvPr>
            <p:cNvSpPr/>
            <p:nvPr/>
          </p:nvSpPr>
          <p:spPr>
            <a:xfrm>
              <a:off x="1711325" y="3207089"/>
              <a:ext cx="2466975" cy="590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2AEEBE1-0D74-95F1-4653-D766A41E7FF3}"/>
              </a:ext>
            </a:extLst>
          </p:cNvPr>
          <p:cNvSpPr txBox="1"/>
          <p:nvPr/>
        </p:nvSpPr>
        <p:spPr>
          <a:xfrm>
            <a:off x="1082931" y="2078369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</a:t>
            </a:r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</a:t>
            </a: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7AD409D3-F776-7C7B-91D3-E2E7EB16CBAA}"/>
              </a:ext>
            </a:extLst>
          </p:cNvPr>
          <p:cNvGrpSpPr/>
          <p:nvPr/>
        </p:nvGrpSpPr>
        <p:grpSpPr>
          <a:xfrm>
            <a:off x="1711325" y="2078104"/>
            <a:ext cx="2466975" cy="591510"/>
            <a:chOff x="1711325" y="1838968"/>
            <a:chExt cx="2466975" cy="59151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0AA9723B-DAFA-B49B-0DC1-040B1394757C}"/>
                </a:ext>
              </a:extLst>
            </p:cNvPr>
            <p:cNvSpPr/>
            <p:nvPr/>
          </p:nvSpPr>
          <p:spPr>
            <a:xfrm>
              <a:off x="1768475" y="2042168"/>
              <a:ext cx="2409825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04323C30-0789-9251-DCDF-28A65C187C89}"/>
                </a:ext>
              </a:extLst>
            </p:cNvPr>
            <p:cNvSpPr/>
            <p:nvPr/>
          </p:nvSpPr>
          <p:spPr>
            <a:xfrm>
              <a:off x="1743075" y="2245368"/>
              <a:ext cx="2435225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BA88EC18-446A-3DA7-5174-6C530373175E}"/>
                </a:ext>
              </a:extLst>
            </p:cNvPr>
            <p:cNvSpPr/>
            <p:nvPr/>
          </p:nvSpPr>
          <p:spPr>
            <a:xfrm>
              <a:off x="1743075" y="1838968"/>
              <a:ext cx="2435225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xmlns="" id="{819CA5DC-D58F-1617-F854-4A9D34B9B7EF}"/>
                </a:ext>
              </a:extLst>
            </p:cNvPr>
            <p:cNvGrpSpPr/>
            <p:nvPr/>
          </p:nvGrpSpPr>
          <p:grpSpPr>
            <a:xfrm>
              <a:off x="1711325" y="1838968"/>
              <a:ext cx="2447925" cy="181935"/>
              <a:chOff x="1711325" y="1838968"/>
              <a:chExt cx="2447925" cy="18193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8B8650CD-0304-C5D8-6EB3-005CD93799B1}"/>
                  </a:ext>
                </a:extLst>
              </p:cNvPr>
              <p:cNvSpPr/>
              <p:nvPr/>
            </p:nvSpPr>
            <p:spPr>
              <a:xfrm>
                <a:off x="1711325" y="1838968"/>
                <a:ext cx="2447925" cy="1819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529744CD-0DD7-4290-668E-08BA1439C74B}"/>
                  </a:ext>
                </a:extLst>
              </p:cNvPr>
              <p:cNvSpPr/>
              <p:nvPr/>
            </p:nvSpPr>
            <p:spPr>
              <a:xfrm>
                <a:off x="2854565" y="1838968"/>
                <a:ext cx="1104659" cy="1819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75E38968-4BF9-5FC3-DD1A-44B66749855D}"/>
                  </a:ext>
                </a:extLst>
              </p:cNvPr>
              <p:cNvSpPr/>
              <p:nvPr/>
            </p:nvSpPr>
            <p:spPr>
              <a:xfrm>
                <a:off x="1905000" y="1838968"/>
                <a:ext cx="1825625" cy="18193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78DBF316-EF05-EE59-A432-FAC8B1A62AB5}"/>
                  </a:ext>
                </a:extLst>
              </p:cNvPr>
              <p:cNvSpPr/>
              <p:nvPr/>
            </p:nvSpPr>
            <p:spPr>
              <a:xfrm>
                <a:off x="1711326" y="1838968"/>
                <a:ext cx="1844674" cy="18193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E12F9736-C7F0-6B6F-946F-A2FFD2B8C173}"/>
                </a:ext>
              </a:extLst>
            </p:cNvPr>
            <p:cNvGrpSpPr/>
            <p:nvPr/>
          </p:nvGrpSpPr>
          <p:grpSpPr>
            <a:xfrm>
              <a:off x="1711325" y="2245368"/>
              <a:ext cx="2451100" cy="181935"/>
              <a:chOff x="1711325" y="2245368"/>
              <a:chExt cx="2451100" cy="181935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C9C5A65D-91A0-C21E-2A54-022F41304D89}"/>
                  </a:ext>
                </a:extLst>
              </p:cNvPr>
              <p:cNvSpPr/>
              <p:nvPr/>
            </p:nvSpPr>
            <p:spPr>
              <a:xfrm>
                <a:off x="1711325" y="2245368"/>
                <a:ext cx="2451100" cy="1819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xmlns="" id="{D828EA52-EFAF-441E-E403-A2EFA9751812}"/>
                  </a:ext>
                </a:extLst>
              </p:cNvPr>
              <p:cNvSpPr/>
              <p:nvPr/>
            </p:nvSpPr>
            <p:spPr>
              <a:xfrm>
                <a:off x="2854565" y="2245368"/>
                <a:ext cx="1171335" cy="1819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xmlns="" id="{DFD4BD59-512A-7A74-591E-0DD06F22DABD}"/>
                  </a:ext>
                </a:extLst>
              </p:cNvPr>
              <p:cNvSpPr/>
              <p:nvPr/>
            </p:nvSpPr>
            <p:spPr>
              <a:xfrm>
                <a:off x="1905000" y="2245368"/>
                <a:ext cx="1974850" cy="18193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5FBDB907-7DA7-13A4-4FE0-B27AF0B8D503}"/>
                  </a:ext>
                </a:extLst>
              </p:cNvPr>
              <p:cNvSpPr/>
              <p:nvPr/>
            </p:nvSpPr>
            <p:spPr>
              <a:xfrm>
                <a:off x="1711326" y="2245368"/>
                <a:ext cx="2003424" cy="18193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F9283188-BD49-E76E-811D-D6DA0C84D7DC}"/>
                </a:ext>
              </a:extLst>
            </p:cNvPr>
            <p:cNvSpPr/>
            <p:nvPr/>
          </p:nvSpPr>
          <p:spPr>
            <a:xfrm>
              <a:off x="1711325" y="2042168"/>
              <a:ext cx="2454275" cy="1819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CEE31798-D835-6ED8-995D-2E4C2CAF6963}"/>
                </a:ext>
              </a:extLst>
            </p:cNvPr>
            <p:cNvSpPr/>
            <p:nvPr/>
          </p:nvSpPr>
          <p:spPr>
            <a:xfrm>
              <a:off x="2854565" y="2042168"/>
              <a:ext cx="1136410" cy="1819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49489C65-9ABC-2E0B-001C-F0399BCADB42}"/>
                </a:ext>
              </a:extLst>
            </p:cNvPr>
            <p:cNvSpPr/>
            <p:nvPr/>
          </p:nvSpPr>
          <p:spPr>
            <a:xfrm>
              <a:off x="1905000" y="2042168"/>
              <a:ext cx="1844675" cy="1819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DF9F57CE-AB9B-A048-B6E4-BA1B4AD382CD}"/>
                </a:ext>
              </a:extLst>
            </p:cNvPr>
            <p:cNvSpPr/>
            <p:nvPr/>
          </p:nvSpPr>
          <p:spPr>
            <a:xfrm>
              <a:off x="1711326" y="2042168"/>
              <a:ext cx="1920874" cy="18193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949D214D-140C-8AA4-6900-8C1113AFBA36}"/>
                </a:ext>
              </a:extLst>
            </p:cNvPr>
            <p:cNvSpPr/>
            <p:nvPr/>
          </p:nvSpPr>
          <p:spPr>
            <a:xfrm>
              <a:off x="1711325" y="1839928"/>
              <a:ext cx="2466975" cy="590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0BE6500F-C9B1-B5E6-3A8C-6490F0D67A82}"/>
              </a:ext>
            </a:extLst>
          </p:cNvPr>
          <p:cNvSpPr txBox="1"/>
          <p:nvPr/>
        </p:nvSpPr>
        <p:spPr>
          <a:xfrm>
            <a:off x="4305773" y="2759391"/>
            <a:ext cx="682879" cy="6894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BMI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Underweight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Normal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Overweight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Obese</a:t>
            </a:r>
            <a:b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  Not available</a:t>
            </a:r>
            <a:b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endParaRPr lang="en-GB" sz="8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0A56369E-BBEA-1D6B-A99C-23E152A9309F}"/>
              </a:ext>
            </a:extLst>
          </p:cNvPr>
          <p:cNvSpPr/>
          <p:nvPr/>
        </p:nvSpPr>
        <p:spPr>
          <a:xfrm>
            <a:off x="4310550" y="2865951"/>
            <a:ext cx="53975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C192EC0C-B5D7-31F5-D6B6-7580C477DB09}"/>
              </a:ext>
            </a:extLst>
          </p:cNvPr>
          <p:cNvSpPr/>
          <p:nvPr/>
        </p:nvSpPr>
        <p:spPr>
          <a:xfrm>
            <a:off x="4310550" y="2965434"/>
            <a:ext cx="53975" cy="539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CBBB7698-EEED-FBF2-59C6-067229A9BADB}"/>
              </a:ext>
            </a:extLst>
          </p:cNvPr>
          <p:cNvSpPr/>
          <p:nvPr/>
        </p:nvSpPr>
        <p:spPr>
          <a:xfrm>
            <a:off x="4310550" y="3064917"/>
            <a:ext cx="53975" cy="539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D46EFF15-D1A5-4F3A-ACCE-77A43D3B544D}"/>
              </a:ext>
            </a:extLst>
          </p:cNvPr>
          <p:cNvSpPr/>
          <p:nvPr/>
        </p:nvSpPr>
        <p:spPr>
          <a:xfrm>
            <a:off x="4310550" y="3164401"/>
            <a:ext cx="53975" cy="5397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12097D6-3521-BF54-1D17-7654936B16F2}"/>
              </a:ext>
            </a:extLst>
          </p:cNvPr>
          <p:cNvSpPr txBox="1"/>
          <p:nvPr/>
        </p:nvSpPr>
        <p:spPr>
          <a:xfrm>
            <a:off x="1082931" y="2783219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</a:t>
            </a:r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</a:t>
            </a: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ACE8823A-928E-9810-5B34-5EF46722B017}"/>
              </a:ext>
            </a:extLst>
          </p:cNvPr>
          <p:cNvGrpSpPr/>
          <p:nvPr/>
        </p:nvGrpSpPr>
        <p:grpSpPr>
          <a:xfrm>
            <a:off x="1711325" y="2761242"/>
            <a:ext cx="2466975" cy="591510"/>
            <a:chOff x="1711325" y="2543818"/>
            <a:chExt cx="2466975" cy="591510"/>
          </a:xfrm>
        </p:grpSpPr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4DF582CA-E5DD-D174-C808-6F3E132C4377}"/>
                </a:ext>
              </a:extLst>
            </p:cNvPr>
            <p:cNvSpPr/>
            <p:nvPr/>
          </p:nvSpPr>
          <p:spPr>
            <a:xfrm>
              <a:off x="1743075" y="2543818"/>
              <a:ext cx="2435225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0DEDF58C-27B3-8254-6B29-63F379C4DEC2}"/>
                </a:ext>
              </a:extLst>
            </p:cNvPr>
            <p:cNvSpPr/>
            <p:nvPr/>
          </p:nvSpPr>
          <p:spPr>
            <a:xfrm>
              <a:off x="1768475" y="2950218"/>
              <a:ext cx="2409825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96FA9B18-F949-C6C4-B7B1-D5F56A9000E7}"/>
                </a:ext>
              </a:extLst>
            </p:cNvPr>
            <p:cNvSpPr/>
            <p:nvPr/>
          </p:nvSpPr>
          <p:spPr>
            <a:xfrm>
              <a:off x="1720850" y="2747018"/>
              <a:ext cx="2457450" cy="1819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0C116561-E356-479E-D515-218C584C429A}"/>
                </a:ext>
              </a:extLst>
            </p:cNvPr>
            <p:cNvSpPr/>
            <p:nvPr/>
          </p:nvSpPr>
          <p:spPr>
            <a:xfrm>
              <a:off x="1711325" y="2543818"/>
              <a:ext cx="2435225" cy="18193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529B10EE-EF9F-AC1B-BAB9-D0C615199CAA}"/>
                </a:ext>
              </a:extLst>
            </p:cNvPr>
            <p:cNvSpPr/>
            <p:nvPr/>
          </p:nvSpPr>
          <p:spPr>
            <a:xfrm>
              <a:off x="2854566" y="2543818"/>
              <a:ext cx="882410" cy="1819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xmlns="" id="{8E34E3EF-82AD-0B6A-366D-ADC6AA66EFA6}"/>
                </a:ext>
              </a:extLst>
            </p:cNvPr>
            <p:cNvSpPr/>
            <p:nvPr/>
          </p:nvSpPr>
          <p:spPr>
            <a:xfrm>
              <a:off x="1743075" y="2543818"/>
              <a:ext cx="1368425" cy="18193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xmlns="" id="{9ABA8ED6-7C1E-15AA-FF89-FE4F75E4722E}"/>
                </a:ext>
              </a:extLst>
            </p:cNvPr>
            <p:cNvSpPr/>
            <p:nvPr/>
          </p:nvSpPr>
          <p:spPr>
            <a:xfrm>
              <a:off x="1711326" y="2543818"/>
              <a:ext cx="82549" cy="1819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1583FF60-FCF3-4014-4F76-B97A9EA45247}"/>
                </a:ext>
              </a:extLst>
            </p:cNvPr>
            <p:cNvSpPr/>
            <p:nvPr/>
          </p:nvSpPr>
          <p:spPr>
            <a:xfrm>
              <a:off x="1711325" y="2950218"/>
              <a:ext cx="2409825" cy="18193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xmlns="" id="{37ADB817-D4CB-24E6-058A-11567D85478D}"/>
                </a:ext>
              </a:extLst>
            </p:cNvPr>
            <p:cNvSpPr/>
            <p:nvPr/>
          </p:nvSpPr>
          <p:spPr>
            <a:xfrm>
              <a:off x="2398243" y="2950218"/>
              <a:ext cx="973607" cy="1819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26038719-01A8-9A78-9265-558C5E662A44}"/>
                </a:ext>
              </a:extLst>
            </p:cNvPr>
            <p:cNvSpPr/>
            <p:nvPr/>
          </p:nvSpPr>
          <p:spPr>
            <a:xfrm>
              <a:off x="1727200" y="2950218"/>
              <a:ext cx="774700" cy="18193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014C0EA4-C806-C377-9ADD-840BB4077786}"/>
                </a:ext>
              </a:extLst>
            </p:cNvPr>
            <p:cNvSpPr/>
            <p:nvPr/>
          </p:nvSpPr>
          <p:spPr>
            <a:xfrm>
              <a:off x="1711326" y="2950218"/>
              <a:ext cx="39600" cy="1819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xmlns="" id="{B47F5895-1B87-87B7-386F-E1217D57AB50}"/>
                </a:ext>
              </a:extLst>
            </p:cNvPr>
            <p:cNvSpPr/>
            <p:nvPr/>
          </p:nvSpPr>
          <p:spPr>
            <a:xfrm>
              <a:off x="1711325" y="2747018"/>
              <a:ext cx="2457450" cy="18193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xmlns="" id="{C5BBE2D5-20DE-7ACA-3986-180D132BF72B}"/>
                </a:ext>
              </a:extLst>
            </p:cNvPr>
            <p:cNvSpPr/>
            <p:nvPr/>
          </p:nvSpPr>
          <p:spPr>
            <a:xfrm>
              <a:off x="2474445" y="2747018"/>
              <a:ext cx="1005355" cy="1819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FD51CBB0-CCD1-F502-843E-ACEC646812EA}"/>
                </a:ext>
              </a:extLst>
            </p:cNvPr>
            <p:cNvSpPr/>
            <p:nvPr/>
          </p:nvSpPr>
          <p:spPr>
            <a:xfrm>
              <a:off x="1755776" y="2747018"/>
              <a:ext cx="949324" cy="18193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44D1388B-CE9B-1F25-5A49-4D4D40C51C2D}"/>
                </a:ext>
              </a:extLst>
            </p:cNvPr>
            <p:cNvSpPr/>
            <p:nvPr/>
          </p:nvSpPr>
          <p:spPr>
            <a:xfrm>
              <a:off x="1711326" y="2747018"/>
              <a:ext cx="76199" cy="1819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5F46A70E-3A9A-CCAB-D61F-6057F420345B}"/>
                </a:ext>
              </a:extLst>
            </p:cNvPr>
            <p:cNvSpPr/>
            <p:nvPr/>
          </p:nvSpPr>
          <p:spPr>
            <a:xfrm>
              <a:off x="1711325" y="2544778"/>
              <a:ext cx="2466975" cy="590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77A234D4-F1AD-AC55-8668-AD768BC0FC85}"/>
              </a:ext>
            </a:extLst>
          </p:cNvPr>
          <p:cNvSpPr txBox="1"/>
          <p:nvPr/>
        </p:nvSpPr>
        <p:spPr>
          <a:xfrm>
            <a:off x="4305773" y="3445191"/>
            <a:ext cx="76623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Smoking status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Never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Ever</a:t>
            </a:r>
            <a:b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  Not available</a:t>
            </a:r>
          </a:p>
          <a:p>
            <a:pPr indent="88900">
              <a:lnSpc>
                <a:spcPct val="80000"/>
              </a:lnSpc>
            </a:pPr>
            <a:endParaRPr lang="en-GB" sz="8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xmlns="" id="{7AF10D3B-583C-56B3-087B-314356A95F29}"/>
              </a:ext>
            </a:extLst>
          </p:cNvPr>
          <p:cNvSpPr/>
          <p:nvPr/>
        </p:nvSpPr>
        <p:spPr>
          <a:xfrm>
            <a:off x="4310550" y="3551751"/>
            <a:ext cx="53975" cy="5397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xmlns="" id="{59F02D78-8B64-FB91-99DE-D687D140A4F1}"/>
              </a:ext>
            </a:extLst>
          </p:cNvPr>
          <p:cNvSpPr/>
          <p:nvPr/>
        </p:nvSpPr>
        <p:spPr>
          <a:xfrm>
            <a:off x="4310550" y="3651234"/>
            <a:ext cx="53975" cy="539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xmlns="" id="{B576421C-E846-CE20-E4F6-CF8DE2C4CA6B}"/>
              </a:ext>
            </a:extLst>
          </p:cNvPr>
          <p:cNvSpPr txBox="1"/>
          <p:nvPr/>
        </p:nvSpPr>
        <p:spPr>
          <a:xfrm>
            <a:off x="4305773" y="4130991"/>
            <a:ext cx="91050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at diagnosis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III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Stage IV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415B29A5-2947-43E7-89E3-695A42C95DBC}"/>
              </a:ext>
            </a:extLst>
          </p:cNvPr>
          <p:cNvSpPr/>
          <p:nvPr/>
        </p:nvSpPr>
        <p:spPr>
          <a:xfrm>
            <a:off x="4310550" y="4237551"/>
            <a:ext cx="53975" cy="5397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ACAE6889-FC37-2B89-52D7-B845BB7019AC}"/>
              </a:ext>
            </a:extLst>
          </p:cNvPr>
          <p:cNvSpPr/>
          <p:nvPr/>
        </p:nvSpPr>
        <p:spPr>
          <a:xfrm>
            <a:off x="4310550" y="4337034"/>
            <a:ext cx="53975" cy="539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B14E6754-711A-D718-EF4C-C3A74DFAFBDB}"/>
              </a:ext>
            </a:extLst>
          </p:cNvPr>
          <p:cNvSpPr/>
          <p:nvPr/>
        </p:nvSpPr>
        <p:spPr>
          <a:xfrm>
            <a:off x="4310550" y="4436517"/>
            <a:ext cx="53975" cy="539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xmlns="" id="{76E64427-6F00-6739-2E79-868376939E4A}"/>
              </a:ext>
            </a:extLst>
          </p:cNvPr>
          <p:cNvSpPr/>
          <p:nvPr/>
        </p:nvSpPr>
        <p:spPr>
          <a:xfrm>
            <a:off x="4310550" y="4536001"/>
            <a:ext cx="53975" cy="53975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047B4A62-C4A3-97B5-F79F-4E42E42B6AE8}"/>
              </a:ext>
            </a:extLst>
          </p:cNvPr>
          <p:cNvSpPr txBox="1"/>
          <p:nvPr/>
        </p:nvSpPr>
        <p:spPr>
          <a:xfrm>
            <a:off x="1082931" y="4138944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</a:t>
            </a:r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</a:t>
            </a: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xmlns="" id="{4AAEA46B-88AC-64E6-5ACD-8FAC86BEDDEA}"/>
              </a:ext>
            </a:extLst>
          </p:cNvPr>
          <p:cNvGrpSpPr/>
          <p:nvPr/>
        </p:nvGrpSpPr>
        <p:grpSpPr>
          <a:xfrm>
            <a:off x="1711325" y="4127518"/>
            <a:ext cx="2466975" cy="591510"/>
            <a:chOff x="1711325" y="3899543"/>
            <a:chExt cx="2466975" cy="59151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xmlns="" id="{9968E679-7110-6883-028B-ADE20098AEA7}"/>
                </a:ext>
              </a:extLst>
            </p:cNvPr>
            <p:cNvSpPr/>
            <p:nvPr/>
          </p:nvSpPr>
          <p:spPr>
            <a:xfrm>
              <a:off x="1720850" y="4102743"/>
              <a:ext cx="2457450" cy="18193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xmlns="" id="{F4CC9F8C-51E3-34D4-92CB-9F54E1A5816B}"/>
                </a:ext>
              </a:extLst>
            </p:cNvPr>
            <p:cNvSpPr/>
            <p:nvPr/>
          </p:nvSpPr>
          <p:spPr>
            <a:xfrm>
              <a:off x="1743075" y="3899543"/>
              <a:ext cx="2435225" cy="18193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xmlns="" id="{ED1693A8-4233-8885-3E47-9158C279E81D}"/>
                </a:ext>
              </a:extLst>
            </p:cNvPr>
            <p:cNvSpPr/>
            <p:nvPr/>
          </p:nvSpPr>
          <p:spPr>
            <a:xfrm>
              <a:off x="1854200" y="3899543"/>
              <a:ext cx="841375" cy="18193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xmlns="" id="{E253DAB0-F57C-CC73-C3A1-EA2CAC2B75C3}"/>
                </a:ext>
              </a:extLst>
            </p:cNvPr>
            <p:cNvSpPr/>
            <p:nvPr/>
          </p:nvSpPr>
          <p:spPr>
            <a:xfrm>
              <a:off x="1743075" y="3899543"/>
              <a:ext cx="193675" cy="18193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xmlns="" id="{791D8D8A-C803-7839-472F-CF3427A4D78A}"/>
                </a:ext>
              </a:extLst>
            </p:cNvPr>
            <p:cNvSpPr/>
            <p:nvPr/>
          </p:nvSpPr>
          <p:spPr>
            <a:xfrm>
              <a:off x="1711326" y="3899543"/>
              <a:ext cx="36000" cy="18193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xmlns="" id="{6CB81D24-33DA-7633-0B2E-5A9D0CDA83D7}"/>
                </a:ext>
              </a:extLst>
            </p:cNvPr>
            <p:cNvSpPr/>
            <p:nvPr/>
          </p:nvSpPr>
          <p:spPr>
            <a:xfrm>
              <a:off x="1768475" y="4305943"/>
              <a:ext cx="2409825" cy="181935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B3935AB7-99DC-578D-631A-034C2F4A1F94}"/>
                </a:ext>
              </a:extLst>
            </p:cNvPr>
            <p:cNvSpPr/>
            <p:nvPr/>
          </p:nvSpPr>
          <p:spPr>
            <a:xfrm>
              <a:off x="2049690" y="4305943"/>
              <a:ext cx="696686" cy="18193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xmlns="" id="{3359A71B-27D7-3E36-7739-73912F3D40E3}"/>
                </a:ext>
              </a:extLst>
            </p:cNvPr>
            <p:cNvSpPr/>
            <p:nvPr/>
          </p:nvSpPr>
          <p:spPr>
            <a:xfrm>
              <a:off x="1727200" y="4305943"/>
              <a:ext cx="434975" cy="18193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FC341D02-D4F7-24DD-A36A-6797DFF46620}"/>
                </a:ext>
              </a:extLst>
            </p:cNvPr>
            <p:cNvSpPr/>
            <p:nvPr/>
          </p:nvSpPr>
          <p:spPr>
            <a:xfrm>
              <a:off x="1711325" y="4305943"/>
              <a:ext cx="107949" cy="18193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E33DD3ED-90A9-DD9D-EE15-B719DF15EB4E}"/>
                </a:ext>
              </a:extLst>
            </p:cNvPr>
            <p:cNvSpPr/>
            <p:nvPr/>
          </p:nvSpPr>
          <p:spPr>
            <a:xfrm>
              <a:off x="1952626" y="4102743"/>
              <a:ext cx="736600" cy="18193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BDB85DD4-47E8-4638-12D3-BC9FD95264A4}"/>
                </a:ext>
              </a:extLst>
            </p:cNvPr>
            <p:cNvSpPr/>
            <p:nvPr/>
          </p:nvSpPr>
          <p:spPr>
            <a:xfrm>
              <a:off x="1755776" y="4102743"/>
              <a:ext cx="263524" cy="18193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F99C85A2-4E6A-24DE-2766-CE4014DB0A41}"/>
                </a:ext>
              </a:extLst>
            </p:cNvPr>
            <p:cNvSpPr/>
            <p:nvPr/>
          </p:nvSpPr>
          <p:spPr>
            <a:xfrm>
              <a:off x="1711326" y="4102743"/>
              <a:ext cx="95249" cy="18193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xmlns="" id="{EEBC624B-6C32-3A42-6FE6-112AFACCCC65}"/>
                </a:ext>
              </a:extLst>
            </p:cNvPr>
            <p:cNvSpPr/>
            <p:nvPr/>
          </p:nvSpPr>
          <p:spPr>
            <a:xfrm>
              <a:off x="1711325" y="3900503"/>
              <a:ext cx="2466975" cy="5905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291" name="Rectangle 290">
            <a:extLst>
              <a:ext uri="{FF2B5EF4-FFF2-40B4-BE49-F238E27FC236}">
                <a16:creationId xmlns:a16="http://schemas.microsoft.com/office/drawing/2014/main" xmlns="" id="{933B29CD-1201-408C-87B8-74207F135105}"/>
              </a:ext>
            </a:extLst>
          </p:cNvPr>
          <p:cNvSpPr/>
          <p:nvPr/>
        </p:nvSpPr>
        <p:spPr>
          <a:xfrm>
            <a:off x="1720850" y="5012894"/>
            <a:ext cx="2422525" cy="1819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FA11582B-0571-3126-8E5B-7EE4C5404460}"/>
              </a:ext>
            </a:extLst>
          </p:cNvPr>
          <p:cNvSpPr txBox="1"/>
          <p:nvPr/>
        </p:nvSpPr>
        <p:spPr>
          <a:xfrm>
            <a:off x="4305773" y="4810441"/>
            <a:ext cx="2292628" cy="689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Tumour grade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Well differentiated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Well differentiated to moderately differentiated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Moderately differentiated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Moderately differentiated to poorly differentiated</a:t>
            </a:r>
          </a:p>
          <a:p>
            <a:pPr indent="88900">
              <a:lnSpc>
                <a:spcPct val="80000"/>
              </a:lnSpc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Poorly differentiated</a:t>
            </a:r>
            <a:b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  Not available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xmlns="" id="{DD1C86E8-7585-DA8B-C1A1-7F19E804FD40}"/>
              </a:ext>
            </a:extLst>
          </p:cNvPr>
          <p:cNvSpPr/>
          <p:nvPr/>
        </p:nvSpPr>
        <p:spPr>
          <a:xfrm>
            <a:off x="4310550" y="4917001"/>
            <a:ext cx="53975" cy="5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xmlns="" id="{1FBBB6EA-C45C-EE1B-0D91-F0D5BBE74630}"/>
              </a:ext>
            </a:extLst>
          </p:cNvPr>
          <p:cNvSpPr/>
          <p:nvPr/>
        </p:nvSpPr>
        <p:spPr>
          <a:xfrm>
            <a:off x="4310550" y="5014632"/>
            <a:ext cx="53975" cy="53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xmlns="" id="{8E14D3BE-9E79-BC9F-3471-36D4FB16E61C}"/>
              </a:ext>
            </a:extLst>
          </p:cNvPr>
          <p:cNvSpPr/>
          <p:nvPr/>
        </p:nvSpPr>
        <p:spPr>
          <a:xfrm>
            <a:off x="4310550" y="5112263"/>
            <a:ext cx="53975" cy="53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xmlns="" id="{44CB9477-8B31-C70F-FB52-033BE2DFFF87}"/>
              </a:ext>
            </a:extLst>
          </p:cNvPr>
          <p:cNvSpPr/>
          <p:nvPr/>
        </p:nvSpPr>
        <p:spPr>
          <a:xfrm>
            <a:off x="4310550" y="5209894"/>
            <a:ext cx="53975" cy="539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xmlns="" id="{D577C521-9E6E-F413-9003-138A3BFBFC1F}"/>
              </a:ext>
            </a:extLst>
          </p:cNvPr>
          <p:cNvSpPr txBox="1"/>
          <p:nvPr/>
        </p:nvSpPr>
        <p:spPr>
          <a:xfrm>
            <a:off x="1082931" y="4818394"/>
            <a:ext cx="545021" cy="5770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14-35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36-49</a:t>
            </a:r>
          </a:p>
          <a:p>
            <a:pPr algn="r">
              <a:lnSpc>
                <a:spcPct val="125000"/>
              </a:lnSpc>
            </a:pP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</a:t>
            </a:r>
            <a:r>
              <a:rPr lang="en-GB" sz="1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≥</a:t>
            </a: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  <a:endParaRPr lang="en-GB" sz="1000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xmlns="" id="{E955D9CE-5B57-1ECA-0C5B-FE3F74EBE76A}"/>
              </a:ext>
            </a:extLst>
          </p:cNvPr>
          <p:cNvSpPr/>
          <p:nvPr/>
        </p:nvSpPr>
        <p:spPr>
          <a:xfrm>
            <a:off x="1743075" y="4809694"/>
            <a:ext cx="2435225" cy="1819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xmlns="" id="{8070B868-3964-0066-A417-2155D43A9F6A}"/>
              </a:ext>
            </a:extLst>
          </p:cNvPr>
          <p:cNvSpPr/>
          <p:nvPr/>
        </p:nvSpPr>
        <p:spPr>
          <a:xfrm>
            <a:off x="1854200" y="4809694"/>
            <a:ext cx="1978025" cy="1819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xmlns="" id="{440F3EE6-C28A-0BCE-8B74-5C6182CEF288}"/>
              </a:ext>
            </a:extLst>
          </p:cNvPr>
          <p:cNvSpPr/>
          <p:nvPr/>
        </p:nvSpPr>
        <p:spPr>
          <a:xfrm>
            <a:off x="1730375" y="4809694"/>
            <a:ext cx="2054225" cy="181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xmlns="" id="{443484CC-2BC3-1B92-FCDF-67736DB1995E}"/>
              </a:ext>
            </a:extLst>
          </p:cNvPr>
          <p:cNvSpPr/>
          <p:nvPr/>
        </p:nvSpPr>
        <p:spPr>
          <a:xfrm>
            <a:off x="1711326" y="4809694"/>
            <a:ext cx="28800" cy="181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xmlns="" id="{99FBF71C-8EE2-6D69-8D42-B85933B5928D}"/>
              </a:ext>
            </a:extLst>
          </p:cNvPr>
          <p:cNvSpPr/>
          <p:nvPr/>
        </p:nvSpPr>
        <p:spPr>
          <a:xfrm>
            <a:off x="1768476" y="5216094"/>
            <a:ext cx="2311400" cy="1819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xmlns="" id="{97D36839-A7B0-47A5-C359-F9E3671CE40D}"/>
              </a:ext>
            </a:extLst>
          </p:cNvPr>
          <p:cNvSpPr/>
          <p:nvPr/>
        </p:nvSpPr>
        <p:spPr>
          <a:xfrm>
            <a:off x="2049690" y="5216094"/>
            <a:ext cx="1741260" cy="1819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xmlns="" id="{8422A93C-0178-EB26-FC87-FFC29F649CD0}"/>
              </a:ext>
            </a:extLst>
          </p:cNvPr>
          <p:cNvSpPr/>
          <p:nvPr/>
        </p:nvSpPr>
        <p:spPr>
          <a:xfrm>
            <a:off x="1711326" y="5216094"/>
            <a:ext cx="1819274" cy="181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xmlns="" id="{49D79225-C57D-88B4-A29E-A6BCF7111077}"/>
              </a:ext>
            </a:extLst>
          </p:cNvPr>
          <p:cNvSpPr/>
          <p:nvPr/>
        </p:nvSpPr>
        <p:spPr>
          <a:xfrm>
            <a:off x="1952626" y="5012894"/>
            <a:ext cx="1736724" cy="1819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xmlns="" id="{2807F1EA-6D23-D6D6-E59F-7136A86E649C}"/>
              </a:ext>
            </a:extLst>
          </p:cNvPr>
          <p:cNvSpPr/>
          <p:nvPr/>
        </p:nvSpPr>
        <p:spPr>
          <a:xfrm>
            <a:off x="1755775" y="5012894"/>
            <a:ext cx="1911349" cy="181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xmlns="" id="{494F0E97-E29F-B3C4-1243-353C211CE434}"/>
              </a:ext>
            </a:extLst>
          </p:cNvPr>
          <p:cNvSpPr/>
          <p:nvPr/>
        </p:nvSpPr>
        <p:spPr>
          <a:xfrm>
            <a:off x="1711326" y="5012894"/>
            <a:ext cx="45719" cy="181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xmlns="" id="{89CDBBC5-06F2-8FC5-7F00-32620A71769B}"/>
              </a:ext>
            </a:extLst>
          </p:cNvPr>
          <p:cNvSpPr/>
          <p:nvPr/>
        </p:nvSpPr>
        <p:spPr>
          <a:xfrm>
            <a:off x="1711325" y="4810654"/>
            <a:ext cx="2466975" cy="5905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xmlns="" id="{2AB5302B-403B-E0E6-A7A0-E4CBC9742E96}"/>
              </a:ext>
            </a:extLst>
          </p:cNvPr>
          <p:cNvSpPr/>
          <p:nvPr/>
        </p:nvSpPr>
        <p:spPr>
          <a:xfrm>
            <a:off x="4310550" y="5307526"/>
            <a:ext cx="53975" cy="539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xmlns="" id="{E2546952-84EF-BCC1-F38E-D7BAA8C92798}"/>
              </a:ext>
            </a:extLst>
          </p:cNvPr>
          <p:cNvSpPr/>
          <p:nvPr/>
        </p:nvSpPr>
        <p:spPr>
          <a:xfrm>
            <a:off x="4310550" y="5412936"/>
            <a:ext cx="53975" cy="53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xmlns="" id="{9A909696-6E0B-33F5-CB7D-04CB60A9B0FA}"/>
              </a:ext>
            </a:extLst>
          </p:cNvPr>
          <p:cNvSpPr txBox="1"/>
          <p:nvPr/>
        </p:nvSpPr>
        <p:spPr>
          <a:xfrm>
            <a:off x="7565559" y="3134525"/>
            <a:ext cx="878447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</a:t>
            </a:r>
            <a:br>
              <a:rPr lang="en-GB" sz="9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Age 36-49 years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xmlns="" id="{1A02DF6B-3F32-E804-D8FE-22056BF071F4}"/>
              </a:ext>
            </a:extLst>
          </p:cNvPr>
          <p:cNvSpPr txBox="1"/>
          <p:nvPr/>
        </p:nvSpPr>
        <p:spPr>
          <a:xfrm>
            <a:off x="7607238" y="4652607"/>
            <a:ext cx="79508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accent6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Average onset</a:t>
            </a:r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xmlns="" id="{2624CA46-3549-16F0-8039-D18624078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21069" t="67817" r="30115"/>
          <a:stretch/>
        </p:blipFill>
        <p:spPr>
          <a:xfrm>
            <a:off x="7150990" y="4102602"/>
            <a:ext cx="1692490" cy="1414183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xmlns="" id="{D272C18C-FA72-38BB-4227-A20EBF0A2091}"/>
              </a:ext>
            </a:extLst>
          </p:cNvPr>
          <p:cNvSpPr txBox="1"/>
          <p:nvPr/>
        </p:nvSpPr>
        <p:spPr>
          <a:xfrm>
            <a:off x="6798426" y="4161087"/>
            <a:ext cx="39113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Hepatic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xmlns="" id="{A50A317F-8662-C8B2-A489-8945F93D0D93}"/>
              </a:ext>
            </a:extLst>
          </p:cNvPr>
          <p:cNvSpPr txBox="1"/>
          <p:nvPr/>
        </p:nvSpPr>
        <p:spPr>
          <a:xfrm>
            <a:off x="6646026" y="4564312"/>
            <a:ext cx="5386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xmlns="" id="{BC431C83-1CFC-BF1B-8BB8-F4DF69AAA6F6}"/>
              </a:ext>
            </a:extLst>
          </p:cNvPr>
          <p:cNvSpPr txBox="1"/>
          <p:nvPr/>
        </p:nvSpPr>
        <p:spPr>
          <a:xfrm>
            <a:off x="6824129" y="5016222"/>
            <a:ext cx="36548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Cecum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xmlns="" id="{A956E23B-C604-C492-95E3-EE51B2044FDB}"/>
              </a:ext>
            </a:extLst>
          </p:cNvPr>
          <p:cNvSpPr txBox="1"/>
          <p:nvPr/>
        </p:nvSpPr>
        <p:spPr>
          <a:xfrm>
            <a:off x="7405000" y="5263872"/>
            <a:ext cx="39754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Rectum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xmlns="" id="{8CFE6DBB-3A24-7798-4A37-9B2E92BFDC7C}"/>
              </a:ext>
            </a:extLst>
          </p:cNvPr>
          <p:cNvSpPr txBox="1"/>
          <p:nvPr/>
        </p:nvSpPr>
        <p:spPr>
          <a:xfrm>
            <a:off x="8235395" y="5282922"/>
            <a:ext cx="69890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Rectosigmoid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xmlns="" id="{B9A37B56-DE03-25B3-931D-34E231B6FB47}"/>
              </a:ext>
            </a:extLst>
          </p:cNvPr>
          <p:cNvSpPr txBox="1"/>
          <p:nvPr/>
        </p:nvSpPr>
        <p:spPr>
          <a:xfrm>
            <a:off x="8694932" y="5116836"/>
            <a:ext cx="4167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Sigmoid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xmlns="" id="{44FA6CD2-E538-B23E-743D-3C8B8B047A15}"/>
              </a:ext>
            </a:extLst>
          </p:cNvPr>
          <p:cNvSpPr txBox="1"/>
          <p:nvPr/>
        </p:nvSpPr>
        <p:spPr>
          <a:xfrm>
            <a:off x="8817613" y="4503377"/>
            <a:ext cx="609141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xmlns="" id="{B8BA582D-B659-359B-1A50-5A3C68BFE19C}"/>
              </a:ext>
            </a:extLst>
          </p:cNvPr>
          <p:cNvSpPr txBox="1"/>
          <p:nvPr/>
        </p:nvSpPr>
        <p:spPr>
          <a:xfrm>
            <a:off x="7603085" y="4175226"/>
            <a:ext cx="5770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xmlns="" id="{A4BE5007-EFED-B914-EBCE-E0463D5B7DC4}"/>
              </a:ext>
            </a:extLst>
          </p:cNvPr>
          <p:cNvSpPr txBox="1"/>
          <p:nvPr/>
        </p:nvSpPr>
        <p:spPr>
          <a:xfrm>
            <a:off x="8799397" y="4076460"/>
            <a:ext cx="3783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Splenic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xmlns="" id="{A6403021-9916-1AC2-74E4-FE7A629D5307}"/>
              </a:ext>
            </a:extLst>
          </p:cNvPr>
          <p:cNvSpPr txBox="1"/>
          <p:nvPr/>
        </p:nvSpPr>
        <p:spPr>
          <a:xfrm>
            <a:off x="7924632" y="4625975"/>
            <a:ext cx="160300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accent6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xmlns="" id="{D846ED10-F0E8-1B5C-BEEF-F1D45BAE0D30}"/>
              </a:ext>
            </a:extLst>
          </p:cNvPr>
          <p:cNvSpPr txBox="1"/>
          <p:nvPr/>
        </p:nvSpPr>
        <p:spPr>
          <a:xfrm>
            <a:off x="6798426" y="2714027"/>
            <a:ext cx="39113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Hepatic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xmlns="" id="{8ED94C04-A4F8-7958-3D64-1DBBEDCD1349}"/>
              </a:ext>
            </a:extLst>
          </p:cNvPr>
          <p:cNvSpPr txBox="1"/>
          <p:nvPr/>
        </p:nvSpPr>
        <p:spPr>
          <a:xfrm>
            <a:off x="6646026" y="3117252"/>
            <a:ext cx="5386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xmlns="" id="{608490A7-7B24-8A0A-40B7-E308E209B222}"/>
              </a:ext>
            </a:extLst>
          </p:cNvPr>
          <p:cNvSpPr txBox="1"/>
          <p:nvPr/>
        </p:nvSpPr>
        <p:spPr>
          <a:xfrm>
            <a:off x="6824129" y="3569162"/>
            <a:ext cx="36548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Cecum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xmlns="" id="{5988FEEB-C8D0-2C0C-21D1-50D1502FFE9A}"/>
              </a:ext>
            </a:extLst>
          </p:cNvPr>
          <p:cNvSpPr txBox="1"/>
          <p:nvPr/>
        </p:nvSpPr>
        <p:spPr>
          <a:xfrm>
            <a:off x="7405000" y="3816812"/>
            <a:ext cx="39754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Rectum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xmlns="" id="{1C4243CA-ECC3-E8BB-4D20-D9E8649A8263}"/>
              </a:ext>
            </a:extLst>
          </p:cNvPr>
          <p:cNvSpPr txBox="1"/>
          <p:nvPr/>
        </p:nvSpPr>
        <p:spPr>
          <a:xfrm>
            <a:off x="8235395" y="3835862"/>
            <a:ext cx="69890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Rectosigmoid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xmlns="" id="{956361F4-49CA-983F-EEE7-5953625D5F79}"/>
              </a:ext>
            </a:extLst>
          </p:cNvPr>
          <p:cNvSpPr txBox="1"/>
          <p:nvPr/>
        </p:nvSpPr>
        <p:spPr>
          <a:xfrm>
            <a:off x="8694932" y="3669776"/>
            <a:ext cx="4167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Sigmoid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xmlns="" id="{561877A8-FBBC-AD2A-E9EE-E7E9D37DB3A9}"/>
              </a:ext>
            </a:extLst>
          </p:cNvPr>
          <p:cNvSpPr txBox="1"/>
          <p:nvPr/>
        </p:nvSpPr>
        <p:spPr>
          <a:xfrm>
            <a:off x="8817613" y="3056317"/>
            <a:ext cx="609141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xmlns="" id="{1BE0C01B-9032-D2CF-8984-A11F887F0004}"/>
              </a:ext>
            </a:extLst>
          </p:cNvPr>
          <p:cNvSpPr txBox="1"/>
          <p:nvPr/>
        </p:nvSpPr>
        <p:spPr>
          <a:xfrm>
            <a:off x="7603085" y="2728166"/>
            <a:ext cx="5770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xmlns="" id="{AA447F16-DB8D-4E8F-39D9-ECDE22C060D6}"/>
              </a:ext>
            </a:extLst>
          </p:cNvPr>
          <p:cNvSpPr txBox="1"/>
          <p:nvPr/>
        </p:nvSpPr>
        <p:spPr>
          <a:xfrm>
            <a:off x="8799397" y="2629400"/>
            <a:ext cx="3783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Splenic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xmlns="" id="{59F07F5B-3C6A-6281-E054-8CDD87EB343F}"/>
              </a:ext>
            </a:extLst>
          </p:cNvPr>
          <p:cNvSpPr txBox="1"/>
          <p:nvPr/>
        </p:nvSpPr>
        <p:spPr>
          <a:xfrm>
            <a:off x="6798426" y="1231538"/>
            <a:ext cx="39113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Hepatic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xmlns="" id="{F52E77B5-BAC5-7E04-5561-1B2CDB5FE6BD}"/>
              </a:ext>
            </a:extLst>
          </p:cNvPr>
          <p:cNvSpPr txBox="1"/>
          <p:nvPr/>
        </p:nvSpPr>
        <p:spPr>
          <a:xfrm>
            <a:off x="7571662" y="1675535"/>
            <a:ext cx="878446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</a:t>
            </a:r>
            <a:br>
              <a:rPr lang="en-GB" sz="9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Age 14-35 years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xmlns="" id="{1FB98CCB-ACF6-84CA-8309-C718B0771373}"/>
              </a:ext>
            </a:extLst>
          </p:cNvPr>
          <p:cNvSpPr txBox="1"/>
          <p:nvPr/>
        </p:nvSpPr>
        <p:spPr>
          <a:xfrm>
            <a:off x="6646026" y="1661314"/>
            <a:ext cx="5386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xmlns="" id="{CBF6A7EA-6C45-EDCE-6F6D-7800FA9CE646}"/>
              </a:ext>
            </a:extLst>
          </p:cNvPr>
          <p:cNvSpPr txBox="1"/>
          <p:nvPr/>
        </p:nvSpPr>
        <p:spPr>
          <a:xfrm>
            <a:off x="6824129" y="2113224"/>
            <a:ext cx="36548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Cecum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xmlns="" id="{7ABDFCE2-C05A-1EB3-22B2-7EB806F3E53F}"/>
              </a:ext>
            </a:extLst>
          </p:cNvPr>
          <p:cNvSpPr txBox="1"/>
          <p:nvPr/>
        </p:nvSpPr>
        <p:spPr>
          <a:xfrm>
            <a:off x="7405000" y="2360874"/>
            <a:ext cx="397546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Rectum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xmlns="" id="{B5EBE82A-D66F-2310-2254-38EB948E1BC8}"/>
              </a:ext>
            </a:extLst>
          </p:cNvPr>
          <p:cNvSpPr txBox="1"/>
          <p:nvPr/>
        </p:nvSpPr>
        <p:spPr>
          <a:xfrm>
            <a:off x="8235395" y="2379924"/>
            <a:ext cx="698909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Rectosigmoid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xmlns="" id="{5CA0F276-3078-8B92-A634-E964D390F041}"/>
              </a:ext>
            </a:extLst>
          </p:cNvPr>
          <p:cNvSpPr txBox="1"/>
          <p:nvPr/>
        </p:nvSpPr>
        <p:spPr>
          <a:xfrm>
            <a:off x="8694932" y="2213838"/>
            <a:ext cx="4167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Sigmoid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xmlns="" id="{787667AC-75CA-609E-1BDE-94549EBB1CA6}"/>
              </a:ext>
            </a:extLst>
          </p:cNvPr>
          <p:cNvSpPr txBox="1"/>
          <p:nvPr/>
        </p:nvSpPr>
        <p:spPr>
          <a:xfrm>
            <a:off x="8817613" y="1600379"/>
            <a:ext cx="609141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Descending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colon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xmlns="" id="{9E91B88F-AC66-9900-0C5D-EEDC89A38C6C}"/>
              </a:ext>
            </a:extLst>
          </p:cNvPr>
          <p:cNvSpPr txBox="1"/>
          <p:nvPr/>
        </p:nvSpPr>
        <p:spPr>
          <a:xfrm>
            <a:off x="7603085" y="1272228"/>
            <a:ext cx="577081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xmlns="" id="{3BBE9481-9949-BF95-9803-FC4C24D03B36}"/>
              </a:ext>
            </a:extLst>
          </p:cNvPr>
          <p:cNvSpPr txBox="1"/>
          <p:nvPr/>
        </p:nvSpPr>
        <p:spPr>
          <a:xfrm>
            <a:off x="8799397" y="1173462"/>
            <a:ext cx="378309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Splenic</a:t>
            </a:r>
            <a:b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flexure</a:t>
            </a: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xmlns="" id="{40EAD867-36C4-1561-96D9-86CB7B1FD041}"/>
              </a:ext>
            </a:extLst>
          </p:cNvPr>
          <p:cNvSpPr/>
          <p:nvPr/>
        </p:nvSpPr>
        <p:spPr>
          <a:xfrm>
            <a:off x="4310550" y="3754656"/>
            <a:ext cx="53975" cy="53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xmlns="" id="{59119FEE-2439-ACC4-0ADB-C33FC040594D}"/>
              </a:ext>
            </a:extLst>
          </p:cNvPr>
          <p:cNvSpPr/>
          <p:nvPr/>
        </p:nvSpPr>
        <p:spPr>
          <a:xfrm>
            <a:off x="4310550" y="3259476"/>
            <a:ext cx="53975" cy="53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xmlns="" id="{8D99D212-664E-933F-7231-AFDEA318E3EB}"/>
              </a:ext>
            </a:extLst>
          </p:cNvPr>
          <p:cNvSpPr/>
          <p:nvPr/>
        </p:nvSpPr>
        <p:spPr>
          <a:xfrm>
            <a:off x="4310550" y="2576202"/>
            <a:ext cx="53975" cy="539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7A314A-2FE4-24E8-6A54-5B633CABB3BC}"/>
              </a:ext>
            </a:extLst>
          </p:cNvPr>
          <p:cNvSpPr txBox="1"/>
          <p:nvPr/>
        </p:nvSpPr>
        <p:spPr>
          <a:xfrm rot="16200000">
            <a:off x="-433397" y="3242555"/>
            <a:ext cx="2248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66813" algn="l"/>
              </a:tabLst>
            </a:pPr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Age at onset (years)</a:t>
            </a:r>
          </a:p>
        </p:txBody>
      </p:sp>
    </p:spTree>
    <p:extLst>
      <p:ext uri="{BB962C8B-B14F-4D97-AF65-F5344CB8AC3E}">
        <p14:creationId xmlns:p14="http://schemas.microsoft.com/office/powerpoint/2010/main" val="316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F8275-BC70-BA3F-0223-2C66454E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Pathological and Molecular Features of EOCRC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E0A3234B-18E0-555A-C00A-33F8EA273FA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EOCRC, early-onset colorectal cancer; LINE-1, long interspersed nuclear elements; TP53, tumour protein 53</a:t>
            </a:r>
          </a:p>
          <a:p>
            <a:r>
              <a:rPr lang="en-GB" dirty="0"/>
              <a:t>Cercek A, et al. J Natl Cancer Inst. 2021;113:1683-92; Lieu CH, et al. Clin Cancer Res 2019;25:5852-8; REACCT Collaborative. JAMA Surg. 2021;156:865-74 </a:t>
            </a:r>
            <a:endParaRPr lang="en-GB" dirty="0">
              <a:highlight>
                <a:srgbClr val="FFFF00"/>
              </a:highlight>
            </a:endParaRPr>
          </a:p>
          <a:p>
            <a:r>
              <a:rPr lang="en-GB" dirty="0"/>
              <a:t>Adapted from: REACCT Collaborative. JAMA Surg. 2021;156:865-74 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1BCB10-C549-56A4-FDF6-34DD1792EB39}"/>
              </a:ext>
            </a:extLst>
          </p:cNvPr>
          <p:cNvSpPr txBox="1"/>
          <p:nvPr/>
        </p:nvSpPr>
        <p:spPr>
          <a:xfrm>
            <a:off x="612800" y="6410476"/>
            <a:ext cx="6960560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 defTabSz="457189"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/>
              <a:buNone/>
              <a:defRPr sz="800" b="0" i="0" spc="-3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5986" indent="-287993" defTabSz="457189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3978" indent="-287993" defTabSz="457189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1971" indent="-287993" defTabSz="457189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4" indent="-287993" defTabSz="457189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en-GB" dirty="0"/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xmlns="" id="{AE1F3C31-9B9E-E512-9F6A-72FDF51A663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872654350"/>
              </p:ext>
            </p:extLst>
          </p:nvPr>
        </p:nvGraphicFramePr>
        <p:xfrm>
          <a:off x="695400" y="1936353"/>
          <a:ext cx="8352928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9752">
                  <a:extLst>
                    <a:ext uri="{9D8B030D-6E8A-4147-A177-3AD203B41FA5}">
                      <a16:colId xmlns:a16="http://schemas.microsoft.com/office/drawing/2014/main" xmlns="" val="3891055808"/>
                    </a:ext>
                  </a:extLst>
                </a:gridCol>
                <a:gridCol w="4643176">
                  <a:extLst>
                    <a:ext uri="{9D8B030D-6E8A-4147-A177-3AD203B41FA5}">
                      <a16:colId xmlns:a16="http://schemas.microsoft.com/office/drawing/2014/main" xmlns="" val="3479356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Pathological 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profile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88512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 differentiation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Microsatellite stability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845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Mucinous tumours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likely to exhibit LINE-1 hypomethylation </a:t>
                      </a:r>
                      <a:b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TP53 sequence variations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1133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Signet-ring morphology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frequently harbour </a:t>
                      </a:r>
                      <a:r>
                        <a:rPr lang="en-GB" sz="16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KRAS, BRAF </a:t>
                      </a:r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V600E, and </a:t>
                      </a:r>
                      <a:r>
                        <a:rPr lang="en-GB" sz="16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APC</a:t>
                      </a:r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sequence variations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9031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Perineural/venous invasion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Promoter methylation of CpG islands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04827723"/>
                  </a:ext>
                </a:extLst>
              </a:tr>
            </a:tbl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B69E12D1-2114-E6DF-BAA0-017261AC16CE}"/>
              </a:ext>
            </a:extLst>
          </p:cNvPr>
          <p:cNvSpPr txBox="1">
            <a:spLocks/>
          </p:cNvSpPr>
          <p:nvPr/>
        </p:nvSpPr>
        <p:spPr>
          <a:xfrm>
            <a:off x="609600" y="1430391"/>
            <a:ext cx="10972800" cy="702471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Pathological features and molecular profile of EOCRC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321720A0-5378-CE90-A8AA-00E5916FD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1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Early-onset colorectal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351" y="3717032"/>
            <a:ext cx="10972800" cy="2520280"/>
          </a:xfrm>
        </p:spPr>
        <p:txBody>
          <a:bodyPr>
            <a:normAutofit/>
          </a:bodyPr>
          <a:lstStyle/>
          <a:p>
            <a:r>
              <a:rPr lang="en-GB" b="1" dirty="0"/>
              <a:t>Prof. Hans Prenen</a:t>
            </a:r>
          </a:p>
          <a:p>
            <a:r>
              <a:rPr lang="en-GB" sz="2400" dirty="0"/>
              <a:t>Medical Oncologist, University Hospital Antwerp, Antwerp, Belgium</a:t>
            </a:r>
          </a:p>
          <a:p>
            <a:r>
              <a:rPr lang="en-GB" b="1" dirty="0"/>
              <a:t>Dr Renata </a:t>
            </a:r>
            <a:r>
              <a:rPr lang="en-GB" b="1" dirty="0" err="1"/>
              <a:t>D’Alpino</a:t>
            </a:r>
            <a:r>
              <a:rPr lang="en-GB" b="1" dirty="0"/>
              <a:t> </a:t>
            </a:r>
            <a:r>
              <a:rPr lang="en-GB" b="1" dirty="0" err="1"/>
              <a:t>Peixoto</a:t>
            </a:r>
            <a:endParaRPr lang="en-GB" b="1" dirty="0"/>
          </a:p>
          <a:p>
            <a:r>
              <a:rPr lang="en-GB" sz="2400" dirty="0"/>
              <a:t>Medical Oncologist, Centro Paulista de Oncologia, São Paulo, Brazil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59925D-2F44-0EEA-91E7-AFE80CFA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and qol </a:t>
            </a:r>
            <a:br>
              <a:rPr lang="en-GB" dirty="0"/>
            </a:br>
            <a:r>
              <a:rPr lang="en-GB" dirty="0"/>
              <a:t>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33B7A3-DF58-58FB-EF8E-1118BE35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t>20</a:t>
            </a:fld>
            <a:endParaRPr lang="en-GB" dirty="0"/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xmlns="" id="{B0E04F9D-0B29-5848-2873-03E1AB425129}"/>
              </a:ext>
            </a:extLst>
          </p:cNvPr>
          <p:cNvSpPr txBox="1">
            <a:spLocks/>
          </p:cNvSpPr>
          <p:nvPr/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 defTabSz="457189"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/>
              <a:buNone/>
              <a:defRPr sz="800" b="0" i="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defTabSz="457189">
              <a:spcBef>
                <a:spcPts val="600"/>
              </a:spcBef>
              <a:buClr>
                <a:schemeClr val="accent1"/>
              </a:buClr>
              <a:buFont typeface="Lucida Grande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2pPr>
            <a:lvl3pPr indent="0" defTabSz="457189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3pPr>
            <a:lvl4pPr indent="0" defTabSz="457189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4pPr>
            <a:lvl5pPr indent="0" defTabSz="457189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>
                <a:solidFill>
                  <a:srgbClr val="5D8298"/>
                </a:solidFill>
                <a:latin typeface="PT Sans Narrow"/>
                <a:cs typeface="PT Sans Narrow"/>
              </a:defRPr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dirty="0">
                <a:solidFill>
                  <a:schemeClr val="bg1"/>
                </a:solidFill>
              </a:rPr>
              <a:t>QOL,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23616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06C3F-78E0-532A-83F9-C0D94D80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Characteristics of EOCRC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CB8133A8-7F2E-20D6-F359-2576793D15C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CRC, colorectal cancer; EOCRC, early-onset colorectal cancer; LOCRC, late-onset colorectal cancer; OS, overall survival</a:t>
            </a:r>
          </a:p>
          <a:p>
            <a:r>
              <a:rPr lang="en-GB" dirty="0">
                <a:solidFill>
                  <a:schemeClr val="tx2"/>
                </a:solidFill>
              </a:rPr>
              <a:t>Fontana E, et al. J Clin Oncol. 2021;39:4009-19; Jin Z, et al. J Natl Cancer Inst. 2021;113:1693-704; Knuertz PJ, et al. JAMA Surg. 2015; 150:402-9; Lipsyc-Sharf M, et al. J Natl Cancer Inst. 2022;114:427-35</a:t>
            </a:r>
            <a:endParaRPr lang="en-GB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230FE522-3B7F-6269-3284-5666D0195ADF}"/>
              </a:ext>
            </a:extLst>
          </p:cNvPr>
          <p:cNvSpPr txBox="1">
            <a:spLocks/>
          </p:cNvSpPr>
          <p:nvPr/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Younger patients with EOCRC are:</a:t>
            </a:r>
          </a:p>
          <a:p>
            <a:pPr lvl="1"/>
            <a:r>
              <a:rPr lang="en-GB" dirty="0"/>
              <a:t>More likely to receive </a:t>
            </a:r>
            <a:r>
              <a:rPr lang="en-GB" b="1" dirty="0">
                <a:solidFill>
                  <a:schemeClr val="accent2"/>
                </a:solidFill>
              </a:rPr>
              <a:t>more adjuvant treatments</a:t>
            </a:r>
          </a:p>
          <a:p>
            <a:pPr lvl="1"/>
            <a:r>
              <a:rPr lang="en-GB" dirty="0"/>
              <a:t>More likely to receive </a:t>
            </a:r>
            <a:r>
              <a:rPr lang="en-GB" b="1" dirty="0">
                <a:solidFill>
                  <a:schemeClr val="accent2"/>
                </a:solidFill>
              </a:rPr>
              <a:t>more intense regimens</a:t>
            </a:r>
          </a:p>
          <a:p>
            <a:pPr lvl="1"/>
            <a:r>
              <a:rPr lang="en-GB" dirty="0"/>
              <a:t>More likely to complete the planned treatment (and with a high dose intensity)</a:t>
            </a:r>
          </a:p>
          <a:p>
            <a:r>
              <a:rPr lang="en-GB" b="1" dirty="0">
                <a:solidFill>
                  <a:schemeClr val="accent2"/>
                </a:solidFill>
              </a:rPr>
              <a:t>No apparent OS difference </a:t>
            </a:r>
            <a:r>
              <a:rPr lang="en-GB" dirty="0"/>
              <a:t>between EOCRC and LOCRC in either initial or advanced settings</a:t>
            </a:r>
          </a:p>
          <a:p>
            <a:pPr lvl="1"/>
            <a:r>
              <a:rPr lang="en-GB" dirty="0"/>
              <a:t>After adjusting for staging differences</a:t>
            </a:r>
          </a:p>
          <a:p>
            <a:r>
              <a:rPr lang="en-GB" dirty="0"/>
              <a:t>Attention should be given to long-term cancer survivorship in patients with EOCRC as they face distinct survivorship challenges from older CRC patients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xmlns="" id="{AD1F7AA7-F29C-4752-4571-42FEBCA2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5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7009D5E5-640A-EA05-F9C5-76CACC1A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2800" b="1" i="0" u="none" strike="noStrike" kern="1200" cap="all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 Database Analyses EOCRC vs LOCRC: Cancer Specific Survival </a:t>
            </a:r>
            <a:br>
              <a:rPr kumimoji="0" lang="en-GB" sz="2800" b="1" i="0" u="none" strike="noStrike" kern="1200" cap="all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08BB3ACD-F639-5DEE-0743-20FCE1B7AB5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CI, confidence interval; CRC, colorectal cancer; CSM, cancer-specific mortality; EOCRC, early-onset colorectal cancer; HR, hazard ratio; LOCRC, late-onset colorectal cancer; RFS, recurrence-free survival</a:t>
            </a:r>
          </a:p>
          <a:p>
            <a:r>
              <a:rPr lang="en-GB" dirty="0"/>
              <a:t>Adapted from: Fontana E, et al. J Clin Oncol. 2021;39:4009-19 (ASCO 2021, oral presentation)</a:t>
            </a:r>
          </a:p>
        </p:txBody>
      </p:sp>
      <p:graphicFrame>
        <p:nvGraphicFramePr>
          <p:cNvPr id="2" name="Content Placeholder 14">
            <a:extLst>
              <a:ext uri="{FF2B5EF4-FFF2-40B4-BE49-F238E27FC236}">
                <a16:creationId xmlns:a16="http://schemas.microsoft.com/office/drawing/2014/main" xmlns="" id="{0462CDE8-D579-AE44-7CEF-66A05607A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127212"/>
              </p:ext>
            </p:extLst>
          </p:nvPr>
        </p:nvGraphicFramePr>
        <p:xfrm>
          <a:off x="6209005" y="1303885"/>
          <a:ext cx="5766883" cy="449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670">
                  <a:extLst>
                    <a:ext uri="{9D8B030D-6E8A-4147-A177-3AD203B41FA5}">
                      <a16:colId xmlns:a16="http://schemas.microsoft.com/office/drawing/2014/main" xmlns="" val="508758001"/>
                    </a:ext>
                  </a:extLst>
                </a:gridCol>
                <a:gridCol w="950670">
                  <a:extLst>
                    <a:ext uri="{9D8B030D-6E8A-4147-A177-3AD203B41FA5}">
                      <a16:colId xmlns:a16="http://schemas.microsoft.com/office/drawing/2014/main" xmlns="" val="2512812323"/>
                    </a:ext>
                  </a:extLst>
                </a:gridCol>
                <a:gridCol w="950670">
                  <a:extLst>
                    <a:ext uri="{9D8B030D-6E8A-4147-A177-3AD203B41FA5}">
                      <a16:colId xmlns:a16="http://schemas.microsoft.com/office/drawing/2014/main" xmlns="" val="155050361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xmlns="" val="346661447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419351278"/>
                    </a:ext>
                  </a:extLst>
                </a:gridCol>
                <a:gridCol w="812345">
                  <a:extLst>
                    <a:ext uri="{9D8B030D-6E8A-4147-A177-3AD203B41FA5}">
                      <a16:colId xmlns:a16="http://schemas.microsoft.com/office/drawing/2014/main" xmlns="" val="3799754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EOCRC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LOCRC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Adjusted HR</a:t>
                      </a:r>
                      <a:b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140278681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3-year RFS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rate,%</a:t>
                      </a:r>
                    </a:p>
                  </a:txBody>
                  <a:tcPr marL="19440" marR="19440" marT="81720" marB="81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stage II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 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(84.1-91.3)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(86.8-89.2)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(0.72-1.34)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40023335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Low-risk stage III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(T1-3 N1)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81.6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(78.0-85.3)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84.0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(83.0-84.9)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0.99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(0.80-1.22)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0.90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36624590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III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(T4 and/or N2)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(49.7-59.9)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(63.1-65.9)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(0.64-0.87)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0.0003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272704243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CSM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rate, %</a:t>
                      </a:r>
                    </a:p>
                  </a:txBody>
                  <a:tcPr marL="19440" marR="19440" marT="81720" marB="81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stage II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(2.9-7.8)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(6.6-8.7)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1.38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(0.84-2.27)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31041522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Low-risk stage III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(T1-3 N1)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(5.1-9.8)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(6.3-7.5)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b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(0.70-1.30)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9785283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High-risk 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III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(T4 and/or N2)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(20.0-28.6)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(19.5-21.9)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  <a:b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(0.67-0.99)</a:t>
                      </a:r>
                    </a:p>
                  </a:txBody>
                  <a:tcPr marT="81720" marB="81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T="81720" marB="81720" anchor="ctr"/>
                </a:tc>
                <a:extLst>
                  <a:ext uri="{0D108BD9-81ED-4DB2-BD59-A6C34878D82A}">
                    <a16:rowId xmlns:a16="http://schemas.microsoft.com/office/drawing/2014/main" xmlns="" val="1738333376"/>
                  </a:ext>
                </a:extLst>
              </a:tr>
            </a:tbl>
          </a:graphicData>
        </a:graphic>
      </p:graphicFrame>
      <p:sp>
        <p:nvSpPr>
          <p:cNvPr id="3" name="Text Placeholder 22">
            <a:extLst>
              <a:ext uri="{FF2B5EF4-FFF2-40B4-BE49-F238E27FC236}">
                <a16:creationId xmlns:a16="http://schemas.microsoft.com/office/drawing/2014/main" xmlns="" id="{598F95E8-FD33-E2DE-54E9-1F192C4E25FD}"/>
              </a:ext>
            </a:extLst>
          </p:cNvPr>
          <p:cNvSpPr txBox="1">
            <a:spLocks/>
          </p:cNvSpPr>
          <p:nvPr/>
        </p:nvSpPr>
        <p:spPr>
          <a:xfrm>
            <a:off x="609600" y="1430391"/>
            <a:ext cx="10972800" cy="702471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chemeClr val="accent1"/>
                </a:solidFill>
              </a:rPr>
              <a:t>Cancer-specific survival: stage III patients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45F484-6B77-C63F-C158-A053B6636221}"/>
              </a:ext>
            </a:extLst>
          </p:cNvPr>
          <p:cNvSpPr/>
          <p:nvPr/>
        </p:nvSpPr>
        <p:spPr>
          <a:xfrm>
            <a:off x="8130880" y="4905593"/>
            <a:ext cx="1902038" cy="87530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9A3247-79C1-5DB6-33FC-53ACA7D17964}"/>
              </a:ext>
            </a:extLst>
          </p:cNvPr>
          <p:cNvSpPr/>
          <p:nvPr/>
        </p:nvSpPr>
        <p:spPr>
          <a:xfrm>
            <a:off x="8101537" y="2920998"/>
            <a:ext cx="1902038" cy="87530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DA1D99-CAFB-23A0-D7C0-9764D639B41A}"/>
              </a:ext>
            </a:extLst>
          </p:cNvPr>
          <p:cNvSpPr/>
          <p:nvPr/>
        </p:nvSpPr>
        <p:spPr>
          <a:xfrm>
            <a:off x="2290199" y="5038805"/>
            <a:ext cx="1950399" cy="2412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from randomisation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B47D066-5281-EDF6-593D-512E5F5553AA}"/>
              </a:ext>
            </a:extLst>
          </p:cNvPr>
          <p:cNvSpPr/>
          <p:nvPr/>
        </p:nvSpPr>
        <p:spPr>
          <a:xfrm rot="16200000">
            <a:off x="-818030" y="3153416"/>
            <a:ext cx="2574781" cy="2412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 from colon cancer (%)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35C28B-624F-D80D-DEF5-E0FA9B38A0A4}"/>
              </a:ext>
            </a:extLst>
          </p:cNvPr>
          <p:cNvSpPr/>
          <p:nvPr/>
        </p:nvSpPr>
        <p:spPr>
          <a:xfrm>
            <a:off x="652066" y="1877450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C8AB58B-BB1C-95A3-BC14-D49215A588BB}"/>
              </a:ext>
            </a:extLst>
          </p:cNvPr>
          <p:cNvCxnSpPr>
            <a:cxnSpLocks/>
          </p:cNvCxnSpPr>
          <p:nvPr/>
        </p:nvCxnSpPr>
        <p:spPr>
          <a:xfrm>
            <a:off x="974651" y="1998779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31D1C30-586E-5C07-260A-442DAD583E4F}"/>
              </a:ext>
            </a:extLst>
          </p:cNvPr>
          <p:cNvSpPr/>
          <p:nvPr/>
        </p:nvSpPr>
        <p:spPr>
          <a:xfrm>
            <a:off x="652066" y="24267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5DB47CA-FA05-66AA-7FC2-AFCCA3B35ACF}"/>
              </a:ext>
            </a:extLst>
          </p:cNvPr>
          <p:cNvCxnSpPr>
            <a:cxnSpLocks/>
          </p:cNvCxnSpPr>
          <p:nvPr/>
        </p:nvCxnSpPr>
        <p:spPr>
          <a:xfrm>
            <a:off x="974651" y="25480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27EABD-21AE-A043-0DDD-E50060399BA5}"/>
              </a:ext>
            </a:extLst>
          </p:cNvPr>
          <p:cNvSpPr/>
          <p:nvPr/>
        </p:nvSpPr>
        <p:spPr>
          <a:xfrm>
            <a:off x="652066" y="297917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026E838-F6DF-152F-8F33-1F22C3CF870A}"/>
              </a:ext>
            </a:extLst>
          </p:cNvPr>
          <p:cNvCxnSpPr>
            <a:cxnSpLocks/>
          </p:cNvCxnSpPr>
          <p:nvPr/>
        </p:nvCxnSpPr>
        <p:spPr>
          <a:xfrm>
            <a:off x="974651" y="310050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A7767D-E5C0-2052-924B-8E6984AC6D4A}"/>
              </a:ext>
            </a:extLst>
          </p:cNvPr>
          <p:cNvSpPr/>
          <p:nvPr/>
        </p:nvSpPr>
        <p:spPr>
          <a:xfrm>
            <a:off x="652066" y="35316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9294B3E-43B4-21FB-BEC1-D8C25EEA469D}"/>
              </a:ext>
            </a:extLst>
          </p:cNvPr>
          <p:cNvCxnSpPr>
            <a:cxnSpLocks/>
          </p:cNvCxnSpPr>
          <p:nvPr/>
        </p:nvCxnSpPr>
        <p:spPr>
          <a:xfrm>
            <a:off x="974651" y="3652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12D9701-ABF3-8FEA-3E2D-B96FDD433790}"/>
              </a:ext>
            </a:extLst>
          </p:cNvPr>
          <p:cNvSpPr/>
          <p:nvPr/>
        </p:nvSpPr>
        <p:spPr>
          <a:xfrm>
            <a:off x="652066" y="40777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C72B563-5371-B8FD-8AA5-5FEB96CA2FCC}"/>
              </a:ext>
            </a:extLst>
          </p:cNvPr>
          <p:cNvCxnSpPr>
            <a:cxnSpLocks/>
          </p:cNvCxnSpPr>
          <p:nvPr/>
        </p:nvCxnSpPr>
        <p:spPr>
          <a:xfrm>
            <a:off x="974651" y="41990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F51825D-6CBE-8A15-65F2-EEADB91BBBAD}"/>
              </a:ext>
            </a:extLst>
          </p:cNvPr>
          <p:cNvSpPr/>
          <p:nvPr/>
        </p:nvSpPr>
        <p:spPr>
          <a:xfrm>
            <a:off x="652066" y="4627000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23B3AB0-DF3F-A604-E5C0-3EFE240F1260}"/>
              </a:ext>
            </a:extLst>
          </p:cNvPr>
          <p:cNvCxnSpPr>
            <a:cxnSpLocks/>
          </p:cNvCxnSpPr>
          <p:nvPr/>
        </p:nvCxnSpPr>
        <p:spPr>
          <a:xfrm>
            <a:off x="974651" y="4748329"/>
            <a:ext cx="453714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E46F3FD-15DB-D38F-FB7C-195C87432BAB}"/>
              </a:ext>
            </a:extLst>
          </p:cNvPr>
          <p:cNvCxnSpPr>
            <a:cxnSpLocks/>
          </p:cNvCxnSpPr>
          <p:nvPr/>
        </p:nvCxnSpPr>
        <p:spPr>
          <a:xfrm rot="16200000">
            <a:off x="1546152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9A27CF8-BC36-F426-35A9-3122E4C01EA5}"/>
              </a:ext>
            </a:extLst>
          </p:cNvPr>
          <p:cNvSpPr/>
          <p:nvPr/>
        </p:nvSpPr>
        <p:spPr>
          <a:xfrm>
            <a:off x="1445816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727686B-C0D7-69C4-F538-252B29E886AB}"/>
              </a:ext>
            </a:extLst>
          </p:cNvPr>
          <p:cNvCxnSpPr>
            <a:cxnSpLocks/>
          </p:cNvCxnSpPr>
          <p:nvPr/>
        </p:nvCxnSpPr>
        <p:spPr>
          <a:xfrm rot="16200000">
            <a:off x="2073202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56A3BCE-F077-81FB-F303-C8AB773E6ED4}"/>
              </a:ext>
            </a:extLst>
          </p:cNvPr>
          <p:cNvSpPr/>
          <p:nvPr/>
        </p:nvSpPr>
        <p:spPr>
          <a:xfrm>
            <a:off x="1972866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5EC7C0C-6676-6E08-26F9-BDDFFE3CB83D}"/>
              </a:ext>
            </a:extLst>
          </p:cNvPr>
          <p:cNvCxnSpPr>
            <a:cxnSpLocks/>
          </p:cNvCxnSpPr>
          <p:nvPr/>
        </p:nvCxnSpPr>
        <p:spPr>
          <a:xfrm rot="16200000">
            <a:off x="2603427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8A30F8D-8C2A-E4FB-9CC9-FE9BCFEE0639}"/>
              </a:ext>
            </a:extLst>
          </p:cNvPr>
          <p:cNvSpPr/>
          <p:nvPr/>
        </p:nvSpPr>
        <p:spPr>
          <a:xfrm>
            <a:off x="250309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6BB1D5C-82B5-FDD8-7D7C-C2D93654E8B2}"/>
              </a:ext>
            </a:extLst>
          </p:cNvPr>
          <p:cNvCxnSpPr>
            <a:cxnSpLocks/>
          </p:cNvCxnSpPr>
          <p:nvPr/>
        </p:nvCxnSpPr>
        <p:spPr>
          <a:xfrm rot="16200000">
            <a:off x="3130477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3E0292C-12C8-5C9D-55E1-0A124B0C67EF}"/>
              </a:ext>
            </a:extLst>
          </p:cNvPr>
          <p:cNvSpPr/>
          <p:nvPr/>
        </p:nvSpPr>
        <p:spPr>
          <a:xfrm>
            <a:off x="303014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B75C43C-19CB-A806-5DF6-E00EC9A09E7F}"/>
              </a:ext>
            </a:extLst>
          </p:cNvPr>
          <p:cNvCxnSpPr>
            <a:cxnSpLocks/>
          </p:cNvCxnSpPr>
          <p:nvPr/>
        </p:nvCxnSpPr>
        <p:spPr>
          <a:xfrm rot="16200000">
            <a:off x="3657527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295125E-D46B-024E-6FA4-530B0C8BDCCF}"/>
              </a:ext>
            </a:extLst>
          </p:cNvPr>
          <p:cNvSpPr/>
          <p:nvPr/>
        </p:nvSpPr>
        <p:spPr>
          <a:xfrm>
            <a:off x="355719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31D40A7-6536-F88A-72EF-84C73201FC48}"/>
              </a:ext>
            </a:extLst>
          </p:cNvPr>
          <p:cNvCxnSpPr>
            <a:cxnSpLocks/>
          </p:cNvCxnSpPr>
          <p:nvPr/>
        </p:nvCxnSpPr>
        <p:spPr>
          <a:xfrm rot="16200000">
            <a:off x="4184577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0F5657C-8F89-D129-6D79-1D4DA93B7CCC}"/>
              </a:ext>
            </a:extLst>
          </p:cNvPr>
          <p:cNvSpPr/>
          <p:nvPr/>
        </p:nvSpPr>
        <p:spPr>
          <a:xfrm>
            <a:off x="408424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9E2E673-BC84-9312-C2BC-622AAA538C32}"/>
              </a:ext>
            </a:extLst>
          </p:cNvPr>
          <p:cNvCxnSpPr>
            <a:cxnSpLocks/>
          </p:cNvCxnSpPr>
          <p:nvPr/>
        </p:nvCxnSpPr>
        <p:spPr>
          <a:xfrm rot="16200000">
            <a:off x="4708452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C0E3C99-B80D-FAC5-9425-8511B1908C72}"/>
              </a:ext>
            </a:extLst>
          </p:cNvPr>
          <p:cNvSpPr/>
          <p:nvPr/>
        </p:nvSpPr>
        <p:spPr>
          <a:xfrm>
            <a:off x="4608116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13001DA-57BE-7021-9B50-3C9E454D8A5A}"/>
              </a:ext>
            </a:extLst>
          </p:cNvPr>
          <p:cNvCxnSpPr>
            <a:cxnSpLocks/>
          </p:cNvCxnSpPr>
          <p:nvPr/>
        </p:nvCxnSpPr>
        <p:spPr>
          <a:xfrm flipH="1" flipV="1">
            <a:off x="1065178" y="1958975"/>
            <a:ext cx="1" cy="287988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25082C0-7217-E1C9-713A-ED8F4FD2943C}"/>
              </a:ext>
            </a:extLst>
          </p:cNvPr>
          <p:cNvSpPr/>
          <p:nvPr/>
        </p:nvSpPr>
        <p:spPr>
          <a:xfrm>
            <a:off x="92194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7F75AF04-162C-4E94-8BBE-5E655BEDDB0E}"/>
              </a:ext>
            </a:extLst>
          </p:cNvPr>
          <p:cNvCxnSpPr>
            <a:cxnSpLocks/>
          </p:cNvCxnSpPr>
          <p:nvPr/>
        </p:nvCxnSpPr>
        <p:spPr>
          <a:xfrm rot="16200000">
            <a:off x="5232327" y="4795954"/>
            <a:ext cx="8579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87025E3-33C8-BCD4-9506-9D4693A2A63E}"/>
              </a:ext>
            </a:extLst>
          </p:cNvPr>
          <p:cNvSpPr/>
          <p:nvPr/>
        </p:nvSpPr>
        <p:spPr>
          <a:xfrm>
            <a:off x="5131991" y="4827025"/>
            <a:ext cx="288998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5287BCF-E5A3-3E4B-E27A-ADCC24EB0DB0}"/>
              </a:ext>
            </a:extLst>
          </p:cNvPr>
          <p:cNvSpPr/>
          <p:nvPr/>
        </p:nvSpPr>
        <p:spPr>
          <a:xfrm>
            <a:off x="1354014" y="5600145"/>
            <a:ext cx="463350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919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1,0016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FC9DD4E-F560-4332-E72B-42DE626A8E97}"/>
              </a:ext>
            </a:extLst>
          </p:cNvPr>
          <p:cNvSpPr/>
          <p:nvPr/>
        </p:nvSpPr>
        <p:spPr>
          <a:xfrm>
            <a:off x="1918220" y="5600145"/>
            <a:ext cx="369044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9,513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5DA5BE4-22EE-C357-93F5-AFC647A2E87A}"/>
              </a:ext>
            </a:extLst>
          </p:cNvPr>
          <p:cNvSpPr/>
          <p:nvPr/>
        </p:nvSpPr>
        <p:spPr>
          <a:xfrm>
            <a:off x="2454573" y="5600145"/>
            <a:ext cx="356566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788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8,730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630DBC2-66A5-9EDA-1C86-84C10F4832EB}"/>
              </a:ext>
            </a:extLst>
          </p:cNvPr>
          <p:cNvSpPr/>
          <p:nvPr/>
        </p:nvSpPr>
        <p:spPr>
          <a:xfrm>
            <a:off x="2962573" y="5600145"/>
            <a:ext cx="391491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715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7,834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DE05FD9-029D-E691-8E78-65AD7C63F126}"/>
              </a:ext>
            </a:extLst>
          </p:cNvPr>
          <p:cNvSpPr/>
          <p:nvPr/>
        </p:nvSpPr>
        <p:spPr>
          <a:xfrm>
            <a:off x="3509565" y="5600145"/>
            <a:ext cx="378569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589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6,220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7A7BF7A-E7FA-1F65-9BEE-B801F2008DC6}"/>
              </a:ext>
            </a:extLst>
          </p:cNvPr>
          <p:cNvSpPr/>
          <p:nvPr/>
        </p:nvSpPr>
        <p:spPr>
          <a:xfrm>
            <a:off x="4046140" y="5600145"/>
            <a:ext cx="355575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391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4,492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4FCE979-0C96-2929-74BC-FA1C6E515132}"/>
              </a:ext>
            </a:extLst>
          </p:cNvPr>
          <p:cNvSpPr/>
          <p:nvPr/>
        </p:nvSpPr>
        <p:spPr>
          <a:xfrm>
            <a:off x="4535091" y="5600145"/>
            <a:ext cx="407764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2,541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4E8DF88-86CC-0C53-96BC-E25FCA442314}"/>
              </a:ext>
            </a:extLst>
          </p:cNvPr>
          <p:cNvSpPr/>
          <p:nvPr/>
        </p:nvSpPr>
        <p:spPr>
          <a:xfrm>
            <a:off x="846783" y="5600145"/>
            <a:ext cx="443531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958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10,418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305802E-238B-0F05-9075-85826FCCACD2}"/>
              </a:ext>
            </a:extLst>
          </p:cNvPr>
          <p:cNvSpPr/>
          <p:nvPr/>
        </p:nvSpPr>
        <p:spPr>
          <a:xfrm>
            <a:off x="5092106" y="5600145"/>
            <a:ext cx="360000" cy="2184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</a:p>
          <a:p>
            <a:pPr algn="ctr">
              <a:lnSpc>
                <a:spcPct val="90000"/>
              </a:lnSpc>
            </a:pPr>
            <a:r>
              <a:rPr lang="en-GB" sz="1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1,325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247175ED-01AA-6BAC-0230-90BA55793924}"/>
              </a:ext>
            </a:extLst>
          </p:cNvPr>
          <p:cNvSpPr/>
          <p:nvPr/>
        </p:nvSpPr>
        <p:spPr>
          <a:xfrm>
            <a:off x="3521797" y="3716254"/>
            <a:ext cx="1938167" cy="802406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mortality from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 in younger patients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5E878799-86E7-E045-497C-B7677F489476}"/>
              </a:ext>
            </a:extLst>
          </p:cNvPr>
          <p:cNvSpPr/>
          <p:nvPr/>
        </p:nvSpPr>
        <p:spPr>
          <a:xfrm>
            <a:off x="887680" y="5270655"/>
            <a:ext cx="1058815" cy="2412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at risk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572451A2-7BB1-2337-508A-89F97A7DF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142219"/>
              </p:ext>
            </p:extLst>
          </p:nvPr>
        </p:nvGraphicFramePr>
        <p:xfrm>
          <a:off x="1491084" y="2049169"/>
          <a:ext cx="3380780" cy="56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468">
                  <a:extLst>
                    <a:ext uri="{9D8B030D-6E8A-4147-A177-3AD203B41FA5}">
                      <a16:colId xmlns:a16="http://schemas.microsoft.com/office/drawing/2014/main" xmlns="" val="211550798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3494786483"/>
                    </a:ext>
                  </a:extLst>
                </a:gridCol>
                <a:gridCol w="903340">
                  <a:extLst>
                    <a:ext uri="{9D8B030D-6E8A-4147-A177-3AD203B41FA5}">
                      <a16:colId xmlns:a16="http://schemas.microsoft.com/office/drawing/2014/main" xmlns="" val="4288357869"/>
                    </a:ext>
                  </a:extLst>
                </a:gridCol>
                <a:gridCol w="1184892">
                  <a:extLst>
                    <a:ext uri="{9D8B030D-6E8A-4147-A177-3AD203B41FA5}">
                      <a16:colId xmlns:a16="http://schemas.microsoft.com/office/drawing/2014/main" xmlns="" val="2253831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n/N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CSM, % (95% CI)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567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&lt;50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155/958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 (18.0-25.2)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1063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≥50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1,451/10,418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 (0.71-0.98)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 (16.3-18.1)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808628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Stratified Gray K-sample test p value: 0.0317</a:t>
                      </a:r>
                    </a:p>
                  </a:txBody>
                  <a:tcPr marL="19440" marR="19440" marT="9720" marB="9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9720" marB="9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671740"/>
                  </a:ext>
                </a:extLst>
              </a:tr>
            </a:tbl>
          </a:graphicData>
        </a:graphic>
      </p:graphicFrame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B5F1E198-3A54-CA32-68DA-89CFAE7FF5D0}"/>
              </a:ext>
            </a:extLst>
          </p:cNvPr>
          <p:cNvCxnSpPr>
            <a:cxnSpLocks/>
          </p:cNvCxnSpPr>
          <p:nvPr/>
        </p:nvCxnSpPr>
        <p:spPr>
          <a:xfrm>
            <a:off x="1266825" y="2259129"/>
            <a:ext cx="171450" cy="0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56910B4D-EF5D-4C4B-040D-0860961CF51A}"/>
              </a:ext>
            </a:extLst>
          </p:cNvPr>
          <p:cNvCxnSpPr>
            <a:cxnSpLocks/>
          </p:cNvCxnSpPr>
          <p:nvPr/>
        </p:nvCxnSpPr>
        <p:spPr>
          <a:xfrm>
            <a:off x="1266825" y="2408354"/>
            <a:ext cx="171450" cy="0"/>
          </a:xfrm>
          <a:prstGeom prst="line">
            <a:avLst/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82">
            <a:extLst>
              <a:ext uri="{FF2B5EF4-FFF2-40B4-BE49-F238E27FC236}">
                <a16:creationId xmlns:a16="http://schemas.microsoft.com/office/drawing/2014/main" xmlns="" id="{E4779978-C3EC-CC96-C08F-FE0405F58460}"/>
              </a:ext>
            </a:extLst>
          </p:cNvPr>
          <p:cNvSpPr/>
          <p:nvPr/>
        </p:nvSpPr>
        <p:spPr>
          <a:xfrm>
            <a:off x="1041372" y="2399912"/>
            <a:ext cx="4252932" cy="2349969"/>
          </a:xfrm>
          <a:custGeom>
            <a:avLst/>
            <a:gdLst>
              <a:gd name="connsiteX0" fmla="*/ 4247887 w 4252931"/>
              <a:gd name="connsiteY0" fmla="*/ 14290 h 2349969"/>
              <a:gd name="connsiteX1" fmla="*/ 4126429 w 4252931"/>
              <a:gd name="connsiteY1" fmla="*/ 14290 h 2349969"/>
              <a:gd name="connsiteX2" fmla="*/ 4126429 w 4252931"/>
              <a:gd name="connsiteY2" fmla="*/ 79200 h 2349969"/>
              <a:gd name="connsiteX3" fmla="*/ 4056058 w 4252931"/>
              <a:gd name="connsiteY3" fmla="*/ 79200 h 2349969"/>
              <a:gd name="connsiteX4" fmla="*/ 4056058 w 4252931"/>
              <a:gd name="connsiteY4" fmla="*/ 137632 h 2349969"/>
              <a:gd name="connsiteX5" fmla="*/ 3974192 w 4252931"/>
              <a:gd name="connsiteY5" fmla="*/ 137632 h 2349969"/>
              <a:gd name="connsiteX6" fmla="*/ 3974192 w 4252931"/>
              <a:gd name="connsiteY6" fmla="*/ 189839 h 2349969"/>
              <a:gd name="connsiteX7" fmla="*/ 3834727 w 4252931"/>
              <a:gd name="connsiteY7" fmla="*/ 189839 h 2349969"/>
              <a:gd name="connsiteX8" fmla="*/ 3834727 w 4252931"/>
              <a:gd name="connsiteY8" fmla="*/ 243317 h 2349969"/>
              <a:gd name="connsiteX9" fmla="*/ 3821955 w 4252931"/>
              <a:gd name="connsiteY9" fmla="*/ 243317 h 2349969"/>
              <a:gd name="connsiteX10" fmla="*/ 3821955 w 4252931"/>
              <a:gd name="connsiteY10" fmla="*/ 281425 h 2349969"/>
              <a:gd name="connsiteX11" fmla="*/ 3807906 w 4252931"/>
              <a:gd name="connsiteY11" fmla="*/ 281425 h 2349969"/>
              <a:gd name="connsiteX12" fmla="*/ 3807906 w 4252931"/>
              <a:gd name="connsiteY12" fmla="*/ 329821 h 2349969"/>
              <a:gd name="connsiteX13" fmla="*/ 3680063 w 4252931"/>
              <a:gd name="connsiteY13" fmla="*/ 329821 h 2349969"/>
              <a:gd name="connsiteX14" fmla="*/ 3680063 w 4252931"/>
              <a:gd name="connsiteY14" fmla="*/ 366659 h 2349969"/>
              <a:gd name="connsiteX15" fmla="*/ 3530380 w 4252931"/>
              <a:gd name="connsiteY15" fmla="*/ 366659 h 2349969"/>
              <a:gd name="connsiteX16" fmla="*/ 3530380 w 4252931"/>
              <a:gd name="connsiteY16" fmla="*/ 398415 h 2349969"/>
              <a:gd name="connsiteX17" fmla="*/ 3442129 w 4252931"/>
              <a:gd name="connsiteY17" fmla="*/ 398415 h 2349969"/>
              <a:gd name="connsiteX18" fmla="*/ 3442129 w 4252931"/>
              <a:gd name="connsiteY18" fmla="*/ 427758 h 2349969"/>
              <a:gd name="connsiteX19" fmla="*/ 3388360 w 4252931"/>
              <a:gd name="connsiteY19" fmla="*/ 427758 h 2349969"/>
              <a:gd name="connsiteX20" fmla="*/ 3388360 w 4252931"/>
              <a:gd name="connsiteY20" fmla="*/ 459514 h 2349969"/>
              <a:gd name="connsiteX21" fmla="*/ 3224629 w 4252931"/>
              <a:gd name="connsiteY21" fmla="*/ 459514 h 2349969"/>
              <a:gd name="connsiteX22" fmla="*/ 3224629 w 4252931"/>
              <a:gd name="connsiteY22" fmla="*/ 478568 h 2349969"/>
              <a:gd name="connsiteX23" fmla="*/ 3199086 w 4252931"/>
              <a:gd name="connsiteY23" fmla="*/ 478568 h 2349969"/>
              <a:gd name="connsiteX24" fmla="*/ 3199086 w 4252931"/>
              <a:gd name="connsiteY24" fmla="*/ 504100 h 2349969"/>
              <a:gd name="connsiteX25" fmla="*/ 3177374 w 4252931"/>
              <a:gd name="connsiteY25" fmla="*/ 504100 h 2349969"/>
              <a:gd name="connsiteX26" fmla="*/ 3177374 w 4252931"/>
              <a:gd name="connsiteY26" fmla="*/ 529505 h 2349969"/>
              <a:gd name="connsiteX27" fmla="*/ 3131269 w 4252931"/>
              <a:gd name="connsiteY27" fmla="*/ 529505 h 2349969"/>
              <a:gd name="connsiteX28" fmla="*/ 3131269 w 4252931"/>
              <a:gd name="connsiteY28" fmla="*/ 565072 h 2349969"/>
              <a:gd name="connsiteX29" fmla="*/ 3003425 w 4252931"/>
              <a:gd name="connsiteY29" fmla="*/ 565072 h 2349969"/>
              <a:gd name="connsiteX30" fmla="*/ 3003425 w 4252931"/>
              <a:gd name="connsiteY30" fmla="*/ 586667 h 2349969"/>
              <a:gd name="connsiteX31" fmla="*/ 2985545 w 4252931"/>
              <a:gd name="connsiteY31" fmla="*/ 586667 h 2349969"/>
              <a:gd name="connsiteX32" fmla="*/ 2985545 w 4252931"/>
              <a:gd name="connsiteY32" fmla="*/ 604577 h 2349969"/>
              <a:gd name="connsiteX33" fmla="*/ 2933054 w 4252931"/>
              <a:gd name="connsiteY33" fmla="*/ 604577 h 2349969"/>
              <a:gd name="connsiteX34" fmla="*/ 2933054 w 4252931"/>
              <a:gd name="connsiteY34" fmla="*/ 629982 h 2349969"/>
              <a:gd name="connsiteX35" fmla="*/ 2883245 w 4252931"/>
              <a:gd name="connsiteY35" fmla="*/ 629982 h 2349969"/>
              <a:gd name="connsiteX36" fmla="*/ 2883245 w 4252931"/>
              <a:gd name="connsiteY36" fmla="*/ 652847 h 2349969"/>
              <a:gd name="connsiteX37" fmla="*/ 2866514 w 4252931"/>
              <a:gd name="connsiteY37" fmla="*/ 652847 h 2349969"/>
              <a:gd name="connsiteX38" fmla="*/ 2866514 w 4252931"/>
              <a:gd name="connsiteY38" fmla="*/ 668217 h 2349969"/>
              <a:gd name="connsiteX39" fmla="*/ 2783371 w 4252931"/>
              <a:gd name="connsiteY39" fmla="*/ 668217 h 2349969"/>
              <a:gd name="connsiteX40" fmla="*/ 2783371 w 4252931"/>
              <a:gd name="connsiteY40" fmla="*/ 706324 h 2349969"/>
              <a:gd name="connsiteX41" fmla="*/ 2768046 w 4252931"/>
              <a:gd name="connsiteY41" fmla="*/ 706324 h 2349969"/>
              <a:gd name="connsiteX42" fmla="*/ 2768046 w 4252931"/>
              <a:gd name="connsiteY42" fmla="*/ 734270 h 2349969"/>
              <a:gd name="connsiteX43" fmla="*/ 2732285 w 4252931"/>
              <a:gd name="connsiteY43" fmla="*/ 734270 h 2349969"/>
              <a:gd name="connsiteX44" fmla="*/ 2732285 w 4252931"/>
              <a:gd name="connsiteY44" fmla="*/ 745702 h 2349969"/>
              <a:gd name="connsiteX45" fmla="*/ 2644034 w 4252931"/>
              <a:gd name="connsiteY45" fmla="*/ 745702 h 2349969"/>
              <a:gd name="connsiteX46" fmla="*/ 2644034 w 4252931"/>
              <a:gd name="connsiteY46" fmla="*/ 767424 h 2349969"/>
              <a:gd name="connsiteX47" fmla="*/ 2628708 w 4252931"/>
              <a:gd name="connsiteY47" fmla="*/ 767424 h 2349969"/>
              <a:gd name="connsiteX48" fmla="*/ 2628708 w 4252931"/>
              <a:gd name="connsiteY48" fmla="*/ 781396 h 2349969"/>
              <a:gd name="connsiteX49" fmla="*/ 2527557 w 4252931"/>
              <a:gd name="connsiteY49" fmla="*/ 781396 h 2349969"/>
              <a:gd name="connsiteX50" fmla="*/ 2527557 w 4252931"/>
              <a:gd name="connsiteY50" fmla="*/ 795369 h 2349969"/>
              <a:gd name="connsiteX51" fmla="*/ 2500737 w 4252931"/>
              <a:gd name="connsiteY51" fmla="*/ 795369 h 2349969"/>
              <a:gd name="connsiteX52" fmla="*/ 2500737 w 4252931"/>
              <a:gd name="connsiteY52" fmla="*/ 808072 h 2349969"/>
              <a:gd name="connsiteX53" fmla="*/ 2435474 w 4252931"/>
              <a:gd name="connsiteY53" fmla="*/ 808072 h 2349969"/>
              <a:gd name="connsiteX54" fmla="*/ 2435474 w 4252931"/>
              <a:gd name="connsiteY54" fmla="*/ 820774 h 2349969"/>
              <a:gd name="connsiteX55" fmla="*/ 2425257 w 4252931"/>
              <a:gd name="connsiteY55" fmla="*/ 820774 h 2349969"/>
              <a:gd name="connsiteX56" fmla="*/ 2425257 w 4252931"/>
              <a:gd name="connsiteY56" fmla="*/ 836017 h 2349969"/>
              <a:gd name="connsiteX57" fmla="*/ 2411208 w 4252931"/>
              <a:gd name="connsiteY57" fmla="*/ 836017 h 2349969"/>
              <a:gd name="connsiteX58" fmla="*/ 2411208 w 4252931"/>
              <a:gd name="connsiteY58" fmla="*/ 856469 h 2349969"/>
              <a:gd name="connsiteX59" fmla="*/ 2397159 w 4252931"/>
              <a:gd name="connsiteY59" fmla="*/ 856469 h 2349969"/>
              <a:gd name="connsiteX60" fmla="*/ 2397159 w 4252931"/>
              <a:gd name="connsiteY60" fmla="*/ 870441 h 2349969"/>
              <a:gd name="connsiteX61" fmla="*/ 2383111 w 4252931"/>
              <a:gd name="connsiteY61" fmla="*/ 870441 h 2349969"/>
              <a:gd name="connsiteX62" fmla="*/ 2383111 w 4252931"/>
              <a:gd name="connsiteY62" fmla="*/ 881874 h 2349969"/>
              <a:gd name="connsiteX63" fmla="*/ 2345945 w 4252931"/>
              <a:gd name="connsiteY63" fmla="*/ 881874 h 2349969"/>
              <a:gd name="connsiteX64" fmla="*/ 2345945 w 4252931"/>
              <a:gd name="connsiteY64" fmla="*/ 893306 h 2349969"/>
              <a:gd name="connsiteX65" fmla="*/ 2331897 w 4252931"/>
              <a:gd name="connsiteY65" fmla="*/ 893306 h 2349969"/>
              <a:gd name="connsiteX66" fmla="*/ 2331897 w 4252931"/>
              <a:gd name="connsiteY66" fmla="*/ 906008 h 2349969"/>
              <a:gd name="connsiteX67" fmla="*/ 2301245 w 4252931"/>
              <a:gd name="connsiteY67" fmla="*/ 906008 h 2349969"/>
              <a:gd name="connsiteX68" fmla="*/ 2301245 w 4252931"/>
              <a:gd name="connsiteY68" fmla="*/ 922522 h 2349969"/>
              <a:gd name="connsiteX69" fmla="*/ 2283365 w 4252931"/>
              <a:gd name="connsiteY69" fmla="*/ 922522 h 2349969"/>
              <a:gd name="connsiteX70" fmla="*/ 2283365 w 4252931"/>
              <a:gd name="connsiteY70" fmla="*/ 932811 h 2349969"/>
              <a:gd name="connsiteX71" fmla="*/ 2274425 w 4252931"/>
              <a:gd name="connsiteY71" fmla="*/ 932811 h 2349969"/>
              <a:gd name="connsiteX72" fmla="*/ 2274425 w 4252931"/>
              <a:gd name="connsiteY72" fmla="*/ 960756 h 2349969"/>
              <a:gd name="connsiteX73" fmla="*/ 2248754 w 4252931"/>
              <a:gd name="connsiteY73" fmla="*/ 960756 h 2349969"/>
              <a:gd name="connsiteX74" fmla="*/ 2248754 w 4252931"/>
              <a:gd name="connsiteY74" fmla="*/ 973459 h 2349969"/>
              <a:gd name="connsiteX75" fmla="*/ 2235982 w 4252931"/>
              <a:gd name="connsiteY75" fmla="*/ 973459 h 2349969"/>
              <a:gd name="connsiteX76" fmla="*/ 2235982 w 4252931"/>
              <a:gd name="connsiteY76" fmla="*/ 1005215 h 2349969"/>
              <a:gd name="connsiteX77" fmla="*/ 2218102 w 4252931"/>
              <a:gd name="connsiteY77" fmla="*/ 1005215 h 2349969"/>
              <a:gd name="connsiteX78" fmla="*/ 2218102 w 4252931"/>
              <a:gd name="connsiteY78" fmla="*/ 1018045 h 2349969"/>
              <a:gd name="connsiteX79" fmla="*/ 2201499 w 4252931"/>
              <a:gd name="connsiteY79" fmla="*/ 1018045 h 2349969"/>
              <a:gd name="connsiteX80" fmla="*/ 2201499 w 4252931"/>
              <a:gd name="connsiteY80" fmla="*/ 1034558 h 2349969"/>
              <a:gd name="connsiteX81" fmla="*/ 2182342 w 4252931"/>
              <a:gd name="connsiteY81" fmla="*/ 1034558 h 2349969"/>
              <a:gd name="connsiteX82" fmla="*/ 2182342 w 4252931"/>
              <a:gd name="connsiteY82" fmla="*/ 1044720 h 2349969"/>
              <a:gd name="connsiteX83" fmla="*/ 2163057 w 4252931"/>
              <a:gd name="connsiteY83" fmla="*/ 1044720 h 2349969"/>
              <a:gd name="connsiteX84" fmla="*/ 2163057 w 4252931"/>
              <a:gd name="connsiteY84" fmla="*/ 1054882 h 2349969"/>
              <a:gd name="connsiteX85" fmla="*/ 2133682 w 4252931"/>
              <a:gd name="connsiteY85" fmla="*/ 1054882 h 2349969"/>
              <a:gd name="connsiteX86" fmla="*/ 2133682 w 4252931"/>
              <a:gd name="connsiteY86" fmla="*/ 1094260 h 2349969"/>
              <a:gd name="connsiteX87" fmla="*/ 2108139 w 4252931"/>
              <a:gd name="connsiteY87" fmla="*/ 1094260 h 2349969"/>
              <a:gd name="connsiteX88" fmla="*/ 2108139 w 4252931"/>
              <a:gd name="connsiteY88" fmla="*/ 1122333 h 2349969"/>
              <a:gd name="connsiteX89" fmla="*/ 2095367 w 4252931"/>
              <a:gd name="connsiteY89" fmla="*/ 1122333 h 2349969"/>
              <a:gd name="connsiteX90" fmla="*/ 2095367 w 4252931"/>
              <a:gd name="connsiteY90" fmla="*/ 1133765 h 2349969"/>
              <a:gd name="connsiteX91" fmla="*/ 2056925 w 4252931"/>
              <a:gd name="connsiteY91" fmla="*/ 1133765 h 2349969"/>
              <a:gd name="connsiteX92" fmla="*/ 2056925 w 4252931"/>
              <a:gd name="connsiteY92" fmla="*/ 1169332 h 2349969"/>
              <a:gd name="connsiteX93" fmla="*/ 2028827 w 4252931"/>
              <a:gd name="connsiteY93" fmla="*/ 1169332 h 2349969"/>
              <a:gd name="connsiteX94" fmla="*/ 2028827 w 4252931"/>
              <a:gd name="connsiteY94" fmla="*/ 1184575 h 2349969"/>
              <a:gd name="connsiteX95" fmla="*/ 1993067 w 4252931"/>
              <a:gd name="connsiteY95" fmla="*/ 1184575 h 2349969"/>
              <a:gd name="connsiteX96" fmla="*/ 1993067 w 4252931"/>
              <a:gd name="connsiteY96" fmla="*/ 1198548 h 2349969"/>
              <a:gd name="connsiteX97" fmla="*/ 1968673 w 4252931"/>
              <a:gd name="connsiteY97" fmla="*/ 1198548 h 2349969"/>
              <a:gd name="connsiteX98" fmla="*/ 1968673 w 4252931"/>
              <a:gd name="connsiteY98" fmla="*/ 1211377 h 2349969"/>
              <a:gd name="connsiteX99" fmla="*/ 1953347 w 4252931"/>
              <a:gd name="connsiteY99" fmla="*/ 1211377 h 2349969"/>
              <a:gd name="connsiteX100" fmla="*/ 1953347 w 4252931"/>
              <a:gd name="connsiteY100" fmla="*/ 1225350 h 2349969"/>
              <a:gd name="connsiteX101" fmla="*/ 1931636 w 4252931"/>
              <a:gd name="connsiteY101" fmla="*/ 1225350 h 2349969"/>
              <a:gd name="connsiteX102" fmla="*/ 1931636 w 4252931"/>
              <a:gd name="connsiteY102" fmla="*/ 1248215 h 2349969"/>
              <a:gd name="connsiteX103" fmla="*/ 1879144 w 4252931"/>
              <a:gd name="connsiteY103" fmla="*/ 1248215 h 2349969"/>
              <a:gd name="connsiteX104" fmla="*/ 1879144 w 4252931"/>
              <a:gd name="connsiteY104" fmla="*/ 1272350 h 2349969"/>
              <a:gd name="connsiteX105" fmla="*/ 1866373 w 4252931"/>
              <a:gd name="connsiteY105" fmla="*/ 1272350 h 2349969"/>
              <a:gd name="connsiteX106" fmla="*/ 1866373 w 4252931"/>
              <a:gd name="connsiteY106" fmla="*/ 1287720 h 2349969"/>
              <a:gd name="connsiteX107" fmla="*/ 1854878 w 4252931"/>
              <a:gd name="connsiteY107" fmla="*/ 1287720 h 2349969"/>
              <a:gd name="connsiteX108" fmla="*/ 1854878 w 4252931"/>
              <a:gd name="connsiteY108" fmla="*/ 1308044 h 2349969"/>
              <a:gd name="connsiteX109" fmla="*/ 1801110 w 4252931"/>
              <a:gd name="connsiteY109" fmla="*/ 1308044 h 2349969"/>
              <a:gd name="connsiteX110" fmla="*/ 1801110 w 4252931"/>
              <a:gd name="connsiteY110" fmla="*/ 1333449 h 2349969"/>
              <a:gd name="connsiteX111" fmla="*/ 1746193 w 4252931"/>
              <a:gd name="connsiteY111" fmla="*/ 1333449 h 2349969"/>
              <a:gd name="connsiteX112" fmla="*/ 1746193 w 4252931"/>
              <a:gd name="connsiteY112" fmla="*/ 1344881 h 2349969"/>
              <a:gd name="connsiteX113" fmla="*/ 1715413 w 4252931"/>
              <a:gd name="connsiteY113" fmla="*/ 1344881 h 2349969"/>
              <a:gd name="connsiteX114" fmla="*/ 1715413 w 4252931"/>
              <a:gd name="connsiteY114" fmla="*/ 1360124 h 2349969"/>
              <a:gd name="connsiteX115" fmla="*/ 1687316 w 4252931"/>
              <a:gd name="connsiteY115" fmla="*/ 1360124 h 2349969"/>
              <a:gd name="connsiteX116" fmla="*/ 1687316 w 4252931"/>
              <a:gd name="connsiteY116" fmla="*/ 1375494 h 2349969"/>
              <a:gd name="connsiteX117" fmla="*/ 1675821 w 4252931"/>
              <a:gd name="connsiteY117" fmla="*/ 1375494 h 2349969"/>
              <a:gd name="connsiteX118" fmla="*/ 1675821 w 4252931"/>
              <a:gd name="connsiteY118" fmla="*/ 1398359 h 2349969"/>
              <a:gd name="connsiteX119" fmla="*/ 1651555 w 4252931"/>
              <a:gd name="connsiteY119" fmla="*/ 1398359 h 2349969"/>
              <a:gd name="connsiteX120" fmla="*/ 1651555 w 4252931"/>
              <a:gd name="connsiteY120" fmla="*/ 1427575 h 2349969"/>
              <a:gd name="connsiteX121" fmla="*/ 1623330 w 4252931"/>
              <a:gd name="connsiteY121" fmla="*/ 1427575 h 2349969"/>
              <a:gd name="connsiteX122" fmla="*/ 1623330 w 4252931"/>
              <a:gd name="connsiteY122" fmla="*/ 1440277 h 2349969"/>
              <a:gd name="connsiteX123" fmla="*/ 1609281 w 4252931"/>
              <a:gd name="connsiteY123" fmla="*/ 1440277 h 2349969"/>
              <a:gd name="connsiteX124" fmla="*/ 1609281 w 4252931"/>
              <a:gd name="connsiteY124" fmla="*/ 1460601 h 2349969"/>
              <a:gd name="connsiteX125" fmla="*/ 1574798 w 4252931"/>
              <a:gd name="connsiteY125" fmla="*/ 1460601 h 2349969"/>
              <a:gd name="connsiteX126" fmla="*/ 1574798 w 4252931"/>
              <a:gd name="connsiteY126" fmla="*/ 1473431 h 2349969"/>
              <a:gd name="connsiteX127" fmla="*/ 1537633 w 4252931"/>
              <a:gd name="connsiteY127" fmla="*/ 1473431 h 2349969"/>
              <a:gd name="connsiteX128" fmla="*/ 1537633 w 4252931"/>
              <a:gd name="connsiteY128" fmla="*/ 1487403 h 2349969"/>
              <a:gd name="connsiteX129" fmla="*/ 1514644 w 4252931"/>
              <a:gd name="connsiteY129" fmla="*/ 1487403 h 2349969"/>
              <a:gd name="connsiteX130" fmla="*/ 1514644 w 4252931"/>
              <a:gd name="connsiteY130" fmla="*/ 1500106 h 2349969"/>
              <a:gd name="connsiteX131" fmla="*/ 1490378 w 4252931"/>
              <a:gd name="connsiteY131" fmla="*/ 1500106 h 2349969"/>
              <a:gd name="connsiteX132" fmla="*/ 1490378 w 4252931"/>
              <a:gd name="connsiteY132" fmla="*/ 1514079 h 2349969"/>
              <a:gd name="connsiteX133" fmla="*/ 1467389 w 4252931"/>
              <a:gd name="connsiteY133" fmla="*/ 1514079 h 2349969"/>
              <a:gd name="connsiteX134" fmla="*/ 1467389 w 4252931"/>
              <a:gd name="connsiteY134" fmla="*/ 1540754 h 2349969"/>
              <a:gd name="connsiteX135" fmla="*/ 1437887 w 4252931"/>
              <a:gd name="connsiteY135" fmla="*/ 1540754 h 2349969"/>
              <a:gd name="connsiteX136" fmla="*/ 1437887 w 4252931"/>
              <a:gd name="connsiteY136" fmla="*/ 1554854 h 2349969"/>
              <a:gd name="connsiteX137" fmla="*/ 1423838 w 4252931"/>
              <a:gd name="connsiteY137" fmla="*/ 1554854 h 2349969"/>
              <a:gd name="connsiteX138" fmla="*/ 1423838 w 4252931"/>
              <a:gd name="connsiteY138" fmla="*/ 1600583 h 2349969"/>
              <a:gd name="connsiteX139" fmla="*/ 1409789 w 4252931"/>
              <a:gd name="connsiteY139" fmla="*/ 1600583 h 2349969"/>
              <a:gd name="connsiteX140" fmla="*/ 1409789 w 4252931"/>
              <a:gd name="connsiteY140" fmla="*/ 1624718 h 2349969"/>
              <a:gd name="connsiteX141" fmla="*/ 1395741 w 4252931"/>
              <a:gd name="connsiteY141" fmla="*/ 1624718 h 2349969"/>
              <a:gd name="connsiteX142" fmla="*/ 1395741 w 4252931"/>
              <a:gd name="connsiteY142" fmla="*/ 1651520 h 2349969"/>
              <a:gd name="connsiteX143" fmla="*/ 1373901 w 4252931"/>
              <a:gd name="connsiteY143" fmla="*/ 1651520 h 2349969"/>
              <a:gd name="connsiteX144" fmla="*/ 1373901 w 4252931"/>
              <a:gd name="connsiteY144" fmla="*/ 1664223 h 2349969"/>
              <a:gd name="connsiteX145" fmla="*/ 1354744 w 4252931"/>
              <a:gd name="connsiteY145" fmla="*/ 1664223 h 2349969"/>
              <a:gd name="connsiteX146" fmla="*/ 1354744 w 4252931"/>
              <a:gd name="connsiteY146" fmla="*/ 1676925 h 2349969"/>
              <a:gd name="connsiteX147" fmla="*/ 1339418 w 4252931"/>
              <a:gd name="connsiteY147" fmla="*/ 1676925 h 2349969"/>
              <a:gd name="connsiteX148" fmla="*/ 1339418 w 4252931"/>
              <a:gd name="connsiteY148" fmla="*/ 1689628 h 2349969"/>
              <a:gd name="connsiteX149" fmla="*/ 1279264 w 4252931"/>
              <a:gd name="connsiteY149" fmla="*/ 1689628 h 2349969"/>
              <a:gd name="connsiteX150" fmla="*/ 1279264 w 4252931"/>
              <a:gd name="connsiteY150" fmla="*/ 1713763 h 2349969"/>
              <a:gd name="connsiteX151" fmla="*/ 1254998 w 4252931"/>
              <a:gd name="connsiteY151" fmla="*/ 1713763 h 2349969"/>
              <a:gd name="connsiteX152" fmla="*/ 1254998 w 4252931"/>
              <a:gd name="connsiteY152" fmla="*/ 1734214 h 2349969"/>
              <a:gd name="connsiteX153" fmla="*/ 1243504 w 4252931"/>
              <a:gd name="connsiteY153" fmla="*/ 1734214 h 2349969"/>
              <a:gd name="connsiteX154" fmla="*/ 1243504 w 4252931"/>
              <a:gd name="connsiteY154" fmla="*/ 1750727 h 2349969"/>
              <a:gd name="connsiteX155" fmla="*/ 1228178 w 4252931"/>
              <a:gd name="connsiteY155" fmla="*/ 1750727 h 2349969"/>
              <a:gd name="connsiteX156" fmla="*/ 1228178 w 4252931"/>
              <a:gd name="connsiteY156" fmla="*/ 1764700 h 2349969"/>
              <a:gd name="connsiteX157" fmla="*/ 1214129 w 4252931"/>
              <a:gd name="connsiteY157" fmla="*/ 1764700 h 2349969"/>
              <a:gd name="connsiteX158" fmla="*/ 1214129 w 4252931"/>
              <a:gd name="connsiteY158" fmla="*/ 1774862 h 2349969"/>
              <a:gd name="connsiteX159" fmla="*/ 1196121 w 4252931"/>
              <a:gd name="connsiteY159" fmla="*/ 1774862 h 2349969"/>
              <a:gd name="connsiteX160" fmla="*/ 1196121 w 4252931"/>
              <a:gd name="connsiteY160" fmla="*/ 1791375 h 2349969"/>
              <a:gd name="connsiteX161" fmla="*/ 1185904 w 4252931"/>
              <a:gd name="connsiteY161" fmla="*/ 1791375 h 2349969"/>
              <a:gd name="connsiteX162" fmla="*/ 1185904 w 4252931"/>
              <a:gd name="connsiteY162" fmla="*/ 1809286 h 2349969"/>
              <a:gd name="connsiteX163" fmla="*/ 1166747 w 4252931"/>
              <a:gd name="connsiteY163" fmla="*/ 1809286 h 2349969"/>
              <a:gd name="connsiteX164" fmla="*/ 1166747 w 4252931"/>
              <a:gd name="connsiteY164" fmla="*/ 1824529 h 2349969"/>
              <a:gd name="connsiteX165" fmla="*/ 1155252 w 4252931"/>
              <a:gd name="connsiteY165" fmla="*/ 1824529 h 2349969"/>
              <a:gd name="connsiteX166" fmla="*/ 1155252 w 4252931"/>
              <a:gd name="connsiteY166" fmla="*/ 1839772 h 2349969"/>
              <a:gd name="connsiteX167" fmla="*/ 1127155 w 4252931"/>
              <a:gd name="connsiteY167" fmla="*/ 1839772 h 2349969"/>
              <a:gd name="connsiteX168" fmla="*/ 1127155 w 4252931"/>
              <a:gd name="connsiteY168" fmla="*/ 1851204 h 2349969"/>
              <a:gd name="connsiteX169" fmla="*/ 1097652 w 4252931"/>
              <a:gd name="connsiteY169" fmla="*/ 1851204 h 2349969"/>
              <a:gd name="connsiteX170" fmla="*/ 1097652 w 4252931"/>
              <a:gd name="connsiteY170" fmla="*/ 1865177 h 2349969"/>
              <a:gd name="connsiteX171" fmla="*/ 1064446 w 4252931"/>
              <a:gd name="connsiteY171" fmla="*/ 1865177 h 2349969"/>
              <a:gd name="connsiteX172" fmla="*/ 1064446 w 4252931"/>
              <a:gd name="connsiteY172" fmla="*/ 1876609 h 2349969"/>
              <a:gd name="connsiteX173" fmla="*/ 1051675 w 4252931"/>
              <a:gd name="connsiteY173" fmla="*/ 1876609 h 2349969"/>
              <a:gd name="connsiteX174" fmla="*/ 1051675 w 4252931"/>
              <a:gd name="connsiteY174" fmla="*/ 1895790 h 2349969"/>
              <a:gd name="connsiteX175" fmla="*/ 1041457 w 4252931"/>
              <a:gd name="connsiteY175" fmla="*/ 1895790 h 2349969"/>
              <a:gd name="connsiteX176" fmla="*/ 1041457 w 4252931"/>
              <a:gd name="connsiteY176" fmla="*/ 1905952 h 2349969"/>
              <a:gd name="connsiteX177" fmla="*/ 1027281 w 4252931"/>
              <a:gd name="connsiteY177" fmla="*/ 1905952 h 2349969"/>
              <a:gd name="connsiteX178" fmla="*/ 1027281 w 4252931"/>
              <a:gd name="connsiteY178" fmla="*/ 1918654 h 2349969"/>
              <a:gd name="connsiteX179" fmla="*/ 1015787 w 4252931"/>
              <a:gd name="connsiteY179" fmla="*/ 1918654 h 2349969"/>
              <a:gd name="connsiteX180" fmla="*/ 1015787 w 4252931"/>
              <a:gd name="connsiteY180" fmla="*/ 1940249 h 2349969"/>
              <a:gd name="connsiteX181" fmla="*/ 994075 w 4252931"/>
              <a:gd name="connsiteY181" fmla="*/ 1940249 h 2349969"/>
              <a:gd name="connsiteX182" fmla="*/ 994075 w 4252931"/>
              <a:gd name="connsiteY182" fmla="*/ 1952951 h 2349969"/>
              <a:gd name="connsiteX183" fmla="*/ 951929 w 4252931"/>
              <a:gd name="connsiteY183" fmla="*/ 1952951 h 2349969"/>
              <a:gd name="connsiteX184" fmla="*/ 951929 w 4252931"/>
              <a:gd name="connsiteY184" fmla="*/ 1966924 h 2349969"/>
              <a:gd name="connsiteX185" fmla="*/ 939157 w 4252931"/>
              <a:gd name="connsiteY185" fmla="*/ 1966924 h 2349969"/>
              <a:gd name="connsiteX186" fmla="*/ 939157 w 4252931"/>
              <a:gd name="connsiteY186" fmla="*/ 2007699 h 2349969"/>
              <a:gd name="connsiteX187" fmla="*/ 923704 w 4252931"/>
              <a:gd name="connsiteY187" fmla="*/ 2007699 h 2349969"/>
              <a:gd name="connsiteX188" fmla="*/ 923704 w 4252931"/>
              <a:gd name="connsiteY188" fmla="*/ 2031834 h 2349969"/>
              <a:gd name="connsiteX189" fmla="*/ 907101 w 4252931"/>
              <a:gd name="connsiteY189" fmla="*/ 2031834 h 2349969"/>
              <a:gd name="connsiteX190" fmla="*/ 907101 w 4252931"/>
              <a:gd name="connsiteY190" fmla="*/ 2043266 h 2349969"/>
              <a:gd name="connsiteX191" fmla="*/ 890497 w 4252931"/>
              <a:gd name="connsiteY191" fmla="*/ 2043266 h 2349969"/>
              <a:gd name="connsiteX192" fmla="*/ 890497 w 4252931"/>
              <a:gd name="connsiteY192" fmla="*/ 2063590 h 2349969"/>
              <a:gd name="connsiteX193" fmla="*/ 871340 w 4252931"/>
              <a:gd name="connsiteY193" fmla="*/ 2063590 h 2349969"/>
              <a:gd name="connsiteX194" fmla="*/ 871340 w 4252931"/>
              <a:gd name="connsiteY194" fmla="*/ 2077690 h 2349969"/>
              <a:gd name="connsiteX195" fmla="*/ 861123 w 4252931"/>
              <a:gd name="connsiteY195" fmla="*/ 2077690 h 2349969"/>
              <a:gd name="connsiteX196" fmla="*/ 861123 w 4252931"/>
              <a:gd name="connsiteY196" fmla="*/ 2094204 h 2349969"/>
              <a:gd name="connsiteX197" fmla="*/ 836729 w 4252931"/>
              <a:gd name="connsiteY197" fmla="*/ 2094204 h 2349969"/>
              <a:gd name="connsiteX198" fmla="*/ 836729 w 4252931"/>
              <a:gd name="connsiteY198" fmla="*/ 2103095 h 2349969"/>
              <a:gd name="connsiteX199" fmla="*/ 826512 w 4252931"/>
              <a:gd name="connsiteY199" fmla="*/ 2103095 h 2349969"/>
              <a:gd name="connsiteX200" fmla="*/ 826512 w 4252931"/>
              <a:gd name="connsiteY200" fmla="*/ 2129771 h 2349969"/>
              <a:gd name="connsiteX201" fmla="*/ 812463 w 4252931"/>
              <a:gd name="connsiteY201" fmla="*/ 2129771 h 2349969"/>
              <a:gd name="connsiteX202" fmla="*/ 812463 w 4252931"/>
              <a:gd name="connsiteY202" fmla="*/ 2139933 h 2349969"/>
              <a:gd name="connsiteX203" fmla="*/ 777980 w 4252931"/>
              <a:gd name="connsiteY203" fmla="*/ 2139933 h 2349969"/>
              <a:gd name="connsiteX204" fmla="*/ 777980 w 4252931"/>
              <a:gd name="connsiteY204" fmla="*/ 2153906 h 2349969"/>
              <a:gd name="connsiteX205" fmla="*/ 740815 w 4252931"/>
              <a:gd name="connsiteY205" fmla="*/ 2153906 h 2349969"/>
              <a:gd name="connsiteX206" fmla="*/ 740815 w 4252931"/>
              <a:gd name="connsiteY206" fmla="*/ 2168005 h 2349969"/>
              <a:gd name="connsiteX207" fmla="*/ 722935 w 4252931"/>
              <a:gd name="connsiteY207" fmla="*/ 2168005 h 2349969"/>
              <a:gd name="connsiteX208" fmla="*/ 722935 w 4252931"/>
              <a:gd name="connsiteY208" fmla="*/ 2180708 h 2349969"/>
              <a:gd name="connsiteX209" fmla="*/ 646177 w 4252931"/>
              <a:gd name="connsiteY209" fmla="*/ 2180708 h 2349969"/>
              <a:gd name="connsiteX210" fmla="*/ 646177 w 4252931"/>
              <a:gd name="connsiteY210" fmla="*/ 2188329 h 2349969"/>
              <a:gd name="connsiteX211" fmla="*/ 629574 w 4252931"/>
              <a:gd name="connsiteY211" fmla="*/ 2188329 h 2349969"/>
              <a:gd name="connsiteX212" fmla="*/ 629574 w 4252931"/>
              <a:gd name="connsiteY212" fmla="*/ 2202302 h 2349969"/>
              <a:gd name="connsiteX213" fmla="*/ 602754 w 4252931"/>
              <a:gd name="connsiteY213" fmla="*/ 2202302 h 2349969"/>
              <a:gd name="connsiteX214" fmla="*/ 602754 w 4252931"/>
              <a:gd name="connsiteY214" fmla="*/ 2213734 h 2349969"/>
              <a:gd name="connsiteX215" fmla="*/ 583469 w 4252931"/>
              <a:gd name="connsiteY215" fmla="*/ 2213734 h 2349969"/>
              <a:gd name="connsiteX216" fmla="*/ 583469 w 4252931"/>
              <a:gd name="connsiteY216" fmla="*/ 2230248 h 2349969"/>
              <a:gd name="connsiteX217" fmla="*/ 542600 w 4252931"/>
              <a:gd name="connsiteY217" fmla="*/ 2230248 h 2349969"/>
              <a:gd name="connsiteX218" fmla="*/ 542600 w 4252931"/>
              <a:gd name="connsiteY218" fmla="*/ 2258320 h 2349969"/>
              <a:gd name="connsiteX219" fmla="*/ 467120 w 4252931"/>
              <a:gd name="connsiteY219" fmla="*/ 2258320 h 2349969"/>
              <a:gd name="connsiteX220" fmla="*/ 467120 w 4252931"/>
              <a:gd name="connsiteY220" fmla="*/ 2267212 h 2349969"/>
              <a:gd name="connsiteX221" fmla="*/ 431360 w 4252931"/>
              <a:gd name="connsiteY221" fmla="*/ 2267212 h 2349969"/>
              <a:gd name="connsiteX222" fmla="*/ 431360 w 4252931"/>
              <a:gd name="connsiteY222" fmla="*/ 2292617 h 2349969"/>
              <a:gd name="connsiteX223" fmla="*/ 392917 w 4252931"/>
              <a:gd name="connsiteY223" fmla="*/ 2292617 h 2349969"/>
              <a:gd name="connsiteX224" fmla="*/ 392917 w 4252931"/>
              <a:gd name="connsiteY224" fmla="*/ 2302779 h 2349969"/>
              <a:gd name="connsiteX225" fmla="*/ 348217 w 4252931"/>
              <a:gd name="connsiteY225" fmla="*/ 2302779 h 2349969"/>
              <a:gd name="connsiteX226" fmla="*/ 348217 w 4252931"/>
              <a:gd name="connsiteY226" fmla="*/ 2319293 h 2349969"/>
              <a:gd name="connsiteX227" fmla="*/ 300834 w 4252931"/>
              <a:gd name="connsiteY227" fmla="*/ 2319293 h 2349969"/>
              <a:gd name="connsiteX228" fmla="*/ 300834 w 4252931"/>
              <a:gd name="connsiteY228" fmla="*/ 2328184 h 2349969"/>
              <a:gd name="connsiteX229" fmla="*/ 254857 w 4252931"/>
              <a:gd name="connsiteY229" fmla="*/ 2328184 h 2349969"/>
              <a:gd name="connsiteX230" fmla="*/ 254857 w 4252931"/>
              <a:gd name="connsiteY230" fmla="*/ 2342284 h 2349969"/>
              <a:gd name="connsiteX231" fmla="*/ 14368 w 4252931"/>
              <a:gd name="connsiteY231" fmla="*/ 2342284 h 234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4252931" h="2349969">
                <a:moveTo>
                  <a:pt x="4247887" y="14290"/>
                </a:moveTo>
                <a:lnTo>
                  <a:pt x="4126429" y="14290"/>
                </a:lnTo>
                <a:lnTo>
                  <a:pt x="4126429" y="79200"/>
                </a:lnTo>
                <a:lnTo>
                  <a:pt x="4056058" y="79200"/>
                </a:lnTo>
                <a:lnTo>
                  <a:pt x="4056058" y="137632"/>
                </a:lnTo>
                <a:lnTo>
                  <a:pt x="3974192" y="137632"/>
                </a:lnTo>
                <a:lnTo>
                  <a:pt x="3974192" y="189839"/>
                </a:lnTo>
                <a:lnTo>
                  <a:pt x="3834727" y="189839"/>
                </a:lnTo>
                <a:lnTo>
                  <a:pt x="3834727" y="243317"/>
                </a:lnTo>
                <a:lnTo>
                  <a:pt x="3821955" y="243317"/>
                </a:lnTo>
                <a:lnTo>
                  <a:pt x="3821955" y="281425"/>
                </a:lnTo>
                <a:lnTo>
                  <a:pt x="3807906" y="281425"/>
                </a:lnTo>
                <a:lnTo>
                  <a:pt x="3807906" y="329821"/>
                </a:lnTo>
                <a:lnTo>
                  <a:pt x="3680063" y="329821"/>
                </a:lnTo>
                <a:lnTo>
                  <a:pt x="3680063" y="366659"/>
                </a:lnTo>
                <a:lnTo>
                  <a:pt x="3530380" y="366659"/>
                </a:lnTo>
                <a:lnTo>
                  <a:pt x="3530380" y="398415"/>
                </a:lnTo>
                <a:lnTo>
                  <a:pt x="3442129" y="398415"/>
                </a:lnTo>
                <a:lnTo>
                  <a:pt x="3442129" y="427758"/>
                </a:lnTo>
                <a:lnTo>
                  <a:pt x="3388360" y="427758"/>
                </a:lnTo>
                <a:lnTo>
                  <a:pt x="3388360" y="459514"/>
                </a:lnTo>
                <a:lnTo>
                  <a:pt x="3224629" y="459514"/>
                </a:lnTo>
                <a:lnTo>
                  <a:pt x="3224629" y="478568"/>
                </a:lnTo>
                <a:lnTo>
                  <a:pt x="3199086" y="478568"/>
                </a:lnTo>
                <a:lnTo>
                  <a:pt x="3199086" y="504100"/>
                </a:lnTo>
                <a:lnTo>
                  <a:pt x="3177374" y="504100"/>
                </a:lnTo>
                <a:lnTo>
                  <a:pt x="3177374" y="529505"/>
                </a:lnTo>
                <a:lnTo>
                  <a:pt x="3131269" y="529505"/>
                </a:lnTo>
                <a:lnTo>
                  <a:pt x="3131269" y="565072"/>
                </a:lnTo>
                <a:lnTo>
                  <a:pt x="3003425" y="565072"/>
                </a:lnTo>
                <a:lnTo>
                  <a:pt x="3003425" y="586667"/>
                </a:lnTo>
                <a:lnTo>
                  <a:pt x="2985545" y="586667"/>
                </a:lnTo>
                <a:lnTo>
                  <a:pt x="2985545" y="604577"/>
                </a:lnTo>
                <a:lnTo>
                  <a:pt x="2933054" y="604577"/>
                </a:lnTo>
                <a:lnTo>
                  <a:pt x="2933054" y="629982"/>
                </a:lnTo>
                <a:lnTo>
                  <a:pt x="2883245" y="629982"/>
                </a:lnTo>
                <a:lnTo>
                  <a:pt x="2883245" y="652847"/>
                </a:lnTo>
                <a:lnTo>
                  <a:pt x="2866514" y="652847"/>
                </a:lnTo>
                <a:lnTo>
                  <a:pt x="2866514" y="668217"/>
                </a:lnTo>
                <a:lnTo>
                  <a:pt x="2783371" y="668217"/>
                </a:lnTo>
                <a:lnTo>
                  <a:pt x="2783371" y="706324"/>
                </a:lnTo>
                <a:lnTo>
                  <a:pt x="2768046" y="706324"/>
                </a:lnTo>
                <a:lnTo>
                  <a:pt x="2768046" y="734270"/>
                </a:lnTo>
                <a:lnTo>
                  <a:pt x="2732285" y="734270"/>
                </a:lnTo>
                <a:lnTo>
                  <a:pt x="2732285" y="745702"/>
                </a:lnTo>
                <a:lnTo>
                  <a:pt x="2644034" y="745702"/>
                </a:lnTo>
                <a:lnTo>
                  <a:pt x="2644034" y="767424"/>
                </a:lnTo>
                <a:lnTo>
                  <a:pt x="2628708" y="767424"/>
                </a:lnTo>
                <a:lnTo>
                  <a:pt x="2628708" y="781396"/>
                </a:lnTo>
                <a:lnTo>
                  <a:pt x="2527557" y="781396"/>
                </a:lnTo>
                <a:lnTo>
                  <a:pt x="2527557" y="795369"/>
                </a:lnTo>
                <a:lnTo>
                  <a:pt x="2500737" y="795369"/>
                </a:lnTo>
                <a:lnTo>
                  <a:pt x="2500737" y="808072"/>
                </a:lnTo>
                <a:lnTo>
                  <a:pt x="2435474" y="808072"/>
                </a:lnTo>
                <a:lnTo>
                  <a:pt x="2435474" y="820774"/>
                </a:lnTo>
                <a:lnTo>
                  <a:pt x="2425257" y="820774"/>
                </a:lnTo>
                <a:lnTo>
                  <a:pt x="2425257" y="836017"/>
                </a:lnTo>
                <a:lnTo>
                  <a:pt x="2411208" y="836017"/>
                </a:lnTo>
                <a:lnTo>
                  <a:pt x="2411208" y="856469"/>
                </a:lnTo>
                <a:lnTo>
                  <a:pt x="2397159" y="856469"/>
                </a:lnTo>
                <a:lnTo>
                  <a:pt x="2397159" y="870441"/>
                </a:lnTo>
                <a:lnTo>
                  <a:pt x="2383111" y="870441"/>
                </a:lnTo>
                <a:lnTo>
                  <a:pt x="2383111" y="881874"/>
                </a:lnTo>
                <a:lnTo>
                  <a:pt x="2345945" y="881874"/>
                </a:lnTo>
                <a:lnTo>
                  <a:pt x="2345945" y="893306"/>
                </a:lnTo>
                <a:lnTo>
                  <a:pt x="2331897" y="893306"/>
                </a:lnTo>
                <a:lnTo>
                  <a:pt x="2331897" y="906008"/>
                </a:lnTo>
                <a:lnTo>
                  <a:pt x="2301245" y="906008"/>
                </a:lnTo>
                <a:lnTo>
                  <a:pt x="2301245" y="922522"/>
                </a:lnTo>
                <a:lnTo>
                  <a:pt x="2283365" y="922522"/>
                </a:lnTo>
                <a:lnTo>
                  <a:pt x="2283365" y="932811"/>
                </a:lnTo>
                <a:lnTo>
                  <a:pt x="2274425" y="932811"/>
                </a:lnTo>
                <a:lnTo>
                  <a:pt x="2274425" y="960756"/>
                </a:lnTo>
                <a:lnTo>
                  <a:pt x="2248754" y="960756"/>
                </a:lnTo>
                <a:lnTo>
                  <a:pt x="2248754" y="973459"/>
                </a:lnTo>
                <a:lnTo>
                  <a:pt x="2235982" y="973459"/>
                </a:lnTo>
                <a:lnTo>
                  <a:pt x="2235982" y="1005215"/>
                </a:lnTo>
                <a:lnTo>
                  <a:pt x="2218102" y="1005215"/>
                </a:lnTo>
                <a:lnTo>
                  <a:pt x="2218102" y="1018045"/>
                </a:lnTo>
                <a:lnTo>
                  <a:pt x="2201499" y="1018045"/>
                </a:lnTo>
                <a:lnTo>
                  <a:pt x="2201499" y="1034558"/>
                </a:lnTo>
                <a:lnTo>
                  <a:pt x="2182342" y="1034558"/>
                </a:lnTo>
                <a:lnTo>
                  <a:pt x="2182342" y="1044720"/>
                </a:lnTo>
                <a:lnTo>
                  <a:pt x="2163057" y="1044720"/>
                </a:lnTo>
                <a:lnTo>
                  <a:pt x="2163057" y="1054882"/>
                </a:lnTo>
                <a:lnTo>
                  <a:pt x="2133682" y="1054882"/>
                </a:lnTo>
                <a:lnTo>
                  <a:pt x="2133682" y="1094260"/>
                </a:lnTo>
                <a:lnTo>
                  <a:pt x="2108139" y="1094260"/>
                </a:lnTo>
                <a:lnTo>
                  <a:pt x="2108139" y="1122333"/>
                </a:lnTo>
                <a:lnTo>
                  <a:pt x="2095367" y="1122333"/>
                </a:lnTo>
                <a:lnTo>
                  <a:pt x="2095367" y="1133765"/>
                </a:lnTo>
                <a:lnTo>
                  <a:pt x="2056925" y="1133765"/>
                </a:lnTo>
                <a:lnTo>
                  <a:pt x="2056925" y="1169332"/>
                </a:lnTo>
                <a:lnTo>
                  <a:pt x="2028827" y="1169332"/>
                </a:lnTo>
                <a:lnTo>
                  <a:pt x="2028827" y="1184575"/>
                </a:lnTo>
                <a:lnTo>
                  <a:pt x="1993067" y="1184575"/>
                </a:lnTo>
                <a:lnTo>
                  <a:pt x="1993067" y="1198548"/>
                </a:lnTo>
                <a:lnTo>
                  <a:pt x="1968673" y="1198548"/>
                </a:lnTo>
                <a:lnTo>
                  <a:pt x="1968673" y="1211377"/>
                </a:lnTo>
                <a:lnTo>
                  <a:pt x="1953347" y="1211377"/>
                </a:lnTo>
                <a:lnTo>
                  <a:pt x="1953347" y="1225350"/>
                </a:lnTo>
                <a:lnTo>
                  <a:pt x="1931636" y="1225350"/>
                </a:lnTo>
                <a:lnTo>
                  <a:pt x="1931636" y="1248215"/>
                </a:lnTo>
                <a:lnTo>
                  <a:pt x="1879144" y="1248215"/>
                </a:lnTo>
                <a:lnTo>
                  <a:pt x="1879144" y="1272350"/>
                </a:lnTo>
                <a:lnTo>
                  <a:pt x="1866373" y="1272350"/>
                </a:lnTo>
                <a:lnTo>
                  <a:pt x="1866373" y="1287720"/>
                </a:lnTo>
                <a:lnTo>
                  <a:pt x="1854878" y="1287720"/>
                </a:lnTo>
                <a:lnTo>
                  <a:pt x="1854878" y="1308044"/>
                </a:lnTo>
                <a:lnTo>
                  <a:pt x="1801110" y="1308044"/>
                </a:lnTo>
                <a:lnTo>
                  <a:pt x="1801110" y="1333449"/>
                </a:lnTo>
                <a:lnTo>
                  <a:pt x="1746193" y="1333449"/>
                </a:lnTo>
                <a:lnTo>
                  <a:pt x="1746193" y="1344881"/>
                </a:lnTo>
                <a:lnTo>
                  <a:pt x="1715413" y="1344881"/>
                </a:lnTo>
                <a:lnTo>
                  <a:pt x="1715413" y="1360124"/>
                </a:lnTo>
                <a:lnTo>
                  <a:pt x="1687316" y="1360124"/>
                </a:lnTo>
                <a:lnTo>
                  <a:pt x="1687316" y="1375494"/>
                </a:lnTo>
                <a:lnTo>
                  <a:pt x="1675821" y="1375494"/>
                </a:lnTo>
                <a:lnTo>
                  <a:pt x="1675821" y="1398359"/>
                </a:lnTo>
                <a:lnTo>
                  <a:pt x="1651555" y="1398359"/>
                </a:lnTo>
                <a:lnTo>
                  <a:pt x="1651555" y="1427575"/>
                </a:lnTo>
                <a:lnTo>
                  <a:pt x="1623330" y="1427575"/>
                </a:lnTo>
                <a:lnTo>
                  <a:pt x="1623330" y="1440277"/>
                </a:lnTo>
                <a:lnTo>
                  <a:pt x="1609281" y="1440277"/>
                </a:lnTo>
                <a:lnTo>
                  <a:pt x="1609281" y="1460601"/>
                </a:lnTo>
                <a:lnTo>
                  <a:pt x="1574798" y="1460601"/>
                </a:lnTo>
                <a:lnTo>
                  <a:pt x="1574798" y="1473431"/>
                </a:lnTo>
                <a:lnTo>
                  <a:pt x="1537633" y="1473431"/>
                </a:lnTo>
                <a:lnTo>
                  <a:pt x="1537633" y="1487403"/>
                </a:lnTo>
                <a:lnTo>
                  <a:pt x="1514644" y="1487403"/>
                </a:lnTo>
                <a:lnTo>
                  <a:pt x="1514644" y="1500106"/>
                </a:lnTo>
                <a:lnTo>
                  <a:pt x="1490378" y="1500106"/>
                </a:lnTo>
                <a:lnTo>
                  <a:pt x="1490378" y="1514079"/>
                </a:lnTo>
                <a:lnTo>
                  <a:pt x="1467389" y="1514079"/>
                </a:lnTo>
                <a:lnTo>
                  <a:pt x="1467389" y="1540754"/>
                </a:lnTo>
                <a:lnTo>
                  <a:pt x="1437887" y="1540754"/>
                </a:lnTo>
                <a:lnTo>
                  <a:pt x="1437887" y="1554854"/>
                </a:lnTo>
                <a:lnTo>
                  <a:pt x="1423838" y="1554854"/>
                </a:lnTo>
                <a:lnTo>
                  <a:pt x="1423838" y="1600583"/>
                </a:lnTo>
                <a:lnTo>
                  <a:pt x="1409789" y="1600583"/>
                </a:lnTo>
                <a:lnTo>
                  <a:pt x="1409789" y="1624718"/>
                </a:lnTo>
                <a:lnTo>
                  <a:pt x="1395741" y="1624718"/>
                </a:lnTo>
                <a:lnTo>
                  <a:pt x="1395741" y="1651520"/>
                </a:lnTo>
                <a:lnTo>
                  <a:pt x="1373901" y="1651520"/>
                </a:lnTo>
                <a:lnTo>
                  <a:pt x="1373901" y="1664223"/>
                </a:lnTo>
                <a:lnTo>
                  <a:pt x="1354744" y="1664223"/>
                </a:lnTo>
                <a:lnTo>
                  <a:pt x="1354744" y="1676925"/>
                </a:lnTo>
                <a:lnTo>
                  <a:pt x="1339418" y="1676925"/>
                </a:lnTo>
                <a:lnTo>
                  <a:pt x="1339418" y="1689628"/>
                </a:lnTo>
                <a:lnTo>
                  <a:pt x="1279264" y="1689628"/>
                </a:lnTo>
                <a:lnTo>
                  <a:pt x="1279264" y="1713763"/>
                </a:lnTo>
                <a:lnTo>
                  <a:pt x="1254998" y="1713763"/>
                </a:lnTo>
                <a:lnTo>
                  <a:pt x="1254998" y="1734214"/>
                </a:lnTo>
                <a:lnTo>
                  <a:pt x="1243504" y="1734214"/>
                </a:lnTo>
                <a:lnTo>
                  <a:pt x="1243504" y="1750727"/>
                </a:lnTo>
                <a:lnTo>
                  <a:pt x="1228178" y="1750727"/>
                </a:lnTo>
                <a:lnTo>
                  <a:pt x="1228178" y="1764700"/>
                </a:lnTo>
                <a:lnTo>
                  <a:pt x="1214129" y="1764700"/>
                </a:lnTo>
                <a:lnTo>
                  <a:pt x="1214129" y="1774862"/>
                </a:lnTo>
                <a:lnTo>
                  <a:pt x="1196121" y="1774862"/>
                </a:lnTo>
                <a:lnTo>
                  <a:pt x="1196121" y="1791375"/>
                </a:lnTo>
                <a:lnTo>
                  <a:pt x="1185904" y="1791375"/>
                </a:lnTo>
                <a:lnTo>
                  <a:pt x="1185904" y="1809286"/>
                </a:lnTo>
                <a:lnTo>
                  <a:pt x="1166747" y="1809286"/>
                </a:lnTo>
                <a:lnTo>
                  <a:pt x="1166747" y="1824529"/>
                </a:lnTo>
                <a:lnTo>
                  <a:pt x="1155252" y="1824529"/>
                </a:lnTo>
                <a:lnTo>
                  <a:pt x="1155252" y="1839772"/>
                </a:lnTo>
                <a:lnTo>
                  <a:pt x="1127155" y="1839772"/>
                </a:lnTo>
                <a:lnTo>
                  <a:pt x="1127155" y="1851204"/>
                </a:lnTo>
                <a:lnTo>
                  <a:pt x="1097652" y="1851204"/>
                </a:lnTo>
                <a:lnTo>
                  <a:pt x="1097652" y="1865177"/>
                </a:lnTo>
                <a:lnTo>
                  <a:pt x="1064446" y="1865177"/>
                </a:lnTo>
                <a:lnTo>
                  <a:pt x="1064446" y="1876609"/>
                </a:lnTo>
                <a:lnTo>
                  <a:pt x="1051675" y="1876609"/>
                </a:lnTo>
                <a:lnTo>
                  <a:pt x="1051675" y="1895790"/>
                </a:lnTo>
                <a:lnTo>
                  <a:pt x="1041457" y="1895790"/>
                </a:lnTo>
                <a:lnTo>
                  <a:pt x="1041457" y="1905952"/>
                </a:lnTo>
                <a:lnTo>
                  <a:pt x="1027281" y="1905952"/>
                </a:lnTo>
                <a:lnTo>
                  <a:pt x="1027281" y="1918654"/>
                </a:lnTo>
                <a:lnTo>
                  <a:pt x="1015787" y="1918654"/>
                </a:lnTo>
                <a:lnTo>
                  <a:pt x="1015787" y="1940249"/>
                </a:lnTo>
                <a:lnTo>
                  <a:pt x="994075" y="1940249"/>
                </a:lnTo>
                <a:lnTo>
                  <a:pt x="994075" y="1952951"/>
                </a:lnTo>
                <a:lnTo>
                  <a:pt x="951929" y="1952951"/>
                </a:lnTo>
                <a:lnTo>
                  <a:pt x="951929" y="1966924"/>
                </a:lnTo>
                <a:lnTo>
                  <a:pt x="939157" y="1966924"/>
                </a:lnTo>
                <a:lnTo>
                  <a:pt x="939157" y="2007699"/>
                </a:lnTo>
                <a:lnTo>
                  <a:pt x="923704" y="2007699"/>
                </a:lnTo>
                <a:lnTo>
                  <a:pt x="923704" y="2031834"/>
                </a:lnTo>
                <a:lnTo>
                  <a:pt x="907101" y="2031834"/>
                </a:lnTo>
                <a:lnTo>
                  <a:pt x="907101" y="2043266"/>
                </a:lnTo>
                <a:lnTo>
                  <a:pt x="890497" y="2043266"/>
                </a:lnTo>
                <a:lnTo>
                  <a:pt x="890497" y="2063590"/>
                </a:lnTo>
                <a:lnTo>
                  <a:pt x="871340" y="2063590"/>
                </a:lnTo>
                <a:lnTo>
                  <a:pt x="871340" y="2077690"/>
                </a:lnTo>
                <a:lnTo>
                  <a:pt x="861123" y="2077690"/>
                </a:lnTo>
                <a:lnTo>
                  <a:pt x="861123" y="2094204"/>
                </a:lnTo>
                <a:lnTo>
                  <a:pt x="836729" y="2094204"/>
                </a:lnTo>
                <a:lnTo>
                  <a:pt x="836729" y="2103095"/>
                </a:lnTo>
                <a:lnTo>
                  <a:pt x="826512" y="2103095"/>
                </a:lnTo>
                <a:lnTo>
                  <a:pt x="826512" y="2129771"/>
                </a:lnTo>
                <a:lnTo>
                  <a:pt x="812463" y="2129771"/>
                </a:lnTo>
                <a:lnTo>
                  <a:pt x="812463" y="2139933"/>
                </a:lnTo>
                <a:lnTo>
                  <a:pt x="777980" y="2139933"/>
                </a:lnTo>
                <a:lnTo>
                  <a:pt x="777980" y="2153906"/>
                </a:lnTo>
                <a:lnTo>
                  <a:pt x="740815" y="2153906"/>
                </a:lnTo>
                <a:lnTo>
                  <a:pt x="740815" y="2168005"/>
                </a:lnTo>
                <a:lnTo>
                  <a:pt x="722935" y="2168005"/>
                </a:lnTo>
                <a:lnTo>
                  <a:pt x="722935" y="2180708"/>
                </a:lnTo>
                <a:lnTo>
                  <a:pt x="646177" y="2180708"/>
                </a:lnTo>
                <a:lnTo>
                  <a:pt x="646177" y="2188329"/>
                </a:lnTo>
                <a:lnTo>
                  <a:pt x="629574" y="2188329"/>
                </a:lnTo>
                <a:lnTo>
                  <a:pt x="629574" y="2202302"/>
                </a:lnTo>
                <a:lnTo>
                  <a:pt x="602754" y="2202302"/>
                </a:lnTo>
                <a:lnTo>
                  <a:pt x="602754" y="2213734"/>
                </a:lnTo>
                <a:lnTo>
                  <a:pt x="583469" y="2213734"/>
                </a:lnTo>
                <a:lnTo>
                  <a:pt x="583469" y="2230248"/>
                </a:lnTo>
                <a:lnTo>
                  <a:pt x="542600" y="2230248"/>
                </a:lnTo>
                <a:lnTo>
                  <a:pt x="542600" y="2258320"/>
                </a:lnTo>
                <a:lnTo>
                  <a:pt x="467120" y="2258320"/>
                </a:lnTo>
                <a:lnTo>
                  <a:pt x="467120" y="2267212"/>
                </a:lnTo>
                <a:lnTo>
                  <a:pt x="431360" y="2267212"/>
                </a:lnTo>
                <a:lnTo>
                  <a:pt x="431360" y="2292617"/>
                </a:lnTo>
                <a:lnTo>
                  <a:pt x="392917" y="2292617"/>
                </a:lnTo>
                <a:lnTo>
                  <a:pt x="392917" y="2302779"/>
                </a:lnTo>
                <a:lnTo>
                  <a:pt x="348217" y="2302779"/>
                </a:lnTo>
                <a:lnTo>
                  <a:pt x="348217" y="2319293"/>
                </a:lnTo>
                <a:lnTo>
                  <a:pt x="300834" y="2319293"/>
                </a:lnTo>
                <a:lnTo>
                  <a:pt x="300834" y="2328184"/>
                </a:lnTo>
                <a:lnTo>
                  <a:pt x="254857" y="2328184"/>
                </a:lnTo>
                <a:lnTo>
                  <a:pt x="254857" y="2342284"/>
                </a:lnTo>
                <a:lnTo>
                  <a:pt x="14368" y="2342284"/>
                </a:lnTo>
              </a:path>
            </a:pathLst>
          </a:custGeom>
          <a:noFill/>
          <a:ln w="1905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9" name="Freeform 83">
            <a:extLst>
              <a:ext uri="{FF2B5EF4-FFF2-40B4-BE49-F238E27FC236}">
                <a16:creationId xmlns:a16="http://schemas.microsoft.com/office/drawing/2014/main" xmlns="" id="{3305E263-854B-C9D7-E47D-1FBB58672F21}"/>
              </a:ext>
            </a:extLst>
          </p:cNvPr>
          <p:cNvSpPr/>
          <p:nvPr/>
        </p:nvSpPr>
        <p:spPr>
          <a:xfrm>
            <a:off x="1044182" y="2853138"/>
            <a:ext cx="4252932" cy="1905380"/>
          </a:xfrm>
          <a:custGeom>
            <a:avLst/>
            <a:gdLst>
              <a:gd name="connsiteX0" fmla="*/ 4245588 w 4252931"/>
              <a:gd name="connsiteY0" fmla="*/ 14290 h 1905380"/>
              <a:gd name="connsiteX1" fmla="*/ 4150567 w 4252931"/>
              <a:gd name="connsiteY1" fmla="*/ 14290 h 1905380"/>
              <a:gd name="connsiteX2" fmla="*/ 4150567 w 4252931"/>
              <a:gd name="connsiteY2" fmla="*/ 28898 h 1905380"/>
              <a:gd name="connsiteX3" fmla="*/ 4086965 w 4252931"/>
              <a:gd name="connsiteY3" fmla="*/ 28898 h 1905380"/>
              <a:gd name="connsiteX4" fmla="*/ 4086965 w 4252931"/>
              <a:gd name="connsiteY4" fmla="*/ 41728 h 1905380"/>
              <a:gd name="connsiteX5" fmla="*/ 4061166 w 4252931"/>
              <a:gd name="connsiteY5" fmla="*/ 41728 h 1905380"/>
              <a:gd name="connsiteX6" fmla="*/ 4061166 w 4252931"/>
              <a:gd name="connsiteY6" fmla="*/ 52652 h 1905380"/>
              <a:gd name="connsiteX7" fmla="*/ 4035623 w 4252931"/>
              <a:gd name="connsiteY7" fmla="*/ 52652 h 1905380"/>
              <a:gd name="connsiteX8" fmla="*/ 3932429 w 4252931"/>
              <a:gd name="connsiteY8" fmla="*/ 52652 h 1905380"/>
              <a:gd name="connsiteX9" fmla="*/ 3932429 w 4252931"/>
              <a:gd name="connsiteY9" fmla="*/ 67260 h 1905380"/>
              <a:gd name="connsiteX10" fmla="*/ 3919402 w 4252931"/>
              <a:gd name="connsiteY10" fmla="*/ 67260 h 1905380"/>
              <a:gd name="connsiteX11" fmla="*/ 3919402 w 4252931"/>
              <a:gd name="connsiteY11" fmla="*/ 78565 h 1905380"/>
              <a:gd name="connsiteX12" fmla="*/ 3907397 w 4252931"/>
              <a:gd name="connsiteY12" fmla="*/ 78565 h 1905380"/>
              <a:gd name="connsiteX13" fmla="*/ 3907397 w 4252931"/>
              <a:gd name="connsiteY13" fmla="*/ 90760 h 1905380"/>
              <a:gd name="connsiteX14" fmla="*/ 3857205 w 4252931"/>
              <a:gd name="connsiteY14" fmla="*/ 90760 h 1905380"/>
              <a:gd name="connsiteX15" fmla="*/ 3857205 w 4252931"/>
              <a:gd name="connsiteY15" fmla="*/ 103589 h 1905380"/>
              <a:gd name="connsiteX16" fmla="*/ 3844816 w 4252931"/>
              <a:gd name="connsiteY16" fmla="*/ 103589 h 1905380"/>
              <a:gd name="connsiteX17" fmla="*/ 3844816 w 4252931"/>
              <a:gd name="connsiteY17" fmla="*/ 116927 h 1905380"/>
              <a:gd name="connsiteX18" fmla="*/ 3782491 w 4252931"/>
              <a:gd name="connsiteY18" fmla="*/ 116927 h 1905380"/>
              <a:gd name="connsiteX19" fmla="*/ 3782491 w 4252931"/>
              <a:gd name="connsiteY19" fmla="*/ 129502 h 1905380"/>
              <a:gd name="connsiteX20" fmla="*/ 3754521 w 4252931"/>
              <a:gd name="connsiteY20" fmla="*/ 129502 h 1905380"/>
              <a:gd name="connsiteX21" fmla="*/ 3754521 w 4252931"/>
              <a:gd name="connsiteY21" fmla="*/ 141824 h 1905380"/>
              <a:gd name="connsiteX22" fmla="*/ 3688748 w 4252931"/>
              <a:gd name="connsiteY22" fmla="*/ 141824 h 1905380"/>
              <a:gd name="connsiteX23" fmla="*/ 3688748 w 4252931"/>
              <a:gd name="connsiteY23" fmla="*/ 153891 h 1905380"/>
              <a:gd name="connsiteX24" fmla="*/ 3654392 w 4252931"/>
              <a:gd name="connsiteY24" fmla="*/ 153891 h 1905380"/>
              <a:gd name="connsiteX25" fmla="*/ 3654392 w 4252931"/>
              <a:gd name="connsiteY25" fmla="*/ 167102 h 1905380"/>
              <a:gd name="connsiteX26" fmla="*/ 3606499 w 4252931"/>
              <a:gd name="connsiteY26" fmla="*/ 167102 h 1905380"/>
              <a:gd name="connsiteX27" fmla="*/ 3606499 w 4252931"/>
              <a:gd name="connsiteY27" fmla="*/ 178915 h 1905380"/>
              <a:gd name="connsiteX28" fmla="*/ 3551709 w 4252931"/>
              <a:gd name="connsiteY28" fmla="*/ 178915 h 1905380"/>
              <a:gd name="connsiteX29" fmla="*/ 3551709 w 4252931"/>
              <a:gd name="connsiteY29" fmla="*/ 192126 h 1905380"/>
              <a:gd name="connsiteX30" fmla="*/ 3527187 w 4252931"/>
              <a:gd name="connsiteY30" fmla="*/ 192126 h 1905380"/>
              <a:gd name="connsiteX31" fmla="*/ 3527187 w 4252931"/>
              <a:gd name="connsiteY31" fmla="*/ 204320 h 1905380"/>
              <a:gd name="connsiteX32" fmla="*/ 3490533 w 4252931"/>
              <a:gd name="connsiteY32" fmla="*/ 204320 h 1905380"/>
              <a:gd name="connsiteX33" fmla="*/ 3490533 w 4252931"/>
              <a:gd name="connsiteY33" fmla="*/ 216896 h 1905380"/>
              <a:gd name="connsiteX34" fmla="*/ 3445322 w 4252931"/>
              <a:gd name="connsiteY34" fmla="*/ 216896 h 1905380"/>
              <a:gd name="connsiteX35" fmla="*/ 3445322 w 4252931"/>
              <a:gd name="connsiteY35" fmla="*/ 229979 h 1905380"/>
              <a:gd name="connsiteX36" fmla="*/ 3350812 w 4252931"/>
              <a:gd name="connsiteY36" fmla="*/ 229979 h 1905380"/>
              <a:gd name="connsiteX37" fmla="*/ 3350812 w 4252931"/>
              <a:gd name="connsiteY37" fmla="*/ 242301 h 1905380"/>
              <a:gd name="connsiteX38" fmla="*/ 3335614 w 4252931"/>
              <a:gd name="connsiteY38" fmla="*/ 242301 h 1905380"/>
              <a:gd name="connsiteX39" fmla="*/ 3335614 w 4252931"/>
              <a:gd name="connsiteY39" fmla="*/ 255639 h 1905380"/>
              <a:gd name="connsiteX40" fmla="*/ 3285677 w 4252931"/>
              <a:gd name="connsiteY40" fmla="*/ 255639 h 1905380"/>
              <a:gd name="connsiteX41" fmla="*/ 3285677 w 4252931"/>
              <a:gd name="connsiteY41" fmla="*/ 267706 h 1905380"/>
              <a:gd name="connsiteX42" fmla="*/ 3259112 w 4252931"/>
              <a:gd name="connsiteY42" fmla="*/ 267706 h 1905380"/>
              <a:gd name="connsiteX43" fmla="*/ 3259112 w 4252931"/>
              <a:gd name="connsiteY43" fmla="*/ 280154 h 1905380"/>
              <a:gd name="connsiteX44" fmla="*/ 3222458 w 4252931"/>
              <a:gd name="connsiteY44" fmla="*/ 280154 h 1905380"/>
              <a:gd name="connsiteX45" fmla="*/ 3222458 w 4252931"/>
              <a:gd name="connsiteY45" fmla="*/ 291460 h 1905380"/>
              <a:gd name="connsiteX46" fmla="*/ 3206238 w 4252931"/>
              <a:gd name="connsiteY46" fmla="*/ 291460 h 1905380"/>
              <a:gd name="connsiteX47" fmla="*/ 3206238 w 4252931"/>
              <a:gd name="connsiteY47" fmla="*/ 304035 h 1905380"/>
              <a:gd name="connsiteX48" fmla="*/ 3182866 w 4252931"/>
              <a:gd name="connsiteY48" fmla="*/ 304035 h 1905380"/>
              <a:gd name="connsiteX49" fmla="*/ 3182866 w 4252931"/>
              <a:gd name="connsiteY49" fmla="*/ 318135 h 1905380"/>
              <a:gd name="connsiteX50" fmla="*/ 3145190 w 4252931"/>
              <a:gd name="connsiteY50" fmla="*/ 318135 h 1905380"/>
              <a:gd name="connsiteX51" fmla="*/ 3145190 w 4252931"/>
              <a:gd name="connsiteY51" fmla="*/ 331092 h 1905380"/>
              <a:gd name="connsiteX52" fmla="*/ 3121307 w 4252931"/>
              <a:gd name="connsiteY52" fmla="*/ 331092 h 1905380"/>
              <a:gd name="connsiteX53" fmla="*/ 3121307 w 4252931"/>
              <a:gd name="connsiteY53" fmla="*/ 342651 h 1905380"/>
              <a:gd name="connsiteX54" fmla="*/ 3094231 w 4252931"/>
              <a:gd name="connsiteY54" fmla="*/ 342651 h 1905380"/>
              <a:gd name="connsiteX55" fmla="*/ 3094231 w 4252931"/>
              <a:gd name="connsiteY55" fmla="*/ 355099 h 1905380"/>
              <a:gd name="connsiteX56" fmla="*/ 3069582 w 4252931"/>
              <a:gd name="connsiteY56" fmla="*/ 355099 h 1905380"/>
              <a:gd name="connsiteX57" fmla="*/ 3069582 w 4252931"/>
              <a:gd name="connsiteY57" fmla="*/ 367294 h 1905380"/>
              <a:gd name="connsiteX58" fmla="*/ 3047104 w 4252931"/>
              <a:gd name="connsiteY58" fmla="*/ 367294 h 1905380"/>
              <a:gd name="connsiteX59" fmla="*/ 3047104 w 4252931"/>
              <a:gd name="connsiteY59" fmla="*/ 381013 h 1905380"/>
              <a:gd name="connsiteX60" fmla="*/ 3021561 w 4252931"/>
              <a:gd name="connsiteY60" fmla="*/ 381013 h 1905380"/>
              <a:gd name="connsiteX61" fmla="*/ 3021561 w 4252931"/>
              <a:gd name="connsiteY61" fmla="*/ 393207 h 1905380"/>
              <a:gd name="connsiteX62" fmla="*/ 2970219 w 4252931"/>
              <a:gd name="connsiteY62" fmla="*/ 393207 h 1905380"/>
              <a:gd name="connsiteX63" fmla="*/ 2970219 w 4252931"/>
              <a:gd name="connsiteY63" fmla="*/ 404766 h 1905380"/>
              <a:gd name="connsiteX64" fmla="*/ 2939823 w 4252931"/>
              <a:gd name="connsiteY64" fmla="*/ 404766 h 1905380"/>
              <a:gd name="connsiteX65" fmla="*/ 2939823 w 4252931"/>
              <a:gd name="connsiteY65" fmla="*/ 417850 h 1905380"/>
              <a:gd name="connsiteX66" fmla="*/ 2893973 w 4252931"/>
              <a:gd name="connsiteY66" fmla="*/ 417850 h 1905380"/>
              <a:gd name="connsiteX67" fmla="*/ 2893973 w 4252931"/>
              <a:gd name="connsiteY67" fmla="*/ 429917 h 1905380"/>
              <a:gd name="connsiteX68" fmla="*/ 2866003 w 4252931"/>
              <a:gd name="connsiteY68" fmla="*/ 429917 h 1905380"/>
              <a:gd name="connsiteX69" fmla="*/ 2866003 w 4252931"/>
              <a:gd name="connsiteY69" fmla="*/ 443509 h 1905380"/>
              <a:gd name="connsiteX70" fmla="*/ 2823219 w 4252931"/>
              <a:gd name="connsiteY70" fmla="*/ 443509 h 1905380"/>
              <a:gd name="connsiteX71" fmla="*/ 2823219 w 4252931"/>
              <a:gd name="connsiteY71" fmla="*/ 457482 h 1905380"/>
              <a:gd name="connsiteX72" fmla="*/ 2801890 w 4252931"/>
              <a:gd name="connsiteY72" fmla="*/ 457482 h 1905380"/>
              <a:gd name="connsiteX73" fmla="*/ 2801890 w 4252931"/>
              <a:gd name="connsiteY73" fmla="*/ 470057 h 1905380"/>
              <a:gd name="connsiteX74" fmla="*/ 2768812 w 4252931"/>
              <a:gd name="connsiteY74" fmla="*/ 470057 h 1905380"/>
              <a:gd name="connsiteX75" fmla="*/ 2768812 w 4252931"/>
              <a:gd name="connsiteY75" fmla="*/ 482379 h 1905380"/>
              <a:gd name="connsiteX76" fmla="*/ 2751315 w 4252931"/>
              <a:gd name="connsiteY76" fmla="*/ 482379 h 1905380"/>
              <a:gd name="connsiteX77" fmla="*/ 2751315 w 4252931"/>
              <a:gd name="connsiteY77" fmla="*/ 494446 h 1905380"/>
              <a:gd name="connsiteX78" fmla="*/ 2727560 w 4252931"/>
              <a:gd name="connsiteY78" fmla="*/ 494446 h 1905380"/>
              <a:gd name="connsiteX79" fmla="*/ 2727560 w 4252931"/>
              <a:gd name="connsiteY79" fmla="*/ 508292 h 1905380"/>
              <a:gd name="connsiteX80" fmla="*/ 2705337 w 4252931"/>
              <a:gd name="connsiteY80" fmla="*/ 508292 h 1905380"/>
              <a:gd name="connsiteX81" fmla="*/ 2705337 w 4252931"/>
              <a:gd name="connsiteY81" fmla="*/ 518835 h 1905380"/>
              <a:gd name="connsiteX82" fmla="*/ 2655400 w 4252931"/>
              <a:gd name="connsiteY82" fmla="*/ 518835 h 1905380"/>
              <a:gd name="connsiteX83" fmla="*/ 2655400 w 4252931"/>
              <a:gd name="connsiteY83" fmla="*/ 531792 h 1905380"/>
              <a:gd name="connsiteX84" fmla="*/ 2625259 w 4252931"/>
              <a:gd name="connsiteY84" fmla="*/ 531792 h 1905380"/>
              <a:gd name="connsiteX85" fmla="*/ 2625259 w 4252931"/>
              <a:gd name="connsiteY85" fmla="*/ 544748 h 1905380"/>
              <a:gd name="connsiteX86" fmla="*/ 2578388 w 4252931"/>
              <a:gd name="connsiteY86" fmla="*/ 544748 h 1905380"/>
              <a:gd name="connsiteX87" fmla="*/ 2578388 w 4252931"/>
              <a:gd name="connsiteY87" fmla="*/ 558467 h 1905380"/>
              <a:gd name="connsiteX88" fmla="*/ 2549524 w 4252931"/>
              <a:gd name="connsiteY88" fmla="*/ 558467 h 1905380"/>
              <a:gd name="connsiteX89" fmla="*/ 2549524 w 4252931"/>
              <a:gd name="connsiteY89" fmla="*/ 570407 h 1905380"/>
              <a:gd name="connsiteX90" fmla="*/ 2523981 w 4252931"/>
              <a:gd name="connsiteY90" fmla="*/ 570407 h 1905380"/>
              <a:gd name="connsiteX91" fmla="*/ 2523981 w 4252931"/>
              <a:gd name="connsiteY91" fmla="*/ 583491 h 1905380"/>
              <a:gd name="connsiteX92" fmla="*/ 2501758 w 4252931"/>
              <a:gd name="connsiteY92" fmla="*/ 583491 h 1905380"/>
              <a:gd name="connsiteX93" fmla="*/ 2501758 w 4252931"/>
              <a:gd name="connsiteY93" fmla="*/ 596321 h 1905380"/>
              <a:gd name="connsiteX94" fmla="*/ 2477876 w 4252931"/>
              <a:gd name="connsiteY94" fmla="*/ 596321 h 1905380"/>
              <a:gd name="connsiteX95" fmla="*/ 2477876 w 4252931"/>
              <a:gd name="connsiteY95" fmla="*/ 606864 h 1905380"/>
              <a:gd name="connsiteX96" fmla="*/ 2452205 w 4252931"/>
              <a:gd name="connsiteY96" fmla="*/ 606864 h 1905380"/>
              <a:gd name="connsiteX97" fmla="*/ 2452205 w 4252931"/>
              <a:gd name="connsiteY97" fmla="*/ 620328 h 1905380"/>
              <a:gd name="connsiteX98" fmla="*/ 2422447 w 4252931"/>
              <a:gd name="connsiteY98" fmla="*/ 620328 h 1905380"/>
              <a:gd name="connsiteX99" fmla="*/ 2422447 w 4252931"/>
              <a:gd name="connsiteY99" fmla="*/ 632015 h 1905380"/>
              <a:gd name="connsiteX100" fmla="*/ 2396010 w 4252931"/>
              <a:gd name="connsiteY100" fmla="*/ 632015 h 1905380"/>
              <a:gd name="connsiteX101" fmla="*/ 2396010 w 4252931"/>
              <a:gd name="connsiteY101" fmla="*/ 645860 h 1905380"/>
              <a:gd name="connsiteX102" fmla="*/ 2374171 w 4252931"/>
              <a:gd name="connsiteY102" fmla="*/ 645860 h 1905380"/>
              <a:gd name="connsiteX103" fmla="*/ 2374171 w 4252931"/>
              <a:gd name="connsiteY103" fmla="*/ 658182 h 1905380"/>
              <a:gd name="connsiteX104" fmla="*/ 2358844 w 4252931"/>
              <a:gd name="connsiteY104" fmla="*/ 658182 h 1905380"/>
              <a:gd name="connsiteX105" fmla="*/ 2358844 w 4252931"/>
              <a:gd name="connsiteY105" fmla="*/ 669995 h 1905380"/>
              <a:gd name="connsiteX106" fmla="*/ 2334451 w 4252931"/>
              <a:gd name="connsiteY106" fmla="*/ 669995 h 1905380"/>
              <a:gd name="connsiteX107" fmla="*/ 2334451 w 4252931"/>
              <a:gd name="connsiteY107" fmla="*/ 683079 h 1905380"/>
              <a:gd name="connsiteX108" fmla="*/ 2302777 w 4252931"/>
              <a:gd name="connsiteY108" fmla="*/ 683079 h 1905380"/>
              <a:gd name="connsiteX109" fmla="*/ 2302777 w 4252931"/>
              <a:gd name="connsiteY109" fmla="*/ 696544 h 1905380"/>
              <a:gd name="connsiteX110" fmla="*/ 2278511 w 4252931"/>
              <a:gd name="connsiteY110" fmla="*/ 696544 h 1905380"/>
              <a:gd name="connsiteX111" fmla="*/ 2278511 w 4252931"/>
              <a:gd name="connsiteY111" fmla="*/ 707468 h 1905380"/>
              <a:gd name="connsiteX112" fmla="*/ 2241857 w 4252931"/>
              <a:gd name="connsiteY112" fmla="*/ 707468 h 1905380"/>
              <a:gd name="connsiteX113" fmla="*/ 2241857 w 4252931"/>
              <a:gd name="connsiteY113" fmla="*/ 721186 h 1905380"/>
              <a:gd name="connsiteX114" fmla="*/ 2229724 w 4252931"/>
              <a:gd name="connsiteY114" fmla="*/ 721186 h 1905380"/>
              <a:gd name="connsiteX115" fmla="*/ 2229724 w 4252931"/>
              <a:gd name="connsiteY115" fmla="*/ 733508 h 1905380"/>
              <a:gd name="connsiteX116" fmla="*/ 2208268 w 4252931"/>
              <a:gd name="connsiteY116" fmla="*/ 733508 h 1905380"/>
              <a:gd name="connsiteX117" fmla="*/ 2208268 w 4252931"/>
              <a:gd name="connsiteY117" fmla="*/ 745829 h 1905380"/>
              <a:gd name="connsiteX118" fmla="*/ 2180681 w 4252931"/>
              <a:gd name="connsiteY118" fmla="*/ 745829 h 1905380"/>
              <a:gd name="connsiteX119" fmla="*/ 2180681 w 4252931"/>
              <a:gd name="connsiteY119" fmla="*/ 759675 h 1905380"/>
              <a:gd name="connsiteX120" fmla="*/ 2155138 w 4252931"/>
              <a:gd name="connsiteY120" fmla="*/ 759675 h 1905380"/>
              <a:gd name="connsiteX121" fmla="*/ 2155138 w 4252931"/>
              <a:gd name="connsiteY121" fmla="*/ 772759 h 1905380"/>
              <a:gd name="connsiteX122" fmla="*/ 2133043 w 4252931"/>
              <a:gd name="connsiteY122" fmla="*/ 772759 h 1905380"/>
              <a:gd name="connsiteX123" fmla="*/ 2133043 w 4252931"/>
              <a:gd name="connsiteY123" fmla="*/ 783429 h 1905380"/>
              <a:gd name="connsiteX124" fmla="*/ 2113758 w 4252931"/>
              <a:gd name="connsiteY124" fmla="*/ 783429 h 1905380"/>
              <a:gd name="connsiteX125" fmla="*/ 2113758 w 4252931"/>
              <a:gd name="connsiteY125" fmla="*/ 796131 h 1905380"/>
              <a:gd name="connsiteX126" fmla="*/ 2101753 w 4252931"/>
              <a:gd name="connsiteY126" fmla="*/ 796131 h 1905380"/>
              <a:gd name="connsiteX127" fmla="*/ 2101753 w 4252931"/>
              <a:gd name="connsiteY127" fmla="*/ 810231 h 1905380"/>
              <a:gd name="connsiteX128" fmla="*/ 2077742 w 4252931"/>
              <a:gd name="connsiteY128" fmla="*/ 810231 h 1905380"/>
              <a:gd name="connsiteX129" fmla="*/ 2077742 w 4252931"/>
              <a:gd name="connsiteY129" fmla="*/ 821282 h 1905380"/>
              <a:gd name="connsiteX130" fmla="*/ 2044664 w 4252931"/>
              <a:gd name="connsiteY130" fmla="*/ 821282 h 1905380"/>
              <a:gd name="connsiteX131" fmla="*/ 2044664 w 4252931"/>
              <a:gd name="connsiteY131" fmla="*/ 835763 h 1905380"/>
              <a:gd name="connsiteX132" fmla="*/ 2024740 w 4252931"/>
              <a:gd name="connsiteY132" fmla="*/ 835763 h 1905380"/>
              <a:gd name="connsiteX133" fmla="*/ 2024740 w 4252931"/>
              <a:gd name="connsiteY133" fmla="*/ 848847 h 1905380"/>
              <a:gd name="connsiteX134" fmla="*/ 2004178 w 4252931"/>
              <a:gd name="connsiteY134" fmla="*/ 848847 h 1905380"/>
              <a:gd name="connsiteX135" fmla="*/ 2004178 w 4252931"/>
              <a:gd name="connsiteY135" fmla="*/ 860025 h 1905380"/>
              <a:gd name="connsiteX136" fmla="*/ 1978890 w 4252931"/>
              <a:gd name="connsiteY136" fmla="*/ 860025 h 1905380"/>
              <a:gd name="connsiteX137" fmla="*/ 1978890 w 4252931"/>
              <a:gd name="connsiteY137" fmla="*/ 871457 h 1905380"/>
              <a:gd name="connsiteX138" fmla="*/ 1955008 w 4252931"/>
              <a:gd name="connsiteY138" fmla="*/ 871457 h 1905380"/>
              <a:gd name="connsiteX139" fmla="*/ 1955008 w 4252931"/>
              <a:gd name="connsiteY139" fmla="*/ 884033 h 1905380"/>
              <a:gd name="connsiteX140" fmla="*/ 1937255 w 4252931"/>
              <a:gd name="connsiteY140" fmla="*/ 884033 h 1905380"/>
              <a:gd name="connsiteX141" fmla="*/ 1937255 w 4252931"/>
              <a:gd name="connsiteY141" fmla="*/ 896736 h 1905380"/>
              <a:gd name="connsiteX142" fmla="*/ 1919503 w 4252931"/>
              <a:gd name="connsiteY142" fmla="*/ 896736 h 1905380"/>
              <a:gd name="connsiteX143" fmla="*/ 1919503 w 4252931"/>
              <a:gd name="connsiteY143" fmla="*/ 910454 h 1905380"/>
              <a:gd name="connsiteX144" fmla="*/ 1907114 w 4252931"/>
              <a:gd name="connsiteY144" fmla="*/ 910454 h 1905380"/>
              <a:gd name="connsiteX145" fmla="*/ 1907114 w 4252931"/>
              <a:gd name="connsiteY145" fmla="*/ 923792 h 1905380"/>
              <a:gd name="connsiteX146" fmla="*/ 1891916 w 4252931"/>
              <a:gd name="connsiteY146" fmla="*/ 923792 h 1905380"/>
              <a:gd name="connsiteX147" fmla="*/ 1891916 w 4252931"/>
              <a:gd name="connsiteY147" fmla="*/ 935986 h 1905380"/>
              <a:gd name="connsiteX148" fmla="*/ 1864457 w 4252931"/>
              <a:gd name="connsiteY148" fmla="*/ 935986 h 1905380"/>
              <a:gd name="connsiteX149" fmla="*/ 1864457 w 4252931"/>
              <a:gd name="connsiteY149" fmla="*/ 948054 h 1905380"/>
              <a:gd name="connsiteX150" fmla="*/ 1850153 w 4252931"/>
              <a:gd name="connsiteY150" fmla="*/ 948054 h 1905380"/>
              <a:gd name="connsiteX151" fmla="*/ 1850153 w 4252931"/>
              <a:gd name="connsiteY151" fmla="*/ 960629 h 1905380"/>
              <a:gd name="connsiteX152" fmla="*/ 1831762 w 4252931"/>
              <a:gd name="connsiteY152" fmla="*/ 960629 h 1905380"/>
              <a:gd name="connsiteX153" fmla="*/ 1831762 w 4252931"/>
              <a:gd name="connsiteY153" fmla="*/ 972951 h 1905380"/>
              <a:gd name="connsiteX154" fmla="*/ 1811455 w 4252931"/>
              <a:gd name="connsiteY154" fmla="*/ 972951 h 1905380"/>
              <a:gd name="connsiteX155" fmla="*/ 1811455 w 4252931"/>
              <a:gd name="connsiteY155" fmla="*/ 985907 h 1905380"/>
              <a:gd name="connsiteX156" fmla="*/ 1798811 w 4252931"/>
              <a:gd name="connsiteY156" fmla="*/ 985907 h 1905380"/>
              <a:gd name="connsiteX157" fmla="*/ 1798811 w 4252931"/>
              <a:gd name="connsiteY157" fmla="*/ 998102 h 1905380"/>
              <a:gd name="connsiteX158" fmla="*/ 1785784 w 4252931"/>
              <a:gd name="connsiteY158" fmla="*/ 998102 h 1905380"/>
              <a:gd name="connsiteX159" fmla="*/ 1785784 w 4252931"/>
              <a:gd name="connsiteY159" fmla="*/ 1008645 h 1905380"/>
              <a:gd name="connsiteX160" fmla="*/ 1762923 w 4252931"/>
              <a:gd name="connsiteY160" fmla="*/ 1008645 h 1905380"/>
              <a:gd name="connsiteX161" fmla="*/ 1762923 w 4252931"/>
              <a:gd name="connsiteY161" fmla="*/ 1021855 h 1905380"/>
              <a:gd name="connsiteX162" fmla="*/ 1749130 w 4252931"/>
              <a:gd name="connsiteY162" fmla="*/ 1021855 h 1905380"/>
              <a:gd name="connsiteX163" fmla="*/ 1749130 w 4252931"/>
              <a:gd name="connsiteY163" fmla="*/ 1035701 h 1905380"/>
              <a:gd name="connsiteX164" fmla="*/ 1727801 w 4252931"/>
              <a:gd name="connsiteY164" fmla="*/ 1035701 h 1905380"/>
              <a:gd name="connsiteX165" fmla="*/ 1727801 w 4252931"/>
              <a:gd name="connsiteY165" fmla="*/ 1050055 h 1905380"/>
              <a:gd name="connsiteX166" fmla="*/ 1698171 w 4252931"/>
              <a:gd name="connsiteY166" fmla="*/ 1050055 h 1905380"/>
              <a:gd name="connsiteX167" fmla="*/ 1698171 w 4252931"/>
              <a:gd name="connsiteY167" fmla="*/ 1060090 h 1905380"/>
              <a:gd name="connsiteX168" fmla="*/ 1671606 w 4252931"/>
              <a:gd name="connsiteY168" fmla="*/ 1060090 h 1905380"/>
              <a:gd name="connsiteX169" fmla="*/ 1671606 w 4252931"/>
              <a:gd name="connsiteY169" fmla="*/ 1074698 h 1905380"/>
              <a:gd name="connsiteX170" fmla="*/ 1647085 w 4252931"/>
              <a:gd name="connsiteY170" fmla="*/ 1074698 h 1905380"/>
              <a:gd name="connsiteX171" fmla="*/ 1647085 w 4252931"/>
              <a:gd name="connsiteY171" fmla="*/ 1086765 h 1905380"/>
              <a:gd name="connsiteX172" fmla="*/ 1621414 w 4252931"/>
              <a:gd name="connsiteY172" fmla="*/ 1086765 h 1905380"/>
              <a:gd name="connsiteX173" fmla="*/ 1621414 w 4252931"/>
              <a:gd name="connsiteY173" fmla="*/ 1099468 h 1905380"/>
              <a:gd name="connsiteX174" fmla="*/ 1609409 w 4252931"/>
              <a:gd name="connsiteY174" fmla="*/ 1099468 h 1905380"/>
              <a:gd name="connsiteX175" fmla="*/ 1609409 w 4252931"/>
              <a:gd name="connsiteY175" fmla="*/ 1112298 h 1905380"/>
              <a:gd name="connsiteX176" fmla="*/ 1593189 w 4252931"/>
              <a:gd name="connsiteY176" fmla="*/ 1112298 h 1905380"/>
              <a:gd name="connsiteX177" fmla="*/ 1593189 w 4252931"/>
              <a:gd name="connsiteY177" fmla="*/ 1125254 h 1905380"/>
              <a:gd name="connsiteX178" fmla="*/ 1581695 w 4252931"/>
              <a:gd name="connsiteY178" fmla="*/ 1125254 h 1905380"/>
              <a:gd name="connsiteX179" fmla="*/ 1581695 w 4252931"/>
              <a:gd name="connsiteY179" fmla="*/ 1135162 h 1905380"/>
              <a:gd name="connsiteX180" fmla="*/ 1569051 w 4252931"/>
              <a:gd name="connsiteY180" fmla="*/ 1135162 h 1905380"/>
              <a:gd name="connsiteX181" fmla="*/ 1569051 w 4252931"/>
              <a:gd name="connsiteY181" fmla="*/ 1147611 h 1905380"/>
              <a:gd name="connsiteX182" fmla="*/ 1558323 w 4252931"/>
              <a:gd name="connsiteY182" fmla="*/ 1147611 h 1905380"/>
              <a:gd name="connsiteX183" fmla="*/ 1558323 w 4252931"/>
              <a:gd name="connsiteY183" fmla="*/ 1160186 h 1905380"/>
              <a:gd name="connsiteX184" fmla="*/ 1538271 w 4252931"/>
              <a:gd name="connsiteY184" fmla="*/ 1160186 h 1905380"/>
              <a:gd name="connsiteX185" fmla="*/ 1538271 w 4252931"/>
              <a:gd name="connsiteY185" fmla="*/ 1173397 h 1905380"/>
              <a:gd name="connsiteX186" fmla="*/ 1519369 w 4252931"/>
              <a:gd name="connsiteY186" fmla="*/ 1173397 h 1905380"/>
              <a:gd name="connsiteX187" fmla="*/ 1519369 w 4252931"/>
              <a:gd name="connsiteY187" fmla="*/ 1188005 h 1905380"/>
              <a:gd name="connsiteX188" fmla="*/ 1500084 w 4252931"/>
              <a:gd name="connsiteY188" fmla="*/ 1188005 h 1905380"/>
              <a:gd name="connsiteX189" fmla="*/ 1500084 w 4252931"/>
              <a:gd name="connsiteY189" fmla="*/ 1200072 h 1905380"/>
              <a:gd name="connsiteX190" fmla="*/ 1477351 w 4252931"/>
              <a:gd name="connsiteY190" fmla="*/ 1200072 h 1905380"/>
              <a:gd name="connsiteX191" fmla="*/ 1477351 w 4252931"/>
              <a:gd name="connsiteY191" fmla="*/ 1209726 h 1905380"/>
              <a:gd name="connsiteX192" fmla="*/ 1446827 w 4252931"/>
              <a:gd name="connsiteY192" fmla="*/ 1209726 h 1905380"/>
              <a:gd name="connsiteX193" fmla="*/ 1446827 w 4252931"/>
              <a:gd name="connsiteY193" fmla="*/ 1223064 h 1905380"/>
              <a:gd name="connsiteX194" fmla="*/ 1422178 w 4252931"/>
              <a:gd name="connsiteY194" fmla="*/ 1223064 h 1905380"/>
              <a:gd name="connsiteX195" fmla="*/ 1422178 w 4252931"/>
              <a:gd name="connsiteY195" fmla="*/ 1240212 h 1905380"/>
              <a:gd name="connsiteX196" fmla="*/ 1408001 w 4252931"/>
              <a:gd name="connsiteY196" fmla="*/ 1240212 h 1905380"/>
              <a:gd name="connsiteX197" fmla="*/ 1408001 w 4252931"/>
              <a:gd name="connsiteY197" fmla="*/ 1251009 h 1905380"/>
              <a:gd name="connsiteX198" fmla="*/ 1392803 w 4252931"/>
              <a:gd name="connsiteY198" fmla="*/ 1251009 h 1905380"/>
              <a:gd name="connsiteX199" fmla="*/ 1392803 w 4252931"/>
              <a:gd name="connsiteY199" fmla="*/ 1261806 h 1905380"/>
              <a:gd name="connsiteX200" fmla="*/ 1372880 w 4252931"/>
              <a:gd name="connsiteY200" fmla="*/ 1261806 h 1905380"/>
              <a:gd name="connsiteX201" fmla="*/ 1372880 w 4252931"/>
              <a:gd name="connsiteY201" fmla="*/ 1274001 h 1905380"/>
              <a:gd name="connsiteX202" fmla="*/ 1352573 w 4252931"/>
              <a:gd name="connsiteY202" fmla="*/ 1274001 h 1905380"/>
              <a:gd name="connsiteX203" fmla="*/ 1352573 w 4252931"/>
              <a:gd name="connsiteY203" fmla="*/ 1287847 h 1905380"/>
              <a:gd name="connsiteX204" fmla="*/ 1320261 w 4252931"/>
              <a:gd name="connsiteY204" fmla="*/ 1287847 h 1905380"/>
              <a:gd name="connsiteX205" fmla="*/ 1320261 w 4252931"/>
              <a:gd name="connsiteY205" fmla="*/ 1300041 h 1905380"/>
              <a:gd name="connsiteX206" fmla="*/ 1306723 w 4252931"/>
              <a:gd name="connsiteY206" fmla="*/ 1300041 h 1905380"/>
              <a:gd name="connsiteX207" fmla="*/ 1306723 w 4252931"/>
              <a:gd name="connsiteY207" fmla="*/ 1313760 h 1905380"/>
              <a:gd name="connsiteX208" fmla="*/ 1285011 w 4252931"/>
              <a:gd name="connsiteY208" fmla="*/ 1313760 h 1905380"/>
              <a:gd name="connsiteX209" fmla="*/ 1285011 w 4252931"/>
              <a:gd name="connsiteY209" fmla="*/ 1325573 h 1905380"/>
              <a:gd name="connsiteX210" fmla="*/ 1268919 w 4252931"/>
              <a:gd name="connsiteY210" fmla="*/ 1325573 h 1905380"/>
              <a:gd name="connsiteX211" fmla="*/ 1268919 w 4252931"/>
              <a:gd name="connsiteY211" fmla="*/ 1338022 h 1905380"/>
              <a:gd name="connsiteX212" fmla="*/ 1253338 w 4252931"/>
              <a:gd name="connsiteY212" fmla="*/ 1338022 h 1905380"/>
              <a:gd name="connsiteX213" fmla="*/ 1253338 w 4252931"/>
              <a:gd name="connsiteY213" fmla="*/ 1348819 h 1905380"/>
              <a:gd name="connsiteX214" fmla="*/ 1228178 w 4252931"/>
              <a:gd name="connsiteY214" fmla="*/ 1348819 h 1905380"/>
              <a:gd name="connsiteX215" fmla="*/ 1228178 w 4252931"/>
              <a:gd name="connsiteY215" fmla="*/ 1364570 h 1905380"/>
              <a:gd name="connsiteX216" fmla="*/ 1203146 w 4252931"/>
              <a:gd name="connsiteY216" fmla="*/ 1364570 h 1905380"/>
              <a:gd name="connsiteX217" fmla="*/ 1203146 w 4252931"/>
              <a:gd name="connsiteY217" fmla="*/ 1375494 h 1905380"/>
              <a:gd name="connsiteX218" fmla="*/ 1187820 w 4252931"/>
              <a:gd name="connsiteY218" fmla="*/ 1375494 h 1905380"/>
              <a:gd name="connsiteX219" fmla="*/ 1187820 w 4252931"/>
              <a:gd name="connsiteY219" fmla="*/ 1387561 h 1905380"/>
              <a:gd name="connsiteX220" fmla="*/ 1164064 w 4252931"/>
              <a:gd name="connsiteY220" fmla="*/ 1387561 h 1905380"/>
              <a:gd name="connsiteX221" fmla="*/ 1164064 w 4252931"/>
              <a:gd name="connsiteY221" fmla="*/ 1401661 h 1905380"/>
              <a:gd name="connsiteX222" fmla="*/ 1148355 w 4252931"/>
              <a:gd name="connsiteY222" fmla="*/ 1401661 h 1905380"/>
              <a:gd name="connsiteX223" fmla="*/ 1148355 w 4252931"/>
              <a:gd name="connsiteY223" fmla="*/ 1411823 h 1905380"/>
              <a:gd name="connsiteX224" fmla="*/ 1112340 w 4252931"/>
              <a:gd name="connsiteY224" fmla="*/ 1411823 h 1905380"/>
              <a:gd name="connsiteX225" fmla="*/ 1112340 w 4252931"/>
              <a:gd name="connsiteY225" fmla="*/ 1427193 h 1905380"/>
              <a:gd name="connsiteX226" fmla="*/ 1100717 w 4252931"/>
              <a:gd name="connsiteY226" fmla="*/ 1427193 h 1905380"/>
              <a:gd name="connsiteX227" fmla="*/ 1100717 w 4252931"/>
              <a:gd name="connsiteY227" fmla="*/ 1437990 h 1905380"/>
              <a:gd name="connsiteX228" fmla="*/ 1076068 w 4252931"/>
              <a:gd name="connsiteY228" fmla="*/ 1437990 h 1905380"/>
              <a:gd name="connsiteX229" fmla="*/ 1076068 w 4252931"/>
              <a:gd name="connsiteY229" fmla="*/ 1451582 h 1905380"/>
              <a:gd name="connsiteX230" fmla="*/ 1052186 w 4252931"/>
              <a:gd name="connsiteY230" fmla="*/ 1451582 h 1905380"/>
              <a:gd name="connsiteX231" fmla="*/ 1052186 w 4252931"/>
              <a:gd name="connsiteY231" fmla="*/ 1463904 h 1905380"/>
              <a:gd name="connsiteX232" fmla="*/ 1035710 w 4252931"/>
              <a:gd name="connsiteY232" fmla="*/ 1463904 h 1905380"/>
              <a:gd name="connsiteX233" fmla="*/ 1035710 w 4252931"/>
              <a:gd name="connsiteY233" fmla="*/ 1477114 h 1905380"/>
              <a:gd name="connsiteX234" fmla="*/ 1020512 w 4252931"/>
              <a:gd name="connsiteY234" fmla="*/ 1477114 h 1905380"/>
              <a:gd name="connsiteX235" fmla="*/ 1020512 w 4252931"/>
              <a:gd name="connsiteY235" fmla="*/ 1489309 h 1905380"/>
              <a:gd name="connsiteX236" fmla="*/ 1004292 w 4252931"/>
              <a:gd name="connsiteY236" fmla="*/ 1489309 h 1905380"/>
              <a:gd name="connsiteX237" fmla="*/ 1004292 w 4252931"/>
              <a:gd name="connsiteY237" fmla="*/ 1502647 h 1905380"/>
              <a:gd name="connsiteX238" fmla="*/ 982325 w 4252931"/>
              <a:gd name="connsiteY238" fmla="*/ 1502647 h 1905380"/>
              <a:gd name="connsiteX239" fmla="*/ 982325 w 4252931"/>
              <a:gd name="connsiteY239" fmla="*/ 1514841 h 1905380"/>
              <a:gd name="connsiteX240" fmla="*/ 966999 w 4252931"/>
              <a:gd name="connsiteY240" fmla="*/ 1514841 h 1905380"/>
              <a:gd name="connsiteX241" fmla="*/ 966999 w 4252931"/>
              <a:gd name="connsiteY241" fmla="*/ 1527797 h 1905380"/>
              <a:gd name="connsiteX242" fmla="*/ 950013 w 4252931"/>
              <a:gd name="connsiteY242" fmla="*/ 1527797 h 1905380"/>
              <a:gd name="connsiteX243" fmla="*/ 950013 w 4252931"/>
              <a:gd name="connsiteY243" fmla="*/ 1538341 h 1905380"/>
              <a:gd name="connsiteX244" fmla="*/ 934304 w 4252931"/>
              <a:gd name="connsiteY244" fmla="*/ 1538341 h 1905380"/>
              <a:gd name="connsiteX245" fmla="*/ 934304 w 4252931"/>
              <a:gd name="connsiteY245" fmla="*/ 1552313 h 1905380"/>
              <a:gd name="connsiteX246" fmla="*/ 920000 w 4252931"/>
              <a:gd name="connsiteY246" fmla="*/ 1552313 h 1905380"/>
              <a:gd name="connsiteX247" fmla="*/ 920000 w 4252931"/>
              <a:gd name="connsiteY247" fmla="*/ 1566159 h 1905380"/>
              <a:gd name="connsiteX248" fmla="*/ 898160 w 4252931"/>
              <a:gd name="connsiteY248" fmla="*/ 1566159 h 1905380"/>
              <a:gd name="connsiteX249" fmla="*/ 898160 w 4252931"/>
              <a:gd name="connsiteY249" fmla="*/ 1577972 h 1905380"/>
              <a:gd name="connsiteX250" fmla="*/ 875683 w 4252931"/>
              <a:gd name="connsiteY250" fmla="*/ 1577972 h 1905380"/>
              <a:gd name="connsiteX251" fmla="*/ 875683 w 4252931"/>
              <a:gd name="connsiteY251" fmla="*/ 1588770 h 1905380"/>
              <a:gd name="connsiteX252" fmla="*/ 859463 w 4252931"/>
              <a:gd name="connsiteY252" fmla="*/ 1588770 h 1905380"/>
              <a:gd name="connsiteX253" fmla="*/ 859463 w 4252931"/>
              <a:gd name="connsiteY253" fmla="*/ 1602870 h 1905380"/>
              <a:gd name="connsiteX254" fmla="*/ 832387 w 4252931"/>
              <a:gd name="connsiteY254" fmla="*/ 1602870 h 1905380"/>
              <a:gd name="connsiteX255" fmla="*/ 832387 w 4252931"/>
              <a:gd name="connsiteY255" fmla="*/ 1614556 h 1905380"/>
              <a:gd name="connsiteX256" fmla="*/ 821020 w 4252931"/>
              <a:gd name="connsiteY256" fmla="*/ 1614556 h 1905380"/>
              <a:gd name="connsiteX257" fmla="*/ 821020 w 4252931"/>
              <a:gd name="connsiteY257" fmla="*/ 1627258 h 1905380"/>
              <a:gd name="connsiteX258" fmla="*/ 802118 w 4252931"/>
              <a:gd name="connsiteY258" fmla="*/ 1627258 h 1905380"/>
              <a:gd name="connsiteX259" fmla="*/ 802118 w 4252931"/>
              <a:gd name="connsiteY259" fmla="*/ 1639199 h 1905380"/>
              <a:gd name="connsiteX260" fmla="*/ 781428 w 4252931"/>
              <a:gd name="connsiteY260" fmla="*/ 1639199 h 1905380"/>
              <a:gd name="connsiteX261" fmla="*/ 781428 w 4252931"/>
              <a:gd name="connsiteY261" fmla="*/ 1652536 h 1905380"/>
              <a:gd name="connsiteX262" fmla="*/ 766996 w 4252931"/>
              <a:gd name="connsiteY262" fmla="*/ 1652536 h 1905380"/>
              <a:gd name="connsiteX263" fmla="*/ 766996 w 4252931"/>
              <a:gd name="connsiteY263" fmla="*/ 1664604 h 1905380"/>
              <a:gd name="connsiteX264" fmla="*/ 736600 w 4252931"/>
              <a:gd name="connsiteY264" fmla="*/ 1664604 h 1905380"/>
              <a:gd name="connsiteX265" fmla="*/ 736600 w 4252931"/>
              <a:gd name="connsiteY265" fmla="*/ 1677814 h 1905380"/>
              <a:gd name="connsiteX266" fmla="*/ 718720 w 4252931"/>
              <a:gd name="connsiteY266" fmla="*/ 1677814 h 1905380"/>
              <a:gd name="connsiteX267" fmla="*/ 718720 w 4252931"/>
              <a:gd name="connsiteY267" fmla="*/ 1690898 h 1905380"/>
              <a:gd name="connsiteX268" fmla="*/ 695220 w 4252931"/>
              <a:gd name="connsiteY268" fmla="*/ 1690898 h 1905380"/>
              <a:gd name="connsiteX269" fmla="*/ 695220 w 4252931"/>
              <a:gd name="connsiteY269" fmla="*/ 1702838 h 1905380"/>
              <a:gd name="connsiteX270" fmla="*/ 667761 w 4252931"/>
              <a:gd name="connsiteY270" fmla="*/ 1702838 h 1905380"/>
              <a:gd name="connsiteX271" fmla="*/ 667761 w 4252931"/>
              <a:gd name="connsiteY271" fmla="*/ 1716430 h 1905380"/>
              <a:gd name="connsiteX272" fmla="*/ 630596 w 4252931"/>
              <a:gd name="connsiteY272" fmla="*/ 1716430 h 1905380"/>
              <a:gd name="connsiteX273" fmla="*/ 630596 w 4252931"/>
              <a:gd name="connsiteY273" fmla="*/ 1728117 h 1905380"/>
              <a:gd name="connsiteX274" fmla="*/ 616420 w 4252931"/>
              <a:gd name="connsiteY274" fmla="*/ 1728117 h 1905380"/>
              <a:gd name="connsiteX275" fmla="*/ 616420 w 4252931"/>
              <a:gd name="connsiteY275" fmla="*/ 1740311 h 1905380"/>
              <a:gd name="connsiteX276" fmla="*/ 593559 w 4252931"/>
              <a:gd name="connsiteY276" fmla="*/ 1740311 h 1905380"/>
              <a:gd name="connsiteX277" fmla="*/ 593559 w 4252931"/>
              <a:gd name="connsiteY277" fmla="*/ 1754538 h 1905380"/>
              <a:gd name="connsiteX278" fmla="*/ 546304 w 4252931"/>
              <a:gd name="connsiteY278" fmla="*/ 1754538 h 1905380"/>
              <a:gd name="connsiteX279" fmla="*/ 546304 w 4252931"/>
              <a:gd name="connsiteY279" fmla="*/ 1765462 h 1905380"/>
              <a:gd name="connsiteX280" fmla="*/ 509138 w 4252931"/>
              <a:gd name="connsiteY280" fmla="*/ 1765462 h 1905380"/>
              <a:gd name="connsiteX281" fmla="*/ 509138 w 4252931"/>
              <a:gd name="connsiteY281" fmla="*/ 1778927 h 1905380"/>
              <a:gd name="connsiteX282" fmla="*/ 485767 w 4252931"/>
              <a:gd name="connsiteY282" fmla="*/ 1778927 h 1905380"/>
              <a:gd name="connsiteX283" fmla="*/ 485767 w 4252931"/>
              <a:gd name="connsiteY283" fmla="*/ 1791756 h 1905380"/>
              <a:gd name="connsiteX284" fmla="*/ 465715 w 4252931"/>
              <a:gd name="connsiteY284" fmla="*/ 1791756 h 1905380"/>
              <a:gd name="connsiteX285" fmla="*/ 465715 w 4252931"/>
              <a:gd name="connsiteY285" fmla="*/ 1804967 h 1905380"/>
              <a:gd name="connsiteX286" fmla="*/ 425740 w 4252931"/>
              <a:gd name="connsiteY286" fmla="*/ 1804967 h 1905380"/>
              <a:gd name="connsiteX287" fmla="*/ 425740 w 4252931"/>
              <a:gd name="connsiteY287" fmla="*/ 1816018 h 1905380"/>
              <a:gd name="connsiteX288" fmla="*/ 412841 w 4252931"/>
              <a:gd name="connsiteY288" fmla="*/ 1816018 h 1905380"/>
              <a:gd name="connsiteX289" fmla="*/ 412841 w 4252931"/>
              <a:gd name="connsiteY289" fmla="*/ 1827323 h 1905380"/>
              <a:gd name="connsiteX290" fmla="*/ 376697 w 4252931"/>
              <a:gd name="connsiteY290" fmla="*/ 1827323 h 1905380"/>
              <a:gd name="connsiteX291" fmla="*/ 376697 w 4252931"/>
              <a:gd name="connsiteY291" fmla="*/ 1841042 h 1905380"/>
              <a:gd name="connsiteX292" fmla="*/ 338510 w 4252931"/>
              <a:gd name="connsiteY292" fmla="*/ 1841042 h 1905380"/>
              <a:gd name="connsiteX293" fmla="*/ 338510 w 4252931"/>
              <a:gd name="connsiteY293" fmla="*/ 1853364 h 1905380"/>
              <a:gd name="connsiteX294" fmla="*/ 296747 w 4252931"/>
              <a:gd name="connsiteY294" fmla="*/ 1853364 h 1905380"/>
              <a:gd name="connsiteX295" fmla="*/ 296747 w 4252931"/>
              <a:gd name="connsiteY295" fmla="*/ 1867590 h 1905380"/>
              <a:gd name="connsiteX296" fmla="*/ 236593 w 4252931"/>
              <a:gd name="connsiteY296" fmla="*/ 1867590 h 1905380"/>
              <a:gd name="connsiteX297" fmla="*/ 236593 w 4252931"/>
              <a:gd name="connsiteY297" fmla="*/ 1879277 h 1905380"/>
              <a:gd name="connsiteX298" fmla="*/ 154217 w 4252931"/>
              <a:gd name="connsiteY298" fmla="*/ 1879277 h 1905380"/>
              <a:gd name="connsiteX299" fmla="*/ 154217 w 4252931"/>
              <a:gd name="connsiteY299" fmla="*/ 1892614 h 1905380"/>
              <a:gd name="connsiteX300" fmla="*/ 14368 w 4252931"/>
              <a:gd name="connsiteY300" fmla="*/ 1892614 h 190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4252931" h="1905380">
                <a:moveTo>
                  <a:pt x="4245588" y="14290"/>
                </a:moveTo>
                <a:lnTo>
                  <a:pt x="4150567" y="14290"/>
                </a:lnTo>
                <a:lnTo>
                  <a:pt x="4150567" y="28898"/>
                </a:lnTo>
                <a:lnTo>
                  <a:pt x="4086965" y="28898"/>
                </a:lnTo>
                <a:lnTo>
                  <a:pt x="4086965" y="41728"/>
                </a:lnTo>
                <a:lnTo>
                  <a:pt x="4061166" y="41728"/>
                </a:lnTo>
                <a:lnTo>
                  <a:pt x="4061166" y="52652"/>
                </a:lnTo>
                <a:lnTo>
                  <a:pt x="4035623" y="52652"/>
                </a:lnTo>
                <a:lnTo>
                  <a:pt x="3932429" y="52652"/>
                </a:lnTo>
                <a:lnTo>
                  <a:pt x="3932429" y="67260"/>
                </a:lnTo>
                <a:lnTo>
                  <a:pt x="3919402" y="67260"/>
                </a:lnTo>
                <a:lnTo>
                  <a:pt x="3919402" y="78565"/>
                </a:lnTo>
                <a:lnTo>
                  <a:pt x="3907397" y="78565"/>
                </a:lnTo>
                <a:lnTo>
                  <a:pt x="3907397" y="90760"/>
                </a:lnTo>
                <a:lnTo>
                  <a:pt x="3857205" y="90760"/>
                </a:lnTo>
                <a:lnTo>
                  <a:pt x="3857205" y="103589"/>
                </a:lnTo>
                <a:lnTo>
                  <a:pt x="3844816" y="103589"/>
                </a:lnTo>
                <a:lnTo>
                  <a:pt x="3844816" y="116927"/>
                </a:lnTo>
                <a:lnTo>
                  <a:pt x="3782491" y="116927"/>
                </a:lnTo>
                <a:lnTo>
                  <a:pt x="3782491" y="129502"/>
                </a:lnTo>
                <a:lnTo>
                  <a:pt x="3754521" y="129502"/>
                </a:lnTo>
                <a:lnTo>
                  <a:pt x="3754521" y="141824"/>
                </a:lnTo>
                <a:lnTo>
                  <a:pt x="3688748" y="141824"/>
                </a:lnTo>
                <a:lnTo>
                  <a:pt x="3688748" y="153891"/>
                </a:lnTo>
                <a:lnTo>
                  <a:pt x="3654392" y="153891"/>
                </a:lnTo>
                <a:lnTo>
                  <a:pt x="3654392" y="167102"/>
                </a:lnTo>
                <a:lnTo>
                  <a:pt x="3606499" y="167102"/>
                </a:lnTo>
                <a:lnTo>
                  <a:pt x="3606499" y="178915"/>
                </a:lnTo>
                <a:lnTo>
                  <a:pt x="3551709" y="178915"/>
                </a:lnTo>
                <a:lnTo>
                  <a:pt x="3551709" y="192126"/>
                </a:lnTo>
                <a:lnTo>
                  <a:pt x="3527187" y="192126"/>
                </a:lnTo>
                <a:lnTo>
                  <a:pt x="3527187" y="204320"/>
                </a:lnTo>
                <a:lnTo>
                  <a:pt x="3490533" y="204320"/>
                </a:lnTo>
                <a:lnTo>
                  <a:pt x="3490533" y="216896"/>
                </a:lnTo>
                <a:lnTo>
                  <a:pt x="3445322" y="216896"/>
                </a:lnTo>
                <a:lnTo>
                  <a:pt x="3445322" y="229979"/>
                </a:lnTo>
                <a:lnTo>
                  <a:pt x="3350812" y="229979"/>
                </a:lnTo>
                <a:lnTo>
                  <a:pt x="3350812" y="242301"/>
                </a:lnTo>
                <a:lnTo>
                  <a:pt x="3335614" y="242301"/>
                </a:lnTo>
                <a:lnTo>
                  <a:pt x="3335614" y="255639"/>
                </a:lnTo>
                <a:lnTo>
                  <a:pt x="3285677" y="255639"/>
                </a:lnTo>
                <a:lnTo>
                  <a:pt x="3285677" y="267706"/>
                </a:lnTo>
                <a:lnTo>
                  <a:pt x="3259112" y="267706"/>
                </a:lnTo>
                <a:lnTo>
                  <a:pt x="3259112" y="280154"/>
                </a:lnTo>
                <a:lnTo>
                  <a:pt x="3222458" y="280154"/>
                </a:lnTo>
                <a:lnTo>
                  <a:pt x="3222458" y="291460"/>
                </a:lnTo>
                <a:lnTo>
                  <a:pt x="3206238" y="291460"/>
                </a:lnTo>
                <a:lnTo>
                  <a:pt x="3206238" y="304035"/>
                </a:lnTo>
                <a:lnTo>
                  <a:pt x="3182866" y="304035"/>
                </a:lnTo>
                <a:lnTo>
                  <a:pt x="3182866" y="318135"/>
                </a:lnTo>
                <a:lnTo>
                  <a:pt x="3145190" y="318135"/>
                </a:lnTo>
                <a:lnTo>
                  <a:pt x="3145190" y="331092"/>
                </a:lnTo>
                <a:lnTo>
                  <a:pt x="3121307" y="331092"/>
                </a:lnTo>
                <a:lnTo>
                  <a:pt x="3121307" y="342651"/>
                </a:lnTo>
                <a:lnTo>
                  <a:pt x="3094231" y="342651"/>
                </a:lnTo>
                <a:lnTo>
                  <a:pt x="3094231" y="355099"/>
                </a:lnTo>
                <a:lnTo>
                  <a:pt x="3069582" y="355099"/>
                </a:lnTo>
                <a:lnTo>
                  <a:pt x="3069582" y="367294"/>
                </a:lnTo>
                <a:lnTo>
                  <a:pt x="3047104" y="367294"/>
                </a:lnTo>
                <a:lnTo>
                  <a:pt x="3047104" y="381013"/>
                </a:lnTo>
                <a:lnTo>
                  <a:pt x="3021561" y="381013"/>
                </a:lnTo>
                <a:lnTo>
                  <a:pt x="3021561" y="393207"/>
                </a:lnTo>
                <a:lnTo>
                  <a:pt x="2970219" y="393207"/>
                </a:lnTo>
                <a:lnTo>
                  <a:pt x="2970219" y="404766"/>
                </a:lnTo>
                <a:lnTo>
                  <a:pt x="2939823" y="404766"/>
                </a:lnTo>
                <a:lnTo>
                  <a:pt x="2939823" y="417850"/>
                </a:lnTo>
                <a:lnTo>
                  <a:pt x="2893973" y="417850"/>
                </a:lnTo>
                <a:lnTo>
                  <a:pt x="2893973" y="429917"/>
                </a:lnTo>
                <a:lnTo>
                  <a:pt x="2866003" y="429917"/>
                </a:lnTo>
                <a:lnTo>
                  <a:pt x="2866003" y="443509"/>
                </a:lnTo>
                <a:lnTo>
                  <a:pt x="2823219" y="443509"/>
                </a:lnTo>
                <a:lnTo>
                  <a:pt x="2823219" y="457482"/>
                </a:lnTo>
                <a:lnTo>
                  <a:pt x="2801890" y="457482"/>
                </a:lnTo>
                <a:lnTo>
                  <a:pt x="2801890" y="470057"/>
                </a:lnTo>
                <a:lnTo>
                  <a:pt x="2768812" y="470057"/>
                </a:lnTo>
                <a:lnTo>
                  <a:pt x="2768812" y="482379"/>
                </a:lnTo>
                <a:lnTo>
                  <a:pt x="2751315" y="482379"/>
                </a:lnTo>
                <a:lnTo>
                  <a:pt x="2751315" y="494446"/>
                </a:lnTo>
                <a:lnTo>
                  <a:pt x="2727560" y="494446"/>
                </a:lnTo>
                <a:lnTo>
                  <a:pt x="2727560" y="508292"/>
                </a:lnTo>
                <a:lnTo>
                  <a:pt x="2705337" y="508292"/>
                </a:lnTo>
                <a:lnTo>
                  <a:pt x="2705337" y="518835"/>
                </a:lnTo>
                <a:lnTo>
                  <a:pt x="2655400" y="518835"/>
                </a:lnTo>
                <a:lnTo>
                  <a:pt x="2655400" y="531792"/>
                </a:lnTo>
                <a:lnTo>
                  <a:pt x="2625259" y="531792"/>
                </a:lnTo>
                <a:lnTo>
                  <a:pt x="2625259" y="544748"/>
                </a:lnTo>
                <a:lnTo>
                  <a:pt x="2578388" y="544748"/>
                </a:lnTo>
                <a:lnTo>
                  <a:pt x="2578388" y="558467"/>
                </a:lnTo>
                <a:lnTo>
                  <a:pt x="2549524" y="558467"/>
                </a:lnTo>
                <a:lnTo>
                  <a:pt x="2549524" y="570407"/>
                </a:lnTo>
                <a:lnTo>
                  <a:pt x="2523981" y="570407"/>
                </a:lnTo>
                <a:lnTo>
                  <a:pt x="2523981" y="583491"/>
                </a:lnTo>
                <a:lnTo>
                  <a:pt x="2501758" y="583491"/>
                </a:lnTo>
                <a:lnTo>
                  <a:pt x="2501758" y="596321"/>
                </a:lnTo>
                <a:lnTo>
                  <a:pt x="2477876" y="596321"/>
                </a:lnTo>
                <a:lnTo>
                  <a:pt x="2477876" y="606864"/>
                </a:lnTo>
                <a:lnTo>
                  <a:pt x="2452205" y="606864"/>
                </a:lnTo>
                <a:lnTo>
                  <a:pt x="2452205" y="620328"/>
                </a:lnTo>
                <a:lnTo>
                  <a:pt x="2422447" y="620328"/>
                </a:lnTo>
                <a:lnTo>
                  <a:pt x="2422447" y="632015"/>
                </a:lnTo>
                <a:lnTo>
                  <a:pt x="2396010" y="632015"/>
                </a:lnTo>
                <a:lnTo>
                  <a:pt x="2396010" y="645860"/>
                </a:lnTo>
                <a:lnTo>
                  <a:pt x="2374171" y="645860"/>
                </a:lnTo>
                <a:lnTo>
                  <a:pt x="2374171" y="658182"/>
                </a:lnTo>
                <a:lnTo>
                  <a:pt x="2358844" y="658182"/>
                </a:lnTo>
                <a:lnTo>
                  <a:pt x="2358844" y="669995"/>
                </a:lnTo>
                <a:lnTo>
                  <a:pt x="2334451" y="669995"/>
                </a:lnTo>
                <a:lnTo>
                  <a:pt x="2334451" y="683079"/>
                </a:lnTo>
                <a:lnTo>
                  <a:pt x="2302777" y="683079"/>
                </a:lnTo>
                <a:lnTo>
                  <a:pt x="2302777" y="696544"/>
                </a:lnTo>
                <a:lnTo>
                  <a:pt x="2278511" y="696544"/>
                </a:lnTo>
                <a:lnTo>
                  <a:pt x="2278511" y="707468"/>
                </a:lnTo>
                <a:lnTo>
                  <a:pt x="2241857" y="707468"/>
                </a:lnTo>
                <a:lnTo>
                  <a:pt x="2241857" y="721186"/>
                </a:lnTo>
                <a:lnTo>
                  <a:pt x="2229724" y="721186"/>
                </a:lnTo>
                <a:lnTo>
                  <a:pt x="2229724" y="733508"/>
                </a:lnTo>
                <a:lnTo>
                  <a:pt x="2208268" y="733508"/>
                </a:lnTo>
                <a:lnTo>
                  <a:pt x="2208268" y="745829"/>
                </a:lnTo>
                <a:lnTo>
                  <a:pt x="2180681" y="745829"/>
                </a:lnTo>
                <a:lnTo>
                  <a:pt x="2180681" y="759675"/>
                </a:lnTo>
                <a:lnTo>
                  <a:pt x="2155138" y="759675"/>
                </a:lnTo>
                <a:lnTo>
                  <a:pt x="2155138" y="772759"/>
                </a:lnTo>
                <a:lnTo>
                  <a:pt x="2133043" y="772759"/>
                </a:lnTo>
                <a:lnTo>
                  <a:pt x="2133043" y="783429"/>
                </a:lnTo>
                <a:lnTo>
                  <a:pt x="2113758" y="783429"/>
                </a:lnTo>
                <a:lnTo>
                  <a:pt x="2113758" y="796131"/>
                </a:lnTo>
                <a:lnTo>
                  <a:pt x="2101753" y="796131"/>
                </a:lnTo>
                <a:lnTo>
                  <a:pt x="2101753" y="810231"/>
                </a:lnTo>
                <a:lnTo>
                  <a:pt x="2077742" y="810231"/>
                </a:lnTo>
                <a:lnTo>
                  <a:pt x="2077742" y="821282"/>
                </a:lnTo>
                <a:lnTo>
                  <a:pt x="2044664" y="821282"/>
                </a:lnTo>
                <a:lnTo>
                  <a:pt x="2044664" y="835763"/>
                </a:lnTo>
                <a:lnTo>
                  <a:pt x="2024740" y="835763"/>
                </a:lnTo>
                <a:lnTo>
                  <a:pt x="2024740" y="848847"/>
                </a:lnTo>
                <a:lnTo>
                  <a:pt x="2004178" y="848847"/>
                </a:lnTo>
                <a:lnTo>
                  <a:pt x="2004178" y="860025"/>
                </a:lnTo>
                <a:lnTo>
                  <a:pt x="1978890" y="860025"/>
                </a:lnTo>
                <a:lnTo>
                  <a:pt x="1978890" y="871457"/>
                </a:lnTo>
                <a:lnTo>
                  <a:pt x="1955008" y="871457"/>
                </a:lnTo>
                <a:lnTo>
                  <a:pt x="1955008" y="884033"/>
                </a:lnTo>
                <a:lnTo>
                  <a:pt x="1937255" y="884033"/>
                </a:lnTo>
                <a:lnTo>
                  <a:pt x="1937255" y="896736"/>
                </a:lnTo>
                <a:lnTo>
                  <a:pt x="1919503" y="896736"/>
                </a:lnTo>
                <a:lnTo>
                  <a:pt x="1919503" y="910454"/>
                </a:lnTo>
                <a:lnTo>
                  <a:pt x="1907114" y="910454"/>
                </a:lnTo>
                <a:lnTo>
                  <a:pt x="1907114" y="923792"/>
                </a:lnTo>
                <a:lnTo>
                  <a:pt x="1891916" y="923792"/>
                </a:lnTo>
                <a:lnTo>
                  <a:pt x="1891916" y="935986"/>
                </a:lnTo>
                <a:lnTo>
                  <a:pt x="1864457" y="935986"/>
                </a:lnTo>
                <a:lnTo>
                  <a:pt x="1864457" y="948054"/>
                </a:lnTo>
                <a:lnTo>
                  <a:pt x="1850153" y="948054"/>
                </a:lnTo>
                <a:lnTo>
                  <a:pt x="1850153" y="960629"/>
                </a:lnTo>
                <a:lnTo>
                  <a:pt x="1831762" y="960629"/>
                </a:lnTo>
                <a:lnTo>
                  <a:pt x="1831762" y="972951"/>
                </a:lnTo>
                <a:lnTo>
                  <a:pt x="1811455" y="972951"/>
                </a:lnTo>
                <a:lnTo>
                  <a:pt x="1811455" y="985907"/>
                </a:lnTo>
                <a:lnTo>
                  <a:pt x="1798811" y="985907"/>
                </a:lnTo>
                <a:lnTo>
                  <a:pt x="1798811" y="998102"/>
                </a:lnTo>
                <a:lnTo>
                  <a:pt x="1785784" y="998102"/>
                </a:lnTo>
                <a:lnTo>
                  <a:pt x="1785784" y="1008645"/>
                </a:lnTo>
                <a:lnTo>
                  <a:pt x="1762923" y="1008645"/>
                </a:lnTo>
                <a:lnTo>
                  <a:pt x="1762923" y="1021855"/>
                </a:lnTo>
                <a:lnTo>
                  <a:pt x="1749130" y="1021855"/>
                </a:lnTo>
                <a:lnTo>
                  <a:pt x="1749130" y="1035701"/>
                </a:lnTo>
                <a:lnTo>
                  <a:pt x="1727801" y="1035701"/>
                </a:lnTo>
                <a:lnTo>
                  <a:pt x="1727801" y="1050055"/>
                </a:lnTo>
                <a:lnTo>
                  <a:pt x="1698171" y="1050055"/>
                </a:lnTo>
                <a:lnTo>
                  <a:pt x="1698171" y="1060090"/>
                </a:lnTo>
                <a:lnTo>
                  <a:pt x="1671606" y="1060090"/>
                </a:lnTo>
                <a:lnTo>
                  <a:pt x="1671606" y="1074698"/>
                </a:lnTo>
                <a:lnTo>
                  <a:pt x="1647085" y="1074698"/>
                </a:lnTo>
                <a:lnTo>
                  <a:pt x="1647085" y="1086765"/>
                </a:lnTo>
                <a:lnTo>
                  <a:pt x="1621414" y="1086765"/>
                </a:lnTo>
                <a:lnTo>
                  <a:pt x="1621414" y="1099468"/>
                </a:lnTo>
                <a:lnTo>
                  <a:pt x="1609409" y="1099468"/>
                </a:lnTo>
                <a:lnTo>
                  <a:pt x="1609409" y="1112298"/>
                </a:lnTo>
                <a:lnTo>
                  <a:pt x="1593189" y="1112298"/>
                </a:lnTo>
                <a:lnTo>
                  <a:pt x="1593189" y="1125254"/>
                </a:lnTo>
                <a:lnTo>
                  <a:pt x="1581695" y="1125254"/>
                </a:lnTo>
                <a:lnTo>
                  <a:pt x="1581695" y="1135162"/>
                </a:lnTo>
                <a:lnTo>
                  <a:pt x="1569051" y="1135162"/>
                </a:lnTo>
                <a:lnTo>
                  <a:pt x="1569051" y="1147611"/>
                </a:lnTo>
                <a:lnTo>
                  <a:pt x="1558323" y="1147611"/>
                </a:lnTo>
                <a:lnTo>
                  <a:pt x="1558323" y="1160186"/>
                </a:lnTo>
                <a:lnTo>
                  <a:pt x="1538271" y="1160186"/>
                </a:lnTo>
                <a:lnTo>
                  <a:pt x="1538271" y="1173397"/>
                </a:lnTo>
                <a:lnTo>
                  <a:pt x="1519369" y="1173397"/>
                </a:lnTo>
                <a:lnTo>
                  <a:pt x="1519369" y="1188005"/>
                </a:lnTo>
                <a:lnTo>
                  <a:pt x="1500084" y="1188005"/>
                </a:lnTo>
                <a:lnTo>
                  <a:pt x="1500084" y="1200072"/>
                </a:lnTo>
                <a:lnTo>
                  <a:pt x="1477351" y="1200072"/>
                </a:lnTo>
                <a:lnTo>
                  <a:pt x="1477351" y="1209726"/>
                </a:lnTo>
                <a:lnTo>
                  <a:pt x="1446827" y="1209726"/>
                </a:lnTo>
                <a:lnTo>
                  <a:pt x="1446827" y="1223064"/>
                </a:lnTo>
                <a:lnTo>
                  <a:pt x="1422178" y="1223064"/>
                </a:lnTo>
                <a:lnTo>
                  <a:pt x="1422178" y="1240212"/>
                </a:lnTo>
                <a:lnTo>
                  <a:pt x="1408001" y="1240212"/>
                </a:lnTo>
                <a:lnTo>
                  <a:pt x="1408001" y="1251009"/>
                </a:lnTo>
                <a:lnTo>
                  <a:pt x="1392803" y="1251009"/>
                </a:lnTo>
                <a:lnTo>
                  <a:pt x="1392803" y="1261806"/>
                </a:lnTo>
                <a:lnTo>
                  <a:pt x="1372880" y="1261806"/>
                </a:lnTo>
                <a:lnTo>
                  <a:pt x="1372880" y="1274001"/>
                </a:lnTo>
                <a:lnTo>
                  <a:pt x="1352573" y="1274001"/>
                </a:lnTo>
                <a:lnTo>
                  <a:pt x="1352573" y="1287847"/>
                </a:lnTo>
                <a:lnTo>
                  <a:pt x="1320261" y="1287847"/>
                </a:lnTo>
                <a:lnTo>
                  <a:pt x="1320261" y="1300041"/>
                </a:lnTo>
                <a:lnTo>
                  <a:pt x="1306723" y="1300041"/>
                </a:lnTo>
                <a:lnTo>
                  <a:pt x="1306723" y="1313760"/>
                </a:lnTo>
                <a:lnTo>
                  <a:pt x="1285011" y="1313760"/>
                </a:lnTo>
                <a:lnTo>
                  <a:pt x="1285011" y="1325573"/>
                </a:lnTo>
                <a:lnTo>
                  <a:pt x="1268919" y="1325573"/>
                </a:lnTo>
                <a:lnTo>
                  <a:pt x="1268919" y="1338022"/>
                </a:lnTo>
                <a:lnTo>
                  <a:pt x="1253338" y="1338022"/>
                </a:lnTo>
                <a:lnTo>
                  <a:pt x="1253338" y="1348819"/>
                </a:lnTo>
                <a:lnTo>
                  <a:pt x="1228178" y="1348819"/>
                </a:lnTo>
                <a:lnTo>
                  <a:pt x="1228178" y="1364570"/>
                </a:lnTo>
                <a:lnTo>
                  <a:pt x="1203146" y="1364570"/>
                </a:lnTo>
                <a:lnTo>
                  <a:pt x="1203146" y="1375494"/>
                </a:lnTo>
                <a:lnTo>
                  <a:pt x="1187820" y="1375494"/>
                </a:lnTo>
                <a:lnTo>
                  <a:pt x="1187820" y="1387561"/>
                </a:lnTo>
                <a:lnTo>
                  <a:pt x="1164064" y="1387561"/>
                </a:lnTo>
                <a:lnTo>
                  <a:pt x="1164064" y="1401661"/>
                </a:lnTo>
                <a:lnTo>
                  <a:pt x="1148355" y="1401661"/>
                </a:lnTo>
                <a:lnTo>
                  <a:pt x="1148355" y="1411823"/>
                </a:lnTo>
                <a:lnTo>
                  <a:pt x="1112340" y="1411823"/>
                </a:lnTo>
                <a:lnTo>
                  <a:pt x="1112340" y="1427193"/>
                </a:lnTo>
                <a:lnTo>
                  <a:pt x="1100717" y="1427193"/>
                </a:lnTo>
                <a:lnTo>
                  <a:pt x="1100717" y="1437990"/>
                </a:lnTo>
                <a:lnTo>
                  <a:pt x="1076068" y="1437990"/>
                </a:lnTo>
                <a:lnTo>
                  <a:pt x="1076068" y="1451582"/>
                </a:lnTo>
                <a:lnTo>
                  <a:pt x="1052186" y="1451582"/>
                </a:lnTo>
                <a:lnTo>
                  <a:pt x="1052186" y="1463904"/>
                </a:lnTo>
                <a:lnTo>
                  <a:pt x="1035710" y="1463904"/>
                </a:lnTo>
                <a:lnTo>
                  <a:pt x="1035710" y="1477114"/>
                </a:lnTo>
                <a:lnTo>
                  <a:pt x="1020512" y="1477114"/>
                </a:lnTo>
                <a:lnTo>
                  <a:pt x="1020512" y="1489309"/>
                </a:lnTo>
                <a:lnTo>
                  <a:pt x="1004292" y="1489309"/>
                </a:lnTo>
                <a:lnTo>
                  <a:pt x="1004292" y="1502647"/>
                </a:lnTo>
                <a:lnTo>
                  <a:pt x="982325" y="1502647"/>
                </a:lnTo>
                <a:lnTo>
                  <a:pt x="982325" y="1514841"/>
                </a:lnTo>
                <a:lnTo>
                  <a:pt x="966999" y="1514841"/>
                </a:lnTo>
                <a:lnTo>
                  <a:pt x="966999" y="1527797"/>
                </a:lnTo>
                <a:lnTo>
                  <a:pt x="950013" y="1527797"/>
                </a:lnTo>
                <a:lnTo>
                  <a:pt x="950013" y="1538341"/>
                </a:lnTo>
                <a:lnTo>
                  <a:pt x="934304" y="1538341"/>
                </a:lnTo>
                <a:lnTo>
                  <a:pt x="934304" y="1552313"/>
                </a:lnTo>
                <a:lnTo>
                  <a:pt x="920000" y="1552313"/>
                </a:lnTo>
                <a:lnTo>
                  <a:pt x="920000" y="1566159"/>
                </a:lnTo>
                <a:lnTo>
                  <a:pt x="898160" y="1566159"/>
                </a:lnTo>
                <a:lnTo>
                  <a:pt x="898160" y="1577972"/>
                </a:lnTo>
                <a:lnTo>
                  <a:pt x="875683" y="1577972"/>
                </a:lnTo>
                <a:lnTo>
                  <a:pt x="875683" y="1588770"/>
                </a:lnTo>
                <a:lnTo>
                  <a:pt x="859463" y="1588770"/>
                </a:lnTo>
                <a:lnTo>
                  <a:pt x="859463" y="1602870"/>
                </a:lnTo>
                <a:lnTo>
                  <a:pt x="832387" y="1602870"/>
                </a:lnTo>
                <a:lnTo>
                  <a:pt x="832387" y="1614556"/>
                </a:lnTo>
                <a:lnTo>
                  <a:pt x="821020" y="1614556"/>
                </a:lnTo>
                <a:lnTo>
                  <a:pt x="821020" y="1627258"/>
                </a:lnTo>
                <a:lnTo>
                  <a:pt x="802118" y="1627258"/>
                </a:lnTo>
                <a:lnTo>
                  <a:pt x="802118" y="1639199"/>
                </a:lnTo>
                <a:lnTo>
                  <a:pt x="781428" y="1639199"/>
                </a:lnTo>
                <a:lnTo>
                  <a:pt x="781428" y="1652536"/>
                </a:lnTo>
                <a:lnTo>
                  <a:pt x="766996" y="1652536"/>
                </a:lnTo>
                <a:lnTo>
                  <a:pt x="766996" y="1664604"/>
                </a:lnTo>
                <a:lnTo>
                  <a:pt x="736600" y="1664604"/>
                </a:lnTo>
                <a:lnTo>
                  <a:pt x="736600" y="1677814"/>
                </a:lnTo>
                <a:lnTo>
                  <a:pt x="718720" y="1677814"/>
                </a:lnTo>
                <a:lnTo>
                  <a:pt x="718720" y="1690898"/>
                </a:lnTo>
                <a:lnTo>
                  <a:pt x="695220" y="1690898"/>
                </a:lnTo>
                <a:lnTo>
                  <a:pt x="695220" y="1702838"/>
                </a:lnTo>
                <a:lnTo>
                  <a:pt x="667761" y="1702838"/>
                </a:lnTo>
                <a:lnTo>
                  <a:pt x="667761" y="1716430"/>
                </a:lnTo>
                <a:lnTo>
                  <a:pt x="630596" y="1716430"/>
                </a:lnTo>
                <a:lnTo>
                  <a:pt x="630596" y="1728117"/>
                </a:lnTo>
                <a:lnTo>
                  <a:pt x="616420" y="1728117"/>
                </a:lnTo>
                <a:lnTo>
                  <a:pt x="616420" y="1740311"/>
                </a:lnTo>
                <a:lnTo>
                  <a:pt x="593559" y="1740311"/>
                </a:lnTo>
                <a:lnTo>
                  <a:pt x="593559" y="1754538"/>
                </a:lnTo>
                <a:lnTo>
                  <a:pt x="546304" y="1754538"/>
                </a:lnTo>
                <a:lnTo>
                  <a:pt x="546304" y="1765462"/>
                </a:lnTo>
                <a:lnTo>
                  <a:pt x="509138" y="1765462"/>
                </a:lnTo>
                <a:lnTo>
                  <a:pt x="509138" y="1778927"/>
                </a:lnTo>
                <a:lnTo>
                  <a:pt x="485767" y="1778927"/>
                </a:lnTo>
                <a:lnTo>
                  <a:pt x="485767" y="1791756"/>
                </a:lnTo>
                <a:lnTo>
                  <a:pt x="465715" y="1791756"/>
                </a:lnTo>
                <a:lnTo>
                  <a:pt x="465715" y="1804967"/>
                </a:lnTo>
                <a:lnTo>
                  <a:pt x="425740" y="1804967"/>
                </a:lnTo>
                <a:lnTo>
                  <a:pt x="425740" y="1816018"/>
                </a:lnTo>
                <a:lnTo>
                  <a:pt x="412841" y="1816018"/>
                </a:lnTo>
                <a:lnTo>
                  <a:pt x="412841" y="1827323"/>
                </a:lnTo>
                <a:lnTo>
                  <a:pt x="376697" y="1827323"/>
                </a:lnTo>
                <a:lnTo>
                  <a:pt x="376697" y="1841042"/>
                </a:lnTo>
                <a:lnTo>
                  <a:pt x="338510" y="1841042"/>
                </a:lnTo>
                <a:lnTo>
                  <a:pt x="338510" y="1853364"/>
                </a:lnTo>
                <a:lnTo>
                  <a:pt x="296747" y="1853364"/>
                </a:lnTo>
                <a:lnTo>
                  <a:pt x="296747" y="1867590"/>
                </a:lnTo>
                <a:lnTo>
                  <a:pt x="236593" y="1867590"/>
                </a:lnTo>
                <a:lnTo>
                  <a:pt x="236593" y="1879277"/>
                </a:lnTo>
                <a:lnTo>
                  <a:pt x="154217" y="1879277"/>
                </a:lnTo>
                <a:lnTo>
                  <a:pt x="154217" y="1892614"/>
                </a:lnTo>
                <a:lnTo>
                  <a:pt x="14368" y="1892614"/>
                </a:lnTo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F519B9B-A8EA-DC80-48ED-D122930ABBB9}"/>
              </a:ext>
            </a:extLst>
          </p:cNvPr>
          <p:cNvSpPr/>
          <p:nvPr/>
        </p:nvSpPr>
        <p:spPr>
          <a:xfrm>
            <a:off x="10050403" y="4905022"/>
            <a:ext cx="1908000" cy="2412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 difference in CSM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A1309EE-AC72-3D1F-0157-D2F7C7D5F4DE}"/>
              </a:ext>
            </a:extLst>
          </p:cNvPr>
          <p:cNvSpPr/>
          <p:nvPr/>
        </p:nvSpPr>
        <p:spPr>
          <a:xfrm>
            <a:off x="10050403" y="2924944"/>
            <a:ext cx="1908000" cy="2412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difference in RFS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E56FE9BA-150B-5CEB-C04E-F9184EC99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07D4E09B-43BC-4E56-8142-CC738D3339C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>
            <a:extLst>
              <a:ext uri="{FF2B5EF4-FFF2-40B4-BE49-F238E27FC236}">
                <a16:creationId xmlns:a16="http://schemas.microsoft.com/office/drawing/2014/main" xmlns="" id="{7CBBAA76-4DA1-464B-9E6F-33C2D367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 by stage not by 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B2F375C6-3028-9646-B12A-5A2A3ECE8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BECD76-F4FF-C446-9486-CF8FF4A93B4A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C1CEAF3D-B1FC-391C-1389-6BF4AE045E8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sz="800" dirty="0"/>
              <a:t>1. Siegel RL, et al. CA Cancer J Clin. 2020;70:145-64; 2. Cercek A, et al. J Natl Cancer Inst. 2021;113:1683-92</a:t>
            </a:r>
          </a:p>
          <a:p>
            <a:r>
              <a:rPr lang="en-GB" sz="800" dirty="0"/>
              <a:t>Adapted from: Siegel RL, et al. CA Cancer J Clin. 2020;70:145-64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96194" y="5325533"/>
            <a:ext cx="9599612" cy="5393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 treatment regimens based solely on the age at diagnosis are not warranted</a:t>
            </a:r>
            <a:r>
              <a:rPr lang="en-GB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430D96E-F7C2-48BC-9B96-2408DECA2564}"/>
              </a:ext>
            </a:extLst>
          </p:cNvPr>
          <p:cNvGrpSpPr/>
          <p:nvPr/>
        </p:nvGrpSpPr>
        <p:grpSpPr>
          <a:xfrm>
            <a:off x="836886" y="1058505"/>
            <a:ext cx="10549003" cy="4267028"/>
            <a:chOff x="1200311" y="1058505"/>
            <a:chExt cx="10549003" cy="42670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FBECF5-E661-4091-865B-CD8FFCB10A79}"/>
                </a:ext>
              </a:extLst>
            </p:cNvPr>
            <p:cNvSpPr txBox="1"/>
            <p:nvPr/>
          </p:nvSpPr>
          <p:spPr>
            <a:xfrm>
              <a:off x="2904868" y="1181616"/>
              <a:ext cx="296562" cy="27699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685800" hangingPunct="0">
                <a:defRPr/>
              </a:pPr>
              <a:endParaRPr lang="en-GB" sz="1350" dirty="0">
                <a:solidFill>
                  <a:srgbClr val="000000"/>
                </a:solidFill>
                <a:latin typeface="Calibri" panose="020F0502020204030204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E8016D4-3185-480D-9C9B-C9C5A8447E9A}"/>
                </a:ext>
              </a:extLst>
            </p:cNvPr>
            <p:cNvSpPr txBox="1"/>
            <p:nvPr/>
          </p:nvSpPr>
          <p:spPr>
            <a:xfrm>
              <a:off x="5070996" y="1861358"/>
              <a:ext cx="257175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2BEE52D-90CB-4070-B0D2-915248DAA614}"/>
                </a:ext>
              </a:extLst>
            </p:cNvPr>
            <p:cNvSpPr txBox="1"/>
            <p:nvPr/>
          </p:nvSpPr>
          <p:spPr>
            <a:xfrm>
              <a:off x="5431317" y="1562231"/>
              <a:ext cx="207092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xmlns="" id="{18538111-5FDF-9E4C-8114-9D0504744F2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26972928"/>
                </p:ext>
              </p:extLst>
            </p:nvPr>
          </p:nvGraphicFramePr>
          <p:xfrm>
            <a:off x="1388534" y="1431602"/>
            <a:ext cx="10360780" cy="38939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DF5BE85-4BAF-194F-AC8E-8ED89AB5F683}"/>
                </a:ext>
              </a:extLst>
            </p:cNvPr>
            <p:cNvSpPr txBox="1"/>
            <p:nvPr/>
          </p:nvSpPr>
          <p:spPr>
            <a:xfrm rot="16200000">
              <a:off x="302789" y="2928672"/>
              <a:ext cx="197970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latin typeface="Arial" panose="020B0604020202020204" pitchFamily="34" charset="0"/>
                  <a:ea typeface="Aileron" charset="0"/>
                  <a:cs typeface="Arial" panose="020B0604020202020204" pitchFamily="34" charset="0"/>
                </a:rPr>
                <a:t> 5-year relative survival (%)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9882EFE-2C55-504E-A428-2EB27B21D6A7}"/>
                </a:ext>
              </a:extLst>
            </p:cNvPr>
            <p:cNvSpPr txBox="1"/>
            <p:nvPr/>
          </p:nvSpPr>
          <p:spPr>
            <a:xfrm>
              <a:off x="4247740" y="1058505"/>
              <a:ext cx="365805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accent1"/>
                  </a:solidFill>
                  <a:latin typeface="Arial" panose="020B0604020202020204" pitchFamily="34" charset="0"/>
                  <a:ea typeface="Aileron" charset="0"/>
                  <a:cs typeface="Arial" panose="020B0604020202020204" pitchFamily="34" charset="0"/>
                </a:rPr>
                <a:t>Relative survival by age at diagnosis</a:t>
              </a:r>
              <a:r>
                <a:rPr lang="en-GB" sz="1600" b="1" baseline="30000" dirty="0">
                  <a:solidFill>
                    <a:schemeClr val="accent1"/>
                  </a:solidFill>
                  <a:latin typeface="Arial" panose="020B0604020202020204" pitchFamily="34" charset="0"/>
                  <a:ea typeface="Aileron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8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C19FC316-FA46-5349-BF85-2B13AC2C3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839" b="5382"/>
          <a:stretch/>
        </p:blipFill>
        <p:spPr>
          <a:xfrm>
            <a:off x="6183517" y="1282700"/>
            <a:ext cx="4602995" cy="293621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B101ECC4-F442-DE4D-9D85-E52B1B3A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outcomes are similar REGARDLESS OF AGE OF ONSET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617A9-E8C2-7B4F-9FE1-FE4E41484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BECD76-F4FF-C446-9486-CF8FF4A93B4A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99050FA-5A38-004C-8F19-31B523FA72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EO, early onset; LO, late onset</a:t>
            </a:r>
          </a:p>
          <a:p>
            <a:r>
              <a:rPr lang="en-GB" dirty="0"/>
              <a:t>Adapted from: </a:t>
            </a:r>
            <a:r>
              <a:rPr lang="en-GB" dirty="0" err="1"/>
              <a:t>Cercek</a:t>
            </a:r>
            <a:r>
              <a:rPr lang="en-GB" dirty="0"/>
              <a:t> A, et al. J Natl Cancer Inst. 2021;113:1683-92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6E09A3C-F04A-D44F-A6F4-9DAD2B47E01B}"/>
              </a:ext>
            </a:extLst>
          </p:cNvPr>
          <p:cNvSpPr/>
          <p:nvPr/>
        </p:nvSpPr>
        <p:spPr>
          <a:xfrm>
            <a:off x="2233400" y="1852169"/>
            <a:ext cx="402771" cy="29241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91A78-2D79-F64C-8B30-15FB0B3F80F9}"/>
              </a:ext>
            </a:extLst>
          </p:cNvPr>
          <p:cNvSpPr/>
          <p:nvPr/>
        </p:nvSpPr>
        <p:spPr>
          <a:xfrm>
            <a:off x="2233400" y="2391917"/>
            <a:ext cx="402771" cy="23844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392C7BD-9FB3-1049-867E-9326CBBB75E4}"/>
              </a:ext>
            </a:extLst>
          </p:cNvPr>
          <p:cNvSpPr/>
          <p:nvPr/>
        </p:nvSpPr>
        <p:spPr>
          <a:xfrm>
            <a:off x="2233400" y="3106293"/>
            <a:ext cx="402771" cy="16700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D5E02D-99AC-AA40-9734-C0E75579EE50}"/>
              </a:ext>
            </a:extLst>
          </p:cNvPr>
          <p:cNvSpPr txBox="1"/>
          <p:nvPr/>
        </p:nvSpPr>
        <p:spPr>
          <a:xfrm rot="16200000">
            <a:off x="4832426" y="2694928"/>
            <a:ext cx="117660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Survival (%)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DDC36D-9BF0-E843-A626-01FFF9667341}"/>
              </a:ext>
            </a:extLst>
          </p:cNvPr>
          <p:cNvSpPr txBox="1"/>
          <p:nvPr/>
        </p:nvSpPr>
        <p:spPr>
          <a:xfrm>
            <a:off x="1586849" y="1736315"/>
            <a:ext cx="2548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6CE8F86-A927-1C4C-B123-58E377CEACFB}"/>
              </a:ext>
            </a:extLst>
          </p:cNvPr>
          <p:cNvCxnSpPr>
            <a:cxnSpLocks/>
          </p:cNvCxnSpPr>
          <p:nvPr/>
        </p:nvCxnSpPr>
        <p:spPr>
          <a:xfrm>
            <a:off x="1999810" y="1839681"/>
            <a:ext cx="0" cy="292710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3B6186B-8E11-3144-9E7F-61DA3EF7102D}"/>
              </a:ext>
            </a:extLst>
          </p:cNvPr>
          <p:cNvCxnSpPr/>
          <p:nvPr/>
        </p:nvCxnSpPr>
        <p:spPr>
          <a:xfrm>
            <a:off x="1936976" y="1845818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ACD16CC-663C-8543-B916-2DFED97262AC}"/>
              </a:ext>
            </a:extLst>
          </p:cNvPr>
          <p:cNvSpPr txBox="1"/>
          <p:nvPr/>
        </p:nvSpPr>
        <p:spPr>
          <a:xfrm>
            <a:off x="1671808" y="246656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3FCED29-92CD-B64A-A744-08F8318AB75F}"/>
              </a:ext>
            </a:extLst>
          </p:cNvPr>
          <p:cNvCxnSpPr/>
          <p:nvPr/>
        </p:nvCxnSpPr>
        <p:spPr>
          <a:xfrm>
            <a:off x="1936976" y="2576068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978343-6B2A-5646-8071-03C49D811F8F}"/>
              </a:ext>
            </a:extLst>
          </p:cNvPr>
          <p:cNvSpPr txBox="1"/>
          <p:nvPr/>
        </p:nvSpPr>
        <p:spPr>
          <a:xfrm>
            <a:off x="1671808" y="320951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355AC8B-19A3-974F-9314-944CE4559884}"/>
              </a:ext>
            </a:extLst>
          </p:cNvPr>
          <p:cNvCxnSpPr/>
          <p:nvPr/>
        </p:nvCxnSpPr>
        <p:spPr>
          <a:xfrm>
            <a:off x="1936976" y="3319018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3BE42F7-D3FE-FD44-9FBE-296D4E0DEB1C}"/>
              </a:ext>
            </a:extLst>
          </p:cNvPr>
          <p:cNvSpPr txBox="1"/>
          <p:nvPr/>
        </p:nvSpPr>
        <p:spPr>
          <a:xfrm>
            <a:off x="1671808" y="393976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36F3ADA-A3DA-D84C-8E26-CFAF5C1FB65E}"/>
              </a:ext>
            </a:extLst>
          </p:cNvPr>
          <p:cNvCxnSpPr/>
          <p:nvPr/>
        </p:nvCxnSpPr>
        <p:spPr>
          <a:xfrm>
            <a:off x="1936976" y="4049268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5C0E57-59DB-6249-A379-5E50C98C33F8}"/>
              </a:ext>
            </a:extLst>
          </p:cNvPr>
          <p:cNvSpPr txBox="1"/>
          <p:nvPr/>
        </p:nvSpPr>
        <p:spPr>
          <a:xfrm>
            <a:off x="1756766" y="46636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C45DF6-5CD2-F34C-A939-8BB42D26B613}"/>
              </a:ext>
            </a:extLst>
          </p:cNvPr>
          <p:cNvSpPr txBox="1"/>
          <p:nvPr/>
        </p:nvSpPr>
        <p:spPr>
          <a:xfrm rot="-1500000">
            <a:off x="1360116" y="4996702"/>
            <a:ext cx="12599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age 14-35 years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6445F66-7ED4-D14D-857F-3982CFDC631E}"/>
              </a:ext>
            </a:extLst>
          </p:cNvPr>
          <p:cNvSpPr txBox="1"/>
          <p:nvPr/>
        </p:nvSpPr>
        <p:spPr>
          <a:xfrm rot="-1500000">
            <a:off x="1868119" y="4996702"/>
            <a:ext cx="12599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age 36-49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C2340FE-DD6E-3440-9491-FD8553E6E505}"/>
              </a:ext>
            </a:extLst>
          </p:cNvPr>
          <p:cNvSpPr txBox="1"/>
          <p:nvPr/>
        </p:nvSpPr>
        <p:spPr>
          <a:xfrm rot="-1500000">
            <a:off x="2527596" y="4968926"/>
            <a:ext cx="112210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age </a:t>
            </a:r>
            <a:r>
              <a:rPr lang="en-GB" sz="1100" u="sng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&gt;</a:t>
            </a:r>
            <a:r>
              <a:rPr lang="en-GB" sz="11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 years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186E3A2-CA8A-5B46-9240-110E5D3C91AF}"/>
              </a:ext>
            </a:extLst>
          </p:cNvPr>
          <p:cNvSpPr/>
          <p:nvPr/>
        </p:nvSpPr>
        <p:spPr>
          <a:xfrm>
            <a:off x="2741400" y="1852169"/>
            <a:ext cx="402771" cy="29241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94B6A2C-D589-124F-BE11-D09F07307C38}"/>
              </a:ext>
            </a:extLst>
          </p:cNvPr>
          <p:cNvSpPr/>
          <p:nvPr/>
        </p:nvSpPr>
        <p:spPr>
          <a:xfrm>
            <a:off x="2741400" y="2337943"/>
            <a:ext cx="402771" cy="24383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08AB33A-4100-304A-BAD4-2477ECF07AD6}"/>
              </a:ext>
            </a:extLst>
          </p:cNvPr>
          <p:cNvSpPr/>
          <p:nvPr/>
        </p:nvSpPr>
        <p:spPr>
          <a:xfrm>
            <a:off x="2741400" y="3280918"/>
            <a:ext cx="402771" cy="14954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C1F6853-93E5-014D-A91C-98E9279129F9}"/>
              </a:ext>
            </a:extLst>
          </p:cNvPr>
          <p:cNvSpPr/>
          <p:nvPr/>
        </p:nvSpPr>
        <p:spPr>
          <a:xfrm>
            <a:off x="3258472" y="1852169"/>
            <a:ext cx="402771" cy="29241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07128D4-0E20-0B44-B43E-9F8165F15C74}"/>
              </a:ext>
            </a:extLst>
          </p:cNvPr>
          <p:cNvSpPr/>
          <p:nvPr/>
        </p:nvSpPr>
        <p:spPr>
          <a:xfrm>
            <a:off x="3258472" y="2163319"/>
            <a:ext cx="402771" cy="261302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C198040-61E1-CF49-B7CC-F3031679C8A8}"/>
              </a:ext>
            </a:extLst>
          </p:cNvPr>
          <p:cNvSpPr/>
          <p:nvPr/>
        </p:nvSpPr>
        <p:spPr>
          <a:xfrm>
            <a:off x="3258472" y="3077718"/>
            <a:ext cx="402771" cy="1698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F9E617A-C939-3943-92BA-5E4EAA9D6617}"/>
              </a:ext>
            </a:extLst>
          </p:cNvPr>
          <p:cNvSpPr txBox="1"/>
          <p:nvPr/>
        </p:nvSpPr>
        <p:spPr>
          <a:xfrm>
            <a:off x="6603293" y="3084547"/>
            <a:ext cx="1601400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 age </a:t>
            </a:r>
            <a:r>
              <a:rPr lang="en-GB" sz="1400" u="sng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&gt;</a:t>
            </a:r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50 years</a:t>
            </a:r>
          </a:p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age 36-49 years</a:t>
            </a:r>
          </a:p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EO age 14-35 years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A1258EA-A6E7-A04B-A810-8CB47C877A79}"/>
              </a:ext>
            </a:extLst>
          </p:cNvPr>
          <p:cNvSpPr/>
          <p:nvPr/>
        </p:nvSpPr>
        <p:spPr>
          <a:xfrm>
            <a:off x="1490715" y="5453853"/>
            <a:ext cx="114300" cy="1143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756DF90-BA15-544B-8BD9-E73C6F5DF44F}"/>
              </a:ext>
            </a:extLst>
          </p:cNvPr>
          <p:cNvSpPr txBox="1"/>
          <p:nvPr/>
        </p:nvSpPr>
        <p:spPr>
          <a:xfrm>
            <a:off x="1680486" y="5411414"/>
            <a:ext cx="109485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Not available</a:t>
            </a:r>
          </a:p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No response</a:t>
            </a:r>
          </a:p>
          <a:p>
            <a:r>
              <a:rPr lang="en-GB" sz="14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Any response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FF1C571-E29C-C44A-8F3F-FC7A86F12318}"/>
              </a:ext>
            </a:extLst>
          </p:cNvPr>
          <p:cNvSpPr/>
          <p:nvPr/>
        </p:nvSpPr>
        <p:spPr>
          <a:xfrm>
            <a:off x="1497065" y="5672928"/>
            <a:ext cx="114300" cy="1143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012004D4-3485-BD4D-8FD4-213EEBD86AA1}"/>
              </a:ext>
            </a:extLst>
          </p:cNvPr>
          <p:cNvSpPr/>
          <p:nvPr/>
        </p:nvSpPr>
        <p:spPr>
          <a:xfrm>
            <a:off x="1497065" y="5892003"/>
            <a:ext cx="114300" cy="11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F3A553E-3D79-214A-B0B3-705E8E3A5F59}"/>
              </a:ext>
            </a:extLst>
          </p:cNvPr>
          <p:cNvSpPr txBox="1"/>
          <p:nvPr/>
        </p:nvSpPr>
        <p:spPr>
          <a:xfrm>
            <a:off x="994167" y="1181581"/>
            <a:ext cx="34929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Best response to first-line</a:t>
            </a:r>
            <a:b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chemotherapy at time of metastasis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884EBD2-12DB-0044-8E06-12DDC3DD1EB3}"/>
              </a:ext>
            </a:extLst>
          </p:cNvPr>
          <p:cNvCxnSpPr>
            <a:cxnSpLocks/>
          </p:cNvCxnSpPr>
          <p:nvPr/>
        </p:nvCxnSpPr>
        <p:spPr>
          <a:xfrm>
            <a:off x="1936976" y="4773168"/>
            <a:ext cx="197053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58ACE12-9E3B-A741-B78D-5CCDB19F4837}"/>
              </a:ext>
            </a:extLst>
          </p:cNvPr>
          <p:cNvSpPr txBox="1"/>
          <p:nvPr/>
        </p:nvSpPr>
        <p:spPr>
          <a:xfrm>
            <a:off x="5683758" y="1322422"/>
            <a:ext cx="2548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B8E9D55-40D7-7744-8118-4739CCDF1767}"/>
              </a:ext>
            </a:extLst>
          </p:cNvPr>
          <p:cNvCxnSpPr>
            <a:cxnSpLocks/>
          </p:cNvCxnSpPr>
          <p:nvPr/>
        </p:nvCxnSpPr>
        <p:spPr>
          <a:xfrm>
            <a:off x="6096719" y="1409913"/>
            <a:ext cx="0" cy="292710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9F6BF9E4-0CBF-404D-9A19-85C2E213DDF6}"/>
              </a:ext>
            </a:extLst>
          </p:cNvPr>
          <p:cNvCxnSpPr/>
          <p:nvPr/>
        </p:nvCxnSpPr>
        <p:spPr>
          <a:xfrm>
            <a:off x="6033885" y="1431925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CE1DA3B-DA69-2B48-BA7C-681C7A736993}"/>
              </a:ext>
            </a:extLst>
          </p:cNvPr>
          <p:cNvSpPr txBox="1"/>
          <p:nvPr/>
        </p:nvSpPr>
        <p:spPr>
          <a:xfrm>
            <a:off x="5768717" y="201774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EDE7BD20-7692-2C42-AB7B-11A14054B421}"/>
              </a:ext>
            </a:extLst>
          </p:cNvPr>
          <p:cNvCxnSpPr/>
          <p:nvPr/>
        </p:nvCxnSpPr>
        <p:spPr>
          <a:xfrm>
            <a:off x="6033885" y="21272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EF13C60-A352-854F-8938-19EFB25FC27B}"/>
              </a:ext>
            </a:extLst>
          </p:cNvPr>
          <p:cNvSpPr txBox="1"/>
          <p:nvPr/>
        </p:nvSpPr>
        <p:spPr>
          <a:xfrm>
            <a:off x="5768717" y="27098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33828554-9684-0747-B2CD-AA667A30F895}"/>
              </a:ext>
            </a:extLst>
          </p:cNvPr>
          <p:cNvCxnSpPr/>
          <p:nvPr/>
        </p:nvCxnSpPr>
        <p:spPr>
          <a:xfrm>
            <a:off x="6033885" y="281940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2B69157-F361-6F40-9502-01AE43662720}"/>
              </a:ext>
            </a:extLst>
          </p:cNvPr>
          <p:cNvSpPr txBox="1"/>
          <p:nvPr/>
        </p:nvSpPr>
        <p:spPr>
          <a:xfrm>
            <a:off x="5768717" y="3405222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8EC7FD5C-CF11-694E-BE91-34CDCA600B66}"/>
              </a:ext>
            </a:extLst>
          </p:cNvPr>
          <p:cNvCxnSpPr/>
          <p:nvPr/>
        </p:nvCxnSpPr>
        <p:spPr>
          <a:xfrm>
            <a:off x="6033885" y="42100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BA50494-1FE1-8B4B-8FB9-30B27EA49BFB}"/>
              </a:ext>
            </a:extLst>
          </p:cNvPr>
          <p:cNvSpPr txBox="1"/>
          <p:nvPr/>
        </p:nvSpPr>
        <p:spPr>
          <a:xfrm>
            <a:off x="5853675" y="4116422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4605055A-ABFB-C14B-8028-82EDF740C880}"/>
              </a:ext>
            </a:extLst>
          </p:cNvPr>
          <p:cNvCxnSpPr>
            <a:cxnSpLocks/>
          </p:cNvCxnSpPr>
          <p:nvPr/>
        </p:nvCxnSpPr>
        <p:spPr>
          <a:xfrm>
            <a:off x="6091035" y="4343400"/>
            <a:ext cx="459582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FB9532C9-E5C2-574D-9E1C-5AE37B48A291}"/>
              </a:ext>
            </a:extLst>
          </p:cNvPr>
          <p:cNvCxnSpPr/>
          <p:nvPr/>
        </p:nvCxnSpPr>
        <p:spPr>
          <a:xfrm>
            <a:off x="6033885" y="3514725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DB8C3390-9BAE-964C-AB9C-6CF8062EDAC9}"/>
              </a:ext>
            </a:extLst>
          </p:cNvPr>
          <p:cNvCxnSpPr>
            <a:cxnSpLocks/>
          </p:cNvCxnSpPr>
          <p:nvPr/>
        </p:nvCxnSpPr>
        <p:spPr>
          <a:xfrm rot="16200000">
            <a:off x="627272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5E3AD53-2C4F-4244-B35E-CB382863730F}"/>
              </a:ext>
            </a:extLst>
          </p:cNvPr>
          <p:cNvSpPr txBox="1"/>
          <p:nvPr/>
        </p:nvSpPr>
        <p:spPr>
          <a:xfrm>
            <a:off x="6263250" y="4398997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06751843-034A-1C4B-BE7A-8AC69360B16F}"/>
              </a:ext>
            </a:extLst>
          </p:cNvPr>
          <p:cNvCxnSpPr>
            <a:cxnSpLocks/>
          </p:cNvCxnSpPr>
          <p:nvPr/>
        </p:nvCxnSpPr>
        <p:spPr>
          <a:xfrm rot="16200000">
            <a:off x="6688651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C70B41E-82CB-334B-9F8C-F2FB8B50F4C1}"/>
              </a:ext>
            </a:extLst>
          </p:cNvPr>
          <p:cNvSpPr txBox="1"/>
          <p:nvPr/>
        </p:nvSpPr>
        <p:spPr>
          <a:xfrm>
            <a:off x="6636696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88E7B6FA-C56F-4D49-82E1-F693AA3237A8}"/>
              </a:ext>
            </a:extLst>
          </p:cNvPr>
          <p:cNvCxnSpPr>
            <a:cxnSpLocks/>
          </p:cNvCxnSpPr>
          <p:nvPr/>
        </p:nvCxnSpPr>
        <p:spPr>
          <a:xfrm rot="16200000">
            <a:off x="7107751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E56EB2B-224D-C846-9016-5941DCA6FD9D}"/>
              </a:ext>
            </a:extLst>
          </p:cNvPr>
          <p:cNvSpPr txBox="1"/>
          <p:nvPr/>
        </p:nvSpPr>
        <p:spPr>
          <a:xfrm>
            <a:off x="7055796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B83B457B-F383-EF4E-86AF-02465C6C16E6}"/>
              </a:ext>
            </a:extLst>
          </p:cNvPr>
          <p:cNvCxnSpPr>
            <a:cxnSpLocks/>
          </p:cNvCxnSpPr>
          <p:nvPr/>
        </p:nvCxnSpPr>
        <p:spPr>
          <a:xfrm rot="16200000">
            <a:off x="752367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D72A548-C631-6348-8041-862940E3D080}"/>
              </a:ext>
            </a:extLst>
          </p:cNvPr>
          <p:cNvSpPr txBox="1"/>
          <p:nvPr/>
        </p:nvSpPr>
        <p:spPr>
          <a:xfrm>
            <a:off x="7471721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36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2BD9EF3A-CF1D-F045-91C8-7DD568A1CE5F}"/>
              </a:ext>
            </a:extLst>
          </p:cNvPr>
          <p:cNvCxnSpPr>
            <a:cxnSpLocks/>
          </p:cNvCxnSpPr>
          <p:nvPr/>
        </p:nvCxnSpPr>
        <p:spPr>
          <a:xfrm rot="16200000">
            <a:off x="7939601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2ED224A-5F1B-8945-93E7-AAA8DA35DB8B}"/>
              </a:ext>
            </a:extLst>
          </p:cNvPr>
          <p:cNvSpPr txBox="1"/>
          <p:nvPr/>
        </p:nvSpPr>
        <p:spPr>
          <a:xfrm>
            <a:off x="7887646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48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B8A36EEE-A5A1-6346-8B95-163D57219522}"/>
              </a:ext>
            </a:extLst>
          </p:cNvPr>
          <p:cNvCxnSpPr>
            <a:cxnSpLocks/>
          </p:cNvCxnSpPr>
          <p:nvPr/>
        </p:nvCxnSpPr>
        <p:spPr>
          <a:xfrm rot="16200000">
            <a:off x="835552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8AA7FC1C-035C-FC44-9C6F-50F9A4461677}"/>
              </a:ext>
            </a:extLst>
          </p:cNvPr>
          <p:cNvSpPr txBox="1"/>
          <p:nvPr/>
        </p:nvSpPr>
        <p:spPr>
          <a:xfrm>
            <a:off x="8303571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xmlns="" id="{90B14D36-6E80-184B-A19C-3698BA6FADBC}"/>
              </a:ext>
            </a:extLst>
          </p:cNvPr>
          <p:cNvCxnSpPr>
            <a:cxnSpLocks/>
          </p:cNvCxnSpPr>
          <p:nvPr/>
        </p:nvCxnSpPr>
        <p:spPr>
          <a:xfrm rot="16200000">
            <a:off x="8771451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ED039803-6DC3-5A42-AC79-3DEA0FD6F717}"/>
              </a:ext>
            </a:extLst>
          </p:cNvPr>
          <p:cNvSpPr txBox="1"/>
          <p:nvPr/>
        </p:nvSpPr>
        <p:spPr>
          <a:xfrm>
            <a:off x="8719496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4BFDCCD7-3DD3-1546-852A-1573B5A2877E}"/>
              </a:ext>
            </a:extLst>
          </p:cNvPr>
          <p:cNvCxnSpPr>
            <a:cxnSpLocks/>
          </p:cNvCxnSpPr>
          <p:nvPr/>
        </p:nvCxnSpPr>
        <p:spPr>
          <a:xfrm rot="16200000">
            <a:off x="918737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D22925A-CA69-A040-BD7F-AE257A7AA182}"/>
              </a:ext>
            </a:extLst>
          </p:cNvPr>
          <p:cNvSpPr txBox="1"/>
          <p:nvPr/>
        </p:nvSpPr>
        <p:spPr>
          <a:xfrm>
            <a:off x="9135421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84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159641DD-DAE8-E04A-AD2B-83632619C4E8}"/>
              </a:ext>
            </a:extLst>
          </p:cNvPr>
          <p:cNvCxnSpPr>
            <a:cxnSpLocks/>
          </p:cNvCxnSpPr>
          <p:nvPr/>
        </p:nvCxnSpPr>
        <p:spPr>
          <a:xfrm rot="16200000">
            <a:off x="960647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A27682A-4DBA-7746-B9F3-CD0D8580C523}"/>
              </a:ext>
            </a:extLst>
          </p:cNvPr>
          <p:cNvSpPr txBox="1"/>
          <p:nvPr/>
        </p:nvSpPr>
        <p:spPr>
          <a:xfrm>
            <a:off x="9554521" y="4398997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96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633750EF-1F9D-154A-8DC7-E0654F6BF566}"/>
              </a:ext>
            </a:extLst>
          </p:cNvPr>
          <p:cNvCxnSpPr>
            <a:cxnSpLocks/>
          </p:cNvCxnSpPr>
          <p:nvPr/>
        </p:nvCxnSpPr>
        <p:spPr>
          <a:xfrm rot="16200000">
            <a:off x="1001922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516EBE91-50ED-1343-B5F5-81391D2F58A9}"/>
              </a:ext>
            </a:extLst>
          </p:cNvPr>
          <p:cNvSpPr txBox="1"/>
          <p:nvPr/>
        </p:nvSpPr>
        <p:spPr>
          <a:xfrm>
            <a:off x="9924791" y="4398997"/>
            <a:ext cx="2548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FA852FA2-F75E-1D40-AECC-0432CAA13710}"/>
              </a:ext>
            </a:extLst>
          </p:cNvPr>
          <p:cNvCxnSpPr>
            <a:cxnSpLocks/>
          </p:cNvCxnSpPr>
          <p:nvPr/>
        </p:nvCxnSpPr>
        <p:spPr>
          <a:xfrm rot="16200000">
            <a:off x="10438326" y="4375150"/>
            <a:ext cx="6600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F30138B0-740B-E449-A379-325778E6B375}"/>
              </a:ext>
            </a:extLst>
          </p:cNvPr>
          <p:cNvSpPr txBox="1"/>
          <p:nvPr/>
        </p:nvSpPr>
        <p:spPr>
          <a:xfrm>
            <a:off x="10343891" y="4398997"/>
            <a:ext cx="2548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1D48608-8871-194B-8EA9-7AFB87DBB131}"/>
              </a:ext>
            </a:extLst>
          </p:cNvPr>
          <p:cNvSpPr txBox="1"/>
          <p:nvPr/>
        </p:nvSpPr>
        <p:spPr>
          <a:xfrm>
            <a:off x="7202622" y="4605637"/>
            <a:ext cx="23628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Months from metastasis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D05FE61-AC00-C449-A4A6-82AD2AD25489}"/>
              </a:ext>
            </a:extLst>
          </p:cNvPr>
          <p:cNvCxnSpPr>
            <a:cxnSpLocks/>
          </p:cNvCxnSpPr>
          <p:nvPr/>
        </p:nvCxnSpPr>
        <p:spPr>
          <a:xfrm>
            <a:off x="6314887" y="3411572"/>
            <a:ext cx="200025" cy="0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EEE00A9-4D20-E049-B0FD-20AFE83FEDF6}"/>
              </a:ext>
            </a:extLst>
          </p:cNvPr>
          <p:cNvCxnSpPr>
            <a:cxnSpLocks/>
          </p:cNvCxnSpPr>
          <p:nvPr/>
        </p:nvCxnSpPr>
        <p:spPr>
          <a:xfrm>
            <a:off x="6314887" y="3627472"/>
            <a:ext cx="200025" cy="0"/>
          </a:xfrm>
          <a:prstGeom prst="line">
            <a:avLst/>
          </a:prstGeom>
          <a:ln w="254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A900D69B-B68A-934A-A97F-AB00E26F2378}"/>
              </a:ext>
            </a:extLst>
          </p:cNvPr>
          <p:cNvCxnSpPr>
            <a:cxnSpLocks/>
          </p:cNvCxnSpPr>
          <p:nvPr/>
        </p:nvCxnSpPr>
        <p:spPr>
          <a:xfrm>
            <a:off x="6314887" y="3195672"/>
            <a:ext cx="200025" cy="0"/>
          </a:xfrm>
          <a:prstGeom prst="line">
            <a:avLst/>
          </a:prstGeom>
          <a:ln w="254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7ABB8669-64EF-894F-81C4-A57253F352E5}"/>
              </a:ext>
            </a:extLst>
          </p:cNvPr>
          <p:cNvSpPr txBox="1"/>
          <p:nvPr/>
        </p:nvSpPr>
        <p:spPr>
          <a:xfrm>
            <a:off x="6308018" y="3992597"/>
            <a:ext cx="23484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Log-rank test p value = 0.18</a:t>
            </a:r>
          </a:p>
        </p:txBody>
      </p:sp>
      <p:graphicFrame>
        <p:nvGraphicFramePr>
          <p:cNvPr id="134" name="Table 133">
            <a:extLst>
              <a:ext uri="{FF2B5EF4-FFF2-40B4-BE49-F238E27FC236}">
                <a16:creationId xmlns:a16="http://schemas.microsoft.com/office/drawing/2014/main" xmlns="" id="{D2C495E0-E46D-AB41-A096-DC1550A2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94941"/>
              </p:ext>
            </p:extLst>
          </p:nvPr>
        </p:nvGraphicFramePr>
        <p:xfrm>
          <a:off x="6087129" y="4879942"/>
          <a:ext cx="4632177" cy="802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107">
                  <a:extLst>
                    <a:ext uri="{9D8B030D-6E8A-4147-A177-3AD203B41FA5}">
                      <a16:colId xmlns:a16="http://schemas.microsoft.com/office/drawing/2014/main" xmlns="" val="2548704175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896986651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2527192392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2524147717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2603911916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3428025030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3360305059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3368942224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364215598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1415687434"/>
                    </a:ext>
                  </a:extLst>
                </a:gridCol>
                <a:gridCol w="421107">
                  <a:extLst>
                    <a:ext uri="{9D8B030D-6E8A-4147-A177-3AD203B41FA5}">
                      <a16:colId xmlns:a16="http://schemas.microsoft.com/office/drawing/2014/main" xmlns="" val="1343963274"/>
                    </a:ext>
                  </a:extLst>
                </a:gridCol>
              </a:tblGrid>
              <a:tr h="114461">
                <a:tc gridSpan="1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cases at risk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99373878"/>
                  </a:ext>
                </a:extLst>
              </a:tr>
              <a:tr h="11446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93124325"/>
                  </a:ext>
                </a:extLst>
              </a:tr>
              <a:tr h="11446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29353736"/>
                  </a:ext>
                </a:extLst>
              </a:tr>
              <a:tr h="11446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9440" marR="19440" marT="18000" marB="1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598876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 rot="16200000">
            <a:off x="76275" y="3096418"/>
            <a:ext cx="245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First-line response (% )</a:t>
            </a:r>
          </a:p>
        </p:txBody>
      </p:sp>
    </p:spTree>
    <p:extLst>
      <p:ext uri="{BB962C8B-B14F-4D97-AF65-F5344CB8AC3E}">
        <p14:creationId xmlns:p14="http://schemas.microsoft.com/office/powerpoint/2010/main" val="39313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63C8643-7542-3434-7E08-7A4212E59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EOCRC vs LOCRC: </a:t>
            </a:r>
            <a:br>
              <a:rPr lang="en-GB" dirty="0"/>
            </a:br>
            <a:r>
              <a:rPr lang="en-GB" dirty="0"/>
              <a:t>No difference in survival despite favourable baseline characteristics and higher treatment intensity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5EA3A8-2E48-DF58-44D5-81444FFFC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0134ED6A-C893-C148-7499-25DF904EDB5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BMI, body mass index; CI, confidence interval; EOCRC, early-onset colorectal cancer; </a:t>
            </a:r>
            <a:r>
              <a:rPr lang="en-GB" sz="800" b="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FOLFIRI, leucovorin, fluorouracil, and irinotecan; </a:t>
            </a:r>
            <a:r>
              <a:rPr lang="en-GB" dirty="0"/>
              <a:t>HR, hazard ratio; LOCRC, late-onset colorectal cancer; </a:t>
            </a:r>
            <a:r>
              <a:rPr lang="en-GB" sz="800" b="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mFOLFOX6, leucovorin, fluorouracil and oxaliplatin; </a:t>
            </a:r>
            <a:r>
              <a:rPr lang="en-GB" dirty="0"/>
              <a:t>ORR, objective response rate; OS, overall survival; PFS, progression-free survival; Ref., referent</a:t>
            </a:r>
          </a:p>
          <a:p>
            <a:r>
              <a:rPr lang="en-GB" dirty="0"/>
              <a:t>Adapted from: Lipsyc-Sharf M, et al. J Natl Cancer Inst. 2022;114:427-35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xmlns="" id="{B8E1B91C-3893-D180-48FD-5EBE4911ED10}"/>
              </a:ext>
            </a:extLst>
          </p:cNvPr>
          <p:cNvSpPr txBox="1">
            <a:spLocks/>
          </p:cNvSpPr>
          <p:nvPr/>
        </p:nvSpPr>
        <p:spPr>
          <a:xfrm>
            <a:off x="609600" y="1877122"/>
            <a:ext cx="10972800" cy="702471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>
                <a:solidFill>
                  <a:schemeClr val="accent1"/>
                </a:solidFill>
              </a:rPr>
              <a:t>HRs for OS and PFS by age (N=2,326)</a:t>
            </a:r>
          </a:p>
        </p:txBody>
      </p:sp>
      <p:graphicFrame>
        <p:nvGraphicFramePr>
          <p:cNvPr id="6" name="Content Placeholder 12">
            <a:extLst>
              <a:ext uri="{FF2B5EF4-FFF2-40B4-BE49-F238E27FC236}">
                <a16:creationId xmlns:a16="http://schemas.microsoft.com/office/drawing/2014/main" xmlns="" id="{1976AC8D-EBE3-D95D-649E-3A64AAC2A14E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583131615"/>
              </p:ext>
            </p:extLst>
          </p:nvPr>
        </p:nvGraphicFramePr>
        <p:xfrm>
          <a:off x="620713" y="2210687"/>
          <a:ext cx="10963277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1240">
                  <a:extLst>
                    <a:ext uri="{9D8B030D-6E8A-4147-A177-3AD203B41FA5}">
                      <a16:colId xmlns:a16="http://schemas.microsoft.com/office/drawing/2014/main" xmlns="" val="2266419652"/>
                    </a:ext>
                  </a:extLst>
                </a:gridCol>
                <a:gridCol w="3121240">
                  <a:extLst>
                    <a:ext uri="{9D8B030D-6E8A-4147-A177-3AD203B41FA5}">
                      <a16:colId xmlns:a16="http://schemas.microsoft.com/office/drawing/2014/main" xmlns="" val="3120928442"/>
                    </a:ext>
                  </a:extLst>
                </a:gridCol>
                <a:gridCol w="3121240">
                  <a:extLst>
                    <a:ext uri="{9D8B030D-6E8A-4147-A177-3AD203B41FA5}">
                      <a16:colId xmlns:a16="http://schemas.microsoft.com/office/drawing/2014/main" xmlns="" val="1393018953"/>
                    </a:ext>
                  </a:extLst>
                </a:gridCol>
                <a:gridCol w="1599557">
                  <a:extLst>
                    <a:ext uri="{9D8B030D-6E8A-4147-A177-3AD203B41FA5}">
                      <a16:colId xmlns:a16="http://schemas.microsoft.com/office/drawing/2014/main" xmlns="" val="2593532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 and analysis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&lt;50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≥50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019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Events/patients, n/n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OS, months (95% CI)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 HR (95% CI)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Multivariable adjusted HR (95% CI)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416/514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27.07 (25.04-30.06)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 (0.82-1.02)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 (0.88-1.10)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1,557/1,812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26.12 (24.94-27.30)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b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3192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525">
                        <a:tabLst/>
                      </a:pPr>
                      <a:r>
                        <a:rPr lang="en-GB" sz="11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  <a:p>
                      <a:pPr marL="0" marR="0" lvl="0" indent="1841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Events/patients, n/n</a:t>
                      </a:r>
                    </a:p>
                    <a:p>
                      <a:pPr marL="0" marR="0" lvl="0" indent="18415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PFS, months (95% CI)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Unadjusted HR (95% CI)</a:t>
                      </a:r>
                    </a:p>
                    <a:p>
                      <a:pPr marL="0" indent="184150">
                        <a:tabLst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Multivariable adjusted HR (95% CI)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473/514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10.87 (9.99-11.50)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 (0.88-1.08)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 (0.92-1.13)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1,700/1,812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10.55 (10.12 to 10.94)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en-GB" sz="1100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9338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9525">
                        <a:tabLst/>
                      </a:pPr>
                      <a:r>
                        <a:rPr lang="en-GB" sz="1100" b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 (57.8)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1,009 (55.7)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  <a:r>
                        <a:rPr lang="en-GB" sz="110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9311352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indent="9525">
                        <a:tabLst/>
                      </a:pP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values and associated median OS and PFS were calculated using the Kaplan-Meier method. All tests were 2-sided</a:t>
                      </a:r>
                    </a:p>
                    <a:p>
                      <a:pPr marL="0" indent="9525">
                        <a:tabLst/>
                      </a:pP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values for hazard ratios were calculated in corresponding Cox model. All tests were 2-sided</a:t>
                      </a:r>
                    </a:p>
                    <a:p>
                      <a:pPr marL="92075" indent="-82550">
                        <a:tabLst/>
                      </a:pP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Adjusted with Cox proportional hazards analysis for patient sex (male vs female), race (white vs black vs other), Easter Cooperative Oncology Group performance status (0 vs 1 to 2), primary tumour location (right and transverse colon vs left colon vs unknown), primary tumour unresected (no vs yes), prior radiation (no vs yes), prior adjuvant chemotherapy (no vs yes), </a:t>
                      </a:r>
                      <a:r>
                        <a:rPr lang="en-GB" sz="800" b="0" i="1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KRAS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mutation status (wild-type vs mutant vs unknown), diabetes (no vs yes, as reported in a diet and lifestyle questionnaire), BMI at study entry (&lt;21 vs 21 to &lt;25 vs 25 to &lt;30 vs 30 to &lt;35 vs ≥35 kg/m</a:t>
                      </a: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 patients with missing BMI were recoded into the majority category in 25 to &lt;30 kg/m</a:t>
                      </a: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protocol chemotherapy received (FOLFIRI vs mFOLFOX6), and arm of trial (bevacizumab vs cetuximab vs dual-antibody therapy)</a:t>
                      </a:r>
                    </a:p>
                    <a:p>
                      <a:pPr marL="0" indent="9525">
                        <a:tabLst/>
                      </a:pP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 value for the ORR is based on 2-sided 𝜒</a:t>
                      </a:r>
                      <a:r>
                        <a:rPr lang="en-GB" sz="800" b="0" baseline="30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800" b="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497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74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36C6CC-68D8-8986-20CC-630EAF7A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 and prevention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xmlns="" id="{4AF4FCCF-829E-DBBC-C504-279AC88735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660393" cy="365125"/>
          </a:xfrm>
        </p:spPr>
        <p:txBody>
          <a:bodyPr/>
          <a:lstStyle/>
          <a:p>
            <a:r>
              <a:rPr lang="en-GB" dirty="0"/>
              <a:t>CRC, colorectal cancer</a:t>
            </a:r>
          </a:p>
          <a:p>
            <a:r>
              <a:rPr lang="en-GB" dirty="0" err="1"/>
              <a:t>Ugai</a:t>
            </a:r>
            <a:r>
              <a:rPr lang="en-GB" dirty="0"/>
              <a:t> T, et al. Nat Rev Clin Oncol. 2022;19:656-73; </a:t>
            </a:r>
            <a:r>
              <a:rPr lang="en-GB" dirty="0" err="1"/>
              <a:t>Ladabaum</a:t>
            </a:r>
            <a:r>
              <a:rPr lang="en-GB" dirty="0"/>
              <a:t> U, et al. Gastroenterology 2019; 157: 137-148</a:t>
            </a:r>
          </a:p>
          <a:p>
            <a:r>
              <a:rPr lang="en-GB" dirty="0"/>
              <a:t>Adapted from: Ugai T, et al. Nat Rev Clin Oncol. 2022;19:656-73</a:t>
            </a:r>
          </a:p>
          <a:p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xmlns="" id="{5A7DF77A-25F4-FDAC-EB10-A7A1A3BD5193}"/>
              </a:ext>
            </a:extLst>
          </p:cNvPr>
          <p:cNvSpPr txBox="1">
            <a:spLocks/>
          </p:cNvSpPr>
          <p:nvPr/>
        </p:nvSpPr>
        <p:spPr>
          <a:xfrm>
            <a:off x="6158425" y="1412776"/>
            <a:ext cx="518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 cap="none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defRPr>
            </a:lvl1pPr>
            <a:lvl2pPr marL="575986" indent="-287993" defTabSz="457189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63978" indent="-287993" defTabSz="457189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1971" indent="-287993" defTabSz="457189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4" indent="-287993" defTabSz="457189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537" indent="-228594" defTabSz="457189">
              <a:spcBef>
                <a:spcPct val="20000"/>
              </a:spcBef>
              <a:buFont typeface="Arial"/>
              <a:buChar char="•"/>
              <a:defRPr sz="2000"/>
            </a:lvl6pPr>
            <a:lvl7pPr marL="2971726" indent="-228594" defTabSz="457189">
              <a:spcBef>
                <a:spcPct val="20000"/>
              </a:spcBef>
              <a:buFont typeface="Arial"/>
              <a:buChar char="•"/>
              <a:defRPr sz="2000"/>
            </a:lvl7pPr>
            <a:lvl8pPr marL="3428914" indent="-228594" defTabSz="457189">
              <a:spcBef>
                <a:spcPct val="20000"/>
              </a:spcBef>
              <a:buFont typeface="Arial"/>
              <a:buChar char="•"/>
              <a:defRPr sz="2000"/>
            </a:lvl8pPr>
            <a:lvl9pPr marL="3886103" indent="-228594" defTabSz="457189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GB" dirty="0"/>
              <a:t>CRC screening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xmlns="" id="{A7FC1524-7584-697D-CC6A-7E9ECD1321DF}"/>
              </a:ext>
            </a:extLst>
          </p:cNvPr>
          <p:cNvSpPr txBox="1">
            <a:spLocks/>
          </p:cNvSpPr>
          <p:nvPr/>
        </p:nvSpPr>
        <p:spPr>
          <a:xfrm>
            <a:off x="624427" y="1412776"/>
            <a:ext cx="467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 cap="all">
                <a:solidFill>
                  <a:schemeClr val="accent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cap="none" dirty="0"/>
              <a:t>Implications and benefits of prevention efforts for early-onset cancers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xmlns="" id="{CC55CE03-D29B-E4C8-2A8C-BABD6691A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4" y="6428364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xmlns="" id="{35691BFB-BF05-ACC5-40D9-B79CF2411DC4}"/>
              </a:ext>
            </a:extLst>
          </p:cNvPr>
          <p:cNvSpPr txBox="1">
            <a:spLocks/>
          </p:cNvSpPr>
          <p:nvPr/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189" rtl="0" eaLnBrk="1" latinLnBrk="0" hangingPunct="1"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/>
              <a:buNone/>
              <a:defRPr sz="8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2pPr>
            <a:lvl3pPr marL="914400" indent="0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3pPr>
            <a:lvl4pPr marL="13716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4pPr>
            <a:lvl5pPr marL="18288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xmlns="" id="{5C24F144-DC4F-8E43-8FC4-7ADDBEF2B413}"/>
              </a:ext>
            </a:extLst>
          </p:cNvPr>
          <p:cNvSpPr txBox="1">
            <a:spLocks/>
          </p:cNvSpPr>
          <p:nvPr/>
        </p:nvSpPr>
        <p:spPr>
          <a:xfrm>
            <a:off x="6161453" y="1768108"/>
            <a:ext cx="4975107" cy="3609128"/>
          </a:xfrm>
          <a:prstGeom prst="rect">
            <a:avLst/>
          </a:prstGeom>
        </p:spPr>
        <p:txBody>
          <a:bodyPr/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The increasing incidence of CRC in younger populations recently led to the United States lowering the age of CRC screening from age 50 years to age 45 years</a:t>
            </a:r>
          </a:p>
          <a:p>
            <a:r>
              <a:rPr lang="en-GB" sz="1600" dirty="0"/>
              <a:t>It was projected that this could prevent 29,400 CRC cases and 11,100 deaths over the next five years but at a cost of $10.4 billion</a:t>
            </a:r>
          </a:p>
          <a:p>
            <a:r>
              <a:rPr lang="en-GB" sz="1600" dirty="0"/>
              <a:t>Cost-effective screening solutions are required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20DCB14-54B6-007D-A93C-8CCA3B3D22BC}"/>
              </a:ext>
            </a:extLst>
          </p:cNvPr>
          <p:cNvSpPr/>
          <p:nvPr/>
        </p:nvSpPr>
        <p:spPr>
          <a:xfrm>
            <a:off x="1245916" y="2546760"/>
            <a:ext cx="2736304" cy="27363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C3D7541-1F77-B844-0F59-EC3BD15BD7DB}"/>
              </a:ext>
            </a:extLst>
          </p:cNvPr>
          <p:cNvSpPr/>
          <p:nvPr/>
        </p:nvSpPr>
        <p:spPr>
          <a:xfrm>
            <a:off x="1514569" y="3084066"/>
            <a:ext cx="2198998" cy="219899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3185541-CCD5-623A-E8ED-2924B0F1847D}"/>
              </a:ext>
            </a:extLst>
          </p:cNvPr>
          <p:cNvSpPr/>
          <p:nvPr/>
        </p:nvSpPr>
        <p:spPr>
          <a:xfrm>
            <a:off x="1754234" y="3563397"/>
            <a:ext cx="1719668" cy="17196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276A4AE-E0C0-F8B3-A4F3-00D1F419A1DE}"/>
              </a:ext>
            </a:extLst>
          </p:cNvPr>
          <p:cNvSpPr/>
          <p:nvPr/>
        </p:nvSpPr>
        <p:spPr>
          <a:xfrm>
            <a:off x="2047076" y="4149081"/>
            <a:ext cx="1133984" cy="11339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21DC3C-D9BC-E192-6DEB-C78B0C6BFF0D}"/>
              </a:ext>
            </a:extLst>
          </p:cNvPr>
          <p:cNvSpPr txBox="1"/>
          <p:nvPr/>
        </p:nvSpPr>
        <p:spPr>
          <a:xfrm>
            <a:off x="2200493" y="2643418"/>
            <a:ext cx="827150" cy="3739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Public health</a:t>
            </a:r>
            <a:b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authorities and</a:t>
            </a:r>
            <a:b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policy makers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1E387A-42CD-BA7B-A7C4-B19818472D26}"/>
              </a:ext>
            </a:extLst>
          </p:cNvPr>
          <p:cNvSpPr txBox="1"/>
          <p:nvPr/>
        </p:nvSpPr>
        <p:spPr>
          <a:xfrm>
            <a:off x="2258202" y="3222840"/>
            <a:ext cx="711733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General</a:t>
            </a:r>
            <a:b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communities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A6A5F3-24C6-AC06-78C4-EC1371C43977}"/>
              </a:ext>
            </a:extLst>
          </p:cNvPr>
          <p:cNvSpPr txBox="1"/>
          <p:nvPr/>
        </p:nvSpPr>
        <p:spPr>
          <a:xfrm>
            <a:off x="2238967" y="3775102"/>
            <a:ext cx="75020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Healthcare</a:t>
            </a:r>
            <a:b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bg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professionals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CFD56D-CDF4-F5AC-A441-3CDE5ACFD32A}"/>
              </a:ext>
            </a:extLst>
          </p:cNvPr>
          <p:cNvSpPr txBox="1"/>
          <p:nvPr/>
        </p:nvSpPr>
        <p:spPr>
          <a:xfrm>
            <a:off x="2088287" y="4517288"/>
            <a:ext cx="105157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Primary prevention</a:t>
            </a:r>
            <a:b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early detection</a:t>
            </a:r>
            <a:b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of early-onset</a:t>
            </a:r>
            <a:b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9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cancers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032E9FA-D4D3-866A-CEF0-DA562FD3001A}"/>
              </a:ext>
            </a:extLst>
          </p:cNvPr>
          <p:cNvSpPr/>
          <p:nvPr/>
        </p:nvSpPr>
        <p:spPr>
          <a:xfrm>
            <a:off x="3253325" y="3383942"/>
            <a:ext cx="1177736" cy="543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awareness of early-onset cancers and promote hospital visits and referrals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BABCBB-53C4-46E1-2639-3A799331C4D3}"/>
              </a:ext>
            </a:extLst>
          </p:cNvPr>
          <p:cNvSpPr/>
          <p:nvPr/>
        </p:nvSpPr>
        <p:spPr>
          <a:xfrm>
            <a:off x="3253325" y="4126327"/>
            <a:ext cx="788957" cy="2897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screening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18F895E-EEB5-F96C-A048-A2B7B7904106}"/>
              </a:ext>
            </a:extLst>
          </p:cNvPr>
          <p:cNvSpPr/>
          <p:nvPr/>
        </p:nvSpPr>
        <p:spPr>
          <a:xfrm>
            <a:off x="3253325" y="4636535"/>
            <a:ext cx="1609784" cy="425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hereditary cancer syndromes by genetic testing and perform appropriate screening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E55331-995E-F2CB-3583-A75E48FC06B8}"/>
              </a:ext>
            </a:extLst>
          </p:cNvPr>
          <p:cNvSpPr/>
          <p:nvPr/>
        </p:nvSpPr>
        <p:spPr>
          <a:xfrm>
            <a:off x="5009697" y="3691759"/>
            <a:ext cx="1177736" cy="6901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of other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including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later-onset cancers,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disease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diabetes</a:t>
            </a:r>
          </a:p>
        </p:txBody>
      </p:sp>
      <p:sp>
        <p:nvSpPr>
          <p:cNvPr id="16" name="Right Arrow 29">
            <a:extLst>
              <a:ext uri="{FF2B5EF4-FFF2-40B4-BE49-F238E27FC236}">
                <a16:creationId xmlns:a16="http://schemas.microsoft.com/office/drawing/2014/main" xmlns="" id="{6B89140E-5F27-383C-B2CE-3E9B80303222}"/>
              </a:ext>
            </a:extLst>
          </p:cNvPr>
          <p:cNvSpPr/>
          <p:nvPr/>
        </p:nvSpPr>
        <p:spPr>
          <a:xfrm>
            <a:off x="4026215" y="3951065"/>
            <a:ext cx="944139" cy="151346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707E0E4-9B64-57DF-B70E-58AEF3F668E2}"/>
              </a:ext>
            </a:extLst>
          </p:cNvPr>
          <p:cNvSpPr/>
          <p:nvPr/>
        </p:nvSpPr>
        <p:spPr>
          <a:xfrm>
            <a:off x="700247" y="3764187"/>
            <a:ext cx="1237194" cy="4547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parents and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teachers to 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healthy lifestyles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83C663D-E455-112C-2B0E-7B97EC19A9B8}"/>
              </a:ext>
            </a:extLst>
          </p:cNvPr>
          <p:cNvSpPr/>
          <p:nvPr/>
        </p:nvSpPr>
        <p:spPr>
          <a:xfrm>
            <a:off x="1231270" y="4291343"/>
            <a:ext cx="706171" cy="3259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novel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127FE0-2DCB-D7C1-110A-6F14C6F44F35}"/>
              </a:ext>
            </a:extLst>
          </p:cNvPr>
          <p:cNvSpPr/>
          <p:nvPr/>
        </p:nvSpPr>
        <p:spPr>
          <a:xfrm>
            <a:off x="527810" y="2721690"/>
            <a:ext cx="1409631" cy="9234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healthy lifestyles</a:t>
            </a:r>
            <a:b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childhood</a:t>
            </a:r>
          </a:p>
          <a:p>
            <a:pPr marL="88900" indent="-88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healthy school meal programmes</a:t>
            </a:r>
          </a:p>
          <a:p>
            <a:pPr marL="88900" indent="-88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sustainable healthy food production and distribution systems</a:t>
            </a:r>
          </a:p>
        </p:txBody>
      </p:sp>
    </p:spTree>
    <p:extLst>
      <p:ext uri="{BB962C8B-B14F-4D97-AF65-F5344CB8AC3E}">
        <p14:creationId xmlns:p14="http://schemas.microsoft.com/office/powerpoint/2010/main" val="239367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79ADD-28B6-4E0A-818C-7D71C897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psychosocial impact of </a:t>
            </a:r>
            <a:r>
              <a:rPr lang="en-GB" dirty="0" err="1"/>
              <a:t>eocrc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B981C52-98A9-4818-A38D-6B655745C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8DE5F1-E0F9-4CCA-92B7-7A6FC4DFEE14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6D4F27EF-5BEF-4243-9EE2-BA9E588C6C2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en-GB" dirty="0">
                <a:sym typeface="Calibri"/>
              </a:rPr>
              <a:t>CRC, colorectal cancer; EOCRC, early-onset colorectal cancer; GI, gastrointestinal</a:t>
            </a:r>
          </a:p>
          <a:p>
            <a:r>
              <a:rPr lang="en-GB" dirty="0">
                <a:sym typeface="Calibri"/>
              </a:rPr>
              <a:t>Khoo A, et al. Cancer Medicine 2022; 11: 1688-1700; </a:t>
            </a:r>
            <a:r>
              <a:rPr lang="en-GB" dirty="0" err="1">
                <a:sym typeface="Calibri"/>
              </a:rPr>
              <a:t>Eng</a:t>
            </a:r>
            <a:r>
              <a:rPr lang="en-GB" dirty="0">
                <a:sym typeface="Calibri"/>
              </a:rPr>
              <a:t> C, et al. </a:t>
            </a:r>
            <a:r>
              <a:rPr lang="it-IT" sz="800" dirty="0"/>
              <a:t>Lancet Oncol 2022; 23: e116–28</a:t>
            </a:r>
            <a:endParaRPr lang="pt-BR" sz="800" dirty="0"/>
          </a:p>
        </p:txBody>
      </p:sp>
      <p:sp>
        <p:nvSpPr>
          <p:cNvPr id="14" name="Content Placeholder 33">
            <a:extLst>
              <a:ext uri="{FF2B5EF4-FFF2-40B4-BE49-F238E27FC236}">
                <a16:creationId xmlns:a16="http://schemas.microsoft.com/office/drawing/2014/main" xmlns="" id="{F86A0D05-63D7-4FFA-8C16-12052EF20B1D}"/>
              </a:ext>
            </a:extLst>
          </p:cNvPr>
          <p:cNvSpPr txBox="1">
            <a:spLocks/>
          </p:cNvSpPr>
          <p:nvPr/>
        </p:nvSpPr>
        <p:spPr>
          <a:xfrm>
            <a:off x="760718" y="2398115"/>
            <a:ext cx="2558758" cy="29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72000" tIns="72000" rIns="36000" bIns="36000" spcCol="30175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Emotional Distress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Worsening anxiety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Embarrassment with bowel movements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Low mood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Financial burden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Premature confrontation with mortality</a:t>
            </a:r>
          </a:p>
          <a:p>
            <a:pPr marL="9525" indent="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None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0717" y="1729760"/>
            <a:ext cx="10614187" cy="5773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Challenges for people with EOCRC</a:t>
            </a:r>
          </a:p>
        </p:txBody>
      </p:sp>
      <p:sp>
        <p:nvSpPr>
          <p:cNvPr id="21" name="Content Placeholder 33">
            <a:extLst>
              <a:ext uri="{FF2B5EF4-FFF2-40B4-BE49-F238E27FC236}">
                <a16:creationId xmlns:a16="http://schemas.microsoft.com/office/drawing/2014/main" xmlns="" id="{9F478CFA-D9AF-DD4F-9F9D-437E416782A1}"/>
              </a:ext>
            </a:extLst>
          </p:cNvPr>
          <p:cNvSpPr txBox="1">
            <a:spLocks/>
          </p:cNvSpPr>
          <p:nvPr/>
        </p:nvSpPr>
        <p:spPr>
          <a:xfrm>
            <a:off x="3445861" y="2398115"/>
            <a:ext cx="2558758" cy="29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72000" tIns="72000" rIns="36000" bIns="36000" spcCol="30175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Physical Burden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CRC has a unique and damaging stigma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Bowel movements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Digestive/GI symptoms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Ostomy bags 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Sleeping disorders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Impact on body image and intimacy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Reproductive health and family planning</a:t>
            </a:r>
          </a:p>
        </p:txBody>
      </p:sp>
      <p:sp>
        <p:nvSpPr>
          <p:cNvPr id="22" name="Content Placeholder 33">
            <a:extLst>
              <a:ext uri="{FF2B5EF4-FFF2-40B4-BE49-F238E27FC236}">
                <a16:creationId xmlns:a16="http://schemas.microsoft.com/office/drawing/2014/main" xmlns="" id="{1BDB9F41-2BC3-5340-98CF-7B2A9B72E5AC}"/>
              </a:ext>
            </a:extLst>
          </p:cNvPr>
          <p:cNvSpPr txBox="1">
            <a:spLocks/>
          </p:cNvSpPr>
          <p:nvPr/>
        </p:nvSpPr>
        <p:spPr>
          <a:xfrm>
            <a:off x="6131004" y="2398115"/>
            <a:ext cx="2558758" cy="291600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vert="horz" lIns="72000" tIns="72000" rIns="36000" bIns="36000" spcCol="30175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Social impact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Time away from family due to treatment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Physical symptoms affect interpersonal relationships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Difficulties coping with children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The need for family members to provide care to patient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Inability to perform social roles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33">
            <a:extLst>
              <a:ext uri="{FF2B5EF4-FFF2-40B4-BE49-F238E27FC236}">
                <a16:creationId xmlns:a16="http://schemas.microsoft.com/office/drawing/2014/main" xmlns="" id="{184A7395-DE68-0D44-A50F-3CF9A723CE81}"/>
              </a:ext>
            </a:extLst>
          </p:cNvPr>
          <p:cNvSpPr txBox="1">
            <a:spLocks/>
          </p:cNvSpPr>
          <p:nvPr/>
        </p:nvSpPr>
        <p:spPr>
          <a:xfrm>
            <a:off x="8816147" y="2398115"/>
            <a:ext cx="2558758" cy="291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36000" bIns="36000" spcCol="30175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Work impact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Impact on ability to perform role</a:t>
            </a:r>
          </a:p>
          <a:p>
            <a:pPr marL="184150" indent="-174625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Most are juggling various </a:t>
            </a:r>
            <a:b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Marriage/partnerships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Caring responsibilities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</a:p>
          <a:p>
            <a:pPr lvl="1">
              <a:buClr>
                <a:schemeClr val="accent1"/>
              </a:buClr>
              <a:buSzPct val="120000"/>
              <a:buFont typeface="System Font Regular"/>
              <a:buChar char="–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604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59925D-2F44-0EEA-91E7-AFE80CFA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33B7A3-DF58-58FB-EF8E-1118BE35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3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C2CC095-19A4-14FD-0C2A-647E41C779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384" y="1125870"/>
            <a:ext cx="10963200" cy="45252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1800" dirty="0"/>
              <a:t>The </a:t>
            </a:r>
            <a:r>
              <a:rPr lang="en-GB" sz="1800" b="1" dirty="0">
                <a:solidFill>
                  <a:schemeClr val="accent1"/>
                </a:solidFill>
              </a:rPr>
              <a:t>incidence of EOCRC is rising globally</a:t>
            </a:r>
            <a:r>
              <a:rPr lang="en-GB" sz="1800" dirty="0"/>
              <a:t>, but the reason for this is unclear </a:t>
            </a:r>
          </a:p>
          <a:p>
            <a:pPr>
              <a:spcBef>
                <a:spcPts val="800"/>
              </a:spcBef>
            </a:pPr>
            <a:r>
              <a:rPr lang="en-GB" sz="1800" b="1" dirty="0">
                <a:solidFill>
                  <a:schemeClr val="accent1"/>
                </a:solidFill>
              </a:rPr>
              <a:t>Potential risk factors </a:t>
            </a:r>
            <a:r>
              <a:rPr lang="en-GB" sz="1800" dirty="0"/>
              <a:t>include a </a:t>
            </a:r>
            <a:r>
              <a:rPr lang="en-GB" sz="1800" b="1" dirty="0">
                <a:solidFill>
                  <a:schemeClr val="accent1"/>
                </a:solidFill>
              </a:rPr>
              <a:t>westernised diet, obesity, antibiotics</a:t>
            </a:r>
            <a:r>
              <a:rPr lang="en-GB" sz="1800" dirty="0"/>
              <a:t> and alterations in the </a:t>
            </a:r>
            <a:r>
              <a:rPr lang="en-GB" sz="1800" b="1" dirty="0">
                <a:solidFill>
                  <a:schemeClr val="accent1"/>
                </a:solidFill>
              </a:rPr>
              <a:t>gut microbiome 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Patient with EOCRC tend to </a:t>
            </a:r>
            <a:r>
              <a:rPr lang="en-GB" sz="1800" b="1" dirty="0">
                <a:solidFill>
                  <a:schemeClr val="accent1"/>
                </a:solidFill>
              </a:rPr>
              <a:t>present with advanced disease stage </a:t>
            </a:r>
            <a:r>
              <a:rPr lang="en-GB" sz="1800" dirty="0"/>
              <a:t>and unfavourable histopathological features 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Lower awareness of CRC, lack of screening, an underappreciation of symptoms, and reluctance to seek medical care may contribute to delayed diagnosis and advanced stage at diagnosis</a:t>
            </a:r>
          </a:p>
          <a:p>
            <a:pPr>
              <a:spcBef>
                <a:spcPts val="800"/>
              </a:spcBef>
            </a:pPr>
            <a:r>
              <a:rPr lang="en-GB" sz="1800" b="1" dirty="0">
                <a:solidFill>
                  <a:schemeClr val="accent1"/>
                </a:solidFill>
              </a:rPr>
              <a:t>EOCRCs are more commonly left-sided </a:t>
            </a:r>
            <a:r>
              <a:rPr lang="en-GB" sz="1800" dirty="0"/>
              <a:t>and present with rectal bleeding and abdominal pain, </a:t>
            </a:r>
            <a:br>
              <a:rPr lang="en-GB" sz="1800" dirty="0"/>
            </a:br>
            <a:r>
              <a:rPr lang="en-GB" sz="1800" dirty="0"/>
              <a:t>but are otherwise </a:t>
            </a:r>
            <a:r>
              <a:rPr lang="en-GB" sz="1800" b="1" dirty="0">
                <a:solidFill>
                  <a:schemeClr val="accent1"/>
                </a:solidFill>
              </a:rPr>
              <a:t>clinically and genomically indistinguishable from LOCRCs 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Although genetic predisposition plays a role in EOCRC, </a:t>
            </a:r>
            <a:r>
              <a:rPr lang="en-GB" sz="1800" b="1" dirty="0">
                <a:solidFill>
                  <a:schemeClr val="accent1"/>
                </a:solidFill>
              </a:rPr>
              <a:t>most cases are sporadic 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Survival data are limited and conflicting; despite accessing more neoadjuvant and adjuvant therapy, </a:t>
            </a:r>
            <a:r>
              <a:rPr lang="en-GB" sz="1800" b="1" dirty="0">
                <a:solidFill>
                  <a:schemeClr val="accent1"/>
                </a:solidFill>
              </a:rPr>
              <a:t>patients with EOCRC appear to have oncological outcomes equivalent to those of older counterparts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Aggressive treatment regimens based solely on the age at CRC diagnosis are </a:t>
            </a:r>
            <a:r>
              <a:rPr lang="en-GB" sz="1800" b="1" dirty="0">
                <a:solidFill>
                  <a:schemeClr val="accent1"/>
                </a:solidFill>
              </a:rPr>
              <a:t>not warranted</a:t>
            </a:r>
          </a:p>
          <a:p>
            <a:pPr>
              <a:spcBef>
                <a:spcPts val="800"/>
              </a:spcBef>
            </a:pPr>
            <a:r>
              <a:rPr lang="en-GB" sz="1800" dirty="0"/>
              <a:t>More clinical trials in this population are required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036232D-7733-9A7F-8DBF-64903679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A235B74-23C3-6748-05A8-5D9FB07B8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E8D43D-8C3F-1A1B-2F1E-6172B8FDF75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CRC, colorectal cancer; EOCRC, early-onset colorectal cancer; LOCRC, late-onset colorectal cancer</a:t>
            </a:r>
          </a:p>
          <a:p>
            <a:r>
              <a:rPr lang="en-GB" dirty="0"/>
              <a:t>Akimoto N, et al. Nat Rev Clin Oncol. 2021;18:230-43; Cercek A, et al. J Natl Cancer Inst. 2021;113:1683-92; REACCT Collaborative. JAMA Surg. 2021;156:865-74</a:t>
            </a:r>
          </a:p>
        </p:txBody>
      </p:sp>
    </p:spTree>
    <p:extLst>
      <p:ext uri="{BB962C8B-B14F-4D97-AF65-F5344CB8AC3E}">
        <p14:creationId xmlns:p14="http://schemas.microsoft.com/office/powerpoint/2010/main" val="3565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1164448" cy="4528800"/>
          </a:xfrm>
        </p:spPr>
        <p:txBody>
          <a:bodyPr/>
          <a:lstStyle/>
          <a:p>
            <a:pPr marL="0" indent="0">
              <a:buNone/>
            </a:pPr>
            <a:r>
              <a:rPr lang="en-GB" sz="1800" b="1" noProof="0" dirty="0"/>
              <a:t>Please note: </a:t>
            </a:r>
            <a:r>
              <a:rPr lang="en-GB" sz="1800" noProof="0" dirty="0"/>
              <a:t>The views expressed within this presentation are the personal opinions of the author. </a:t>
            </a:r>
            <a:br>
              <a:rPr lang="en-GB" sz="1800" noProof="0" dirty="0"/>
            </a:br>
            <a:r>
              <a:rPr lang="en-GB" sz="1800" noProof="0" dirty="0"/>
              <a:t>They do not necessarily represent the views of the author’s academic institution or the rest of the </a:t>
            </a:r>
            <a:br>
              <a:rPr lang="en-GB" sz="1800" noProof="0" dirty="0"/>
            </a:br>
            <a:r>
              <a:rPr lang="en-GB" sz="1800" noProof="0" dirty="0"/>
              <a:t>GI CONNECT group.</a:t>
            </a:r>
          </a:p>
          <a:p>
            <a:pPr marL="0" indent="0">
              <a:buNone/>
            </a:pPr>
            <a:r>
              <a:rPr lang="en-GB" sz="1800" noProof="0" dirty="0"/>
              <a:t>This content is supported by an Independent Educational Grant from Bayer.</a:t>
            </a:r>
          </a:p>
          <a:p>
            <a:r>
              <a:rPr lang="en-GB" sz="1800" b="1" dirty="0">
                <a:solidFill>
                  <a:schemeClr val="accent2"/>
                </a:solidFill>
              </a:rPr>
              <a:t>Prof. Hans Prenen </a:t>
            </a:r>
            <a:r>
              <a:rPr lang="en-GB" sz="1800" dirty="0"/>
              <a:t>has no relevant financial relationships to </a:t>
            </a:r>
            <a:r>
              <a:rPr lang="en-GB" sz="1800" dirty="0" smtClean="0"/>
              <a:t>disclose</a:t>
            </a:r>
            <a:endParaRPr lang="en-GB" dirty="0"/>
          </a:p>
          <a:p>
            <a:r>
              <a:rPr lang="en-GB" sz="1800" b="1" cap="none" dirty="0" smtClean="0">
                <a:solidFill>
                  <a:schemeClr val="accent2"/>
                </a:solidFill>
              </a:rPr>
              <a:t>Dr </a:t>
            </a:r>
            <a:r>
              <a:rPr lang="en-GB" sz="1800" b="1" cap="none" dirty="0">
                <a:solidFill>
                  <a:schemeClr val="accent2"/>
                </a:solidFill>
              </a:rPr>
              <a:t>Renata D’Alpino Peixoto </a:t>
            </a:r>
            <a:r>
              <a:rPr lang="en-GB" sz="1800" dirty="0"/>
              <a:t>has no relevant financial relationships to </a:t>
            </a:r>
            <a:r>
              <a:rPr lang="en-GB" sz="1800" dirty="0" smtClean="0"/>
              <a:t>disclose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Disclaimer and disclosures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3AC9220-DFB3-EA48-92FF-137651382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2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28586" y="5336165"/>
            <a:ext cx="18129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 Twitter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/>
            </a:r>
            <a:b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b="1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@giconnectinfo</a:t>
            </a:r>
            <a:endParaRPr lang="en-GB" sz="1600" b="1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1195" y="5336177"/>
            <a:ext cx="208481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the 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/>
            </a:r>
            <a:b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b="1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3"/>
              </a:rPr>
              <a:t>GI CONNECT</a:t>
            </a:r>
            <a: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/>
            </a:r>
            <a:br>
              <a:rPr lang="en-GB" sz="16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group on LinkedIn</a:t>
            </a:r>
            <a:endParaRPr lang="en-GB" sz="160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8696" y="5336167"/>
            <a:ext cx="2843808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louise.handbury</a:t>
            </a:r>
            <a:b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@cor2ed.com</a:t>
            </a:r>
            <a:endParaRPr lang="en-GB" sz="16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9427" y="5336167"/>
            <a:ext cx="2084815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us on the</a:t>
            </a:r>
            <a:b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Vimeo Channe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</a:t>
            </a:r>
            <a:b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3"/>
              </a:rPr>
              <a:t>GI CONNECT</a:t>
            </a:r>
            <a:endParaRPr lang="en-GB" sz="16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xmlns="" id="{071CF435-729F-403B-B87A-421B270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56" y="274640"/>
            <a:ext cx="8924840" cy="3586411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800"/>
              </a:spcBef>
            </a:pPr>
            <a:r>
              <a:rPr lang="en-GB" sz="3600" cap="none" dirty="0">
                <a:solidFill>
                  <a:schemeClr val="tx2"/>
                </a:solidFill>
              </a:rPr>
              <a:t>REACH </a:t>
            </a:r>
            <a:r>
              <a:rPr lang="en-GB" sz="3600" cap="none" dirty="0"/>
              <a:t>GI CONNECT </a:t>
            </a:r>
            <a:r>
              <a:rPr lang="en-GB" sz="3600" cap="none" dirty="0">
                <a:solidFill>
                  <a:schemeClr val="tx2"/>
                </a:solidFill>
              </a:rPr>
              <a:t>VIA </a:t>
            </a:r>
            <a:br>
              <a:rPr lang="en-GB" sz="3600" cap="none" dirty="0">
                <a:solidFill>
                  <a:schemeClr val="tx2"/>
                </a:solidFill>
              </a:rPr>
            </a:br>
            <a:r>
              <a:rPr lang="en-GB" sz="3600" cap="none" spc="-51" dirty="0">
                <a:solidFill>
                  <a:schemeClr val="tx2"/>
                </a:solidFill>
              </a:rPr>
              <a:t>TWITTER, LINKEDIN, VIMEO &amp; EMAIL</a:t>
            </a:r>
            <a:r>
              <a:rPr lang="en-GB" sz="3600" cap="none" dirty="0">
                <a:solidFill>
                  <a:schemeClr val="tx2"/>
                </a:solidFill>
              </a:rPr>
              <a:t/>
            </a:r>
            <a:br>
              <a:rPr lang="en-GB" sz="3600" cap="none" dirty="0">
                <a:solidFill>
                  <a:schemeClr val="tx2"/>
                </a:solidFill>
              </a:rPr>
            </a:br>
            <a:r>
              <a:rPr lang="en-GB" sz="3600" cap="none" dirty="0">
                <a:solidFill>
                  <a:schemeClr val="tx2"/>
                </a:solidFill>
              </a:rPr>
              <a:t>OR VISIT THE GROUP’S WEBSITE</a:t>
            </a:r>
            <a:br>
              <a:rPr lang="en-GB" sz="3600" cap="none" dirty="0">
                <a:solidFill>
                  <a:schemeClr val="tx2"/>
                </a:solidFill>
              </a:rPr>
            </a:br>
            <a:r>
              <a:rPr lang="en-GB" sz="3600" cap="none" dirty="0">
                <a:hlinkClick r:id="rId4"/>
              </a:rPr>
              <a:t>https://giconnect.cor2ed.com/</a:t>
            </a:r>
            <a:endParaRPr lang="en-GB" sz="3600" cap="none" dirty="0"/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xmlns="" id="{7F740B07-918F-4655-A49D-75D0BFCD5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1295" y="4005069"/>
            <a:ext cx="1405860" cy="1282427"/>
          </a:xfrm>
          <a:prstGeom prst="rect">
            <a:avLst/>
          </a:prstGeom>
        </p:spPr>
      </p:pic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xmlns="" id="{C994F013-C302-47F4-9EB4-4B52A431EA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24" y="4005069"/>
            <a:ext cx="1656184" cy="1282427"/>
          </a:xfrm>
          <a:prstGeom prst="rect">
            <a:avLst/>
          </a:prstGeom>
        </p:spPr>
      </p:pic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xmlns="" id="{9C8C6252-0511-42FC-81AE-E7E9EA0944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883" y="4005069"/>
            <a:ext cx="1377292" cy="1282427"/>
          </a:xfrm>
          <a:prstGeom prst="rect">
            <a:avLst/>
          </a:prstGeom>
        </p:spPr>
      </p:pic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xmlns="" id="{8A7CBC23-A2BC-439B-870D-2C306F7C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979" y="4005069"/>
            <a:ext cx="1377292" cy="128242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035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4D581-F9BE-6CCC-7238-2805441C307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cap="all" dirty="0">
                <a:solidFill>
                  <a:schemeClr val="accent2"/>
                </a:solidFill>
              </a:rPr>
              <a:t>Educational objective </a:t>
            </a:r>
          </a:p>
          <a:p>
            <a:r>
              <a:rPr lang="en-GB" dirty="0">
                <a:solidFill>
                  <a:schemeClr val="tx2"/>
                </a:solidFill>
              </a:rPr>
              <a:t>Help healthcare professionals understand special considerations for the management of colorectal cancer (CRC) in younger patients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solidFill>
                  <a:schemeClr val="accent2"/>
                </a:solidFill>
              </a:rPr>
              <a:t>CLINICAL TAKEAWAY</a:t>
            </a:r>
          </a:p>
          <a:p>
            <a:r>
              <a:rPr lang="en-GB" dirty="0">
                <a:solidFill>
                  <a:schemeClr val="tx2"/>
                </a:solidFill>
              </a:rPr>
              <a:t>The incidence of early-onset colorectal cancer (EOCRC) is rising globally for reasons including an increasingly westernised diet, obesity, and alterations in the gut microbiota</a:t>
            </a:r>
          </a:p>
          <a:p>
            <a:r>
              <a:rPr lang="en-GB" dirty="0">
                <a:solidFill>
                  <a:schemeClr val="tx2"/>
                </a:solidFill>
              </a:rPr>
              <a:t>EOCRCs are more commonly left-sided and present with rectal bleeding and abdominal pain</a:t>
            </a:r>
          </a:p>
          <a:p>
            <a:r>
              <a:rPr lang="en-GB" dirty="0">
                <a:solidFill>
                  <a:schemeClr val="tx2"/>
                </a:solidFill>
              </a:rPr>
              <a:t>Aggressive treatment regimens based solely on patient age at CRC diagnosis are not warranted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7CB2E1-7642-F576-DBBE-96288489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EDUCATIONAL OBJECTIVE AND Clinical takeaway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A6815B-8629-C5AE-C4FF-0242391EC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D9C87FFA-D5CE-2998-596D-83A47943362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45E1F803-CA2B-8C8D-FF0F-0D20983A3549}"/>
              </a:ext>
            </a:extLst>
          </p:cNvPr>
          <p:cNvSpPr txBox="1">
            <a:spLocks/>
          </p:cNvSpPr>
          <p:nvPr/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9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59925D-2F44-0EEA-91E7-AFE80CFA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 and epidemiology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33B7A3-DF58-58FB-EF8E-1118BE35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51BC1651-DAFA-F696-8ACD-723D4976FB1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sz="1800" b="1" dirty="0" smtClean="0">
                <a:solidFill>
                  <a:schemeClr val="accent1"/>
                </a:solidFill>
              </a:rPr>
              <a:t>EOCRC </a:t>
            </a:r>
            <a:r>
              <a:rPr lang="en-GB" sz="1800" dirty="0" smtClean="0">
                <a:solidFill>
                  <a:schemeClr val="tx2"/>
                </a:solidFill>
              </a:rPr>
              <a:t>is </a:t>
            </a:r>
            <a:r>
              <a:rPr lang="en-GB" sz="1800" dirty="0">
                <a:solidFill>
                  <a:schemeClr val="tx2"/>
                </a:solidFill>
              </a:rPr>
              <a:t>generally a</a:t>
            </a:r>
            <a:r>
              <a:rPr lang="en-GB" sz="1800" dirty="0"/>
              <a:t>ccepted to be </a:t>
            </a:r>
            <a:r>
              <a:rPr lang="en-GB" sz="1800" b="1" dirty="0">
                <a:solidFill>
                  <a:schemeClr val="accent1"/>
                </a:solidFill>
              </a:rPr>
              <a:t>any CRC diagnosis at age &lt;50 years</a:t>
            </a:r>
            <a:r>
              <a:rPr lang="en-GB" sz="1800" dirty="0"/>
              <a:t>, as this is the age at which most national screening programmes commence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The median age of CRC diagnosis dropped from 72 years in the early 2000s to 66 years </a:t>
            </a:r>
            <a:r>
              <a:rPr lang="en-GB" sz="1800" dirty="0" smtClean="0">
                <a:solidFill>
                  <a:schemeClr val="tx2"/>
                </a:solidFill>
              </a:rPr>
              <a:t>today</a:t>
            </a:r>
            <a:endParaRPr lang="en-GB" sz="1800" baseline="300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sz="1800" b="1" dirty="0">
                <a:solidFill>
                  <a:schemeClr val="accent1"/>
                </a:solidFill>
              </a:rPr>
              <a:t>Incidence of EOCRC has risen sharply </a:t>
            </a:r>
            <a:r>
              <a:rPr lang="en-GB" sz="1800" dirty="0">
                <a:solidFill>
                  <a:schemeClr val="tx2"/>
                </a:solidFill>
              </a:rPr>
              <a:t>since 1988 from 7.9 to 12.9 cases in 2015 per 100,000 people in the United States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In contrast to LOCRC (better screening?)</a:t>
            </a:r>
          </a:p>
          <a:p>
            <a:r>
              <a:rPr lang="en-GB" sz="1800" dirty="0">
                <a:solidFill>
                  <a:schemeClr val="tx2"/>
                </a:solidFill>
              </a:rPr>
              <a:t>Approximately 12% of all new diagnoses will be in individuals age &lt;50 years, the equivalent of 49 new cases per day </a:t>
            </a:r>
          </a:p>
          <a:p>
            <a:pPr lvl="1"/>
            <a:r>
              <a:rPr lang="en-GB" sz="1600" dirty="0">
                <a:solidFill>
                  <a:schemeClr val="tx2"/>
                </a:solidFill>
              </a:rPr>
              <a:t>By 2030, 1 in 10 colon cancers and 1 in 4 rectal cancers will be diagnosed in individuals age &lt;50 years</a:t>
            </a:r>
          </a:p>
          <a:p>
            <a:r>
              <a:rPr lang="en-GB" sz="1800" b="1" dirty="0">
                <a:solidFill>
                  <a:schemeClr val="accent1"/>
                </a:solidFill>
              </a:rPr>
              <a:t>Key question is whether EOCRC and LOCRC </a:t>
            </a:r>
            <a:r>
              <a:rPr lang="en-GB" sz="1800" dirty="0">
                <a:solidFill>
                  <a:schemeClr val="tx2"/>
                </a:solidFill>
              </a:rPr>
              <a:t>are the same disease, and if EOCRC is caused by a unique underlying mechanism that is impacted by different risk factors</a:t>
            </a:r>
          </a:p>
          <a:p>
            <a:r>
              <a:rPr lang="en-GB" sz="1800" dirty="0">
                <a:solidFill>
                  <a:schemeClr val="tx2"/>
                </a:solidFill>
              </a:rPr>
              <a:t>Most EOCRC studies are retrospective and include small number of patients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08B33C-C1FC-1156-863B-C571E32E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Definition of eocrc and Epidemiology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xmlns="" id="{21D1E5D2-B9E4-45A1-491C-C32DD1C8AFD5}"/>
              </a:ext>
            </a:extLst>
          </p:cNvPr>
          <p:cNvSpPr txBox="1">
            <a:spLocks/>
          </p:cNvSpPr>
          <p:nvPr/>
        </p:nvSpPr>
        <p:spPr>
          <a:xfrm>
            <a:off x="10800524" y="6428364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EFDE24-EBC4-492D-BE48-B6359015EC65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xmlns="" id="{A084F78F-F5FE-36E0-6475-F4A8E855C381}"/>
              </a:ext>
            </a:extLst>
          </p:cNvPr>
          <p:cNvSpPr txBox="1">
            <a:spLocks/>
          </p:cNvSpPr>
          <p:nvPr/>
        </p:nvSpPr>
        <p:spPr>
          <a:xfrm>
            <a:off x="755073" y="1412776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87993" indent="-287993" algn="l" defTabSz="457189" rtl="0" eaLnBrk="1" latinLnBrk="0" hangingPunct="1"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5986" indent="-287993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978" indent="-287993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1971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9964" indent="-287993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xmlns="" id="{94B88A88-383D-9E07-EFA6-F65BDA46D122}"/>
              </a:ext>
            </a:extLst>
          </p:cNvPr>
          <p:cNvSpPr txBox="1">
            <a:spLocks/>
          </p:cNvSpPr>
          <p:nvPr/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189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8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189" rtl="0" eaLnBrk="1" latinLnBrk="0" hangingPunct="1">
              <a:spcBef>
                <a:spcPts val="600"/>
              </a:spcBef>
              <a:buClr>
                <a:schemeClr val="accent1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2pPr>
            <a:lvl3pPr marL="914400" indent="0" algn="l" defTabSz="457189" rtl="0" eaLnBrk="1" latinLnBrk="0" hangingPunct="1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3pPr>
            <a:lvl4pPr marL="13716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4pPr>
            <a:lvl5pPr marL="1828800" indent="0" algn="l" defTabSz="457189" rtl="0" eaLnBrk="1" latinLnBrk="0" hangingPunct="1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+mn-ea"/>
                <a:cs typeface="PT Sans Narrow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" dirty="0"/>
              <a:t>CRC, colorectal cancer; EOCRC, early- onset colorectal cancer; LOCRC, late-onset colorectal cancer</a:t>
            </a:r>
          </a:p>
          <a:p>
            <a:r>
              <a:rPr lang="en-GB" sz="750" dirty="0"/>
              <a:t>Akimoto N, et al. Nat Rev Clin Oncol. 2021;18:230-43; American Cancer Society. Colorectal Cancer Facts &amp; Figures 2020-2022. Available from: www.cancer.org/content/dam/cancer-org/research/cancer-facts-and-statistics/colorectal-cancer-facts-and-figures/colorectal-cancer-facts-and-figures-2020-2022.pdf. Accessed November 2022; Bailey CE, et al. JAMA Surg. 2015;150:17-22; REACCT Collaborative. JAMA Surg. 2021;156:865-74; Siegel RL, et al. Gut 2019;68:2179-85; Siegel RL, et al. CA Cancer J Clin. 2020;70:145-64; Sinicope FA, et al. N Engl J Med. 2022;386:1547-58; Surveillance, Epidemiology, and End Results (SEER) Program. Available from: https://seer.cancer.gov/data/. Accessed November 2022; </a:t>
            </a:r>
            <a:r>
              <a:rPr lang="en-GB" sz="750" dirty="0" err="1"/>
              <a:t>Vuik</a:t>
            </a:r>
            <a:r>
              <a:rPr lang="en-GB" sz="750" dirty="0"/>
              <a:t> FE, et al. Gut. 2019;68:1820-6</a:t>
            </a:r>
          </a:p>
        </p:txBody>
      </p:sp>
    </p:spTree>
    <p:extLst>
      <p:ext uri="{BB962C8B-B14F-4D97-AF65-F5344CB8AC3E}">
        <p14:creationId xmlns:p14="http://schemas.microsoft.com/office/powerpoint/2010/main" val="1527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CB8F68-1433-AA48-A138-DB8BB0256F97}"/>
              </a:ext>
            </a:extLst>
          </p:cNvPr>
          <p:cNvSpPr txBox="1"/>
          <p:nvPr/>
        </p:nvSpPr>
        <p:spPr>
          <a:xfrm>
            <a:off x="3606801" y="4937125"/>
            <a:ext cx="2679700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292C9B-1519-A348-B412-1B462DE0D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9043" t="10961" r="5269" b="23392"/>
          <a:stretch/>
        </p:blipFill>
        <p:spPr>
          <a:xfrm>
            <a:off x="1191986" y="1830161"/>
            <a:ext cx="4898571" cy="34725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2900" y="1238207"/>
            <a:ext cx="4801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 rate ratio by birth cohort in the United States</a:t>
            </a:r>
            <a:r>
              <a:rPr lang="en-GB" sz="135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5159" y="1030458"/>
            <a:ext cx="439415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Age-standardised incidence rate during 2008-2012 </a:t>
            </a:r>
          </a:p>
          <a:p>
            <a:pPr algn="ctr"/>
            <a:r>
              <a:rPr lang="en-GB" sz="13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CRC among adults age 20-49 years</a:t>
            </a:r>
            <a:r>
              <a:rPr lang="en-GB" sz="135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AF0EA226-EC57-FB42-B55E-F66D362F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Arial"/>
              </a:rPr>
              <a:t>Incidences of EOCRC are increasing worldwide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93216479-F96D-2D4F-8E91-0FE909F67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EFDE24-EBC4-492D-BE48-B6359015EC6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07D5D1F1-2828-B74E-AD3B-202BF4C093D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dirty="0"/>
              <a:t>CRC, colorectal cancer; EOCRC, early-onset colorectal cancer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dirty="0"/>
              <a:t>Adapted from: 1. Stoffel EM, Murphy CC. Gastroenterology. 2020;158:341-53; 2. Siegel RL, et al. Gut. 2019;68:2179-85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6C786A6-E717-9B4C-BDA6-0882286E09C8}"/>
              </a:ext>
            </a:extLst>
          </p:cNvPr>
          <p:cNvSpPr/>
          <p:nvPr/>
        </p:nvSpPr>
        <p:spPr>
          <a:xfrm>
            <a:off x="6334540" y="1571245"/>
            <a:ext cx="1001876" cy="40718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Korea (5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USA, SEER (9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Japan (4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New Zealand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Brazil, Goiania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Italy (8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Cyprus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Spain (9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Germany (2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Kuwait: Kuwait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United Kingdom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France (9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Switzerland (6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Iceland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Philippines, Manila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Colombia, Cali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China (5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Turkey (2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Poland, Kielce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Bahrain, Bahraini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Estonia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Lithuania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Thailand (4 registries)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Costa Rica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Ecuador, Quito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Chile, Valdivia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r">
              <a:lnSpc>
                <a:spcPct val="88000"/>
              </a:lnSpc>
            </a:pP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Uganda, Kampala</a:t>
            </a:r>
            <a:r>
              <a:rPr lang="en-GB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India, Chennai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A931708C-A856-364C-B484-B3637A02A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014294"/>
              </p:ext>
            </p:extLst>
          </p:nvPr>
        </p:nvGraphicFramePr>
        <p:xfrm>
          <a:off x="7158757" y="1365707"/>
          <a:ext cx="4485187" cy="4327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F944A6-CD7C-7547-965E-FD47B8276175}"/>
              </a:ext>
            </a:extLst>
          </p:cNvPr>
          <p:cNvSpPr txBox="1"/>
          <p:nvPr/>
        </p:nvSpPr>
        <p:spPr>
          <a:xfrm>
            <a:off x="8480863" y="5656496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Rate per 100,000 population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115F59-2545-154F-9800-165CD0BCF421}"/>
              </a:ext>
            </a:extLst>
          </p:cNvPr>
          <p:cNvSpPr txBox="1"/>
          <p:nvPr/>
        </p:nvSpPr>
        <p:spPr>
          <a:xfrm>
            <a:off x="2953748" y="5471830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Birth cohort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F72ED8-DA84-EF41-ACC2-A892D25ADF8F}"/>
              </a:ext>
            </a:extLst>
          </p:cNvPr>
          <p:cNvSpPr txBox="1"/>
          <p:nvPr/>
        </p:nvSpPr>
        <p:spPr>
          <a:xfrm>
            <a:off x="5669076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6A34BE-1175-B143-B560-B9E96A32A434}"/>
              </a:ext>
            </a:extLst>
          </p:cNvPr>
          <p:cNvSpPr txBox="1"/>
          <p:nvPr/>
        </p:nvSpPr>
        <p:spPr>
          <a:xfrm>
            <a:off x="4885305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2714ABD-D9DA-8844-8086-7CAA74C4BDB5}"/>
              </a:ext>
            </a:extLst>
          </p:cNvPr>
          <p:cNvSpPr txBox="1"/>
          <p:nvPr/>
        </p:nvSpPr>
        <p:spPr>
          <a:xfrm>
            <a:off x="4139180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B48D97-ADB2-694C-A99E-6AAE70428EEC}"/>
              </a:ext>
            </a:extLst>
          </p:cNvPr>
          <p:cNvSpPr txBox="1"/>
          <p:nvPr/>
        </p:nvSpPr>
        <p:spPr>
          <a:xfrm>
            <a:off x="3348605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5D69F4B-2E01-C446-84DA-9AC834F65694}"/>
              </a:ext>
            </a:extLst>
          </p:cNvPr>
          <p:cNvSpPr txBox="1"/>
          <p:nvPr/>
        </p:nvSpPr>
        <p:spPr>
          <a:xfrm>
            <a:off x="2570730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2C891AA-DDC2-0643-BE76-377FAABF2E63}"/>
              </a:ext>
            </a:extLst>
          </p:cNvPr>
          <p:cNvSpPr txBox="1"/>
          <p:nvPr/>
        </p:nvSpPr>
        <p:spPr>
          <a:xfrm>
            <a:off x="1796030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08478BB-038D-3941-858B-AE03BA2D4FFF}"/>
              </a:ext>
            </a:extLst>
          </p:cNvPr>
          <p:cNvSpPr txBox="1"/>
          <p:nvPr/>
        </p:nvSpPr>
        <p:spPr>
          <a:xfrm>
            <a:off x="1027680" y="52541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1930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FA79196-66AE-7C4C-A041-5540F98FE977}"/>
              </a:ext>
            </a:extLst>
          </p:cNvPr>
          <p:cNvSpPr txBox="1"/>
          <p:nvPr/>
        </p:nvSpPr>
        <p:spPr>
          <a:xfrm>
            <a:off x="869410" y="474294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1.00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3FA9DDD-6458-5B4F-B947-0CB81CBE1798}"/>
              </a:ext>
            </a:extLst>
          </p:cNvPr>
          <p:cNvSpPr txBox="1"/>
          <p:nvPr/>
        </p:nvSpPr>
        <p:spPr>
          <a:xfrm>
            <a:off x="869410" y="416826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2FFD61-F6A4-1043-9A2E-77FC3420D04B}"/>
              </a:ext>
            </a:extLst>
          </p:cNvPr>
          <p:cNvSpPr txBox="1"/>
          <p:nvPr/>
        </p:nvSpPr>
        <p:spPr>
          <a:xfrm>
            <a:off x="869410" y="367931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1.50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7F838FF-BEFC-2240-AB09-5B1101108058}"/>
              </a:ext>
            </a:extLst>
          </p:cNvPr>
          <p:cNvSpPr txBox="1"/>
          <p:nvPr/>
        </p:nvSpPr>
        <p:spPr>
          <a:xfrm>
            <a:off x="869410" y="327609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1.75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32027BB-F4B3-7A4A-BB05-6557DB4D25C1}"/>
              </a:ext>
            </a:extLst>
          </p:cNvPr>
          <p:cNvSpPr txBox="1"/>
          <p:nvPr/>
        </p:nvSpPr>
        <p:spPr>
          <a:xfrm>
            <a:off x="869410" y="292366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2.00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0B95FA-8125-2145-B5EA-276512903970}"/>
              </a:ext>
            </a:extLst>
          </p:cNvPr>
          <p:cNvSpPr txBox="1"/>
          <p:nvPr/>
        </p:nvSpPr>
        <p:spPr>
          <a:xfrm>
            <a:off x="869410" y="261569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2.25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BD02A35-331B-AC4E-9B6A-13D035BF5600}"/>
              </a:ext>
            </a:extLst>
          </p:cNvPr>
          <p:cNvSpPr txBox="1"/>
          <p:nvPr/>
        </p:nvSpPr>
        <p:spPr>
          <a:xfrm>
            <a:off x="869410" y="234581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2.50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0EF85F4-3A46-EC4C-8D95-8F7468C7042D}"/>
              </a:ext>
            </a:extLst>
          </p:cNvPr>
          <p:cNvSpPr txBox="1"/>
          <p:nvPr/>
        </p:nvSpPr>
        <p:spPr>
          <a:xfrm>
            <a:off x="869410" y="209816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2.75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E36505D-450A-E64B-A8F6-6867D7F35227}"/>
              </a:ext>
            </a:extLst>
          </p:cNvPr>
          <p:cNvSpPr txBox="1"/>
          <p:nvPr/>
        </p:nvSpPr>
        <p:spPr>
          <a:xfrm>
            <a:off x="869410" y="186321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3.00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75EBDE3-C493-ED40-B5F7-7F10E18D5769}"/>
              </a:ext>
            </a:extLst>
          </p:cNvPr>
          <p:cNvSpPr txBox="1"/>
          <p:nvPr/>
        </p:nvSpPr>
        <p:spPr>
          <a:xfrm rot="16200000">
            <a:off x="-390695" y="3289674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Incidence rate ratio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4348" y="5745218"/>
            <a:ext cx="4468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Rate for Finland unavailable.</a:t>
            </a:r>
          </a:p>
          <a:p>
            <a:r>
              <a:rPr lang="en-GB" sz="600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Rate based on data during 2008-2010; </a:t>
            </a:r>
            <a:r>
              <a:rPr lang="en-GB" sz="600" baseline="30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Excludes Nunavut, Quebec, and Yukon; </a:t>
            </a:r>
            <a:r>
              <a:rPr lang="en-GB" sz="600" baseline="30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Excluded from trend analysis due to insufficient number of annual cases; </a:t>
            </a:r>
            <a:r>
              <a:rPr lang="en-GB" sz="600" baseline="30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Rate based on data during 2008-2011.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25361" y="4192248"/>
            <a:ext cx="1912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Shading indicates trend in incidence rates based on 10-year average annual per cent change</a:t>
            </a:r>
            <a:endParaRPr lang="en-GB" b="1" dirty="0"/>
          </a:p>
        </p:txBody>
      </p:sp>
      <p:sp>
        <p:nvSpPr>
          <p:cNvPr id="7" name="Rectangle 6"/>
          <p:cNvSpPr/>
          <p:nvPr/>
        </p:nvSpPr>
        <p:spPr>
          <a:xfrm>
            <a:off x="9878685" y="4581854"/>
            <a:ext cx="16049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 increase</a:t>
            </a:r>
            <a:endParaRPr lang="en-GB" sz="800" dirty="0"/>
          </a:p>
        </p:txBody>
      </p:sp>
      <p:sp>
        <p:nvSpPr>
          <p:cNvPr id="8" name="Rectangle 7"/>
          <p:cNvSpPr/>
          <p:nvPr/>
        </p:nvSpPr>
        <p:spPr>
          <a:xfrm>
            <a:off x="9878685" y="4720485"/>
            <a:ext cx="16401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Statistically significant decrease</a:t>
            </a:r>
            <a:endParaRPr lang="en-GB" sz="800" dirty="0"/>
          </a:p>
        </p:txBody>
      </p:sp>
      <p:sp>
        <p:nvSpPr>
          <p:cNvPr id="9" name="Rectangle 8"/>
          <p:cNvSpPr/>
          <p:nvPr/>
        </p:nvSpPr>
        <p:spPr>
          <a:xfrm>
            <a:off x="9878685" y="4866079"/>
            <a:ext cx="2332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Stable or insufficient number of </a:t>
            </a:r>
            <a:b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cases for trend analysis (c)</a:t>
            </a:r>
            <a:endParaRPr lang="en-GB" sz="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9711050" y="4638719"/>
            <a:ext cx="167635" cy="4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6BF694C-E2AD-347F-41CA-9E9AC554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EOCRC patients have a higher 5-year survival than patients with locrc </a:t>
            </a:r>
            <a:br>
              <a:rPr lang="en-GB" dirty="0"/>
            </a:br>
            <a:r>
              <a:rPr lang="en-GB" dirty="0"/>
              <a:t>for all stages of diagnosis…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34B5D4C-DE7C-F5B3-20BF-A071DD663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E9EF65C6-2512-C276-6947-3C971F6C12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660393" cy="3651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dirty="0"/>
              <a:t>CRC, colorectal cancer; EOCRC, early-onset colorectal cancer; LOCRC, late-onset colorectal cancer</a:t>
            </a:r>
          </a:p>
          <a:p>
            <a:r>
              <a:rPr lang="en-GB" dirty="0"/>
              <a:t>American Cancer Society. Colorectal Cancer Facts &amp; Figures 2020-2022. Available from: www.cancer.org/content/dam/cancer-org/research/cancer-facts-and-statistics/colorectal-cancer-facts-and-figures/colorectal-cancer-facts-and-figures-2020-2022.pdf. Accessed November 2022; Surveillance, Epidemiology, and End Results (SEER) Program. Available from: https://seer.cancer.gov/data/. Accessed November 2022</a:t>
            </a:r>
          </a:p>
          <a:p>
            <a:r>
              <a:rPr lang="en-GB" dirty="0"/>
              <a:t>Adapted from: American Cancer Society. Colorectal Cancer Facts &amp; Figures 2020-2022.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406CBB-91C6-8B78-477C-8720F2636F8A}"/>
              </a:ext>
            </a:extLst>
          </p:cNvPr>
          <p:cNvSpPr txBox="1"/>
          <p:nvPr/>
        </p:nvSpPr>
        <p:spPr>
          <a:xfrm>
            <a:off x="9075981" y="2607045"/>
            <a:ext cx="2875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yet overall survival among patients age &lt;50 years (68%) is similar to that in patients age 50-64 years (69%) because of a later stage at diagnosis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289750CC-D2BC-1DEB-6C14-DDCE40715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32692"/>
              </p:ext>
            </p:extLst>
          </p:nvPr>
        </p:nvGraphicFramePr>
        <p:xfrm>
          <a:off x="477686" y="1796891"/>
          <a:ext cx="4392488" cy="38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4F593A38-F146-9DDF-561D-C22A7C639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049344"/>
              </p:ext>
            </p:extLst>
          </p:nvPr>
        </p:nvGraphicFramePr>
        <p:xfrm>
          <a:off x="4875514" y="1767911"/>
          <a:ext cx="4392488" cy="384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2F609D-7A67-F257-F3CA-9CE8C79BD78E}"/>
              </a:ext>
            </a:extLst>
          </p:cNvPr>
          <p:cNvSpPr txBox="1"/>
          <p:nvPr/>
        </p:nvSpPr>
        <p:spPr>
          <a:xfrm>
            <a:off x="619200" y="5593514"/>
            <a:ext cx="11237440" cy="3770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Cause-specific survival rates are the probability of not dying from colorectal cancer within 5 years of diagnosis. </a:t>
            </a:r>
          </a:p>
          <a:p>
            <a:pPr>
              <a:spcBef>
                <a:spcPts val="300"/>
              </a:spcBef>
            </a:pPr>
            <a:r>
              <a:rPr lang="en-GB" sz="8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Rates are based on cases diagnosed from 2009 to 2017, all followed through 2016. Rates for American Indians/Alaska Natives are based on small case numbers, particularly for distant-stage disease.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C756BE-1745-7BBF-13BE-4ADA84B16969}"/>
              </a:ext>
            </a:extLst>
          </p:cNvPr>
          <p:cNvSpPr txBox="1"/>
          <p:nvPr/>
        </p:nvSpPr>
        <p:spPr>
          <a:xfrm rot="16200000">
            <a:off x="-111200" y="3623487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Survival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46D7BD-B383-0DCC-C961-F72120C04359}"/>
              </a:ext>
            </a:extLst>
          </p:cNvPr>
          <p:cNvSpPr txBox="1"/>
          <p:nvPr/>
        </p:nvSpPr>
        <p:spPr>
          <a:xfrm>
            <a:off x="619200" y="1522258"/>
            <a:ext cx="4811574" cy="30008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GB" sz="135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CRC: 5-year survival by age and race/ethnicity, 2009-2015</a:t>
            </a:r>
          </a:p>
        </p:txBody>
      </p:sp>
    </p:spTree>
    <p:extLst>
      <p:ext uri="{BB962C8B-B14F-4D97-AF65-F5344CB8AC3E}">
        <p14:creationId xmlns:p14="http://schemas.microsoft.com/office/powerpoint/2010/main" val="13505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959925D-2F44-0EEA-91E7-AFE80CFA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risk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33B7A3-DF58-58FB-EF8E-1118BE35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D4E09B-43BC-4E56-8142-CC738D3339C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2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or2Ed - GI Connect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1_Thème Office">
  <a:themeElements>
    <a:clrScheme name="Cor2Ed - GI Connect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3554</TotalTime>
  <Words>3616</Words>
  <Application>Microsoft Office PowerPoint</Application>
  <PresentationFormat>Widescreen</PresentationFormat>
  <Paragraphs>783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Aileron</vt:lpstr>
      <vt:lpstr>Arial</vt:lpstr>
      <vt:lpstr>Arial</vt:lpstr>
      <vt:lpstr>Calibri</vt:lpstr>
      <vt:lpstr>Lucida Grande</vt:lpstr>
      <vt:lpstr>PT Sans Narrow</vt:lpstr>
      <vt:lpstr>System Font Regular</vt:lpstr>
      <vt:lpstr>Trebuchet MS</vt:lpstr>
      <vt:lpstr>Verdana</vt:lpstr>
      <vt:lpstr>Wingdings</vt:lpstr>
      <vt:lpstr>Thème Office</vt:lpstr>
      <vt:lpstr>1_Thème Office</vt:lpstr>
      <vt:lpstr>PowerPoint Presentation</vt:lpstr>
      <vt:lpstr>Early-onset colorectal cancer</vt:lpstr>
      <vt:lpstr>Disclaimer and disclosures</vt:lpstr>
      <vt:lpstr>EDUCATIONAL OBJECTIVE AND Clinical takeaway</vt:lpstr>
      <vt:lpstr>definition and epidemiology</vt:lpstr>
      <vt:lpstr>Definition of eocrc and Epidemiology</vt:lpstr>
      <vt:lpstr>Incidences of EOCRC are increasing worldwide</vt:lpstr>
      <vt:lpstr>EOCRC patients have a higher 5-year survival than patients with locrc  for all stages of diagnosis…</vt:lpstr>
      <vt:lpstr>risk factors</vt:lpstr>
      <vt:lpstr>Potential Causes/Risk Factors</vt:lpstr>
      <vt:lpstr>Most CRC cases (~80%) are sporadic, regardless of age</vt:lpstr>
      <vt:lpstr>Factors impacting the gut microbiota and the development of EOCRC? </vt:lpstr>
      <vt:lpstr>Gut Microbiome</vt:lpstr>
      <vt:lpstr>Risk estimates for eocrc vs locrc</vt:lpstr>
      <vt:lpstr>Disease characteristics and diagnosis</vt:lpstr>
      <vt:lpstr>Eocrc: Disease Characteristics </vt:lpstr>
      <vt:lpstr>Clinical presentation of eocrc  vs LOcrc</vt:lpstr>
      <vt:lpstr>Clinical characteristics are similar regardless of age at onset</vt:lpstr>
      <vt:lpstr>Pathological and Molecular Features of EOCRC</vt:lpstr>
      <vt:lpstr>Treatment and qol  considerations</vt:lpstr>
      <vt:lpstr>Treatment Characteristics of EOCRC</vt:lpstr>
      <vt:lpstr>IDEA Database Analyses EOCRC vs LOCRC: Cancer Specific Survival  </vt:lpstr>
      <vt:lpstr>Treat by stage not by age</vt:lpstr>
      <vt:lpstr>outcomes are similar REGARDLESS OF AGE OF ONSET</vt:lpstr>
      <vt:lpstr>EOCRC vs LOCRC:  No difference in survival despite favourable baseline characteristics and higher treatment intensity</vt:lpstr>
      <vt:lpstr>Screening and prevention</vt:lpstr>
      <vt:lpstr>The psychosocial impact of eocrc</vt:lpstr>
      <vt:lpstr>summary</vt:lpstr>
      <vt:lpstr>summary</vt:lpstr>
      <vt:lpstr>REACH GI CONNECT VIA  TWITTER, LINKEDIN, VIMEO &amp; EMAIL OR VISIT THE GROUP’S WEBSITE https://giconnect.cor2ed.com/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account</cp:lastModifiedBy>
  <cp:revision>373</cp:revision>
  <cp:lastPrinted>2022-11-28T16:29:58Z</cp:lastPrinted>
  <dcterms:created xsi:type="dcterms:W3CDTF">2016-10-14T09:38:18Z</dcterms:created>
  <dcterms:modified xsi:type="dcterms:W3CDTF">2022-11-29T19:54:36Z</dcterms:modified>
</cp:coreProperties>
</file>