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Poppins" panose="020B0604020202020204" charset="0"/>
      <p:regular r:id="rId39"/>
      <p:bold r:id="rId40"/>
      <p:italic r:id="rId41"/>
      <p:boldItalic r:id="rId42"/>
    </p:embeddedFont>
    <p:embeddedFont>
      <p:font typeface="PT Sans Narrow" panose="020B050602020302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1890">
          <p15:clr>
            <a:srgbClr val="A4A3A4"/>
          </p15:clr>
        </p15:guide>
        <p15:guide id="4" orient="horz" pos="3453">
          <p15:clr>
            <a:srgbClr val="A4A3A4"/>
          </p15:clr>
        </p15:guide>
        <p15:guide id="5" orient="horz" pos="3702">
          <p15:clr>
            <a:srgbClr val="A4A3A4"/>
          </p15:clr>
        </p15:guide>
        <p15:guide id="6" orient="horz" pos="3793">
          <p15:clr>
            <a:srgbClr val="A4A3A4"/>
          </p15:clr>
        </p15:guide>
        <p15:guide id="7" orient="horz" pos="4037">
          <p15:clr>
            <a:srgbClr val="A4A3A4"/>
          </p15:clr>
        </p15:guide>
        <p15:guide id="8" pos="3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2Lg/nOYXffjgqE5NeOREUcGhh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B5CDD7-8C45-4FA0-8381-4E1ECE8849AD}">
  <a:tblStyle styleId="{67B5CDD7-8C45-4FA0-8381-4E1ECE8849A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E9E7"/>
          </a:solidFill>
        </a:fill>
      </a:tcStyle>
    </a:wholeTbl>
    <a:band1H>
      <a:tcTxStyle b="off" i="off"/>
      <a:tcStyle>
        <a:tcBdr/>
        <a:fill>
          <a:solidFill>
            <a:srgbClr val="EAD0CD"/>
          </a:solidFill>
        </a:fill>
      </a:tcStyle>
    </a:band1H>
    <a:band2H>
      <a:tcTxStyle b="off" i="off"/>
      <a:tcStyle>
        <a:tcBdr/>
      </a:tcStyle>
    </a:band2H>
    <a:band1V>
      <a:tcTxStyle b="off" i="off"/>
      <a:tcStyle>
        <a:tcBdr/>
        <a:fill>
          <a:solidFill>
            <a:srgbClr val="EAD0CD"/>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6201D252-A5C4-466B-B7D7-0F8C6F53E41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E9E7"/>
          </a:solidFill>
        </a:fill>
      </a:tcStyle>
    </a:wholeTbl>
    <a:band1H>
      <a:tcTxStyle b="off" i="off"/>
      <a:tcStyle>
        <a:tcBdr/>
        <a:fill>
          <a:solidFill>
            <a:srgbClr val="EAD0CD"/>
          </a:solidFill>
        </a:fill>
      </a:tcStyle>
    </a:band1H>
    <a:band2H>
      <a:tcTxStyle b="off" i="off"/>
      <a:tcStyle>
        <a:tcBdr/>
      </a:tcStyle>
    </a:band2H>
    <a:band1V>
      <a:tcTxStyle b="off" i="off"/>
      <a:tcStyle>
        <a:tcBdr/>
        <a:fill>
          <a:solidFill>
            <a:srgbClr val="EAD0C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8"/>
      </p:cViewPr>
      <p:guideLst>
        <p:guide orient="horz" pos="2160"/>
        <p:guide pos="3840"/>
        <p:guide pos="1890"/>
        <p:guide orient="horz" pos="3453"/>
        <p:guide orient="horz" pos="3702"/>
        <p:guide orient="horz" pos="3793"/>
        <p:guide orient="horz" pos="4037"/>
        <p:guide pos="395"/>
      </p:guideLst>
    </p:cSldViewPr>
  </p:slideViewPr>
  <p:notesTextViewPr>
    <p:cViewPr>
      <p:scale>
        <a:sx n="1" d="1"/>
        <a:sy n="1" d="1"/>
      </p:scale>
      <p:origin x="0" y="0"/>
    </p:cViewPr>
  </p:notesTextViewPr>
  <p:notesViewPr>
    <p:cSldViewPr snapToGrid="0">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47447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29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6287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6" name="Google Shape;28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713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6" name="Google Shape;3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612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883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14</a:t>
            </a:fld>
            <a:endParaRPr/>
          </a:p>
        </p:txBody>
      </p:sp>
    </p:spTree>
    <p:extLst>
      <p:ext uri="{BB962C8B-B14F-4D97-AF65-F5344CB8AC3E}">
        <p14:creationId xmlns:p14="http://schemas.microsoft.com/office/powerpoint/2010/main" val="332917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15</a:t>
            </a:fld>
            <a:endParaRPr/>
          </a:p>
        </p:txBody>
      </p:sp>
    </p:spTree>
    <p:extLst>
      <p:ext uri="{BB962C8B-B14F-4D97-AF65-F5344CB8AC3E}">
        <p14:creationId xmlns:p14="http://schemas.microsoft.com/office/powerpoint/2010/main" val="2806021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16</a:t>
            </a:fld>
            <a:endParaRPr/>
          </a:p>
        </p:txBody>
      </p:sp>
    </p:spTree>
    <p:extLst>
      <p:ext uri="{BB962C8B-B14F-4D97-AF65-F5344CB8AC3E}">
        <p14:creationId xmlns:p14="http://schemas.microsoft.com/office/powerpoint/2010/main" val="1275745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17</a:t>
            </a:fld>
            <a:endParaRPr/>
          </a:p>
        </p:txBody>
      </p:sp>
    </p:spTree>
    <p:extLst>
      <p:ext uri="{BB962C8B-B14F-4D97-AF65-F5344CB8AC3E}">
        <p14:creationId xmlns:p14="http://schemas.microsoft.com/office/powerpoint/2010/main" val="111116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18</a:t>
            </a:fld>
            <a:endParaRPr/>
          </a:p>
        </p:txBody>
      </p:sp>
    </p:spTree>
    <p:extLst>
      <p:ext uri="{BB962C8B-B14F-4D97-AF65-F5344CB8AC3E}">
        <p14:creationId xmlns:p14="http://schemas.microsoft.com/office/powerpoint/2010/main" val="2120601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19</a:t>
            </a:fld>
            <a:endParaRPr/>
          </a:p>
        </p:txBody>
      </p:sp>
    </p:spTree>
    <p:extLst>
      <p:ext uri="{BB962C8B-B14F-4D97-AF65-F5344CB8AC3E}">
        <p14:creationId xmlns:p14="http://schemas.microsoft.com/office/powerpoint/2010/main" val="219502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3" name="Google Shape;1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0452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2" name="Google Shape;43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20</a:t>
            </a:fld>
            <a:endParaRPr/>
          </a:p>
        </p:txBody>
      </p:sp>
    </p:spTree>
    <p:extLst>
      <p:ext uri="{BB962C8B-B14F-4D97-AF65-F5344CB8AC3E}">
        <p14:creationId xmlns:p14="http://schemas.microsoft.com/office/powerpoint/2010/main" val="313894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9" name="Google Shape;43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21</a:t>
            </a:fld>
            <a:endParaRPr/>
          </a:p>
        </p:txBody>
      </p:sp>
    </p:spTree>
    <p:extLst>
      <p:ext uri="{BB962C8B-B14F-4D97-AF65-F5344CB8AC3E}">
        <p14:creationId xmlns:p14="http://schemas.microsoft.com/office/powerpoint/2010/main" val="62251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0" name="Google Shape;460;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22</a:t>
            </a:fld>
            <a:endParaRPr/>
          </a:p>
        </p:txBody>
      </p:sp>
    </p:spTree>
    <p:extLst>
      <p:ext uri="{BB962C8B-B14F-4D97-AF65-F5344CB8AC3E}">
        <p14:creationId xmlns:p14="http://schemas.microsoft.com/office/powerpoint/2010/main" val="3538825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9" name="Google Shape;46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23</a:t>
            </a:fld>
            <a:endParaRPr/>
          </a:p>
        </p:txBody>
      </p:sp>
    </p:spTree>
    <p:extLst>
      <p:ext uri="{BB962C8B-B14F-4D97-AF65-F5344CB8AC3E}">
        <p14:creationId xmlns:p14="http://schemas.microsoft.com/office/powerpoint/2010/main" val="67266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9" name="Google Shape;47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24</a:t>
            </a:fld>
            <a:endParaRPr/>
          </a:p>
        </p:txBody>
      </p:sp>
    </p:spTree>
    <p:extLst>
      <p:ext uri="{BB962C8B-B14F-4D97-AF65-F5344CB8AC3E}">
        <p14:creationId xmlns:p14="http://schemas.microsoft.com/office/powerpoint/2010/main" val="168185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8" name="Google Shape;48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25</a:t>
            </a:fld>
            <a:endParaRPr/>
          </a:p>
        </p:txBody>
      </p:sp>
    </p:spTree>
    <p:extLst>
      <p:ext uri="{BB962C8B-B14F-4D97-AF65-F5344CB8AC3E}">
        <p14:creationId xmlns:p14="http://schemas.microsoft.com/office/powerpoint/2010/main" val="2667013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95" name="Google Shape;49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26</a:t>
            </a:fld>
            <a:endParaRPr/>
          </a:p>
        </p:txBody>
      </p:sp>
    </p:spTree>
    <p:extLst>
      <p:ext uri="{BB962C8B-B14F-4D97-AF65-F5344CB8AC3E}">
        <p14:creationId xmlns:p14="http://schemas.microsoft.com/office/powerpoint/2010/main" val="2420682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21" name="Google Shape;52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27</a:t>
            </a:fld>
            <a:endParaRPr/>
          </a:p>
        </p:txBody>
      </p:sp>
    </p:spTree>
    <p:extLst>
      <p:ext uri="{BB962C8B-B14F-4D97-AF65-F5344CB8AC3E}">
        <p14:creationId xmlns:p14="http://schemas.microsoft.com/office/powerpoint/2010/main" val="2937725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0" name="Google Shape;5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0055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8" name="Google Shape;53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29</a:t>
            </a:fld>
            <a:endParaRPr/>
          </a:p>
        </p:txBody>
      </p:sp>
    </p:spTree>
    <p:extLst>
      <p:ext uri="{BB962C8B-B14F-4D97-AF65-F5344CB8AC3E}">
        <p14:creationId xmlns:p14="http://schemas.microsoft.com/office/powerpoint/2010/main" val="29188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90" name="Google Shape;190;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91" name="Google Shape;19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1597317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03" name="Google Shape;6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GB"/>
              <a:t>30</a:t>
            </a:fld>
            <a:endParaRPr/>
          </a:p>
        </p:txBody>
      </p:sp>
    </p:spTree>
    <p:extLst>
      <p:ext uri="{BB962C8B-B14F-4D97-AF65-F5344CB8AC3E}">
        <p14:creationId xmlns:p14="http://schemas.microsoft.com/office/powerpoint/2010/main" val="2322345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76" name="Google Shape;67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GB"/>
              <a:t>31</a:t>
            </a:fld>
            <a:endParaRPr/>
          </a:p>
        </p:txBody>
      </p:sp>
    </p:spTree>
    <p:extLst>
      <p:ext uri="{BB962C8B-B14F-4D97-AF65-F5344CB8AC3E}">
        <p14:creationId xmlns:p14="http://schemas.microsoft.com/office/powerpoint/2010/main" val="3470530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5" name="Google Shape;68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86" name="Google Shape;686;p2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687" name="Google Shape;68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21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1" name="Google Shape;201;p5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02" name="Google Shape;20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293972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5" name="Google Shape;2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03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22" name="Google Shape;2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579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9" name="Google Shape;2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372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015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0" name="Google Shape;2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7878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about:blank"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13"/>
        <p:cNvGrpSpPr/>
        <p:nvPr/>
      </p:nvGrpSpPr>
      <p:grpSpPr>
        <a:xfrm>
          <a:off x="0" y="0"/>
          <a:ext cx="0" cy="0"/>
          <a:chOff x="0" y="0"/>
          <a:chExt cx="0" cy="0"/>
        </a:xfrm>
      </p:grpSpPr>
      <p:sp>
        <p:nvSpPr>
          <p:cNvPr id="14" name="Google Shape;14;p27"/>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27"/>
          <p:cNvPicPr preferRelativeResize="0"/>
          <p:nvPr/>
        </p:nvPicPr>
        <p:blipFill rotWithShape="1">
          <a:blip r:embed="rId2">
            <a:alphaModFix/>
          </a:blip>
          <a:srcRect/>
          <a:stretch/>
        </p:blipFill>
        <p:spPr>
          <a:xfrm>
            <a:off x="3574661" y="2758363"/>
            <a:ext cx="5042678" cy="1341275"/>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4_Disposition personnalisée">
  <p:cSld name="4_Disposition personnalisée">
    <p:spTree>
      <p:nvGrpSpPr>
        <p:cNvPr id="1" name="Shape 132"/>
        <p:cNvGrpSpPr/>
        <p:nvPr/>
      </p:nvGrpSpPr>
      <p:grpSpPr>
        <a:xfrm>
          <a:off x="0" y="0"/>
          <a:ext cx="0" cy="0"/>
          <a:chOff x="0" y="0"/>
          <a:chExt cx="0" cy="0"/>
        </a:xfrm>
      </p:grpSpPr>
      <p:sp>
        <p:nvSpPr>
          <p:cNvPr id="133" name="Google Shape;133;p36"/>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36"/>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36"/>
          <p:cNvSpPr txBox="1">
            <a:spLocks noGrp="1"/>
          </p:cNvSpPr>
          <p:nvPr>
            <p:ph type="title"/>
          </p:nvPr>
        </p:nvSpPr>
        <p:spPr>
          <a:xfrm>
            <a:off x="431371" y="1052832"/>
            <a:ext cx="11247039" cy="647976"/>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5D8298"/>
              </a:buClr>
              <a:buSzPts val="4000"/>
              <a:buFont typeface="Arial"/>
              <a:buNone/>
              <a:defRPr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6"/>
          <p:cNvSpPr txBox="1">
            <a:spLocks noGrp="1"/>
          </p:cNvSpPr>
          <p:nvPr>
            <p:ph type="body" idx="1"/>
          </p:nvPr>
        </p:nvSpPr>
        <p:spPr>
          <a:xfrm>
            <a:off x="1968499" y="2580900"/>
            <a:ext cx="8255959" cy="41605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36"/>
          <p:cNvSpPr txBox="1">
            <a:spLocks noGrp="1"/>
          </p:cNvSpPr>
          <p:nvPr>
            <p:ph type="body" idx="2"/>
          </p:nvPr>
        </p:nvSpPr>
        <p:spPr>
          <a:xfrm>
            <a:off x="1967542" y="3877044"/>
            <a:ext cx="8255959" cy="41605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36"/>
          <p:cNvSpPr txBox="1">
            <a:spLocks noGrp="1"/>
          </p:cNvSpPr>
          <p:nvPr>
            <p:ph type="body" idx="3"/>
          </p:nvPr>
        </p:nvSpPr>
        <p:spPr>
          <a:xfrm>
            <a:off x="1967542" y="5125192"/>
            <a:ext cx="8255959" cy="536057"/>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200"/>
              </a:spcBef>
              <a:spcAft>
                <a:spcPts val="0"/>
              </a:spcAft>
              <a:buSzPts val="3200"/>
              <a:buNone/>
              <a:defRPr sz="3200" b="1">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9" name="Google Shape;139;p36"/>
          <p:cNvSpPr txBox="1">
            <a:spLocks noGrp="1"/>
          </p:cNvSpPr>
          <p:nvPr>
            <p:ph type="body" idx="4"/>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140"/>
        <p:cNvGrpSpPr/>
        <p:nvPr/>
      </p:nvGrpSpPr>
      <p:grpSpPr>
        <a:xfrm>
          <a:off x="0" y="0"/>
          <a:ext cx="0" cy="0"/>
          <a:chOff x="0" y="0"/>
          <a:chExt cx="0" cy="0"/>
        </a:xfrm>
      </p:grpSpPr>
      <p:sp>
        <p:nvSpPr>
          <p:cNvPr id="141" name="Google Shape;141;p37"/>
          <p:cNvSpPr>
            <a:spLocks noGrp="1"/>
          </p:cNvSpPr>
          <p:nvPr>
            <p:ph type="pic" idx="2"/>
          </p:nvPr>
        </p:nvSpPr>
        <p:spPr>
          <a:xfrm>
            <a:off x="621216" y="239346"/>
            <a:ext cx="8931169" cy="4465706"/>
          </a:xfrm>
          <a:prstGeom prst="rect">
            <a:avLst/>
          </a:prstGeom>
          <a:noFill/>
          <a:ln>
            <a:noFill/>
          </a:ln>
        </p:spPr>
      </p:sp>
      <p:sp>
        <p:nvSpPr>
          <p:cNvPr id="142" name="Google Shape;142;p37"/>
          <p:cNvSpPr txBox="1">
            <a:spLocks noGrp="1"/>
          </p:cNvSpPr>
          <p:nvPr>
            <p:ph type="body" idx="1"/>
          </p:nvPr>
        </p:nvSpPr>
        <p:spPr>
          <a:xfrm>
            <a:off x="609600" y="5013176"/>
            <a:ext cx="8942784" cy="8048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0" i="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3" name="Google Shape;143;p37"/>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4" name="Google Shape;144;p37"/>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145"/>
        <p:cNvGrpSpPr/>
        <p:nvPr/>
      </p:nvGrpSpPr>
      <p:grpSpPr>
        <a:xfrm>
          <a:off x="0" y="0"/>
          <a:ext cx="0" cy="0"/>
          <a:chOff x="0" y="0"/>
          <a:chExt cx="0" cy="0"/>
        </a:xfrm>
      </p:grpSpPr>
      <p:sp>
        <p:nvSpPr>
          <p:cNvPr id="146" name="Google Shape;146;p38"/>
          <p:cNvSpPr txBox="1">
            <a:spLocks noGrp="1"/>
          </p:cNvSpPr>
          <p:nvPr>
            <p:ph type="title"/>
          </p:nvPr>
        </p:nvSpPr>
        <p:spPr>
          <a:xfrm>
            <a:off x="621215" y="284704"/>
            <a:ext cx="8835160" cy="55200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8"/>
          <p:cNvSpPr>
            <a:spLocks noGrp="1"/>
          </p:cNvSpPr>
          <p:nvPr>
            <p:ph type="pic" idx="2"/>
          </p:nvPr>
        </p:nvSpPr>
        <p:spPr>
          <a:xfrm>
            <a:off x="609600" y="1228609"/>
            <a:ext cx="5181600" cy="4657047"/>
          </a:xfrm>
          <a:prstGeom prst="rect">
            <a:avLst/>
          </a:prstGeom>
          <a:noFill/>
          <a:ln>
            <a:noFill/>
          </a:ln>
        </p:spPr>
      </p:sp>
      <p:sp>
        <p:nvSpPr>
          <p:cNvPr id="148" name="Google Shape;148;p38"/>
          <p:cNvSpPr txBox="1">
            <a:spLocks noGrp="1"/>
          </p:cNvSpPr>
          <p:nvPr>
            <p:ph type="body" idx="1"/>
          </p:nvPr>
        </p:nvSpPr>
        <p:spPr>
          <a:xfrm>
            <a:off x="6158414" y="1270567"/>
            <a:ext cx="5423985" cy="46182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38"/>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0" name="Google Shape;150;p38"/>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Image avec légende">
  <p:cSld name="2_Image avec légende">
    <p:spTree>
      <p:nvGrpSpPr>
        <p:cNvPr id="1" name="Shape 151"/>
        <p:cNvGrpSpPr/>
        <p:nvPr/>
      </p:nvGrpSpPr>
      <p:grpSpPr>
        <a:xfrm>
          <a:off x="0" y="0"/>
          <a:ext cx="0" cy="0"/>
          <a:chOff x="0" y="0"/>
          <a:chExt cx="0" cy="0"/>
        </a:xfrm>
      </p:grpSpPr>
      <p:sp>
        <p:nvSpPr>
          <p:cNvPr id="152" name="Google Shape;152;p39"/>
          <p:cNvSpPr txBox="1">
            <a:spLocks noGrp="1"/>
          </p:cNvSpPr>
          <p:nvPr>
            <p:ph type="body" idx="1"/>
          </p:nvPr>
        </p:nvSpPr>
        <p:spPr>
          <a:xfrm>
            <a:off x="6158414" y="1270566"/>
            <a:ext cx="5423985" cy="46182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3" name="Google Shape;153;p39"/>
          <p:cNvSpPr txBox="1">
            <a:spLocks noGrp="1"/>
          </p:cNvSpPr>
          <p:nvPr>
            <p:ph type="body" idx="2"/>
          </p:nvPr>
        </p:nvSpPr>
        <p:spPr>
          <a:xfrm>
            <a:off x="621213" y="1270565"/>
            <a:ext cx="5186755" cy="46182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p39"/>
          <p:cNvSpPr txBox="1">
            <a:spLocks noGrp="1"/>
          </p:cNvSpPr>
          <p:nvPr>
            <p:ph type="title"/>
          </p:nvPr>
        </p:nvSpPr>
        <p:spPr>
          <a:xfrm>
            <a:off x="621215" y="284704"/>
            <a:ext cx="8835160" cy="552008"/>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9"/>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6" name="Google Shape;156;p39"/>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Image avec légende">
  <p:cSld name="3_Image avec légende">
    <p:spTree>
      <p:nvGrpSpPr>
        <p:cNvPr id="1" name="Shape 157"/>
        <p:cNvGrpSpPr/>
        <p:nvPr/>
      </p:nvGrpSpPr>
      <p:grpSpPr>
        <a:xfrm>
          <a:off x="0" y="0"/>
          <a:ext cx="0" cy="0"/>
          <a:chOff x="0" y="0"/>
          <a:chExt cx="0" cy="0"/>
        </a:xfrm>
      </p:grpSpPr>
      <p:sp>
        <p:nvSpPr>
          <p:cNvPr id="158" name="Google Shape;158;p40"/>
          <p:cNvSpPr txBox="1">
            <a:spLocks noGrp="1"/>
          </p:cNvSpPr>
          <p:nvPr>
            <p:ph type="title"/>
          </p:nvPr>
        </p:nvSpPr>
        <p:spPr>
          <a:xfrm>
            <a:off x="621214" y="1403491"/>
            <a:ext cx="5186755" cy="715202"/>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0"/>
          <p:cNvSpPr txBox="1">
            <a:spLocks noGrp="1"/>
          </p:cNvSpPr>
          <p:nvPr>
            <p:ph type="body" idx="1"/>
          </p:nvPr>
        </p:nvSpPr>
        <p:spPr>
          <a:xfrm>
            <a:off x="6158414" y="2348880"/>
            <a:ext cx="5423985" cy="3539949"/>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p40"/>
          <p:cNvSpPr txBox="1">
            <a:spLocks noGrp="1"/>
          </p:cNvSpPr>
          <p:nvPr>
            <p:ph type="body" idx="2"/>
          </p:nvPr>
        </p:nvSpPr>
        <p:spPr>
          <a:xfrm>
            <a:off x="621213" y="2348880"/>
            <a:ext cx="5186755" cy="3539949"/>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defRPr>
            </a:lvl2pPr>
            <a:lvl3pPr marL="1371600" lvl="2" indent="-355600" algn="l">
              <a:lnSpc>
                <a:spcPct val="100000"/>
              </a:lnSpc>
              <a:spcBef>
                <a:spcPts val="400"/>
              </a:spcBef>
              <a:spcAft>
                <a:spcPts val="0"/>
              </a:spcAft>
              <a:buSzPts val="2000"/>
              <a:buFont typeface="Arial"/>
              <a:buChar char="•"/>
              <a:defRPr sz="2000">
                <a:solidFill>
                  <a:srgbClr val="5D8298"/>
                </a:solidFill>
              </a:defRPr>
            </a:lvl3pPr>
            <a:lvl4pPr marL="1828800" lvl="3" indent="-355600" algn="l">
              <a:lnSpc>
                <a:spcPct val="100000"/>
              </a:lnSpc>
              <a:spcBef>
                <a:spcPts val="400"/>
              </a:spcBef>
              <a:spcAft>
                <a:spcPts val="0"/>
              </a:spcAft>
              <a:buSzPts val="2000"/>
              <a:buFont typeface="Arial"/>
              <a:buChar char="•"/>
              <a:defRPr sz="2000"/>
            </a:lvl4pPr>
            <a:lvl5pPr marL="2286000" lvl="4" indent="-330200" algn="l">
              <a:lnSpc>
                <a:spcPct val="100000"/>
              </a:lnSpc>
              <a:spcBef>
                <a:spcPts val="400"/>
              </a:spcBef>
              <a:spcAft>
                <a:spcPts val="0"/>
              </a:spcAft>
              <a:buSzPts val="1600"/>
              <a:buFont typeface="Arial"/>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40"/>
          <p:cNvSpPr txBox="1">
            <a:spLocks noGrp="1"/>
          </p:cNvSpPr>
          <p:nvPr>
            <p:ph type="body" idx="3"/>
          </p:nvPr>
        </p:nvSpPr>
        <p:spPr>
          <a:xfrm>
            <a:off x="621215" y="260350"/>
            <a:ext cx="8739148" cy="8651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3200"/>
              <a:buNone/>
              <a:defRPr sz="3200" b="1">
                <a:solidFill>
                  <a:srgbClr val="5D8298"/>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40"/>
          <p:cNvSpPr txBox="1">
            <a:spLocks noGrp="1"/>
          </p:cNvSpPr>
          <p:nvPr>
            <p:ph type="body" idx="4"/>
          </p:nvPr>
        </p:nvSpPr>
        <p:spPr>
          <a:xfrm>
            <a:off x="6158414" y="1408029"/>
            <a:ext cx="5423985" cy="71066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cap="none">
                <a:solidFill>
                  <a:srgbClr val="C7573C"/>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p40"/>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4" name="Google Shape;164;p40"/>
          <p:cNvSpPr txBox="1">
            <a:spLocks noGrp="1"/>
          </p:cNvSpPr>
          <p:nvPr>
            <p:ph type="body" idx="5"/>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NO LOGO">
  <p:cSld name="1_Title and content NO LOGO">
    <p:spTree>
      <p:nvGrpSpPr>
        <p:cNvPr id="1" name="Shape 165"/>
        <p:cNvGrpSpPr/>
        <p:nvPr/>
      </p:nvGrpSpPr>
      <p:grpSpPr>
        <a:xfrm>
          <a:off x="0" y="0"/>
          <a:ext cx="0" cy="0"/>
          <a:chOff x="0" y="0"/>
          <a:chExt cx="0" cy="0"/>
        </a:xfrm>
      </p:grpSpPr>
      <p:sp>
        <p:nvSpPr>
          <p:cNvPr id="166" name="Google Shape;166;p41"/>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41"/>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9" name="Google Shape;169;p41"/>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41"/>
          <p:cNvSpPr/>
          <p:nvPr/>
        </p:nvSpPr>
        <p:spPr>
          <a:xfrm>
            <a:off x="9984432" y="259200"/>
            <a:ext cx="1872208" cy="649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NO LOGO">
  <p:cSld name="2_Title and content NO LOGO">
    <p:spTree>
      <p:nvGrpSpPr>
        <p:cNvPr id="1" name="Shape 171"/>
        <p:cNvGrpSpPr/>
        <p:nvPr/>
      </p:nvGrpSpPr>
      <p:grpSpPr>
        <a:xfrm>
          <a:off x="0" y="0"/>
          <a:ext cx="0" cy="0"/>
          <a:chOff x="0" y="0"/>
          <a:chExt cx="0" cy="0"/>
        </a:xfrm>
      </p:grpSpPr>
      <p:sp>
        <p:nvSpPr>
          <p:cNvPr id="172" name="Google Shape;172;p4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4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5" name="Google Shape;175;p42"/>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Font typeface="Arial"/>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6" name="Google Shape;176;p42"/>
          <p:cNvSpPr/>
          <p:nvPr/>
        </p:nvSpPr>
        <p:spPr>
          <a:xfrm>
            <a:off x="9984432" y="259200"/>
            <a:ext cx="1872208" cy="649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Disposition personnalisée">
  <p:cSld name="2_Disposition personnalisée">
    <p:bg>
      <p:bgPr>
        <a:solidFill>
          <a:srgbClr val="5D8298"/>
        </a:solidFill>
        <a:effectLst/>
      </p:bgPr>
    </p:bg>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9"/>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 name="Google Shape;21;p2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9"/>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4"/>
        <p:cNvGrpSpPr/>
        <p:nvPr/>
      </p:nvGrpSpPr>
      <p:grpSpPr>
        <a:xfrm>
          <a:off x="0" y="0"/>
          <a:ext cx="0" cy="0"/>
          <a:chOff x="0" y="0"/>
          <a:chExt cx="0" cy="0"/>
        </a:xfrm>
      </p:grpSpPr>
      <p:sp>
        <p:nvSpPr>
          <p:cNvPr id="25" name="Google Shape;25;p31"/>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body" idx="1"/>
          </p:nvPr>
        </p:nvSpPr>
        <p:spPr>
          <a:xfrm>
            <a:off x="620184" y="1425600"/>
            <a:ext cx="10962216" cy="4525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31"/>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1"/>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29"/>
        <p:cNvGrpSpPr/>
        <p:nvPr/>
      </p:nvGrpSpPr>
      <p:grpSpPr>
        <a:xfrm>
          <a:off x="0" y="0"/>
          <a:ext cx="0" cy="0"/>
          <a:chOff x="0" y="0"/>
          <a:chExt cx="0" cy="0"/>
        </a:xfrm>
      </p:grpSpPr>
      <p:sp>
        <p:nvSpPr>
          <p:cNvPr id="30" name="Google Shape;30;p32"/>
          <p:cNvSpPr txBox="1">
            <a:spLocks noGrp="1"/>
          </p:cNvSpPr>
          <p:nvPr>
            <p:ph type="body" idx="1"/>
          </p:nvPr>
        </p:nvSpPr>
        <p:spPr>
          <a:xfrm>
            <a:off x="609600" y="1214362"/>
            <a:ext cx="10972800" cy="70247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i="0" cap="none">
                <a:solidFill>
                  <a:srgbClr val="C7573C"/>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1" name="Google Shape;31;p3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body" idx="2"/>
          </p:nvPr>
        </p:nvSpPr>
        <p:spPr>
          <a:xfrm>
            <a:off x="619200" y="1987200"/>
            <a:ext cx="10963200" cy="396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32"/>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 name="Google Shape;34;p32"/>
          <p:cNvSpPr txBox="1">
            <a:spLocks noGrp="1"/>
          </p:cNvSpPr>
          <p:nvPr>
            <p:ph type="body" idx="3"/>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35"/>
        <p:cNvGrpSpPr/>
        <p:nvPr/>
      </p:nvGrpSpPr>
      <p:grpSpPr>
        <a:xfrm>
          <a:off x="0" y="0"/>
          <a:ext cx="0" cy="0"/>
          <a:chOff x="0" y="0"/>
          <a:chExt cx="0" cy="0"/>
        </a:xfrm>
      </p:grpSpPr>
      <p:sp>
        <p:nvSpPr>
          <p:cNvPr id="36" name="Google Shape;36;p50"/>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0"/>
          <p:cNvSpPr txBox="1">
            <a:spLocks noGrp="1"/>
          </p:cNvSpPr>
          <p:nvPr>
            <p:ph type="body" idx="1"/>
          </p:nvPr>
        </p:nvSpPr>
        <p:spPr>
          <a:xfrm>
            <a:off x="620184" y="1425600"/>
            <a:ext cx="10962216" cy="4525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8" name="Google Shape;38;p50"/>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 name="Google Shape;39;p50"/>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20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8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6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6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600"/>
              <a:buNone/>
              <a:defRPr sz="1200">
                <a:latin typeface="PT Sans Narrow"/>
                <a:ea typeface="PT Sans Narrow"/>
                <a:cs typeface="PT Sans Narrow"/>
                <a:sym typeface="PT Sans Narrow"/>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_Disposition personnalisée">
  <p:cSld name="3_Disposition personnalisée">
    <p:spTree>
      <p:nvGrpSpPr>
        <p:cNvPr id="1" name="Shape 40"/>
        <p:cNvGrpSpPr/>
        <p:nvPr/>
      </p:nvGrpSpPr>
      <p:grpSpPr>
        <a:xfrm>
          <a:off x="0" y="0"/>
          <a:ext cx="0" cy="0"/>
          <a:chOff x="0" y="0"/>
          <a:chExt cx="0" cy="0"/>
        </a:xfrm>
      </p:grpSpPr>
      <p:sp>
        <p:nvSpPr>
          <p:cNvPr id="41" name="Google Shape;41;p33"/>
          <p:cNvSpPr txBox="1"/>
          <p:nvPr/>
        </p:nvSpPr>
        <p:spPr>
          <a:xfrm>
            <a:off x="323528" y="3978378"/>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GB" sz="1400" b="1" i="0" u="none" strike="noStrike" cap="none">
                <a:solidFill>
                  <a:srgbClr val="C6573B"/>
                </a:solidFill>
                <a:latin typeface="Arial"/>
                <a:ea typeface="Arial"/>
                <a:cs typeface="Arial"/>
                <a:sym typeface="Arial"/>
              </a:rPr>
              <a:t>Dr. Antoine Lacombe </a:t>
            </a:r>
            <a:r>
              <a:rPr lang="en-GB" sz="1100" b="1" i="0" u="none" strike="noStrike" cap="none">
                <a:solidFill>
                  <a:srgbClr val="C6573B"/>
                </a:solidFill>
                <a:latin typeface="Arial"/>
                <a:ea typeface="Arial"/>
                <a:cs typeface="Arial"/>
                <a:sym typeface="Arial"/>
              </a:rPr>
              <a:t>Pharm D, MBA</a:t>
            </a:r>
            <a:endParaRPr sz="1100" b="0" i="0" u="sng" strike="noStrike" cap="none">
              <a:solidFill>
                <a:srgbClr val="C6573B"/>
              </a:solidFill>
              <a:latin typeface="Arial"/>
              <a:ea typeface="Arial"/>
              <a:cs typeface="Arial"/>
              <a:sym typeface="Arial"/>
            </a:endParaRPr>
          </a:p>
        </p:txBody>
      </p:sp>
      <p:sp>
        <p:nvSpPr>
          <p:cNvPr id="42" name="Google Shape;42;p33"/>
          <p:cNvSpPr txBox="1"/>
          <p:nvPr/>
        </p:nvSpPr>
        <p:spPr>
          <a:xfrm>
            <a:off x="787828" y="4475570"/>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+41 79 529 42 79</a:t>
            </a:r>
            <a:endParaRPr sz="1400" b="0" i="0" u="sng" strike="noStrike" cap="none">
              <a:solidFill>
                <a:srgbClr val="5D8298"/>
              </a:solidFill>
              <a:latin typeface="Arial"/>
              <a:ea typeface="Arial"/>
              <a:cs typeface="Arial"/>
              <a:sym typeface="Arial"/>
            </a:endParaRPr>
          </a:p>
        </p:txBody>
      </p:sp>
      <p:sp>
        <p:nvSpPr>
          <p:cNvPr id="43" name="Google Shape;43;p33"/>
          <p:cNvSpPr txBox="1"/>
          <p:nvPr/>
        </p:nvSpPr>
        <p:spPr>
          <a:xfrm>
            <a:off x="348739" y="1556792"/>
            <a:ext cx="4797678" cy="103050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COR2ED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Bodenackerstrasse 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4103 Bottmingen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0000"/>
              <a:buFont typeface="Arial"/>
              <a:buNone/>
            </a:pPr>
            <a:r>
              <a:rPr lang="en-GB" sz="1800" b="0" i="0" u="none" strike="noStrike" cap="none">
                <a:solidFill>
                  <a:srgbClr val="5D8298"/>
                </a:solidFill>
                <a:latin typeface="Arial"/>
                <a:ea typeface="Arial"/>
                <a:cs typeface="Arial"/>
                <a:sym typeface="Arial"/>
              </a:rPr>
              <a:t>SWITZERLAND</a:t>
            </a:r>
            <a:endParaRPr sz="1400" b="0" i="0" u="none" strike="noStrike" cap="none">
              <a:solidFill>
                <a:srgbClr val="000000"/>
              </a:solidFill>
              <a:latin typeface="Arial"/>
              <a:ea typeface="Arial"/>
              <a:cs typeface="Arial"/>
              <a:sym typeface="Arial"/>
            </a:endParaRPr>
          </a:p>
        </p:txBody>
      </p:sp>
      <p:sp>
        <p:nvSpPr>
          <p:cNvPr id="44" name="Google Shape;44;p33"/>
          <p:cNvSpPr txBox="1"/>
          <p:nvPr/>
        </p:nvSpPr>
        <p:spPr>
          <a:xfrm>
            <a:off x="323528" y="2628273"/>
            <a:ext cx="4536504" cy="70942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GB" sz="1400" b="1" i="0" u="none" strike="noStrike" cap="none">
                <a:solidFill>
                  <a:srgbClr val="C6573B"/>
                </a:solidFill>
                <a:latin typeface="Arial"/>
                <a:ea typeface="Arial"/>
                <a:cs typeface="Arial"/>
                <a:sym typeface="Arial"/>
              </a:rPr>
              <a:t>Dr. Froukje Sosef </a:t>
            </a:r>
            <a:r>
              <a:rPr lang="en-GB" sz="1100" b="1" i="0" u="none" strike="noStrike" cap="none">
                <a:solidFill>
                  <a:srgbClr val="C6573B"/>
                </a:solidFill>
                <a:latin typeface="Arial"/>
                <a:ea typeface="Arial"/>
                <a:cs typeface="Arial"/>
                <a:sym typeface="Arial"/>
              </a:rPr>
              <a:t>MD</a:t>
            </a:r>
            <a:endParaRPr sz="1100" b="0" i="0" u="sng" strike="noStrike" cap="none">
              <a:solidFill>
                <a:srgbClr val="C6573B"/>
              </a:solidFill>
              <a:latin typeface="Arial"/>
              <a:ea typeface="Arial"/>
              <a:cs typeface="Arial"/>
              <a:sym typeface="Arial"/>
            </a:endParaRPr>
          </a:p>
        </p:txBody>
      </p:sp>
      <p:sp>
        <p:nvSpPr>
          <p:cNvPr id="45" name="Google Shape;45;p33"/>
          <p:cNvSpPr txBox="1"/>
          <p:nvPr/>
        </p:nvSpPr>
        <p:spPr>
          <a:xfrm>
            <a:off x="787828" y="3114282"/>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+31 6 2324 3636</a:t>
            </a:r>
            <a:endParaRPr sz="1400" b="0" i="0" u="sng" strike="noStrike" cap="none">
              <a:solidFill>
                <a:srgbClr val="5D8298"/>
              </a:solidFill>
              <a:latin typeface="Arial"/>
              <a:ea typeface="Arial"/>
              <a:cs typeface="Arial"/>
              <a:sym typeface="Arial"/>
            </a:endParaRPr>
          </a:p>
        </p:txBody>
      </p:sp>
      <p:grpSp>
        <p:nvGrpSpPr>
          <p:cNvPr id="46" name="Google Shape;46;p33"/>
          <p:cNvGrpSpPr/>
          <p:nvPr/>
        </p:nvGrpSpPr>
        <p:grpSpPr>
          <a:xfrm>
            <a:off x="418902" y="3063588"/>
            <a:ext cx="356400" cy="356400"/>
            <a:chOff x="761970" y="3386221"/>
            <a:chExt cx="356400" cy="356400"/>
          </a:xfrm>
        </p:grpSpPr>
        <p:sp>
          <p:nvSpPr>
            <p:cNvPr id="47" name="Google Shape;47;p33"/>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 name="Google Shape;48;p33" descr="Speaker Phone"/>
            <p:cNvPicPr preferRelativeResize="0"/>
            <p:nvPr/>
          </p:nvPicPr>
          <p:blipFill rotWithShape="1">
            <a:blip r:embed="rId2">
              <a:alphaModFix/>
            </a:blip>
            <a:srcRect/>
            <a:stretch/>
          </p:blipFill>
          <p:spPr>
            <a:xfrm>
              <a:off x="783725" y="3406712"/>
              <a:ext cx="310320" cy="310320"/>
            </a:xfrm>
            <a:prstGeom prst="rect">
              <a:avLst/>
            </a:prstGeom>
            <a:noFill/>
            <a:ln>
              <a:noFill/>
            </a:ln>
          </p:spPr>
        </p:pic>
      </p:grpSp>
      <p:sp>
        <p:nvSpPr>
          <p:cNvPr id="49" name="Google Shape;49;p33"/>
          <p:cNvSpPr/>
          <p:nvPr/>
        </p:nvSpPr>
        <p:spPr>
          <a:xfrm>
            <a:off x="417732" y="3496009"/>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 name="Google Shape;50;p33" descr="Envelope"/>
          <p:cNvPicPr preferRelativeResize="0"/>
          <p:nvPr/>
        </p:nvPicPr>
        <p:blipFill rotWithShape="1">
          <a:blip r:embed="rId3">
            <a:alphaModFix/>
          </a:blip>
          <a:srcRect/>
          <a:stretch/>
        </p:blipFill>
        <p:spPr>
          <a:xfrm>
            <a:off x="475066" y="3552712"/>
            <a:ext cx="239704" cy="239704"/>
          </a:xfrm>
          <a:prstGeom prst="rect">
            <a:avLst/>
          </a:prstGeom>
          <a:noFill/>
          <a:ln>
            <a:noFill/>
          </a:ln>
        </p:spPr>
      </p:pic>
      <p:grpSp>
        <p:nvGrpSpPr>
          <p:cNvPr id="51" name="Google Shape;51;p33"/>
          <p:cNvGrpSpPr/>
          <p:nvPr/>
        </p:nvGrpSpPr>
        <p:grpSpPr>
          <a:xfrm>
            <a:off x="423995" y="4414481"/>
            <a:ext cx="356400" cy="356400"/>
            <a:chOff x="761970" y="3386221"/>
            <a:chExt cx="356400" cy="356400"/>
          </a:xfrm>
        </p:grpSpPr>
        <p:sp>
          <p:nvSpPr>
            <p:cNvPr id="52" name="Google Shape;52;p33"/>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 name="Google Shape;53;p33" descr="Speaker Phone"/>
            <p:cNvPicPr preferRelativeResize="0"/>
            <p:nvPr/>
          </p:nvPicPr>
          <p:blipFill rotWithShape="1">
            <a:blip r:embed="rId2">
              <a:alphaModFix/>
            </a:blip>
            <a:srcRect/>
            <a:stretch/>
          </p:blipFill>
          <p:spPr>
            <a:xfrm>
              <a:off x="783725" y="3406712"/>
              <a:ext cx="310320" cy="310320"/>
            </a:xfrm>
            <a:prstGeom prst="rect">
              <a:avLst/>
            </a:prstGeom>
            <a:noFill/>
            <a:ln>
              <a:noFill/>
            </a:ln>
          </p:spPr>
        </p:pic>
      </p:grpSp>
      <p:sp>
        <p:nvSpPr>
          <p:cNvPr id="54" name="Google Shape;54;p33"/>
          <p:cNvSpPr/>
          <p:nvPr/>
        </p:nvSpPr>
        <p:spPr>
          <a:xfrm>
            <a:off x="422825" y="4846902"/>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 name="Google Shape;55;p33" descr="Envelope"/>
          <p:cNvPicPr preferRelativeResize="0"/>
          <p:nvPr/>
        </p:nvPicPr>
        <p:blipFill rotWithShape="1">
          <a:blip r:embed="rId3">
            <a:alphaModFix/>
          </a:blip>
          <a:srcRect/>
          <a:stretch/>
        </p:blipFill>
        <p:spPr>
          <a:xfrm>
            <a:off x="482343" y="4902641"/>
            <a:ext cx="239704" cy="239704"/>
          </a:xfrm>
          <a:prstGeom prst="rect">
            <a:avLst/>
          </a:prstGeom>
          <a:noFill/>
          <a:ln>
            <a:noFill/>
          </a:ln>
        </p:spPr>
      </p:pic>
      <p:sp>
        <p:nvSpPr>
          <p:cNvPr id="56" name="Google Shape;56;p33"/>
          <p:cNvSpPr txBox="1"/>
          <p:nvPr/>
        </p:nvSpPr>
        <p:spPr>
          <a:xfrm>
            <a:off x="787828" y="4885348"/>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antoine.lacombe@cor2ed.com</a:t>
            </a:r>
            <a:endParaRPr sz="1400" b="0" i="0" u="sng" strike="noStrike" cap="none">
              <a:solidFill>
                <a:srgbClr val="5D8298"/>
              </a:solidFill>
              <a:latin typeface="Arial"/>
              <a:ea typeface="Arial"/>
              <a:cs typeface="Arial"/>
              <a:sym typeface="Arial"/>
            </a:endParaRPr>
          </a:p>
        </p:txBody>
      </p:sp>
      <p:sp>
        <p:nvSpPr>
          <p:cNvPr id="57" name="Google Shape;57;p33"/>
          <p:cNvSpPr txBox="1"/>
          <p:nvPr/>
        </p:nvSpPr>
        <p:spPr>
          <a:xfrm>
            <a:off x="787828" y="3557513"/>
            <a:ext cx="4536504" cy="38240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GB" sz="1400" b="0" i="0" u="none" strike="noStrike" cap="none">
                <a:solidFill>
                  <a:srgbClr val="5D8298"/>
                </a:solidFill>
                <a:latin typeface="Arial"/>
                <a:ea typeface="Arial"/>
                <a:cs typeface="Arial"/>
                <a:sym typeface="Arial"/>
              </a:rPr>
              <a:t>froukje.sosef@cor2ed.com</a:t>
            </a:r>
            <a:endParaRPr sz="1400" b="0" i="0" u="sng" strike="noStrike" cap="none">
              <a:solidFill>
                <a:srgbClr val="5D8298"/>
              </a:solidFill>
              <a:latin typeface="Arial"/>
              <a:ea typeface="Arial"/>
              <a:cs typeface="Arial"/>
              <a:sym typeface="Arial"/>
            </a:endParaRPr>
          </a:p>
        </p:txBody>
      </p:sp>
      <p:pic>
        <p:nvPicPr>
          <p:cNvPr id="58" name="Google Shape;58;p33"/>
          <p:cNvPicPr preferRelativeResize="0"/>
          <p:nvPr/>
        </p:nvPicPr>
        <p:blipFill rotWithShape="1">
          <a:blip r:embed="rId4">
            <a:alphaModFix/>
          </a:blip>
          <a:srcRect/>
          <a:stretch/>
        </p:blipFill>
        <p:spPr>
          <a:xfrm>
            <a:off x="429164" y="951062"/>
            <a:ext cx="1914541" cy="509238"/>
          </a:xfrm>
          <a:prstGeom prst="rect">
            <a:avLst/>
          </a:prstGeom>
          <a:noFill/>
          <a:ln>
            <a:noFill/>
          </a:ln>
        </p:spPr>
      </p:pic>
      <p:sp>
        <p:nvSpPr>
          <p:cNvPr id="59" name="Google Shape;59;p33"/>
          <p:cNvSpPr txBox="1"/>
          <p:nvPr/>
        </p:nvSpPr>
        <p:spPr>
          <a:xfrm>
            <a:off x="5087888" y="6404238"/>
            <a:ext cx="6959903" cy="453762"/>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600"/>
              <a:buFont typeface="Arial"/>
              <a:buNone/>
            </a:pPr>
            <a:r>
              <a:rPr lang="en-GB" sz="1600" b="1" i="0" u="none" strike="noStrike" cap="none">
                <a:solidFill>
                  <a:schemeClr val="accent1"/>
                </a:solidFill>
                <a:latin typeface="Arial"/>
                <a:ea typeface="Arial"/>
                <a:cs typeface="Arial"/>
                <a:sym typeface="Arial"/>
              </a:rPr>
              <a:t>Heading to the heart of Independent Medical Education Since 2012</a:t>
            </a:r>
            <a:endParaRPr sz="1600" b="1" i="0" u="sng" strike="noStrike" cap="none">
              <a:solidFill>
                <a:schemeClr val="accent1"/>
              </a:solidFill>
              <a:latin typeface="Arial"/>
              <a:ea typeface="Arial"/>
              <a:cs typeface="Arial"/>
              <a:sym typeface="Arial"/>
            </a:endParaRPr>
          </a:p>
        </p:txBody>
      </p:sp>
      <p:pic>
        <p:nvPicPr>
          <p:cNvPr id="60" name="Google Shape;60;p33"/>
          <p:cNvPicPr preferRelativeResize="0"/>
          <p:nvPr/>
        </p:nvPicPr>
        <p:blipFill rotWithShape="1">
          <a:blip r:embed="rId5">
            <a:alphaModFix/>
          </a:blip>
          <a:srcRect r="65695"/>
          <a:stretch/>
        </p:blipFill>
        <p:spPr>
          <a:xfrm>
            <a:off x="300854" y="1562275"/>
            <a:ext cx="3012116" cy="3756787"/>
          </a:xfrm>
          <a:prstGeom prst="rect">
            <a:avLst/>
          </a:prstGeom>
          <a:noFill/>
          <a:ln>
            <a:noFill/>
          </a:ln>
        </p:spPr>
      </p:pic>
      <p:sp>
        <p:nvSpPr>
          <p:cNvPr id="61" name="Google Shape;61;p33"/>
          <p:cNvSpPr txBox="1"/>
          <p:nvPr/>
        </p:nvSpPr>
        <p:spPr>
          <a:xfrm>
            <a:off x="787050" y="5497848"/>
            <a:ext cx="2251262" cy="43165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GB" sz="1000" b="1" i="0" u="none" strike="noStrike" cap="none">
                <a:solidFill>
                  <a:schemeClr val="dk2"/>
                </a:solidFill>
                <a:latin typeface="Arial"/>
                <a:ea typeface="Arial"/>
                <a:cs typeface="Arial"/>
                <a:sym typeface="Arial"/>
              </a:rPr>
              <a:t>Connect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2"/>
                </a:solidFill>
                <a:latin typeface="Arial"/>
                <a:ea typeface="Arial"/>
                <a:cs typeface="Arial"/>
                <a:sym typeface="Arial"/>
              </a:rPr>
              <a:t>LinkedIn </a:t>
            </a:r>
            <a:r>
              <a:rPr lang="en-GB" sz="14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@GI CONNECT</a:t>
            </a:r>
            <a:endParaRPr sz="1400" b="0" i="0" u="none" strike="noStrike" cap="none">
              <a:solidFill>
                <a:schemeClr val="dk2"/>
              </a:solidFill>
              <a:latin typeface="Arial"/>
              <a:ea typeface="Arial"/>
              <a:cs typeface="Arial"/>
              <a:sym typeface="Arial"/>
            </a:endParaRPr>
          </a:p>
        </p:txBody>
      </p:sp>
      <p:sp>
        <p:nvSpPr>
          <p:cNvPr id="62" name="Google Shape;62;p33"/>
          <p:cNvSpPr txBox="1"/>
          <p:nvPr/>
        </p:nvSpPr>
        <p:spPr>
          <a:xfrm>
            <a:off x="3491564" y="5497848"/>
            <a:ext cx="1862964" cy="43165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GB" sz="1000" b="1" i="0" u="none" strike="noStrike" cap="none">
                <a:solidFill>
                  <a:schemeClr val="dk2"/>
                </a:solidFill>
                <a:latin typeface="Arial"/>
                <a:ea typeface="Arial"/>
                <a:cs typeface="Arial"/>
                <a:sym typeface="Arial"/>
              </a:rPr>
              <a:t>Watch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2"/>
                </a:solidFill>
                <a:latin typeface="Arial"/>
                <a:ea typeface="Arial"/>
                <a:cs typeface="Arial"/>
                <a:sym typeface="Arial"/>
              </a:rPr>
              <a:t>YouTube </a:t>
            </a:r>
            <a:r>
              <a:rPr lang="en-GB" sz="14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@COR2ED</a:t>
            </a:r>
            <a:endParaRPr sz="1400" b="0" i="0" u="none" strike="noStrike" cap="none">
              <a:solidFill>
                <a:schemeClr val="dk2"/>
              </a:solidFill>
              <a:latin typeface="Arial"/>
              <a:ea typeface="Arial"/>
              <a:cs typeface="Arial"/>
              <a:sym typeface="Arial"/>
            </a:endParaRPr>
          </a:p>
        </p:txBody>
      </p:sp>
      <p:sp>
        <p:nvSpPr>
          <p:cNvPr id="63" name="Google Shape;63;p33"/>
          <p:cNvSpPr/>
          <p:nvPr/>
        </p:nvSpPr>
        <p:spPr>
          <a:xfrm>
            <a:off x="416331" y="6033094"/>
            <a:ext cx="369911" cy="369769"/>
          </a:xfrm>
          <a:prstGeom prst="roundRect">
            <a:avLst>
              <a:gd name="adj" fmla="val 11151"/>
            </a:avLst>
          </a:prstGeom>
          <a:solidFill>
            <a:srgbClr val="C6573B"/>
          </a:solidFill>
          <a:ln w="9525" cap="flat" cmpd="sng">
            <a:solidFill>
              <a:srgbClr val="C657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33"/>
          <p:cNvSpPr txBox="1"/>
          <p:nvPr/>
        </p:nvSpPr>
        <p:spPr>
          <a:xfrm>
            <a:off x="805458" y="6013567"/>
            <a:ext cx="1756693" cy="44627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GB" sz="1000" b="1" i="0" u="none" strike="noStrike" cap="none">
                <a:solidFill>
                  <a:schemeClr val="dk2"/>
                </a:solidFill>
                <a:latin typeface="Arial"/>
                <a:ea typeface="Arial"/>
                <a:cs typeface="Arial"/>
                <a:sym typeface="Arial"/>
              </a:rPr>
              <a:t>Visit us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https://cor2ed.com/</a:t>
            </a:r>
            <a:endParaRPr sz="1400" b="0" i="0" u="none" strike="noStrike" cap="none">
              <a:solidFill>
                <a:schemeClr val="dk2"/>
              </a:solidFill>
              <a:latin typeface="Arial"/>
              <a:ea typeface="Arial"/>
              <a:cs typeface="Arial"/>
              <a:sym typeface="Arial"/>
            </a:endParaRPr>
          </a:p>
        </p:txBody>
      </p:sp>
      <p:sp>
        <p:nvSpPr>
          <p:cNvPr id="65" name="Google Shape;65;p33">
            <a:hlinkClick r:id="rId6"/>
          </p:cNvPr>
          <p:cNvSpPr/>
          <p:nvPr/>
        </p:nvSpPr>
        <p:spPr>
          <a:xfrm>
            <a:off x="391317" y="6016204"/>
            <a:ext cx="2170834" cy="42023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6" name="Google Shape;66;p33" descr="World"/>
          <p:cNvPicPr preferRelativeResize="0"/>
          <p:nvPr/>
        </p:nvPicPr>
        <p:blipFill rotWithShape="1">
          <a:blip r:embed="rId7">
            <a:alphaModFix/>
          </a:blip>
          <a:srcRect/>
          <a:stretch/>
        </p:blipFill>
        <p:spPr>
          <a:xfrm>
            <a:off x="447989" y="6070903"/>
            <a:ext cx="306593" cy="306593"/>
          </a:xfrm>
          <a:prstGeom prst="rect">
            <a:avLst/>
          </a:prstGeom>
          <a:noFill/>
          <a:ln>
            <a:noFill/>
          </a:ln>
        </p:spPr>
      </p:pic>
      <p:sp>
        <p:nvSpPr>
          <p:cNvPr id="67" name="Google Shape;67;p33"/>
          <p:cNvSpPr txBox="1"/>
          <p:nvPr/>
        </p:nvSpPr>
        <p:spPr>
          <a:xfrm>
            <a:off x="3501522" y="6033094"/>
            <a:ext cx="1983453"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GB" sz="1000" b="1" i="0" u="none" strike="noStrike" cap="none">
                <a:solidFill>
                  <a:schemeClr val="dk2"/>
                </a:solidFill>
                <a:latin typeface="Arial"/>
                <a:ea typeface="Arial"/>
                <a:cs typeface="Arial"/>
                <a:sym typeface="Arial"/>
              </a:rPr>
              <a:t>Follow us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2"/>
                </a:solidFill>
                <a:latin typeface="Arial"/>
                <a:ea typeface="Arial"/>
                <a:cs typeface="Arial"/>
                <a:sym typeface="Arial"/>
              </a:rPr>
              <a:t>Twitter </a:t>
            </a:r>
            <a:r>
              <a:rPr lang="en-GB" sz="1400" b="0" i="0" u="sng" strike="noStrike" cap="none">
                <a:solidFill>
                  <a:schemeClr val="accent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@giconnectinfo</a:t>
            </a:r>
            <a:endParaRPr sz="1400" b="0" i="0" u="sng" strike="noStrike" cap="none">
              <a:solidFill>
                <a:schemeClr val="accent1"/>
              </a:solidFill>
              <a:latin typeface="Arial"/>
              <a:ea typeface="Arial"/>
              <a:cs typeface="Arial"/>
              <a:sym typeface="Arial"/>
            </a:endParaRPr>
          </a:p>
        </p:txBody>
      </p:sp>
      <p:sp>
        <p:nvSpPr>
          <p:cNvPr id="68" name="Google Shape;68;p33">
            <a:hlinkClick r:id="rId6"/>
          </p:cNvPr>
          <p:cNvSpPr/>
          <p:nvPr/>
        </p:nvSpPr>
        <p:spPr>
          <a:xfrm>
            <a:off x="3083140" y="6004897"/>
            <a:ext cx="2475809" cy="42023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9" name="Google Shape;69;p33"/>
          <p:cNvPicPr preferRelativeResize="0"/>
          <p:nvPr/>
        </p:nvPicPr>
        <p:blipFill rotWithShape="1">
          <a:blip r:embed="rId8">
            <a:alphaModFix/>
          </a:blip>
          <a:srcRect/>
          <a:stretch/>
        </p:blipFill>
        <p:spPr>
          <a:xfrm>
            <a:off x="2845538" y="809204"/>
            <a:ext cx="9308741" cy="4474895"/>
          </a:xfrm>
          <a:prstGeom prst="rect">
            <a:avLst/>
          </a:prstGeom>
          <a:noFill/>
          <a:ln>
            <a:noFill/>
          </a:ln>
        </p:spPr>
      </p:pic>
      <p:pic>
        <p:nvPicPr>
          <p:cNvPr id="70" name="Google Shape;70;p33" descr="Marker with solid fill"/>
          <p:cNvPicPr preferRelativeResize="0"/>
          <p:nvPr/>
        </p:nvPicPr>
        <p:blipFill rotWithShape="1">
          <a:blip r:embed="rId9">
            <a:alphaModFix/>
          </a:blip>
          <a:srcRect/>
          <a:stretch/>
        </p:blipFill>
        <p:spPr>
          <a:xfrm>
            <a:off x="3389006" y="1949574"/>
            <a:ext cx="313184" cy="313184"/>
          </a:xfrm>
          <a:prstGeom prst="rect">
            <a:avLst/>
          </a:prstGeom>
          <a:noFill/>
          <a:ln>
            <a:noFill/>
          </a:ln>
        </p:spPr>
      </p:pic>
      <p:pic>
        <p:nvPicPr>
          <p:cNvPr id="71" name="Google Shape;71;p33" descr="Marker with solid fill"/>
          <p:cNvPicPr preferRelativeResize="0"/>
          <p:nvPr/>
        </p:nvPicPr>
        <p:blipFill rotWithShape="1">
          <a:blip r:embed="rId9">
            <a:alphaModFix/>
          </a:blip>
          <a:srcRect/>
          <a:stretch/>
        </p:blipFill>
        <p:spPr>
          <a:xfrm>
            <a:off x="4149789" y="2084249"/>
            <a:ext cx="313184" cy="313184"/>
          </a:xfrm>
          <a:prstGeom prst="rect">
            <a:avLst/>
          </a:prstGeom>
          <a:noFill/>
          <a:ln>
            <a:noFill/>
          </a:ln>
        </p:spPr>
      </p:pic>
      <p:pic>
        <p:nvPicPr>
          <p:cNvPr id="72" name="Google Shape;72;p33" descr="Marker with solid fill"/>
          <p:cNvPicPr preferRelativeResize="0"/>
          <p:nvPr/>
        </p:nvPicPr>
        <p:blipFill rotWithShape="1">
          <a:blip r:embed="rId9">
            <a:alphaModFix/>
          </a:blip>
          <a:srcRect/>
          <a:stretch/>
        </p:blipFill>
        <p:spPr>
          <a:xfrm>
            <a:off x="4787336" y="1753300"/>
            <a:ext cx="313184" cy="313184"/>
          </a:xfrm>
          <a:prstGeom prst="rect">
            <a:avLst/>
          </a:prstGeom>
          <a:noFill/>
          <a:ln>
            <a:noFill/>
          </a:ln>
        </p:spPr>
      </p:pic>
      <p:pic>
        <p:nvPicPr>
          <p:cNvPr id="73" name="Google Shape;73;p33" descr="Marker with solid fill"/>
          <p:cNvPicPr preferRelativeResize="0"/>
          <p:nvPr/>
        </p:nvPicPr>
        <p:blipFill rotWithShape="1">
          <a:blip r:embed="rId9">
            <a:alphaModFix/>
          </a:blip>
          <a:srcRect/>
          <a:stretch/>
        </p:blipFill>
        <p:spPr>
          <a:xfrm>
            <a:off x="6900460" y="1561745"/>
            <a:ext cx="313184" cy="313184"/>
          </a:xfrm>
          <a:prstGeom prst="rect">
            <a:avLst/>
          </a:prstGeom>
          <a:noFill/>
          <a:ln>
            <a:noFill/>
          </a:ln>
        </p:spPr>
      </p:pic>
      <p:pic>
        <p:nvPicPr>
          <p:cNvPr id="74" name="Google Shape;74;p33" descr="Marker with solid fill"/>
          <p:cNvPicPr preferRelativeResize="0"/>
          <p:nvPr/>
        </p:nvPicPr>
        <p:blipFill rotWithShape="1">
          <a:blip r:embed="rId9">
            <a:alphaModFix/>
          </a:blip>
          <a:srcRect/>
          <a:stretch/>
        </p:blipFill>
        <p:spPr>
          <a:xfrm>
            <a:off x="6665606" y="1405153"/>
            <a:ext cx="313184" cy="313184"/>
          </a:xfrm>
          <a:prstGeom prst="rect">
            <a:avLst/>
          </a:prstGeom>
          <a:noFill/>
          <a:ln>
            <a:noFill/>
          </a:ln>
        </p:spPr>
      </p:pic>
      <p:pic>
        <p:nvPicPr>
          <p:cNvPr id="75" name="Google Shape;75;p33" descr="Marker with solid fill"/>
          <p:cNvPicPr preferRelativeResize="0"/>
          <p:nvPr/>
        </p:nvPicPr>
        <p:blipFill rotWithShape="1">
          <a:blip r:embed="rId9">
            <a:alphaModFix/>
          </a:blip>
          <a:srcRect/>
          <a:stretch/>
        </p:blipFill>
        <p:spPr>
          <a:xfrm>
            <a:off x="6688933" y="1753300"/>
            <a:ext cx="313184" cy="313184"/>
          </a:xfrm>
          <a:prstGeom prst="rect">
            <a:avLst/>
          </a:prstGeom>
          <a:noFill/>
          <a:ln>
            <a:noFill/>
          </a:ln>
        </p:spPr>
      </p:pic>
      <p:pic>
        <p:nvPicPr>
          <p:cNvPr id="76" name="Google Shape;76;p33" descr="Marker with solid fill"/>
          <p:cNvPicPr preferRelativeResize="0"/>
          <p:nvPr/>
        </p:nvPicPr>
        <p:blipFill rotWithShape="1">
          <a:blip r:embed="rId9">
            <a:alphaModFix/>
          </a:blip>
          <a:srcRect/>
          <a:stretch/>
        </p:blipFill>
        <p:spPr>
          <a:xfrm>
            <a:off x="6535322" y="1877944"/>
            <a:ext cx="313184" cy="313184"/>
          </a:xfrm>
          <a:prstGeom prst="rect">
            <a:avLst/>
          </a:prstGeom>
          <a:noFill/>
          <a:ln>
            <a:noFill/>
          </a:ln>
        </p:spPr>
      </p:pic>
      <p:pic>
        <p:nvPicPr>
          <p:cNvPr id="77" name="Google Shape;77;p33" descr="Marker with solid fill"/>
          <p:cNvPicPr preferRelativeResize="0"/>
          <p:nvPr/>
        </p:nvPicPr>
        <p:blipFill rotWithShape="1">
          <a:blip r:embed="rId9">
            <a:alphaModFix/>
          </a:blip>
          <a:srcRect/>
          <a:stretch/>
        </p:blipFill>
        <p:spPr>
          <a:xfrm>
            <a:off x="4662927" y="1796720"/>
            <a:ext cx="313184" cy="313184"/>
          </a:xfrm>
          <a:prstGeom prst="rect">
            <a:avLst/>
          </a:prstGeom>
          <a:noFill/>
          <a:ln>
            <a:noFill/>
          </a:ln>
        </p:spPr>
      </p:pic>
      <p:pic>
        <p:nvPicPr>
          <p:cNvPr id="78" name="Google Shape;78;p33" descr="Marker with solid fill"/>
          <p:cNvPicPr preferRelativeResize="0"/>
          <p:nvPr/>
        </p:nvPicPr>
        <p:blipFill rotWithShape="1">
          <a:blip r:embed="rId9">
            <a:alphaModFix/>
          </a:blip>
          <a:srcRect/>
          <a:stretch/>
        </p:blipFill>
        <p:spPr>
          <a:xfrm>
            <a:off x="7010495" y="1154147"/>
            <a:ext cx="313184" cy="313184"/>
          </a:xfrm>
          <a:prstGeom prst="rect">
            <a:avLst/>
          </a:prstGeom>
          <a:noFill/>
          <a:ln>
            <a:noFill/>
          </a:ln>
        </p:spPr>
      </p:pic>
      <p:pic>
        <p:nvPicPr>
          <p:cNvPr id="79" name="Google Shape;79;p33" descr="Marker with solid fill"/>
          <p:cNvPicPr preferRelativeResize="0"/>
          <p:nvPr/>
        </p:nvPicPr>
        <p:blipFill rotWithShape="1">
          <a:blip r:embed="rId9">
            <a:alphaModFix/>
          </a:blip>
          <a:srcRect/>
          <a:stretch/>
        </p:blipFill>
        <p:spPr>
          <a:xfrm>
            <a:off x="10275599" y="1962644"/>
            <a:ext cx="313184" cy="313184"/>
          </a:xfrm>
          <a:prstGeom prst="rect">
            <a:avLst/>
          </a:prstGeom>
          <a:noFill/>
          <a:ln>
            <a:noFill/>
          </a:ln>
        </p:spPr>
      </p:pic>
      <p:pic>
        <p:nvPicPr>
          <p:cNvPr id="80" name="Google Shape;80;p33" descr="Marker with solid fill"/>
          <p:cNvPicPr preferRelativeResize="0"/>
          <p:nvPr/>
        </p:nvPicPr>
        <p:blipFill rotWithShape="1">
          <a:blip r:embed="rId9">
            <a:alphaModFix/>
          </a:blip>
          <a:srcRect/>
          <a:stretch/>
        </p:blipFill>
        <p:spPr>
          <a:xfrm>
            <a:off x="7147911" y="1824071"/>
            <a:ext cx="313184" cy="313184"/>
          </a:xfrm>
          <a:prstGeom prst="rect">
            <a:avLst/>
          </a:prstGeom>
          <a:noFill/>
          <a:ln>
            <a:noFill/>
          </a:ln>
        </p:spPr>
      </p:pic>
      <p:pic>
        <p:nvPicPr>
          <p:cNvPr id="81" name="Google Shape;81;p33" descr="Marker with solid fill"/>
          <p:cNvPicPr preferRelativeResize="0"/>
          <p:nvPr/>
        </p:nvPicPr>
        <p:blipFill rotWithShape="1">
          <a:blip r:embed="rId9">
            <a:alphaModFix/>
          </a:blip>
          <a:srcRect/>
          <a:stretch/>
        </p:blipFill>
        <p:spPr>
          <a:xfrm>
            <a:off x="9723932" y="3054706"/>
            <a:ext cx="313184" cy="313184"/>
          </a:xfrm>
          <a:prstGeom prst="rect">
            <a:avLst/>
          </a:prstGeom>
          <a:noFill/>
          <a:ln>
            <a:noFill/>
          </a:ln>
        </p:spPr>
      </p:pic>
      <p:sp>
        <p:nvSpPr>
          <p:cNvPr id="82" name="Google Shape;82;p33"/>
          <p:cNvSpPr txBox="1"/>
          <p:nvPr/>
        </p:nvSpPr>
        <p:spPr>
          <a:xfrm>
            <a:off x="243413" y="4275367"/>
            <a:ext cx="23515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2"/>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p:txBody>
      </p:sp>
      <p:pic>
        <p:nvPicPr>
          <p:cNvPr id="83" name="Google Shape;83;p33" descr="A picture containing graphical user interface"/>
          <p:cNvPicPr preferRelativeResize="0"/>
          <p:nvPr/>
        </p:nvPicPr>
        <p:blipFill rotWithShape="1">
          <a:blip r:embed="rId10">
            <a:alphaModFix/>
          </a:blip>
          <a:srcRect/>
          <a:stretch/>
        </p:blipFill>
        <p:spPr>
          <a:xfrm>
            <a:off x="321268" y="4670512"/>
            <a:ext cx="1870625" cy="724585"/>
          </a:xfrm>
          <a:prstGeom prst="rect">
            <a:avLst/>
          </a:prstGeom>
          <a:noFill/>
          <a:ln>
            <a:noFill/>
          </a:ln>
        </p:spPr>
      </p:pic>
      <p:sp>
        <p:nvSpPr>
          <p:cNvPr id="84" name="Google Shape;84;p33"/>
          <p:cNvSpPr txBox="1"/>
          <p:nvPr/>
        </p:nvSpPr>
        <p:spPr>
          <a:xfrm>
            <a:off x="5953126" y="5495567"/>
            <a:ext cx="1388522" cy="446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2"/>
                </a:solidFill>
                <a:latin typeface="Arial"/>
                <a:ea typeface="Arial"/>
                <a:cs typeface="Arial"/>
                <a:sym typeface="Arial"/>
              </a:rPr>
              <a:t>Email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sng" strike="noStrike" cap="none">
                <a:solidFill>
                  <a:schemeClr val="accent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info@cor2ed</a:t>
            </a:r>
            <a:r>
              <a:rPr lang="en-GB" sz="1200" b="0" i="0" u="sng" strike="noStrike" cap="none">
                <a:solidFill>
                  <a:schemeClr val="accent1"/>
                </a:solidFill>
                <a:latin typeface="Arial"/>
                <a:ea typeface="Arial"/>
                <a:cs typeface="Arial"/>
                <a:sym typeface="Arial"/>
              </a:rPr>
              <a:t>.com</a:t>
            </a:r>
            <a:endParaRPr sz="1400" b="0" i="0" u="none" strike="noStrike" cap="none">
              <a:solidFill>
                <a:srgbClr val="000000"/>
              </a:solidFill>
              <a:latin typeface="Arial"/>
              <a:ea typeface="Arial"/>
              <a:cs typeface="Arial"/>
              <a:sym typeface="Arial"/>
            </a:endParaRPr>
          </a:p>
        </p:txBody>
      </p:sp>
      <p:sp>
        <p:nvSpPr>
          <p:cNvPr id="85" name="Google Shape;85;p33">
            <a:hlinkClick r:id="rId6"/>
          </p:cNvPr>
          <p:cNvSpPr/>
          <p:nvPr/>
        </p:nvSpPr>
        <p:spPr>
          <a:xfrm>
            <a:off x="259227" y="4593938"/>
            <a:ext cx="2195918" cy="830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33"/>
          <p:cNvPicPr preferRelativeResize="0"/>
          <p:nvPr/>
        </p:nvPicPr>
        <p:blipFill rotWithShape="1">
          <a:blip r:embed="rId11">
            <a:alphaModFix/>
          </a:blip>
          <a:srcRect/>
          <a:stretch/>
        </p:blipFill>
        <p:spPr>
          <a:xfrm>
            <a:off x="5583571" y="5510213"/>
            <a:ext cx="371377" cy="371377"/>
          </a:xfrm>
          <a:prstGeom prst="rect">
            <a:avLst/>
          </a:prstGeom>
          <a:noFill/>
          <a:ln>
            <a:noFill/>
          </a:ln>
        </p:spPr>
      </p:pic>
      <p:pic>
        <p:nvPicPr>
          <p:cNvPr id="87" name="Google Shape;87;p33"/>
          <p:cNvPicPr preferRelativeResize="0"/>
          <p:nvPr/>
        </p:nvPicPr>
        <p:blipFill rotWithShape="1">
          <a:blip r:embed="rId12">
            <a:alphaModFix/>
          </a:blip>
          <a:srcRect/>
          <a:stretch/>
        </p:blipFill>
        <p:spPr>
          <a:xfrm>
            <a:off x="3143403" y="6035310"/>
            <a:ext cx="373380" cy="373380"/>
          </a:xfrm>
          <a:prstGeom prst="rect">
            <a:avLst/>
          </a:prstGeom>
          <a:noFill/>
          <a:ln>
            <a:noFill/>
          </a:ln>
        </p:spPr>
      </p:pic>
      <p:pic>
        <p:nvPicPr>
          <p:cNvPr id="88" name="Google Shape;88;p33"/>
          <p:cNvPicPr preferRelativeResize="0"/>
          <p:nvPr/>
        </p:nvPicPr>
        <p:blipFill rotWithShape="1">
          <a:blip r:embed="rId13">
            <a:alphaModFix/>
          </a:blip>
          <a:srcRect/>
          <a:stretch/>
        </p:blipFill>
        <p:spPr>
          <a:xfrm>
            <a:off x="3143403" y="5510213"/>
            <a:ext cx="373380" cy="373380"/>
          </a:xfrm>
          <a:prstGeom prst="rect">
            <a:avLst/>
          </a:prstGeom>
          <a:noFill/>
          <a:ln>
            <a:noFill/>
          </a:ln>
        </p:spPr>
      </p:pic>
      <p:pic>
        <p:nvPicPr>
          <p:cNvPr id="89" name="Google Shape;89;p33"/>
          <p:cNvPicPr preferRelativeResize="0"/>
          <p:nvPr/>
        </p:nvPicPr>
        <p:blipFill rotWithShape="1">
          <a:blip r:embed="rId14">
            <a:alphaModFix/>
          </a:blip>
          <a:srcRect/>
          <a:stretch/>
        </p:blipFill>
        <p:spPr>
          <a:xfrm>
            <a:off x="416331" y="5510213"/>
            <a:ext cx="373380" cy="373380"/>
          </a:xfrm>
          <a:prstGeom prst="rect">
            <a:avLst/>
          </a:prstGeom>
          <a:noFill/>
          <a:ln>
            <a:noFill/>
          </a:ln>
        </p:spPr>
      </p:pic>
      <p:sp>
        <p:nvSpPr>
          <p:cNvPr id="90" name="Google Shape;90;p33">
            <a:hlinkClick r:id="rId6"/>
          </p:cNvPr>
          <p:cNvSpPr/>
          <p:nvPr/>
        </p:nvSpPr>
        <p:spPr>
          <a:xfrm>
            <a:off x="393420" y="5495567"/>
            <a:ext cx="2534228" cy="42023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91" name="Google Shape;91;p33" descr="Marker with solid fill"/>
          <p:cNvPicPr preferRelativeResize="0"/>
          <p:nvPr/>
        </p:nvPicPr>
        <p:blipFill rotWithShape="1">
          <a:blip r:embed="rId9">
            <a:alphaModFix/>
          </a:blip>
          <a:srcRect/>
          <a:stretch/>
        </p:blipFill>
        <p:spPr>
          <a:xfrm>
            <a:off x="9966693" y="2391159"/>
            <a:ext cx="313184" cy="313184"/>
          </a:xfrm>
          <a:prstGeom prst="rect">
            <a:avLst/>
          </a:prstGeom>
          <a:noFill/>
          <a:ln>
            <a:noFill/>
          </a:ln>
        </p:spPr>
      </p:pic>
      <p:pic>
        <p:nvPicPr>
          <p:cNvPr id="92" name="Google Shape;92;p33" descr="Marker with solid fill"/>
          <p:cNvPicPr preferRelativeResize="0"/>
          <p:nvPr/>
        </p:nvPicPr>
        <p:blipFill rotWithShape="1">
          <a:blip r:embed="rId9">
            <a:alphaModFix/>
          </a:blip>
          <a:srcRect/>
          <a:stretch/>
        </p:blipFill>
        <p:spPr>
          <a:xfrm>
            <a:off x="9960009" y="1792711"/>
            <a:ext cx="313184" cy="313184"/>
          </a:xfrm>
          <a:prstGeom prst="rect">
            <a:avLst/>
          </a:prstGeom>
          <a:noFill/>
          <a:ln>
            <a:noFill/>
          </a:ln>
        </p:spPr>
      </p:pic>
      <p:pic>
        <p:nvPicPr>
          <p:cNvPr id="93" name="Google Shape;93;p33" descr="Marker with solid fill"/>
          <p:cNvPicPr preferRelativeResize="0"/>
          <p:nvPr/>
        </p:nvPicPr>
        <p:blipFill rotWithShape="1">
          <a:blip r:embed="rId9">
            <a:alphaModFix/>
          </a:blip>
          <a:srcRect/>
          <a:stretch/>
        </p:blipFill>
        <p:spPr>
          <a:xfrm>
            <a:off x="10575004" y="1970736"/>
            <a:ext cx="313184" cy="313184"/>
          </a:xfrm>
          <a:prstGeom prst="rect">
            <a:avLst/>
          </a:prstGeom>
          <a:noFill/>
          <a:ln>
            <a:noFill/>
          </a:ln>
        </p:spPr>
      </p:pic>
      <p:pic>
        <p:nvPicPr>
          <p:cNvPr id="94" name="Google Shape;94;p33" descr="Marker with solid fill"/>
          <p:cNvPicPr preferRelativeResize="0"/>
          <p:nvPr/>
        </p:nvPicPr>
        <p:blipFill rotWithShape="1">
          <a:blip r:embed="rId9">
            <a:alphaModFix/>
          </a:blip>
          <a:srcRect/>
          <a:stretch/>
        </p:blipFill>
        <p:spPr>
          <a:xfrm>
            <a:off x="7676647" y="2164582"/>
            <a:ext cx="313184" cy="313184"/>
          </a:xfrm>
          <a:prstGeom prst="rect">
            <a:avLst/>
          </a:prstGeom>
          <a:noFill/>
          <a:ln>
            <a:noFill/>
          </a:ln>
        </p:spPr>
      </p:pic>
      <p:pic>
        <p:nvPicPr>
          <p:cNvPr id="95" name="Google Shape;95;p33" descr="Marker with solid fill"/>
          <p:cNvPicPr preferRelativeResize="0"/>
          <p:nvPr/>
        </p:nvPicPr>
        <p:blipFill rotWithShape="1">
          <a:blip r:embed="rId9">
            <a:alphaModFix/>
          </a:blip>
          <a:srcRect/>
          <a:stretch/>
        </p:blipFill>
        <p:spPr>
          <a:xfrm>
            <a:off x="6961794" y="1306180"/>
            <a:ext cx="313184" cy="313184"/>
          </a:xfrm>
          <a:prstGeom prst="rect">
            <a:avLst/>
          </a:prstGeom>
          <a:noFill/>
          <a:ln>
            <a:noFill/>
          </a:ln>
        </p:spPr>
      </p:pic>
      <p:pic>
        <p:nvPicPr>
          <p:cNvPr id="96" name="Google Shape;96;p33" descr="Marker with solid fill"/>
          <p:cNvPicPr preferRelativeResize="0"/>
          <p:nvPr/>
        </p:nvPicPr>
        <p:blipFill rotWithShape="1">
          <a:blip r:embed="rId9">
            <a:alphaModFix/>
          </a:blip>
          <a:srcRect/>
          <a:stretch/>
        </p:blipFill>
        <p:spPr>
          <a:xfrm>
            <a:off x="7498622" y="1897545"/>
            <a:ext cx="313184" cy="313184"/>
          </a:xfrm>
          <a:prstGeom prst="rect">
            <a:avLst/>
          </a:prstGeom>
          <a:noFill/>
          <a:ln>
            <a:noFill/>
          </a:ln>
        </p:spPr>
      </p:pic>
      <p:pic>
        <p:nvPicPr>
          <p:cNvPr id="97" name="Google Shape;97;p33" descr="Marker with solid fill"/>
          <p:cNvPicPr preferRelativeResize="0"/>
          <p:nvPr/>
        </p:nvPicPr>
        <p:blipFill rotWithShape="1">
          <a:blip r:embed="rId9">
            <a:alphaModFix/>
          </a:blip>
          <a:srcRect/>
          <a:stretch/>
        </p:blipFill>
        <p:spPr>
          <a:xfrm>
            <a:off x="5484975" y="3540815"/>
            <a:ext cx="313184" cy="313184"/>
          </a:xfrm>
          <a:prstGeom prst="rect">
            <a:avLst/>
          </a:prstGeom>
          <a:noFill/>
          <a:ln>
            <a:noFill/>
          </a:ln>
        </p:spPr>
      </p:pic>
      <p:pic>
        <p:nvPicPr>
          <p:cNvPr id="98" name="Google Shape;98;p33" descr="Marker with solid fill"/>
          <p:cNvPicPr preferRelativeResize="0"/>
          <p:nvPr/>
        </p:nvPicPr>
        <p:blipFill rotWithShape="1">
          <a:blip r:embed="rId9">
            <a:alphaModFix/>
          </a:blip>
          <a:srcRect/>
          <a:stretch/>
        </p:blipFill>
        <p:spPr>
          <a:xfrm>
            <a:off x="5289497" y="3912462"/>
            <a:ext cx="313184" cy="313184"/>
          </a:xfrm>
          <a:prstGeom prst="rect">
            <a:avLst/>
          </a:prstGeom>
          <a:noFill/>
          <a:ln>
            <a:noFill/>
          </a:ln>
        </p:spPr>
      </p:pic>
      <p:pic>
        <p:nvPicPr>
          <p:cNvPr id="99" name="Google Shape;99;p33" descr="Marker with solid fill"/>
          <p:cNvPicPr preferRelativeResize="0"/>
          <p:nvPr/>
        </p:nvPicPr>
        <p:blipFill rotWithShape="1">
          <a:blip r:embed="rId9">
            <a:alphaModFix/>
          </a:blip>
          <a:srcRect/>
          <a:stretch/>
        </p:blipFill>
        <p:spPr>
          <a:xfrm>
            <a:off x="4982000" y="4300880"/>
            <a:ext cx="313184" cy="313184"/>
          </a:xfrm>
          <a:prstGeom prst="rect">
            <a:avLst/>
          </a:prstGeom>
          <a:noFill/>
          <a:ln>
            <a:noFill/>
          </a:ln>
        </p:spPr>
      </p:pic>
      <p:pic>
        <p:nvPicPr>
          <p:cNvPr id="100" name="Google Shape;100;p33" descr="Marker with solid fill"/>
          <p:cNvPicPr preferRelativeResize="0"/>
          <p:nvPr/>
        </p:nvPicPr>
        <p:blipFill rotWithShape="1">
          <a:blip r:embed="rId9">
            <a:alphaModFix/>
          </a:blip>
          <a:srcRect/>
          <a:stretch/>
        </p:blipFill>
        <p:spPr>
          <a:xfrm>
            <a:off x="4545030" y="3200363"/>
            <a:ext cx="313184" cy="313184"/>
          </a:xfrm>
          <a:prstGeom prst="rect">
            <a:avLst/>
          </a:prstGeom>
          <a:noFill/>
          <a:ln>
            <a:noFill/>
          </a:ln>
        </p:spPr>
      </p:pic>
      <p:pic>
        <p:nvPicPr>
          <p:cNvPr id="101" name="Google Shape;101;p33" descr="Marker with solid fill"/>
          <p:cNvPicPr preferRelativeResize="0"/>
          <p:nvPr/>
        </p:nvPicPr>
        <p:blipFill rotWithShape="1">
          <a:blip r:embed="rId9">
            <a:alphaModFix/>
          </a:blip>
          <a:srcRect/>
          <a:stretch/>
        </p:blipFill>
        <p:spPr>
          <a:xfrm>
            <a:off x="3687274" y="2439712"/>
            <a:ext cx="313184" cy="313184"/>
          </a:xfrm>
          <a:prstGeom prst="rect">
            <a:avLst/>
          </a:prstGeom>
          <a:noFill/>
          <a:ln>
            <a:noFill/>
          </a:ln>
        </p:spPr>
      </p:pic>
      <p:pic>
        <p:nvPicPr>
          <p:cNvPr id="102" name="Google Shape;102;p33" descr="Marker with solid fill"/>
          <p:cNvPicPr preferRelativeResize="0"/>
          <p:nvPr/>
        </p:nvPicPr>
        <p:blipFill rotWithShape="1">
          <a:blip r:embed="rId9">
            <a:alphaModFix/>
          </a:blip>
          <a:srcRect/>
          <a:stretch/>
        </p:blipFill>
        <p:spPr>
          <a:xfrm>
            <a:off x="4319722" y="2262274"/>
            <a:ext cx="313184" cy="313184"/>
          </a:xfrm>
          <a:prstGeom prst="rect">
            <a:avLst/>
          </a:prstGeom>
          <a:noFill/>
          <a:ln>
            <a:noFill/>
          </a:ln>
        </p:spPr>
      </p:pic>
      <p:pic>
        <p:nvPicPr>
          <p:cNvPr id="103" name="Google Shape;103;p33" descr="Marker with solid fill"/>
          <p:cNvPicPr preferRelativeResize="0"/>
          <p:nvPr/>
        </p:nvPicPr>
        <p:blipFill rotWithShape="1">
          <a:blip r:embed="rId9">
            <a:alphaModFix/>
          </a:blip>
          <a:srcRect/>
          <a:stretch/>
        </p:blipFill>
        <p:spPr>
          <a:xfrm>
            <a:off x="7458162" y="1573864"/>
            <a:ext cx="313184" cy="313184"/>
          </a:xfrm>
          <a:prstGeom prst="rect">
            <a:avLst/>
          </a:prstGeom>
          <a:noFill/>
          <a:ln>
            <a:noFill/>
          </a:ln>
        </p:spPr>
      </p:pic>
      <p:pic>
        <p:nvPicPr>
          <p:cNvPr id="104" name="Google Shape;104;p33" descr="Marker with solid fill"/>
          <p:cNvPicPr preferRelativeResize="0"/>
          <p:nvPr/>
        </p:nvPicPr>
        <p:blipFill rotWithShape="1">
          <a:blip r:embed="rId9">
            <a:alphaModFix/>
          </a:blip>
          <a:srcRect/>
          <a:stretch/>
        </p:blipFill>
        <p:spPr>
          <a:xfrm>
            <a:off x="7328690" y="1598140"/>
            <a:ext cx="313184" cy="313184"/>
          </a:xfrm>
          <a:prstGeom prst="rect">
            <a:avLst/>
          </a:prstGeom>
          <a:noFill/>
          <a:ln>
            <a:noFill/>
          </a:ln>
        </p:spPr>
      </p:pic>
      <p:pic>
        <p:nvPicPr>
          <p:cNvPr id="105" name="Google Shape;105;p33" descr="Marker with solid fill"/>
          <p:cNvPicPr preferRelativeResize="0"/>
          <p:nvPr/>
        </p:nvPicPr>
        <p:blipFill rotWithShape="1">
          <a:blip r:embed="rId9">
            <a:alphaModFix/>
          </a:blip>
          <a:srcRect/>
          <a:stretch/>
        </p:blipFill>
        <p:spPr>
          <a:xfrm>
            <a:off x="7385334" y="1679060"/>
            <a:ext cx="313184" cy="313184"/>
          </a:xfrm>
          <a:prstGeom prst="rect">
            <a:avLst/>
          </a:prstGeom>
          <a:noFill/>
          <a:ln>
            <a:noFill/>
          </a:ln>
        </p:spPr>
      </p:pic>
      <p:pic>
        <p:nvPicPr>
          <p:cNvPr id="106" name="Google Shape;106;p33" descr="Marker with solid fill"/>
          <p:cNvPicPr preferRelativeResize="0"/>
          <p:nvPr/>
        </p:nvPicPr>
        <p:blipFill rotWithShape="1">
          <a:blip r:embed="rId9">
            <a:alphaModFix/>
          </a:blip>
          <a:srcRect/>
          <a:stretch/>
        </p:blipFill>
        <p:spPr>
          <a:xfrm>
            <a:off x="6875536" y="1670968"/>
            <a:ext cx="313184" cy="313184"/>
          </a:xfrm>
          <a:prstGeom prst="rect">
            <a:avLst/>
          </a:prstGeom>
          <a:noFill/>
          <a:ln>
            <a:noFill/>
          </a:ln>
        </p:spPr>
      </p:pic>
      <p:pic>
        <p:nvPicPr>
          <p:cNvPr id="107" name="Google Shape;107;p33" descr="Marker with solid fill"/>
          <p:cNvPicPr preferRelativeResize="0"/>
          <p:nvPr/>
        </p:nvPicPr>
        <p:blipFill rotWithShape="1">
          <a:blip r:embed="rId9">
            <a:alphaModFix/>
          </a:blip>
          <a:srcRect/>
          <a:stretch/>
        </p:blipFill>
        <p:spPr>
          <a:xfrm>
            <a:off x="7094021" y="1565772"/>
            <a:ext cx="313184" cy="313184"/>
          </a:xfrm>
          <a:prstGeom prst="rect">
            <a:avLst/>
          </a:prstGeom>
          <a:noFill/>
          <a:ln>
            <a:noFill/>
          </a:ln>
        </p:spPr>
      </p:pic>
      <p:pic>
        <p:nvPicPr>
          <p:cNvPr id="108" name="Google Shape;108;p33" descr="Marker with solid fill"/>
          <p:cNvPicPr preferRelativeResize="0"/>
          <p:nvPr/>
        </p:nvPicPr>
        <p:blipFill rotWithShape="1">
          <a:blip r:embed="rId9">
            <a:alphaModFix/>
          </a:blip>
          <a:srcRect/>
          <a:stretch/>
        </p:blipFill>
        <p:spPr>
          <a:xfrm>
            <a:off x="7215401" y="1598140"/>
            <a:ext cx="313184" cy="313184"/>
          </a:xfrm>
          <a:prstGeom prst="rect">
            <a:avLst/>
          </a:prstGeom>
          <a:noFill/>
          <a:ln>
            <a:noFill/>
          </a:ln>
        </p:spPr>
      </p:pic>
      <p:pic>
        <p:nvPicPr>
          <p:cNvPr id="109" name="Google Shape;109;p33" descr="Marker with solid fill"/>
          <p:cNvPicPr preferRelativeResize="0"/>
          <p:nvPr/>
        </p:nvPicPr>
        <p:blipFill rotWithShape="1">
          <a:blip r:embed="rId9">
            <a:alphaModFix/>
          </a:blip>
          <a:srcRect/>
          <a:stretch/>
        </p:blipFill>
        <p:spPr>
          <a:xfrm>
            <a:off x="4481562" y="1987144"/>
            <a:ext cx="313184" cy="313184"/>
          </a:xfrm>
          <a:prstGeom prst="rect">
            <a:avLst/>
          </a:prstGeom>
          <a:noFill/>
          <a:ln>
            <a:noFill/>
          </a:ln>
        </p:spPr>
      </p:pic>
      <p:pic>
        <p:nvPicPr>
          <p:cNvPr id="110" name="Google Shape;110;p33" descr="Marker with solid fill"/>
          <p:cNvPicPr preferRelativeResize="0"/>
          <p:nvPr/>
        </p:nvPicPr>
        <p:blipFill rotWithShape="1">
          <a:blip r:embed="rId9">
            <a:alphaModFix/>
          </a:blip>
          <a:srcRect/>
          <a:stretch/>
        </p:blipFill>
        <p:spPr>
          <a:xfrm>
            <a:off x="4376366" y="1946684"/>
            <a:ext cx="313184" cy="313184"/>
          </a:xfrm>
          <a:prstGeom prst="rect">
            <a:avLst/>
          </a:prstGeom>
          <a:noFill/>
          <a:ln>
            <a:noFill/>
          </a:ln>
        </p:spPr>
      </p:pic>
      <p:pic>
        <p:nvPicPr>
          <p:cNvPr id="111" name="Google Shape;111;p33" descr="Marker with solid fill"/>
          <p:cNvPicPr preferRelativeResize="0"/>
          <p:nvPr/>
        </p:nvPicPr>
        <p:blipFill rotWithShape="1">
          <a:blip r:embed="rId9">
            <a:alphaModFix/>
          </a:blip>
          <a:srcRect/>
          <a:stretch/>
        </p:blipFill>
        <p:spPr>
          <a:xfrm>
            <a:off x="4085053" y="1623003"/>
            <a:ext cx="313184" cy="313184"/>
          </a:xfrm>
          <a:prstGeom prst="rect">
            <a:avLst/>
          </a:prstGeom>
          <a:noFill/>
          <a:ln>
            <a:noFill/>
          </a:ln>
        </p:spPr>
      </p:pic>
      <p:pic>
        <p:nvPicPr>
          <p:cNvPr id="112" name="Google Shape;112;p33" descr="Marker with solid fill"/>
          <p:cNvPicPr preferRelativeResize="0"/>
          <p:nvPr/>
        </p:nvPicPr>
        <p:blipFill rotWithShape="1">
          <a:blip r:embed="rId9">
            <a:alphaModFix/>
          </a:blip>
          <a:srcRect/>
          <a:stretch/>
        </p:blipFill>
        <p:spPr>
          <a:xfrm>
            <a:off x="4182157" y="1720107"/>
            <a:ext cx="313184" cy="313184"/>
          </a:xfrm>
          <a:prstGeom prst="rect">
            <a:avLst/>
          </a:prstGeom>
          <a:noFill/>
          <a:ln>
            <a:noFill/>
          </a:ln>
        </p:spPr>
      </p:pic>
      <p:pic>
        <p:nvPicPr>
          <p:cNvPr id="113" name="Google Shape;113;p33" descr="Marker with solid fill"/>
          <p:cNvPicPr preferRelativeResize="0"/>
          <p:nvPr/>
        </p:nvPicPr>
        <p:blipFill rotWithShape="1">
          <a:blip r:embed="rId9">
            <a:alphaModFix/>
          </a:blip>
          <a:srcRect/>
          <a:stretch/>
        </p:blipFill>
        <p:spPr>
          <a:xfrm>
            <a:off x="4165973" y="1792935"/>
            <a:ext cx="313184" cy="313184"/>
          </a:xfrm>
          <a:prstGeom prst="rect">
            <a:avLst/>
          </a:prstGeom>
          <a:noFill/>
          <a:ln>
            <a:noFill/>
          </a:ln>
        </p:spPr>
      </p:pic>
      <p:pic>
        <p:nvPicPr>
          <p:cNvPr id="114" name="Google Shape;114;p33" descr="Marker with solid fill"/>
          <p:cNvPicPr preferRelativeResize="0"/>
          <p:nvPr/>
        </p:nvPicPr>
        <p:blipFill rotWithShape="1">
          <a:blip r:embed="rId9">
            <a:alphaModFix/>
          </a:blip>
          <a:srcRect/>
          <a:stretch/>
        </p:blipFill>
        <p:spPr>
          <a:xfrm>
            <a:off x="3712820" y="1703922"/>
            <a:ext cx="313184" cy="313184"/>
          </a:xfrm>
          <a:prstGeom prst="rect">
            <a:avLst/>
          </a:prstGeom>
          <a:noFill/>
          <a:ln>
            <a:noFill/>
          </a:ln>
        </p:spPr>
      </p:pic>
      <p:pic>
        <p:nvPicPr>
          <p:cNvPr id="115" name="Google Shape;115;p33" descr="Marker with solid fill"/>
          <p:cNvPicPr preferRelativeResize="0"/>
          <p:nvPr/>
        </p:nvPicPr>
        <p:blipFill rotWithShape="1">
          <a:blip r:embed="rId9">
            <a:alphaModFix/>
          </a:blip>
          <a:srcRect/>
          <a:stretch/>
        </p:blipFill>
        <p:spPr>
          <a:xfrm>
            <a:off x="3777555" y="1970961"/>
            <a:ext cx="313184" cy="313184"/>
          </a:xfrm>
          <a:prstGeom prst="rect">
            <a:avLst/>
          </a:prstGeom>
          <a:noFill/>
          <a:ln>
            <a:noFill/>
          </a:ln>
        </p:spPr>
      </p:pic>
      <p:pic>
        <p:nvPicPr>
          <p:cNvPr id="116" name="Google Shape;116;p33" descr="Marker with solid fill"/>
          <p:cNvPicPr preferRelativeResize="0"/>
          <p:nvPr/>
        </p:nvPicPr>
        <p:blipFill rotWithShape="1">
          <a:blip r:embed="rId9">
            <a:alphaModFix/>
          </a:blip>
          <a:srcRect/>
          <a:stretch/>
        </p:blipFill>
        <p:spPr>
          <a:xfrm>
            <a:off x="3842291" y="2084249"/>
            <a:ext cx="313184" cy="313184"/>
          </a:xfrm>
          <a:prstGeom prst="rect">
            <a:avLst/>
          </a:prstGeom>
          <a:noFill/>
          <a:ln>
            <a:noFill/>
          </a:ln>
        </p:spPr>
      </p:pic>
      <p:pic>
        <p:nvPicPr>
          <p:cNvPr id="117" name="Google Shape;117;p33" descr="Marker with solid fill"/>
          <p:cNvPicPr preferRelativeResize="0"/>
          <p:nvPr/>
        </p:nvPicPr>
        <p:blipFill rotWithShape="1">
          <a:blip r:embed="rId9">
            <a:alphaModFix/>
          </a:blip>
          <a:srcRect/>
          <a:stretch/>
        </p:blipFill>
        <p:spPr>
          <a:xfrm>
            <a:off x="3389137" y="2148985"/>
            <a:ext cx="313184" cy="313184"/>
          </a:xfrm>
          <a:prstGeom prst="rect">
            <a:avLst/>
          </a:prstGeom>
          <a:noFill/>
          <a:ln>
            <a:noFill/>
          </a:ln>
        </p:spPr>
      </p:pic>
      <p:pic>
        <p:nvPicPr>
          <p:cNvPr id="118" name="Google Shape;118;p33" descr="Marker with solid fill"/>
          <p:cNvPicPr preferRelativeResize="0"/>
          <p:nvPr/>
        </p:nvPicPr>
        <p:blipFill rotWithShape="1">
          <a:blip r:embed="rId9">
            <a:alphaModFix/>
          </a:blip>
          <a:srcRect/>
          <a:stretch/>
        </p:blipFill>
        <p:spPr>
          <a:xfrm>
            <a:off x="3324401" y="1987144"/>
            <a:ext cx="313184" cy="313184"/>
          </a:xfrm>
          <a:prstGeom prst="rect">
            <a:avLst/>
          </a:prstGeom>
          <a:noFill/>
          <a:ln>
            <a:noFill/>
          </a:ln>
        </p:spPr>
      </p:pic>
      <p:sp>
        <p:nvSpPr>
          <p:cNvPr id="119" name="Google Shape;119;p33">
            <a:hlinkClick r:id="rId6"/>
          </p:cNvPr>
          <p:cNvSpPr/>
          <p:nvPr/>
        </p:nvSpPr>
        <p:spPr>
          <a:xfrm>
            <a:off x="5558949" y="5464311"/>
            <a:ext cx="1862964" cy="4529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33">
            <a:hlinkClick r:id="rId6"/>
          </p:cNvPr>
          <p:cNvSpPr/>
          <p:nvPr/>
        </p:nvSpPr>
        <p:spPr>
          <a:xfrm>
            <a:off x="263352" y="4581128"/>
            <a:ext cx="2195918" cy="830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33">
            <a:hlinkClick r:id="rId6"/>
          </p:cNvPr>
          <p:cNvSpPr/>
          <p:nvPr/>
        </p:nvSpPr>
        <p:spPr>
          <a:xfrm>
            <a:off x="358738" y="5485781"/>
            <a:ext cx="2534228" cy="42023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33">
            <a:hlinkClick r:id="rId6"/>
          </p:cNvPr>
          <p:cNvSpPr/>
          <p:nvPr/>
        </p:nvSpPr>
        <p:spPr>
          <a:xfrm>
            <a:off x="3083141" y="5480236"/>
            <a:ext cx="2271388" cy="42023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5_Disposition personnalisée">
  <p:cSld name="5_Disposition personnalisée">
    <p:spTree>
      <p:nvGrpSpPr>
        <p:cNvPr id="1" name="Shape 123"/>
        <p:cNvGrpSpPr/>
        <p:nvPr/>
      </p:nvGrpSpPr>
      <p:grpSpPr>
        <a:xfrm>
          <a:off x="0" y="0"/>
          <a:ext cx="0" cy="0"/>
          <a:chOff x="0" y="0"/>
          <a:chExt cx="0" cy="0"/>
        </a:xfrm>
      </p:grpSpPr>
      <p:sp>
        <p:nvSpPr>
          <p:cNvPr id="124" name="Google Shape;124;p34"/>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5D8298"/>
              </a:buClr>
              <a:buSzPts val="4000"/>
              <a:buFont typeface="Arial"/>
              <a:buNone/>
              <a:defRPr sz="4000" b="1" i="0">
                <a:solidFill>
                  <a:srgbClr val="5D829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4"/>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34"/>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6_Disposition personnalisée">
    <p:bg>
      <p:bgPr>
        <a:solidFill>
          <a:srgbClr val="5D8298"/>
        </a:solidFill>
        <a:effectLst/>
      </p:bgPr>
    </p:bg>
    <p:spTree>
      <p:nvGrpSpPr>
        <p:cNvPr id="1" name="Shape 127"/>
        <p:cNvGrpSpPr/>
        <p:nvPr/>
      </p:nvGrpSpPr>
      <p:grpSpPr>
        <a:xfrm>
          <a:off x="0" y="0"/>
          <a:ext cx="0" cy="0"/>
          <a:chOff x="0" y="0"/>
          <a:chExt cx="0" cy="0"/>
        </a:xfrm>
      </p:grpSpPr>
      <p:sp>
        <p:nvSpPr>
          <p:cNvPr id="128" name="Google Shape;128;p35"/>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9" name="Google Shape;129;p35"/>
          <p:cNvSpPr txBox="1">
            <a:spLocks noGrp="1"/>
          </p:cNvSpPr>
          <p:nvPr>
            <p:ph type="title"/>
          </p:nvPr>
        </p:nvSpPr>
        <p:spPr>
          <a:xfrm>
            <a:off x="609600" y="274638"/>
            <a:ext cx="10972800" cy="4162474"/>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subTitle" idx="1"/>
          </p:nvPr>
        </p:nvSpPr>
        <p:spPr>
          <a:xfrm>
            <a:off x="609600" y="4653136"/>
            <a:ext cx="10972800" cy="1655762"/>
          </a:xfrm>
          <a:prstGeom prst="rect">
            <a:avLst/>
          </a:prstGeom>
          <a:noFill/>
          <a:ln>
            <a:noFill/>
          </a:ln>
        </p:spPr>
        <p:txBody>
          <a:bodyPr spcFirstLastPara="1" wrap="square" lIns="0" tIns="0" rIns="0" bIns="0" anchor="t" anchorCtr="0">
            <a:normAutofit/>
          </a:bodyPr>
          <a:lstStyle>
            <a:lvl1pPr lvl="0" algn="ctr">
              <a:lnSpc>
                <a:spcPct val="100000"/>
              </a:lnSpc>
              <a:spcBef>
                <a:spcPts val="1200"/>
              </a:spcBef>
              <a:spcAft>
                <a:spcPts val="0"/>
              </a:spcAft>
              <a:buSzPts val="3200"/>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800"/>
              <a:buChar char="–"/>
              <a:defRPr/>
            </a:lvl2pPr>
            <a:lvl3pPr lvl="2" algn="l">
              <a:lnSpc>
                <a:spcPct val="100000"/>
              </a:lnSpc>
              <a:spcBef>
                <a:spcPts val="400"/>
              </a:spcBef>
              <a:spcAft>
                <a:spcPts val="0"/>
              </a:spcAft>
              <a:buSzPts val="1800"/>
              <a:buChar char="•"/>
              <a:defRPr/>
            </a:lvl3pPr>
            <a:lvl4pPr lvl="3" algn="l">
              <a:lnSpc>
                <a:spcPct val="100000"/>
              </a:lnSpc>
              <a:spcBef>
                <a:spcPts val="400"/>
              </a:spcBef>
              <a:spcAft>
                <a:spcPts val="0"/>
              </a:spcAft>
              <a:buSzPts val="1800"/>
              <a:buChar char="•"/>
              <a:defRPr/>
            </a:lvl4pPr>
            <a:lvl5pPr lvl="4" algn="l">
              <a:lnSpc>
                <a:spcPct val="100000"/>
              </a:lnSpc>
              <a:spcBef>
                <a:spcPts val="4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131" name="Google Shape;131;p35"/>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26"/>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5D8298"/>
              </a:buClr>
              <a:buSzPts val="2800"/>
              <a:buFont typeface="Arial"/>
              <a:buNone/>
              <a:defRPr sz="2800" b="1" i="0" u="none" strike="noStrike" cap="none">
                <a:solidFill>
                  <a:srgbClr val="5D829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6"/>
          <p:cNvSpPr txBox="1">
            <a:spLocks noGrp="1"/>
          </p:cNvSpPr>
          <p:nvPr>
            <p:ph type="body" idx="1"/>
          </p:nvPr>
        </p:nvSpPr>
        <p:spPr>
          <a:xfrm>
            <a:off x="619200" y="1425600"/>
            <a:ext cx="10963200" cy="45252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1200"/>
              </a:spcBef>
              <a:spcAft>
                <a:spcPts val="0"/>
              </a:spcAft>
              <a:buClr>
                <a:schemeClr val="accent2"/>
              </a:buClr>
              <a:buSzPts val="2000"/>
              <a:buFont typeface="Arial"/>
              <a:buChar char="•"/>
              <a:defRPr sz="2000" b="0" i="0" u="none" strike="noStrike" cap="none">
                <a:solidFill>
                  <a:srgbClr val="5D8298"/>
                </a:solidFill>
                <a:latin typeface="Arial"/>
                <a:ea typeface="Arial"/>
                <a:cs typeface="Arial"/>
                <a:sym typeface="Arial"/>
              </a:defRPr>
            </a:lvl1pPr>
            <a:lvl2pPr marL="914400" marR="0" lvl="1" indent="-342900" algn="l" rtl="0">
              <a:lnSpc>
                <a:spcPct val="100000"/>
              </a:lnSpc>
              <a:spcBef>
                <a:spcPts val="400"/>
              </a:spcBef>
              <a:spcAft>
                <a:spcPts val="0"/>
              </a:spcAft>
              <a:buClr>
                <a:schemeClr val="accent2"/>
              </a:buClr>
              <a:buSzPts val="1800"/>
              <a:buFont typeface="Merriweather Sans"/>
              <a:buChar char="–"/>
              <a:defRPr sz="1800" b="0" i="0" u="none" strike="noStrike" cap="none">
                <a:solidFill>
                  <a:srgbClr val="5D8298"/>
                </a:solidFill>
                <a:latin typeface="Arial"/>
                <a:ea typeface="Arial"/>
                <a:cs typeface="Arial"/>
                <a:sym typeface="Arial"/>
              </a:defRPr>
            </a:lvl2pPr>
            <a:lvl3pPr marL="1371600" marR="0" lvl="2"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3pPr>
            <a:lvl4pPr marL="1828800" marR="0" lvl="3"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4pPr>
            <a:lvl5pPr marL="2286000" marR="0" lvl="4"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200"/>
              <a:buFont typeface="Arial"/>
              <a:buNone/>
            </a:pPr>
            <a:r>
              <a:rPr lang="en-GB" sz="3200"/>
              <a:t>RATIONALE 305: PHASE 3 STUDY OF TISLELIZUMAB PLUS CHEMOTHERAPY VS PLACEBO PLUS CHEMOTHERAPY AS 1L TREATMENT OF ADVANCED GASTRIC OR GASTROESOPHAGEAL JUNCTION ADENOCARCINOMA</a:t>
            </a:r>
            <a:br>
              <a:rPr lang="en-GB" sz="3200"/>
            </a:br>
            <a:r>
              <a:rPr lang="en-GB" sz="3200"/>
              <a:t/>
            </a:r>
            <a:br>
              <a:rPr lang="en-GB" sz="3200"/>
            </a:br>
            <a:r>
              <a:rPr lang="en-GB" sz="2200" cap="none"/>
              <a:t>Moehler M, et al. ASCO GI. Abstract #286</a:t>
            </a:r>
            <a:endParaRPr sz="2200"/>
          </a:p>
        </p:txBody>
      </p:sp>
      <p:sp>
        <p:nvSpPr>
          <p:cNvPr id="282" name="Google Shape;282;p10"/>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10</a:t>
            </a:fld>
            <a:endParaRPr/>
          </a:p>
        </p:txBody>
      </p:sp>
      <p:sp>
        <p:nvSpPr>
          <p:cNvPr id="283" name="Google Shape;283;p10"/>
          <p:cNvSpPr txBox="1"/>
          <p:nvPr/>
        </p:nvSpPr>
        <p:spPr>
          <a:xfrm>
            <a:off x="620183" y="6229349"/>
            <a:ext cx="10454217"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1L, first line </a:t>
            </a:r>
            <a:endParaRPr sz="1400" b="0" i="0" u="none" strike="noStrike" cap="none">
              <a:solidFill>
                <a:srgbClr val="0000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1"/>
          <p:cNvSpPr txBox="1">
            <a:spLocks noGrp="1"/>
          </p:cNvSpPr>
          <p:nvPr>
            <p:ph type="body" idx="1"/>
          </p:nvPr>
        </p:nvSpPr>
        <p:spPr>
          <a:xfrm>
            <a:off x="620183" y="1425600"/>
            <a:ext cx="1125855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sz="1750" dirty="0">
                <a:solidFill>
                  <a:srgbClr val="5D8298"/>
                </a:solidFill>
              </a:rPr>
              <a:t>G/GEJ cancer has a poor prognosis</a:t>
            </a:r>
            <a:r>
              <a:rPr lang="en-GB" sz="1750" baseline="30000" dirty="0">
                <a:solidFill>
                  <a:srgbClr val="5D8298"/>
                </a:solidFill>
              </a:rPr>
              <a:t>1</a:t>
            </a:r>
            <a:r>
              <a:rPr lang="en-GB" sz="1750" dirty="0">
                <a:solidFill>
                  <a:srgbClr val="5D8298"/>
                </a:solidFill>
              </a:rPr>
              <a:t>. The addition of the anti-(PD-1) treatment, </a:t>
            </a:r>
            <a:r>
              <a:rPr lang="en-GB" sz="1750" dirty="0" err="1">
                <a:solidFill>
                  <a:srgbClr val="5D8298"/>
                </a:solidFill>
              </a:rPr>
              <a:t>nivolumab</a:t>
            </a:r>
            <a:r>
              <a:rPr lang="en-GB" sz="1750" dirty="0">
                <a:solidFill>
                  <a:srgbClr val="5D8298"/>
                </a:solidFill>
              </a:rPr>
              <a:t>, to standard of care has already been approved for first line treatment of G/GEJ cancer</a:t>
            </a:r>
            <a:r>
              <a:rPr lang="en-GB" sz="1750" baseline="30000" dirty="0">
                <a:solidFill>
                  <a:srgbClr val="5D8298"/>
                </a:solidFill>
              </a:rPr>
              <a:t>2-4</a:t>
            </a:r>
            <a:endParaRPr dirty="0">
              <a:solidFill>
                <a:srgbClr val="5D8298"/>
              </a:solidFill>
            </a:endParaRPr>
          </a:p>
          <a:p>
            <a:pPr marL="357188" lvl="0" indent="-357188" algn="l" rtl="0">
              <a:lnSpc>
                <a:spcPct val="100000"/>
              </a:lnSpc>
              <a:spcBef>
                <a:spcPts val="1200"/>
              </a:spcBef>
              <a:spcAft>
                <a:spcPts val="0"/>
              </a:spcAft>
              <a:buSzPts val="2000"/>
              <a:buChar char="•"/>
            </a:pPr>
            <a:r>
              <a:rPr lang="en-GB" sz="1750" dirty="0" err="1">
                <a:solidFill>
                  <a:srgbClr val="5D8298"/>
                </a:solidFill>
              </a:rPr>
              <a:t>Tislelizumab</a:t>
            </a:r>
            <a:r>
              <a:rPr lang="en-GB" sz="1750" dirty="0">
                <a:solidFill>
                  <a:srgbClr val="5D8298"/>
                </a:solidFill>
              </a:rPr>
              <a:t> is an anti-PD-1 monoclonal antibody engineered to minimize binding to </a:t>
            </a:r>
            <a:r>
              <a:rPr lang="en-GB" sz="1750" dirty="0" err="1">
                <a:solidFill>
                  <a:srgbClr val="5D8298"/>
                </a:solidFill>
              </a:rPr>
              <a:t>FcyR</a:t>
            </a:r>
            <a:r>
              <a:rPr lang="en-GB" sz="1750" dirty="0">
                <a:solidFill>
                  <a:srgbClr val="5D8298"/>
                </a:solidFill>
              </a:rPr>
              <a:t> on macrophages</a:t>
            </a:r>
            <a:r>
              <a:rPr lang="en-GB" sz="1750" baseline="30000" dirty="0">
                <a:solidFill>
                  <a:srgbClr val="5D8298"/>
                </a:solidFill>
              </a:rPr>
              <a:t>5</a:t>
            </a:r>
            <a:endParaRPr dirty="0">
              <a:solidFill>
                <a:srgbClr val="5D8298"/>
              </a:solidFill>
            </a:endParaRPr>
          </a:p>
          <a:p>
            <a:pPr marL="357188" lvl="0" indent="-357188" algn="l" rtl="0">
              <a:lnSpc>
                <a:spcPct val="100000"/>
              </a:lnSpc>
              <a:spcBef>
                <a:spcPts val="1200"/>
              </a:spcBef>
              <a:spcAft>
                <a:spcPts val="0"/>
              </a:spcAft>
              <a:buSzPts val="2000"/>
              <a:buChar char="•"/>
            </a:pPr>
            <a:r>
              <a:rPr lang="en-GB" sz="1750" dirty="0">
                <a:solidFill>
                  <a:srgbClr val="5D8298"/>
                </a:solidFill>
              </a:rPr>
              <a:t>The </a:t>
            </a:r>
            <a:r>
              <a:rPr lang="en-GB" sz="1750" b="1" dirty="0">
                <a:solidFill>
                  <a:srgbClr val="5D8298"/>
                </a:solidFill>
              </a:rPr>
              <a:t>Rationale 305 </a:t>
            </a:r>
            <a:r>
              <a:rPr lang="en-GB" sz="1750" dirty="0">
                <a:solidFill>
                  <a:srgbClr val="5D8298"/>
                </a:solidFill>
              </a:rPr>
              <a:t>study is a randomised, double-blind, global phase 3 study</a:t>
            </a:r>
            <a:r>
              <a:rPr lang="en-GB" sz="1750" baseline="30000" dirty="0">
                <a:solidFill>
                  <a:srgbClr val="5D8298"/>
                </a:solidFill>
              </a:rPr>
              <a:t>6</a:t>
            </a:r>
            <a:endParaRPr dirty="0">
              <a:solidFill>
                <a:srgbClr val="5D8298"/>
              </a:solidFill>
            </a:endParaRPr>
          </a:p>
          <a:p>
            <a:pPr marL="357188" lvl="0" indent="-230188" algn="l" rtl="0">
              <a:lnSpc>
                <a:spcPct val="100000"/>
              </a:lnSpc>
              <a:spcBef>
                <a:spcPts val="1200"/>
              </a:spcBef>
              <a:spcAft>
                <a:spcPts val="0"/>
              </a:spcAft>
              <a:buSzPts val="2000"/>
              <a:buNone/>
            </a:pPr>
            <a:endParaRPr dirty="0"/>
          </a:p>
          <a:p>
            <a:pPr marL="357188" lvl="0" indent="-230188" algn="l" rtl="0">
              <a:lnSpc>
                <a:spcPct val="100000"/>
              </a:lnSpc>
              <a:spcBef>
                <a:spcPts val="1200"/>
              </a:spcBef>
              <a:spcAft>
                <a:spcPts val="0"/>
              </a:spcAft>
              <a:buSzPts val="2000"/>
              <a:buNone/>
            </a:pPr>
            <a:endParaRPr dirty="0"/>
          </a:p>
          <a:p>
            <a:pPr marL="357188" lvl="0" indent="-230188" algn="l" rtl="0">
              <a:lnSpc>
                <a:spcPct val="100000"/>
              </a:lnSpc>
              <a:spcBef>
                <a:spcPts val="1200"/>
              </a:spcBef>
              <a:spcAft>
                <a:spcPts val="0"/>
              </a:spcAft>
              <a:buSzPts val="2000"/>
              <a:buNone/>
            </a:pPr>
            <a:endParaRPr dirty="0"/>
          </a:p>
          <a:p>
            <a:pPr marL="357188" lvl="0" indent="-230188" algn="l" rtl="0">
              <a:lnSpc>
                <a:spcPct val="100000"/>
              </a:lnSpc>
              <a:spcBef>
                <a:spcPts val="1200"/>
              </a:spcBef>
              <a:spcAft>
                <a:spcPts val="0"/>
              </a:spcAft>
              <a:buSzPts val="2000"/>
              <a:buNone/>
            </a:pPr>
            <a:endParaRPr dirty="0"/>
          </a:p>
        </p:txBody>
      </p:sp>
      <p:sp>
        <p:nvSpPr>
          <p:cNvPr id="289" name="Google Shape;289;p11"/>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RATIONALE 305: BACKGROUND AND STUDY DESIGN </a:t>
            </a:r>
            <a:endParaRPr/>
          </a:p>
        </p:txBody>
      </p:sp>
      <p:sp>
        <p:nvSpPr>
          <p:cNvPr id="290" name="Google Shape;290;p1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11</a:t>
            </a:fld>
            <a:endParaRPr/>
          </a:p>
        </p:txBody>
      </p:sp>
      <p:sp>
        <p:nvSpPr>
          <p:cNvPr id="291" name="Google Shape;291;p11"/>
          <p:cNvSpPr txBox="1">
            <a:spLocks noGrp="1"/>
          </p:cNvSpPr>
          <p:nvPr>
            <p:ph type="body" idx="2"/>
          </p:nvPr>
        </p:nvSpPr>
        <p:spPr>
          <a:xfrm>
            <a:off x="620183" y="5806664"/>
            <a:ext cx="10869084"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000">
                <a:solidFill>
                  <a:srgbClr val="5D8298"/>
                </a:solidFill>
              </a:rPr>
              <a:t>CBR, clinical benefit rate; DCR, disease control rate; DoR, duration of response; FcyR, Fc gamma receptor; FP, 5-FU/cisplatin; G/GEJ, gastric or gastroesophageal junction; HER2, human epidermal growth factor receptor 2; HRQoL, health-related quality of life; ITT, intent to treat; IV, intravenous; ORR, objective response rate; OS, overall survival; PD-1, programmed cell death protein 1; PD-L1, programmed cell death ligand 1; PFS, progression-free survival; Q3W, every 3 weeks; TTR, time to recurrence; XELOX, oxaliplatin and oral capecitabine</a:t>
            </a:r>
            <a:endParaRPr>
              <a:solidFill>
                <a:srgbClr val="5D8298"/>
              </a:solidFill>
            </a:endParaRPr>
          </a:p>
          <a:p>
            <a:pPr marL="0" lvl="0" indent="0" algn="l" rtl="0">
              <a:lnSpc>
                <a:spcPct val="100000"/>
              </a:lnSpc>
              <a:spcBef>
                <a:spcPts val="300"/>
              </a:spcBef>
              <a:spcAft>
                <a:spcPts val="300"/>
              </a:spcAft>
              <a:buSzPts val="1200"/>
              <a:buNone/>
            </a:pPr>
            <a:r>
              <a:rPr lang="en-GB" sz="1000">
                <a:solidFill>
                  <a:srgbClr val="5D8298"/>
                </a:solidFill>
              </a:rPr>
              <a:t>1. Patel TH and Cecchini M. Curr Treat Options Oncol. 2020;21:70; 2. US Food and Drug Administration. Available at: </a:t>
            </a:r>
            <a:r>
              <a:rPr lang="en-GB" sz="1000" u="sng">
                <a:solidFill>
                  <a:srgbClr val="5D829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http://www.fda.gov/drugs/resources-information-approved-drugs/fda-approves-nivolumab-combination-chemotherapy-metastatic-gastric-cancer-and-esophageal</a:t>
            </a:r>
            <a:r>
              <a:rPr lang="en-GB" sz="1000">
                <a:solidFill>
                  <a:srgbClr val="5D8298"/>
                </a:solidFill>
              </a:rPr>
              <a:t> (last accessed: January 25, 2023); 3. PPF. Available at: </a:t>
            </a:r>
            <a:r>
              <a:rPr lang="en-GB" sz="1000" u="sng">
                <a:solidFill>
                  <a:srgbClr val="5D829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https://www.ppf.eu/en/insights/biotech-market/september-2021-review-of-news-from-the-most-innovative-therapeutic-areas-and-the/opdivo-approved-as-first-immunotherapy-for-first-line-advanced-gastric-cancer-in</a:t>
            </a:r>
            <a:r>
              <a:rPr lang="en-GB" sz="1000">
                <a:solidFill>
                  <a:srgbClr val="5D8298"/>
                </a:solidFill>
              </a:rPr>
              <a:t> (last accessed: January 25, 2023); 4. Bristol Myers Squibb press release. Available at: </a:t>
            </a:r>
            <a:r>
              <a:rPr lang="en-GB" sz="1000" u="sng">
                <a:solidFill>
                  <a:srgbClr val="5D829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https://news.bms.com/news/corporate-financial/2021/Bristol-Myers-Squibb-Receives-European-Commission-Approval-for-Opdivo-nivolumab--Chemotherapy-for-Patients-with-HER2-Negative-Advanced-or-Metastatic-Gastric-Gastroesophageal-Junction-or-Esophageal-Adenocarcinoma-/default.aspx</a:t>
            </a:r>
            <a:r>
              <a:rPr lang="en-GB" sz="1000">
                <a:solidFill>
                  <a:srgbClr val="5D8298"/>
                </a:solidFill>
              </a:rPr>
              <a:t> (last accessed: January 25, 2023); 5. Zhang T, et al. Cancer Immunol Immunother. 2018;67:1079-90; 6. </a:t>
            </a:r>
            <a:r>
              <a:rPr lang="en-GB" sz="1000" u="sng">
                <a:solidFill>
                  <a:srgbClr val="5D829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https://clinicaltrials.gov/ct2/show/NCT03777657</a:t>
            </a:r>
            <a:r>
              <a:rPr lang="en-GB" sz="1000">
                <a:solidFill>
                  <a:srgbClr val="5D8298"/>
                </a:solidFill>
              </a:rPr>
              <a:t> (last accessed: January 25, 2023)</a:t>
            </a:r>
            <a:endParaRPr>
              <a:solidFill>
                <a:srgbClr val="5D8298"/>
              </a:solidFill>
            </a:endParaRPr>
          </a:p>
        </p:txBody>
      </p:sp>
      <p:cxnSp>
        <p:nvCxnSpPr>
          <p:cNvPr id="292" name="Google Shape;292;p11"/>
          <p:cNvCxnSpPr/>
          <p:nvPr/>
        </p:nvCxnSpPr>
        <p:spPr>
          <a:xfrm>
            <a:off x="4835784" y="3396247"/>
            <a:ext cx="216000" cy="0"/>
          </a:xfrm>
          <a:prstGeom prst="straightConnector1">
            <a:avLst/>
          </a:prstGeom>
          <a:noFill/>
          <a:ln w="28575" cap="flat" cmpd="sng">
            <a:solidFill>
              <a:schemeClr val="accent6"/>
            </a:solidFill>
            <a:prstDash val="solid"/>
            <a:round/>
            <a:headEnd type="none" w="sm" len="sm"/>
            <a:tailEnd type="triangle" w="med" len="med"/>
          </a:ln>
        </p:spPr>
      </p:cxnSp>
      <p:cxnSp>
        <p:nvCxnSpPr>
          <p:cNvPr id="293" name="Google Shape;293;p11"/>
          <p:cNvCxnSpPr/>
          <p:nvPr/>
        </p:nvCxnSpPr>
        <p:spPr>
          <a:xfrm rot="-5400000">
            <a:off x="2773585" y="4024347"/>
            <a:ext cx="1414891" cy="0"/>
          </a:xfrm>
          <a:prstGeom prst="straightConnector1">
            <a:avLst/>
          </a:prstGeom>
          <a:noFill/>
          <a:ln w="28575" cap="flat" cmpd="sng">
            <a:solidFill>
              <a:schemeClr val="accent6"/>
            </a:solidFill>
            <a:prstDash val="solid"/>
            <a:round/>
            <a:headEnd type="none" w="sm" len="sm"/>
            <a:tailEnd type="none" w="sm" len="sm"/>
          </a:ln>
        </p:spPr>
      </p:cxnSp>
      <p:sp>
        <p:nvSpPr>
          <p:cNvPr id="294" name="Google Shape;294;p11"/>
          <p:cNvSpPr/>
          <p:nvPr/>
        </p:nvSpPr>
        <p:spPr>
          <a:xfrm>
            <a:off x="3987563" y="3015776"/>
            <a:ext cx="3132000" cy="648000"/>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chemeClr val="lt1"/>
                </a:solidFill>
                <a:latin typeface="Arial"/>
                <a:ea typeface="Arial"/>
                <a:cs typeface="Arial"/>
                <a:sym typeface="Arial"/>
              </a:rPr>
              <a:t>Tislelizumab </a:t>
            </a:r>
            <a:r>
              <a:rPr lang="en-GB" sz="1300" b="1" i="0" u="none" strike="noStrike" cap="none">
                <a:solidFill>
                  <a:srgbClr val="FFFFFF"/>
                </a:solidFill>
                <a:latin typeface="Arial"/>
                <a:ea typeface="Arial"/>
                <a:cs typeface="Arial"/>
                <a:sym typeface="Arial"/>
              </a:rPr>
              <a:t>200 mg IV Q3W</a:t>
            </a:r>
            <a:br>
              <a:rPr lang="en-GB" sz="1300" b="1" i="0" u="none" strike="noStrike" cap="none">
                <a:solidFill>
                  <a:srgbClr val="FFFFFF"/>
                </a:solidFill>
                <a:latin typeface="Arial"/>
                <a:ea typeface="Arial"/>
                <a:cs typeface="Arial"/>
                <a:sym typeface="Arial"/>
              </a:rPr>
            </a:br>
            <a:r>
              <a:rPr lang="en-GB" sz="1300" b="1" i="0" u="none" strike="noStrike" cap="none">
                <a:solidFill>
                  <a:srgbClr val="FFFFFF"/>
                </a:solidFill>
                <a:latin typeface="Arial"/>
                <a:ea typeface="Arial"/>
                <a:cs typeface="Arial"/>
                <a:sym typeface="Arial"/>
              </a:rPr>
              <a:t>+ chemo (XELOX or FP)</a:t>
            </a:r>
            <a:endParaRPr sz="1400" b="0" i="0" u="none" strike="noStrike" cap="none">
              <a:solidFill>
                <a:srgbClr val="000000"/>
              </a:solidFill>
              <a:latin typeface="Arial"/>
              <a:ea typeface="Arial"/>
              <a:cs typeface="Arial"/>
              <a:sym typeface="Arial"/>
            </a:endParaRPr>
          </a:p>
        </p:txBody>
      </p:sp>
      <p:cxnSp>
        <p:nvCxnSpPr>
          <p:cNvPr id="295" name="Google Shape;295;p11"/>
          <p:cNvCxnSpPr/>
          <p:nvPr/>
        </p:nvCxnSpPr>
        <p:spPr>
          <a:xfrm>
            <a:off x="3467544" y="3329501"/>
            <a:ext cx="503999" cy="0"/>
          </a:xfrm>
          <a:prstGeom prst="straightConnector1">
            <a:avLst/>
          </a:prstGeom>
          <a:noFill/>
          <a:ln w="28575" cap="flat" cmpd="sng">
            <a:solidFill>
              <a:schemeClr val="accent6"/>
            </a:solidFill>
            <a:prstDash val="solid"/>
            <a:round/>
            <a:headEnd type="none" w="sm" len="sm"/>
            <a:tailEnd type="triangle" w="med" len="med"/>
          </a:ln>
        </p:spPr>
      </p:cxnSp>
      <p:cxnSp>
        <p:nvCxnSpPr>
          <p:cNvPr id="296" name="Google Shape;296;p11"/>
          <p:cNvCxnSpPr/>
          <p:nvPr/>
        </p:nvCxnSpPr>
        <p:spPr>
          <a:xfrm>
            <a:off x="3467544" y="4717850"/>
            <a:ext cx="503999" cy="0"/>
          </a:xfrm>
          <a:prstGeom prst="straightConnector1">
            <a:avLst/>
          </a:prstGeom>
          <a:noFill/>
          <a:ln w="28575" cap="flat" cmpd="sng">
            <a:solidFill>
              <a:schemeClr val="accent6"/>
            </a:solidFill>
            <a:prstDash val="solid"/>
            <a:round/>
            <a:headEnd type="none" w="sm" len="sm"/>
            <a:tailEnd type="triangle" w="med" len="med"/>
          </a:ln>
        </p:spPr>
      </p:cxnSp>
      <p:cxnSp>
        <p:nvCxnSpPr>
          <p:cNvPr id="297" name="Google Shape;297;p11"/>
          <p:cNvCxnSpPr/>
          <p:nvPr/>
        </p:nvCxnSpPr>
        <p:spPr>
          <a:xfrm>
            <a:off x="2885581" y="4023676"/>
            <a:ext cx="598132" cy="0"/>
          </a:xfrm>
          <a:prstGeom prst="straightConnector1">
            <a:avLst/>
          </a:prstGeom>
          <a:noFill/>
          <a:ln w="28575" cap="flat" cmpd="sng">
            <a:solidFill>
              <a:schemeClr val="accent6"/>
            </a:solidFill>
            <a:prstDash val="solid"/>
            <a:round/>
            <a:headEnd type="none" w="sm" len="sm"/>
            <a:tailEnd type="none" w="sm" len="sm"/>
          </a:ln>
        </p:spPr>
      </p:cxnSp>
      <p:sp>
        <p:nvSpPr>
          <p:cNvPr id="298" name="Google Shape;298;p11"/>
          <p:cNvSpPr/>
          <p:nvPr/>
        </p:nvSpPr>
        <p:spPr>
          <a:xfrm>
            <a:off x="3192998" y="3712310"/>
            <a:ext cx="576064" cy="576064"/>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R</a:t>
            </a:r>
            <a:r>
              <a:rPr lang="en-GB" sz="1800" b="1" i="0" u="none" strike="noStrike" cap="none">
                <a:solidFill>
                  <a:schemeClr val="lt1"/>
                </a:solidFill>
                <a:latin typeface="Arial"/>
                <a:ea typeface="Arial"/>
                <a:cs typeface="Arial"/>
                <a:sym typeface="Arial"/>
              </a:rPr>
              <a:t/>
            </a:r>
            <a:br>
              <a:rPr lang="en-GB" sz="1800" b="1" i="0" u="none" strike="noStrike" cap="none">
                <a:solidFill>
                  <a:schemeClr val="lt1"/>
                </a:solidFill>
                <a:latin typeface="Arial"/>
                <a:ea typeface="Arial"/>
                <a:cs typeface="Arial"/>
                <a:sym typeface="Arial"/>
              </a:rPr>
            </a:br>
            <a:r>
              <a:rPr lang="en-GB" sz="120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299" name="Google Shape;299;p11"/>
          <p:cNvSpPr txBox="1"/>
          <p:nvPr/>
        </p:nvSpPr>
        <p:spPr>
          <a:xfrm>
            <a:off x="4130097" y="3849284"/>
            <a:ext cx="2846933"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Arial"/>
                <a:ea typeface="Arial"/>
                <a:cs typeface="Arial"/>
                <a:sym typeface="Arial"/>
              </a:rPr>
              <a:t>Maintenance treatment until unacceptable</a:t>
            </a:r>
            <a:br>
              <a:rPr lang="en-GB" sz="1200" b="0" i="0" u="none" strike="noStrike" cap="none">
                <a:solidFill>
                  <a:schemeClr val="dk1"/>
                </a:solidFill>
                <a:latin typeface="Arial"/>
                <a:ea typeface="Arial"/>
                <a:cs typeface="Arial"/>
                <a:sym typeface="Arial"/>
              </a:rPr>
            </a:br>
            <a:r>
              <a:rPr lang="en-GB" sz="1200" b="0" i="0" u="none" strike="noStrike" cap="none">
                <a:solidFill>
                  <a:schemeClr val="dk1"/>
                </a:solidFill>
                <a:latin typeface="Arial"/>
                <a:ea typeface="Arial"/>
                <a:cs typeface="Arial"/>
                <a:sym typeface="Arial"/>
              </a:rPr>
              <a:t>toxicity or disease progression</a:t>
            </a:r>
            <a:endParaRPr sz="1200" b="0" i="0" u="none" strike="noStrike" cap="none">
              <a:solidFill>
                <a:srgbClr val="000000"/>
              </a:solidFill>
              <a:latin typeface="Arial"/>
              <a:ea typeface="Arial"/>
              <a:cs typeface="Arial"/>
              <a:sym typeface="Arial"/>
            </a:endParaRPr>
          </a:p>
        </p:txBody>
      </p:sp>
      <p:sp>
        <p:nvSpPr>
          <p:cNvPr id="300" name="Google Shape;300;p11"/>
          <p:cNvSpPr/>
          <p:nvPr/>
        </p:nvSpPr>
        <p:spPr>
          <a:xfrm>
            <a:off x="3987563" y="4404125"/>
            <a:ext cx="3132000" cy="648000"/>
          </a:xfrm>
          <a:prstGeom prst="roundRect">
            <a:avLst>
              <a:gd name="adj" fmla="val 17551"/>
            </a:avLst>
          </a:prstGeom>
          <a:solidFill>
            <a:schemeClr val="dk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Placebo IV Q3W</a:t>
            </a:r>
            <a:br>
              <a:rPr lang="en-GB" sz="1300" b="1" i="0" u="none" strike="noStrike" cap="none">
                <a:solidFill>
                  <a:srgbClr val="FFFFFF"/>
                </a:solidFill>
                <a:latin typeface="Arial"/>
                <a:ea typeface="Arial"/>
                <a:cs typeface="Arial"/>
                <a:sym typeface="Arial"/>
              </a:rPr>
            </a:br>
            <a:r>
              <a:rPr lang="en-GB" sz="1300" b="1" i="0" u="none" strike="noStrike" cap="none">
                <a:solidFill>
                  <a:srgbClr val="FFFFFF"/>
                </a:solidFill>
                <a:latin typeface="Arial"/>
                <a:ea typeface="Arial"/>
                <a:cs typeface="Arial"/>
                <a:sym typeface="Arial"/>
              </a:rPr>
              <a:t>+ chemo (XELOX or FP)</a:t>
            </a:r>
            <a:endParaRPr sz="1400" b="0" i="0" u="none" strike="noStrike" cap="none">
              <a:solidFill>
                <a:srgbClr val="000000"/>
              </a:solidFill>
              <a:latin typeface="Arial"/>
              <a:ea typeface="Arial"/>
              <a:cs typeface="Arial"/>
              <a:sym typeface="Arial"/>
            </a:endParaRPr>
          </a:p>
        </p:txBody>
      </p:sp>
      <p:sp>
        <p:nvSpPr>
          <p:cNvPr id="301" name="Google Shape;301;p11"/>
          <p:cNvSpPr/>
          <p:nvPr/>
        </p:nvSpPr>
        <p:spPr>
          <a:xfrm>
            <a:off x="909494" y="2954130"/>
            <a:ext cx="2032220" cy="2156454"/>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Key eligibility criteria</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300"/>
              <a:buFont typeface="Arial"/>
              <a:buChar char="•"/>
            </a:pPr>
            <a:r>
              <a:rPr lang="en-GB" sz="1300" b="0" i="0" u="none" strike="noStrike" cap="none">
                <a:solidFill>
                  <a:srgbClr val="000000"/>
                </a:solidFill>
                <a:latin typeface="Arial"/>
                <a:ea typeface="Arial"/>
                <a:cs typeface="Arial"/>
                <a:sym typeface="Arial"/>
              </a:rPr>
              <a:t>Histologically confirmed GC/GEJC</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300"/>
              <a:buFont typeface="Arial"/>
              <a:buChar char="•"/>
            </a:pPr>
            <a:r>
              <a:rPr lang="en-GB" sz="1300" b="0" i="0" u="none" strike="noStrike" cap="none">
                <a:solidFill>
                  <a:srgbClr val="000000"/>
                </a:solidFill>
                <a:latin typeface="Arial"/>
                <a:ea typeface="Arial"/>
                <a:cs typeface="Arial"/>
                <a:sym typeface="Arial"/>
              </a:rPr>
              <a:t>Exclude patients with HER2-positive tumours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300"/>
              <a:buFont typeface="Arial"/>
              <a:buChar char="•"/>
            </a:pPr>
            <a:r>
              <a:rPr lang="en-GB" sz="1300" b="0" i="0" u="none" strike="noStrike" cap="none">
                <a:solidFill>
                  <a:srgbClr val="000000"/>
                </a:solidFill>
                <a:latin typeface="Arial"/>
                <a:ea typeface="Arial"/>
                <a:cs typeface="Arial"/>
                <a:sym typeface="Arial"/>
              </a:rPr>
              <a:t>No previous therapy for unresectable, locally advanced or metastatic GC/GEJC</a:t>
            </a:r>
            <a:endParaRPr sz="1400" b="0" i="0" u="none" strike="noStrike" cap="none">
              <a:solidFill>
                <a:srgbClr val="000000"/>
              </a:solidFill>
              <a:latin typeface="Arial"/>
              <a:ea typeface="Arial"/>
              <a:cs typeface="Arial"/>
              <a:sym typeface="Arial"/>
            </a:endParaRPr>
          </a:p>
        </p:txBody>
      </p:sp>
      <p:sp>
        <p:nvSpPr>
          <p:cNvPr id="302" name="Google Shape;302;p11"/>
          <p:cNvSpPr/>
          <p:nvPr/>
        </p:nvSpPr>
        <p:spPr>
          <a:xfrm>
            <a:off x="7320568" y="2954130"/>
            <a:ext cx="3888000" cy="937073"/>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Primary endpoints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OS in PD-L1+ (PD-L1 score ≥5%) and ITT analysis set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Secondary endpoints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PFS, ORR, DoR, DCR, CBR, TTR, HRQoL, safety</a:t>
            </a:r>
            <a:endParaRPr sz="1400" b="0" i="0" u="none" strike="noStrike" cap="none">
              <a:solidFill>
                <a:srgbClr val="000000"/>
              </a:solidFill>
              <a:latin typeface="Arial"/>
              <a:ea typeface="Arial"/>
              <a:cs typeface="Arial"/>
              <a:sym typeface="Arial"/>
            </a:endParaRPr>
          </a:p>
        </p:txBody>
      </p:sp>
      <p:sp>
        <p:nvSpPr>
          <p:cNvPr id="303" name="Google Shape;303;p11"/>
          <p:cNvSpPr/>
          <p:nvPr/>
        </p:nvSpPr>
        <p:spPr>
          <a:xfrm>
            <a:off x="7320568" y="4043191"/>
            <a:ext cx="3888000" cy="1067393"/>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Stratification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200"/>
              <a:buFont typeface="Arial"/>
              <a:buChar char="•"/>
            </a:pPr>
            <a:r>
              <a:rPr lang="en-GB" sz="1200" b="0" i="0" u="none" strike="noStrike" cap="none">
                <a:solidFill>
                  <a:srgbClr val="000000"/>
                </a:solidFill>
                <a:latin typeface="Arial"/>
                <a:ea typeface="Arial"/>
                <a:cs typeface="Arial"/>
                <a:sym typeface="Arial"/>
              </a:rPr>
              <a:t>Region of enrolment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200"/>
              <a:buFont typeface="Arial"/>
              <a:buChar char="•"/>
            </a:pPr>
            <a:r>
              <a:rPr lang="en-GB" sz="1200" b="0" i="0" u="none" strike="noStrike" cap="none">
                <a:solidFill>
                  <a:srgbClr val="000000"/>
                </a:solidFill>
                <a:latin typeface="Arial"/>
                <a:ea typeface="Arial"/>
                <a:cs typeface="Arial"/>
                <a:sym typeface="Arial"/>
              </a:rPr>
              <a:t>Peritoneal metastasis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200"/>
              <a:buFont typeface="Arial"/>
              <a:buChar char="•"/>
            </a:pPr>
            <a:r>
              <a:rPr lang="en-GB" sz="1200" b="0" i="0" u="none" strike="noStrike" cap="none">
                <a:solidFill>
                  <a:srgbClr val="000000"/>
                </a:solidFill>
                <a:latin typeface="Arial"/>
                <a:ea typeface="Arial"/>
                <a:cs typeface="Arial"/>
                <a:sym typeface="Arial"/>
              </a:rPr>
              <a:t>PD-L1 score (PD-L1 ≥5% vs &lt;5%)</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200"/>
              <a:buFont typeface="Arial"/>
              <a:buChar char="•"/>
            </a:pPr>
            <a:r>
              <a:rPr lang="en-GB" sz="1200" b="0" i="0" u="none" strike="noStrike" cap="none">
                <a:solidFill>
                  <a:srgbClr val="000000"/>
                </a:solidFill>
                <a:latin typeface="Arial"/>
                <a:ea typeface="Arial"/>
                <a:cs typeface="Arial"/>
                <a:sym typeface="Arial"/>
              </a:rPr>
              <a:t>Investigator’s choice of chemo</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a:t>Overall Survival (OS): TIS plus chemo demonstrated statistically significant improvement in OS vs placebo plus chemo </a:t>
            </a:r>
            <a:endParaRPr/>
          </a:p>
          <a:p>
            <a:pPr marL="357188" lvl="0" indent="-357188" algn="l" rtl="0">
              <a:lnSpc>
                <a:spcPct val="100000"/>
              </a:lnSpc>
              <a:spcBef>
                <a:spcPts val="1200"/>
              </a:spcBef>
              <a:spcAft>
                <a:spcPts val="0"/>
              </a:spcAft>
              <a:buSzPts val="2000"/>
              <a:buChar char="•"/>
            </a:pPr>
            <a:r>
              <a:rPr lang="en-GB"/>
              <a:t>Progression free survival (PFS): TIS plus chemo demonstrated improvement in </a:t>
            </a:r>
            <a:br>
              <a:rPr lang="en-GB"/>
            </a:br>
            <a:r>
              <a:rPr lang="en-GB"/>
              <a:t>PFS vs placebo plus chemo </a:t>
            </a:r>
            <a:endParaRPr/>
          </a:p>
          <a:p>
            <a:pPr marL="357188" lvl="0" indent="-357188" algn="l" rtl="0">
              <a:lnSpc>
                <a:spcPct val="100000"/>
              </a:lnSpc>
              <a:spcBef>
                <a:spcPts val="1200"/>
              </a:spcBef>
              <a:spcAft>
                <a:spcPts val="0"/>
              </a:spcAft>
              <a:buSzPts val="2000"/>
              <a:buChar char="•"/>
            </a:pPr>
            <a:r>
              <a:rPr lang="en-GB">
                <a:solidFill>
                  <a:srgbClr val="5D8298"/>
                </a:solidFill>
              </a:rPr>
              <a:t>Numerically higher ORR and more durable response for TIS plus chemo vs placebo + chemo</a:t>
            </a:r>
            <a:r>
              <a:rPr lang="en-GB"/>
              <a:t> </a:t>
            </a:r>
            <a:endParaRPr/>
          </a:p>
          <a:p>
            <a:pPr marL="357188" lvl="0" indent="-230188" algn="l" rtl="0">
              <a:lnSpc>
                <a:spcPct val="100000"/>
              </a:lnSpc>
              <a:spcBef>
                <a:spcPts val="1200"/>
              </a:spcBef>
              <a:spcAft>
                <a:spcPts val="0"/>
              </a:spcAft>
              <a:buSzPts val="2000"/>
              <a:buNone/>
            </a:pPr>
            <a:endParaRPr/>
          </a:p>
          <a:p>
            <a:pPr marL="357188" lvl="0" indent="-230188" algn="l" rtl="0">
              <a:lnSpc>
                <a:spcPct val="100000"/>
              </a:lnSpc>
              <a:spcBef>
                <a:spcPts val="1200"/>
              </a:spcBef>
              <a:spcAft>
                <a:spcPts val="0"/>
              </a:spcAft>
              <a:buSzPts val="2000"/>
              <a:buNone/>
            </a:pPr>
            <a:endParaRPr/>
          </a:p>
        </p:txBody>
      </p:sp>
      <p:sp>
        <p:nvSpPr>
          <p:cNvPr id="309" name="Google Shape;309;p1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RATIONALE 305: RESULTS </a:t>
            </a:r>
            <a:endParaRPr/>
          </a:p>
        </p:txBody>
      </p:sp>
      <p:sp>
        <p:nvSpPr>
          <p:cNvPr id="310" name="Google Shape;310;p1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12</a:t>
            </a:fld>
            <a:endParaRPr/>
          </a:p>
        </p:txBody>
      </p:sp>
      <p:sp>
        <p:nvSpPr>
          <p:cNvPr id="311" name="Google Shape;311;p12"/>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a:t>CI, confidence interval; HR, hazard ratio; ORR, objective response rate; TIS, t</a:t>
            </a:r>
            <a:r>
              <a:rPr lang="en-GB" sz="1200"/>
              <a:t>islelizumab</a:t>
            </a:r>
            <a:r>
              <a:rPr lang="en-GB"/>
              <a:t> </a:t>
            </a:r>
            <a:endParaRPr/>
          </a:p>
        </p:txBody>
      </p:sp>
      <p:graphicFrame>
        <p:nvGraphicFramePr>
          <p:cNvPr id="312" name="Google Shape;312;p12"/>
          <p:cNvGraphicFramePr/>
          <p:nvPr/>
        </p:nvGraphicFramePr>
        <p:xfrm>
          <a:off x="6388629" y="4016664"/>
          <a:ext cx="5348625" cy="1432600"/>
        </p:xfrm>
        <a:graphic>
          <a:graphicData uri="http://schemas.openxmlformats.org/drawingml/2006/table">
            <a:tbl>
              <a:tblPr firstRow="1" bandRow="1">
                <a:noFill/>
                <a:tableStyleId>{67B5CDD7-8C45-4FA0-8381-4E1ECE8849AD}</a:tableStyleId>
              </a:tblPr>
              <a:tblGrid>
                <a:gridCol w="1891775"/>
                <a:gridCol w="1673975"/>
                <a:gridCol w="1782875"/>
              </a:tblGrid>
              <a:tr h="177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TIS + Chemo</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Placebo + Chemo</a:t>
                      </a:r>
                      <a:endParaRPr sz="1400" u="none" strike="noStrike" cap="none"/>
                    </a:p>
                  </a:txBody>
                  <a:tcPr marL="91450" marR="91450" marT="45725" marB="45725"/>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Events, n (%)</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169 (61.7)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206 (75.7)</a:t>
                      </a:r>
                      <a:endParaRPr sz="1400" u="none" strike="noStrike" cap="none"/>
                    </a:p>
                  </a:txBody>
                  <a:tcPr marL="91450" marR="91450" marT="45725" marB="45725"/>
                </a:tc>
              </a:tr>
              <a:tr h="146875">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Median PFS, months (95% CI)</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Arial"/>
                          <a:ea typeface="Arial"/>
                          <a:cs typeface="Arial"/>
                          <a:sym typeface="Arial"/>
                        </a:rPr>
                        <a:t>7.2 (5.8, 8.4)</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Arial"/>
                          <a:ea typeface="Arial"/>
                          <a:cs typeface="Arial"/>
                          <a:sym typeface="Arial"/>
                        </a:rPr>
                        <a:t>5.9 (5.6, 7.0)</a:t>
                      </a:r>
                      <a:endParaRPr sz="1400" u="none" strike="noStrike" cap="none"/>
                    </a:p>
                  </a:txBody>
                  <a:tcPr marL="91450" marR="91450" marT="45725" marB="45725" anchor="ctr"/>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HR (95% CI)</a:t>
                      </a:r>
                      <a:endParaRPr sz="1400" b="0" u="none" strike="noStrike" cap="none"/>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0.67 (0.55, 0.83)</a:t>
                      </a:r>
                      <a:endParaRPr sz="1400" u="none" strike="noStrike" cap="none"/>
                    </a:p>
                  </a:txBody>
                  <a:tcPr marL="91450" marR="91450" marT="45725" marB="45725"/>
                </a:tc>
                <a:tc hMerge="1">
                  <a:txBody>
                    <a:bodyPr/>
                    <a:lstStyle/>
                    <a:p>
                      <a:endParaRPr lang="en-US"/>
                    </a:p>
                  </a:txBody>
                  <a:tcPr/>
                </a:tc>
              </a:tr>
            </a:tbl>
          </a:graphicData>
        </a:graphic>
      </p:graphicFrame>
      <p:graphicFrame>
        <p:nvGraphicFramePr>
          <p:cNvPr id="313" name="Google Shape;313;p12"/>
          <p:cNvGraphicFramePr/>
          <p:nvPr/>
        </p:nvGraphicFramePr>
        <p:xfrm>
          <a:off x="915438" y="4016664"/>
          <a:ext cx="5348625" cy="1737410"/>
        </p:xfrm>
        <a:graphic>
          <a:graphicData uri="http://schemas.openxmlformats.org/drawingml/2006/table">
            <a:tbl>
              <a:tblPr firstRow="1" bandRow="1">
                <a:noFill/>
                <a:tableStyleId>{67B5CDD7-8C45-4FA0-8381-4E1ECE8849AD}</a:tableStyleId>
              </a:tblPr>
              <a:tblGrid>
                <a:gridCol w="1782875"/>
                <a:gridCol w="1782875"/>
                <a:gridCol w="1782875"/>
              </a:tblGrid>
              <a:tr h="177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TIS + Chemo</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Placebo + Chemo</a:t>
                      </a:r>
                      <a:endParaRPr sz="1400" u="none" strike="noStrike" cap="none"/>
                    </a:p>
                  </a:txBody>
                  <a:tcPr marL="91450" marR="91450" marT="45725" marB="45725"/>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Events, n (%)</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130 (47.4)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161 (59.2)</a:t>
                      </a:r>
                      <a:endParaRPr sz="1400" u="none" strike="noStrike" cap="none"/>
                    </a:p>
                  </a:txBody>
                  <a:tcPr marL="91450" marR="91450" marT="45725" marB="45725"/>
                </a:tc>
              </a:tr>
              <a:tr h="146875">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Median OS, months (95% CI)</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Arial"/>
                          <a:ea typeface="Arial"/>
                          <a:cs typeface="Arial"/>
                          <a:sym typeface="Arial"/>
                        </a:rPr>
                        <a:t>17.2 (13.9, 21.3)</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Arial"/>
                          <a:ea typeface="Arial"/>
                          <a:cs typeface="Arial"/>
                          <a:sym typeface="Arial"/>
                        </a:rPr>
                        <a:t>12.6 (12.0, 14.4)</a:t>
                      </a:r>
                      <a:endParaRPr sz="1400" u="none" strike="noStrike" cap="none"/>
                    </a:p>
                  </a:txBody>
                  <a:tcPr marL="91450" marR="91450" marT="45725" marB="45725" anchor="ctr"/>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HR</a:t>
                      </a:r>
                      <a:r>
                        <a:rPr lang="en-GB" sz="1400" u="none" strike="noStrike" cap="none" baseline="30000">
                          <a:latin typeface="Arial"/>
                          <a:ea typeface="Arial"/>
                          <a:cs typeface="Arial"/>
                          <a:sym typeface="Arial"/>
                        </a:rPr>
                        <a:t> </a:t>
                      </a:r>
                      <a:r>
                        <a:rPr lang="en-GB" sz="1400" b="0" u="none" strike="noStrike" cap="none">
                          <a:latin typeface="Arial"/>
                          <a:ea typeface="Arial"/>
                          <a:cs typeface="Arial"/>
                          <a:sym typeface="Arial"/>
                        </a:rPr>
                        <a:t>(95% CI)</a:t>
                      </a:r>
                      <a:endParaRPr sz="1400" b="0" u="none" strike="noStrike" cap="none"/>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0.74 (0.59, 0.94)</a:t>
                      </a:r>
                      <a:endParaRPr sz="1400" u="none" strike="noStrike" cap="none"/>
                    </a:p>
                  </a:txBody>
                  <a:tcPr marL="91450" marR="91450" marT="45725" marB="45725"/>
                </a:tc>
                <a:tc hMerge="1">
                  <a:txBody>
                    <a:bodyPr/>
                    <a:lstStyle/>
                    <a:p>
                      <a:endParaRPr lang="en-US"/>
                    </a:p>
                  </a:txBody>
                  <a:tcPr/>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p value</a:t>
                      </a:r>
                      <a:endParaRPr sz="1400" b="0" u="none" strike="noStrike" cap="none" baseline="30000">
                        <a:latin typeface="Arial"/>
                        <a:ea typeface="Arial"/>
                        <a:cs typeface="Arial"/>
                        <a:sym typeface="Arial"/>
                      </a:endParaRPr>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0.0056</a:t>
                      </a:r>
                      <a:endParaRPr sz="1400" u="none" strike="noStrike" cap="none"/>
                    </a:p>
                  </a:txBody>
                  <a:tcPr marL="91450" marR="91450" marT="45725" marB="45725"/>
                </a:tc>
                <a:tc hMerge="1">
                  <a:txBody>
                    <a:bodyPr/>
                    <a:lstStyle/>
                    <a:p>
                      <a:endParaRPr lang="en-US"/>
                    </a:p>
                  </a:txBody>
                  <a:tcPr/>
                </a:tc>
              </a:tr>
            </a:tbl>
          </a:graphicData>
        </a:graphic>
      </p:graphicFrame>
      <p:sp>
        <p:nvSpPr>
          <p:cNvPr id="314" name="Google Shape;314;p12"/>
          <p:cNvSpPr txBox="1"/>
          <p:nvPr/>
        </p:nvSpPr>
        <p:spPr>
          <a:xfrm>
            <a:off x="2830568" y="3699479"/>
            <a:ext cx="1518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5D8298"/>
                </a:solidFill>
                <a:latin typeface="Arial"/>
                <a:ea typeface="Arial"/>
                <a:cs typeface="Arial"/>
                <a:sym typeface="Arial"/>
              </a:rPr>
              <a:t>Overall survival</a:t>
            </a:r>
            <a:endParaRPr sz="1400" b="0" i="0" u="none" strike="noStrike" cap="none">
              <a:solidFill>
                <a:srgbClr val="5D8298"/>
              </a:solidFill>
              <a:latin typeface="Arial"/>
              <a:ea typeface="Arial"/>
              <a:cs typeface="Arial"/>
              <a:sym typeface="Arial"/>
            </a:endParaRPr>
          </a:p>
        </p:txBody>
      </p:sp>
      <p:sp>
        <p:nvSpPr>
          <p:cNvPr id="315" name="Google Shape;315;p12"/>
          <p:cNvSpPr txBox="1"/>
          <p:nvPr/>
        </p:nvSpPr>
        <p:spPr>
          <a:xfrm>
            <a:off x="7682421" y="3699479"/>
            <a:ext cx="23439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5D8298"/>
                </a:solidFill>
                <a:latin typeface="Arial"/>
                <a:ea typeface="Arial"/>
                <a:cs typeface="Arial"/>
                <a:sym typeface="Arial"/>
              </a:rPr>
              <a:t>Progression-free survival</a:t>
            </a:r>
            <a:endParaRPr sz="1400" b="0" i="0" u="none" strike="noStrike" cap="none">
              <a:solidFill>
                <a:srgbClr val="5D829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3"/>
          <p:cNvSpPr txBox="1">
            <a:spLocks noGrp="1"/>
          </p:cNvSpPr>
          <p:nvPr>
            <p:ph type="body" idx="1"/>
          </p:nvPr>
        </p:nvSpPr>
        <p:spPr>
          <a:xfrm>
            <a:off x="539100" y="1425600"/>
            <a:ext cx="11044200" cy="48558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dirty="0"/>
              <a:t>TIS plus chemo had a manageable safety profile in patients with </a:t>
            </a:r>
            <a:r>
              <a:rPr lang="en-GB" dirty="0" err="1"/>
              <a:t>unresectable</a:t>
            </a:r>
            <a:r>
              <a:rPr lang="en-GB" dirty="0"/>
              <a:t>, locally advanced or metastatic G/GEJ </a:t>
            </a:r>
            <a:r>
              <a:rPr lang="en-GB" dirty="0">
                <a:solidFill>
                  <a:schemeClr val="dk2"/>
                </a:solidFill>
              </a:rPr>
              <a:t>cancer</a:t>
            </a:r>
            <a:endParaRPr dirty="0">
              <a:solidFill>
                <a:schemeClr val="dk2"/>
              </a:solidFill>
            </a:endParaRPr>
          </a:p>
          <a:p>
            <a:pPr marL="357188" lvl="0" indent="-357188" algn="l" rtl="0">
              <a:lnSpc>
                <a:spcPct val="100000"/>
              </a:lnSpc>
              <a:spcBef>
                <a:spcPts val="1200"/>
              </a:spcBef>
              <a:spcAft>
                <a:spcPts val="0"/>
              </a:spcAft>
              <a:buSzPts val="2000"/>
              <a:buChar char="•"/>
            </a:pPr>
            <a:r>
              <a:rPr lang="en-GB" dirty="0"/>
              <a:t>TIS plus chemo demonstrated statistically significant and clinically meaningful improvement in OS versus placebo plus chemo in patients with PD-L1-positive GC/GEJ</a:t>
            </a:r>
            <a:r>
              <a:rPr lang="en-GB" dirty="0">
                <a:solidFill>
                  <a:srgbClr val="5D8298"/>
                </a:solidFill>
              </a:rPr>
              <a:t> cancer.</a:t>
            </a:r>
            <a:endParaRPr dirty="0">
              <a:solidFill>
                <a:srgbClr val="5D8298"/>
              </a:solidFill>
            </a:endParaRPr>
          </a:p>
          <a:p>
            <a:pPr marL="814388" lvl="1" indent="-357188" algn="l" rtl="0">
              <a:lnSpc>
                <a:spcPct val="100000"/>
              </a:lnSpc>
              <a:spcBef>
                <a:spcPts val="1200"/>
              </a:spcBef>
              <a:spcAft>
                <a:spcPts val="0"/>
              </a:spcAft>
              <a:buSzPts val="2000"/>
              <a:buChar char="•"/>
            </a:pPr>
            <a:r>
              <a:rPr lang="en-GB" dirty="0"/>
              <a:t>Median OS: 17.2 vs 12.6 months; HR 0.74 (95% CI 0.59, 0.94); p=0.0056 </a:t>
            </a:r>
            <a:endParaRPr dirty="0"/>
          </a:p>
          <a:p>
            <a:pPr marL="357188" lvl="0" indent="-357188" algn="l" rtl="0">
              <a:lnSpc>
                <a:spcPct val="100000"/>
              </a:lnSpc>
              <a:spcBef>
                <a:spcPts val="1200"/>
              </a:spcBef>
              <a:spcAft>
                <a:spcPts val="0"/>
              </a:spcAft>
              <a:buSzPts val="2000"/>
              <a:buChar char="•"/>
            </a:pPr>
            <a:r>
              <a:rPr lang="en-GB" dirty="0"/>
              <a:t>R</a:t>
            </a:r>
            <a:r>
              <a:rPr lang="en-GB" dirty="0">
                <a:solidFill>
                  <a:srgbClr val="5D8298"/>
                </a:solidFill>
              </a:rPr>
              <a:t>ATIONALE-305 results </a:t>
            </a:r>
            <a:r>
              <a:rPr lang="en-GB" dirty="0"/>
              <a:t>provide</a:t>
            </a:r>
            <a:r>
              <a:rPr lang="en-GB" dirty="0">
                <a:solidFill>
                  <a:srgbClr val="5D8298"/>
                </a:solidFill>
              </a:rPr>
              <a:t> </a:t>
            </a:r>
            <a:r>
              <a:rPr lang="en-GB" dirty="0" err="1">
                <a:solidFill>
                  <a:srgbClr val="5D8298"/>
                </a:solidFill>
              </a:rPr>
              <a:t>tislelizumab</a:t>
            </a:r>
            <a:r>
              <a:rPr lang="en-GB" dirty="0">
                <a:solidFill>
                  <a:srgbClr val="5D8298"/>
                </a:solidFill>
              </a:rPr>
              <a:t> plus chemotherapy as a new 1L treatment option for patients with PD-L1-positive </a:t>
            </a:r>
            <a:r>
              <a:rPr lang="en-GB" dirty="0" err="1">
                <a:solidFill>
                  <a:srgbClr val="5D8298"/>
                </a:solidFill>
              </a:rPr>
              <a:t>unresectable</a:t>
            </a:r>
            <a:r>
              <a:rPr lang="en-GB" dirty="0">
                <a:solidFill>
                  <a:srgbClr val="5D8298"/>
                </a:solidFill>
              </a:rPr>
              <a:t>, locally advanced or metastatic GC/GEJ cancer</a:t>
            </a:r>
            <a:endParaRPr dirty="0">
              <a:solidFill>
                <a:srgbClr val="5D8298"/>
              </a:solidFill>
            </a:endParaRPr>
          </a:p>
          <a:p>
            <a:pPr marL="357188" lvl="0" indent="-357188" algn="l" rtl="0">
              <a:lnSpc>
                <a:spcPct val="100000"/>
              </a:lnSpc>
              <a:spcBef>
                <a:spcPts val="1200"/>
              </a:spcBef>
              <a:spcAft>
                <a:spcPts val="0"/>
              </a:spcAft>
              <a:buSzPts val="2000"/>
              <a:buChar char="•"/>
            </a:pPr>
            <a:r>
              <a:rPr lang="en-GB" dirty="0"/>
              <a:t>Double blind treatment within the study is still ongoing and results of the final analysis for OS will be presented later this year</a:t>
            </a:r>
            <a:endParaRPr dirty="0">
              <a:solidFill>
                <a:srgbClr val="5D8298"/>
              </a:solidFill>
            </a:endParaRPr>
          </a:p>
        </p:txBody>
      </p:sp>
      <p:sp>
        <p:nvSpPr>
          <p:cNvPr id="321" name="Google Shape;321;p13"/>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RATIONALE 305: SUMMARY</a:t>
            </a:r>
            <a:endParaRPr/>
          </a:p>
        </p:txBody>
      </p:sp>
      <p:sp>
        <p:nvSpPr>
          <p:cNvPr id="322" name="Google Shape;322;p1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13</a:t>
            </a:fld>
            <a:endParaRPr/>
          </a:p>
        </p:txBody>
      </p:sp>
      <p:sp>
        <p:nvSpPr>
          <p:cNvPr id="323" name="Google Shape;323;p13"/>
          <p:cNvSpPr txBox="1">
            <a:spLocks noGrp="1"/>
          </p:cNvSpPr>
          <p:nvPr>
            <p:ph type="body" idx="2"/>
          </p:nvPr>
        </p:nvSpPr>
        <p:spPr>
          <a:xfrm>
            <a:off x="620184" y="6356351"/>
            <a:ext cx="9501038"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200"/>
              <a:t>1L, first line; CI, confidence interval; G/GEJ, gastric or gastroesophageal junction; HR, hazard ratio; ITT, intent to treat; OS, overall survival; PD-L1, programmed death ligand 1; </a:t>
            </a:r>
            <a:r>
              <a:rPr lang="en-GB"/>
              <a:t>TIS, t</a:t>
            </a:r>
            <a:r>
              <a:rPr lang="en-GB" sz="1200"/>
              <a:t>islelizumab</a:t>
            </a:r>
            <a:endParaRPr/>
          </a:p>
        </p:txBody>
      </p:sp>
      <p:sp>
        <p:nvSpPr>
          <p:cNvPr id="324" name="Google Shape;324;p13"/>
          <p:cNvSpPr/>
          <p:nvPr/>
        </p:nvSpPr>
        <p:spPr>
          <a:xfrm>
            <a:off x="2485917" y="4898570"/>
            <a:ext cx="7033500" cy="1255005"/>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accent1"/>
                </a:solidFill>
                <a:latin typeface="Arial"/>
                <a:ea typeface="Arial"/>
                <a:cs typeface="Arial"/>
                <a:sym typeface="Arial"/>
              </a:rPr>
              <a:t>Clinical takeaway: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800"/>
              <a:buFont typeface="Arial"/>
              <a:buChar char="•"/>
            </a:pPr>
            <a:r>
              <a:rPr lang="en-GB" sz="1800" b="1" i="0" u="none" strike="noStrike" cap="none">
                <a:solidFill>
                  <a:schemeClr val="dk2"/>
                </a:solidFill>
                <a:latin typeface="Arial"/>
                <a:ea typeface="Arial"/>
                <a:cs typeface="Arial"/>
                <a:sym typeface="Arial"/>
              </a:rPr>
              <a:t>Towards the goal of developing an immunotherapy in PD-L1+ve patients, tislelizumab - like nivolumab - shows promising results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SzPts val="4000"/>
              <a:buNone/>
            </a:pPr>
            <a:r>
              <a:rPr lang="en-GB" sz="3200"/>
              <a:t>NIVO PLUS CHEMO VS CHEMO AS 1L TREATMENT FOR ADVANCED GASTRIC CANCER/GASTROESOPHAGEAL JUNCTION CANCER/ESOPHAGEAL ADENOCARCINOMA: </a:t>
            </a:r>
            <a:br>
              <a:rPr lang="en-GB" sz="3200"/>
            </a:br>
            <a:r>
              <a:rPr lang="en-GB" sz="3200"/>
              <a:t>3-YEAR FOLLOW-UP FROM CHECKMATE 649</a:t>
            </a:r>
            <a:br>
              <a:rPr lang="en-GB" sz="3200"/>
            </a:br>
            <a:r>
              <a:rPr lang="en-GB"/>
              <a:t/>
            </a:r>
            <a:br>
              <a:rPr lang="en-GB"/>
            </a:br>
            <a:r>
              <a:rPr lang="en-GB" sz="2400" cap="none"/>
              <a:t>Janjigian Y, et al. ASCO GI  2023. Abstract #291</a:t>
            </a:r>
            <a:endParaRPr sz="2400"/>
          </a:p>
        </p:txBody>
      </p:sp>
      <p:sp>
        <p:nvSpPr>
          <p:cNvPr id="331" name="Google Shape;331;p43"/>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lt1"/>
                </a:solidFill>
                <a:latin typeface="Arial"/>
                <a:ea typeface="Arial"/>
                <a:cs typeface="Arial"/>
                <a:sym typeface="Arial"/>
              </a:rPr>
              <a:t>14</a:t>
            </a:fld>
            <a:endParaRPr sz="1200" b="0" i="0" u="none" strike="noStrike" cap="none">
              <a:solidFill>
                <a:schemeClr val="lt1"/>
              </a:solidFill>
              <a:latin typeface="Arial"/>
              <a:ea typeface="Arial"/>
              <a:cs typeface="Arial"/>
              <a:sym typeface="Arial"/>
            </a:endParaRPr>
          </a:p>
        </p:txBody>
      </p:sp>
      <p:sp>
        <p:nvSpPr>
          <p:cNvPr id="332" name="Google Shape;332;p43"/>
          <p:cNvSpPr txBox="1"/>
          <p:nvPr/>
        </p:nvSpPr>
        <p:spPr>
          <a:xfrm>
            <a:off x="620183" y="6229349"/>
            <a:ext cx="10454217"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1L, first line; chemo, chemotherapy; NIVO, nivolumab  </a:t>
            </a:r>
            <a:endParaRPr sz="1400" b="0" i="0" u="none" strike="noStrike" cap="none">
              <a:solidFill>
                <a:srgbClr val="0000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body" idx="1"/>
          </p:nvPr>
        </p:nvSpPr>
        <p:spPr>
          <a:xfrm>
            <a:off x="620184" y="1050044"/>
            <a:ext cx="10963200" cy="207358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1200"/>
              </a:spcBef>
              <a:spcAft>
                <a:spcPts val="0"/>
              </a:spcAft>
              <a:buSzPts val="2000"/>
              <a:buChar char="•"/>
            </a:pPr>
            <a:r>
              <a:rPr lang="en-GB" sz="1600"/>
              <a:t>Randomised open-label, global phase 3 study</a:t>
            </a:r>
            <a:endParaRPr/>
          </a:p>
          <a:p>
            <a:pPr marL="457200" lvl="0" indent="-355600" algn="l" rtl="0">
              <a:lnSpc>
                <a:spcPct val="100000"/>
              </a:lnSpc>
              <a:spcBef>
                <a:spcPts val="1200"/>
              </a:spcBef>
              <a:spcAft>
                <a:spcPts val="0"/>
              </a:spcAft>
              <a:buSzPts val="2000"/>
              <a:buChar char="•"/>
            </a:pPr>
            <a:r>
              <a:rPr lang="en-GB" sz="1600"/>
              <a:t>Patients enrolled from 175 hospital and cancer centres in 29 countries</a:t>
            </a:r>
            <a:endParaRPr/>
          </a:p>
          <a:p>
            <a:pPr marL="457200" lvl="0" indent="-355600" algn="l" rtl="0">
              <a:lnSpc>
                <a:spcPct val="100000"/>
              </a:lnSpc>
              <a:spcBef>
                <a:spcPts val="1200"/>
              </a:spcBef>
              <a:spcAft>
                <a:spcPts val="0"/>
              </a:spcAft>
              <a:buSzPts val="2000"/>
              <a:buChar char="•"/>
            </a:pPr>
            <a:r>
              <a:rPr lang="en-GB" sz="1600"/>
              <a:t>At data cutoff (May 31</a:t>
            </a:r>
            <a:r>
              <a:rPr lang="en-GB" sz="1600" baseline="30000"/>
              <a:t>st</a:t>
            </a:r>
            <a:r>
              <a:rPr lang="en-GB" sz="1600"/>
              <a:t> 2022) minimum follow up was 36.2 months</a:t>
            </a:r>
            <a:endParaRPr/>
          </a:p>
          <a:p>
            <a:pPr marL="457200" lvl="0" indent="-355600" algn="l" rtl="0">
              <a:lnSpc>
                <a:spcPct val="100000"/>
              </a:lnSpc>
              <a:spcBef>
                <a:spcPts val="1200"/>
              </a:spcBef>
              <a:spcAft>
                <a:spcPts val="0"/>
              </a:spcAft>
              <a:buSzPts val="2000"/>
              <a:buChar char="•"/>
            </a:pPr>
            <a:r>
              <a:rPr lang="en-GB" sz="1600"/>
              <a:t>NIVO + chemo demonstrated superior OS and clinically meaningful PFS benefit vs chemo and an acceptable safety profile after 1 year of follow-up in previously untreated patients with advanced GC/GEJC/EAC in CheckMate 649</a:t>
            </a:r>
            <a:endParaRPr/>
          </a:p>
          <a:p>
            <a:pPr marL="457200" lvl="0" indent="-355600" algn="l" rtl="0">
              <a:lnSpc>
                <a:spcPct val="100000"/>
              </a:lnSpc>
              <a:spcBef>
                <a:spcPts val="1200"/>
              </a:spcBef>
              <a:spcAft>
                <a:spcPts val="0"/>
              </a:spcAft>
              <a:buSzPts val="2000"/>
              <a:buChar char="•"/>
            </a:pPr>
            <a:r>
              <a:rPr lang="en-GB" sz="1600"/>
              <a:t>The combination is currently approved in more than 50 countries </a:t>
            </a:r>
            <a:endParaRPr/>
          </a:p>
          <a:p>
            <a:pPr marL="457200" lvl="0" indent="-355600" algn="l" rtl="0">
              <a:lnSpc>
                <a:spcPct val="100000"/>
              </a:lnSpc>
              <a:spcBef>
                <a:spcPts val="1200"/>
              </a:spcBef>
              <a:spcAft>
                <a:spcPts val="0"/>
              </a:spcAft>
              <a:buSzPts val="2000"/>
              <a:buChar char="•"/>
            </a:pPr>
            <a:r>
              <a:rPr lang="en-GB" sz="1600"/>
              <a:t>The 3-year follow-up results from the NIVO+ chemo vs chemo arms of CheckMate 649 </a:t>
            </a:r>
            <a:endParaRPr/>
          </a:p>
          <a:p>
            <a:pPr marL="457200" lvl="0" indent="-228600" algn="l" rtl="0">
              <a:lnSpc>
                <a:spcPct val="100000"/>
              </a:lnSpc>
              <a:spcBef>
                <a:spcPts val="1200"/>
              </a:spcBef>
              <a:spcAft>
                <a:spcPts val="0"/>
              </a:spcAft>
              <a:buSzPts val="2000"/>
              <a:buNone/>
            </a:pPr>
            <a:endParaRPr sz="1600"/>
          </a:p>
        </p:txBody>
      </p:sp>
      <p:sp>
        <p:nvSpPr>
          <p:cNvPr id="339" name="Google Shape;339;p44"/>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a:t>CHECKMATE 649: BACKGROUND AND STUDY DESIGN </a:t>
            </a:r>
            <a:endParaRPr/>
          </a:p>
        </p:txBody>
      </p:sp>
      <p:sp>
        <p:nvSpPr>
          <p:cNvPr id="340" name="Google Shape;340;p4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15</a:t>
            </a:fld>
            <a:endParaRPr/>
          </a:p>
        </p:txBody>
      </p:sp>
      <p:cxnSp>
        <p:nvCxnSpPr>
          <p:cNvPr id="341" name="Google Shape;341;p44"/>
          <p:cNvCxnSpPr/>
          <p:nvPr/>
        </p:nvCxnSpPr>
        <p:spPr>
          <a:xfrm rot="-5400000">
            <a:off x="4479163" y="4836331"/>
            <a:ext cx="1389037" cy="0"/>
          </a:xfrm>
          <a:prstGeom prst="straightConnector1">
            <a:avLst/>
          </a:prstGeom>
          <a:noFill/>
          <a:ln w="28575" cap="flat" cmpd="sng">
            <a:solidFill>
              <a:schemeClr val="accent6"/>
            </a:solidFill>
            <a:prstDash val="solid"/>
            <a:round/>
            <a:headEnd type="none" w="sm" len="sm"/>
            <a:tailEnd type="none" w="sm" len="sm"/>
          </a:ln>
        </p:spPr>
      </p:cxnSp>
      <p:cxnSp>
        <p:nvCxnSpPr>
          <p:cNvPr id="342" name="Google Shape;342;p44"/>
          <p:cNvCxnSpPr/>
          <p:nvPr/>
        </p:nvCxnSpPr>
        <p:spPr>
          <a:xfrm>
            <a:off x="5160193" y="4131085"/>
            <a:ext cx="612000" cy="0"/>
          </a:xfrm>
          <a:prstGeom prst="straightConnector1">
            <a:avLst/>
          </a:prstGeom>
          <a:noFill/>
          <a:ln w="28575" cap="flat" cmpd="sng">
            <a:solidFill>
              <a:schemeClr val="accent6"/>
            </a:solidFill>
            <a:prstDash val="solid"/>
            <a:round/>
            <a:headEnd type="none" w="sm" len="sm"/>
            <a:tailEnd type="triangle" w="med" len="med"/>
          </a:ln>
        </p:spPr>
      </p:cxnSp>
      <p:cxnSp>
        <p:nvCxnSpPr>
          <p:cNvPr id="343" name="Google Shape;343;p44"/>
          <p:cNvCxnSpPr/>
          <p:nvPr/>
        </p:nvCxnSpPr>
        <p:spPr>
          <a:xfrm>
            <a:off x="5160193" y="5519584"/>
            <a:ext cx="612000" cy="0"/>
          </a:xfrm>
          <a:prstGeom prst="straightConnector1">
            <a:avLst/>
          </a:prstGeom>
          <a:noFill/>
          <a:ln w="28575" cap="flat" cmpd="sng">
            <a:solidFill>
              <a:schemeClr val="accent6"/>
            </a:solidFill>
            <a:prstDash val="solid"/>
            <a:round/>
            <a:headEnd type="none" w="sm" len="sm"/>
            <a:tailEnd type="triangle" w="med" len="med"/>
          </a:ln>
        </p:spPr>
      </p:cxnSp>
      <p:sp>
        <p:nvSpPr>
          <p:cNvPr id="344" name="Google Shape;344;p44"/>
          <p:cNvSpPr txBox="1"/>
          <p:nvPr/>
        </p:nvSpPr>
        <p:spPr>
          <a:xfrm>
            <a:off x="4363936" y="5185864"/>
            <a:ext cx="498534" cy="1692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N=2031</a:t>
            </a:r>
            <a:endParaRPr sz="1100" b="0" i="0" u="none" strike="noStrike" cap="none">
              <a:solidFill>
                <a:srgbClr val="000000"/>
              </a:solidFill>
              <a:latin typeface="Arial"/>
              <a:ea typeface="Arial"/>
              <a:cs typeface="Arial"/>
              <a:sym typeface="Arial"/>
            </a:endParaRPr>
          </a:p>
        </p:txBody>
      </p:sp>
      <p:sp>
        <p:nvSpPr>
          <p:cNvPr id="345" name="Google Shape;345;p44"/>
          <p:cNvSpPr/>
          <p:nvPr/>
        </p:nvSpPr>
        <p:spPr>
          <a:xfrm>
            <a:off x="8270464" y="3732663"/>
            <a:ext cx="3311936" cy="2110921"/>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Dual primary 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OS and PFS </a:t>
            </a:r>
            <a:r>
              <a:rPr lang="en-GB" sz="1100" b="0" i="0" u="none" strike="noStrike" cap="none">
                <a:solidFill>
                  <a:srgbClr val="000000"/>
                </a:solidFill>
                <a:latin typeface="Arial"/>
                <a:ea typeface="Arial"/>
                <a:cs typeface="Arial"/>
                <a:sym typeface="Arial"/>
              </a:rPr>
              <a:t>(PD-L1 CPS ≥5)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Secondary 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OS </a:t>
            </a:r>
            <a:r>
              <a:rPr lang="en-GB" sz="1100" b="0" i="0" u="none" strike="noStrike" cap="none">
                <a:solidFill>
                  <a:srgbClr val="000000"/>
                </a:solidFill>
                <a:latin typeface="Arial"/>
                <a:ea typeface="Arial"/>
                <a:cs typeface="Arial"/>
                <a:sym typeface="Arial"/>
              </a:rPr>
              <a:t>(PD-L1 CPS ≥1 randomised)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OS </a:t>
            </a:r>
            <a:r>
              <a:rPr lang="en-GB" sz="1100" b="0" i="0" u="none" strike="noStrike" cap="none">
                <a:solidFill>
                  <a:srgbClr val="000000"/>
                </a:solidFill>
                <a:latin typeface="Arial"/>
                <a:ea typeface="Arial"/>
                <a:cs typeface="Arial"/>
                <a:sym typeface="Arial"/>
              </a:rPr>
              <a:t>(PD-L1 CPS ≥10)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PFS </a:t>
            </a:r>
            <a:r>
              <a:rPr lang="en-GB" sz="1100" b="0" i="0" u="none" strike="noStrike" cap="none">
                <a:solidFill>
                  <a:srgbClr val="000000"/>
                </a:solidFill>
                <a:latin typeface="Arial"/>
                <a:ea typeface="Arial"/>
                <a:cs typeface="Arial"/>
                <a:sym typeface="Arial"/>
              </a:rPr>
              <a:t>(PD-L1 CPS ≥10, ≥1, all randomised)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ORR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Exploratory 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Safety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QoL</a:t>
            </a:r>
            <a:endParaRPr sz="1100" b="0" i="0" u="none" strike="noStrike" cap="none">
              <a:solidFill>
                <a:srgbClr val="000000"/>
              </a:solidFill>
              <a:latin typeface="Arial"/>
              <a:ea typeface="Arial"/>
              <a:cs typeface="Arial"/>
              <a:sym typeface="Arial"/>
            </a:endParaRPr>
          </a:p>
        </p:txBody>
      </p:sp>
      <p:sp>
        <p:nvSpPr>
          <p:cNvPr id="346" name="Google Shape;346;p44"/>
          <p:cNvSpPr txBox="1"/>
          <p:nvPr/>
        </p:nvSpPr>
        <p:spPr>
          <a:xfrm>
            <a:off x="5242485" y="3880918"/>
            <a:ext cx="419987" cy="169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N=789</a:t>
            </a:r>
            <a:endParaRPr sz="1100" b="0" i="0" u="none" strike="noStrike" cap="none">
              <a:solidFill>
                <a:srgbClr val="000000"/>
              </a:solidFill>
              <a:latin typeface="Arial"/>
              <a:ea typeface="Arial"/>
              <a:cs typeface="Arial"/>
              <a:sym typeface="Arial"/>
            </a:endParaRPr>
          </a:p>
        </p:txBody>
      </p:sp>
      <p:sp>
        <p:nvSpPr>
          <p:cNvPr id="347" name="Google Shape;347;p44"/>
          <p:cNvSpPr/>
          <p:nvPr/>
        </p:nvSpPr>
        <p:spPr>
          <a:xfrm>
            <a:off x="5778183" y="4610547"/>
            <a:ext cx="2088000" cy="503999"/>
          </a:xfrm>
          <a:prstGeom prst="roundRect">
            <a:avLst>
              <a:gd name="adj" fmla="val 17551"/>
            </a:avLst>
          </a:prstGeom>
          <a:solidFill>
            <a:schemeClr val="accent6"/>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1" i="0" u="none" strike="noStrike" cap="none">
                <a:solidFill>
                  <a:srgbClr val="FFFFFF"/>
                </a:solidFill>
                <a:latin typeface="Arial"/>
                <a:ea typeface="Arial"/>
                <a:cs typeface="Arial"/>
                <a:sym typeface="Arial"/>
              </a:rPr>
              <a:t>XELOX Q3W or </a:t>
            </a:r>
            <a:br>
              <a:rPr lang="en-GB" sz="1100" b="1" i="0" u="none" strike="noStrike" cap="none">
                <a:solidFill>
                  <a:srgbClr val="FFFFFF"/>
                </a:solidFill>
                <a:latin typeface="Arial"/>
                <a:ea typeface="Arial"/>
                <a:cs typeface="Arial"/>
                <a:sym typeface="Arial"/>
              </a:rPr>
            </a:br>
            <a:r>
              <a:rPr lang="en-GB" sz="1100" b="1" i="0" u="none" strike="noStrike" cap="none">
                <a:solidFill>
                  <a:srgbClr val="FFFFFF"/>
                </a:solidFill>
                <a:latin typeface="Arial"/>
                <a:ea typeface="Arial"/>
                <a:cs typeface="Arial"/>
                <a:sym typeface="Arial"/>
              </a:rPr>
              <a:t>FOLFOX Q2W</a:t>
            </a:r>
            <a:endParaRPr sz="1400" b="0" i="0" u="none" strike="noStrike" cap="none">
              <a:solidFill>
                <a:srgbClr val="000000"/>
              </a:solidFill>
              <a:latin typeface="Arial"/>
              <a:ea typeface="Arial"/>
              <a:cs typeface="Arial"/>
              <a:sym typeface="Arial"/>
            </a:endParaRPr>
          </a:p>
        </p:txBody>
      </p:sp>
      <p:sp>
        <p:nvSpPr>
          <p:cNvPr id="348" name="Google Shape;348;p44"/>
          <p:cNvSpPr/>
          <p:nvPr/>
        </p:nvSpPr>
        <p:spPr>
          <a:xfrm>
            <a:off x="5778183" y="5195584"/>
            <a:ext cx="2088000" cy="648000"/>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1" i="0" u="none" strike="noStrike" cap="none">
                <a:solidFill>
                  <a:srgbClr val="FFFFFF"/>
                </a:solidFill>
                <a:latin typeface="Arial"/>
                <a:ea typeface="Arial"/>
                <a:cs typeface="Arial"/>
                <a:sym typeface="Arial"/>
              </a:rPr>
              <a:t>NIVO (1 mg/kg) + </a:t>
            </a:r>
            <a:br>
              <a:rPr lang="en-GB" sz="1100" b="1" i="0" u="none" strike="noStrike" cap="none">
                <a:solidFill>
                  <a:srgbClr val="FFFFFF"/>
                </a:solidFill>
                <a:latin typeface="Arial"/>
                <a:ea typeface="Arial"/>
                <a:cs typeface="Arial"/>
                <a:sym typeface="Arial"/>
              </a:rPr>
            </a:br>
            <a:r>
              <a:rPr lang="en-GB" sz="1100" b="1" i="0" u="none" strike="noStrike" cap="none">
                <a:solidFill>
                  <a:srgbClr val="FFFFFF"/>
                </a:solidFill>
                <a:latin typeface="Arial"/>
                <a:ea typeface="Arial"/>
                <a:cs typeface="Arial"/>
                <a:sym typeface="Arial"/>
              </a:rPr>
              <a:t>IPI (3 mg/kg) Q3W × 4 </a:t>
            </a:r>
            <a:br>
              <a:rPr lang="en-GB" sz="1100" b="1" i="0" u="none" strike="noStrike" cap="none">
                <a:solidFill>
                  <a:srgbClr val="FFFFFF"/>
                </a:solidFill>
                <a:latin typeface="Arial"/>
                <a:ea typeface="Arial"/>
                <a:cs typeface="Arial"/>
                <a:sym typeface="Arial"/>
              </a:rPr>
            </a:br>
            <a:r>
              <a:rPr lang="en-GB" sz="1100" b="1" i="0" u="none" strike="noStrike" cap="none">
                <a:solidFill>
                  <a:srgbClr val="FFFFFF"/>
                </a:solidFill>
                <a:latin typeface="Arial"/>
                <a:ea typeface="Arial"/>
                <a:cs typeface="Arial"/>
                <a:sym typeface="Arial"/>
              </a:rPr>
              <a:t>then NIVO 240 mg Q2W </a:t>
            </a:r>
            <a:endParaRPr sz="1400" b="0" i="0" u="none" strike="noStrike" cap="none">
              <a:solidFill>
                <a:srgbClr val="000000"/>
              </a:solidFill>
              <a:latin typeface="Arial"/>
              <a:ea typeface="Arial"/>
              <a:cs typeface="Arial"/>
              <a:sym typeface="Arial"/>
            </a:endParaRPr>
          </a:p>
        </p:txBody>
      </p:sp>
      <p:cxnSp>
        <p:nvCxnSpPr>
          <p:cNvPr id="349" name="Google Shape;349;p44"/>
          <p:cNvCxnSpPr/>
          <p:nvPr/>
        </p:nvCxnSpPr>
        <p:spPr>
          <a:xfrm>
            <a:off x="3589623" y="4862546"/>
            <a:ext cx="2182570" cy="0"/>
          </a:xfrm>
          <a:prstGeom prst="straightConnector1">
            <a:avLst/>
          </a:prstGeom>
          <a:noFill/>
          <a:ln w="28575" cap="flat" cmpd="sng">
            <a:solidFill>
              <a:schemeClr val="accent6"/>
            </a:solidFill>
            <a:prstDash val="solid"/>
            <a:round/>
            <a:headEnd type="none" w="sm" len="sm"/>
            <a:tailEnd type="triangle" w="med" len="med"/>
          </a:ln>
        </p:spPr>
      </p:cxnSp>
      <p:sp>
        <p:nvSpPr>
          <p:cNvPr id="350" name="Google Shape;350;p44"/>
          <p:cNvSpPr txBox="1"/>
          <p:nvPr/>
        </p:nvSpPr>
        <p:spPr>
          <a:xfrm>
            <a:off x="5242485" y="4607539"/>
            <a:ext cx="419987" cy="169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N=833</a:t>
            </a:r>
            <a:endParaRPr sz="1100" b="0" i="0" u="none" strike="noStrike" cap="none">
              <a:solidFill>
                <a:srgbClr val="000000"/>
              </a:solidFill>
              <a:latin typeface="Arial"/>
              <a:ea typeface="Arial"/>
              <a:cs typeface="Arial"/>
              <a:sym typeface="Arial"/>
            </a:endParaRPr>
          </a:p>
        </p:txBody>
      </p:sp>
      <p:sp>
        <p:nvSpPr>
          <p:cNvPr id="351" name="Google Shape;351;p44"/>
          <p:cNvSpPr txBox="1"/>
          <p:nvPr/>
        </p:nvSpPr>
        <p:spPr>
          <a:xfrm>
            <a:off x="5242485" y="5260682"/>
            <a:ext cx="419987" cy="169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N=409</a:t>
            </a:r>
            <a:endParaRPr sz="1100" b="0" i="0" u="none" strike="noStrike" cap="none">
              <a:solidFill>
                <a:srgbClr val="000000"/>
              </a:solidFill>
              <a:latin typeface="Arial"/>
              <a:ea typeface="Arial"/>
              <a:cs typeface="Arial"/>
              <a:sym typeface="Arial"/>
            </a:endParaRPr>
          </a:p>
        </p:txBody>
      </p:sp>
      <p:sp>
        <p:nvSpPr>
          <p:cNvPr id="352" name="Google Shape;352;p44"/>
          <p:cNvSpPr/>
          <p:nvPr/>
        </p:nvSpPr>
        <p:spPr>
          <a:xfrm>
            <a:off x="4325171" y="4578042"/>
            <a:ext cx="576064" cy="576064"/>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R</a:t>
            </a:r>
            <a:r>
              <a:rPr lang="en-GB" sz="1400" b="1" i="0" u="none" strike="noStrike" cap="none">
                <a:solidFill>
                  <a:schemeClr val="lt1"/>
                </a:solidFill>
                <a:latin typeface="Arial"/>
                <a:ea typeface="Arial"/>
                <a:cs typeface="Arial"/>
                <a:sym typeface="Arial"/>
              </a:rPr>
              <a:t/>
            </a:r>
            <a:br>
              <a:rPr lang="en-GB" sz="1400" b="1" i="0" u="none" strike="noStrike" cap="none">
                <a:solidFill>
                  <a:schemeClr val="lt1"/>
                </a:solidFill>
                <a:latin typeface="Arial"/>
                <a:ea typeface="Arial"/>
                <a:cs typeface="Arial"/>
                <a:sym typeface="Arial"/>
              </a:rPr>
            </a:br>
            <a:r>
              <a:rPr lang="en-GB" sz="1200" b="1" i="0" u="none" strike="noStrike" cap="none">
                <a:solidFill>
                  <a:schemeClr val="lt1"/>
                </a:solidFill>
                <a:latin typeface="Arial"/>
                <a:ea typeface="Arial"/>
                <a:cs typeface="Arial"/>
                <a:sym typeface="Arial"/>
              </a:rPr>
              <a:t>1:1:1</a:t>
            </a:r>
            <a:endParaRPr sz="1400" b="0" i="0" u="none" strike="noStrike" cap="none">
              <a:solidFill>
                <a:srgbClr val="000000"/>
              </a:solidFill>
              <a:latin typeface="Arial"/>
              <a:ea typeface="Arial"/>
              <a:cs typeface="Arial"/>
              <a:sym typeface="Arial"/>
            </a:endParaRPr>
          </a:p>
        </p:txBody>
      </p:sp>
      <p:sp>
        <p:nvSpPr>
          <p:cNvPr id="353" name="Google Shape;353;p44"/>
          <p:cNvSpPr/>
          <p:nvPr/>
        </p:nvSpPr>
        <p:spPr>
          <a:xfrm>
            <a:off x="695400" y="3857507"/>
            <a:ext cx="3348000" cy="1154606"/>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Key eligibility criteria</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100"/>
              <a:buFont typeface="Arial"/>
              <a:buChar char="•"/>
            </a:pPr>
            <a:r>
              <a:rPr lang="en-GB" sz="1100" b="0" i="0" u="none" strike="noStrike" cap="none">
                <a:solidFill>
                  <a:srgbClr val="000000"/>
                </a:solidFill>
                <a:latin typeface="Arial"/>
                <a:ea typeface="Arial"/>
                <a:cs typeface="Arial"/>
                <a:sym typeface="Arial"/>
              </a:rPr>
              <a:t>Previously untreated, unresectable, advanced or metastatic gastric/GEJ/oesophageal adenocarcinoma</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100"/>
              <a:buFont typeface="Arial"/>
              <a:buChar char="•"/>
            </a:pPr>
            <a:r>
              <a:rPr lang="en-GB" sz="1100" b="0" i="0" u="none" strike="noStrike" cap="none">
                <a:solidFill>
                  <a:srgbClr val="000000"/>
                </a:solidFill>
                <a:latin typeface="Arial"/>
                <a:ea typeface="Arial"/>
                <a:cs typeface="Arial"/>
                <a:sym typeface="Arial"/>
              </a:rPr>
              <a:t>No know HER2-positive status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100"/>
              <a:buFont typeface="Arial"/>
              <a:buChar char="•"/>
            </a:pPr>
            <a:r>
              <a:rPr lang="en-GB" sz="1100" b="0" i="0" u="none" strike="noStrike" cap="none">
                <a:solidFill>
                  <a:srgbClr val="000000"/>
                </a:solidFill>
                <a:latin typeface="Arial"/>
                <a:ea typeface="Arial"/>
                <a:cs typeface="Arial"/>
                <a:sym typeface="Arial"/>
              </a:rPr>
              <a:t>ECOG PS 0-1</a:t>
            </a:r>
            <a:endParaRPr sz="1100" b="0" i="0" u="none" strike="noStrike" cap="none">
              <a:solidFill>
                <a:srgbClr val="000000"/>
              </a:solidFill>
              <a:latin typeface="Arial"/>
              <a:ea typeface="Arial"/>
              <a:cs typeface="Arial"/>
              <a:sym typeface="Arial"/>
            </a:endParaRPr>
          </a:p>
        </p:txBody>
      </p:sp>
      <p:cxnSp>
        <p:nvCxnSpPr>
          <p:cNvPr id="354" name="Google Shape;354;p44"/>
          <p:cNvCxnSpPr/>
          <p:nvPr/>
        </p:nvCxnSpPr>
        <p:spPr>
          <a:xfrm>
            <a:off x="7952014" y="4420959"/>
            <a:ext cx="318450" cy="0"/>
          </a:xfrm>
          <a:prstGeom prst="straightConnector1">
            <a:avLst/>
          </a:prstGeom>
          <a:noFill/>
          <a:ln w="28575" cap="flat" cmpd="sng">
            <a:solidFill>
              <a:schemeClr val="accent6"/>
            </a:solidFill>
            <a:prstDash val="solid"/>
            <a:round/>
            <a:headEnd type="none" w="sm" len="sm"/>
            <a:tailEnd type="triangle" w="med" len="med"/>
          </a:ln>
        </p:spPr>
      </p:cxnSp>
      <p:sp>
        <p:nvSpPr>
          <p:cNvPr id="355" name="Google Shape;355;p44"/>
          <p:cNvSpPr/>
          <p:nvPr/>
        </p:nvSpPr>
        <p:spPr>
          <a:xfrm>
            <a:off x="5778183" y="3732663"/>
            <a:ext cx="2088000" cy="796845"/>
          </a:xfrm>
          <a:prstGeom prst="roundRect">
            <a:avLst>
              <a:gd name="adj" fmla="val 17551"/>
            </a:avLst>
          </a:prstGeom>
          <a:solidFill>
            <a:schemeClr val="lt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NIVO 360 mg + </a:t>
            </a:r>
            <a:br>
              <a:rPr lang="en-GB" sz="1100" b="1" i="0" u="none" strike="noStrike" cap="none">
                <a:solidFill>
                  <a:schemeClr val="dk1"/>
                </a:solidFill>
                <a:latin typeface="Arial"/>
                <a:ea typeface="Arial"/>
                <a:cs typeface="Arial"/>
                <a:sym typeface="Arial"/>
              </a:rPr>
            </a:br>
            <a:r>
              <a:rPr lang="en-GB" sz="1100" b="1" i="0" u="none" strike="noStrike" cap="none">
                <a:solidFill>
                  <a:schemeClr val="dk1"/>
                </a:solidFill>
                <a:latin typeface="Arial"/>
                <a:ea typeface="Arial"/>
                <a:cs typeface="Arial"/>
                <a:sym typeface="Arial"/>
              </a:rPr>
              <a:t>XELOX Q3W or </a:t>
            </a:r>
            <a:br>
              <a:rPr lang="en-GB" sz="1100" b="1" i="0" u="none" strike="noStrike" cap="none">
                <a:solidFill>
                  <a:schemeClr val="dk1"/>
                </a:solidFill>
                <a:latin typeface="Arial"/>
                <a:ea typeface="Arial"/>
                <a:cs typeface="Arial"/>
                <a:sym typeface="Arial"/>
              </a:rPr>
            </a:br>
            <a:r>
              <a:rPr lang="en-GB" sz="1100" b="1" i="0" u="none" strike="noStrike" cap="none">
                <a:solidFill>
                  <a:schemeClr val="dk1"/>
                </a:solidFill>
                <a:latin typeface="Arial"/>
                <a:ea typeface="Arial"/>
                <a:cs typeface="Arial"/>
                <a:sym typeface="Arial"/>
              </a:rPr>
              <a:t>NIVO 240 mg + </a:t>
            </a:r>
            <a:br>
              <a:rPr lang="en-GB" sz="1100" b="1" i="0" u="none" strike="noStrike" cap="none">
                <a:solidFill>
                  <a:schemeClr val="dk1"/>
                </a:solidFill>
                <a:latin typeface="Arial"/>
                <a:ea typeface="Arial"/>
                <a:cs typeface="Arial"/>
                <a:sym typeface="Arial"/>
              </a:rPr>
            </a:br>
            <a:r>
              <a:rPr lang="en-GB" sz="1100" b="1" i="0" u="none" strike="noStrike" cap="none">
                <a:solidFill>
                  <a:schemeClr val="dk1"/>
                </a:solidFill>
                <a:latin typeface="Arial"/>
                <a:ea typeface="Arial"/>
                <a:cs typeface="Arial"/>
                <a:sym typeface="Arial"/>
              </a:rPr>
              <a:t>FOLFOX Q2W</a:t>
            </a:r>
            <a:endParaRPr sz="1400" b="0" i="0" u="none" strike="noStrike" cap="none">
              <a:solidFill>
                <a:srgbClr val="000000"/>
              </a:solidFill>
              <a:latin typeface="Arial"/>
              <a:ea typeface="Arial"/>
              <a:cs typeface="Arial"/>
              <a:sym typeface="Arial"/>
            </a:endParaRPr>
          </a:p>
        </p:txBody>
      </p:sp>
      <p:sp>
        <p:nvSpPr>
          <p:cNvPr id="356" name="Google Shape;356;p44"/>
          <p:cNvSpPr/>
          <p:nvPr/>
        </p:nvSpPr>
        <p:spPr>
          <a:xfrm>
            <a:off x="727643" y="4981232"/>
            <a:ext cx="3348000" cy="992757"/>
          </a:xfrm>
          <a:prstGeom prst="roundRect">
            <a:avLst>
              <a:gd name="adj" fmla="val 0"/>
            </a:avLst>
          </a:prstGeom>
          <a:noFill/>
          <a:ln>
            <a:noFill/>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Arial"/>
                <a:ea typeface="Arial"/>
                <a:cs typeface="Arial"/>
                <a:sym typeface="Arial"/>
              </a:rPr>
              <a:t>Stratification factors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000"/>
              <a:buFont typeface="Arial"/>
              <a:buChar char="•"/>
            </a:pPr>
            <a:r>
              <a:rPr lang="en-GB" sz="1000" b="0" i="0" u="none" strike="noStrike" cap="none">
                <a:solidFill>
                  <a:srgbClr val="000000"/>
                </a:solidFill>
                <a:latin typeface="Arial"/>
                <a:ea typeface="Arial"/>
                <a:cs typeface="Arial"/>
                <a:sym typeface="Arial"/>
              </a:rPr>
              <a:t>Tumour cell PD-L1 expression) ≥1% vs &lt;1%)</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000"/>
              <a:buFont typeface="Arial"/>
              <a:buChar char="•"/>
            </a:pPr>
            <a:r>
              <a:rPr lang="en-GB" sz="1000" b="0" i="0" u="none" strike="noStrike" cap="none">
                <a:solidFill>
                  <a:srgbClr val="000000"/>
                </a:solidFill>
                <a:latin typeface="Arial"/>
                <a:ea typeface="Arial"/>
                <a:cs typeface="Arial"/>
                <a:sym typeface="Arial"/>
              </a:rPr>
              <a:t>Region (Asia vs United States/Canada vs ROW</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000"/>
              <a:buFont typeface="Arial"/>
              <a:buChar char="•"/>
            </a:pPr>
            <a:r>
              <a:rPr lang="en-GB" sz="1000" b="0" i="0" u="none" strike="noStrike" cap="none">
                <a:solidFill>
                  <a:srgbClr val="000000"/>
                </a:solidFill>
                <a:latin typeface="Arial"/>
                <a:ea typeface="Arial"/>
                <a:cs typeface="Arial"/>
                <a:sym typeface="Arial"/>
              </a:rPr>
              <a:t>ECOG PS (0 vs 1)</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000"/>
              <a:buFont typeface="Arial"/>
              <a:buChar char="•"/>
            </a:pPr>
            <a:r>
              <a:rPr lang="en-GB" sz="1000" b="0" i="0" u="none" strike="noStrike" cap="none">
                <a:solidFill>
                  <a:srgbClr val="000000"/>
                </a:solidFill>
                <a:latin typeface="Arial"/>
                <a:ea typeface="Arial"/>
                <a:cs typeface="Arial"/>
                <a:sym typeface="Arial"/>
              </a:rPr>
              <a:t>Chemo (XELOX vs FOLFOX)</a:t>
            </a:r>
            <a:endParaRPr sz="1000" b="0" i="0" u="none" strike="noStrike" cap="none">
              <a:solidFill>
                <a:srgbClr val="000000"/>
              </a:solidFill>
              <a:latin typeface="Arial"/>
              <a:ea typeface="Arial"/>
              <a:cs typeface="Arial"/>
              <a:sym typeface="Arial"/>
            </a:endParaRPr>
          </a:p>
        </p:txBody>
      </p:sp>
      <p:sp>
        <p:nvSpPr>
          <p:cNvPr id="357" name="Google Shape;357;p44"/>
          <p:cNvSpPr/>
          <p:nvPr/>
        </p:nvSpPr>
        <p:spPr>
          <a:xfrm>
            <a:off x="5087889" y="3690256"/>
            <a:ext cx="2864100" cy="14613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5"/>
          <p:cNvSpPr txBox="1">
            <a:spLocks noGrp="1"/>
          </p:cNvSpPr>
          <p:nvPr>
            <p:ph type="body" idx="1"/>
          </p:nvPr>
        </p:nvSpPr>
        <p:spPr>
          <a:xfrm>
            <a:off x="620184" y="1050044"/>
            <a:ext cx="10963200" cy="207358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1200"/>
              </a:spcBef>
              <a:spcAft>
                <a:spcPts val="0"/>
              </a:spcAft>
              <a:buSzPts val="2000"/>
              <a:buChar char="•"/>
            </a:pPr>
            <a:r>
              <a:rPr lang="en-GB" sz="1600" dirty="0"/>
              <a:t>NIVO + chemo demonstrated superior OS and clinically meaningful PFS benefit vs chemo and an acceptable safety profile after 1 year of follow-up in previo</a:t>
            </a:r>
            <a:r>
              <a:rPr lang="en-GB" sz="1600" dirty="0">
                <a:solidFill>
                  <a:schemeClr val="dk2"/>
                </a:solidFill>
              </a:rPr>
              <a:t>usly untreated patients with advanced GC/GEJC/EAC in </a:t>
            </a:r>
            <a:r>
              <a:rPr lang="en-GB" sz="1600" dirty="0" err="1">
                <a:solidFill>
                  <a:schemeClr val="dk2"/>
                </a:solidFill>
              </a:rPr>
              <a:t>CheckMate</a:t>
            </a:r>
            <a:r>
              <a:rPr lang="en-GB" sz="1600" dirty="0">
                <a:solidFill>
                  <a:schemeClr val="dk2"/>
                </a:solidFill>
              </a:rPr>
              <a:t> 649</a:t>
            </a:r>
            <a:r>
              <a:rPr lang="en-GB" sz="1600" baseline="30000" dirty="0">
                <a:solidFill>
                  <a:schemeClr val="dk2"/>
                </a:solidFill>
              </a:rPr>
              <a:t>1</a:t>
            </a:r>
            <a:endParaRPr dirty="0">
              <a:solidFill>
                <a:schemeClr val="dk2"/>
              </a:solidFill>
            </a:endParaRPr>
          </a:p>
          <a:p>
            <a:pPr marL="457200" lvl="0" indent="-355600" algn="l" rtl="0">
              <a:lnSpc>
                <a:spcPct val="100000"/>
              </a:lnSpc>
              <a:spcBef>
                <a:spcPts val="1200"/>
              </a:spcBef>
              <a:spcAft>
                <a:spcPts val="0"/>
              </a:spcAft>
              <a:buSzPts val="2000"/>
              <a:buChar char="•"/>
            </a:pPr>
            <a:r>
              <a:rPr lang="en-GB" sz="1600" dirty="0">
                <a:solidFill>
                  <a:schemeClr val="dk2"/>
                </a:solidFill>
              </a:rPr>
              <a:t>The combination is currently approved in more than 50 countries</a:t>
            </a:r>
            <a:r>
              <a:rPr lang="en-GB" sz="1600" baseline="30000" dirty="0">
                <a:solidFill>
                  <a:schemeClr val="dk2"/>
                </a:solidFill>
              </a:rPr>
              <a:t>2-5</a:t>
            </a:r>
            <a:endParaRPr dirty="0">
              <a:solidFill>
                <a:schemeClr val="dk2"/>
              </a:solidFill>
            </a:endParaRPr>
          </a:p>
          <a:p>
            <a:pPr marL="457200" lvl="0" indent="-355600" algn="l" rtl="0">
              <a:lnSpc>
                <a:spcPct val="100000"/>
              </a:lnSpc>
              <a:spcBef>
                <a:spcPts val="1200"/>
              </a:spcBef>
              <a:spcAft>
                <a:spcPts val="0"/>
              </a:spcAft>
              <a:buSzPts val="2000"/>
              <a:buChar char="•"/>
            </a:pPr>
            <a:r>
              <a:rPr lang="en-GB" sz="1600" dirty="0">
                <a:solidFill>
                  <a:schemeClr val="dk2"/>
                </a:solidFill>
              </a:rPr>
              <a:t>3-year follow-up results from the NIVO + chemo vs chemo arms of </a:t>
            </a:r>
            <a:r>
              <a:rPr lang="en-GB" sz="1600" dirty="0" err="1">
                <a:solidFill>
                  <a:schemeClr val="dk2"/>
                </a:solidFill>
              </a:rPr>
              <a:t>CheckMate</a:t>
            </a:r>
            <a:r>
              <a:rPr lang="en-GB" sz="1600" dirty="0">
                <a:solidFill>
                  <a:schemeClr val="dk2"/>
                </a:solidFill>
              </a:rPr>
              <a:t> 649 are reported</a:t>
            </a:r>
            <a:r>
              <a:rPr lang="en-GB" sz="1600" baseline="30000" dirty="0">
                <a:solidFill>
                  <a:schemeClr val="dk2"/>
                </a:solidFill>
              </a:rPr>
              <a:t>6</a:t>
            </a:r>
            <a:endParaRPr sz="1600" baseline="30000" dirty="0">
              <a:solidFill>
                <a:schemeClr val="dk2"/>
              </a:solidFill>
            </a:endParaRPr>
          </a:p>
          <a:p>
            <a:pPr marL="457200" lvl="0" indent="-228600" algn="l" rtl="0">
              <a:lnSpc>
                <a:spcPct val="100000"/>
              </a:lnSpc>
              <a:spcBef>
                <a:spcPts val="1200"/>
              </a:spcBef>
              <a:spcAft>
                <a:spcPts val="0"/>
              </a:spcAft>
              <a:buSzPts val="2000"/>
              <a:buNone/>
            </a:pPr>
            <a:endParaRPr sz="1600" dirty="0"/>
          </a:p>
        </p:txBody>
      </p:sp>
      <p:sp>
        <p:nvSpPr>
          <p:cNvPr id="364" name="Google Shape;364;p45"/>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a:t>CHECKMATE 649: BACKGROUND AND STUDY DESIGN </a:t>
            </a:r>
            <a:endParaRPr/>
          </a:p>
        </p:txBody>
      </p:sp>
      <p:sp>
        <p:nvSpPr>
          <p:cNvPr id="365" name="Google Shape;365;p45"/>
          <p:cNvSpPr txBox="1">
            <a:spLocks noGrp="1"/>
          </p:cNvSpPr>
          <p:nvPr>
            <p:ph type="sldNum" idx="12"/>
          </p:nvPr>
        </p:nvSpPr>
        <p:spPr>
          <a:xfrm>
            <a:off x="10800523" y="6428361"/>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16</a:t>
            </a:fld>
            <a:endParaRPr/>
          </a:p>
        </p:txBody>
      </p:sp>
      <p:cxnSp>
        <p:nvCxnSpPr>
          <p:cNvPr id="366" name="Google Shape;366;p45"/>
          <p:cNvCxnSpPr/>
          <p:nvPr/>
        </p:nvCxnSpPr>
        <p:spPr>
          <a:xfrm rot="-5400000">
            <a:off x="4529963" y="3746351"/>
            <a:ext cx="1389037" cy="0"/>
          </a:xfrm>
          <a:prstGeom prst="straightConnector1">
            <a:avLst/>
          </a:prstGeom>
          <a:noFill/>
          <a:ln w="28575" cap="flat" cmpd="sng">
            <a:solidFill>
              <a:schemeClr val="accent6"/>
            </a:solidFill>
            <a:prstDash val="solid"/>
            <a:round/>
            <a:headEnd type="none" w="sm" len="sm"/>
            <a:tailEnd type="none" w="sm" len="sm"/>
          </a:ln>
        </p:spPr>
      </p:cxnSp>
      <p:cxnSp>
        <p:nvCxnSpPr>
          <p:cNvPr id="367" name="Google Shape;367;p45"/>
          <p:cNvCxnSpPr/>
          <p:nvPr/>
        </p:nvCxnSpPr>
        <p:spPr>
          <a:xfrm>
            <a:off x="5210993" y="3041105"/>
            <a:ext cx="612000" cy="0"/>
          </a:xfrm>
          <a:prstGeom prst="straightConnector1">
            <a:avLst/>
          </a:prstGeom>
          <a:noFill/>
          <a:ln w="28575" cap="flat" cmpd="sng">
            <a:solidFill>
              <a:schemeClr val="accent6"/>
            </a:solidFill>
            <a:prstDash val="solid"/>
            <a:round/>
            <a:headEnd type="none" w="sm" len="sm"/>
            <a:tailEnd type="triangle" w="med" len="med"/>
          </a:ln>
        </p:spPr>
      </p:cxnSp>
      <p:cxnSp>
        <p:nvCxnSpPr>
          <p:cNvPr id="368" name="Google Shape;368;p45"/>
          <p:cNvCxnSpPr/>
          <p:nvPr/>
        </p:nvCxnSpPr>
        <p:spPr>
          <a:xfrm>
            <a:off x="5210993" y="4429604"/>
            <a:ext cx="612000" cy="0"/>
          </a:xfrm>
          <a:prstGeom prst="straightConnector1">
            <a:avLst/>
          </a:prstGeom>
          <a:noFill/>
          <a:ln w="28575" cap="flat" cmpd="sng">
            <a:solidFill>
              <a:schemeClr val="accent6"/>
            </a:solidFill>
            <a:prstDash val="solid"/>
            <a:round/>
            <a:headEnd type="none" w="sm" len="sm"/>
            <a:tailEnd type="triangle" w="med" len="med"/>
          </a:ln>
        </p:spPr>
      </p:cxnSp>
      <p:sp>
        <p:nvSpPr>
          <p:cNvPr id="369" name="Google Shape;369;p45"/>
          <p:cNvSpPr txBox="1"/>
          <p:nvPr/>
        </p:nvSpPr>
        <p:spPr>
          <a:xfrm>
            <a:off x="4414736" y="4095884"/>
            <a:ext cx="498534" cy="1692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N=2031</a:t>
            </a:r>
            <a:endParaRPr sz="1100" b="0" i="0" u="none" strike="noStrike" cap="none">
              <a:solidFill>
                <a:srgbClr val="000000"/>
              </a:solidFill>
              <a:latin typeface="Arial"/>
              <a:ea typeface="Arial"/>
              <a:cs typeface="Arial"/>
              <a:sym typeface="Arial"/>
            </a:endParaRPr>
          </a:p>
        </p:txBody>
      </p:sp>
      <p:sp>
        <p:nvSpPr>
          <p:cNvPr id="370" name="Google Shape;370;p45"/>
          <p:cNvSpPr/>
          <p:nvPr/>
        </p:nvSpPr>
        <p:spPr>
          <a:xfrm>
            <a:off x="8321264" y="2642683"/>
            <a:ext cx="3311936" cy="2110921"/>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Dual primary 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OS and PFS </a:t>
            </a:r>
            <a:r>
              <a:rPr lang="en-GB" sz="1100" b="0" i="0" u="none" strike="noStrike" cap="none">
                <a:solidFill>
                  <a:srgbClr val="000000"/>
                </a:solidFill>
                <a:latin typeface="Arial"/>
                <a:ea typeface="Arial"/>
                <a:cs typeface="Arial"/>
                <a:sym typeface="Arial"/>
              </a:rPr>
              <a:t>(PD-L1 CPS ≥5)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Secondary 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OS </a:t>
            </a:r>
            <a:r>
              <a:rPr lang="en-GB" sz="1100" b="0" i="0" u="none" strike="noStrike" cap="none">
                <a:solidFill>
                  <a:srgbClr val="000000"/>
                </a:solidFill>
                <a:latin typeface="Arial"/>
                <a:ea typeface="Arial"/>
                <a:cs typeface="Arial"/>
                <a:sym typeface="Arial"/>
              </a:rPr>
              <a:t>(PD-L1 CPS ≥1 randomised)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OS </a:t>
            </a:r>
            <a:r>
              <a:rPr lang="en-GB" sz="1100" b="0" i="0" u="none" strike="noStrike" cap="none">
                <a:solidFill>
                  <a:srgbClr val="000000"/>
                </a:solidFill>
                <a:latin typeface="Arial"/>
                <a:ea typeface="Arial"/>
                <a:cs typeface="Arial"/>
                <a:sym typeface="Arial"/>
              </a:rPr>
              <a:t>(PD-L1 CPS ≥10)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PFS </a:t>
            </a:r>
            <a:r>
              <a:rPr lang="en-GB" sz="1100" b="0" i="0" u="none" strike="noStrike" cap="none">
                <a:solidFill>
                  <a:srgbClr val="000000"/>
                </a:solidFill>
                <a:latin typeface="Arial"/>
                <a:ea typeface="Arial"/>
                <a:cs typeface="Arial"/>
                <a:sym typeface="Arial"/>
              </a:rPr>
              <a:t>(PD-L1 CPS ≥10, ≥1, all randomised)</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ORR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GB" sz="1100" b="1" i="0" u="none" strike="noStrike" cap="none">
                <a:solidFill>
                  <a:schemeClr val="accent1"/>
                </a:solidFill>
                <a:latin typeface="Arial"/>
                <a:ea typeface="Arial"/>
                <a:cs typeface="Arial"/>
                <a:sym typeface="Arial"/>
              </a:rPr>
              <a:t>Exploratory 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Safety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1100"/>
              <a:buFont typeface="Arial"/>
              <a:buChar char="•"/>
            </a:pPr>
            <a:r>
              <a:rPr lang="en-GB" sz="1100" b="1" i="0" u="none" strike="noStrike" cap="none">
                <a:solidFill>
                  <a:srgbClr val="000000"/>
                </a:solidFill>
                <a:latin typeface="Arial"/>
                <a:ea typeface="Arial"/>
                <a:cs typeface="Arial"/>
                <a:sym typeface="Arial"/>
              </a:rPr>
              <a:t>QoL</a:t>
            </a:r>
            <a:endParaRPr sz="1100" b="0" i="0" u="none" strike="noStrike" cap="none">
              <a:solidFill>
                <a:srgbClr val="000000"/>
              </a:solidFill>
              <a:latin typeface="Arial"/>
              <a:ea typeface="Arial"/>
              <a:cs typeface="Arial"/>
              <a:sym typeface="Arial"/>
            </a:endParaRPr>
          </a:p>
        </p:txBody>
      </p:sp>
      <p:sp>
        <p:nvSpPr>
          <p:cNvPr id="371" name="Google Shape;371;p45"/>
          <p:cNvSpPr txBox="1"/>
          <p:nvPr/>
        </p:nvSpPr>
        <p:spPr>
          <a:xfrm>
            <a:off x="5293285" y="2790938"/>
            <a:ext cx="419987" cy="169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N=789</a:t>
            </a:r>
            <a:endParaRPr sz="1100" b="0" i="0" u="none" strike="noStrike" cap="none">
              <a:solidFill>
                <a:srgbClr val="000000"/>
              </a:solidFill>
              <a:latin typeface="Arial"/>
              <a:ea typeface="Arial"/>
              <a:cs typeface="Arial"/>
              <a:sym typeface="Arial"/>
            </a:endParaRPr>
          </a:p>
        </p:txBody>
      </p:sp>
      <p:sp>
        <p:nvSpPr>
          <p:cNvPr id="372" name="Google Shape;372;p45"/>
          <p:cNvSpPr/>
          <p:nvPr/>
        </p:nvSpPr>
        <p:spPr>
          <a:xfrm>
            <a:off x="5828983" y="3520567"/>
            <a:ext cx="2088000" cy="503999"/>
          </a:xfrm>
          <a:prstGeom prst="roundRect">
            <a:avLst>
              <a:gd name="adj" fmla="val 17551"/>
            </a:avLst>
          </a:prstGeom>
          <a:solidFill>
            <a:schemeClr val="accent6"/>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1" i="0" u="none" strike="noStrike" cap="none">
                <a:solidFill>
                  <a:srgbClr val="FFFFFF"/>
                </a:solidFill>
                <a:latin typeface="Arial"/>
                <a:ea typeface="Arial"/>
                <a:cs typeface="Arial"/>
                <a:sym typeface="Arial"/>
              </a:rPr>
              <a:t>XELOX Q3W or </a:t>
            </a:r>
            <a:br>
              <a:rPr lang="en-GB" sz="1100" b="1" i="0" u="none" strike="noStrike" cap="none">
                <a:solidFill>
                  <a:srgbClr val="FFFFFF"/>
                </a:solidFill>
                <a:latin typeface="Arial"/>
                <a:ea typeface="Arial"/>
                <a:cs typeface="Arial"/>
                <a:sym typeface="Arial"/>
              </a:rPr>
            </a:br>
            <a:r>
              <a:rPr lang="en-GB" sz="1100" b="1" i="0" u="none" strike="noStrike" cap="none">
                <a:solidFill>
                  <a:srgbClr val="FFFFFF"/>
                </a:solidFill>
                <a:latin typeface="Arial"/>
                <a:ea typeface="Arial"/>
                <a:cs typeface="Arial"/>
                <a:sym typeface="Arial"/>
              </a:rPr>
              <a:t>FOLFOX Q2W</a:t>
            </a:r>
            <a:endParaRPr sz="1400" b="0" i="0" u="none" strike="noStrike" cap="none">
              <a:solidFill>
                <a:srgbClr val="000000"/>
              </a:solidFill>
              <a:latin typeface="Arial"/>
              <a:ea typeface="Arial"/>
              <a:cs typeface="Arial"/>
              <a:sym typeface="Arial"/>
            </a:endParaRPr>
          </a:p>
        </p:txBody>
      </p:sp>
      <p:sp>
        <p:nvSpPr>
          <p:cNvPr id="373" name="Google Shape;373;p45"/>
          <p:cNvSpPr/>
          <p:nvPr/>
        </p:nvSpPr>
        <p:spPr>
          <a:xfrm>
            <a:off x="5828983" y="4105604"/>
            <a:ext cx="2088000" cy="648000"/>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1" i="0" u="none" strike="noStrike" cap="none">
                <a:solidFill>
                  <a:srgbClr val="FFFFFF"/>
                </a:solidFill>
                <a:latin typeface="Arial"/>
                <a:ea typeface="Arial"/>
                <a:cs typeface="Arial"/>
                <a:sym typeface="Arial"/>
              </a:rPr>
              <a:t>NIVO (1 mg/kg) + </a:t>
            </a:r>
            <a:br>
              <a:rPr lang="en-GB" sz="1100" b="1" i="0" u="none" strike="noStrike" cap="none">
                <a:solidFill>
                  <a:srgbClr val="FFFFFF"/>
                </a:solidFill>
                <a:latin typeface="Arial"/>
                <a:ea typeface="Arial"/>
                <a:cs typeface="Arial"/>
                <a:sym typeface="Arial"/>
              </a:rPr>
            </a:br>
            <a:r>
              <a:rPr lang="en-GB" sz="1100" b="1" i="0" u="none" strike="noStrike" cap="none">
                <a:solidFill>
                  <a:srgbClr val="FFFFFF"/>
                </a:solidFill>
                <a:latin typeface="Arial"/>
                <a:ea typeface="Arial"/>
                <a:cs typeface="Arial"/>
                <a:sym typeface="Arial"/>
              </a:rPr>
              <a:t>IPI (3 mg/kg) Q3W × 4 </a:t>
            </a:r>
            <a:br>
              <a:rPr lang="en-GB" sz="1100" b="1" i="0" u="none" strike="noStrike" cap="none">
                <a:solidFill>
                  <a:srgbClr val="FFFFFF"/>
                </a:solidFill>
                <a:latin typeface="Arial"/>
                <a:ea typeface="Arial"/>
                <a:cs typeface="Arial"/>
                <a:sym typeface="Arial"/>
              </a:rPr>
            </a:br>
            <a:r>
              <a:rPr lang="en-GB" sz="1100" b="1" i="0" u="none" strike="noStrike" cap="none">
                <a:solidFill>
                  <a:srgbClr val="FFFFFF"/>
                </a:solidFill>
                <a:latin typeface="Arial"/>
                <a:ea typeface="Arial"/>
                <a:cs typeface="Arial"/>
                <a:sym typeface="Arial"/>
              </a:rPr>
              <a:t>then NIVO 240 mg Q2W </a:t>
            </a:r>
            <a:endParaRPr sz="1400" b="0" i="0" u="none" strike="noStrike" cap="none">
              <a:solidFill>
                <a:srgbClr val="000000"/>
              </a:solidFill>
              <a:latin typeface="Arial"/>
              <a:ea typeface="Arial"/>
              <a:cs typeface="Arial"/>
              <a:sym typeface="Arial"/>
            </a:endParaRPr>
          </a:p>
        </p:txBody>
      </p:sp>
      <p:cxnSp>
        <p:nvCxnSpPr>
          <p:cNvPr id="374" name="Google Shape;374;p45"/>
          <p:cNvCxnSpPr/>
          <p:nvPr/>
        </p:nvCxnSpPr>
        <p:spPr>
          <a:xfrm>
            <a:off x="3640423" y="3772566"/>
            <a:ext cx="2182570" cy="0"/>
          </a:xfrm>
          <a:prstGeom prst="straightConnector1">
            <a:avLst/>
          </a:prstGeom>
          <a:noFill/>
          <a:ln w="28575" cap="flat" cmpd="sng">
            <a:solidFill>
              <a:schemeClr val="accent6"/>
            </a:solidFill>
            <a:prstDash val="solid"/>
            <a:round/>
            <a:headEnd type="none" w="sm" len="sm"/>
            <a:tailEnd type="triangle" w="med" len="med"/>
          </a:ln>
        </p:spPr>
      </p:cxnSp>
      <p:sp>
        <p:nvSpPr>
          <p:cNvPr id="375" name="Google Shape;375;p45"/>
          <p:cNvSpPr txBox="1"/>
          <p:nvPr/>
        </p:nvSpPr>
        <p:spPr>
          <a:xfrm>
            <a:off x="5293285" y="3517559"/>
            <a:ext cx="419987" cy="169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N=833</a:t>
            </a:r>
            <a:endParaRPr sz="1100" b="0" i="0" u="none" strike="noStrike" cap="none">
              <a:solidFill>
                <a:srgbClr val="000000"/>
              </a:solidFill>
              <a:latin typeface="Arial"/>
              <a:ea typeface="Arial"/>
              <a:cs typeface="Arial"/>
              <a:sym typeface="Arial"/>
            </a:endParaRPr>
          </a:p>
        </p:txBody>
      </p:sp>
      <p:sp>
        <p:nvSpPr>
          <p:cNvPr id="376" name="Google Shape;376;p45"/>
          <p:cNvSpPr txBox="1"/>
          <p:nvPr/>
        </p:nvSpPr>
        <p:spPr>
          <a:xfrm>
            <a:off x="5293285" y="4170702"/>
            <a:ext cx="419987" cy="1692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N=409</a:t>
            </a:r>
            <a:endParaRPr sz="1100" b="0" i="0" u="none" strike="noStrike" cap="none">
              <a:solidFill>
                <a:srgbClr val="000000"/>
              </a:solidFill>
              <a:latin typeface="Arial"/>
              <a:ea typeface="Arial"/>
              <a:cs typeface="Arial"/>
              <a:sym typeface="Arial"/>
            </a:endParaRPr>
          </a:p>
        </p:txBody>
      </p:sp>
      <p:sp>
        <p:nvSpPr>
          <p:cNvPr id="377" name="Google Shape;377;p45"/>
          <p:cNvSpPr/>
          <p:nvPr/>
        </p:nvSpPr>
        <p:spPr>
          <a:xfrm>
            <a:off x="4375971" y="3488062"/>
            <a:ext cx="576064" cy="576064"/>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R</a:t>
            </a:r>
            <a:r>
              <a:rPr lang="en-GB" sz="1400" b="1" i="0" u="none" strike="noStrike" cap="none">
                <a:solidFill>
                  <a:schemeClr val="lt1"/>
                </a:solidFill>
                <a:latin typeface="Arial"/>
                <a:ea typeface="Arial"/>
                <a:cs typeface="Arial"/>
                <a:sym typeface="Arial"/>
              </a:rPr>
              <a:t/>
            </a:r>
            <a:br>
              <a:rPr lang="en-GB" sz="1400" b="1" i="0" u="none" strike="noStrike" cap="none">
                <a:solidFill>
                  <a:schemeClr val="lt1"/>
                </a:solidFill>
                <a:latin typeface="Arial"/>
                <a:ea typeface="Arial"/>
                <a:cs typeface="Arial"/>
                <a:sym typeface="Arial"/>
              </a:rPr>
            </a:br>
            <a:r>
              <a:rPr lang="en-GB" sz="1200" b="1" i="0" u="none" strike="noStrike" cap="none">
                <a:solidFill>
                  <a:schemeClr val="lt1"/>
                </a:solidFill>
                <a:latin typeface="Arial"/>
                <a:ea typeface="Arial"/>
                <a:cs typeface="Arial"/>
                <a:sym typeface="Arial"/>
              </a:rPr>
              <a:t>1:1:1</a:t>
            </a:r>
            <a:endParaRPr sz="1400" b="0" i="0" u="none" strike="noStrike" cap="none">
              <a:solidFill>
                <a:srgbClr val="000000"/>
              </a:solidFill>
              <a:latin typeface="Arial"/>
              <a:ea typeface="Arial"/>
              <a:cs typeface="Arial"/>
              <a:sym typeface="Arial"/>
            </a:endParaRPr>
          </a:p>
        </p:txBody>
      </p:sp>
      <p:sp>
        <p:nvSpPr>
          <p:cNvPr id="378" name="Google Shape;378;p45"/>
          <p:cNvSpPr/>
          <p:nvPr/>
        </p:nvSpPr>
        <p:spPr>
          <a:xfrm>
            <a:off x="746200" y="2767527"/>
            <a:ext cx="3348000" cy="1154606"/>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Key eligibility criteria</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100"/>
              <a:buFont typeface="Arial"/>
              <a:buChar char="•"/>
            </a:pPr>
            <a:r>
              <a:rPr lang="en-GB" sz="1100" b="0" i="0" u="none" strike="noStrike" cap="none">
                <a:solidFill>
                  <a:srgbClr val="000000"/>
                </a:solidFill>
                <a:latin typeface="Arial"/>
                <a:ea typeface="Arial"/>
                <a:cs typeface="Arial"/>
                <a:sym typeface="Arial"/>
              </a:rPr>
              <a:t>Previously untreated, unresectable, advanced or metastatic gastric/GEJ/oesophageal adenocarcinoma</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100"/>
              <a:buFont typeface="Arial"/>
              <a:buChar char="•"/>
            </a:pPr>
            <a:r>
              <a:rPr lang="en-GB" sz="1100" b="0" i="0" u="none" strike="noStrike" cap="none">
                <a:solidFill>
                  <a:srgbClr val="000000"/>
                </a:solidFill>
                <a:latin typeface="Arial"/>
                <a:ea typeface="Arial"/>
                <a:cs typeface="Arial"/>
                <a:sym typeface="Arial"/>
              </a:rPr>
              <a:t>No know HER2-positive status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100"/>
              <a:buFont typeface="Arial"/>
              <a:buChar char="•"/>
            </a:pPr>
            <a:r>
              <a:rPr lang="en-GB" sz="1100" b="0" i="0" u="none" strike="noStrike" cap="none">
                <a:solidFill>
                  <a:srgbClr val="000000"/>
                </a:solidFill>
                <a:latin typeface="Arial"/>
                <a:ea typeface="Arial"/>
                <a:cs typeface="Arial"/>
                <a:sym typeface="Arial"/>
              </a:rPr>
              <a:t>ECOG PS 0-1</a:t>
            </a:r>
            <a:endParaRPr sz="1100" b="0" i="0" u="none" strike="noStrike" cap="none">
              <a:solidFill>
                <a:srgbClr val="000000"/>
              </a:solidFill>
              <a:latin typeface="Arial"/>
              <a:ea typeface="Arial"/>
              <a:cs typeface="Arial"/>
              <a:sym typeface="Arial"/>
            </a:endParaRPr>
          </a:p>
        </p:txBody>
      </p:sp>
      <p:cxnSp>
        <p:nvCxnSpPr>
          <p:cNvPr id="379" name="Google Shape;379;p45"/>
          <p:cNvCxnSpPr/>
          <p:nvPr/>
        </p:nvCxnSpPr>
        <p:spPr>
          <a:xfrm>
            <a:off x="8002814" y="3330979"/>
            <a:ext cx="318450" cy="0"/>
          </a:xfrm>
          <a:prstGeom prst="straightConnector1">
            <a:avLst/>
          </a:prstGeom>
          <a:noFill/>
          <a:ln w="28575" cap="flat" cmpd="sng">
            <a:solidFill>
              <a:schemeClr val="accent6"/>
            </a:solidFill>
            <a:prstDash val="solid"/>
            <a:round/>
            <a:headEnd type="none" w="sm" len="sm"/>
            <a:tailEnd type="triangle" w="med" len="med"/>
          </a:ln>
        </p:spPr>
      </p:cxnSp>
      <p:sp>
        <p:nvSpPr>
          <p:cNvPr id="380" name="Google Shape;380;p45"/>
          <p:cNvSpPr/>
          <p:nvPr/>
        </p:nvSpPr>
        <p:spPr>
          <a:xfrm>
            <a:off x="5828983" y="2642683"/>
            <a:ext cx="2088000" cy="796845"/>
          </a:xfrm>
          <a:prstGeom prst="roundRect">
            <a:avLst>
              <a:gd name="adj" fmla="val 17551"/>
            </a:avLst>
          </a:prstGeom>
          <a:solidFill>
            <a:schemeClr val="lt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GB" sz="1100" b="1" i="0" u="none" strike="noStrike" cap="none">
                <a:solidFill>
                  <a:schemeClr val="dk1"/>
                </a:solidFill>
                <a:latin typeface="Arial"/>
                <a:ea typeface="Arial"/>
                <a:cs typeface="Arial"/>
                <a:sym typeface="Arial"/>
              </a:rPr>
              <a:t>NIVO 360 mg + </a:t>
            </a:r>
            <a:br>
              <a:rPr lang="en-GB" sz="1100" b="1" i="0" u="none" strike="noStrike" cap="none">
                <a:solidFill>
                  <a:schemeClr val="dk1"/>
                </a:solidFill>
                <a:latin typeface="Arial"/>
                <a:ea typeface="Arial"/>
                <a:cs typeface="Arial"/>
                <a:sym typeface="Arial"/>
              </a:rPr>
            </a:br>
            <a:r>
              <a:rPr lang="en-GB" sz="1100" b="1" i="0" u="none" strike="noStrike" cap="none">
                <a:solidFill>
                  <a:schemeClr val="dk1"/>
                </a:solidFill>
                <a:latin typeface="Arial"/>
                <a:ea typeface="Arial"/>
                <a:cs typeface="Arial"/>
                <a:sym typeface="Arial"/>
              </a:rPr>
              <a:t>XELOX Q3W or </a:t>
            </a:r>
            <a:br>
              <a:rPr lang="en-GB" sz="1100" b="1" i="0" u="none" strike="noStrike" cap="none">
                <a:solidFill>
                  <a:schemeClr val="dk1"/>
                </a:solidFill>
                <a:latin typeface="Arial"/>
                <a:ea typeface="Arial"/>
                <a:cs typeface="Arial"/>
                <a:sym typeface="Arial"/>
              </a:rPr>
            </a:br>
            <a:r>
              <a:rPr lang="en-GB" sz="1100" b="1" i="0" u="none" strike="noStrike" cap="none">
                <a:solidFill>
                  <a:schemeClr val="dk1"/>
                </a:solidFill>
                <a:latin typeface="Arial"/>
                <a:ea typeface="Arial"/>
                <a:cs typeface="Arial"/>
                <a:sym typeface="Arial"/>
              </a:rPr>
              <a:t>NIVO 240 mg + </a:t>
            </a:r>
            <a:br>
              <a:rPr lang="en-GB" sz="1100" b="1" i="0" u="none" strike="noStrike" cap="none">
                <a:solidFill>
                  <a:schemeClr val="dk1"/>
                </a:solidFill>
                <a:latin typeface="Arial"/>
                <a:ea typeface="Arial"/>
                <a:cs typeface="Arial"/>
                <a:sym typeface="Arial"/>
              </a:rPr>
            </a:br>
            <a:r>
              <a:rPr lang="en-GB" sz="1100" b="1" i="0" u="none" strike="noStrike" cap="none">
                <a:solidFill>
                  <a:schemeClr val="dk1"/>
                </a:solidFill>
                <a:latin typeface="Arial"/>
                <a:ea typeface="Arial"/>
                <a:cs typeface="Arial"/>
                <a:sym typeface="Arial"/>
              </a:rPr>
              <a:t>FOLFOX Q2W</a:t>
            </a:r>
            <a:endParaRPr sz="1400" b="0" i="0" u="none" strike="noStrike" cap="none">
              <a:solidFill>
                <a:srgbClr val="000000"/>
              </a:solidFill>
              <a:latin typeface="Arial"/>
              <a:ea typeface="Arial"/>
              <a:cs typeface="Arial"/>
              <a:sym typeface="Arial"/>
            </a:endParaRPr>
          </a:p>
        </p:txBody>
      </p:sp>
      <p:sp>
        <p:nvSpPr>
          <p:cNvPr id="381" name="Google Shape;381;p45"/>
          <p:cNvSpPr/>
          <p:nvPr/>
        </p:nvSpPr>
        <p:spPr>
          <a:xfrm>
            <a:off x="778443" y="3891252"/>
            <a:ext cx="3348000" cy="992757"/>
          </a:xfrm>
          <a:prstGeom prst="roundRect">
            <a:avLst>
              <a:gd name="adj" fmla="val 0"/>
            </a:avLst>
          </a:prstGeom>
          <a:noFill/>
          <a:ln>
            <a:noFill/>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Arial"/>
                <a:ea typeface="Arial"/>
                <a:cs typeface="Arial"/>
                <a:sym typeface="Arial"/>
              </a:rPr>
              <a:t>Stratification factors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000"/>
              <a:buFont typeface="Arial"/>
              <a:buChar char="•"/>
            </a:pPr>
            <a:r>
              <a:rPr lang="en-GB" sz="1000" b="0" i="0" u="none" strike="noStrike" cap="none">
                <a:solidFill>
                  <a:srgbClr val="000000"/>
                </a:solidFill>
                <a:latin typeface="Arial"/>
                <a:ea typeface="Arial"/>
                <a:cs typeface="Arial"/>
                <a:sym typeface="Arial"/>
              </a:rPr>
              <a:t>Tumour cell PD-L1 expression) ≥1% vs &lt;1%)</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000"/>
              <a:buFont typeface="Arial"/>
              <a:buChar char="•"/>
            </a:pPr>
            <a:r>
              <a:rPr lang="en-GB" sz="1000" b="0" i="0" u="none" strike="noStrike" cap="none">
                <a:solidFill>
                  <a:srgbClr val="000000"/>
                </a:solidFill>
                <a:latin typeface="Arial"/>
                <a:ea typeface="Arial"/>
                <a:cs typeface="Arial"/>
                <a:sym typeface="Arial"/>
              </a:rPr>
              <a:t>Region (Asia vs United States/Canada vs RoW</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000"/>
              <a:buFont typeface="Arial"/>
              <a:buChar char="•"/>
            </a:pPr>
            <a:r>
              <a:rPr lang="en-GB" sz="1000" b="0" i="0" u="none" strike="noStrike" cap="none">
                <a:solidFill>
                  <a:srgbClr val="000000"/>
                </a:solidFill>
                <a:latin typeface="Arial"/>
                <a:ea typeface="Arial"/>
                <a:cs typeface="Arial"/>
                <a:sym typeface="Arial"/>
              </a:rPr>
              <a:t>ECOG PS (0 vs 1)</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000"/>
              <a:buFont typeface="Arial"/>
              <a:buChar char="•"/>
            </a:pPr>
            <a:r>
              <a:rPr lang="en-GB" sz="1000" b="0" i="0" u="none" strike="noStrike" cap="none">
                <a:solidFill>
                  <a:srgbClr val="000000"/>
                </a:solidFill>
                <a:latin typeface="Arial"/>
                <a:ea typeface="Arial"/>
                <a:cs typeface="Arial"/>
                <a:sym typeface="Arial"/>
              </a:rPr>
              <a:t>Chemo (XELOX vs FOLFOX)</a:t>
            </a:r>
            <a:endParaRPr sz="1000" b="0" i="0" u="none" strike="noStrike" cap="none">
              <a:solidFill>
                <a:srgbClr val="000000"/>
              </a:solidFill>
              <a:latin typeface="Arial"/>
              <a:ea typeface="Arial"/>
              <a:cs typeface="Arial"/>
              <a:sym typeface="Arial"/>
            </a:endParaRPr>
          </a:p>
        </p:txBody>
      </p:sp>
      <p:sp>
        <p:nvSpPr>
          <p:cNvPr id="382" name="Google Shape;382;p45"/>
          <p:cNvSpPr/>
          <p:nvPr/>
        </p:nvSpPr>
        <p:spPr>
          <a:xfrm>
            <a:off x="5138689" y="2600276"/>
            <a:ext cx="2864126" cy="146140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3" name="Google Shape;383;p45"/>
          <p:cNvSpPr/>
          <p:nvPr/>
        </p:nvSpPr>
        <p:spPr>
          <a:xfrm>
            <a:off x="718956" y="4851504"/>
            <a:ext cx="11055122" cy="822244"/>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1400"/>
              <a:buFont typeface="Arial"/>
              <a:buChar char="•"/>
            </a:pPr>
            <a:r>
              <a:rPr lang="en-GB" sz="1400" b="0" i="0" u="none" strike="noStrike" cap="none" dirty="0">
                <a:solidFill>
                  <a:schemeClr val="dk2"/>
                </a:solidFill>
                <a:latin typeface="Arial"/>
                <a:ea typeface="Arial"/>
                <a:cs typeface="Arial"/>
                <a:sym typeface="Arial"/>
              </a:rPr>
              <a:t>Randomised, open-label, global phase 3 study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Arial"/>
              <a:buChar char="•"/>
            </a:pPr>
            <a:r>
              <a:rPr lang="en-GB" sz="1400" b="0" i="0" u="none" strike="noStrike" cap="none" dirty="0">
                <a:solidFill>
                  <a:schemeClr val="dk2"/>
                </a:solidFill>
                <a:latin typeface="Arial"/>
                <a:ea typeface="Arial"/>
                <a:cs typeface="Arial"/>
                <a:sym typeface="Arial"/>
              </a:rPr>
              <a:t>Pts enrolled from 175 hospitals / cancer centres, 29 countries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400"/>
              <a:buFont typeface="Arial"/>
              <a:buChar char="•"/>
            </a:pPr>
            <a:r>
              <a:rPr lang="en-GB" sz="1400" b="0" i="0" u="none" strike="noStrike" cap="none" dirty="0">
                <a:solidFill>
                  <a:schemeClr val="dk2"/>
                </a:solidFill>
                <a:latin typeface="Arial"/>
                <a:ea typeface="Arial"/>
                <a:cs typeface="Arial"/>
                <a:sym typeface="Arial"/>
              </a:rPr>
              <a:t>At data-cut-off (May 31, 2022), minimum FU of 36.2 months </a:t>
            </a:r>
            <a:endParaRPr sz="1400" b="0" i="0" u="none" strike="noStrike" cap="none" dirty="0">
              <a:solidFill>
                <a:srgbClr val="000000"/>
              </a:solidFill>
              <a:latin typeface="Arial"/>
              <a:ea typeface="Arial"/>
              <a:cs typeface="Arial"/>
              <a:sym typeface="Arial"/>
            </a:endParaRPr>
          </a:p>
        </p:txBody>
      </p:sp>
      <p:sp>
        <p:nvSpPr>
          <p:cNvPr id="384" name="Google Shape;384;p45"/>
          <p:cNvSpPr txBox="1">
            <a:spLocks noGrp="1"/>
          </p:cNvSpPr>
          <p:nvPr>
            <p:ph type="body" idx="2"/>
          </p:nvPr>
        </p:nvSpPr>
        <p:spPr>
          <a:xfrm>
            <a:off x="620182" y="6016776"/>
            <a:ext cx="11267017"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900">
                <a:solidFill>
                  <a:srgbClr val="5D8298"/>
                </a:solidFill>
              </a:rPr>
              <a:t>CPS, combined positive score; EAC, oesophageal cancer; ECOG PS, Eastern Cooperative Group Oncology Group performance status; FOLFOX, folinic acid, fluorouracil and oxaliplatin; FU, follow-up; GC, gastric cancer; GEJC, gastroesophageal junction cancer; HER2, human epidermal growth factor receptor 2; IPI, ipilimumab; NIVO, nivolumab; ORR, objective response rate; OS, overall survival; Q2/3W, every 2/3 weeks; PD-L1, programmed cell death ligand 1; PFS, progression-free survival; pt, patient; QoL, quality of life; R, randomisation; RoW, rest of world; XELOX, oxaliplatin and oral capecitabine</a:t>
            </a:r>
            <a:endParaRPr sz="900">
              <a:solidFill>
                <a:srgbClr val="5D8298"/>
              </a:solidFill>
            </a:endParaRPr>
          </a:p>
          <a:p>
            <a:pPr marL="0" lvl="0" indent="0" algn="l" rtl="0">
              <a:lnSpc>
                <a:spcPct val="100000"/>
              </a:lnSpc>
              <a:spcBef>
                <a:spcPts val="300"/>
              </a:spcBef>
              <a:spcAft>
                <a:spcPts val="300"/>
              </a:spcAft>
              <a:buSzPts val="1200"/>
              <a:buNone/>
            </a:pPr>
            <a:r>
              <a:rPr lang="en-GB" sz="900">
                <a:solidFill>
                  <a:srgbClr val="5D8298"/>
                </a:solidFill>
              </a:rPr>
              <a:t>1. Janjigian YY, et al. Lancet. 2021;398:27:40; 2. OPDIVO® (nivolumab) [package insert]. Princeton, NJ: Bristol Myers Squibb, May 2022; 3. OPDIVO® (nivolumab) [package insert]. China: Bristol Myers Squibb, June 2022; 4. OPDIVO® (nivolumab) [SmPC]. Dublin, Ireland: Bristol Myers Squibb, January 2022; 5. OPDIVO® (nivolumab) [package insert]. Japan: Bristol Myers Squibb, July 2022; 6. </a:t>
            </a:r>
            <a:r>
              <a:rPr lang="en-GB" sz="900" u="sng">
                <a:solidFill>
                  <a:srgbClr val="5D829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https://clinicaltrials.gov/ct2/show/NCT02872116</a:t>
            </a:r>
            <a:r>
              <a:rPr lang="en-GB" sz="900">
                <a:solidFill>
                  <a:srgbClr val="5D8298"/>
                </a:solidFill>
              </a:rPr>
              <a:t> (last accessed: January 25, 2023)</a:t>
            </a:r>
            <a:endParaRPr sz="1100">
              <a:solidFill>
                <a:srgbClr val="5D8298"/>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a:t>CHECKMATE 649: RESULTS</a:t>
            </a:r>
            <a:br>
              <a:rPr lang="en-GB"/>
            </a:br>
            <a:r>
              <a:rPr lang="en-GB"/>
              <a:t>Overall survival</a:t>
            </a:r>
            <a:endParaRPr/>
          </a:p>
        </p:txBody>
      </p:sp>
      <p:sp>
        <p:nvSpPr>
          <p:cNvPr id="391" name="Google Shape;391;p46"/>
          <p:cNvSpPr txBox="1">
            <a:spLocks noGrp="1"/>
          </p:cNvSpPr>
          <p:nvPr>
            <p:ph type="body" idx="1"/>
          </p:nvPr>
        </p:nvSpPr>
        <p:spPr>
          <a:xfrm>
            <a:off x="620184" y="1354149"/>
            <a:ext cx="10962216" cy="4026991"/>
          </a:xfrm>
          <a:prstGeom prst="rect">
            <a:avLst/>
          </a:prstGeom>
          <a:noFill/>
          <a:ln>
            <a:noFill/>
          </a:ln>
        </p:spPr>
        <p:txBody>
          <a:bodyPr spcFirstLastPara="1" wrap="square" lIns="0" tIns="0" rIns="0" bIns="0" anchor="t" anchorCtr="0">
            <a:normAutofit/>
          </a:bodyPr>
          <a:lstStyle/>
          <a:p>
            <a:pPr marL="457200" lvl="0" indent="-355600" algn="l" rtl="0">
              <a:lnSpc>
                <a:spcPct val="100000"/>
              </a:lnSpc>
              <a:spcBef>
                <a:spcPts val="0"/>
              </a:spcBef>
              <a:spcAft>
                <a:spcPts val="0"/>
              </a:spcAft>
              <a:buSzPts val="2000"/>
              <a:buChar char="•"/>
            </a:pPr>
            <a:r>
              <a:rPr lang="en-GB"/>
              <a:t>After 3 years of follow-up NIVO + chemo continues to show clinically meaningful impact </a:t>
            </a:r>
            <a:endParaRPr/>
          </a:p>
          <a:p>
            <a:pPr marL="800100" lvl="1" indent="-342900" algn="l" rtl="0">
              <a:lnSpc>
                <a:spcPct val="100000"/>
              </a:lnSpc>
              <a:spcBef>
                <a:spcPts val="600"/>
              </a:spcBef>
              <a:spcAft>
                <a:spcPts val="600"/>
              </a:spcAft>
              <a:buSzPts val="1800"/>
              <a:buChar char="–"/>
            </a:pPr>
            <a:r>
              <a:rPr lang="en-GB"/>
              <a:t>Higher </a:t>
            </a:r>
            <a:r>
              <a:rPr lang="en-GB">
                <a:solidFill>
                  <a:srgbClr val="5D8298"/>
                </a:solidFill>
              </a:rPr>
              <a:t>OS / PFS vs chemo at 36 months</a:t>
            </a:r>
            <a:endParaRPr>
              <a:solidFill>
                <a:srgbClr val="5D8298"/>
              </a:solidFill>
            </a:endParaRPr>
          </a:p>
        </p:txBody>
      </p:sp>
      <p:sp>
        <p:nvSpPr>
          <p:cNvPr id="392" name="Google Shape;392;p46"/>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17</a:t>
            </a:fld>
            <a:endParaRPr/>
          </a:p>
        </p:txBody>
      </p:sp>
      <p:sp>
        <p:nvSpPr>
          <p:cNvPr id="393" name="Google Shape;393;p46"/>
          <p:cNvSpPr txBox="1"/>
          <p:nvPr/>
        </p:nvSpPr>
        <p:spPr>
          <a:xfrm>
            <a:off x="620184" y="2027839"/>
            <a:ext cx="5747984" cy="40011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accent1"/>
                </a:solidFill>
                <a:latin typeface="Arial"/>
                <a:ea typeface="Arial"/>
                <a:cs typeface="Arial"/>
                <a:sym typeface="Arial"/>
              </a:rPr>
              <a:t>OVERALL SURVIVAL: 36-MONTH FOLLOW-UP</a:t>
            </a:r>
            <a:endParaRPr sz="1400" b="0" i="0" u="none" strike="noStrike" cap="none">
              <a:solidFill>
                <a:srgbClr val="000000"/>
              </a:solidFill>
              <a:latin typeface="Arial"/>
              <a:ea typeface="Arial"/>
              <a:cs typeface="Arial"/>
              <a:sym typeface="Arial"/>
            </a:endParaRPr>
          </a:p>
        </p:txBody>
      </p:sp>
      <p:pic>
        <p:nvPicPr>
          <p:cNvPr id="394" name="Google Shape;394;p46"/>
          <p:cNvPicPr preferRelativeResize="0"/>
          <p:nvPr/>
        </p:nvPicPr>
        <p:blipFill rotWithShape="1">
          <a:blip r:embed="rId3">
            <a:alphaModFix/>
          </a:blip>
          <a:srcRect/>
          <a:stretch/>
        </p:blipFill>
        <p:spPr>
          <a:xfrm>
            <a:off x="301523" y="2499850"/>
            <a:ext cx="5867400" cy="3606800"/>
          </a:xfrm>
          <a:prstGeom prst="rect">
            <a:avLst/>
          </a:prstGeom>
          <a:noFill/>
          <a:ln>
            <a:noFill/>
          </a:ln>
        </p:spPr>
      </p:pic>
      <p:sp>
        <p:nvSpPr>
          <p:cNvPr id="395" name="Google Shape;395;p46"/>
          <p:cNvSpPr/>
          <p:nvPr/>
        </p:nvSpPr>
        <p:spPr>
          <a:xfrm>
            <a:off x="2994433" y="2466375"/>
            <a:ext cx="136928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PD-L1 CPS ≥5</a:t>
            </a:r>
            <a:endParaRPr sz="1400" b="0" i="0" u="none" strike="noStrike" cap="none">
              <a:solidFill>
                <a:srgbClr val="000000"/>
              </a:solidFill>
              <a:latin typeface="Arial"/>
              <a:ea typeface="Arial"/>
              <a:cs typeface="Arial"/>
              <a:sym typeface="Arial"/>
            </a:endParaRPr>
          </a:p>
        </p:txBody>
      </p:sp>
      <p:graphicFrame>
        <p:nvGraphicFramePr>
          <p:cNvPr id="396" name="Google Shape;396;p46"/>
          <p:cNvGraphicFramePr/>
          <p:nvPr/>
        </p:nvGraphicFramePr>
        <p:xfrm>
          <a:off x="2783632" y="2888524"/>
          <a:ext cx="3246525" cy="839800"/>
        </p:xfrm>
        <a:graphic>
          <a:graphicData uri="http://schemas.openxmlformats.org/drawingml/2006/table">
            <a:tbl>
              <a:tblPr firstRow="1" bandRow="1">
                <a:noFill/>
                <a:tableStyleId>{6201D252-A5C4-466B-B7D7-0F8C6F53E415}</a:tableStyleId>
              </a:tblPr>
              <a:tblGrid>
                <a:gridCol w="1082175"/>
                <a:gridCol w="1082175"/>
                <a:gridCol w="1082175"/>
              </a:tblGrid>
              <a:tr h="127000">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Arial"/>
                        <a:ea typeface="Arial"/>
                        <a:cs typeface="Arial"/>
                        <a:sym typeface="Arial"/>
                      </a:endParaRPr>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NIVO + chemo</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(N=473)</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Arial"/>
                          <a:ea typeface="Arial"/>
                          <a:cs typeface="Arial"/>
                          <a:sym typeface="Arial"/>
                        </a:rPr>
                        <a:t>Chemo</a:t>
                      </a:r>
                      <a:br>
                        <a:rPr lang="en-GB" sz="1000" u="none" strike="noStrike" cap="none">
                          <a:solidFill>
                            <a:schemeClr val="dk1"/>
                          </a:solidFill>
                          <a:latin typeface="Arial"/>
                          <a:ea typeface="Arial"/>
                          <a:cs typeface="Arial"/>
                          <a:sym typeface="Arial"/>
                        </a:rPr>
                      </a:br>
                      <a:r>
                        <a:rPr lang="en-GB" sz="1000" u="none" strike="noStrike" cap="none">
                          <a:solidFill>
                            <a:schemeClr val="dk1"/>
                          </a:solidFill>
                          <a:latin typeface="Arial"/>
                          <a:ea typeface="Arial"/>
                          <a:cs typeface="Arial"/>
                          <a:sym typeface="Arial"/>
                        </a:rPr>
                        <a:t>(N=482)</a:t>
                      </a:r>
                      <a:endParaRPr sz="1400" u="none" strike="noStrike" cap="none">
                        <a:solidFill>
                          <a:schemeClr val="dk1"/>
                        </a:solidFill>
                      </a:endParaRPr>
                    </a:p>
                  </a:txBody>
                  <a:tcPr marL="19450" marR="19450" marT="9725" marB="9725">
                    <a:solidFill>
                      <a:schemeClr val="lt2"/>
                    </a:solidFill>
                  </a:tcPr>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Median OS,</a:t>
                      </a:r>
                      <a:r>
                        <a:rPr lang="en-GB" sz="1000" b="1" u="none" strike="noStrike" cap="none" baseline="30000">
                          <a:latin typeface="Arial"/>
                          <a:ea typeface="Arial"/>
                          <a:cs typeface="Arial"/>
                          <a:sym typeface="Arial"/>
                        </a:rPr>
                        <a:t>a</a:t>
                      </a:r>
                      <a:r>
                        <a:rPr lang="en-GB" sz="1000" b="1" u="none" strike="noStrike" cap="none">
                          <a:latin typeface="Arial"/>
                          <a:ea typeface="Arial"/>
                          <a:cs typeface="Arial"/>
                          <a:sym typeface="Arial"/>
                        </a:rPr>
                        <a:t> mo</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14.4</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11.1</a:t>
                      </a:r>
                      <a:endParaRPr sz="1400" u="none" strike="noStrike" cap="none"/>
                    </a:p>
                  </a:txBody>
                  <a:tcPr marL="19450" marR="19450" marT="9725" marB="9725"/>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95% CI</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13.1-16.2</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10.0-12.1</a:t>
                      </a:r>
                      <a:endParaRPr sz="1400" u="none" strike="noStrike" cap="none"/>
                    </a:p>
                  </a:txBody>
                  <a:tcPr marL="19450" marR="19450" marT="9725" marB="9725"/>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HR (95% CI)</a:t>
                      </a:r>
                      <a:endParaRPr sz="1400" u="none" strike="noStrike" cap="none"/>
                    </a:p>
                  </a:txBody>
                  <a:tcPr marL="19450" marR="19450" marT="9725" marB="9725"/>
                </a:tc>
                <a:tc gridSpan="2">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0.70 (0.61-0.81)</a:t>
                      </a:r>
                      <a:endParaRPr sz="1400" u="none" strike="noStrike" cap="none"/>
                    </a:p>
                  </a:txBody>
                  <a:tcPr marL="19450" marR="19450" marT="9725" marB="9725"/>
                </a:tc>
                <a:tc hMerge="1">
                  <a:txBody>
                    <a:bodyPr/>
                    <a:lstStyle/>
                    <a:p>
                      <a:endParaRPr lang="en-US"/>
                    </a:p>
                  </a:txBody>
                  <a:tcPr/>
                </a:tc>
              </a:tr>
            </a:tbl>
          </a:graphicData>
        </a:graphic>
      </p:graphicFrame>
      <p:grpSp>
        <p:nvGrpSpPr>
          <p:cNvPr id="397" name="Google Shape;397;p46"/>
          <p:cNvGrpSpPr/>
          <p:nvPr/>
        </p:nvGrpSpPr>
        <p:grpSpPr>
          <a:xfrm>
            <a:off x="6368168" y="2499850"/>
            <a:ext cx="5477022" cy="3608849"/>
            <a:chOff x="6368168" y="2677651"/>
            <a:chExt cx="5477022" cy="3608849"/>
          </a:xfrm>
        </p:grpSpPr>
        <p:pic>
          <p:nvPicPr>
            <p:cNvPr id="398" name="Google Shape;398;p46"/>
            <p:cNvPicPr preferRelativeResize="0"/>
            <p:nvPr/>
          </p:nvPicPr>
          <p:blipFill rotWithShape="1">
            <a:blip r:embed="rId4">
              <a:alphaModFix/>
            </a:blip>
            <a:srcRect l="8043"/>
            <a:stretch/>
          </p:blipFill>
          <p:spPr>
            <a:xfrm>
              <a:off x="6449786" y="2677651"/>
              <a:ext cx="5395404" cy="3606800"/>
            </a:xfrm>
            <a:prstGeom prst="rect">
              <a:avLst/>
            </a:prstGeom>
            <a:noFill/>
            <a:ln>
              <a:noFill/>
            </a:ln>
          </p:spPr>
        </p:pic>
        <p:sp>
          <p:nvSpPr>
            <p:cNvPr id="399" name="Google Shape;399;p46"/>
            <p:cNvSpPr/>
            <p:nvPr/>
          </p:nvSpPr>
          <p:spPr>
            <a:xfrm>
              <a:off x="6368168" y="5661248"/>
              <a:ext cx="424518" cy="6252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aphicFrame>
        <p:nvGraphicFramePr>
          <p:cNvPr id="400" name="Google Shape;400;p46"/>
          <p:cNvGraphicFramePr/>
          <p:nvPr/>
        </p:nvGraphicFramePr>
        <p:xfrm>
          <a:off x="8622276" y="2888524"/>
          <a:ext cx="3228975" cy="839800"/>
        </p:xfrm>
        <a:graphic>
          <a:graphicData uri="http://schemas.openxmlformats.org/drawingml/2006/table">
            <a:tbl>
              <a:tblPr firstRow="1" bandRow="1">
                <a:noFill/>
                <a:tableStyleId>{6201D252-A5C4-466B-B7D7-0F8C6F53E415}</a:tableStyleId>
              </a:tblPr>
              <a:tblGrid>
                <a:gridCol w="1076325"/>
                <a:gridCol w="1076325"/>
                <a:gridCol w="1076325"/>
              </a:tblGrid>
              <a:tr h="127000">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Arial"/>
                        <a:ea typeface="Arial"/>
                        <a:cs typeface="Arial"/>
                        <a:sym typeface="Arial"/>
                      </a:endParaRPr>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NIVO + chemo</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(N=789)</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solidFill>
                            <a:schemeClr val="dk1"/>
                          </a:solidFill>
                          <a:latin typeface="Arial"/>
                          <a:ea typeface="Arial"/>
                          <a:cs typeface="Arial"/>
                          <a:sym typeface="Arial"/>
                        </a:rPr>
                        <a:t>Chemo</a:t>
                      </a:r>
                      <a:br>
                        <a:rPr lang="en-GB" sz="1000" u="none" strike="noStrike" cap="none">
                          <a:solidFill>
                            <a:schemeClr val="dk1"/>
                          </a:solidFill>
                          <a:latin typeface="Arial"/>
                          <a:ea typeface="Arial"/>
                          <a:cs typeface="Arial"/>
                          <a:sym typeface="Arial"/>
                        </a:rPr>
                      </a:br>
                      <a:r>
                        <a:rPr lang="en-GB" sz="1000" u="none" strike="noStrike" cap="none">
                          <a:solidFill>
                            <a:schemeClr val="dk1"/>
                          </a:solidFill>
                          <a:latin typeface="Arial"/>
                          <a:ea typeface="Arial"/>
                          <a:cs typeface="Arial"/>
                          <a:sym typeface="Arial"/>
                        </a:rPr>
                        <a:t>(N=792)</a:t>
                      </a:r>
                      <a:endParaRPr sz="1400" u="none" strike="noStrike" cap="none">
                        <a:solidFill>
                          <a:schemeClr val="dk1"/>
                        </a:solidFill>
                      </a:endParaRPr>
                    </a:p>
                  </a:txBody>
                  <a:tcPr marL="19450" marR="19450" marT="9725" marB="9725">
                    <a:solidFill>
                      <a:schemeClr val="lt2"/>
                    </a:solidFill>
                  </a:tcPr>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Median OS,</a:t>
                      </a:r>
                      <a:r>
                        <a:rPr lang="en-GB" sz="1000" b="1" u="none" strike="noStrike" cap="none" baseline="30000">
                          <a:latin typeface="Arial"/>
                          <a:ea typeface="Arial"/>
                          <a:cs typeface="Arial"/>
                          <a:sym typeface="Arial"/>
                        </a:rPr>
                        <a:t>a</a:t>
                      </a:r>
                      <a:r>
                        <a:rPr lang="en-GB" sz="1000" b="1" u="none" strike="noStrike" cap="none">
                          <a:latin typeface="Arial"/>
                          <a:ea typeface="Arial"/>
                          <a:cs typeface="Arial"/>
                          <a:sym typeface="Arial"/>
                        </a:rPr>
                        <a:t> mo</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13.7</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11.6</a:t>
                      </a:r>
                      <a:endParaRPr sz="1400" u="none" strike="noStrike" cap="none"/>
                    </a:p>
                  </a:txBody>
                  <a:tcPr marL="19450" marR="19450" marT="9725" marB="9725"/>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95% CI</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12.4-14.5</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10.9-12.5</a:t>
                      </a:r>
                      <a:endParaRPr sz="1400" u="none" strike="noStrike" cap="none"/>
                    </a:p>
                  </a:txBody>
                  <a:tcPr marL="19450" marR="19450" marT="9725" marB="9725"/>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HR (95% CI)</a:t>
                      </a:r>
                      <a:endParaRPr sz="1400" u="none" strike="noStrike" cap="none"/>
                    </a:p>
                  </a:txBody>
                  <a:tcPr marL="19450" marR="19450" marT="9725" marB="9725"/>
                </a:tc>
                <a:tc gridSpan="2">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0.79 (0.71-0.88)</a:t>
                      </a:r>
                      <a:endParaRPr sz="1400" u="none" strike="noStrike" cap="none"/>
                    </a:p>
                  </a:txBody>
                  <a:tcPr marL="19450" marR="19450" marT="9725" marB="9725"/>
                </a:tc>
                <a:tc hMerge="1">
                  <a:txBody>
                    <a:bodyPr/>
                    <a:lstStyle/>
                    <a:p>
                      <a:endParaRPr lang="en-US"/>
                    </a:p>
                  </a:txBody>
                  <a:tcPr/>
                </a:tc>
              </a:tr>
            </a:tbl>
          </a:graphicData>
        </a:graphic>
      </p:graphicFrame>
      <p:sp>
        <p:nvSpPr>
          <p:cNvPr id="401" name="Google Shape;401;p46"/>
          <p:cNvSpPr/>
          <p:nvPr/>
        </p:nvSpPr>
        <p:spPr>
          <a:xfrm>
            <a:off x="8622276" y="2466375"/>
            <a:ext cx="147829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All randomised</a:t>
            </a:r>
            <a:endParaRPr sz="1400" b="0" i="0" u="none" strike="noStrike" cap="none">
              <a:solidFill>
                <a:srgbClr val="000000"/>
              </a:solidFill>
              <a:latin typeface="Arial"/>
              <a:ea typeface="Arial"/>
              <a:cs typeface="Arial"/>
              <a:sym typeface="Arial"/>
            </a:endParaRPr>
          </a:p>
        </p:txBody>
      </p:sp>
      <p:sp>
        <p:nvSpPr>
          <p:cNvPr id="402" name="Google Shape;402;p46"/>
          <p:cNvSpPr txBox="1">
            <a:spLocks noGrp="1"/>
          </p:cNvSpPr>
          <p:nvPr>
            <p:ph type="body" idx="2"/>
          </p:nvPr>
        </p:nvSpPr>
        <p:spPr>
          <a:xfrm>
            <a:off x="620183" y="6229350"/>
            <a:ext cx="9822125"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SzPts val="2000"/>
              <a:buNone/>
            </a:pPr>
            <a:r>
              <a:rPr lang="en-GB"/>
              <a:t>Minimum follow-up, 36.2 months</a:t>
            </a:r>
            <a:endParaRPr/>
          </a:p>
          <a:p>
            <a:pPr marL="0" lvl="0" indent="0" algn="l" rtl="0">
              <a:lnSpc>
                <a:spcPct val="100000"/>
              </a:lnSpc>
              <a:spcBef>
                <a:spcPts val="300"/>
              </a:spcBef>
              <a:spcAft>
                <a:spcPts val="0"/>
              </a:spcAft>
              <a:buSzPts val="2000"/>
              <a:buNone/>
            </a:pPr>
            <a:r>
              <a:rPr lang="en-GB">
                <a:solidFill>
                  <a:schemeClr val="dk2"/>
                </a:solidFill>
              </a:rPr>
              <a:t>CI, confidence interval; CPS, combined positive score; HR, hazard ratio; mo, months; NIVO, nivolumab; OS, overall survival; </a:t>
            </a:r>
            <a:r>
              <a:rPr lang="en-GB" sz="1200">
                <a:solidFill>
                  <a:schemeClr val="dk2"/>
                </a:solidFill>
              </a:rPr>
              <a:t>PD-L1, programmed cell death ligand 1; </a:t>
            </a:r>
            <a:r>
              <a:rPr lang="en-GB">
                <a:solidFill>
                  <a:schemeClr val="dk2"/>
                </a:solidFill>
              </a:rPr>
              <a:t>PFS, progression-free survival</a:t>
            </a:r>
            <a:endParaRPr>
              <a:solidFill>
                <a:schemeClr val="dk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47"/>
          <p:cNvPicPr preferRelativeResize="0"/>
          <p:nvPr/>
        </p:nvPicPr>
        <p:blipFill rotWithShape="1">
          <a:blip r:embed="rId3">
            <a:alphaModFix/>
          </a:blip>
          <a:srcRect/>
          <a:stretch/>
        </p:blipFill>
        <p:spPr>
          <a:xfrm>
            <a:off x="302400" y="2491383"/>
            <a:ext cx="5867400" cy="3606800"/>
          </a:xfrm>
          <a:prstGeom prst="rect">
            <a:avLst/>
          </a:prstGeom>
          <a:noFill/>
          <a:ln>
            <a:noFill/>
          </a:ln>
        </p:spPr>
      </p:pic>
      <p:sp>
        <p:nvSpPr>
          <p:cNvPr id="409" name="Google Shape;409;p47"/>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a:t>CHECKMATE 649: RESULTS</a:t>
            </a:r>
            <a:br>
              <a:rPr lang="en-GB"/>
            </a:br>
            <a:r>
              <a:rPr lang="en-GB"/>
              <a:t>Progression-free survival</a:t>
            </a:r>
            <a:endParaRPr/>
          </a:p>
        </p:txBody>
      </p:sp>
      <p:sp>
        <p:nvSpPr>
          <p:cNvPr id="410" name="Google Shape;410;p47"/>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18</a:t>
            </a:fld>
            <a:endParaRPr/>
          </a:p>
        </p:txBody>
      </p:sp>
      <p:sp>
        <p:nvSpPr>
          <p:cNvPr id="411" name="Google Shape;411;p47"/>
          <p:cNvSpPr txBox="1">
            <a:spLocks noGrp="1"/>
          </p:cNvSpPr>
          <p:nvPr>
            <p:ph type="body" idx="2"/>
          </p:nvPr>
        </p:nvSpPr>
        <p:spPr>
          <a:xfrm>
            <a:off x="620184" y="6229350"/>
            <a:ext cx="9919848"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SzPts val="2000"/>
              <a:buNone/>
            </a:pPr>
            <a:r>
              <a:rPr lang="en-GB">
                <a:solidFill>
                  <a:srgbClr val="5D8298"/>
                </a:solidFill>
              </a:rPr>
              <a:t>Minimum follow-up, 36.2 months</a:t>
            </a:r>
            <a:endParaRPr>
              <a:solidFill>
                <a:srgbClr val="5D8298"/>
              </a:solidFill>
            </a:endParaRPr>
          </a:p>
          <a:p>
            <a:pPr marL="0" lvl="0" indent="0" algn="l" rtl="0">
              <a:lnSpc>
                <a:spcPct val="100000"/>
              </a:lnSpc>
              <a:spcBef>
                <a:spcPts val="300"/>
              </a:spcBef>
              <a:spcAft>
                <a:spcPts val="0"/>
              </a:spcAft>
              <a:buSzPts val="2000"/>
              <a:buNone/>
            </a:pPr>
            <a:r>
              <a:rPr lang="en-GB">
                <a:solidFill>
                  <a:srgbClr val="5D8298"/>
                </a:solidFill>
              </a:rPr>
              <a:t>CI, confidence interval; CPS, combined positive score; HR, hazard ratio; mo, months; NIVO, nivolumab; OS, overall survival; </a:t>
            </a:r>
            <a:r>
              <a:rPr lang="en-GB" sz="1200">
                <a:solidFill>
                  <a:srgbClr val="5D8298"/>
                </a:solidFill>
              </a:rPr>
              <a:t>PD-L1, programmed cell death ligand 1; </a:t>
            </a:r>
            <a:r>
              <a:rPr lang="en-GB">
                <a:solidFill>
                  <a:srgbClr val="5D8298"/>
                </a:solidFill>
              </a:rPr>
              <a:t>PFS, progression-free survival</a:t>
            </a:r>
            <a:endParaRPr>
              <a:solidFill>
                <a:srgbClr val="5D8298"/>
              </a:solidFill>
            </a:endParaRPr>
          </a:p>
        </p:txBody>
      </p:sp>
      <p:sp>
        <p:nvSpPr>
          <p:cNvPr id="412" name="Google Shape;412;p47"/>
          <p:cNvSpPr txBox="1"/>
          <p:nvPr/>
        </p:nvSpPr>
        <p:spPr>
          <a:xfrm>
            <a:off x="620184" y="2019372"/>
            <a:ext cx="7206525" cy="40011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accent1"/>
                </a:solidFill>
                <a:latin typeface="Arial"/>
                <a:ea typeface="Arial"/>
                <a:cs typeface="Arial"/>
                <a:sym typeface="Arial"/>
              </a:rPr>
              <a:t>PROGRESSION-FREE SURVIVAL: 36-MONTH FOLLOW-UP</a:t>
            </a:r>
            <a:endParaRPr sz="1400" b="0" i="0" u="none" strike="noStrike" cap="none">
              <a:solidFill>
                <a:srgbClr val="000000"/>
              </a:solidFill>
              <a:latin typeface="Arial"/>
              <a:ea typeface="Arial"/>
              <a:cs typeface="Arial"/>
              <a:sym typeface="Arial"/>
            </a:endParaRPr>
          </a:p>
        </p:txBody>
      </p:sp>
      <p:graphicFrame>
        <p:nvGraphicFramePr>
          <p:cNvPr id="413" name="Google Shape;413;p47"/>
          <p:cNvGraphicFramePr/>
          <p:nvPr/>
        </p:nvGraphicFramePr>
        <p:xfrm>
          <a:off x="2783632" y="2880057"/>
          <a:ext cx="3246525" cy="839800"/>
        </p:xfrm>
        <a:graphic>
          <a:graphicData uri="http://schemas.openxmlformats.org/drawingml/2006/table">
            <a:tbl>
              <a:tblPr firstRow="1" bandRow="1">
                <a:noFill/>
                <a:tableStyleId>{6201D252-A5C4-466B-B7D7-0F8C6F53E415}</a:tableStyleId>
              </a:tblPr>
              <a:tblGrid>
                <a:gridCol w="1082175"/>
                <a:gridCol w="1082175"/>
                <a:gridCol w="1082175"/>
              </a:tblGrid>
              <a:tr h="127000">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Arial"/>
                        <a:ea typeface="Arial"/>
                        <a:cs typeface="Arial"/>
                        <a:sym typeface="Arial"/>
                      </a:endParaRPr>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NIVO + chemo</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(N=473)</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Chemo</a:t>
                      </a:r>
                      <a:br>
                        <a:rPr lang="en-GB" sz="1000" u="none" strike="noStrike" cap="none">
                          <a:solidFill>
                            <a:schemeClr val="dk1"/>
                          </a:solidFill>
                        </a:rPr>
                      </a:br>
                      <a:r>
                        <a:rPr lang="en-GB" sz="1000" u="none" strike="noStrike" cap="none">
                          <a:solidFill>
                            <a:schemeClr val="dk1"/>
                          </a:solidFill>
                        </a:rPr>
                        <a:t>(N=482)</a:t>
                      </a:r>
                      <a:endParaRPr sz="1000" u="none" strike="noStrike" cap="none">
                        <a:solidFill>
                          <a:schemeClr val="dk1"/>
                        </a:solidFill>
                      </a:endParaRPr>
                    </a:p>
                  </a:txBody>
                  <a:tcPr marL="19450" marR="19450" marT="9725" marB="9725">
                    <a:solidFill>
                      <a:schemeClr val="lt2"/>
                    </a:solidFill>
                  </a:tcPr>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Median PFS,</a:t>
                      </a:r>
                      <a:r>
                        <a:rPr lang="en-GB" sz="1000" b="1" u="none" strike="noStrike" cap="none" baseline="30000">
                          <a:latin typeface="Arial"/>
                          <a:ea typeface="Arial"/>
                          <a:cs typeface="Arial"/>
                          <a:sym typeface="Arial"/>
                        </a:rPr>
                        <a:t>a</a:t>
                      </a:r>
                      <a:r>
                        <a:rPr lang="en-GB" sz="1000" b="1" u="none" strike="noStrike" cap="none">
                          <a:latin typeface="Arial"/>
                          <a:ea typeface="Arial"/>
                          <a:cs typeface="Arial"/>
                          <a:sym typeface="Arial"/>
                        </a:rPr>
                        <a:t> mo</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8.3</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6.1</a:t>
                      </a:r>
                      <a:endParaRPr sz="1400" u="none" strike="noStrike" cap="none"/>
                    </a:p>
                  </a:txBody>
                  <a:tcPr marL="19450" marR="19450" marT="9725" marB="9725"/>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95% CI</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7.0-9.3</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5.6-6.9</a:t>
                      </a:r>
                      <a:endParaRPr sz="1400" u="none" strike="noStrike" cap="none"/>
                    </a:p>
                  </a:txBody>
                  <a:tcPr marL="19450" marR="19450" marT="9725" marB="9725"/>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HR (95% CI)</a:t>
                      </a:r>
                      <a:endParaRPr sz="1400" u="none" strike="noStrike" cap="none"/>
                    </a:p>
                  </a:txBody>
                  <a:tcPr marL="19450" marR="19450" marT="9725" marB="9725"/>
                </a:tc>
                <a:tc gridSpan="2">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0.70 (0.60-0.81)</a:t>
                      </a:r>
                      <a:endParaRPr sz="1400" u="none" strike="noStrike" cap="none"/>
                    </a:p>
                  </a:txBody>
                  <a:tcPr marL="19450" marR="19450" marT="9725" marB="9725"/>
                </a:tc>
                <a:tc hMerge="1">
                  <a:txBody>
                    <a:bodyPr/>
                    <a:lstStyle/>
                    <a:p>
                      <a:endParaRPr lang="en-US"/>
                    </a:p>
                  </a:txBody>
                  <a:tcPr/>
                </a:tc>
              </a:tr>
            </a:tbl>
          </a:graphicData>
        </a:graphic>
      </p:graphicFrame>
      <p:sp>
        <p:nvSpPr>
          <p:cNvPr id="414" name="Google Shape;414;p47"/>
          <p:cNvSpPr/>
          <p:nvPr/>
        </p:nvSpPr>
        <p:spPr>
          <a:xfrm>
            <a:off x="2855640" y="2457908"/>
            <a:ext cx="136928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PD-L1 CPS ≥5</a:t>
            </a:r>
            <a:endParaRPr sz="1400" b="0" i="0" u="none" strike="noStrike" cap="none">
              <a:solidFill>
                <a:srgbClr val="000000"/>
              </a:solidFill>
              <a:latin typeface="Arial"/>
              <a:ea typeface="Arial"/>
              <a:cs typeface="Arial"/>
              <a:sym typeface="Arial"/>
            </a:endParaRPr>
          </a:p>
        </p:txBody>
      </p:sp>
      <p:sp>
        <p:nvSpPr>
          <p:cNvPr id="415" name="Google Shape;415;p47"/>
          <p:cNvSpPr/>
          <p:nvPr/>
        </p:nvSpPr>
        <p:spPr>
          <a:xfrm>
            <a:off x="8622276" y="2457908"/>
            <a:ext cx="147829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All randomised</a:t>
            </a:r>
            <a:endParaRPr sz="1400" b="0" i="0" u="none" strike="noStrike" cap="none">
              <a:solidFill>
                <a:srgbClr val="000000"/>
              </a:solidFill>
              <a:latin typeface="Arial"/>
              <a:ea typeface="Arial"/>
              <a:cs typeface="Arial"/>
              <a:sym typeface="Arial"/>
            </a:endParaRPr>
          </a:p>
        </p:txBody>
      </p:sp>
      <p:graphicFrame>
        <p:nvGraphicFramePr>
          <p:cNvPr id="416" name="Google Shape;416;p47"/>
          <p:cNvGraphicFramePr/>
          <p:nvPr/>
        </p:nvGraphicFramePr>
        <p:xfrm>
          <a:off x="8622276" y="2880057"/>
          <a:ext cx="3228975" cy="839800"/>
        </p:xfrm>
        <a:graphic>
          <a:graphicData uri="http://schemas.openxmlformats.org/drawingml/2006/table">
            <a:tbl>
              <a:tblPr firstRow="1" bandRow="1">
                <a:noFill/>
                <a:tableStyleId>{6201D252-A5C4-466B-B7D7-0F8C6F53E415}</a:tableStyleId>
              </a:tblPr>
              <a:tblGrid>
                <a:gridCol w="1076325"/>
                <a:gridCol w="1076325"/>
                <a:gridCol w="1076325"/>
              </a:tblGrid>
              <a:tr h="127000">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Arial"/>
                        <a:ea typeface="Arial"/>
                        <a:cs typeface="Arial"/>
                        <a:sym typeface="Arial"/>
                      </a:endParaRPr>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NIVO + chemo</a:t>
                      </a:r>
                      <a:br>
                        <a:rPr lang="en-GB" sz="1000" u="none" strike="noStrike" cap="none">
                          <a:latin typeface="Arial"/>
                          <a:ea typeface="Arial"/>
                          <a:cs typeface="Arial"/>
                          <a:sym typeface="Arial"/>
                        </a:rPr>
                      </a:br>
                      <a:r>
                        <a:rPr lang="en-GB" sz="1000" u="none" strike="noStrike" cap="none">
                          <a:latin typeface="Arial"/>
                          <a:ea typeface="Arial"/>
                          <a:cs typeface="Arial"/>
                          <a:sym typeface="Arial"/>
                        </a:rPr>
                        <a:t>(N=789)</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Chemo</a:t>
                      </a:r>
                      <a:br>
                        <a:rPr lang="en-GB" sz="1000" u="none" strike="noStrike" cap="none">
                          <a:solidFill>
                            <a:schemeClr val="dk1"/>
                          </a:solidFill>
                        </a:rPr>
                      </a:br>
                      <a:r>
                        <a:rPr lang="en-GB" sz="1000" u="none" strike="noStrike" cap="none">
                          <a:solidFill>
                            <a:schemeClr val="dk1"/>
                          </a:solidFill>
                        </a:rPr>
                        <a:t>(N=792)</a:t>
                      </a:r>
                      <a:endParaRPr sz="1000" u="none" strike="noStrike" cap="none">
                        <a:solidFill>
                          <a:schemeClr val="dk1"/>
                        </a:solidFill>
                      </a:endParaRPr>
                    </a:p>
                  </a:txBody>
                  <a:tcPr marL="19450" marR="19450" marT="9725" marB="9725">
                    <a:solidFill>
                      <a:schemeClr val="lt2"/>
                    </a:solidFill>
                  </a:tcPr>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Median PFS,</a:t>
                      </a:r>
                      <a:r>
                        <a:rPr lang="en-GB" sz="1000" b="1" u="none" strike="noStrike" cap="none" baseline="30000">
                          <a:latin typeface="Arial"/>
                          <a:ea typeface="Arial"/>
                          <a:cs typeface="Arial"/>
                          <a:sym typeface="Arial"/>
                        </a:rPr>
                        <a:t>a</a:t>
                      </a:r>
                      <a:r>
                        <a:rPr lang="en-GB" sz="1000" b="1" u="none" strike="noStrike" cap="none">
                          <a:latin typeface="Arial"/>
                          <a:ea typeface="Arial"/>
                          <a:cs typeface="Arial"/>
                          <a:sym typeface="Arial"/>
                        </a:rPr>
                        <a:t> mo</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7.7</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6.9</a:t>
                      </a:r>
                      <a:endParaRPr sz="1400" u="none" strike="noStrike" cap="none"/>
                    </a:p>
                  </a:txBody>
                  <a:tcPr marL="19450" marR="19450" marT="9725" marB="9725"/>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95% CI</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7.1-8.6</a:t>
                      </a:r>
                      <a:endParaRPr sz="1400" u="none" strike="noStrike" cap="none"/>
                    </a:p>
                  </a:txBody>
                  <a:tcPr marL="19450" marR="19450" marT="9725" marB="9725"/>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6.7-7.2</a:t>
                      </a:r>
                      <a:endParaRPr sz="1400" u="none" strike="noStrike" cap="none"/>
                    </a:p>
                  </a:txBody>
                  <a:tcPr marL="19450" marR="19450" marT="9725" marB="9725"/>
                </a:tc>
              </a:tr>
              <a:tr h="1270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Arial"/>
                          <a:ea typeface="Arial"/>
                          <a:cs typeface="Arial"/>
                          <a:sym typeface="Arial"/>
                        </a:rPr>
                        <a:t>HR (95% CI)</a:t>
                      </a:r>
                      <a:endParaRPr sz="1400" u="none" strike="noStrike" cap="none"/>
                    </a:p>
                  </a:txBody>
                  <a:tcPr marL="19450" marR="19450" marT="9725" marB="9725"/>
                </a:tc>
                <a:tc gridSpan="2">
                  <a:txBody>
                    <a:bodyPr/>
                    <a:lstStyle/>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Arial"/>
                          <a:ea typeface="Arial"/>
                          <a:cs typeface="Arial"/>
                          <a:sym typeface="Arial"/>
                        </a:rPr>
                        <a:t>0.79 (0.71-0.89)</a:t>
                      </a:r>
                      <a:endParaRPr sz="1400" u="none" strike="noStrike" cap="none"/>
                    </a:p>
                  </a:txBody>
                  <a:tcPr marL="19450" marR="19450" marT="9725" marB="9725"/>
                </a:tc>
                <a:tc hMerge="1">
                  <a:txBody>
                    <a:bodyPr/>
                    <a:lstStyle/>
                    <a:p>
                      <a:endParaRPr lang="en-US"/>
                    </a:p>
                  </a:txBody>
                  <a:tcPr/>
                </a:tc>
              </a:tr>
            </a:tbl>
          </a:graphicData>
        </a:graphic>
      </p:graphicFrame>
      <p:sp>
        <p:nvSpPr>
          <p:cNvPr id="417" name="Google Shape;417;p47"/>
          <p:cNvSpPr txBox="1">
            <a:spLocks noGrp="1"/>
          </p:cNvSpPr>
          <p:nvPr>
            <p:ph type="body" idx="1"/>
          </p:nvPr>
        </p:nvSpPr>
        <p:spPr>
          <a:xfrm>
            <a:off x="620184" y="1354149"/>
            <a:ext cx="10962216" cy="4026991"/>
          </a:xfrm>
          <a:prstGeom prst="rect">
            <a:avLst/>
          </a:prstGeom>
          <a:noFill/>
          <a:ln>
            <a:noFill/>
          </a:ln>
        </p:spPr>
        <p:txBody>
          <a:bodyPr spcFirstLastPara="1" wrap="square" lIns="0" tIns="0" rIns="0" bIns="0" anchor="t" anchorCtr="0">
            <a:normAutofit/>
          </a:bodyPr>
          <a:lstStyle/>
          <a:p>
            <a:pPr marL="457200" lvl="0" indent="-355600" algn="l" rtl="0">
              <a:lnSpc>
                <a:spcPct val="100000"/>
              </a:lnSpc>
              <a:spcBef>
                <a:spcPts val="0"/>
              </a:spcBef>
              <a:spcAft>
                <a:spcPts val="0"/>
              </a:spcAft>
              <a:buSzPts val="2000"/>
              <a:buChar char="•"/>
            </a:pPr>
            <a:r>
              <a:rPr lang="en-GB"/>
              <a:t>After 3 years of follow-up NIVO + chemo continues to show clinically meaningful impact </a:t>
            </a:r>
            <a:endParaRPr/>
          </a:p>
          <a:p>
            <a:pPr marL="800100" lvl="1" indent="-342900" algn="l" rtl="0">
              <a:lnSpc>
                <a:spcPct val="100000"/>
              </a:lnSpc>
              <a:spcBef>
                <a:spcPts val="600"/>
              </a:spcBef>
              <a:spcAft>
                <a:spcPts val="600"/>
              </a:spcAft>
              <a:buSzPts val="1800"/>
              <a:buChar char="–"/>
            </a:pPr>
            <a:r>
              <a:rPr lang="en-GB"/>
              <a:t>Higher </a:t>
            </a:r>
            <a:r>
              <a:rPr lang="en-GB">
                <a:solidFill>
                  <a:srgbClr val="5D8298"/>
                </a:solidFill>
              </a:rPr>
              <a:t>OS / PFS vs chemo at 36 months</a:t>
            </a:r>
            <a:endParaRPr>
              <a:solidFill>
                <a:srgbClr val="5D8298"/>
              </a:solidFill>
            </a:endParaRPr>
          </a:p>
        </p:txBody>
      </p:sp>
      <p:pic>
        <p:nvPicPr>
          <p:cNvPr id="418" name="Google Shape;418;p47"/>
          <p:cNvPicPr preferRelativeResize="0"/>
          <p:nvPr/>
        </p:nvPicPr>
        <p:blipFill rotWithShape="1">
          <a:blip r:embed="rId4">
            <a:alphaModFix/>
          </a:blip>
          <a:srcRect/>
          <a:stretch/>
        </p:blipFill>
        <p:spPr>
          <a:xfrm>
            <a:off x="6525154" y="2491383"/>
            <a:ext cx="5320035" cy="355381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8"/>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1200"/>
              </a:spcBef>
              <a:spcAft>
                <a:spcPts val="0"/>
              </a:spcAft>
              <a:buSzPts val="2000"/>
              <a:buChar char="•"/>
            </a:pPr>
            <a:r>
              <a:rPr lang="en-GB" dirty="0"/>
              <a:t>NIVO + chemo has demonstrated higher ORR across all evaluated PD-L1 CPS subgroups </a:t>
            </a:r>
            <a:endParaRPr dirty="0"/>
          </a:p>
          <a:p>
            <a:pPr marL="457200" lvl="0" indent="-355600" algn="l" rtl="0">
              <a:lnSpc>
                <a:spcPct val="100000"/>
              </a:lnSpc>
              <a:spcBef>
                <a:spcPts val="1200"/>
              </a:spcBef>
              <a:spcAft>
                <a:spcPts val="0"/>
              </a:spcAft>
              <a:buSzPts val="2000"/>
              <a:buChar char="•"/>
            </a:pPr>
            <a:r>
              <a:rPr lang="en-GB" dirty="0"/>
              <a:t>No new safety signals were shown with longer follow-up </a:t>
            </a:r>
            <a:endParaRPr dirty="0"/>
          </a:p>
        </p:txBody>
      </p:sp>
      <p:sp>
        <p:nvSpPr>
          <p:cNvPr id="425" name="Google Shape;425;p48"/>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GB"/>
              <a:t>CHECKMATE 649: SUMMARY </a:t>
            </a:r>
            <a:endParaRPr/>
          </a:p>
        </p:txBody>
      </p:sp>
      <p:sp>
        <p:nvSpPr>
          <p:cNvPr id="426" name="Google Shape;426;p48"/>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19</a:t>
            </a:fld>
            <a:endParaRPr/>
          </a:p>
        </p:txBody>
      </p:sp>
      <p:sp>
        <p:nvSpPr>
          <p:cNvPr id="427" name="Google Shape;427;p48"/>
          <p:cNvSpPr/>
          <p:nvPr/>
        </p:nvSpPr>
        <p:spPr>
          <a:xfrm>
            <a:off x="1839525" y="3765163"/>
            <a:ext cx="8512950" cy="1592275"/>
          </a:xfrm>
          <a:prstGeom prst="flowChartProcess">
            <a:avLst/>
          </a:prstGeom>
          <a:noFill/>
          <a:ln w="28575" cap="flat" cmpd="sng">
            <a:solidFill>
              <a:schemeClr val="accent1"/>
            </a:solidFill>
            <a:prstDash val="solid"/>
            <a:round/>
            <a:headEnd type="none" w="sm" len="sm"/>
            <a:tailEnd type="none" w="sm" len="sm"/>
          </a:ln>
        </p:spPr>
        <p:txBody>
          <a:bodyPr spcFirstLastPara="1" wrap="square" lIns="216000"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chemeClr val="accent1"/>
                </a:solidFill>
                <a:latin typeface="Arial"/>
                <a:ea typeface="Arial"/>
                <a:cs typeface="Arial"/>
                <a:sym typeface="Arial"/>
              </a:rPr>
              <a:t>Clinical takeaway: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800"/>
              <a:buFont typeface="Arial"/>
              <a:buChar char="•"/>
            </a:pPr>
            <a:r>
              <a:rPr lang="en-GB" sz="1800" b="1" i="0" u="none" strike="noStrike" cap="none" dirty="0">
                <a:solidFill>
                  <a:srgbClr val="5D8298"/>
                </a:solidFill>
                <a:latin typeface="Arial"/>
                <a:ea typeface="Arial"/>
                <a:cs typeface="Arial"/>
                <a:sym typeface="Arial"/>
              </a:rPr>
              <a:t>Data further supports the use of NIVO + chemo in first-line setting for treatment of patients with advanced GC/GEJC/EAC</a:t>
            </a:r>
            <a:endParaRPr sz="1400" b="0" i="0" u="none" strike="noStrike" cap="none" dirty="0">
              <a:solidFill>
                <a:srgbClr val="5D8298"/>
              </a:solidFill>
              <a:latin typeface="Arial"/>
              <a:ea typeface="Arial"/>
              <a:cs typeface="Arial"/>
              <a:sym typeface="Arial"/>
            </a:endParaRPr>
          </a:p>
        </p:txBody>
      </p:sp>
      <p:sp>
        <p:nvSpPr>
          <p:cNvPr id="428" name="Google Shape;428;p48"/>
          <p:cNvSpPr txBox="1"/>
          <p:nvPr/>
        </p:nvSpPr>
        <p:spPr>
          <a:xfrm>
            <a:off x="620183" y="6161616"/>
            <a:ext cx="954989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50"/>
              <a:buFont typeface="Arial"/>
              <a:buNone/>
            </a:pPr>
            <a:r>
              <a:rPr lang="en-GB" sz="1150" b="0" i="0" u="none" strike="noStrike" cap="none">
                <a:solidFill>
                  <a:srgbClr val="5D8298"/>
                </a:solidFill>
                <a:latin typeface="Arial"/>
                <a:ea typeface="Arial"/>
                <a:cs typeface="Arial"/>
                <a:sym typeface="Arial"/>
              </a:rPr>
              <a:t>CPS, combined positive score; GC, gastric cancer; GEJC, gastroesophageal junction cancer; NIVO, nivolumab; ORR, objective response rate; PD-L1, programmed cell death ligand 1</a:t>
            </a:r>
            <a:endParaRPr sz="1150" b="0" i="0" u="none" strike="noStrike" cap="none">
              <a:solidFill>
                <a:srgbClr val="5D829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4000"/>
              <a:buFont typeface="Arial"/>
              <a:buNone/>
            </a:pPr>
            <a:r>
              <a:rPr lang="en-GB"/>
              <a:t>GI CONNECT</a:t>
            </a:r>
            <a:br>
              <a:rPr lang="en-GB"/>
            </a:br>
            <a:r>
              <a:rPr lang="en-GB" sz="3200"/>
              <a:t> </a:t>
            </a:r>
            <a:r>
              <a:rPr lang="en-GB"/>
              <a:t/>
            </a:r>
            <a:br>
              <a:rPr lang="en-GB"/>
            </a:br>
            <a:r>
              <a:rPr lang="en-GB" sz="3200"/>
              <a:t>MEETING SUMMARY</a:t>
            </a:r>
            <a:br>
              <a:rPr lang="en-GB" sz="3200"/>
            </a:br>
            <a:r>
              <a:rPr lang="en-GB" sz="3200"/>
              <a:t>UPPER GI CANCER HIGHLIGHTS </a:t>
            </a:r>
            <a:br>
              <a:rPr lang="en-GB" sz="3200"/>
            </a:br>
            <a:r>
              <a:rPr lang="en-GB" sz="3200"/>
              <a:t>FROM ASCO GI 2023</a:t>
            </a:r>
            <a:br>
              <a:rPr lang="en-GB" sz="3200"/>
            </a:br>
            <a:r>
              <a:rPr lang="en-GB" sz="3200"/>
              <a:t/>
            </a:r>
            <a:br>
              <a:rPr lang="en-GB" sz="3200"/>
            </a:br>
            <a:r>
              <a:rPr lang="en-GB" sz="2900" cap="none"/>
              <a:t>Dr. Efrat Dotan</a:t>
            </a:r>
            <a:br>
              <a:rPr lang="en-GB" sz="2900" cap="none"/>
            </a:br>
            <a:r>
              <a:rPr lang="en-GB" sz="2200" cap="none"/>
              <a:t>Fox Chase Cancer Center, USA</a:t>
            </a:r>
            <a:r>
              <a:rPr lang="en-GB" sz="2200">
                <a:latin typeface="Calibri"/>
                <a:ea typeface="Calibri"/>
                <a:cs typeface="Calibri"/>
                <a:sym typeface="Calibri"/>
              </a:rPr>
              <a:t/>
            </a:r>
            <a:br>
              <a:rPr lang="en-GB" sz="2200">
                <a:latin typeface="Calibri"/>
                <a:ea typeface="Calibri"/>
                <a:cs typeface="Calibri"/>
                <a:sym typeface="Calibri"/>
              </a:rPr>
            </a:br>
            <a:r>
              <a:rPr lang="en-GB" sz="1400">
                <a:solidFill>
                  <a:srgbClr val="999999"/>
                </a:solidFill>
              </a:rPr>
              <a:t> </a:t>
            </a:r>
            <a:r>
              <a:rPr lang="en-GB" sz="2900">
                <a:latin typeface="Calibri"/>
                <a:ea typeface="Calibri"/>
                <a:cs typeface="Calibri"/>
                <a:sym typeface="Calibri"/>
              </a:rPr>
              <a:t/>
            </a:r>
            <a:br>
              <a:rPr lang="en-GB" sz="2900">
                <a:latin typeface="Calibri"/>
                <a:ea typeface="Calibri"/>
                <a:cs typeface="Calibri"/>
                <a:sym typeface="Calibri"/>
              </a:rPr>
            </a:br>
            <a:r>
              <a:rPr lang="en-GB" sz="2900" cap="none"/>
              <a:t>Dr. Nataliya Uboha</a:t>
            </a:r>
            <a:br>
              <a:rPr lang="en-GB" sz="2900" cap="none"/>
            </a:br>
            <a:r>
              <a:rPr lang="en-GB" sz="2200" cap="none"/>
              <a:t>University of Wisconsin, </a:t>
            </a:r>
            <a:r>
              <a:rPr lang="en-GB" sz="2200"/>
              <a:t>Madison</a:t>
            </a:r>
            <a:r>
              <a:rPr lang="en-GB" sz="2200" cap="none"/>
              <a:t>, USA</a:t>
            </a:r>
            <a:br>
              <a:rPr lang="en-GB" sz="2200" cap="none"/>
            </a:br>
            <a:r>
              <a:rPr lang="en-GB" sz="2200" b="0">
                <a:latin typeface="Poppins"/>
                <a:ea typeface="Poppins"/>
                <a:cs typeface="Poppins"/>
                <a:sym typeface="Poppins"/>
              </a:rPr>
              <a:t/>
            </a:r>
            <a:br>
              <a:rPr lang="en-GB" sz="2200" b="0">
                <a:latin typeface="Poppins"/>
                <a:ea typeface="Poppins"/>
                <a:cs typeface="Poppins"/>
                <a:sym typeface="Poppins"/>
              </a:rPr>
            </a:br>
            <a:r>
              <a:rPr lang="en-GB" sz="2400" cap="none"/>
              <a:t>JANUARY 2023</a:t>
            </a:r>
            <a:endParaRPr sz="2400"/>
          </a:p>
        </p:txBody>
      </p:sp>
      <p:sp>
        <p:nvSpPr>
          <p:cNvPr id="186" name="Google Shape;186;p2"/>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1"/>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5333"/>
              <a:buFont typeface="Arial"/>
              <a:buNone/>
            </a:pPr>
            <a:r>
              <a:rPr lang="en-GB" sz="3200"/>
              <a:t>INTEGRATE IIA: A RANDOMISED, DOUBLE‑BLIND, PHASE 3 STUDY OF REGORAFENIB VERSUS PLACEBO IN REFRACTORY ADVANCED </a:t>
            </a:r>
            <a:br>
              <a:rPr lang="en-GB" sz="3200"/>
            </a:br>
            <a:r>
              <a:rPr lang="en-GB" sz="3200"/>
              <a:t>GASTRO-OESOPHAGEAL CANCER – A STUDY LED BY THE AUSTRALASIAN GASTROINTESTINAL TRIALS GROUP (AGITG)</a:t>
            </a:r>
            <a:br>
              <a:rPr lang="en-GB" sz="3200"/>
            </a:br>
            <a:r>
              <a:rPr lang="en-GB" sz="3200"/>
              <a:t/>
            </a:r>
            <a:br>
              <a:rPr lang="en-GB" sz="3200"/>
            </a:br>
            <a:r>
              <a:rPr lang="en-GB" sz="2400" cap="none"/>
              <a:t>Pavlakis N, et al. ASCO GI 2023. Abstract #LBA294 </a:t>
            </a:r>
            <a:endParaRPr sz="2400"/>
          </a:p>
        </p:txBody>
      </p:sp>
      <p:sp>
        <p:nvSpPr>
          <p:cNvPr id="435" name="Google Shape;435;p21"/>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sz="1700"/>
              <a:t>Refractory advanced gastric and oesophago-gastric junction cancer has limited treatment options</a:t>
            </a:r>
            <a:r>
              <a:rPr lang="en-GB" sz="1700" baseline="30000">
                <a:solidFill>
                  <a:srgbClr val="0000FF"/>
                </a:solidFill>
              </a:rPr>
              <a:t>1</a:t>
            </a:r>
            <a:r>
              <a:rPr lang="en-GB" sz="1700"/>
              <a:t> </a:t>
            </a:r>
            <a:endParaRPr/>
          </a:p>
          <a:p>
            <a:pPr marL="357188" lvl="0" indent="-357188" algn="l" rtl="0">
              <a:lnSpc>
                <a:spcPct val="100000"/>
              </a:lnSpc>
              <a:spcBef>
                <a:spcPts val="1200"/>
              </a:spcBef>
              <a:spcAft>
                <a:spcPts val="0"/>
              </a:spcAft>
              <a:buSzPts val="2000"/>
              <a:buChar char="•"/>
            </a:pPr>
            <a:r>
              <a:rPr lang="en-GB" sz="1700"/>
              <a:t>Regorafenib is a multi-targeted tyrosine kinase inhibitor (TKI)</a:t>
            </a:r>
            <a:r>
              <a:rPr lang="en-GB" sz="1700" baseline="30000">
                <a:solidFill>
                  <a:srgbClr val="5D8298"/>
                </a:solidFill>
              </a:rPr>
              <a:t>2</a:t>
            </a:r>
            <a:endParaRPr>
              <a:solidFill>
                <a:srgbClr val="5D8298"/>
              </a:solidFill>
            </a:endParaRPr>
          </a:p>
          <a:p>
            <a:pPr marL="814388" lvl="1" indent="-357188" algn="l" rtl="0">
              <a:lnSpc>
                <a:spcPct val="100000"/>
              </a:lnSpc>
              <a:spcBef>
                <a:spcPts val="1200"/>
              </a:spcBef>
              <a:spcAft>
                <a:spcPts val="0"/>
              </a:spcAft>
              <a:buSzPts val="2000"/>
              <a:buFont typeface="Arial"/>
              <a:buChar char="–"/>
            </a:pPr>
            <a:r>
              <a:rPr lang="en-GB" sz="1700"/>
              <a:t>Prolonged survival vs placebo in all regions and subgroups in the </a:t>
            </a:r>
            <a:r>
              <a:rPr lang="en-GB" sz="1700" b="1"/>
              <a:t>INTEGRATE</a:t>
            </a:r>
            <a:r>
              <a:rPr lang="en-GB" sz="1700"/>
              <a:t> phase 2 trial</a:t>
            </a:r>
            <a:r>
              <a:rPr lang="en-GB" sz="1700" baseline="30000">
                <a:solidFill>
                  <a:srgbClr val="0000FF"/>
                </a:solidFill>
              </a:rPr>
              <a:t>2</a:t>
            </a:r>
            <a:endParaRPr/>
          </a:p>
        </p:txBody>
      </p:sp>
      <p:sp>
        <p:nvSpPr>
          <p:cNvPr id="442" name="Google Shape;442;p22"/>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INTEGRATE IIA: BACKGROUND AND STUDY DESIGN </a:t>
            </a:r>
            <a:endParaRPr/>
          </a:p>
        </p:txBody>
      </p:sp>
      <p:sp>
        <p:nvSpPr>
          <p:cNvPr id="443" name="Google Shape;443;p22"/>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21</a:t>
            </a:fld>
            <a:endParaRPr/>
          </a:p>
        </p:txBody>
      </p:sp>
      <p:sp>
        <p:nvSpPr>
          <p:cNvPr id="444" name="Google Shape;444;p22"/>
          <p:cNvSpPr txBox="1">
            <a:spLocks noGrp="1"/>
          </p:cNvSpPr>
          <p:nvPr>
            <p:ph type="body" idx="2"/>
          </p:nvPr>
        </p:nvSpPr>
        <p:spPr>
          <a:xfrm>
            <a:off x="620183" y="6300511"/>
            <a:ext cx="10422419" cy="36512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200"/>
              <a:buNone/>
            </a:pPr>
            <a:r>
              <a:rPr lang="en-GB" sz="1100">
                <a:solidFill>
                  <a:srgbClr val="5D8298"/>
                </a:solidFill>
              </a:rPr>
              <a:t>EORTC, European Organisation for Research and Treatment of Cancer; G/GEJ, gastric or gastroesophageal junction; ITT, intent to treat; NCI-CTCAE, National Cancer Institute Common Terminology Criteria for Adverse Event; OS, overall survival; PFS, progression-free survival; QoL, quality of life; QLQ-C30, EORTC core quality of life questionnaire; QLQ-STO22, EORTC-QLQ-stomach module; R, randomisation; VEGF, vascular endothelial growth factor</a:t>
            </a:r>
            <a:endParaRPr>
              <a:solidFill>
                <a:srgbClr val="5D8298"/>
              </a:solidFill>
            </a:endParaRPr>
          </a:p>
          <a:p>
            <a:pPr marL="0" lvl="0" indent="0" algn="l" rtl="0">
              <a:lnSpc>
                <a:spcPct val="100000"/>
              </a:lnSpc>
              <a:spcBef>
                <a:spcPts val="600"/>
              </a:spcBef>
              <a:spcAft>
                <a:spcPts val="600"/>
              </a:spcAft>
              <a:buSzPts val="1200"/>
              <a:buNone/>
            </a:pPr>
            <a:r>
              <a:rPr lang="en-GB" sz="1100">
                <a:solidFill>
                  <a:srgbClr val="5D8298"/>
                </a:solidFill>
              </a:rPr>
              <a:t>1. Smyth EC, et al. Lancet. 2020;396:635-48; 2. Pavlakis N, et al. J Clin Oncol. 2016;34:2728-35; 3. </a:t>
            </a:r>
            <a:r>
              <a:rPr lang="en-GB" sz="1100" u="sng">
                <a:solidFill>
                  <a:srgbClr val="5D829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https://clinicaltrials.gov/ct2/show/NCT02773524</a:t>
            </a:r>
            <a:r>
              <a:rPr lang="en-GB" sz="1100">
                <a:solidFill>
                  <a:srgbClr val="5D8298"/>
                </a:solidFill>
              </a:rPr>
              <a:t> (last accessed: January 25, 2023)</a:t>
            </a:r>
            <a:endParaRPr>
              <a:solidFill>
                <a:srgbClr val="5D8298"/>
              </a:solidFill>
            </a:endParaRPr>
          </a:p>
        </p:txBody>
      </p:sp>
      <p:grpSp>
        <p:nvGrpSpPr>
          <p:cNvPr id="445" name="Google Shape;445;p22"/>
          <p:cNvGrpSpPr/>
          <p:nvPr/>
        </p:nvGrpSpPr>
        <p:grpSpPr>
          <a:xfrm>
            <a:off x="818077" y="2979386"/>
            <a:ext cx="10826052" cy="2140986"/>
            <a:chOff x="843741" y="3265571"/>
            <a:chExt cx="10826052" cy="2140986"/>
          </a:xfrm>
        </p:grpSpPr>
        <p:cxnSp>
          <p:nvCxnSpPr>
            <p:cNvPr id="446" name="Google Shape;446;p22"/>
            <p:cNvCxnSpPr/>
            <p:nvPr/>
          </p:nvCxnSpPr>
          <p:spPr>
            <a:xfrm>
              <a:off x="2486527" y="3646042"/>
              <a:ext cx="216000" cy="0"/>
            </a:xfrm>
            <a:prstGeom prst="straightConnector1">
              <a:avLst/>
            </a:prstGeom>
            <a:noFill/>
            <a:ln w="28575" cap="flat" cmpd="sng">
              <a:solidFill>
                <a:schemeClr val="accent6"/>
              </a:solidFill>
              <a:prstDash val="solid"/>
              <a:round/>
              <a:headEnd type="none" w="sm" len="sm"/>
              <a:tailEnd type="triangle" w="med" len="med"/>
            </a:ln>
          </p:spPr>
        </p:cxnSp>
        <p:cxnSp>
          <p:nvCxnSpPr>
            <p:cNvPr id="447" name="Google Shape;447;p22"/>
            <p:cNvCxnSpPr/>
            <p:nvPr/>
          </p:nvCxnSpPr>
          <p:spPr>
            <a:xfrm rot="-5400000">
              <a:off x="424328" y="4274142"/>
              <a:ext cx="1414891" cy="0"/>
            </a:xfrm>
            <a:prstGeom prst="straightConnector1">
              <a:avLst/>
            </a:prstGeom>
            <a:noFill/>
            <a:ln w="28575" cap="flat" cmpd="sng">
              <a:solidFill>
                <a:schemeClr val="accent6"/>
              </a:solidFill>
              <a:prstDash val="solid"/>
              <a:round/>
              <a:headEnd type="none" w="sm" len="sm"/>
              <a:tailEnd type="none" w="sm" len="sm"/>
            </a:ln>
          </p:spPr>
        </p:cxnSp>
        <p:sp>
          <p:nvSpPr>
            <p:cNvPr id="448" name="Google Shape;448;p22"/>
            <p:cNvSpPr/>
            <p:nvPr/>
          </p:nvSpPr>
          <p:spPr>
            <a:xfrm>
              <a:off x="1638306" y="3265571"/>
              <a:ext cx="3132000" cy="1044000"/>
            </a:xfrm>
            <a:prstGeom prst="roundRect">
              <a:avLst>
                <a:gd name="adj" fmla="val 17551"/>
              </a:avLst>
            </a:prstGeom>
            <a:solidFill>
              <a:schemeClr val="accent1"/>
            </a:solidFill>
            <a:ln>
              <a:noFill/>
            </a:ln>
          </p:spPr>
          <p:txBody>
            <a:bodyPr spcFirstLastPara="1" wrap="square" lIns="72000" tIns="45700" rIns="72000" bIns="4570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Regorafenib</a:t>
              </a:r>
              <a:br>
                <a:rPr lang="en-GB" sz="1300" b="1" i="0" u="none" strike="noStrike" cap="none">
                  <a:solidFill>
                    <a:srgbClr val="FFFFFF"/>
                  </a:solidFill>
                  <a:latin typeface="Arial"/>
                  <a:ea typeface="Arial"/>
                  <a:cs typeface="Arial"/>
                  <a:sym typeface="Arial"/>
                </a:rPr>
              </a:br>
              <a:r>
                <a:rPr lang="en-GB" sz="1300" b="0" i="0" u="none" strike="noStrike" cap="none">
                  <a:solidFill>
                    <a:srgbClr val="FFFFFF"/>
                  </a:solidFill>
                  <a:latin typeface="Arial"/>
                  <a:ea typeface="Arial"/>
                  <a:cs typeface="Arial"/>
                  <a:sym typeface="Arial"/>
                </a:rPr>
                <a:t>160 mg (4 × 40 mg tablets) once daily on days 1 to 21 of each 28-day cycle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300"/>
                <a:buFont typeface="Arial"/>
                <a:buNone/>
              </a:pPr>
              <a:r>
                <a:rPr lang="en-GB" sz="1300" b="0" i="0" u="none" strike="noStrike" cap="none">
                  <a:solidFill>
                    <a:srgbClr val="FFFFFF"/>
                  </a:solidFill>
                  <a:latin typeface="Arial"/>
                  <a:ea typeface="Arial"/>
                  <a:cs typeface="Arial"/>
                  <a:sym typeface="Arial"/>
                </a:rPr>
                <a:t>+ best supportive care until progression or prohibitive toxicity</a:t>
              </a:r>
              <a:endParaRPr sz="1400" b="0" i="0" u="none" strike="noStrike" cap="none">
                <a:solidFill>
                  <a:srgbClr val="000000"/>
                </a:solidFill>
                <a:latin typeface="Arial"/>
                <a:ea typeface="Arial"/>
                <a:cs typeface="Arial"/>
                <a:sym typeface="Arial"/>
              </a:endParaRPr>
            </a:p>
          </p:txBody>
        </p:sp>
        <p:cxnSp>
          <p:nvCxnSpPr>
            <p:cNvPr id="449" name="Google Shape;449;p22"/>
            <p:cNvCxnSpPr/>
            <p:nvPr/>
          </p:nvCxnSpPr>
          <p:spPr>
            <a:xfrm>
              <a:off x="1118287" y="3579296"/>
              <a:ext cx="503999" cy="0"/>
            </a:xfrm>
            <a:prstGeom prst="straightConnector1">
              <a:avLst/>
            </a:prstGeom>
            <a:noFill/>
            <a:ln w="28575" cap="flat" cmpd="sng">
              <a:solidFill>
                <a:schemeClr val="accent6"/>
              </a:solidFill>
              <a:prstDash val="solid"/>
              <a:round/>
              <a:headEnd type="none" w="sm" len="sm"/>
              <a:tailEnd type="triangle" w="med" len="med"/>
            </a:ln>
          </p:spPr>
        </p:cxnSp>
        <p:cxnSp>
          <p:nvCxnSpPr>
            <p:cNvPr id="450" name="Google Shape;450;p22"/>
            <p:cNvCxnSpPr/>
            <p:nvPr/>
          </p:nvCxnSpPr>
          <p:spPr>
            <a:xfrm>
              <a:off x="1118287" y="4967645"/>
              <a:ext cx="503999" cy="0"/>
            </a:xfrm>
            <a:prstGeom prst="straightConnector1">
              <a:avLst/>
            </a:prstGeom>
            <a:noFill/>
            <a:ln w="28575" cap="flat" cmpd="sng">
              <a:solidFill>
                <a:schemeClr val="accent6"/>
              </a:solidFill>
              <a:prstDash val="solid"/>
              <a:round/>
              <a:headEnd type="none" w="sm" len="sm"/>
              <a:tailEnd type="triangle" w="med" len="med"/>
            </a:ln>
          </p:spPr>
        </p:cxnSp>
        <p:sp>
          <p:nvSpPr>
            <p:cNvPr id="451" name="Google Shape;451;p22"/>
            <p:cNvSpPr/>
            <p:nvPr/>
          </p:nvSpPr>
          <p:spPr>
            <a:xfrm>
              <a:off x="843741" y="3962105"/>
              <a:ext cx="576064" cy="576064"/>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R</a:t>
              </a:r>
              <a:r>
                <a:rPr lang="en-GB" sz="1800" b="1" i="0" u="none" strike="noStrike" cap="none">
                  <a:solidFill>
                    <a:schemeClr val="lt1"/>
                  </a:solidFill>
                  <a:latin typeface="Arial"/>
                  <a:ea typeface="Arial"/>
                  <a:cs typeface="Arial"/>
                  <a:sym typeface="Arial"/>
                </a:rPr>
                <a:t/>
              </a:r>
              <a:br>
                <a:rPr lang="en-GB" sz="1800" b="1" i="0" u="none" strike="noStrike" cap="none">
                  <a:solidFill>
                    <a:schemeClr val="lt1"/>
                  </a:solidFill>
                  <a:latin typeface="Arial"/>
                  <a:ea typeface="Arial"/>
                  <a:cs typeface="Arial"/>
                  <a:sym typeface="Arial"/>
                </a:rPr>
              </a:br>
              <a:r>
                <a:rPr lang="en-GB" sz="1200" b="1" i="0" u="none" strike="noStrike" cap="none">
                  <a:solidFill>
                    <a:schemeClr val="lt1"/>
                  </a:solidFill>
                  <a:latin typeface="Arial"/>
                  <a:ea typeface="Arial"/>
                  <a:cs typeface="Arial"/>
                  <a:sym typeface="Arial"/>
                </a:rPr>
                <a:t>2:1</a:t>
              </a:r>
              <a:endParaRPr sz="1400" b="0" i="0" u="none" strike="noStrike" cap="none">
                <a:solidFill>
                  <a:srgbClr val="000000"/>
                </a:solidFill>
                <a:latin typeface="Arial"/>
                <a:ea typeface="Arial"/>
                <a:cs typeface="Arial"/>
                <a:sym typeface="Arial"/>
              </a:endParaRPr>
            </a:p>
          </p:txBody>
        </p:sp>
        <p:sp>
          <p:nvSpPr>
            <p:cNvPr id="452" name="Google Shape;452;p22"/>
            <p:cNvSpPr/>
            <p:nvPr/>
          </p:nvSpPr>
          <p:spPr>
            <a:xfrm>
              <a:off x="8188970" y="3662504"/>
              <a:ext cx="3480823" cy="873156"/>
            </a:xfrm>
            <a:prstGeom prst="roundRect">
              <a:avLst>
                <a:gd name="adj" fmla="val 0"/>
              </a:avLst>
            </a:prstGeom>
            <a:solidFill>
              <a:schemeClr val="l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Stratification</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300"/>
                </a:spcBef>
                <a:spcAft>
                  <a:spcPts val="0"/>
                </a:spcAft>
                <a:buClr>
                  <a:schemeClr val="accent2"/>
                </a:buClr>
                <a:buSzPts val="1300"/>
                <a:buFont typeface="Arial"/>
                <a:buChar char="•"/>
              </a:pPr>
              <a:r>
                <a:rPr lang="en-GB" sz="1400" b="0" i="0" u="none" strike="noStrike" cap="none">
                  <a:solidFill>
                    <a:srgbClr val="000000"/>
                  </a:solidFill>
                  <a:latin typeface="Arial"/>
                  <a:ea typeface="Arial"/>
                  <a:cs typeface="Arial"/>
                  <a:sym typeface="Arial"/>
                </a:rPr>
                <a:t>Tumour location (gastro-oesophageal junction vs stomach)</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300"/>
                </a:spcBef>
                <a:spcAft>
                  <a:spcPts val="0"/>
                </a:spcAft>
                <a:buClr>
                  <a:schemeClr val="accent2"/>
                </a:buClr>
                <a:buSzPts val="1300"/>
                <a:buFont typeface="Arial"/>
                <a:buChar char="•"/>
              </a:pPr>
              <a:r>
                <a:rPr lang="en-GB" sz="1400" b="0" i="0" u="none" strike="noStrike" cap="none">
                  <a:solidFill>
                    <a:srgbClr val="000000"/>
                  </a:solidFill>
                  <a:latin typeface="Arial"/>
                  <a:ea typeface="Arial"/>
                  <a:cs typeface="Arial"/>
                  <a:sym typeface="Arial"/>
                </a:rPr>
                <a:t>Geographic region (Asia vs Rest of World)</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300"/>
                </a:spcBef>
                <a:spcAft>
                  <a:spcPts val="300"/>
                </a:spcAft>
                <a:buClr>
                  <a:schemeClr val="accent2"/>
                </a:buClr>
                <a:buSzPts val="1300"/>
                <a:buFont typeface="Arial"/>
                <a:buChar char="•"/>
              </a:pPr>
              <a:r>
                <a:rPr lang="en-GB" sz="1400" b="0" i="0" u="none" strike="noStrike" cap="none">
                  <a:solidFill>
                    <a:srgbClr val="000000"/>
                  </a:solidFill>
                  <a:latin typeface="Arial"/>
                  <a:ea typeface="Arial"/>
                  <a:cs typeface="Arial"/>
                  <a:sym typeface="Arial"/>
                </a:rPr>
                <a:t>Prior VEGF inhibitors (Yes vs No)</a:t>
              </a:r>
              <a:endParaRPr sz="1400" b="0" i="0" u="none" strike="noStrike" cap="none">
                <a:solidFill>
                  <a:srgbClr val="000000"/>
                </a:solidFill>
                <a:latin typeface="Arial"/>
                <a:ea typeface="Arial"/>
                <a:cs typeface="Arial"/>
                <a:sym typeface="Arial"/>
              </a:endParaRPr>
            </a:p>
          </p:txBody>
        </p:sp>
        <p:sp>
          <p:nvSpPr>
            <p:cNvPr id="453" name="Google Shape;453;p22"/>
            <p:cNvSpPr/>
            <p:nvPr/>
          </p:nvSpPr>
          <p:spPr>
            <a:xfrm>
              <a:off x="4971311" y="3265571"/>
              <a:ext cx="3113349" cy="2138366"/>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400"/>
                </a:spcBef>
                <a:spcAft>
                  <a:spcPts val="0"/>
                </a:spcAft>
                <a:buClr>
                  <a:schemeClr val="accent2"/>
                </a:buClr>
                <a:buSzPts val="1200"/>
                <a:buFont typeface="Arial"/>
                <a:buChar char="•"/>
              </a:pPr>
              <a:r>
                <a:rPr lang="en-GB" sz="1400" b="1" i="0" u="none" strike="noStrike" cap="none">
                  <a:solidFill>
                    <a:srgbClr val="000000"/>
                  </a:solidFill>
                  <a:latin typeface="Arial"/>
                  <a:ea typeface="Arial"/>
                  <a:cs typeface="Arial"/>
                  <a:sym typeface="Arial"/>
                </a:rPr>
                <a:t>Primary: </a:t>
              </a:r>
              <a:r>
                <a:rPr lang="en-GB" sz="1400" b="0" i="0" u="none" strike="noStrike" cap="none">
                  <a:solidFill>
                    <a:srgbClr val="000000"/>
                  </a:solidFill>
                  <a:latin typeface="Arial"/>
                  <a:ea typeface="Arial"/>
                  <a:cs typeface="Arial"/>
                  <a:sym typeface="Arial"/>
                </a:rPr>
                <a:t>OS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400"/>
                </a:spcBef>
                <a:spcAft>
                  <a:spcPts val="0"/>
                </a:spcAft>
                <a:buClr>
                  <a:schemeClr val="accent2"/>
                </a:buClr>
                <a:buSzPts val="1200"/>
                <a:buFont typeface="Arial"/>
                <a:buChar char="•"/>
              </a:pPr>
              <a:r>
                <a:rPr lang="en-GB" sz="1400" b="1" i="0" u="none" strike="noStrike" cap="none">
                  <a:solidFill>
                    <a:srgbClr val="000000"/>
                  </a:solidFill>
                  <a:latin typeface="Arial"/>
                  <a:ea typeface="Arial"/>
                  <a:cs typeface="Arial"/>
                  <a:sym typeface="Arial"/>
                </a:rPr>
                <a:t>Secondary:</a:t>
              </a:r>
              <a:endParaRPr sz="1400" b="0" i="0" u="none" strike="noStrike" cap="none">
                <a:solidFill>
                  <a:srgbClr val="000000"/>
                </a:solidFill>
                <a:latin typeface="Arial"/>
                <a:ea typeface="Arial"/>
                <a:cs typeface="Arial"/>
                <a:sym typeface="Arial"/>
              </a:endParaRPr>
            </a:p>
            <a:p>
              <a:pPr marL="18415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PFS, Objective Tumour Response Rate, QoL, EORTC QLQ-C30 and STO22), Safety (NCI-CTCAE v 4.03)</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400"/>
                </a:spcBef>
                <a:spcAft>
                  <a:spcPts val="0"/>
                </a:spcAft>
                <a:buClr>
                  <a:schemeClr val="accent2"/>
                </a:buClr>
                <a:buSzPts val="1200"/>
                <a:buFont typeface="Arial"/>
                <a:buChar char="•"/>
              </a:pPr>
              <a:r>
                <a:rPr lang="en-GB" sz="1400" b="1" i="0" u="none" strike="noStrike" cap="none">
                  <a:solidFill>
                    <a:srgbClr val="000000"/>
                  </a:solidFill>
                  <a:latin typeface="Arial"/>
                  <a:ea typeface="Arial"/>
                  <a:cs typeface="Arial"/>
                  <a:sym typeface="Arial"/>
                </a:rPr>
                <a:t>Tertiary:</a:t>
              </a:r>
              <a:endParaRPr sz="1400" b="0" i="0" u="none" strike="noStrike" cap="none">
                <a:solidFill>
                  <a:srgbClr val="000000"/>
                </a:solidFill>
                <a:latin typeface="Arial"/>
                <a:ea typeface="Arial"/>
                <a:cs typeface="Arial"/>
                <a:sym typeface="Arial"/>
              </a:endParaRPr>
            </a:p>
            <a:p>
              <a:pPr marL="18415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Pharmacokinetics, Biomarkers</a:t>
              </a:r>
              <a:endParaRPr sz="1400" b="0" i="0" u="none" strike="noStrike" cap="none">
                <a:solidFill>
                  <a:srgbClr val="000000"/>
                </a:solidFill>
                <a:latin typeface="Arial"/>
                <a:ea typeface="Arial"/>
                <a:cs typeface="Arial"/>
                <a:sym typeface="Arial"/>
              </a:endParaRPr>
            </a:p>
          </p:txBody>
        </p:sp>
        <p:sp>
          <p:nvSpPr>
            <p:cNvPr id="454" name="Google Shape;454;p22"/>
            <p:cNvSpPr/>
            <p:nvPr/>
          </p:nvSpPr>
          <p:spPr>
            <a:xfrm>
              <a:off x="1638306" y="4506557"/>
              <a:ext cx="3132000" cy="900000"/>
            </a:xfrm>
            <a:prstGeom prst="roundRect">
              <a:avLst>
                <a:gd name="adj" fmla="val 17551"/>
              </a:avLst>
            </a:prstGeom>
            <a:solidFill>
              <a:schemeClr val="dk2"/>
            </a:solidFill>
            <a:ln>
              <a:noFill/>
            </a:ln>
          </p:spPr>
          <p:txBody>
            <a:bodyPr spcFirstLastPara="1" wrap="square" lIns="72000" tIns="45700" rIns="72000" bIns="4570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Placebo</a:t>
              </a:r>
              <a:br>
                <a:rPr lang="en-GB" sz="1300" b="1" i="0" u="none" strike="noStrike" cap="none">
                  <a:solidFill>
                    <a:srgbClr val="FFFFFF"/>
                  </a:solidFill>
                  <a:latin typeface="Arial"/>
                  <a:ea typeface="Arial"/>
                  <a:cs typeface="Arial"/>
                  <a:sym typeface="Arial"/>
                </a:rPr>
              </a:br>
              <a:r>
                <a:rPr lang="en-GB" sz="1300" b="0" i="0" u="none" strike="noStrike" cap="none">
                  <a:solidFill>
                    <a:srgbClr val="FFFFFF"/>
                  </a:solidFill>
                  <a:latin typeface="Arial"/>
                  <a:ea typeface="Arial"/>
                  <a:cs typeface="Arial"/>
                  <a:sym typeface="Arial"/>
                </a:rPr>
                <a:t>+ best supportive care until </a:t>
              </a:r>
              <a:br>
                <a:rPr lang="en-GB" sz="1300" b="0" i="0" u="none" strike="noStrike" cap="none">
                  <a:solidFill>
                    <a:srgbClr val="FFFFFF"/>
                  </a:solidFill>
                  <a:latin typeface="Arial"/>
                  <a:ea typeface="Arial"/>
                  <a:cs typeface="Arial"/>
                  <a:sym typeface="Arial"/>
                </a:rPr>
              </a:br>
              <a:r>
                <a:rPr lang="en-GB" sz="1300" b="0" i="0" u="none" strike="noStrike" cap="none">
                  <a:solidFill>
                    <a:srgbClr val="FFFFFF"/>
                  </a:solidFill>
                  <a:latin typeface="Arial"/>
                  <a:ea typeface="Arial"/>
                  <a:cs typeface="Arial"/>
                  <a:sym typeface="Arial"/>
                </a:rPr>
                <a:t>progression or prohibitive toxicity</a:t>
              </a:r>
              <a:endParaRPr sz="1400" b="0" i="0" u="none" strike="noStrike" cap="none">
                <a:solidFill>
                  <a:srgbClr val="000000"/>
                </a:solidFill>
                <a:latin typeface="Arial"/>
                <a:ea typeface="Arial"/>
                <a:cs typeface="Arial"/>
                <a:sym typeface="Arial"/>
              </a:endParaRPr>
            </a:p>
          </p:txBody>
        </p:sp>
      </p:grpSp>
      <p:sp>
        <p:nvSpPr>
          <p:cNvPr id="455" name="Google Shape;455;p22"/>
          <p:cNvSpPr/>
          <p:nvPr/>
        </p:nvSpPr>
        <p:spPr>
          <a:xfrm>
            <a:off x="620184" y="5146689"/>
            <a:ext cx="10963200" cy="612934"/>
          </a:xfrm>
          <a:prstGeom prst="roundRect">
            <a:avLst>
              <a:gd name="adj" fmla="val 16667"/>
            </a:avLst>
          </a:prstGeom>
          <a:noFill/>
          <a:ln>
            <a:noFill/>
          </a:ln>
        </p:spPr>
        <p:txBody>
          <a:bodyPr spcFirstLastPara="1" wrap="square" lIns="0" tIns="0" rIns="0" bIns="0" anchor="t" anchorCtr="0">
            <a:noAutofit/>
          </a:bodyPr>
          <a:lstStyle/>
          <a:p>
            <a:pPr marL="342900" marR="0" lvl="0" indent="-342900" algn="l" rtl="0">
              <a:lnSpc>
                <a:spcPct val="100000"/>
              </a:lnSpc>
              <a:spcBef>
                <a:spcPts val="1200"/>
              </a:spcBef>
              <a:spcAft>
                <a:spcPts val="0"/>
              </a:spcAft>
              <a:buClr>
                <a:schemeClr val="accent1"/>
              </a:buClr>
              <a:buSzPts val="2000"/>
              <a:buFont typeface="Arial"/>
              <a:buChar char="•"/>
            </a:pPr>
            <a:r>
              <a:rPr lang="en-GB" sz="2000" b="1" i="0" u="none" strike="noStrike" cap="none" dirty="0">
                <a:solidFill>
                  <a:srgbClr val="5D8298"/>
                </a:solidFill>
                <a:latin typeface="Arial"/>
                <a:ea typeface="Arial"/>
                <a:cs typeface="Arial"/>
                <a:sym typeface="Arial"/>
              </a:rPr>
              <a:t>Primary objective </a:t>
            </a:r>
            <a:r>
              <a:rPr lang="en-GB" sz="2000" b="0" i="0" u="none" strike="noStrike" cap="none" dirty="0">
                <a:solidFill>
                  <a:srgbClr val="5D8298"/>
                </a:solidFill>
                <a:latin typeface="Arial"/>
                <a:ea typeface="Arial"/>
                <a:cs typeface="Arial"/>
                <a:sym typeface="Arial"/>
              </a:rPr>
              <a:t>(INTEGRATE </a:t>
            </a:r>
            <a:r>
              <a:rPr lang="en-GB" sz="2000" b="0" i="0" u="none" strike="noStrike" cap="none" dirty="0" err="1">
                <a:solidFill>
                  <a:srgbClr val="5D8298"/>
                </a:solidFill>
                <a:latin typeface="Arial"/>
                <a:ea typeface="Arial"/>
                <a:cs typeface="Arial"/>
                <a:sym typeface="Arial"/>
              </a:rPr>
              <a:t>IIa</a:t>
            </a:r>
            <a:r>
              <a:rPr lang="en-GB" sz="2000" b="0" i="0" u="none" strike="noStrike" cap="none" dirty="0">
                <a:solidFill>
                  <a:srgbClr val="5D8298"/>
                </a:solidFill>
                <a:latin typeface="Arial"/>
                <a:ea typeface="Arial"/>
                <a:cs typeface="Arial"/>
                <a:sym typeface="Arial"/>
              </a:rPr>
              <a:t>): overall survival in ITT patient populations</a:t>
            </a:r>
            <a:endParaRPr sz="1400" b="0" i="0" u="none" strike="noStrike" cap="none" dirty="0">
              <a:solidFill>
                <a:srgbClr val="5D8298"/>
              </a:solidFill>
              <a:latin typeface="Arial"/>
              <a:ea typeface="Arial"/>
              <a:cs typeface="Arial"/>
              <a:sym typeface="Arial"/>
            </a:endParaRPr>
          </a:p>
        </p:txBody>
      </p:sp>
      <p:sp>
        <p:nvSpPr>
          <p:cNvPr id="456" name="Google Shape;456;p22"/>
          <p:cNvSpPr txBox="1"/>
          <p:nvPr/>
        </p:nvSpPr>
        <p:spPr>
          <a:xfrm>
            <a:off x="878347" y="2543943"/>
            <a:ext cx="9536100" cy="400200"/>
          </a:xfrm>
          <a:prstGeom prst="rect">
            <a:avLst/>
          </a:prstGeom>
          <a:noFill/>
          <a:ln>
            <a:noFill/>
          </a:ln>
        </p:spPr>
        <p:txBody>
          <a:bodyPr spcFirstLastPara="1" wrap="square" lIns="91425" tIns="45700" rIns="91425" bIns="45700" anchor="t" anchorCtr="0">
            <a:spAutoFit/>
          </a:bodyPr>
          <a:lstStyle/>
          <a:p>
            <a:pPr marL="357188" marR="0" lvl="0" indent="-357188" algn="l" rtl="0">
              <a:lnSpc>
                <a:spcPct val="100000"/>
              </a:lnSpc>
              <a:spcBef>
                <a:spcPts val="0"/>
              </a:spcBef>
              <a:spcAft>
                <a:spcPts val="0"/>
              </a:spcAft>
              <a:buClr>
                <a:srgbClr val="000000"/>
              </a:buClr>
              <a:buSzPts val="2000"/>
              <a:buFont typeface="Arial"/>
              <a:buNone/>
            </a:pPr>
            <a:r>
              <a:rPr lang="en-GB" sz="2000" b="1" i="1" u="none" strike="noStrike" cap="none">
                <a:solidFill>
                  <a:srgbClr val="5D8298"/>
                </a:solidFill>
                <a:latin typeface="Arial"/>
                <a:ea typeface="Arial"/>
                <a:cs typeface="Arial"/>
                <a:sym typeface="Arial"/>
              </a:rPr>
              <a:t>INTEGRATE IIa: </a:t>
            </a:r>
            <a:r>
              <a:rPr lang="en-GB" sz="2000" b="0" i="1" u="none" strike="noStrike" cap="none">
                <a:solidFill>
                  <a:srgbClr val="5D8298"/>
                </a:solidFill>
                <a:latin typeface="Arial"/>
                <a:ea typeface="Arial"/>
                <a:cs typeface="Arial"/>
                <a:sym typeface="Arial"/>
              </a:rPr>
              <a:t>an international, multicentre, randomised phase 3 study</a:t>
            </a:r>
            <a:r>
              <a:rPr lang="en-GB" sz="2000" b="0" i="0" u="none" strike="noStrike" cap="none" baseline="30000">
                <a:solidFill>
                  <a:srgbClr val="5D8298"/>
                </a:solidFill>
                <a:latin typeface="Arial"/>
                <a:ea typeface="Arial"/>
                <a:cs typeface="Arial"/>
                <a:sym typeface="Arial"/>
              </a:rPr>
              <a:t>3</a:t>
            </a:r>
            <a:r>
              <a:rPr lang="en-GB" sz="2000" b="0" i="1" u="none" strike="noStrike" cap="none">
                <a:solidFill>
                  <a:srgbClr val="5D8298"/>
                </a:solidFill>
                <a:latin typeface="Arial"/>
                <a:ea typeface="Arial"/>
                <a:cs typeface="Arial"/>
                <a:sym typeface="Arial"/>
              </a:rPr>
              <a:t> </a:t>
            </a:r>
            <a:endParaRPr sz="1400" b="0" i="0" u="none" strike="noStrike" cap="none">
              <a:solidFill>
                <a:srgbClr val="5D829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9"/>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a:t>Regorafenib improved OS and PFS</a:t>
            </a:r>
            <a:endParaRPr/>
          </a:p>
          <a:p>
            <a:pPr marL="357188" lvl="0" indent="-357188" algn="l" rtl="0">
              <a:lnSpc>
                <a:spcPct val="100000"/>
              </a:lnSpc>
              <a:spcBef>
                <a:spcPts val="1200"/>
              </a:spcBef>
              <a:spcAft>
                <a:spcPts val="0"/>
              </a:spcAft>
              <a:buSzPts val="2000"/>
              <a:buChar char="•"/>
            </a:pPr>
            <a:r>
              <a:rPr lang="en-GB"/>
              <a:t>Regorafenib delayed deterioration in global QoL</a:t>
            </a:r>
            <a:endParaRPr/>
          </a:p>
          <a:p>
            <a:pPr marL="357188" lvl="0" indent="-357188" algn="l" rtl="0">
              <a:lnSpc>
                <a:spcPct val="100000"/>
              </a:lnSpc>
              <a:spcBef>
                <a:spcPts val="1200"/>
              </a:spcBef>
              <a:spcAft>
                <a:spcPts val="0"/>
              </a:spcAft>
              <a:buSzPts val="2000"/>
              <a:buChar char="•"/>
            </a:pPr>
            <a:r>
              <a:rPr lang="en-GB"/>
              <a:t>Regorafenib toxicity profile was similar to that seen previously </a:t>
            </a:r>
            <a:endParaRPr/>
          </a:p>
          <a:p>
            <a:pPr marL="357188" lvl="0" indent="-230188" algn="l" rtl="0">
              <a:lnSpc>
                <a:spcPct val="100000"/>
              </a:lnSpc>
              <a:spcBef>
                <a:spcPts val="1200"/>
              </a:spcBef>
              <a:spcAft>
                <a:spcPts val="0"/>
              </a:spcAft>
              <a:buSzPts val="2000"/>
              <a:buNone/>
            </a:pPr>
            <a:endParaRPr/>
          </a:p>
        </p:txBody>
      </p:sp>
      <p:sp>
        <p:nvSpPr>
          <p:cNvPr id="463" name="Google Shape;463;p4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INTEGRATE IIA: RESULTS</a:t>
            </a:r>
            <a:endParaRPr/>
          </a:p>
        </p:txBody>
      </p:sp>
      <p:sp>
        <p:nvSpPr>
          <p:cNvPr id="464" name="Google Shape;464;p4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22</a:t>
            </a:fld>
            <a:endParaRPr/>
          </a:p>
        </p:txBody>
      </p:sp>
      <p:sp>
        <p:nvSpPr>
          <p:cNvPr id="465" name="Google Shape;465;p49"/>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a:t>OS, overall survival; PFS, progression-free survival; QoL, quality of life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3"/>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b="1" dirty="0" err="1">
                <a:solidFill>
                  <a:srgbClr val="5D8298"/>
                </a:solidFill>
              </a:rPr>
              <a:t>Regorafenib</a:t>
            </a:r>
            <a:r>
              <a:rPr lang="en-GB" b="1" dirty="0">
                <a:solidFill>
                  <a:srgbClr val="5D8298"/>
                </a:solidFill>
              </a:rPr>
              <a:t> improved both overall survival and progression free survival</a:t>
            </a:r>
            <a:br>
              <a:rPr lang="en-GB" b="1" dirty="0">
                <a:solidFill>
                  <a:srgbClr val="5D8298"/>
                </a:solidFill>
              </a:rPr>
            </a:br>
            <a:endParaRPr dirty="0">
              <a:solidFill>
                <a:srgbClr val="5D8298"/>
              </a:solidFill>
            </a:endParaRPr>
          </a:p>
          <a:p>
            <a:pPr marL="357188" lvl="0" indent="-230188" algn="l" rtl="0">
              <a:lnSpc>
                <a:spcPct val="100000"/>
              </a:lnSpc>
              <a:spcBef>
                <a:spcPts val="600"/>
              </a:spcBef>
              <a:spcAft>
                <a:spcPts val="0"/>
              </a:spcAft>
              <a:buSzPts val="2000"/>
              <a:buNone/>
            </a:pPr>
            <a:endParaRPr dirty="0"/>
          </a:p>
          <a:p>
            <a:pPr marL="0" lvl="0" indent="0" algn="l" rtl="0">
              <a:lnSpc>
                <a:spcPct val="100000"/>
              </a:lnSpc>
              <a:spcBef>
                <a:spcPts val="600"/>
              </a:spcBef>
              <a:spcAft>
                <a:spcPts val="0"/>
              </a:spcAft>
              <a:buSzPts val="2000"/>
              <a:buNone/>
            </a:pPr>
            <a:r>
              <a:rPr lang="en-GB" dirty="0"/>
              <a:t>	</a:t>
            </a:r>
            <a:r>
              <a:rPr lang="en-GB" b="1" dirty="0"/>
              <a:t>INTEGRATE </a:t>
            </a:r>
            <a:r>
              <a:rPr lang="en-GB" b="1" dirty="0" err="1"/>
              <a:t>IIa</a:t>
            </a:r>
            <a:r>
              <a:rPr lang="en-GB" b="1" dirty="0"/>
              <a:t>: </a:t>
            </a:r>
            <a:r>
              <a:rPr lang="en-GB" b="1" i="1" dirty="0" err="1"/>
              <a:t>regorafenib</a:t>
            </a:r>
            <a:r>
              <a:rPr lang="en-GB" b="1" i="1" dirty="0"/>
              <a:t> vs PBO</a:t>
            </a:r>
            <a:endParaRPr dirty="0"/>
          </a:p>
          <a:p>
            <a:pPr marL="357188" lvl="0" indent="-230188" algn="l" rtl="0">
              <a:lnSpc>
                <a:spcPct val="100000"/>
              </a:lnSpc>
              <a:spcBef>
                <a:spcPts val="600"/>
              </a:spcBef>
              <a:spcAft>
                <a:spcPts val="0"/>
              </a:spcAft>
              <a:buSzPts val="2000"/>
              <a:buNone/>
            </a:pPr>
            <a:endParaRPr dirty="0"/>
          </a:p>
          <a:p>
            <a:pPr marL="357188" lvl="0" indent="-230188" algn="l" rtl="0">
              <a:lnSpc>
                <a:spcPct val="100000"/>
              </a:lnSpc>
              <a:spcBef>
                <a:spcPts val="600"/>
              </a:spcBef>
              <a:spcAft>
                <a:spcPts val="0"/>
              </a:spcAft>
              <a:buSzPts val="2000"/>
              <a:buNone/>
            </a:pPr>
            <a:endParaRPr dirty="0"/>
          </a:p>
          <a:p>
            <a:pPr marL="357188" lvl="0" indent="-230188" algn="l" rtl="0">
              <a:lnSpc>
                <a:spcPct val="100000"/>
              </a:lnSpc>
              <a:spcBef>
                <a:spcPts val="600"/>
              </a:spcBef>
              <a:spcAft>
                <a:spcPts val="0"/>
              </a:spcAft>
              <a:buSzPts val="2000"/>
              <a:buNone/>
            </a:pPr>
            <a:endParaRPr dirty="0"/>
          </a:p>
          <a:p>
            <a:pPr marL="357188" lvl="0" indent="-230188" algn="l" rtl="0">
              <a:lnSpc>
                <a:spcPct val="100000"/>
              </a:lnSpc>
              <a:spcBef>
                <a:spcPts val="600"/>
              </a:spcBef>
              <a:spcAft>
                <a:spcPts val="0"/>
              </a:spcAft>
              <a:buSzPts val="2000"/>
              <a:buNone/>
            </a:pPr>
            <a:endParaRPr dirty="0"/>
          </a:p>
          <a:p>
            <a:pPr marL="357188" lvl="0" indent="-357188" algn="l" rtl="0">
              <a:lnSpc>
                <a:spcPct val="100000"/>
              </a:lnSpc>
              <a:spcBef>
                <a:spcPts val="600"/>
              </a:spcBef>
              <a:spcAft>
                <a:spcPts val="0"/>
              </a:spcAft>
              <a:buSzPts val="2000"/>
              <a:buChar char="•"/>
            </a:pPr>
            <a:r>
              <a:rPr lang="en-GB" dirty="0" err="1"/>
              <a:t>Regorafenib</a:t>
            </a:r>
            <a:r>
              <a:rPr lang="en-GB" dirty="0"/>
              <a:t> delayed deterioration in global </a:t>
            </a:r>
            <a:r>
              <a:rPr lang="en-GB" dirty="0" err="1"/>
              <a:t>QoL</a:t>
            </a:r>
            <a:r>
              <a:rPr lang="en-GB" dirty="0"/>
              <a:t> </a:t>
            </a:r>
            <a:r>
              <a:rPr lang="en-GB" dirty="0">
                <a:solidFill>
                  <a:srgbClr val="5D8298"/>
                </a:solidFill>
              </a:rPr>
              <a:t>vs PBO (p=0.0043)</a:t>
            </a:r>
            <a:endParaRPr dirty="0">
              <a:solidFill>
                <a:srgbClr val="5D8298"/>
              </a:solidFill>
            </a:endParaRPr>
          </a:p>
          <a:p>
            <a:pPr marL="357188" lvl="0" indent="-357188" algn="l" rtl="0">
              <a:lnSpc>
                <a:spcPct val="100000"/>
              </a:lnSpc>
              <a:spcBef>
                <a:spcPts val="600"/>
              </a:spcBef>
              <a:spcAft>
                <a:spcPts val="0"/>
              </a:spcAft>
              <a:buSzPts val="2000"/>
              <a:buChar char="•"/>
            </a:pPr>
            <a:r>
              <a:rPr lang="en-GB" dirty="0" err="1"/>
              <a:t>Regorafenib</a:t>
            </a:r>
            <a:r>
              <a:rPr lang="en-GB" dirty="0"/>
              <a:t> toxicity profile was similar to that seen previously </a:t>
            </a:r>
            <a:endParaRPr dirty="0"/>
          </a:p>
          <a:p>
            <a:pPr marL="357188" lvl="0" indent="-230188" algn="l" rtl="0">
              <a:lnSpc>
                <a:spcPct val="100000"/>
              </a:lnSpc>
              <a:spcBef>
                <a:spcPts val="600"/>
              </a:spcBef>
              <a:spcAft>
                <a:spcPts val="600"/>
              </a:spcAft>
              <a:buSzPts val="2000"/>
              <a:buNone/>
            </a:pPr>
            <a:endParaRPr dirty="0"/>
          </a:p>
        </p:txBody>
      </p:sp>
      <p:sp>
        <p:nvSpPr>
          <p:cNvPr id="472" name="Google Shape;472;p23"/>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INTEGRATE IIA: RESULTS</a:t>
            </a:r>
            <a:endParaRPr/>
          </a:p>
        </p:txBody>
      </p:sp>
      <p:sp>
        <p:nvSpPr>
          <p:cNvPr id="473" name="Google Shape;473;p2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23</a:t>
            </a:fld>
            <a:endParaRPr/>
          </a:p>
        </p:txBody>
      </p:sp>
      <p:sp>
        <p:nvSpPr>
          <p:cNvPr id="474" name="Google Shape;474;p23"/>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a:t>CI, confidence interval; PBO, placebo; QoL, quality of life </a:t>
            </a:r>
            <a:endParaRPr/>
          </a:p>
        </p:txBody>
      </p:sp>
      <p:graphicFrame>
        <p:nvGraphicFramePr>
          <p:cNvPr id="475" name="Google Shape;475;p23"/>
          <p:cNvGraphicFramePr/>
          <p:nvPr/>
        </p:nvGraphicFramePr>
        <p:xfrm>
          <a:off x="1210732" y="2904064"/>
          <a:ext cx="9770500" cy="1112550"/>
        </p:xfrm>
        <a:graphic>
          <a:graphicData uri="http://schemas.openxmlformats.org/drawingml/2006/table">
            <a:tbl>
              <a:tblPr firstRow="1" bandRow="1">
                <a:noFill/>
                <a:tableStyleId>{67B5CDD7-8C45-4FA0-8381-4E1ECE8849AD}</a:tableStyleId>
              </a:tblPr>
              <a:tblGrid>
                <a:gridCol w="2442625"/>
                <a:gridCol w="2442625"/>
                <a:gridCol w="2442625"/>
                <a:gridCol w="2442625"/>
              </a:tblGrid>
              <a:tr h="3708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Hazard ratio</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95% CI</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i="0" u="none" strike="noStrike" cap="none">
                          <a:latin typeface="Arial"/>
                          <a:ea typeface="Arial"/>
                          <a:cs typeface="Arial"/>
                          <a:sym typeface="Arial"/>
                        </a:rPr>
                        <a:t>p value</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Overall survival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0.68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0.52-0.90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0.006</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Progression-free survival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0.53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0.40–0.70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&lt;0.0001</a:t>
                      </a:r>
                      <a:endParaRPr sz="1400" u="none" strike="noStrike" cap="none"/>
                    </a:p>
                  </a:txBody>
                  <a:tcPr marL="91450" marR="91450" marT="45725" marB="45725"/>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4"/>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dirty="0" err="1">
                <a:solidFill>
                  <a:srgbClr val="5D8298"/>
                </a:solidFill>
              </a:rPr>
              <a:t>Regorafenib</a:t>
            </a:r>
            <a:r>
              <a:rPr lang="en-GB" dirty="0">
                <a:solidFill>
                  <a:srgbClr val="5D8298"/>
                </a:solidFill>
              </a:rPr>
              <a:t> significantly improved survival vs placebo in patients with refractory </a:t>
            </a:r>
            <a:r>
              <a:rPr lang="en-GB" sz="2000" dirty="0">
                <a:solidFill>
                  <a:srgbClr val="5D8298"/>
                </a:solidFill>
              </a:rPr>
              <a:t>advanced gastric and </a:t>
            </a:r>
            <a:r>
              <a:rPr lang="en-GB" sz="2000" dirty="0" err="1">
                <a:solidFill>
                  <a:srgbClr val="5D8298"/>
                </a:solidFill>
              </a:rPr>
              <a:t>esophago</a:t>
            </a:r>
            <a:r>
              <a:rPr lang="en-GB" sz="2000" dirty="0">
                <a:solidFill>
                  <a:srgbClr val="5D8298"/>
                </a:solidFill>
              </a:rPr>
              <a:t>-gastric junction cancer</a:t>
            </a:r>
            <a:endParaRPr dirty="0">
              <a:solidFill>
                <a:srgbClr val="5D8298"/>
              </a:solidFill>
            </a:endParaRPr>
          </a:p>
          <a:p>
            <a:pPr marL="357188" lvl="0" indent="-357188" algn="l" rtl="0">
              <a:lnSpc>
                <a:spcPct val="100000"/>
              </a:lnSpc>
              <a:spcBef>
                <a:spcPts val="600"/>
              </a:spcBef>
              <a:spcAft>
                <a:spcPts val="0"/>
              </a:spcAft>
              <a:buSzPts val="2000"/>
              <a:buChar char="•"/>
            </a:pPr>
            <a:r>
              <a:rPr lang="en-GB" dirty="0">
                <a:solidFill>
                  <a:srgbClr val="5D8298"/>
                </a:solidFill>
              </a:rPr>
              <a:t>This benefit is consistent across all pre-planned subgroups</a:t>
            </a:r>
            <a:endParaRPr dirty="0">
              <a:solidFill>
                <a:srgbClr val="5D8298"/>
              </a:solidFill>
            </a:endParaRPr>
          </a:p>
          <a:p>
            <a:pPr marL="357188" lvl="0" indent="-357188" algn="l" rtl="0">
              <a:lnSpc>
                <a:spcPct val="100000"/>
              </a:lnSpc>
              <a:spcBef>
                <a:spcPts val="600"/>
              </a:spcBef>
              <a:spcAft>
                <a:spcPts val="0"/>
              </a:spcAft>
              <a:buSzPts val="2000"/>
              <a:buChar char="•"/>
            </a:pPr>
            <a:r>
              <a:rPr lang="en-GB" dirty="0">
                <a:solidFill>
                  <a:srgbClr val="5D8298"/>
                </a:solidFill>
              </a:rPr>
              <a:t>This is a new treatment option for patients in this setting </a:t>
            </a:r>
            <a:endParaRPr dirty="0">
              <a:solidFill>
                <a:srgbClr val="5D8298"/>
              </a:solidFill>
            </a:endParaRPr>
          </a:p>
          <a:p>
            <a:pPr marL="357188" lvl="0" indent="-357188" algn="l" rtl="0">
              <a:lnSpc>
                <a:spcPct val="100000"/>
              </a:lnSpc>
              <a:spcBef>
                <a:spcPts val="600"/>
              </a:spcBef>
              <a:spcAft>
                <a:spcPts val="0"/>
              </a:spcAft>
              <a:buSzPts val="2000"/>
              <a:buChar char="•"/>
            </a:pPr>
            <a:r>
              <a:rPr lang="en-GB" dirty="0">
                <a:solidFill>
                  <a:srgbClr val="5D8298"/>
                </a:solidFill>
              </a:rPr>
              <a:t>INTEGRATE </a:t>
            </a:r>
            <a:r>
              <a:rPr lang="en-GB" dirty="0" err="1">
                <a:solidFill>
                  <a:srgbClr val="5D8298"/>
                </a:solidFill>
              </a:rPr>
              <a:t>IIb</a:t>
            </a:r>
            <a:r>
              <a:rPr lang="en-GB" dirty="0">
                <a:solidFill>
                  <a:srgbClr val="5D8298"/>
                </a:solidFill>
              </a:rPr>
              <a:t> is another ongoing phase 3 trial in pre-treated patients with refractory </a:t>
            </a:r>
            <a:r>
              <a:rPr lang="en-GB" sz="2000" dirty="0">
                <a:solidFill>
                  <a:srgbClr val="5D8298"/>
                </a:solidFill>
              </a:rPr>
              <a:t>advanced gastric and </a:t>
            </a:r>
            <a:r>
              <a:rPr lang="en-GB" sz="2000" dirty="0" err="1">
                <a:solidFill>
                  <a:srgbClr val="5D8298"/>
                </a:solidFill>
              </a:rPr>
              <a:t>esophago</a:t>
            </a:r>
            <a:r>
              <a:rPr lang="en-GB" sz="2000" dirty="0">
                <a:solidFill>
                  <a:srgbClr val="5D8298"/>
                </a:solidFill>
              </a:rPr>
              <a:t>-gastric junction cancer</a:t>
            </a:r>
            <a:endParaRPr dirty="0">
              <a:solidFill>
                <a:srgbClr val="5D8298"/>
              </a:solidFill>
            </a:endParaRPr>
          </a:p>
          <a:p>
            <a:pPr marL="814388" lvl="1" indent="-357188" algn="l" rtl="0">
              <a:lnSpc>
                <a:spcPct val="100000"/>
              </a:lnSpc>
              <a:spcBef>
                <a:spcPts val="600"/>
              </a:spcBef>
              <a:spcAft>
                <a:spcPts val="600"/>
              </a:spcAft>
              <a:buClr>
                <a:schemeClr val="accent1"/>
              </a:buClr>
              <a:buSzPts val="2000"/>
              <a:buFont typeface="Arial"/>
              <a:buChar char="–"/>
            </a:pPr>
            <a:r>
              <a:rPr lang="en-GB" dirty="0">
                <a:solidFill>
                  <a:srgbClr val="5D8298"/>
                </a:solidFill>
              </a:rPr>
              <a:t>Patients treated with </a:t>
            </a:r>
            <a:r>
              <a:rPr lang="en-GB" dirty="0" err="1">
                <a:solidFill>
                  <a:srgbClr val="5D8298"/>
                </a:solidFill>
              </a:rPr>
              <a:t>regorafenib</a:t>
            </a:r>
            <a:r>
              <a:rPr lang="en-GB" dirty="0">
                <a:solidFill>
                  <a:srgbClr val="5D8298"/>
                </a:solidFill>
              </a:rPr>
              <a:t> + </a:t>
            </a:r>
            <a:r>
              <a:rPr lang="en-GB" dirty="0" err="1">
                <a:solidFill>
                  <a:srgbClr val="5D8298"/>
                </a:solidFill>
              </a:rPr>
              <a:t>nivolumab</a:t>
            </a:r>
            <a:r>
              <a:rPr lang="en-GB" dirty="0">
                <a:solidFill>
                  <a:srgbClr val="5D8298"/>
                </a:solidFill>
              </a:rPr>
              <a:t> vs standard therapy </a:t>
            </a:r>
            <a:endParaRPr dirty="0">
              <a:solidFill>
                <a:srgbClr val="5D8298"/>
              </a:solidFill>
            </a:endParaRPr>
          </a:p>
        </p:txBody>
      </p:sp>
      <p:sp>
        <p:nvSpPr>
          <p:cNvPr id="482" name="Google Shape;482;p24"/>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INTEGRATE IIA: SUMMARY </a:t>
            </a:r>
            <a:endParaRPr/>
          </a:p>
        </p:txBody>
      </p:sp>
      <p:sp>
        <p:nvSpPr>
          <p:cNvPr id="483" name="Google Shape;483;p24"/>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24</a:t>
            </a:fld>
            <a:endParaRPr/>
          </a:p>
        </p:txBody>
      </p:sp>
      <p:sp>
        <p:nvSpPr>
          <p:cNvPr id="484" name="Google Shape;484;p24"/>
          <p:cNvSpPr/>
          <p:nvPr/>
        </p:nvSpPr>
        <p:spPr>
          <a:xfrm>
            <a:off x="2338631" y="4292793"/>
            <a:ext cx="7514739" cy="1768095"/>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chemeClr val="accent1"/>
                </a:solidFill>
                <a:latin typeface="Arial"/>
                <a:ea typeface="Arial"/>
                <a:cs typeface="Arial"/>
                <a:sym typeface="Arial"/>
              </a:rPr>
              <a:t>Clinical takeaway: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600"/>
              </a:spcAft>
              <a:buClr>
                <a:schemeClr val="accent1"/>
              </a:buClr>
              <a:buSzPts val="1800"/>
              <a:buFont typeface="Arial"/>
              <a:buChar char="•"/>
            </a:pPr>
            <a:r>
              <a:rPr lang="en-GB" sz="1800" b="1" i="0" u="none" strike="noStrike" cap="none" dirty="0">
                <a:solidFill>
                  <a:schemeClr val="dk2"/>
                </a:solidFill>
                <a:latin typeface="Arial"/>
                <a:ea typeface="Arial"/>
                <a:cs typeface="Arial"/>
                <a:sym typeface="Arial"/>
              </a:rPr>
              <a:t>INTEGRATE </a:t>
            </a:r>
            <a:r>
              <a:rPr lang="en-GB" sz="1800" b="1" i="0" u="none" strike="noStrike" cap="none" dirty="0" err="1">
                <a:solidFill>
                  <a:schemeClr val="dk2"/>
                </a:solidFill>
                <a:latin typeface="Arial"/>
                <a:ea typeface="Arial"/>
                <a:cs typeface="Arial"/>
                <a:sym typeface="Arial"/>
              </a:rPr>
              <a:t>IIa</a:t>
            </a:r>
            <a:r>
              <a:rPr lang="en-GB" sz="1800" b="1" i="0" u="none" strike="noStrike" cap="none" dirty="0">
                <a:solidFill>
                  <a:schemeClr val="dk2"/>
                </a:solidFill>
                <a:latin typeface="Arial"/>
                <a:ea typeface="Arial"/>
                <a:cs typeface="Arial"/>
                <a:sym typeface="Arial"/>
              </a:rPr>
              <a:t> study had statistically significant results, although the absolute numbers were not as clinically relevant. Results of INTEGRATE </a:t>
            </a:r>
            <a:r>
              <a:rPr lang="en-GB" sz="1800" b="1" i="0" u="none" strike="noStrike" cap="none" dirty="0" err="1">
                <a:solidFill>
                  <a:schemeClr val="dk2"/>
                </a:solidFill>
                <a:latin typeface="Arial"/>
                <a:ea typeface="Arial"/>
                <a:cs typeface="Arial"/>
                <a:sym typeface="Arial"/>
              </a:rPr>
              <a:t>IIb</a:t>
            </a:r>
            <a:r>
              <a:rPr lang="en-GB" sz="1800" b="1" i="0" u="none" strike="noStrike" cap="none" dirty="0">
                <a:solidFill>
                  <a:schemeClr val="dk2"/>
                </a:solidFill>
                <a:latin typeface="Arial"/>
                <a:ea typeface="Arial"/>
                <a:cs typeface="Arial"/>
                <a:sym typeface="Arial"/>
              </a:rPr>
              <a:t> are eagerly awaited to further understand the utility of this agent in this </a:t>
            </a:r>
            <a:r>
              <a:rPr lang="en-GB" sz="1800" b="1" i="0" u="none" strike="noStrike" cap="none" dirty="0" smtClean="0">
                <a:solidFill>
                  <a:schemeClr val="dk2"/>
                </a:solidFill>
                <a:latin typeface="Arial"/>
                <a:ea typeface="Arial"/>
                <a:cs typeface="Arial"/>
                <a:sym typeface="Arial"/>
              </a:rPr>
              <a:t>disease setting</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8"/>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200"/>
              <a:buFont typeface="Arial"/>
              <a:buNone/>
            </a:pPr>
            <a:r>
              <a:rPr lang="en-GB" sz="3200"/>
              <a:t>NEO-AEGIS (NEOADJUVANT TRIAL IN ADENOCARCINOMA OF THE ESOPHAGUS AND ESOPHAGO-GASTRIC JUNCTION </a:t>
            </a:r>
            <a:br>
              <a:rPr lang="en-GB" sz="3200"/>
            </a:br>
            <a:r>
              <a:rPr lang="en-GB" sz="3200"/>
              <a:t>INTERNATIONAL STUDY): </a:t>
            </a:r>
            <a:br>
              <a:rPr lang="en-GB" sz="3200"/>
            </a:br>
            <a:r>
              <a:rPr lang="en-GB" sz="3200"/>
              <a:t>FINAL PRIMARY OUTCOME ANALYSIS</a:t>
            </a:r>
            <a:br>
              <a:rPr lang="en-GB" sz="3200"/>
            </a:br>
            <a:r>
              <a:rPr lang="en-GB" sz="3200"/>
              <a:t/>
            </a:r>
            <a:br>
              <a:rPr lang="en-GB" sz="3200"/>
            </a:br>
            <a:r>
              <a:rPr lang="en-GB" sz="2200" cap="none"/>
              <a:t>John V. R, et al. ASCO GI 2023. Abstract #295</a:t>
            </a:r>
            <a:endParaRPr sz="2200"/>
          </a:p>
        </p:txBody>
      </p:sp>
      <p:sp>
        <p:nvSpPr>
          <p:cNvPr id="491" name="Google Shape;491;p18"/>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9"/>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dirty="0">
                <a:solidFill>
                  <a:srgbClr val="5D8298"/>
                </a:solidFill>
              </a:rPr>
              <a:t>Pathology: Adenocarcinoma, AEG I-III, &lt;8 cm primary tumour length, cT2-3, N (any), AJCC 7</a:t>
            </a:r>
            <a:r>
              <a:rPr lang="en-GB" baseline="30000" dirty="0">
                <a:solidFill>
                  <a:srgbClr val="5D8298"/>
                </a:solidFill>
              </a:rPr>
              <a:t>th</a:t>
            </a:r>
            <a:r>
              <a:rPr lang="en-GB" dirty="0">
                <a:solidFill>
                  <a:srgbClr val="5D8298"/>
                </a:solidFill>
              </a:rPr>
              <a:t> edition</a:t>
            </a:r>
            <a:r>
              <a:rPr lang="en-GB" baseline="30000" dirty="0">
                <a:solidFill>
                  <a:srgbClr val="5D8298"/>
                </a:solidFill>
              </a:rPr>
              <a:t>1,2</a:t>
            </a:r>
            <a:endParaRPr baseline="30000" dirty="0">
              <a:solidFill>
                <a:srgbClr val="5D8298"/>
              </a:solidFill>
            </a:endParaRPr>
          </a:p>
          <a:p>
            <a:pPr marL="357188" lvl="0" indent="-357188" algn="l" rtl="0">
              <a:lnSpc>
                <a:spcPct val="100000"/>
              </a:lnSpc>
              <a:spcBef>
                <a:spcPts val="1200"/>
              </a:spcBef>
              <a:spcAft>
                <a:spcPts val="0"/>
              </a:spcAft>
              <a:buSzPts val="2000"/>
              <a:buChar char="•"/>
            </a:pPr>
            <a:r>
              <a:rPr lang="en-GB" dirty="0">
                <a:solidFill>
                  <a:srgbClr val="5D8298"/>
                </a:solidFill>
              </a:rPr>
              <a:t>Operative complications: strictly defined (</a:t>
            </a:r>
            <a:r>
              <a:rPr lang="en-GB" dirty="0" err="1">
                <a:solidFill>
                  <a:srgbClr val="5D8298"/>
                </a:solidFill>
              </a:rPr>
              <a:t>i</a:t>
            </a:r>
            <a:r>
              <a:rPr lang="en-GB" dirty="0">
                <a:solidFill>
                  <a:srgbClr val="5D8298"/>
                </a:solidFill>
              </a:rPr>
              <a:t>) as per the </a:t>
            </a:r>
            <a:r>
              <a:rPr lang="en-GB" dirty="0" err="1">
                <a:solidFill>
                  <a:srgbClr val="5D8298"/>
                </a:solidFill>
              </a:rPr>
              <a:t>Esophageal</a:t>
            </a:r>
            <a:r>
              <a:rPr lang="en-GB" dirty="0">
                <a:solidFill>
                  <a:srgbClr val="5D8298"/>
                </a:solidFill>
              </a:rPr>
              <a:t> Complications Consensus Group (ECCG), and (ii) </a:t>
            </a:r>
            <a:r>
              <a:rPr lang="en-GB" dirty="0" err="1">
                <a:solidFill>
                  <a:srgbClr val="5D8298"/>
                </a:solidFill>
              </a:rPr>
              <a:t>Clavien-Dindo</a:t>
            </a:r>
            <a:r>
              <a:rPr lang="en-GB" dirty="0">
                <a:solidFill>
                  <a:srgbClr val="5D8298"/>
                </a:solidFill>
              </a:rPr>
              <a:t> severity score</a:t>
            </a:r>
            <a:r>
              <a:rPr lang="en-GB" baseline="30000" dirty="0">
                <a:solidFill>
                  <a:srgbClr val="5D8298"/>
                </a:solidFill>
              </a:rPr>
              <a:t>1,2</a:t>
            </a:r>
            <a:endParaRPr dirty="0">
              <a:solidFill>
                <a:srgbClr val="5D8298"/>
              </a:solidFill>
            </a:endParaRPr>
          </a:p>
        </p:txBody>
      </p:sp>
      <p:sp>
        <p:nvSpPr>
          <p:cNvPr id="498" name="Google Shape;498;p1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NEO-AEGIS: BACKGROUND AND STUDY DESIGN </a:t>
            </a:r>
            <a:endParaRPr/>
          </a:p>
        </p:txBody>
      </p:sp>
      <p:sp>
        <p:nvSpPr>
          <p:cNvPr id="499" name="Google Shape;499;p1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26</a:t>
            </a:fld>
            <a:endParaRPr/>
          </a:p>
        </p:txBody>
      </p:sp>
      <p:sp>
        <p:nvSpPr>
          <p:cNvPr id="500" name="Google Shape;500;p19"/>
          <p:cNvSpPr txBox="1">
            <a:spLocks noGrp="1"/>
          </p:cNvSpPr>
          <p:nvPr>
            <p:ph type="body" idx="2"/>
          </p:nvPr>
        </p:nvSpPr>
        <p:spPr>
          <a:xfrm>
            <a:off x="620183" y="6213775"/>
            <a:ext cx="10275835" cy="3518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100">
                <a:solidFill>
                  <a:schemeClr val="dk2"/>
                </a:solidFill>
              </a:rPr>
              <a:t>AEG, adenocarcinoma of the esophagogastric junction; AJCC, American Joint Committee on Cancer; CROSS, Chemoradiotherapy for Oesophageal Cancer Followed by Surgery Study; CRT, chemoradiotherapy; cT, clinical T stage; FLOT, docetaxel, 5‑FU, leucovorin, oxaliplatin; MAGIC, epirubicin, cisplatin (oxaliplatin), 5-FU (capecitabine); M, evaluation of distant metastasis; N, evaluation of regional lymph nodes</a:t>
            </a:r>
            <a:endParaRPr>
              <a:solidFill>
                <a:schemeClr val="dk2"/>
              </a:solidFill>
            </a:endParaRPr>
          </a:p>
          <a:p>
            <a:pPr marL="0" lvl="0" indent="0" algn="l" rtl="0">
              <a:lnSpc>
                <a:spcPct val="100000"/>
              </a:lnSpc>
              <a:spcBef>
                <a:spcPts val="300"/>
              </a:spcBef>
              <a:spcAft>
                <a:spcPts val="0"/>
              </a:spcAft>
              <a:buSzPts val="1200"/>
              <a:buNone/>
            </a:pPr>
            <a:r>
              <a:rPr lang="en-GB" sz="1100">
                <a:solidFill>
                  <a:schemeClr val="dk2"/>
                </a:solidFill>
              </a:rPr>
              <a:t>1. Low D, et al. Ann Surg. 2015;262:286-94; 2. Dindo D, et al. Ann Surg. 2004;240:205-113; 3. </a:t>
            </a:r>
            <a:r>
              <a:rPr lang="en-GB" sz="1100" u="sng">
                <a:solidFill>
                  <a:schemeClr val="dk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https://clinicaltrials.gov/ct2/show/NCT01726452</a:t>
            </a:r>
            <a:r>
              <a:rPr lang="en-GB" sz="1100">
                <a:solidFill>
                  <a:schemeClr val="dk2"/>
                </a:solidFill>
              </a:rPr>
              <a:t> (last accessed: </a:t>
            </a:r>
            <a:r>
              <a:rPr lang="en-GB" sz="1100">
                <a:solidFill>
                  <a:srgbClr val="5D8298"/>
                </a:solidFill>
              </a:rPr>
              <a:t>January 25, 2023)</a:t>
            </a:r>
            <a:endParaRPr>
              <a:solidFill>
                <a:srgbClr val="5D8298"/>
              </a:solidFill>
            </a:endParaRPr>
          </a:p>
          <a:p>
            <a:pPr marL="0" lvl="0" indent="0" algn="l" rtl="0">
              <a:lnSpc>
                <a:spcPct val="100000"/>
              </a:lnSpc>
              <a:spcBef>
                <a:spcPts val="300"/>
              </a:spcBef>
              <a:spcAft>
                <a:spcPts val="300"/>
              </a:spcAft>
              <a:buSzPts val="1200"/>
              <a:buNone/>
            </a:pPr>
            <a:endParaRPr sz="1100">
              <a:solidFill>
                <a:srgbClr val="0000FF"/>
              </a:solidFill>
            </a:endParaRPr>
          </a:p>
        </p:txBody>
      </p:sp>
      <p:sp>
        <p:nvSpPr>
          <p:cNvPr id="501" name="Google Shape;501;p19"/>
          <p:cNvSpPr/>
          <p:nvPr/>
        </p:nvSpPr>
        <p:spPr>
          <a:xfrm>
            <a:off x="9086850" y="3094039"/>
            <a:ext cx="2819401" cy="2673072"/>
          </a:xfrm>
          <a:prstGeom prst="roundRect">
            <a:avLst>
              <a:gd name="adj" fmla="val 16667"/>
            </a:avLst>
          </a:prstGeom>
          <a:noFill/>
          <a:ln w="19050" cap="flat" cmpd="sng">
            <a:solidFill>
              <a:srgbClr val="C00000"/>
            </a:solidFill>
            <a:prstDash val="solid"/>
            <a:round/>
            <a:headEnd type="none" w="sm" len="sm"/>
            <a:tailEnd type="none" w="sm" len="sm"/>
          </a:ln>
        </p:spPr>
        <p:txBody>
          <a:bodyPr spcFirstLastPara="1" wrap="square" lIns="10800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Primary 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Overall survival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200"/>
              <a:buFont typeface="Arial"/>
              <a:buNone/>
            </a:pPr>
            <a:r>
              <a:rPr lang="en-GB" sz="1200" b="1" i="0" u="none" strike="noStrike" cap="none">
                <a:solidFill>
                  <a:schemeClr val="accent1"/>
                </a:solidFill>
                <a:latin typeface="Arial"/>
                <a:ea typeface="Arial"/>
                <a:cs typeface="Arial"/>
                <a:sym typeface="Arial"/>
              </a:rPr>
              <a:t>Secondary endpoints: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Disease free survival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Time to treatment failure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Toxicity</a:t>
            </a:r>
            <a:endParaRPr sz="12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Tumour Regression Grade (TRG)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R0 resection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Postoperative complications (ECCG defined, Clavien-Dindo)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300"/>
              </a:spcBef>
              <a:spcAft>
                <a:spcPts val="30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Quality of life</a:t>
            </a:r>
            <a:endParaRPr sz="1400" b="0" i="0" u="none" strike="noStrike" cap="none">
              <a:solidFill>
                <a:srgbClr val="000000"/>
              </a:solidFill>
              <a:latin typeface="Arial"/>
              <a:ea typeface="Arial"/>
              <a:cs typeface="Arial"/>
              <a:sym typeface="Arial"/>
            </a:endParaRPr>
          </a:p>
        </p:txBody>
      </p:sp>
      <p:grpSp>
        <p:nvGrpSpPr>
          <p:cNvPr id="502" name="Google Shape;502;p19"/>
          <p:cNvGrpSpPr/>
          <p:nvPr/>
        </p:nvGrpSpPr>
        <p:grpSpPr>
          <a:xfrm>
            <a:off x="720553" y="3170951"/>
            <a:ext cx="8105947" cy="2423399"/>
            <a:chOff x="2231853" y="2885201"/>
            <a:chExt cx="7083321" cy="1682325"/>
          </a:xfrm>
        </p:grpSpPr>
        <p:cxnSp>
          <p:nvCxnSpPr>
            <p:cNvPr id="503" name="Google Shape;503;p19"/>
            <p:cNvCxnSpPr/>
            <p:nvPr/>
          </p:nvCxnSpPr>
          <p:spPr>
            <a:xfrm rot="-5400000">
              <a:off x="4553366" y="3877430"/>
              <a:ext cx="754491" cy="0"/>
            </a:xfrm>
            <a:prstGeom prst="straightConnector1">
              <a:avLst/>
            </a:prstGeom>
            <a:noFill/>
            <a:ln w="28575" cap="flat" cmpd="sng">
              <a:solidFill>
                <a:schemeClr val="accent6"/>
              </a:solidFill>
              <a:prstDash val="solid"/>
              <a:round/>
              <a:headEnd type="none" w="sm" len="sm"/>
              <a:tailEnd type="none" w="sm" len="sm"/>
            </a:ln>
          </p:spPr>
        </p:cxnSp>
        <p:sp>
          <p:nvSpPr>
            <p:cNvPr id="504" name="Google Shape;504;p19"/>
            <p:cNvSpPr/>
            <p:nvPr/>
          </p:nvSpPr>
          <p:spPr>
            <a:xfrm>
              <a:off x="5437143" y="3143686"/>
              <a:ext cx="3132000" cy="731757"/>
            </a:xfrm>
            <a:prstGeom prst="roundRect">
              <a:avLst>
                <a:gd name="adj" fmla="val 17551"/>
              </a:avLst>
            </a:prstGeom>
            <a:noFill/>
            <a:ln w="19050" cap="flat" cmpd="sng">
              <a:solidFill>
                <a:schemeClr val="accent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endParaRPr sz="1300" b="1" i="0" u="none" strike="noStrike" cap="none">
                <a:solidFill>
                  <a:srgbClr val="FFFFFF"/>
                </a:solidFill>
                <a:latin typeface="Arial"/>
                <a:ea typeface="Arial"/>
                <a:cs typeface="Arial"/>
                <a:sym typeface="Arial"/>
              </a:endParaRPr>
            </a:p>
          </p:txBody>
        </p:sp>
        <p:cxnSp>
          <p:nvCxnSpPr>
            <p:cNvPr id="505" name="Google Shape;505;p19"/>
            <p:cNvCxnSpPr/>
            <p:nvPr/>
          </p:nvCxnSpPr>
          <p:spPr>
            <a:xfrm>
              <a:off x="4917124" y="3507184"/>
              <a:ext cx="503999" cy="0"/>
            </a:xfrm>
            <a:prstGeom prst="straightConnector1">
              <a:avLst/>
            </a:prstGeom>
            <a:noFill/>
            <a:ln w="28575" cap="flat" cmpd="sng">
              <a:solidFill>
                <a:schemeClr val="accent6"/>
              </a:solidFill>
              <a:prstDash val="solid"/>
              <a:round/>
              <a:headEnd type="none" w="sm" len="sm"/>
              <a:tailEnd type="triangle" w="med" len="med"/>
            </a:ln>
          </p:spPr>
        </p:cxnSp>
        <p:cxnSp>
          <p:nvCxnSpPr>
            <p:cNvPr id="506" name="Google Shape;506;p19"/>
            <p:cNvCxnSpPr/>
            <p:nvPr/>
          </p:nvCxnSpPr>
          <p:spPr>
            <a:xfrm>
              <a:off x="4917124" y="4243526"/>
              <a:ext cx="503999" cy="0"/>
            </a:xfrm>
            <a:prstGeom prst="straightConnector1">
              <a:avLst/>
            </a:prstGeom>
            <a:noFill/>
            <a:ln w="28575" cap="flat" cmpd="sng">
              <a:solidFill>
                <a:schemeClr val="accent6"/>
              </a:solidFill>
              <a:prstDash val="solid"/>
              <a:round/>
              <a:headEnd type="none" w="sm" len="sm"/>
              <a:tailEnd type="triangle" w="med" len="med"/>
            </a:ln>
          </p:spPr>
        </p:cxnSp>
        <p:cxnSp>
          <p:nvCxnSpPr>
            <p:cNvPr id="507" name="Google Shape;507;p19"/>
            <p:cNvCxnSpPr/>
            <p:nvPr/>
          </p:nvCxnSpPr>
          <p:spPr>
            <a:xfrm>
              <a:off x="4335161" y="3875354"/>
              <a:ext cx="598132" cy="0"/>
            </a:xfrm>
            <a:prstGeom prst="straightConnector1">
              <a:avLst/>
            </a:prstGeom>
            <a:noFill/>
            <a:ln w="28575" cap="flat" cmpd="sng">
              <a:solidFill>
                <a:schemeClr val="accent6"/>
              </a:solidFill>
              <a:prstDash val="solid"/>
              <a:round/>
              <a:headEnd type="none" w="sm" len="sm"/>
              <a:tailEnd type="none" w="sm" len="sm"/>
            </a:ln>
          </p:spPr>
        </p:cxnSp>
        <p:sp>
          <p:nvSpPr>
            <p:cNvPr id="508" name="Google Shape;508;p19"/>
            <p:cNvSpPr/>
            <p:nvPr/>
          </p:nvSpPr>
          <p:spPr>
            <a:xfrm>
              <a:off x="4706189" y="3647029"/>
              <a:ext cx="456651" cy="456651"/>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R</a:t>
              </a:r>
              <a:endParaRPr sz="1200" b="1" i="0" u="none" strike="noStrike" cap="none">
                <a:solidFill>
                  <a:schemeClr val="lt1"/>
                </a:solidFill>
                <a:latin typeface="Arial"/>
                <a:ea typeface="Arial"/>
                <a:cs typeface="Arial"/>
                <a:sym typeface="Arial"/>
              </a:endParaRPr>
            </a:p>
          </p:txBody>
        </p:sp>
        <p:sp>
          <p:nvSpPr>
            <p:cNvPr id="509" name="Google Shape;509;p19"/>
            <p:cNvSpPr/>
            <p:nvPr/>
          </p:nvSpPr>
          <p:spPr>
            <a:xfrm>
              <a:off x="5437143" y="3919526"/>
              <a:ext cx="3132000" cy="648000"/>
            </a:xfrm>
            <a:prstGeom prst="roundRect">
              <a:avLst>
                <a:gd name="adj" fmla="val 17551"/>
              </a:avLst>
            </a:prstGeom>
            <a:solidFill>
              <a:schemeClr val="dk2"/>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600"/>
                </a:spcAft>
                <a:buClr>
                  <a:srgbClr val="000000"/>
                </a:buClr>
                <a:buSzPts val="1200"/>
                <a:buFont typeface="Arial"/>
                <a:buNone/>
              </a:pPr>
              <a:r>
                <a:rPr lang="en-GB" sz="1200" b="1" i="0" u="none" strike="noStrike" cap="none">
                  <a:solidFill>
                    <a:srgbClr val="FFFFFF"/>
                  </a:solidFill>
                  <a:latin typeface="Arial"/>
                  <a:ea typeface="Arial"/>
                  <a:cs typeface="Arial"/>
                  <a:sym typeface="Arial"/>
                </a:rPr>
                <a:t>Neo CRT (CROSS)</a:t>
              </a:r>
              <a:br>
                <a:rPr lang="en-GB" sz="1200" b="1" i="0" u="none" strike="noStrike" cap="none">
                  <a:solidFill>
                    <a:srgbClr val="FFFFFF"/>
                  </a:solidFill>
                  <a:latin typeface="Arial"/>
                  <a:ea typeface="Arial"/>
                  <a:cs typeface="Arial"/>
                  <a:sym typeface="Arial"/>
                </a:rPr>
              </a:br>
              <a:r>
                <a:rPr lang="en-GB" sz="1200" b="1" i="0" u="none" strike="noStrike" cap="none">
                  <a:solidFill>
                    <a:srgbClr val="FFFFFF"/>
                  </a:solidFill>
                  <a:latin typeface="Arial"/>
                  <a:ea typeface="Arial"/>
                  <a:cs typeface="Arial"/>
                  <a:sym typeface="Arial"/>
                </a:rPr>
                <a:t>wCP-RT (41.4Gy) + Surgery</a:t>
              </a:r>
              <a:endParaRPr sz="1400" b="0" i="0" u="none" strike="noStrike" cap="none">
                <a:solidFill>
                  <a:srgbClr val="000000"/>
                </a:solidFill>
                <a:latin typeface="Arial"/>
                <a:ea typeface="Arial"/>
                <a:cs typeface="Arial"/>
                <a:sym typeface="Arial"/>
              </a:endParaRPr>
            </a:p>
          </p:txBody>
        </p:sp>
        <p:sp>
          <p:nvSpPr>
            <p:cNvPr id="510" name="Google Shape;510;p19"/>
            <p:cNvSpPr/>
            <p:nvPr/>
          </p:nvSpPr>
          <p:spPr>
            <a:xfrm>
              <a:off x="2231853" y="3285372"/>
              <a:ext cx="2267484" cy="1193314"/>
            </a:xfrm>
            <a:prstGeom prst="roundRect">
              <a:avLst>
                <a:gd name="adj" fmla="val 9302"/>
              </a:avLst>
            </a:prstGeom>
            <a:solidFill>
              <a:schemeClr val="lt1"/>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ADENOCARCINOMA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300"/>
                <a:buFont typeface="Arial"/>
                <a:buNone/>
              </a:pPr>
              <a:r>
                <a:rPr lang="en-GB" sz="1300" b="1" i="0" u="none" strike="noStrike" cap="none">
                  <a:solidFill>
                    <a:schemeClr val="dk1"/>
                  </a:solidFill>
                  <a:latin typeface="Arial"/>
                  <a:ea typeface="Arial"/>
                  <a:cs typeface="Arial"/>
                  <a:sym typeface="Arial"/>
                </a:rPr>
                <a:t>Esophageal and AEG I-III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300"/>
                <a:buFont typeface="Arial"/>
                <a:buNone/>
              </a:pPr>
              <a:r>
                <a:rPr lang="en-GB" sz="1300" b="1" i="0" u="none" strike="noStrike" cap="none">
                  <a:solidFill>
                    <a:schemeClr val="dk1"/>
                  </a:solidFill>
                  <a:latin typeface="Arial"/>
                  <a:ea typeface="Arial"/>
                  <a:cs typeface="Arial"/>
                  <a:sym typeface="Arial"/>
                </a:rPr>
                <a:t>cT2-3N0-3M0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300"/>
                <a:buFont typeface="Arial"/>
                <a:buNone/>
              </a:pPr>
              <a:r>
                <a:rPr lang="en-GB" sz="1300" b="1" i="0" u="none" strike="noStrike" cap="none">
                  <a:solidFill>
                    <a:schemeClr val="dk1"/>
                  </a:solidFill>
                  <a:latin typeface="Arial"/>
                  <a:ea typeface="Arial"/>
                  <a:cs typeface="Arial"/>
                  <a:sym typeface="Arial"/>
                </a:rPr>
                <a:t>N=540 (planned)*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600"/>
                </a:spcAft>
                <a:buClr>
                  <a:srgbClr val="000000"/>
                </a:buClr>
                <a:buSzPts val="1300"/>
                <a:buFont typeface="Arial"/>
                <a:buNone/>
              </a:pPr>
              <a:r>
                <a:rPr lang="en-GB" sz="1300" b="1" i="0" u="none" strike="noStrike" cap="none">
                  <a:solidFill>
                    <a:schemeClr val="dk1"/>
                  </a:solidFill>
                  <a:latin typeface="Arial"/>
                  <a:ea typeface="Arial"/>
                  <a:cs typeface="Arial"/>
                  <a:sym typeface="Arial"/>
                </a:rPr>
                <a:t>N=377 (enrolled)</a:t>
              </a:r>
              <a:endParaRPr sz="1400" b="0" i="0" u="none" strike="noStrike" cap="none">
                <a:solidFill>
                  <a:srgbClr val="000000"/>
                </a:solidFill>
                <a:latin typeface="Arial"/>
                <a:ea typeface="Arial"/>
                <a:cs typeface="Arial"/>
                <a:sym typeface="Arial"/>
              </a:endParaRPr>
            </a:p>
          </p:txBody>
        </p:sp>
        <p:sp>
          <p:nvSpPr>
            <p:cNvPr id="511" name="Google Shape;511;p19"/>
            <p:cNvSpPr/>
            <p:nvPr/>
          </p:nvSpPr>
          <p:spPr>
            <a:xfrm>
              <a:off x="8663790" y="3393594"/>
              <a:ext cx="651384" cy="227527"/>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Arm A</a:t>
              </a:r>
              <a:endParaRPr sz="1400" b="0" i="0" u="none" strike="noStrike" cap="none">
                <a:solidFill>
                  <a:srgbClr val="000000"/>
                </a:solidFill>
                <a:latin typeface="Arial"/>
                <a:ea typeface="Arial"/>
                <a:cs typeface="Arial"/>
                <a:sym typeface="Arial"/>
              </a:endParaRPr>
            </a:p>
          </p:txBody>
        </p:sp>
        <p:sp>
          <p:nvSpPr>
            <p:cNvPr id="512" name="Google Shape;512;p19"/>
            <p:cNvSpPr txBox="1"/>
            <p:nvPr/>
          </p:nvSpPr>
          <p:spPr>
            <a:xfrm>
              <a:off x="2231853" y="2885201"/>
              <a:ext cx="5288051" cy="14956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Arial"/>
                  <a:ea typeface="Arial"/>
                  <a:cs typeface="Arial"/>
                  <a:sym typeface="Arial"/>
                </a:rPr>
                <a:t>Neo-AEGIS (Arm A: 2013-18 MAGIC; 2018-20; FLOT or MAGIC)</a:t>
              </a:r>
              <a:r>
                <a:rPr lang="en-GB" sz="1400" b="1" i="0" u="none" strike="noStrike" cap="none" baseline="30000">
                  <a:solidFill>
                    <a:srgbClr val="000000"/>
                  </a:solidFill>
                  <a:latin typeface="Arial"/>
                  <a:ea typeface="Arial"/>
                  <a:cs typeface="Arial"/>
                  <a:sym typeface="Arial"/>
                </a:rPr>
                <a:t>3</a:t>
              </a:r>
              <a:endParaRPr sz="1400" b="0" i="0" u="none" strike="noStrike" cap="none" baseline="30000">
                <a:solidFill>
                  <a:srgbClr val="000000"/>
                </a:solidFill>
                <a:latin typeface="Arial"/>
                <a:ea typeface="Arial"/>
                <a:cs typeface="Arial"/>
                <a:sym typeface="Arial"/>
              </a:endParaRPr>
            </a:p>
          </p:txBody>
        </p:sp>
        <p:sp>
          <p:nvSpPr>
            <p:cNvPr id="513" name="Google Shape;513;p19"/>
            <p:cNvSpPr/>
            <p:nvPr/>
          </p:nvSpPr>
          <p:spPr>
            <a:xfrm>
              <a:off x="5524609" y="3205218"/>
              <a:ext cx="938500" cy="593814"/>
            </a:xfrm>
            <a:prstGeom prst="roundRect">
              <a:avLst>
                <a:gd name="adj" fmla="val 17551"/>
              </a:avLst>
            </a:prstGeom>
            <a:solidFill>
              <a:srgbClr val="E8BBB0"/>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EC(O)F(𝚾) × 3</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600"/>
                </a:spcAft>
                <a:buClr>
                  <a:srgbClr val="000000"/>
                </a:buClr>
                <a:buSzPts val="1200"/>
                <a:buFont typeface="Arial"/>
                <a:buNone/>
              </a:pPr>
              <a:r>
                <a:rPr lang="en-GB" sz="1200" b="1" i="0" u="none" strike="noStrike" cap="none">
                  <a:solidFill>
                    <a:schemeClr val="dk1"/>
                  </a:solidFill>
                  <a:latin typeface="Arial"/>
                  <a:ea typeface="Arial"/>
                  <a:cs typeface="Arial"/>
                  <a:sym typeface="Arial"/>
                </a:rPr>
                <a:t>or</a:t>
              </a:r>
              <a:br>
                <a:rPr lang="en-GB" sz="1200" b="1" i="0" u="none" strike="noStrike" cap="none">
                  <a:solidFill>
                    <a:schemeClr val="dk1"/>
                  </a:solidFill>
                  <a:latin typeface="Arial"/>
                  <a:ea typeface="Arial"/>
                  <a:cs typeface="Arial"/>
                  <a:sym typeface="Arial"/>
                </a:rPr>
              </a:br>
              <a:r>
                <a:rPr lang="en-GB" sz="1200" b="1" i="0" u="none" strike="noStrike" cap="none">
                  <a:solidFill>
                    <a:schemeClr val="dk1"/>
                  </a:solidFill>
                  <a:latin typeface="Arial"/>
                  <a:ea typeface="Arial"/>
                  <a:cs typeface="Arial"/>
                  <a:sym typeface="Arial"/>
                </a:rPr>
                <a:t>FLOT × 4</a:t>
              </a:r>
              <a:endParaRPr sz="1200" b="0" i="0" u="none" strike="noStrike" cap="none">
                <a:solidFill>
                  <a:srgbClr val="000000"/>
                </a:solidFill>
                <a:latin typeface="Arial"/>
                <a:ea typeface="Arial"/>
                <a:cs typeface="Arial"/>
                <a:sym typeface="Arial"/>
              </a:endParaRPr>
            </a:p>
          </p:txBody>
        </p:sp>
        <p:sp>
          <p:nvSpPr>
            <p:cNvPr id="514" name="Google Shape;514;p19"/>
            <p:cNvSpPr/>
            <p:nvPr/>
          </p:nvSpPr>
          <p:spPr>
            <a:xfrm>
              <a:off x="6526473" y="3205218"/>
              <a:ext cx="938500" cy="593814"/>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rgbClr val="FFFFFF"/>
                  </a:solidFill>
                  <a:latin typeface="Arial"/>
                  <a:ea typeface="Arial"/>
                  <a:cs typeface="Arial"/>
                  <a:sym typeface="Arial"/>
                </a:rPr>
                <a:t>Surgery</a:t>
              </a:r>
              <a:endParaRPr sz="1200" b="0" i="0" u="none" strike="noStrike" cap="none">
                <a:solidFill>
                  <a:srgbClr val="000000"/>
                </a:solidFill>
                <a:latin typeface="Arial"/>
                <a:ea typeface="Arial"/>
                <a:cs typeface="Arial"/>
                <a:sym typeface="Arial"/>
              </a:endParaRPr>
            </a:p>
          </p:txBody>
        </p:sp>
        <p:sp>
          <p:nvSpPr>
            <p:cNvPr id="515" name="Google Shape;515;p19"/>
            <p:cNvSpPr/>
            <p:nvPr/>
          </p:nvSpPr>
          <p:spPr>
            <a:xfrm>
              <a:off x="7536289" y="3205218"/>
              <a:ext cx="938500" cy="593814"/>
            </a:xfrm>
            <a:prstGeom prst="roundRect">
              <a:avLst>
                <a:gd name="adj" fmla="val 17551"/>
              </a:avLst>
            </a:prstGeom>
            <a:solidFill>
              <a:srgbClr val="E8BBB0"/>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EC(O)F(𝚾) × 3</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600"/>
                </a:spcAft>
                <a:buClr>
                  <a:srgbClr val="000000"/>
                </a:buClr>
                <a:buSzPts val="1200"/>
                <a:buFont typeface="Arial"/>
                <a:buNone/>
              </a:pPr>
              <a:r>
                <a:rPr lang="en-GB" sz="1200" b="1" i="0" u="none" strike="noStrike" cap="none">
                  <a:solidFill>
                    <a:schemeClr val="dk1"/>
                  </a:solidFill>
                  <a:latin typeface="Arial"/>
                  <a:ea typeface="Arial"/>
                  <a:cs typeface="Arial"/>
                  <a:sym typeface="Arial"/>
                </a:rPr>
                <a:t>or</a:t>
              </a:r>
              <a:br>
                <a:rPr lang="en-GB" sz="1200" b="1" i="0" u="none" strike="noStrike" cap="none">
                  <a:solidFill>
                    <a:schemeClr val="dk1"/>
                  </a:solidFill>
                  <a:latin typeface="Arial"/>
                  <a:ea typeface="Arial"/>
                  <a:cs typeface="Arial"/>
                  <a:sym typeface="Arial"/>
                </a:rPr>
              </a:br>
              <a:r>
                <a:rPr lang="en-GB" sz="1200" b="1" i="0" u="none" strike="noStrike" cap="none">
                  <a:solidFill>
                    <a:schemeClr val="dk1"/>
                  </a:solidFill>
                  <a:latin typeface="Arial"/>
                  <a:ea typeface="Arial"/>
                  <a:cs typeface="Arial"/>
                  <a:sym typeface="Arial"/>
                </a:rPr>
                <a:t>FLOT × 4</a:t>
              </a:r>
              <a:endParaRPr sz="1200" b="0" i="0" u="none" strike="noStrike" cap="none">
                <a:solidFill>
                  <a:srgbClr val="000000"/>
                </a:solidFill>
                <a:latin typeface="Arial"/>
                <a:ea typeface="Arial"/>
                <a:cs typeface="Arial"/>
                <a:sym typeface="Arial"/>
              </a:endParaRPr>
            </a:p>
          </p:txBody>
        </p:sp>
        <p:sp>
          <p:nvSpPr>
            <p:cNvPr id="516" name="Google Shape;516;p19"/>
            <p:cNvSpPr/>
            <p:nvPr/>
          </p:nvSpPr>
          <p:spPr>
            <a:xfrm>
              <a:off x="8663790" y="4117163"/>
              <a:ext cx="651384" cy="227527"/>
            </a:xfrm>
            <a:prstGeom prst="roundRect">
              <a:avLst>
                <a:gd name="adj" fmla="val 17551"/>
              </a:avLst>
            </a:prstGeom>
            <a:solidFill>
              <a:schemeClr val="dk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Arm B</a:t>
              </a:r>
              <a:endParaRPr sz="1400" b="0" i="0" u="none" strike="noStrike" cap="none">
                <a:solidFill>
                  <a:srgbClr val="000000"/>
                </a:solidFill>
                <a:latin typeface="Arial"/>
                <a:ea typeface="Arial"/>
                <a:cs typeface="Arial"/>
                <a:sym typeface="Arial"/>
              </a:endParaRPr>
            </a:p>
          </p:txBody>
        </p:sp>
      </p:grpSp>
      <p:sp>
        <p:nvSpPr>
          <p:cNvPr id="517" name="Google Shape;517;p19"/>
          <p:cNvSpPr txBox="1"/>
          <p:nvPr/>
        </p:nvSpPr>
        <p:spPr>
          <a:xfrm>
            <a:off x="690563" y="5516008"/>
            <a:ext cx="316219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*non-inferiority: powered as per first futility analysis (n=71 deaths)</a:t>
            </a:r>
            <a:endParaRPr sz="1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spcBef>
                <a:spcPts val="0"/>
              </a:spcBef>
            </a:pPr>
            <a:r>
              <a:rPr lang="en-GB" dirty="0" err="1">
                <a:solidFill>
                  <a:srgbClr val="5D8298"/>
                </a:solidFill>
              </a:rPr>
              <a:t>Peri</a:t>
            </a:r>
            <a:r>
              <a:rPr lang="en-GB" dirty="0">
                <a:solidFill>
                  <a:srgbClr val="5D8298"/>
                </a:solidFill>
              </a:rPr>
              <a:t>-operative chemotherapy does not seem inferior to </a:t>
            </a:r>
            <a:r>
              <a:rPr lang="en-GB" dirty="0"/>
              <a:t>neoadjuvant </a:t>
            </a:r>
            <a:r>
              <a:rPr lang="en-GB" dirty="0" err="1" smtClean="0"/>
              <a:t>chemoradiotherapy</a:t>
            </a:r>
            <a:r>
              <a:rPr lang="en-GB" dirty="0" smtClean="0"/>
              <a:t> </a:t>
            </a:r>
            <a:r>
              <a:rPr lang="en-GB" dirty="0" smtClean="0">
                <a:solidFill>
                  <a:srgbClr val="5D8298"/>
                </a:solidFill>
              </a:rPr>
              <a:t>CROSS-regimen</a:t>
            </a:r>
            <a:endParaRPr dirty="0">
              <a:solidFill>
                <a:srgbClr val="5D8298"/>
              </a:solidFill>
            </a:endParaRPr>
          </a:p>
          <a:p>
            <a:pPr marL="357188" lvl="0" indent="-357188" algn="l" rtl="0">
              <a:lnSpc>
                <a:spcPct val="100000"/>
              </a:lnSpc>
              <a:spcBef>
                <a:spcPts val="1200"/>
              </a:spcBef>
              <a:spcAft>
                <a:spcPts val="0"/>
              </a:spcAft>
              <a:buSzPts val="2000"/>
              <a:buChar char="•"/>
            </a:pPr>
            <a:r>
              <a:rPr lang="en-GB" dirty="0">
                <a:solidFill>
                  <a:srgbClr val="5D8298"/>
                </a:solidFill>
              </a:rPr>
              <a:t>The 3-year survival is 55% for </a:t>
            </a:r>
            <a:r>
              <a:rPr lang="en-GB" dirty="0" err="1">
                <a:solidFill>
                  <a:srgbClr val="5D8298"/>
                </a:solidFill>
              </a:rPr>
              <a:t>peri</a:t>
            </a:r>
            <a:r>
              <a:rPr lang="en-GB" dirty="0">
                <a:solidFill>
                  <a:srgbClr val="5D8298"/>
                </a:solidFill>
              </a:rPr>
              <a:t>-operative chemotherapy and 57% for CROSS regimen</a:t>
            </a:r>
            <a:endParaRPr dirty="0">
              <a:solidFill>
                <a:srgbClr val="5D8298"/>
              </a:solidFill>
            </a:endParaRPr>
          </a:p>
          <a:p>
            <a:pPr marL="357188" lvl="0" indent="-357188" algn="l" rtl="0">
              <a:lnSpc>
                <a:spcPct val="100000"/>
              </a:lnSpc>
              <a:spcBef>
                <a:spcPts val="1200"/>
              </a:spcBef>
              <a:spcAft>
                <a:spcPts val="0"/>
              </a:spcAft>
              <a:buSzPts val="2000"/>
              <a:buChar char="•"/>
            </a:pPr>
            <a:r>
              <a:rPr lang="en-GB" dirty="0">
                <a:solidFill>
                  <a:srgbClr val="5D8298"/>
                </a:solidFill>
              </a:rPr>
              <a:t>However, markers of response including pathologic complete response, major pathologic response, R0 rate and nodal-down staging, were significantly better in CROSS arm</a:t>
            </a:r>
            <a:endParaRPr dirty="0">
              <a:solidFill>
                <a:srgbClr val="5D8298"/>
              </a:solidFill>
            </a:endParaRPr>
          </a:p>
          <a:p>
            <a:pPr marL="357188" lvl="0" indent="-357188" algn="l" rtl="0">
              <a:lnSpc>
                <a:spcPct val="100000"/>
              </a:lnSpc>
              <a:spcBef>
                <a:spcPts val="1200"/>
              </a:spcBef>
              <a:spcAft>
                <a:spcPts val="0"/>
              </a:spcAft>
              <a:buSzPts val="2000"/>
              <a:buChar char="•"/>
            </a:pPr>
            <a:r>
              <a:rPr lang="en-GB" dirty="0">
                <a:solidFill>
                  <a:srgbClr val="5D8298"/>
                </a:solidFill>
              </a:rPr>
              <a:t>There was no significant difference between regimens in severity of complications </a:t>
            </a:r>
            <a:endParaRPr dirty="0">
              <a:solidFill>
                <a:srgbClr val="5D8298"/>
              </a:solidFill>
            </a:endParaRPr>
          </a:p>
          <a:p>
            <a:pPr marL="357187" lvl="0" indent="-357187" algn="l" rtl="0">
              <a:lnSpc>
                <a:spcPct val="100000"/>
              </a:lnSpc>
              <a:spcBef>
                <a:spcPts val="1200"/>
              </a:spcBef>
              <a:spcAft>
                <a:spcPts val="0"/>
              </a:spcAft>
              <a:buSzPts val="2000"/>
              <a:buChar char="•"/>
            </a:pPr>
            <a:r>
              <a:rPr lang="en-GB" dirty="0"/>
              <a:t>Data will support better clinical decision-making</a:t>
            </a:r>
            <a:endParaRPr dirty="0">
              <a:solidFill>
                <a:srgbClr val="5D8298"/>
              </a:solidFill>
            </a:endParaRPr>
          </a:p>
          <a:p>
            <a:pPr marL="0" lvl="0" indent="0" algn="l" rtl="0">
              <a:lnSpc>
                <a:spcPct val="100000"/>
              </a:lnSpc>
              <a:spcBef>
                <a:spcPts val="1200"/>
              </a:spcBef>
              <a:spcAft>
                <a:spcPts val="0"/>
              </a:spcAft>
              <a:buSzPts val="2000"/>
              <a:buNone/>
            </a:pPr>
            <a:endParaRPr dirty="0"/>
          </a:p>
        </p:txBody>
      </p:sp>
      <p:sp>
        <p:nvSpPr>
          <p:cNvPr id="524" name="Google Shape;524;p20"/>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NEO-AEGIS: RESULTS AND SUMMARY </a:t>
            </a:r>
            <a:endParaRPr/>
          </a:p>
        </p:txBody>
      </p:sp>
      <p:sp>
        <p:nvSpPr>
          <p:cNvPr id="525" name="Google Shape;525;p20"/>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27</a:t>
            </a:fld>
            <a:endParaRPr/>
          </a:p>
        </p:txBody>
      </p:sp>
      <p:sp>
        <p:nvSpPr>
          <p:cNvPr id="526" name="Google Shape;526;p20"/>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200">
                <a:solidFill>
                  <a:srgbClr val="5D8298"/>
                </a:solidFill>
              </a:rPr>
              <a:t>CROSS, Chemoradiotherapy for Oesophageal Cancer Followed by Surgery Study</a:t>
            </a:r>
            <a:endParaRPr>
              <a:solidFill>
                <a:srgbClr val="5D8298"/>
              </a:solidFill>
            </a:endParaRPr>
          </a:p>
        </p:txBody>
      </p:sp>
      <p:sp>
        <p:nvSpPr>
          <p:cNvPr id="527" name="Google Shape;527;p20"/>
          <p:cNvSpPr/>
          <p:nvPr/>
        </p:nvSpPr>
        <p:spPr>
          <a:xfrm>
            <a:off x="2367059" y="4237479"/>
            <a:ext cx="6522417" cy="2015721"/>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accent1"/>
                </a:solidFill>
                <a:latin typeface="Arial"/>
                <a:ea typeface="Arial"/>
                <a:cs typeface="Arial"/>
                <a:sym typeface="Arial"/>
              </a:rPr>
              <a:t>Clinical takeaway: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800"/>
              <a:buFont typeface="Arial"/>
              <a:buChar char="•"/>
            </a:pPr>
            <a:r>
              <a:rPr lang="en-GB" sz="1800" b="1" i="0" u="none" strike="noStrike" cap="none">
                <a:solidFill>
                  <a:schemeClr val="dk2"/>
                </a:solidFill>
                <a:latin typeface="Arial"/>
                <a:ea typeface="Arial"/>
                <a:cs typeface="Arial"/>
                <a:sym typeface="Arial"/>
              </a:rPr>
              <a:t>Peri-operative chemotherapy and neo</a:t>
            </a:r>
            <a:r>
              <a:rPr lang="en-GB" sz="1800" b="1">
                <a:solidFill>
                  <a:schemeClr val="dk2"/>
                </a:solidFill>
              </a:rPr>
              <a:t>adjuvant chemoradiotherapy </a:t>
            </a:r>
            <a:r>
              <a:rPr lang="en-GB" sz="1800" b="1" i="0" u="none" strike="noStrike" cap="none">
                <a:solidFill>
                  <a:schemeClr val="dk2"/>
                </a:solidFill>
                <a:latin typeface="Arial"/>
                <a:ea typeface="Arial"/>
                <a:cs typeface="Arial"/>
                <a:sym typeface="Arial"/>
              </a:rPr>
              <a:t>CROSS regimen have similar overall survival results. The data should make it easier for clinicians to decide between CROSS and peri-operative chemotherapy, particularly as CROSS is associated with lower toxicity</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4"/>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200"/>
              <a:buFont typeface="Arial"/>
              <a:buNone/>
            </a:pPr>
            <a:r>
              <a:rPr lang="en-GB" sz="3200"/>
              <a:t>INFINITY: A MULTICENTRE, SINGLE-ARM, </a:t>
            </a:r>
            <a:br>
              <a:rPr lang="en-GB" sz="3200"/>
            </a:br>
            <a:r>
              <a:rPr lang="en-GB" sz="3200"/>
              <a:t>MULTI-COHORT, PHASE 2 TRIAL OF TREMELIMUMAB AND DURVALUMAB AS NEOADJUVANT TREATMENT </a:t>
            </a:r>
            <a:br>
              <a:rPr lang="en-GB" sz="3200"/>
            </a:br>
            <a:r>
              <a:rPr lang="en-GB" sz="3200"/>
              <a:t>OF PATIENTS WITH MSI HIGH RESECTABLE GASTRIC </a:t>
            </a:r>
            <a:br>
              <a:rPr lang="en-GB" sz="3200"/>
            </a:br>
            <a:r>
              <a:rPr lang="en-GB" sz="3200"/>
              <a:t>OR GASTROESOPHAGEAL JUNCTION ADENOCARCINOMA</a:t>
            </a:r>
            <a:br>
              <a:rPr lang="en-GB" sz="3200"/>
            </a:br>
            <a:r>
              <a:rPr lang="en-GB" sz="3600"/>
              <a:t/>
            </a:r>
            <a:br>
              <a:rPr lang="en-GB" sz="3600"/>
            </a:br>
            <a:r>
              <a:rPr lang="en-GB" sz="2200" cap="none"/>
              <a:t>Filippo P, et al. ASCO GI 2023. Abstract #358 </a:t>
            </a:r>
            <a:endParaRPr sz="2200"/>
          </a:p>
        </p:txBody>
      </p:sp>
      <p:sp>
        <p:nvSpPr>
          <p:cNvPr id="533" name="Google Shape;533;p14"/>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28</a:t>
            </a:fld>
            <a:endParaRPr/>
          </a:p>
        </p:txBody>
      </p:sp>
      <p:sp>
        <p:nvSpPr>
          <p:cNvPr id="534" name="Google Shape;534;p14"/>
          <p:cNvSpPr txBox="1"/>
          <p:nvPr/>
        </p:nvSpPr>
        <p:spPr>
          <a:xfrm>
            <a:off x="620183" y="6229349"/>
            <a:ext cx="10454217"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MSI, microsatellite instability </a:t>
            </a:r>
            <a:endParaRPr sz="1400" b="0" i="0" u="none" strike="noStrike" cap="none">
              <a:solidFill>
                <a:srgbClr val="0000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5"/>
          <p:cNvSpPr txBox="1">
            <a:spLocks noGrp="1"/>
          </p:cNvSpPr>
          <p:nvPr>
            <p:ph type="body" idx="1"/>
          </p:nvPr>
        </p:nvSpPr>
        <p:spPr>
          <a:xfrm>
            <a:off x="620184" y="1425600"/>
            <a:ext cx="10963200" cy="1571352"/>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sz="1800"/>
              <a:t>In resectable G/GEJ cancer, dMMR/MSI-H status is associated with better survival and a potential lack of benefit from chemotherapy</a:t>
            </a:r>
            <a:r>
              <a:rPr lang="en-GB" sz="1800" baseline="30000"/>
              <a:t>1</a:t>
            </a:r>
            <a:endParaRPr/>
          </a:p>
          <a:p>
            <a:pPr marL="357188" lvl="0" indent="-357188" algn="l" rtl="0">
              <a:lnSpc>
                <a:spcPct val="100000"/>
              </a:lnSpc>
              <a:spcBef>
                <a:spcPts val="1200"/>
              </a:spcBef>
              <a:spcAft>
                <a:spcPts val="0"/>
              </a:spcAft>
              <a:buSzPts val="2000"/>
              <a:buChar char="•"/>
            </a:pPr>
            <a:r>
              <a:rPr lang="en-GB" sz="1800"/>
              <a:t>dMMR/MSI-H status is one of the strong predictors of the efficacy of immunotherapy</a:t>
            </a:r>
            <a:r>
              <a:rPr lang="en-GB" sz="1800" baseline="30000"/>
              <a:t>2</a:t>
            </a:r>
            <a:endParaRPr/>
          </a:p>
          <a:p>
            <a:pPr marL="357188" lvl="0" indent="-357188" algn="l" rtl="0">
              <a:lnSpc>
                <a:spcPct val="100000"/>
              </a:lnSpc>
              <a:spcBef>
                <a:spcPts val="1200"/>
              </a:spcBef>
              <a:spcAft>
                <a:spcPts val="0"/>
              </a:spcAft>
              <a:buSzPts val="2000"/>
              <a:buChar char="•"/>
            </a:pPr>
            <a:r>
              <a:rPr lang="en-GB" sz="1800"/>
              <a:t>INFINITY is a multicentre, single arm and phase 2 clinical study</a:t>
            </a:r>
            <a:r>
              <a:rPr lang="en-GB" sz="1800" baseline="30000"/>
              <a:t>3</a:t>
            </a:r>
            <a:r>
              <a:rPr lang="en-GB" sz="1800"/>
              <a:t> </a:t>
            </a:r>
            <a:endParaRPr/>
          </a:p>
        </p:txBody>
      </p:sp>
      <p:sp>
        <p:nvSpPr>
          <p:cNvPr id="541" name="Google Shape;541;p15"/>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INFINITY: BACKGROUND AND STUDY DESIGN</a:t>
            </a:r>
            <a:endParaRPr/>
          </a:p>
        </p:txBody>
      </p:sp>
      <p:sp>
        <p:nvSpPr>
          <p:cNvPr id="542" name="Google Shape;542;p15"/>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29</a:t>
            </a:fld>
            <a:endParaRPr/>
          </a:p>
        </p:txBody>
      </p:sp>
      <p:sp>
        <p:nvSpPr>
          <p:cNvPr id="543" name="Google Shape;543;p15"/>
          <p:cNvSpPr txBox="1">
            <a:spLocks noGrp="1"/>
          </p:cNvSpPr>
          <p:nvPr>
            <p:ph type="body" idx="2"/>
          </p:nvPr>
        </p:nvSpPr>
        <p:spPr>
          <a:xfrm>
            <a:off x="620182" y="6168124"/>
            <a:ext cx="10824255" cy="304331"/>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050">
                <a:solidFill>
                  <a:srgbClr val="5D8298"/>
                </a:solidFill>
              </a:rPr>
              <a:t>cT, clinical T stage; CT, computed tomography; dMMR, DNA mismatch repair deficiency; EBV, Epstein-Barr virus; EUS, endoscopic ultrasound; FNA, fine-needle aspiration; G/GEJ, gastric or gastroesophageal junction; IDMC, independent data monitoring committee; M, evaluation of distant metastasis; MRD, minimal residual disease; MSI-H, microsatellite instability-high; N, evaluation of regional lymph nodes; PET, positron emission tomography</a:t>
            </a:r>
            <a:endParaRPr sz="1050">
              <a:solidFill>
                <a:srgbClr val="5D8298"/>
              </a:solidFill>
            </a:endParaRPr>
          </a:p>
          <a:p>
            <a:pPr marL="0" lvl="0" indent="0" algn="l" rtl="0">
              <a:lnSpc>
                <a:spcPct val="100000"/>
              </a:lnSpc>
              <a:spcBef>
                <a:spcPts val="300"/>
              </a:spcBef>
              <a:spcAft>
                <a:spcPts val="300"/>
              </a:spcAft>
              <a:buSzPts val="1200"/>
              <a:buNone/>
            </a:pPr>
            <a:r>
              <a:rPr lang="en-GB" sz="1050">
                <a:solidFill>
                  <a:srgbClr val="5D8298"/>
                </a:solidFill>
              </a:rPr>
              <a:t>1. Pietrantonio F, et al. J Clin Oncol. 2019;37:3392-400; 2. Leone AG, et al. ESMO Open. 2022;7:100380; 3. </a:t>
            </a:r>
            <a:r>
              <a:rPr lang="en-GB" sz="1050" u="sng">
                <a:solidFill>
                  <a:srgbClr val="5D8298"/>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https://clinicaltrials.gov/ct2/show/NCT04817826</a:t>
            </a:r>
            <a:r>
              <a:rPr lang="en-GB" sz="1050">
                <a:solidFill>
                  <a:srgbClr val="5D8298"/>
                </a:solidFill>
              </a:rPr>
              <a:t> (last accessed: January 25, 2023)</a:t>
            </a:r>
            <a:endParaRPr>
              <a:solidFill>
                <a:srgbClr val="5D8298"/>
              </a:solidFill>
            </a:endParaRPr>
          </a:p>
        </p:txBody>
      </p:sp>
      <p:sp>
        <p:nvSpPr>
          <p:cNvPr id="544" name="Google Shape;544;p15"/>
          <p:cNvSpPr txBox="1"/>
          <p:nvPr/>
        </p:nvSpPr>
        <p:spPr>
          <a:xfrm>
            <a:off x="2763009" y="4387036"/>
            <a:ext cx="291747"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Time</a:t>
            </a:r>
            <a:br>
              <a:rPr lang="en-GB" sz="800" b="0" i="0" u="none" strike="noStrike" cap="none">
                <a:solidFill>
                  <a:schemeClr val="dk1"/>
                </a:solidFill>
                <a:latin typeface="Arial"/>
                <a:ea typeface="Arial"/>
                <a:cs typeface="Arial"/>
                <a:sym typeface="Arial"/>
              </a:rPr>
            </a:br>
            <a:r>
              <a:rPr lang="en-GB" sz="800" b="0" i="0" u="none" strike="noStrike" cap="none">
                <a:solidFill>
                  <a:schemeClr val="dk1"/>
                </a:solidFill>
                <a:latin typeface="Arial"/>
                <a:ea typeface="Arial"/>
                <a:cs typeface="Arial"/>
                <a:sym typeface="Arial"/>
              </a:rPr>
              <a:t>weeks</a:t>
            </a:r>
            <a:endParaRPr sz="1400" b="0" i="0" u="none" strike="noStrike" cap="none">
              <a:solidFill>
                <a:srgbClr val="000000"/>
              </a:solidFill>
              <a:latin typeface="Arial"/>
              <a:ea typeface="Arial"/>
              <a:cs typeface="Arial"/>
              <a:sym typeface="Arial"/>
            </a:endParaRPr>
          </a:p>
        </p:txBody>
      </p:sp>
      <p:sp>
        <p:nvSpPr>
          <p:cNvPr id="545" name="Google Shape;545;p15"/>
          <p:cNvSpPr/>
          <p:nvPr/>
        </p:nvSpPr>
        <p:spPr>
          <a:xfrm>
            <a:off x="1270602" y="4959515"/>
            <a:ext cx="124356" cy="9842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46" name="Google Shape;546;p15"/>
          <p:cNvCxnSpPr/>
          <p:nvPr/>
        </p:nvCxnSpPr>
        <p:spPr>
          <a:xfrm>
            <a:off x="2888299" y="4343921"/>
            <a:ext cx="2963226" cy="0"/>
          </a:xfrm>
          <a:prstGeom prst="straightConnector1">
            <a:avLst/>
          </a:prstGeom>
          <a:noFill/>
          <a:ln w="12700" cap="flat" cmpd="sng">
            <a:solidFill>
              <a:schemeClr val="dk1"/>
            </a:solidFill>
            <a:prstDash val="solid"/>
            <a:round/>
            <a:headEnd type="none" w="sm" len="sm"/>
            <a:tailEnd type="none" w="sm" len="sm"/>
          </a:ln>
        </p:spPr>
      </p:cxnSp>
      <p:cxnSp>
        <p:nvCxnSpPr>
          <p:cNvPr id="547" name="Google Shape;547;p15"/>
          <p:cNvCxnSpPr/>
          <p:nvPr/>
        </p:nvCxnSpPr>
        <p:spPr>
          <a:xfrm rot="10800000">
            <a:off x="3467738" y="4226090"/>
            <a:ext cx="0" cy="115306"/>
          </a:xfrm>
          <a:prstGeom prst="straightConnector1">
            <a:avLst/>
          </a:prstGeom>
          <a:noFill/>
          <a:ln w="12700" cap="flat" cmpd="sng">
            <a:solidFill>
              <a:schemeClr val="dk1"/>
            </a:solidFill>
            <a:prstDash val="solid"/>
            <a:round/>
            <a:headEnd type="none" w="sm" len="sm"/>
            <a:tailEnd type="none" w="sm" len="sm"/>
          </a:ln>
        </p:spPr>
      </p:cxnSp>
      <p:cxnSp>
        <p:nvCxnSpPr>
          <p:cNvPr id="548" name="Google Shape;548;p15"/>
          <p:cNvCxnSpPr/>
          <p:nvPr/>
        </p:nvCxnSpPr>
        <p:spPr>
          <a:xfrm rot="10800000">
            <a:off x="4036063" y="4226090"/>
            <a:ext cx="0" cy="115306"/>
          </a:xfrm>
          <a:prstGeom prst="straightConnector1">
            <a:avLst/>
          </a:prstGeom>
          <a:noFill/>
          <a:ln w="12700" cap="flat" cmpd="sng">
            <a:solidFill>
              <a:schemeClr val="dk1"/>
            </a:solidFill>
            <a:prstDash val="solid"/>
            <a:round/>
            <a:headEnd type="none" w="sm" len="sm"/>
            <a:tailEnd type="none" w="sm" len="sm"/>
          </a:ln>
        </p:spPr>
      </p:cxnSp>
      <p:cxnSp>
        <p:nvCxnSpPr>
          <p:cNvPr id="549" name="Google Shape;549;p15"/>
          <p:cNvCxnSpPr/>
          <p:nvPr/>
        </p:nvCxnSpPr>
        <p:spPr>
          <a:xfrm rot="10800000">
            <a:off x="4594863" y="4226090"/>
            <a:ext cx="0" cy="115306"/>
          </a:xfrm>
          <a:prstGeom prst="straightConnector1">
            <a:avLst/>
          </a:prstGeom>
          <a:noFill/>
          <a:ln w="12700" cap="flat" cmpd="sng">
            <a:solidFill>
              <a:schemeClr val="dk1"/>
            </a:solidFill>
            <a:prstDash val="solid"/>
            <a:round/>
            <a:headEnd type="none" w="sm" len="sm"/>
            <a:tailEnd type="none" w="sm" len="sm"/>
          </a:ln>
        </p:spPr>
      </p:cxnSp>
      <p:cxnSp>
        <p:nvCxnSpPr>
          <p:cNvPr id="550" name="Google Shape;550;p15"/>
          <p:cNvCxnSpPr/>
          <p:nvPr/>
        </p:nvCxnSpPr>
        <p:spPr>
          <a:xfrm rot="10800000">
            <a:off x="5160013" y="4226090"/>
            <a:ext cx="0" cy="115306"/>
          </a:xfrm>
          <a:prstGeom prst="straightConnector1">
            <a:avLst/>
          </a:prstGeom>
          <a:noFill/>
          <a:ln w="12700" cap="flat" cmpd="sng">
            <a:solidFill>
              <a:schemeClr val="dk1"/>
            </a:solidFill>
            <a:prstDash val="solid"/>
            <a:round/>
            <a:headEnd type="none" w="sm" len="sm"/>
            <a:tailEnd type="none" w="sm" len="sm"/>
          </a:ln>
        </p:spPr>
      </p:cxnSp>
      <p:cxnSp>
        <p:nvCxnSpPr>
          <p:cNvPr id="551" name="Google Shape;551;p15"/>
          <p:cNvCxnSpPr/>
          <p:nvPr/>
        </p:nvCxnSpPr>
        <p:spPr>
          <a:xfrm rot="10800000">
            <a:off x="5725163" y="4226090"/>
            <a:ext cx="0" cy="115306"/>
          </a:xfrm>
          <a:prstGeom prst="straightConnector1">
            <a:avLst/>
          </a:prstGeom>
          <a:noFill/>
          <a:ln w="12700" cap="flat" cmpd="sng">
            <a:solidFill>
              <a:schemeClr val="dk1"/>
            </a:solidFill>
            <a:prstDash val="solid"/>
            <a:round/>
            <a:headEnd type="none" w="sm" len="sm"/>
            <a:tailEnd type="none" w="sm" len="sm"/>
          </a:ln>
        </p:spPr>
      </p:cxnSp>
      <p:cxnSp>
        <p:nvCxnSpPr>
          <p:cNvPr id="552" name="Google Shape;552;p15"/>
          <p:cNvCxnSpPr/>
          <p:nvPr/>
        </p:nvCxnSpPr>
        <p:spPr>
          <a:xfrm rot="10800000">
            <a:off x="2896238" y="4226090"/>
            <a:ext cx="0" cy="115306"/>
          </a:xfrm>
          <a:prstGeom prst="straightConnector1">
            <a:avLst/>
          </a:prstGeom>
          <a:noFill/>
          <a:ln w="12700" cap="flat" cmpd="sng">
            <a:solidFill>
              <a:schemeClr val="dk1"/>
            </a:solidFill>
            <a:prstDash val="solid"/>
            <a:round/>
            <a:headEnd type="none" w="sm" len="sm"/>
            <a:tailEnd type="none" w="sm" len="sm"/>
          </a:ln>
        </p:spPr>
      </p:cxnSp>
      <p:sp>
        <p:nvSpPr>
          <p:cNvPr id="553" name="Google Shape;553;p15"/>
          <p:cNvSpPr txBox="1"/>
          <p:nvPr/>
        </p:nvSpPr>
        <p:spPr>
          <a:xfrm>
            <a:off x="3442459" y="4387036"/>
            <a:ext cx="57708"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554" name="Google Shape;554;p15"/>
          <p:cNvSpPr txBox="1"/>
          <p:nvPr/>
        </p:nvSpPr>
        <p:spPr>
          <a:xfrm>
            <a:off x="4010784" y="4387036"/>
            <a:ext cx="57708"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555" name="Google Shape;555;p15"/>
          <p:cNvSpPr txBox="1"/>
          <p:nvPr/>
        </p:nvSpPr>
        <p:spPr>
          <a:xfrm>
            <a:off x="4572759" y="4387036"/>
            <a:ext cx="57708"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556" name="Google Shape;556;p15"/>
          <p:cNvSpPr txBox="1"/>
          <p:nvPr/>
        </p:nvSpPr>
        <p:spPr>
          <a:xfrm>
            <a:off x="5109055" y="4387036"/>
            <a:ext cx="115416"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557" name="Google Shape;557;p15"/>
          <p:cNvSpPr txBox="1"/>
          <p:nvPr/>
        </p:nvSpPr>
        <p:spPr>
          <a:xfrm>
            <a:off x="5677380" y="4387036"/>
            <a:ext cx="115416"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12</a:t>
            </a:r>
            <a:endParaRPr sz="1400" b="0" i="0" u="none" strike="noStrike" cap="none">
              <a:solidFill>
                <a:srgbClr val="000000"/>
              </a:solidFill>
              <a:latin typeface="Arial"/>
              <a:ea typeface="Arial"/>
              <a:cs typeface="Arial"/>
              <a:sym typeface="Arial"/>
            </a:endParaRPr>
          </a:p>
        </p:txBody>
      </p:sp>
      <p:sp>
        <p:nvSpPr>
          <p:cNvPr id="558" name="Google Shape;558;p15"/>
          <p:cNvSpPr txBox="1"/>
          <p:nvPr/>
        </p:nvSpPr>
        <p:spPr>
          <a:xfrm>
            <a:off x="4936127" y="4568011"/>
            <a:ext cx="1242327" cy="567848"/>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900"/>
              <a:buFont typeface="Arial"/>
              <a:buNone/>
            </a:pPr>
            <a:r>
              <a:rPr lang="en-GB" sz="900" b="1" i="0" u="none" strike="noStrike" cap="none">
                <a:solidFill>
                  <a:schemeClr val="dk1"/>
                </a:solidFill>
                <a:latin typeface="Arial"/>
                <a:ea typeface="Arial"/>
                <a:cs typeface="Arial"/>
                <a:sym typeface="Arial"/>
              </a:rPr>
              <a:t>Restaging:</a:t>
            </a:r>
            <a:r>
              <a:rPr lang="en-GB" sz="800" b="0" i="0" u="none" strike="noStrike" cap="none">
                <a:solidFill>
                  <a:schemeClr val="dk1"/>
                </a:solidFill>
                <a:latin typeface="Arial"/>
                <a:ea typeface="Arial"/>
                <a:cs typeface="Arial"/>
                <a:sym typeface="Arial"/>
              </a:rPr>
              <a:t/>
            </a:r>
            <a:br>
              <a:rPr lang="en-GB" sz="800" b="0" i="0" u="none" strike="noStrike" cap="none">
                <a:solidFill>
                  <a:schemeClr val="dk1"/>
                </a:solidFill>
                <a:latin typeface="Arial"/>
                <a:ea typeface="Arial"/>
                <a:cs typeface="Arial"/>
                <a:sym typeface="Arial"/>
              </a:rPr>
            </a:br>
            <a:r>
              <a:rPr lang="en-GB" sz="800" b="0" i="0" u="none" strike="noStrike" cap="none">
                <a:solidFill>
                  <a:schemeClr val="dk1"/>
                </a:solidFill>
                <a:latin typeface="Arial"/>
                <a:ea typeface="Arial"/>
                <a:cs typeface="Arial"/>
                <a:sym typeface="Arial"/>
              </a:rPr>
              <a:t>CT &amp; PET scan</a:t>
            </a:r>
            <a:br>
              <a:rPr lang="en-GB" sz="800" b="0" i="0" u="none" strike="noStrike" cap="none">
                <a:solidFill>
                  <a:schemeClr val="dk1"/>
                </a:solidFill>
                <a:latin typeface="Arial"/>
                <a:ea typeface="Arial"/>
                <a:cs typeface="Arial"/>
                <a:sym typeface="Arial"/>
              </a:rPr>
            </a:br>
            <a:r>
              <a:rPr lang="en-GB" sz="800" b="0" i="0" u="none" strike="noStrike" cap="none">
                <a:solidFill>
                  <a:schemeClr val="dk1"/>
                </a:solidFill>
                <a:latin typeface="Arial"/>
                <a:ea typeface="Arial"/>
                <a:cs typeface="Arial"/>
                <a:sym typeface="Arial"/>
              </a:rPr>
              <a:t>EUS with multiple biopsies/</a:t>
            </a:r>
            <a:br>
              <a:rPr lang="en-GB" sz="800" b="0" i="0" u="none" strike="noStrike" cap="none">
                <a:solidFill>
                  <a:schemeClr val="dk1"/>
                </a:solidFill>
                <a:latin typeface="Arial"/>
                <a:ea typeface="Arial"/>
                <a:cs typeface="Arial"/>
                <a:sym typeface="Arial"/>
              </a:rPr>
            </a:br>
            <a:r>
              <a:rPr lang="en-GB" sz="800" b="0" i="0" u="none" strike="noStrike" cap="none">
                <a:solidFill>
                  <a:schemeClr val="dk1"/>
                </a:solidFill>
                <a:latin typeface="Arial"/>
                <a:ea typeface="Arial"/>
                <a:cs typeface="Arial"/>
                <a:sym typeface="Arial"/>
              </a:rPr>
              <a:t>nodal FNA,</a:t>
            </a:r>
            <a:br>
              <a:rPr lang="en-GB" sz="800" b="0" i="0" u="none" strike="noStrike" cap="none">
                <a:solidFill>
                  <a:schemeClr val="dk1"/>
                </a:solidFill>
                <a:latin typeface="Arial"/>
                <a:ea typeface="Arial"/>
                <a:cs typeface="Arial"/>
                <a:sym typeface="Arial"/>
              </a:rPr>
            </a:br>
            <a:r>
              <a:rPr lang="en-GB" sz="800" b="0" i="0" u="none" strike="noStrike" cap="none">
                <a:solidFill>
                  <a:schemeClr val="dk1"/>
                </a:solidFill>
                <a:latin typeface="Arial"/>
                <a:ea typeface="Arial"/>
                <a:cs typeface="Arial"/>
                <a:sym typeface="Arial"/>
              </a:rPr>
              <a:t>Liquid biopsy MRD</a:t>
            </a:r>
            <a:endParaRPr sz="1400" b="0" i="0" u="none" strike="noStrike" cap="none">
              <a:solidFill>
                <a:srgbClr val="000000"/>
              </a:solidFill>
              <a:latin typeface="Arial"/>
              <a:ea typeface="Arial"/>
              <a:cs typeface="Arial"/>
              <a:sym typeface="Arial"/>
            </a:endParaRPr>
          </a:p>
        </p:txBody>
      </p:sp>
      <p:sp>
        <p:nvSpPr>
          <p:cNvPr id="559" name="Google Shape;559;p15"/>
          <p:cNvSpPr txBox="1"/>
          <p:nvPr/>
        </p:nvSpPr>
        <p:spPr>
          <a:xfrm>
            <a:off x="1466984" y="4958536"/>
            <a:ext cx="771045"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800"/>
              <a:buFont typeface="Arial"/>
              <a:buNone/>
            </a:pPr>
            <a:r>
              <a:rPr lang="en-GB" sz="800" b="1" i="0" u="none" strike="noStrike" cap="none">
                <a:solidFill>
                  <a:schemeClr val="dk1"/>
                </a:solidFill>
                <a:latin typeface="Arial"/>
                <a:ea typeface="Arial"/>
                <a:cs typeface="Arial"/>
                <a:sym typeface="Arial"/>
              </a:rPr>
              <a:t>Tremelimumab</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300 mg on day 1</a:t>
            </a:r>
            <a:endParaRPr sz="1400" b="0" i="0" u="none" strike="noStrike" cap="none">
              <a:solidFill>
                <a:srgbClr val="000000"/>
              </a:solidFill>
              <a:latin typeface="Arial"/>
              <a:ea typeface="Arial"/>
              <a:cs typeface="Arial"/>
              <a:sym typeface="Arial"/>
            </a:endParaRPr>
          </a:p>
        </p:txBody>
      </p:sp>
      <p:sp>
        <p:nvSpPr>
          <p:cNvPr id="560" name="Google Shape;560;p15"/>
          <p:cNvSpPr/>
          <p:nvPr/>
        </p:nvSpPr>
        <p:spPr>
          <a:xfrm>
            <a:off x="2895070" y="3902239"/>
            <a:ext cx="124356" cy="31432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1" name="Google Shape;561;p15"/>
          <p:cNvSpPr/>
          <p:nvPr/>
        </p:nvSpPr>
        <p:spPr>
          <a:xfrm>
            <a:off x="4025370" y="3902239"/>
            <a:ext cx="124356" cy="31432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p15"/>
          <p:cNvSpPr/>
          <p:nvPr/>
        </p:nvSpPr>
        <p:spPr>
          <a:xfrm>
            <a:off x="5152495" y="3902239"/>
            <a:ext cx="124356" cy="31432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63" name="Google Shape;563;p15"/>
          <p:cNvCxnSpPr/>
          <p:nvPr/>
        </p:nvCxnSpPr>
        <p:spPr>
          <a:xfrm rot="10800000" flipH="1">
            <a:off x="5855338" y="3489490"/>
            <a:ext cx="583562" cy="855081"/>
          </a:xfrm>
          <a:prstGeom prst="straightConnector1">
            <a:avLst/>
          </a:prstGeom>
          <a:noFill/>
          <a:ln w="12700" cap="flat" cmpd="sng">
            <a:solidFill>
              <a:schemeClr val="dk1"/>
            </a:solidFill>
            <a:prstDash val="solid"/>
            <a:round/>
            <a:headEnd type="none" w="sm" len="sm"/>
            <a:tailEnd type="none" w="sm" len="sm"/>
          </a:ln>
        </p:spPr>
      </p:cxnSp>
      <p:cxnSp>
        <p:nvCxnSpPr>
          <p:cNvPr id="564" name="Google Shape;564;p15"/>
          <p:cNvCxnSpPr/>
          <p:nvPr/>
        </p:nvCxnSpPr>
        <p:spPr>
          <a:xfrm>
            <a:off x="6431599" y="3489846"/>
            <a:ext cx="3706176" cy="0"/>
          </a:xfrm>
          <a:prstGeom prst="straightConnector1">
            <a:avLst/>
          </a:prstGeom>
          <a:noFill/>
          <a:ln w="12700" cap="flat" cmpd="sng">
            <a:solidFill>
              <a:schemeClr val="dk1"/>
            </a:solidFill>
            <a:prstDash val="solid"/>
            <a:round/>
            <a:headEnd type="none" w="sm" len="sm"/>
            <a:tailEnd type="triangle" w="med" len="med"/>
          </a:ln>
        </p:spPr>
      </p:cxnSp>
      <p:cxnSp>
        <p:nvCxnSpPr>
          <p:cNvPr id="565" name="Google Shape;565;p15"/>
          <p:cNvCxnSpPr/>
          <p:nvPr/>
        </p:nvCxnSpPr>
        <p:spPr>
          <a:xfrm rot="10800000">
            <a:off x="5858513" y="4337215"/>
            <a:ext cx="593087" cy="561975"/>
          </a:xfrm>
          <a:prstGeom prst="straightConnector1">
            <a:avLst/>
          </a:prstGeom>
          <a:noFill/>
          <a:ln w="12700" cap="flat" cmpd="sng">
            <a:solidFill>
              <a:schemeClr val="dk1"/>
            </a:solidFill>
            <a:prstDash val="solid"/>
            <a:round/>
            <a:headEnd type="none" w="sm" len="sm"/>
            <a:tailEnd type="none" w="sm" len="sm"/>
          </a:ln>
        </p:spPr>
      </p:cxnSp>
      <p:cxnSp>
        <p:nvCxnSpPr>
          <p:cNvPr id="566" name="Google Shape;566;p15"/>
          <p:cNvCxnSpPr/>
          <p:nvPr/>
        </p:nvCxnSpPr>
        <p:spPr>
          <a:xfrm>
            <a:off x="6444299" y="4896371"/>
            <a:ext cx="343851" cy="0"/>
          </a:xfrm>
          <a:prstGeom prst="straightConnector1">
            <a:avLst/>
          </a:prstGeom>
          <a:noFill/>
          <a:ln w="12700" cap="flat" cmpd="sng">
            <a:solidFill>
              <a:schemeClr val="dk1"/>
            </a:solidFill>
            <a:prstDash val="solid"/>
            <a:round/>
            <a:headEnd type="none" w="sm" len="sm"/>
            <a:tailEnd type="none" w="sm" len="sm"/>
          </a:ln>
        </p:spPr>
      </p:cxnSp>
      <p:cxnSp>
        <p:nvCxnSpPr>
          <p:cNvPr id="567" name="Google Shape;567;p15"/>
          <p:cNvCxnSpPr/>
          <p:nvPr/>
        </p:nvCxnSpPr>
        <p:spPr>
          <a:xfrm rot="10800000">
            <a:off x="6563363" y="4775365"/>
            <a:ext cx="0" cy="115306"/>
          </a:xfrm>
          <a:prstGeom prst="straightConnector1">
            <a:avLst/>
          </a:prstGeom>
          <a:noFill/>
          <a:ln w="12700" cap="flat" cmpd="sng">
            <a:solidFill>
              <a:schemeClr val="dk1"/>
            </a:solidFill>
            <a:prstDash val="solid"/>
            <a:round/>
            <a:headEnd type="none" w="sm" len="sm"/>
            <a:tailEnd type="none" w="sm" len="sm"/>
          </a:ln>
        </p:spPr>
      </p:cxnSp>
      <p:sp>
        <p:nvSpPr>
          <p:cNvPr id="568" name="Google Shape;568;p15"/>
          <p:cNvSpPr txBox="1"/>
          <p:nvPr/>
        </p:nvSpPr>
        <p:spPr>
          <a:xfrm>
            <a:off x="6502880" y="4936311"/>
            <a:ext cx="115416"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14</a:t>
            </a:r>
            <a:endParaRPr sz="1400" b="0" i="0" u="none" strike="noStrike" cap="none">
              <a:solidFill>
                <a:srgbClr val="000000"/>
              </a:solidFill>
              <a:latin typeface="Arial"/>
              <a:ea typeface="Arial"/>
              <a:cs typeface="Arial"/>
              <a:sym typeface="Arial"/>
            </a:endParaRPr>
          </a:p>
        </p:txBody>
      </p:sp>
      <p:cxnSp>
        <p:nvCxnSpPr>
          <p:cNvPr id="569" name="Google Shape;569;p15"/>
          <p:cNvCxnSpPr/>
          <p:nvPr/>
        </p:nvCxnSpPr>
        <p:spPr>
          <a:xfrm rot="10800000" flipH="1">
            <a:off x="6782438" y="4403890"/>
            <a:ext cx="123187" cy="493131"/>
          </a:xfrm>
          <a:prstGeom prst="straightConnector1">
            <a:avLst/>
          </a:prstGeom>
          <a:noFill/>
          <a:ln w="12700" cap="flat" cmpd="sng">
            <a:solidFill>
              <a:schemeClr val="dk1"/>
            </a:solidFill>
            <a:prstDash val="solid"/>
            <a:round/>
            <a:headEnd type="none" w="sm" len="sm"/>
            <a:tailEnd type="none" w="sm" len="sm"/>
          </a:ln>
        </p:spPr>
      </p:cxnSp>
      <p:cxnSp>
        <p:nvCxnSpPr>
          <p:cNvPr id="570" name="Google Shape;570;p15"/>
          <p:cNvCxnSpPr/>
          <p:nvPr/>
        </p:nvCxnSpPr>
        <p:spPr>
          <a:xfrm rot="10800000">
            <a:off x="6781800" y="4896016"/>
            <a:ext cx="139700" cy="539749"/>
          </a:xfrm>
          <a:prstGeom prst="straightConnector1">
            <a:avLst/>
          </a:prstGeom>
          <a:noFill/>
          <a:ln w="12700" cap="flat" cmpd="sng">
            <a:solidFill>
              <a:schemeClr val="dk1"/>
            </a:solidFill>
            <a:prstDash val="solid"/>
            <a:round/>
            <a:headEnd type="none" w="sm" len="sm"/>
            <a:tailEnd type="none" w="sm" len="sm"/>
          </a:ln>
        </p:spPr>
      </p:cxnSp>
      <p:sp>
        <p:nvSpPr>
          <p:cNvPr id="571" name="Google Shape;571;p15"/>
          <p:cNvSpPr txBox="1"/>
          <p:nvPr/>
        </p:nvSpPr>
        <p:spPr>
          <a:xfrm>
            <a:off x="8164441" y="3058202"/>
            <a:ext cx="1267976" cy="15234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GB" sz="1100" b="1" i="0" u="none" strike="noStrike" cap="none">
                <a:solidFill>
                  <a:srgbClr val="456172"/>
                </a:solidFill>
                <a:latin typeface="Arial"/>
                <a:ea typeface="Arial"/>
                <a:cs typeface="Arial"/>
                <a:sym typeface="Arial"/>
              </a:rPr>
              <a:t>Standard follow up</a:t>
            </a:r>
            <a:endParaRPr sz="1400" b="0" i="0" u="none" strike="noStrike" cap="none">
              <a:solidFill>
                <a:srgbClr val="000000"/>
              </a:solidFill>
              <a:latin typeface="Arial"/>
              <a:ea typeface="Arial"/>
              <a:cs typeface="Arial"/>
              <a:sym typeface="Arial"/>
            </a:endParaRPr>
          </a:p>
        </p:txBody>
      </p:sp>
      <p:sp>
        <p:nvSpPr>
          <p:cNvPr id="572" name="Google Shape;572;p15"/>
          <p:cNvSpPr txBox="1"/>
          <p:nvPr/>
        </p:nvSpPr>
        <p:spPr>
          <a:xfrm>
            <a:off x="8681692" y="4885778"/>
            <a:ext cx="1703992"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1" u="none" strike="noStrike" cap="none">
                <a:solidFill>
                  <a:schemeClr val="dk1"/>
                </a:solidFill>
                <a:latin typeface="Arial"/>
                <a:ea typeface="Arial"/>
                <a:cs typeface="Arial"/>
                <a:sym typeface="Arial"/>
              </a:rPr>
              <a:t>Evidence of disease/tumour regrowth</a:t>
            </a:r>
            <a:endParaRPr sz="1400" b="0" i="0" u="none" strike="noStrike" cap="none">
              <a:solidFill>
                <a:srgbClr val="000000"/>
              </a:solidFill>
              <a:latin typeface="Arial"/>
              <a:ea typeface="Arial"/>
              <a:cs typeface="Arial"/>
              <a:sym typeface="Arial"/>
            </a:endParaRPr>
          </a:p>
        </p:txBody>
      </p:sp>
      <p:cxnSp>
        <p:nvCxnSpPr>
          <p:cNvPr id="573" name="Google Shape;573;p15"/>
          <p:cNvCxnSpPr/>
          <p:nvPr/>
        </p:nvCxnSpPr>
        <p:spPr>
          <a:xfrm rot="10800000">
            <a:off x="6614563" y="3378365"/>
            <a:ext cx="0" cy="115306"/>
          </a:xfrm>
          <a:prstGeom prst="straightConnector1">
            <a:avLst/>
          </a:prstGeom>
          <a:noFill/>
          <a:ln w="12700" cap="flat" cmpd="sng">
            <a:solidFill>
              <a:schemeClr val="dk1"/>
            </a:solidFill>
            <a:prstDash val="solid"/>
            <a:round/>
            <a:headEnd type="none" w="sm" len="sm"/>
            <a:tailEnd type="none" w="sm" len="sm"/>
          </a:ln>
        </p:spPr>
      </p:cxnSp>
      <p:sp>
        <p:nvSpPr>
          <p:cNvPr id="574" name="Google Shape;574;p15"/>
          <p:cNvSpPr txBox="1"/>
          <p:nvPr/>
        </p:nvSpPr>
        <p:spPr>
          <a:xfrm>
            <a:off x="6556855" y="3539311"/>
            <a:ext cx="115416"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14</a:t>
            </a:r>
            <a:endParaRPr sz="1400" b="0" i="0" u="none" strike="noStrike" cap="none">
              <a:solidFill>
                <a:srgbClr val="000000"/>
              </a:solidFill>
              <a:latin typeface="Arial"/>
              <a:ea typeface="Arial"/>
              <a:cs typeface="Arial"/>
              <a:sym typeface="Arial"/>
            </a:endParaRPr>
          </a:p>
        </p:txBody>
      </p:sp>
      <p:cxnSp>
        <p:nvCxnSpPr>
          <p:cNvPr id="575" name="Google Shape;575;p15"/>
          <p:cNvCxnSpPr/>
          <p:nvPr/>
        </p:nvCxnSpPr>
        <p:spPr>
          <a:xfrm rot="10800000">
            <a:off x="7182888" y="3378365"/>
            <a:ext cx="0" cy="115306"/>
          </a:xfrm>
          <a:prstGeom prst="straightConnector1">
            <a:avLst/>
          </a:prstGeom>
          <a:noFill/>
          <a:ln w="12700" cap="flat" cmpd="sng">
            <a:solidFill>
              <a:schemeClr val="dk1"/>
            </a:solidFill>
            <a:prstDash val="solid"/>
            <a:round/>
            <a:headEnd type="none" w="sm" len="sm"/>
            <a:tailEnd type="none" w="sm" len="sm"/>
          </a:ln>
        </p:spPr>
      </p:cxnSp>
      <p:sp>
        <p:nvSpPr>
          <p:cNvPr id="576" name="Google Shape;576;p15"/>
          <p:cNvSpPr txBox="1"/>
          <p:nvPr/>
        </p:nvSpPr>
        <p:spPr>
          <a:xfrm>
            <a:off x="7125180" y="3539311"/>
            <a:ext cx="115416"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16</a:t>
            </a:r>
            <a:endParaRPr sz="1400" b="0" i="0" u="none" strike="noStrike" cap="none">
              <a:solidFill>
                <a:srgbClr val="000000"/>
              </a:solidFill>
              <a:latin typeface="Arial"/>
              <a:ea typeface="Arial"/>
              <a:cs typeface="Arial"/>
              <a:sym typeface="Arial"/>
            </a:endParaRPr>
          </a:p>
        </p:txBody>
      </p:sp>
      <p:cxnSp>
        <p:nvCxnSpPr>
          <p:cNvPr id="577" name="Google Shape;577;p15"/>
          <p:cNvCxnSpPr/>
          <p:nvPr/>
        </p:nvCxnSpPr>
        <p:spPr>
          <a:xfrm rot="10800000">
            <a:off x="7754388" y="3378365"/>
            <a:ext cx="0" cy="115306"/>
          </a:xfrm>
          <a:prstGeom prst="straightConnector1">
            <a:avLst/>
          </a:prstGeom>
          <a:noFill/>
          <a:ln w="12700" cap="flat" cmpd="sng">
            <a:solidFill>
              <a:schemeClr val="dk1"/>
            </a:solidFill>
            <a:prstDash val="solid"/>
            <a:round/>
            <a:headEnd type="none" w="sm" len="sm"/>
            <a:tailEnd type="none" w="sm" len="sm"/>
          </a:ln>
        </p:spPr>
      </p:cxnSp>
      <p:sp>
        <p:nvSpPr>
          <p:cNvPr id="578" name="Google Shape;578;p15"/>
          <p:cNvSpPr txBox="1"/>
          <p:nvPr/>
        </p:nvSpPr>
        <p:spPr>
          <a:xfrm>
            <a:off x="7696680" y="3539311"/>
            <a:ext cx="115416" cy="110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18</a:t>
            </a:r>
            <a:endParaRPr sz="1400" b="0" i="0" u="none" strike="noStrike" cap="none">
              <a:solidFill>
                <a:srgbClr val="000000"/>
              </a:solidFill>
              <a:latin typeface="Arial"/>
              <a:ea typeface="Arial"/>
              <a:cs typeface="Arial"/>
              <a:sym typeface="Arial"/>
            </a:endParaRPr>
          </a:p>
        </p:txBody>
      </p:sp>
      <p:sp>
        <p:nvSpPr>
          <p:cNvPr id="579" name="Google Shape;579;p15"/>
          <p:cNvSpPr/>
          <p:nvPr/>
        </p:nvSpPr>
        <p:spPr>
          <a:xfrm>
            <a:off x="1270602" y="5213515"/>
            <a:ext cx="124356" cy="9842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0" name="Google Shape;580;p15"/>
          <p:cNvSpPr txBox="1"/>
          <p:nvPr/>
        </p:nvSpPr>
        <p:spPr>
          <a:xfrm>
            <a:off x="1466984" y="5212536"/>
            <a:ext cx="1348126"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800"/>
              <a:buFont typeface="Arial"/>
              <a:buNone/>
            </a:pPr>
            <a:r>
              <a:rPr lang="en-GB" sz="800" b="1" i="0" u="none" strike="noStrike" cap="none">
                <a:solidFill>
                  <a:schemeClr val="dk1"/>
                </a:solidFill>
                <a:latin typeface="Arial"/>
                <a:ea typeface="Arial"/>
                <a:cs typeface="Arial"/>
                <a:sym typeface="Arial"/>
              </a:rPr>
              <a:t>Durvalumab</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1500 mg on day 1, 29 and 57</a:t>
            </a:r>
            <a:endParaRPr sz="1400" b="0" i="0" u="none" strike="noStrike" cap="none">
              <a:solidFill>
                <a:srgbClr val="000000"/>
              </a:solidFill>
              <a:latin typeface="Arial"/>
              <a:ea typeface="Arial"/>
              <a:cs typeface="Arial"/>
              <a:sym typeface="Arial"/>
            </a:endParaRPr>
          </a:p>
        </p:txBody>
      </p:sp>
      <p:sp>
        <p:nvSpPr>
          <p:cNvPr id="581" name="Google Shape;581;p15"/>
          <p:cNvSpPr txBox="1"/>
          <p:nvPr/>
        </p:nvSpPr>
        <p:spPr>
          <a:xfrm>
            <a:off x="1466984" y="5488209"/>
            <a:ext cx="3202800" cy="3323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800"/>
              <a:buFont typeface="Arial"/>
              <a:buNone/>
            </a:pPr>
            <a:r>
              <a:rPr lang="en-GB" sz="800" b="1" i="0" u="none" strike="noStrike" cap="none">
                <a:solidFill>
                  <a:schemeClr val="dk1"/>
                </a:solidFill>
                <a:latin typeface="Arial"/>
                <a:ea typeface="Arial"/>
                <a:cs typeface="Arial"/>
                <a:sym typeface="Arial"/>
              </a:rPr>
              <a:t>Intensive follow-up</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00"/>
              <a:buFont typeface="Arial"/>
              <a:buNone/>
            </a:pPr>
            <a:r>
              <a:rPr lang="en-GB" sz="800" b="0" i="0" u="sng" strike="noStrike" cap="none">
                <a:solidFill>
                  <a:schemeClr val="dk1"/>
                </a:solidFill>
                <a:latin typeface="Arial"/>
                <a:ea typeface="Arial"/>
                <a:cs typeface="Arial"/>
                <a:sym typeface="Arial"/>
              </a:rPr>
              <a:t>Every 12 weeks for 2 years:</a:t>
            </a:r>
            <a:r>
              <a:rPr lang="en-GB" sz="800" b="0" i="0" u="none" strike="noStrike" cap="none">
                <a:solidFill>
                  <a:schemeClr val="dk1"/>
                </a:solidFill>
                <a:latin typeface="Arial"/>
                <a:ea typeface="Arial"/>
                <a:cs typeface="Arial"/>
                <a:sym typeface="Arial"/>
              </a:rPr>
              <a:t> chest-abdomen-pelvis CT scan, EUS with</a:t>
            </a:r>
            <a:br>
              <a:rPr lang="en-GB" sz="800" b="0" i="0" u="none" strike="noStrike" cap="none">
                <a:solidFill>
                  <a:schemeClr val="dk1"/>
                </a:solidFill>
                <a:latin typeface="Arial"/>
                <a:ea typeface="Arial"/>
                <a:cs typeface="Arial"/>
                <a:sym typeface="Arial"/>
              </a:rPr>
            </a:br>
            <a:r>
              <a:rPr lang="en-GB" sz="800" b="0" i="0" u="none" strike="noStrike" cap="none">
                <a:solidFill>
                  <a:schemeClr val="dk1"/>
                </a:solidFill>
                <a:latin typeface="Arial"/>
                <a:ea typeface="Arial"/>
                <a:cs typeface="Arial"/>
                <a:sym typeface="Arial"/>
              </a:rPr>
              <a:t>multiple biopsies/nodal FNA, liquid biopsy MRD</a:t>
            </a:r>
            <a:endParaRPr sz="1400" b="0" i="0" u="none" strike="noStrike" cap="none">
              <a:solidFill>
                <a:srgbClr val="000000"/>
              </a:solidFill>
              <a:latin typeface="Arial"/>
              <a:ea typeface="Arial"/>
              <a:cs typeface="Arial"/>
              <a:sym typeface="Arial"/>
            </a:endParaRPr>
          </a:p>
        </p:txBody>
      </p:sp>
      <p:sp>
        <p:nvSpPr>
          <p:cNvPr id="582" name="Google Shape;582;p15"/>
          <p:cNvSpPr/>
          <p:nvPr/>
        </p:nvSpPr>
        <p:spPr>
          <a:xfrm>
            <a:off x="1174078" y="3712026"/>
            <a:ext cx="1393559" cy="1090613"/>
          </a:xfrm>
          <a:prstGeom prst="roundRect">
            <a:avLst>
              <a:gd name="adj" fmla="val 9302"/>
            </a:avLst>
          </a:prstGeom>
          <a:solidFill>
            <a:schemeClr val="accent6"/>
          </a:solidFill>
          <a:ln w="25400" cap="flat" cmpd="sng">
            <a:solidFill>
              <a:schemeClr val="accent6"/>
            </a:solidFill>
            <a:prstDash val="solid"/>
            <a:round/>
            <a:headEnd type="none" w="sm" len="sm"/>
            <a:tailEnd type="none" w="sm" len="sm"/>
          </a:ln>
        </p:spPr>
        <p:txBody>
          <a:bodyPr spcFirstLastPara="1" wrap="square" lIns="72000" tIns="45700" rIns="72000"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Resectable gastric</a:t>
            </a:r>
            <a:br>
              <a:rPr lang="en-GB" sz="1000" b="0" i="0" u="none" strike="noStrike" cap="none">
                <a:solidFill>
                  <a:schemeClr val="lt1"/>
                </a:solidFill>
                <a:latin typeface="Arial"/>
                <a:ea typeface="Arial"/>
                <a:cs typeface="Arial"/>
                <a:sym typeface="Arial"/>
              </a:rPr>
            </a:br>
            <a:r>
              <a:rPr lang="en-GB" sz="1000" b="0" i="0" u="none" strike="noStrike" cap="none">
                <a:solidFill>
                  <a:schemeClr val="lt1"/>
                </a:solidFill>
                <a:latin typeface="Arial"/>
                <a:ea typeface="Arial"/>
                <a:cs typeface="Arial"/>
                <a:sym typeface="Arial"/>
              </a:rPr>
              <a:t>or GEJ cancer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Centrally</a:t>
            </a:r>
            <a:br>
              <a:rPr lang="en-GB" sz="1000" b="0" i="0" u="none" strike="noStrike" cap="none">
                <a:solidFill>
                  <a:schemeClr val="lt1"/>
                </a:solidFill>
                <a:latin typeface="Arial"/>
                <a:ea typeface="Arial"/>
                <a:cs typeface="Arial"/>
                <a:sym typeface="Arial"/>
              </a:rPr>
            </a:br>
            <a:r>
              <a:rPr lang="en-GB" sz="1000" b="0" i="0" u="none" strike="noStrike" cap="none">
                <a:solidFill>
                  <a:schemeClr val="lt1"/>
                </a:solidFill>
                <a:latin typeface="Arial"/>
                <a:ea typeface="Arial"/>
                <a:cs typeface="Arial"/>
                <a:sym typeface="Arial"/>
              </a:rPr>
              <a:t>confirmed MSI-H</a:t>
            </a:r>
            <a:br>
              <a:rPr lang="en-GB" sz="1000" b="0" i="0" u="none" strike="noStrike" cap="none">
                <a:solidFill>
                  <a:schemeClr val="lt1"/>
                </a:solidFill>
                <a:latin typeface="Arial"/>
                <a:ea typeface="Arial"/>
                <a:cs typeface="Arial"/>
                <a:sym typeface="Arial"/>
              </a:rPr>
            </a:br>
            <a:r>
              <a:rPr lang="en-GB" sz="1000" b="0" i="0" u="none" strike="noStrike" cap="none">
                <a:solidFill>
                  <a:schemeClr val="lt1"/>
                </a:solidFill>
                <a:latin typeface="Arial"/>
                <a:ea typeface="Arial"/>
                <a:cs typeface="Arial"/>
                <a:sym typeface="Arial"/>
              </a:rPr>
              <a:t>&amp; dMMR, EBV -ve</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cT≥2, any N, M0</a:t>
            </a:r>
            <a:endParaRPr sz="1400" b="0" i="0" u="none" strike="noStrike" cap="none">
              <a:solidFill>
                <a:srgbClr val="000000"/>
              </a:solidFill>
              <a:latin typeface="Arial"/>
              <a:ea typeface="Arial"/>
              <a:cs typeface="Arial"/>
              <a:sym typeface="Arial"/>
            </a:endParaRPr>
          </a:p>
        </p:txBody>
      </p:sp>
      <p:sp>
        <p:nvSpPr>
          <p:cNvPr id="583" name="Google Shape;583;p15"/>
          <p:cNvSpPr txBox="1"/>
          <p:nvPr/>
        </p:nvSpPr>
        <p:spPr>
          <a:xfrm>
            <a:off x="620184" y="2957412"/>
            <a:ext cx="1516056" cy="40011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accent1"/>
                </a:solidFill>
                <a:latin typeface="Arial"/>
                <a:ea typeface="Arial"/>
                <a:cs typeface="Arial"/>
                <a:sym typeface="Arial"/>
              </a:rPr>
              <a:t>Trial design</a:t>
            </a:r>
            <a:endParaRPr sz="1400" b="0" i="0" u="none" strike="noStrike" cap="none">
              <a:solidFill>
                <a:srgbClr val="000000"/>
              </a:solidFill>
              <a:latin typeface="Arial"/>
              <a:ea typeface="Arial"/>
              <a:cs typeface="Arial"/>
              <a:sym typeface="Arial"/>
            </a:endParaRPr>
          </a:p>
        </p:txBody>
      </p:sp>
      <p:sp>
        <p:nvSpPr>
          <p:cNvPr id="584" name="Google Shape;584;p15"/>
          <p:cNvSpPr/>
          <p:nvPr/>
        </p:nvSpPr>
        <p:spPr>
          <a:xfrm>
            <a:off x="6313336" y="2938145"/>
            <a:ext cx="4277801" cy="858741"/>
          </a:xfrm>
          <a:prstGeom prst="roundRect">
            <a:avLst>
              <a:gd name="adj" fmla="val 16667"/>
            </a:avLst>
          </a:prstGeom>
          <a:noFill/>
          <a:ln w="127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5" name="Google Shape;585;p15"/>
          <p:cNvSpPr txBox="1"/>
          <p:nvPr/>
        </p:nvSpPr>
        <p:spPr>
          <a:xfrm>
            <a:off x="6598842" y="2863036"/>
            <a:ext cx="672795" cy="138499"/>
          </a:xfrm>
          <a:prstGeom prst="rect">
            <a:avLst/>
          </a:prstGeom>
          <a:solidFill>
            <a:schemeClr val="lt1"/>
          </a:solidFill>
          <a:ln>
            <a:noFill/>
          </a:ln>
        </p:spPr>
        <p:txBody>
          <a:bodyPr spcFirstLastPara="1" wrap="square" lIns="72000" tIns="0" rIns="7200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1" i="0" u="none" strike="noStrike" cap="none">
                <a:solidFill>
                  <a:schemeClr val="dk1"/>
                </a:solidFill>
                <a:latin typeface="Arial"/>
                <a:ea typeface="Arial"/>
                <a:cs typeface="Arial"/>
                <a:sym typeface="Arial"/>
              </a:rPr>
              <a:t>Cohort 1</a:t>
            </a:r>
            <a:endParaRPr sz="1400" b="0" i="0" u="none" strike="noStrike" cap="none">
              <a:solidFill>
                <a:srgbClr val="000000"/>
              </a:solidFill>
              <a:latin typeface="Arial"/>
              <a:ea typeface="Arial"/>
              <a:cs typeface="Arial"/>
              <a:sym typeface="Arial"/>
            </a:endParaRPr>
          </a:p>
        </p:txBody>
      </p:sp>
      <p:sp>
        <p:nvSpPr>
          <p:cNvPr id="586" name="Google Shape;586;p15"/>
          <p:cNvSpPr/>
          <p:nvPr/>
        </p:nvSpPr>
        <p:spPr>
          <a:xfrm rot="-5400000">
            <a:off x="7117384" y="2720173"/>
            <a:ext cx="133807" cy="1138126"/>
          </a:xfrm>
          <a:prstGeom prst="rightBrace">
            <a:avLst>
              <a:gd name="adj1" fmla="val 3648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7" name="Google Shape;587;p15"/>
          <p:cNvSpPr/>
          <p:nvPr/>
        </p:nvSpPr>
        <p:spPr>
          <a:xfrm>
            <a:off x="6614563" y="3039295"/>
            <a:ext cx="1138789" cy="161831"/>
          </a:xfrm>
          <a:prstGeom prst="roundRect">
            <a:avLst>
              <a:gd name="adj" fmla="val 0"/>
            </a:avLst>
          </a:prstGeom>
          <a:solidFill>
            <a:srgbClr val="B8B6B8"/>
          </a:solidFill>
          <a:ln>
            <a:noFill/>
          </a:ln>
        </p:spPr>
        <p:txBody>
          <a:bodyPr spcFirstLastPara="1" wrap="square" lIns="72000" tIns="45700" rIns="72000" bIns="72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Surgery</a:t>
            </a:r>
            <a:endParaRPr sz="1400" b="0" i="0" u="none" strike="noStrike" cap="none">
              <a:solidFill>
                <a:srgbClr val="000000"/>
              </a:solidFill>
              <a:latin typeface="Arial"/>
              <a:ea typeface="Arial"/>
              <a:cs typeface="Arial"/>
              <a:sym typeface="Arial"/>
            </a:endParaRPr>
          </a:p>
        </p:txBody>
      </p:sp>
      <p:sp>
        <p:nvSpPr>
          <p:cNvPr id="588" name="Google Shape;588;p15"/>
          <p:cNvSpPr/>
          <p:nvPr/>
        </p:nvSpPr>
        <p:spPr>
          <a:xfrm>
            <a:off x="6472236" y="3882133"/>
            <a:ext cx="3960000" cy="161831"/>
          </a:xfrm>
          <a:prstGeom prst="roundRect">
            <a:avLst>
              <a:gd name="adj" fmla="val 0"/>
            </a:avLst>
          </a:prstGeom>
          <a:solidFill>
            <a:srgbClr val="456172"/>
          </a:solidFill>
          <a:ln>
            <a:noFill/>
          </a:ln>
        </p:spPr>
        <p:txBody>
          <a:bodyPr spcFirstLastPara="1" wrap="square" lIns="72000" tIns="45700" rIns="72000" bIns="72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lt1"/>
                </a:solidFill>
                <a:latin typeface="Arial"/>
                <a:ea typeface="Arial"/>
                <a:cs typeface="Arial"/>
                <a:sym typeface="Arial"/>
              </a:rPr>
              <a:t>IDMC APPROVAL</a:t>
            </a:r>
            <a:endParaRPr sz="1400" b="0" i="0" u="none" strike="noStrike" cap="none">
              <a:solidFill>
                <a:srgbClr val="000000"/>
              </a:solidFill>
              <a:latin typeface="Arial"/>
              <a:ea typeface="Arial"/>
              <a:cs typeface="Arial"/>
              <a:sym typeface="Arial"/>
            </a:endParaRPr>
          </a:p>
        </p:txBody>
      </p:sp>
      <p:sp>
        <p:nvSpPr>
          <p:cNvPr id="589" name="Google Shape;589;p15"/>
          <p:cNvSpPr/>
          <p:nvPr/>
        </p:nvSpPr>
        <p:spPr>
          <a:xfrm>
            <a:off x="6313336" y="4154694"/>
            <a:ext cx="4277801" cy="1550504"/>
          </a:xfrm>
          <a:prstGeom prst="roundRect">
            <a:avLst>
              <a:gd name="adj" fmla="val 16667"/>
            </a:avLst>
          </a:prstGeom>
          <a:noFill/>
          <a:ln w="127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0" name="Google Shape;590;p15"/>
          <p:cNvSpPr txBox="1"/>
          <p:nvPr/>
        </p:nvSpPr>
        <p:spPr>
          <a:xfrm>
            <a:off x="6598842" y="4079585"/>
            <a:ext cx="672795" cy="138499"/>
          </a:xfrm>
          <a:prstGeom prst="rect">
            <a:avLst/>
          </a:prstGeom>
          <a:solidFill>
            <a:schemeClr val="lt1"/>
          </a:solidFill>
          <a:ln>
            <a:noFill/>
          </a:ln>
        </p:spPr>
        <p:txBody>
          <a:bodyPr spcFirstLastPara="1" wrap="square" lIns="72000" tIns="0" rIns="7200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1" i="0" u="none" strike="noStrike" cap="none">
                <a:solidFill>
                  <a:schemeClr val="dk1"/>
                </a:solidFill>
                <a:latin typeface="Arial"/>
                <a:ea typeface="Arial"/>
                <a:cs typeface="Arial"/>
                <a:sym typeface="Arial"/>
              </a:rPr>
              <a:t>Cohort 2</a:t>
            </a:r>
            <a:endParaRPr sz="1400" b="0" i="0" u="none" strike="noStrike" cap="none">
              <a:solidFill>
                <a:srgbClr val="000000"/>
              </a:solidFill>
              <a:latin typeface="Arial"/>
              <a:ea typeface="Arial"/>
              <a:cs typeface="Arial"/>
              <a:sym typeface="Arial"/>
            </a:endParaRPr>
          </a:p>
        </p:txBody>
      </p:sp>
      <p:sp>
        <p:nvSpPr>
          <p:cNvPr id="591" name="Google Shape;591;p15"/>
          <p:cNvSpPr/>
          <p:nvPr/>
        </p:nvSpPr>
        <p:spPr>
          <a:xfrm>
            <a:off x="6985665" y="4285197"/>
            <a:ext cx="1023802" cy="340512"/>
          </a:xfrm>
          <a:prstGeom prst="roundRect">
            <a:avLst>
              <a:gd name="adj" fmla="val 20978"/>
            </a:avLst>
          </a:prstGeom>
          <a:solidFill>
            <a:schemeClr val="accent6"/>
          </a:solidFill>
          <a:ln>
            <a:noFill/>
          </a:ln>
        </p:spPr>
        <p:txBody>
          <a:bodyPr spcFirstLastPara="1" wrap="square" lIns="72000" tIns="45700" rIns="72000"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Incomplete</a:t>
            </a:r>
            <a:br>
              <a:rPr lang="en-GB" sz="1000" b="0" i="0" u="none" strike="noStrike" cap="none">
                <a:solidFill>
                  <a:schemeClr val="lt1"/>
                </a:solidFill>
                <a:latin typeface="Arial"/>
                <a:ea typeface="Arial"/>
                <a:cs typeface="Arial"/>
                <a:sym typeface="Arial"/>
              </a:rPr>
            </a:br>
            <a:r>
              <a:rPr lang="en-GB" sz="1000" b="0" i="0" u="none" strike="noStrike" cap="none">
                <a:solidFill>
                  <a:schemeClr val="lt1"/>
                </a:solidFill>
                <a:latin typeface="Arial"/>
                <a:ea typeface="Arial"/>
                <a:cs typeface="Arial"/>
                <a:sym typeface="Arial"/>
              </a:rPr>
              <a:t>response</a:t>
            </a:r>
            <a:endParaRPr sz="1400" b="0" i="0" u="none" strike="noStrike" cap="none">
              <a:solidFill>
                <a:srgbClr val="000000"/>
              </a:solidFill>
              <a:latin typeface="Arial"/>
              <a:ea typeface="Arial"/>
              <a:cs typeface="Arial"/>
              <a:sym typeface="Arial"/>
            </a:endParaRPr>
          </a:p>
        </p:txBody>
      </p:sp>
      <p:sp>
        <p:nvSpPr>
          <p:cNvPr id="592" name="Google Shape;592;p15"/>
          <p:cNvSpPr/>
          <p:nvPr/>
        </p:nvSpPr>
        <p:spPr>
          <a:xfrm>
            <a:off x="6985665" y="5271159"/>
            <a:ext cx="1023802" cy="340512"/>
          </a:xfrm>
          <a:prstGeom prst="roundRect">
            <a:avLst>
              <a:gd name="adj" fmla="val 20978"/>
            </a:avLst>
          </a:prstGeom>
          <a:solidFill>
            <a:srgbClr val="938953"/>
          </a:solidFill>
          <a:ln>
            <a:noFill/>
          </a:ln>
        </p:spPr>
        <p:txBody>
          <a:bodyPr spcFirstLastPara="1" wrap="square" lIns="72000" tIns="45700" rIns="72000"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Arial"/>
                <a:ea typeface="Arial"/>
                <a:cs typeface="Arial"/>
                <a:sym typeface="Arial"/>
              </a:rPr>
              <a:t>Complete</a:t>
            </a:r>
            <a:br>
              <a:rPr lang="en-GB" sz="1000" b="0" i="0" u="none" strike="noStrike" cap="none">
                <a:solidFill>
                  <a:schemeClr val="lt1"/>
                </a:solidFill>
                <a:latin typeface="Arial"/>
                <a:ea typeface="Arial"/>
                <a:cs typeface="Arial"/>
                <a:sym typeface="Arial"/>
              </a:rPr>
            </a:br>
            <a:r>
              <a:rPr lang="en-GB" sz="1000" b="0" i="0" u="none" strike="noStrike" cap="none">
                <a:solidFill>
                  <a:schemeClr val="lt1"/>
                </a:solidFill>
                <a:latin typeface="Arial"/>
                <a:ea typeface="Arial"/>
                <a:cs typeface="Arial"/>
                <a:sym typeface="Arial"/>
              </a:rPr>
              <a:t>response</a:t>
            </a:r>
            <a:endParaRPr sz="1400" b="0" i="0" u="none" strike="noStrike" cap="none">
              <a:solidFill>
                <a:srgbClr val="000000"/>
              </a:solidFill>
              <a:latin typeface="Arial"/>
              <a:ea typeface="Arial"/>
              <a:cs typeface="Arial"/>
              <a:sym typeface="Arial"/>
            </a:endParaRPr>
          </a:p>
        </p:txBody>
      </p:sp>
      <p:sp>
        <p:nvSpPr>
          <p:cNvPr id="593" name="Google Shape;593;p15"/>
          <p:cNvSpPr/>
          <p:nvPr/>
        </p:nvSpPr>
        <p:spPr>
          <a:xfrm>
            <a:off x="2895070" y="3544430"/>
            <a:ext cx="124356" cy="3143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4" name="Google Shape;594;p15"/>
          <p:cNvSpPr/>
          <p:nvPr/>
        </p:nvSpPr>
        <p:spPr>
          <a:xfrm>
            <a:off x="8117360" y="4375114"/>
            <a:ext cx="1138789" cy="161831"/>
          </a:xfrm>
          <a:prstGeom prst="roundRect">
            <a:avLst>
              <a:gd name="adj" fmla="val 0"/>
            </a:avLst>
          </a:prstGeom>
          <a:solidFill>
            <a:srgbClr val="B8B6B8"/>
          </a:solidFill>
          <a:ln>
            <a:noFill/>
          </a:ln>
        </p:spPr>
        <p:txBody>
          <a:bodyPr spcFirstLastPara="1" wrap="square" lIns="72000" tIns="45700" rIns="72000" bIns="720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Surgery</a:t>
            </a:r>
            <a:endParaRPr sz="1400" b="0" i="0" u="none" strike="noStrike" cap="none">
              <a:solidFill>
                <a:srgbClr val="000000"/>
              </a:solidFill>
              <a:latin typeface="Arial"/>
              <a:ea typeface="Arial"/>
              <a:cs typeface="Arial"/>
              <a:sym typeface="Arial"/>
            </a:endParaRPr>
          </a:p>
        </p:txBody>
      </p:sp>
      <p:cxnSp>
        <p:nvCxnSpPr>
          <p:cNvPr id="595" name="Google Shape;595;p15"/>
          <p:cNvCxnSpPr/>
          <p:nvPr/>
        </p:nvCxnSpPr>
        <p:spPr>
          <a:xfrm rot="10800000">
            <a:off x="8634545" y="4602595"/>
            <a:ext cx="0" cy="601671"/>
          </a:xfrm>
          <a:prstGeom prst="straightConnector1">
            <a:avLst/>
          </a:prstGeom>
          <a:noFill/>
          <a:ln w="12700" cap="flat" cmpd="sng">
            <a:solidFill>
              <a:schemeClr val="dk1"/>
            </a:solidFill>
            <a:prstDash val="solid"/>
            <a:round/>
            <a:headEnd type="none" w="sm" len="sm"/>
            <a:tailEnd type="triangle" w="med" len="med"/>
          </a:ln>
        </p:spPr>
      </p:cxnSp>
      <p:sp>
        <p:nvSpPr>
          <p:cNvPr id="596" name="Google Shape;596;p15"/>
          <p:cNvSpPr/>
          <p:nvPr/>
        </p:nvSpPr>
        <p:spPr>
          <a:xfrm>
            <a:off x="8117360" y="5271159"/>
            <a:ext cx="1023802" cy="340512"/>
          </a:xfrm>
          <a:prstGeom prst="roundRect">
            <a:avLst>
              <a:gd name="adj" fmla="val 20978"/>
            </a:avLst>
          </a:prstGeom>
          <a:solidFill>
            <a:schemeClr val="lt1"/>
          </a:solidFill>
          <a:ln w="19050" cap="flat" cmpd="sng">
            <a:solidFill>
              <a:srgbClr val="938953"/>
            </a:solidFill>
            <a:prstDash val="solid"/>
            <a:round/>
            <a:headEnd type="none" w="sm" len="sm"/>
            <a:tailEnd type="none" w="sm" len="sm"/>
          </a:ln>
        </p:spPr>
        <p:txBody>
          <a:bodyPr spcFirstLastPara="1" wrap="square" lIns="72000" tIns="45700" rIns="72000"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938953"/>
                </a:solidFill>
                <a:latin typeface="Arial"/>
                <a:ea typeface="Arial"/>
                <a:cs typeface="Arial"/>
                <a:sym typeface="Arial"/>
              </a:rPr>
              <a:t>Non-operative</a:t>
            </a:r>
            <a:br>
              <a:rPr lang="en-GB" sz="1000" b="0" i="0" u="none" strike="noStrike" cap="none">
                <a:solidFill>
                  <a:srgbClr val="938953"/>
                </a:solidFill>
                <a:latin typeface="Arial"/>
                <a:ea typeface="Arial"/>
                <a:cs typeface="Arial"/>
                <a:sym typeface="Arial"/>
              </a:rPr>
            </a:br>
            <a:r>
              <a:rPr lang="en-GB" sz="1000" b="0" i="0" u="none" strike="noStrike" cap="none">
                <a:solidFill>
                  <a:srgbClr val="938953"/>
                </a:solidFill>
                <a:latin typeface="Arial"/>
                <a:ea typeface="Arial"/>
                <a:cs typeface="Arial"/>
                <a:sym typeface="Arial"/>
              </a:rPr>
              <a:t>management</a:t>
            </a:r>
            <a:endParaRPr sz="1400" b="0" i="0" u="none" strike="noStrike" cap="none">
              <a:solidFill>
                <a:srgbClr val="000000"/>
              </a:solidFill>
              <a:latin typeface="Arial"/>
              <a:ea typeface="Arial"/>
              <a:cs typeface="Arial"/>
              <a:sym typeface="Arial"/>
            </a:endParaRPr>
          </a:p>
        </p:txBody>
      </p:sp>
      <p:sp>
        <p:nvSpPr>
          <p:cNvPr id="597" name="Google Shape;597;p15"/>
          <p:cNvSpPr txBox="1"/>
          <p:nvPr/>
        </p:nvSpPr>
        <p:spPr>
          <a:xfrm>
            <a:off x="9513242" y="4331627"/>
            <a:ext cx="650819" cy="3046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GB" sz="1100" b="1" i="0" u="none" strike="noStrike" cap="none">
                <a:solidFill>
                  <a:srgbClr val="456172"/>
                </a:solidFill>
                <a:latin typeface="Arial"/>
                <a:ea typeface="Arial"/>
                <a:cs typeface="Arial"/>
                <a:sym typeface="Arial"/>
              </a:rPr>
              <a:t>Standard </a:t>
            </a:r>
            <a:br>
              <a:rPr lang="en-GB" sz="1100" b="1" i="0" u="none" strike="noStrike" cap="none">
                <a:solidFill>
                  <a:srgbClr val="456172"/>
                </a:solidFill>
                <a:latin typeface="Arial"/>
                <a:ea typeface="Arial"/>
                <a:cs typeface="Arial"/>
                <a:sym typeface="Arial"/>
              </a:rPr>
            </a:br>
            <a:r>
              <a:rPr lang="en-GB" sz="1100" b="1" i="0" u="none" strike="noStrike" cap="none">
                <a:solidFill>
                  <a:srgbClr val="456172"/>
                </a:solidFill>
                <a:latin typeface="Arial"/>
                <a:ea typeface="Arial"/>
                <a:cs typeface="Arial"/>
                <a:sym typeface="Arial"/>
              </a:rPr>
              <a:t>follow up</a:t>
            </a:r>
            <a:endParaRPr sz="1400" b="0" i="0" u="none" strike="noStrike" cap="none">
              <a:solidFill>
                <a:srgbClr val="000000"/>
              </a:solidFill>
              <a:latin typeface="Arial"/>
              <a:ea typeface="Arial"/>
              <a:cs typeface="Arial"/>
              <a:sym typeface="Arial"/>
            </a:endParaRPr>
          </a:p>
        </p:txBody>
      </p:sp>
      <p:sp>
        <p:nvSpPr>
          <p:cNvPr id="598" name="Google Shape;598;p15"/>
          <p:cNvSpPr txBox="1"/>
          <p:nvPr/>
        </p:nvSpPr>
        <p:spPr>
          <a:xfrm>
            <a:off x="9513242" y="5285784"/>
            <a:ext cx="671659" cy="3046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GB" sz="1100" b="1" i="0" u="none" strike="noStrike" cap="none">
                <a:solidFill>
                  <a:srgbClr val="938953"/>
                </a:solidFill>
                <a:latin typeface="Arial"/>
                <a:ea typeface="Arial"/>
                <a:cs typeface="Arial"/>
                <a:sym typeface="Arial"/>
              </a:rPr>
              <a:t>Intensive</a:t>
            </a:r>
            <a:br>
              <a:rPr lang="en-GB" sz="1100" b="1" i="0" u="none" strike="noStrike" cap="none">
                <a:solidFill>
                  <a:srgbClr val="938953"/>
                </a:solidFill>
                <a:latin typeface="Arial"/>
                <a:ea typeface="Arial"/>
                <a:cs typeface="Arial"/>
                <a:sym typeface="Arial"/>
              </a:rPr>
            </a:br>
            <a:r>
              <a:rPr lang="en-GB" sz="1100" b="1" i="0" u="none" strike="noStrike" cap="none">
                <a:solidFill>
                  <a:srgbClr val="938953"/>
                </a:solidFill>
                <a:latin typeface="Arial"/>
                <a:ea typeface="Arial"/>
                <a:cs typeface="Arial"/>
                <a:sym typeface="Arial"/>
              </a:rPr>
              <a:t>follow up*</a:t>
            </a:r>
            <a:endParaRPr sz="1400" b="0" i="0" u="none" strike="noStrike" cap="none">
              <a:solidFill>
                <a:srgbClr val="000000"/>
              </a:solidFill>
              <a:latin typeface="Arial"/>
              <a:ea typeface="Arial"/>
              <a:cs typeface="Arial"/>
              <a:sym typeface="Arial"/>
            </a:endParaRPr>
          </a:p>
        </p:txBody>
      </p:sp>
      <p:sp>
        <p:nvSpPr>
          <p:cNvPr id="599" name="Google Shape;599;p15"/>
          <p:cNvSpPr txBox="1"/>
          <p:nvPr/>
        </p:nvSpPr>
        <p:spPr>
          <a:xfrm>
            <a:off x="1297514" y="5492574"/>
            <a:ext cx="70532"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GB" sz="1400" b="1" i="0" u="none" strike="noStrike" cap="none">
                <a:solidFill>
                  <a:srgbClr val="938953"/>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
          <p:cNvSpPr txBox="1">
            <a:spLocks noGrp="1"/>
          </p:cNvSpPr>
          <p:nvPr>
            <p:ph type="body" idx="1"/>
          </p:nvPr>
        </p:nvSpPr>
        <p:spPr>
          <a:xfrm>
            <a:off x="620184" y="1329343"/>
            <a:ext cx="10963200" cy="4763953"/>
          </a:xfrm>
          <a:prstGeom prst="rect">
            <a:avLst/>
          </a:prstGeom>
          <a:noFill/>
          <a:ln>
            <a:noFill/>
          </a:ln>
        </p:spPr>
        <p:txBody>
          <a:bodyPr spcFirstLastPara="1" wrap="square" lIns="0" tIns="0" rIns="0" bIns="0" anchor="t" anchorCtr="0">
            <a:normAutofit fontScale="85000" lnSpcReduction="20000"/>
          </a:bodyPr>
          <a:lstStyle/>
          <a:p>
            <a:pPr marL="0" lvl="0" indent="0" algn="l" rtl="0">
              <a:lnSpc>
                <a:spcPct val="120000"/>
              </a:lnSpc>
              <a:spcBef>
                <a:spcPts val="0"/>
              </a:spcBef>
              <a:spcAft>
                <a:spcPts val="0"/>
              </a:spcAft>
              <a:buSzPct val="100000"/>
              <a:buNone/>
            </a:pPr>
            <a:r>
              <a:rPr lang="en-GB" b="1">
                <a:latin typeface="Arial"/>
                <a:ea typeface="Arial"/>
                <a:cs typeface="Arial"/>
                <a:sym typeface="Arial"/>
              </a:rPr>
              <a:t>This programme is developed by GI CONNECT, </a:t>
            </a:r>
            <a:br>
              <a:rPr lang="en-GB" b="1">
                <a:latin typeface="Arial"/>
                <a:ea typeface="Arial"/>
                <a:cs typeface="Arial"/>
                <a:sym typeface="Arial"/>
              </a:rPr>
            </a:br>
            <a:r>
              <a:rPr lang="en-GB" b="1">
                <a:latin typeface="Arial"/>
                <a:ea typeface="Arial"/>
                <a:cs typeface="Arial"/>
                <a:sym typeface="Arial"/>
              </a:rPr>
              <a:t>an international group of experts in the field </a:t>
            </a:r>
            <a:br>
              <a:rPr lang="en-GB" b="1">
                <a:latin typeface="Arial"/>
                <a:ea typeface="Arial"/>
                <a:cs typeface="Arial"/>
                <a:sym typeface="Arial"/>
              </a:rPr>
            </a:br>
            <a:r>
              <a:rPr lang="en-GB" b="1">
                <a:latin typeface="Arial"/>
                <a:ea typeface="Arial"/>
                <a:cs typeface="Arial"/>
                <a:sym typeface="Arial"/>
              </a:rPr>
              <a:t>of gastrointestinal oncology. </a:t>
            </a:r>
            <a:endParaRPr/>
          </a:p>
          <a:p>
            <a:pPr marL="0" lvl="0" indent="0" algn="l" rtl="0">
              <a:lnSpc>
                <a:spcPct val="120000"/>
              </a:lnSpc>
              <a:spcBef>
                <a:spcPts val="600"/>
              </a:spcBef>
              <a:spcAft>
                <a:spcPts val="0"/>
              </a:spcAft>
              <a:buSzPct val="100000"/>
              <a:buNone/>
            </a:pPr>
            <a:endParaRPr>
              <a:latin typeface="Arial"/>
              <a:ea typeface="Arial"/>
              <a:cs typeface="Arial"/>
              <a:sym typeface="Arial"/>
            </a:endParaRPr>
          </a:p>
          <a:p>
            <a:pPr marL="0" lvl="0" indent="0" algn="l" rtl="0">
              <a:lnSpc>
                <a:spcPct val="100000"/>
              </a:lnSpc>
              <a:spcBef>
                <a:spcPts val="600"/>
              </a:spcBef>
              <a:spcAft>
                <a:spcPts val="0"/>
              </a:spcAft>
              <a:buSzPct val="100000"/>
              <a:buNone/>
            </a:pPr>
            <a:r>
              <a:rPr lang="en-GB" b="1">
                <a:solidFill>
                  <a:schemeClr val="accent1"/>
                </a:solidFill>
                <a:latin typeface="Arial"/>
                <a:ea typeface="Arial"/>
                <a:cs typeface="Arial"/>
                <a:sym typeface="Arial"/>
              </a:rPr>
              <a:t>Acknowledgement and disclosures</a:t>
            </a:r>
            <a:endParaRPr/>
          </a:p>
          <a:p>
            <a:pPr marL="0" lvl="0" indent="0" algn="l" rtl="0">
              <a:lnSpc>
                <a:spcPct val="100000"/>
              </a:lnSpc>
              <a:spcBef>
                <a:spcPts val="1200"/>
              </a:spcBef>
              <a:spcAft>
                <a:spcPts val="0"/>
              </a:spcAft>
              <a:buSzPct val="100000"/>
              <a:buNone/>
            </a:pPr>
            <a:r>
              <a:rPr lang="en-GB">
                <a:latin typeface="Arial"/>
                <a:ea typeface="Arial"/>
                <a:cs typeface="Arial"/>
                <a:sym typeface="Arial"/>
              </a:rPr>
              <a:t>This GI CONNECT programme is supported through an independent educational grant from Bayer. The programme is therefore independent, the content is not influenced by the supporter and is under the sole responsibility of the experts.</a:t>
            </a:r>
            <a:endParaRPr/>
          </a:p>
          <a:p>
            <a:pPr marL="0" lvl="0" indent="0" algn="l" rtl="0">
              <a:lnSpc>
                <a:spcPct val="100000"/>
              </a:lnSpc>
              <a:spcBef>
                <a:spcPts val="1200"/>
              </a:spcBef>
              <a:spcAft>
                <a:spcPts val="0"/>
              </a:spcAft>
              <a:buSzPct val="100000"/>
              <a:buNone/>
            </a:pPr>
            <a:r>
              <a:rPr lang="en-GB" b="1">
                <a:latin typeface="Arial"/>
                <a:ea typeface="Arial"/>
                <a:cs typeface="Arial"/>
                <a:sym typeface="Arial"/>
              </a:rPr>
              <a:t>Please note:</a:t>
            </a:r>
            <a:r>
              <a:rPr lang="en-GB">
                <a:latin typeface="Arial"/>
                <a:ea typeface="Arial"/>
                <a:cs typeface="Arial"/>
                <a:sym typeface="Arial"/>
              </a:rPr>
              <a:t> The views expressed within this programme are the personal opinions of the experts. They do not necessarily represent the views of the experts’ institutions, or the rest of the GI CONNECT group.</a:t>
            </a:r>
            <a:endParaRPr/>
          </a:p>
          <a:p>
            <a:pPr marL="0" lvl="0" indent="0" algn="l" rtl="0">
              <a:lnSpc>
                <a:spcPct val="100000"/>
              </a:lnSpc>
              <a:spcBef>
                <a:spcPts val="1200"/>
              </a:spcBef>
              <a:spcAft>
                <a:spcPts val="0"/>
              </a:spcAft>
              <a:buSzPct val="100000"/>
              <a:buNone/>
            </a:pPr>
            <a:r>
              <a:rPr lang="en-GB">
                <a:latin typeface="Arial"/>
                <a:ea typeface="Arial"/>
                <a:cs typeface="Arial"/>
                <a:sym typeface="Arial"/>
              </a:rPr>
              <a:t>Expert Disclaimers:</a:t>
            </a:r>
            <a:endParaRPr/>
          </a:p>
          <a:p>
            <a:pPr marL="357188" lvl="0" indent="-357188" algn="l" rtl="0">
              <a:lnSpc>
                <a:spcPct val="100000"/>
              </a:lnSpc>
              <a:spcBef>
                <a:spcPts val="1200"/>
              </a:spcBef>
              <a:spcAft>
                <a:spcPts val="0"/>
              </a:spcAft>
              <a:buClr>
                <a:schemeClr val="accent1"/>
              </a:buClr>
              <a:buSzPct val="100000"/>
              <a:buChar char="•"/>
            </a:pPr>
            <a:r>
              <a:rPr lang="en-GB" b="1">
                <a:solidFill>
                  <a:schemeClr val="accent1"/>
                </a:solidFill>
                <a:latin typeface="Arial"/>
                <a:ea typeface="Arial"/>
                <a:cs typeface="Arial"/>
                <a:sym typeface="Arial"/>
              </a:rPr>
              <a:t>Dr </a:t>
            </a:r>
            <a:r>
              <a:rPr lang="en-GB" b="1">
                <a:solidFill>
                  <a:schemeClr val="accent1"/>
                </a:solidFill>
              </a:rPr>
              <a:t>Efrat Dotan</a:t>
            </a:r>
            <a:r>
              <a:rPr lang="en-GB" b="1">
                <a:solidFill>
                  <a:schemeClr val="accent1"/>
                </a:solidFill>
                <a:latin typeface="Arial"/>
                <a:ea typeface="Arial"/>
                <a:cs typeface="Arial"/>
                <a:sym typeface="Arial"/>
              </a:rPr>
              <a:t> </a:t>
            </a:r>
            <a:r>
              <a:rPr lang="en-GB">
                <a:latin typeface="Arial"/>
                <a:ea typeface="Arial"/>
                <a:cs typeface="Arial"/>
                <a:sym typeface="Arial"/>
              </a:rPr>
              <a:t>has received financial support/sponsorship for research support, consultation, or speaker fees from the following companies: </a:t>
            </a:r>
            <a:r>
              <a:rPr lang="en-GB"/>
              <a:t>: Eli Lilly, Gilead, Lutris, Zymworks, Relay, Ipsen, AstraZeneca, Medimmune, Incyte, Pfizer, Incyte, Helsinn, Taiho, G1 Therapeutics</a:t>
            </a:r>
            <a:endParaRPr/>
          </a:p>
          <a:p>
            <a:pPr marL="357188" lvl="0" indent="-357188" algn="l" rtl="0">
              <a:lnSpc>
                <a:spcPct val="100000"/>
              </a:lnSpc>
              <a:spcBef>
                <a:spcPts val="1200"/>
              </a:spcBef>
              <a:spcAft>
                <a:spcPts val="0"/>
              </a:spcAft>
              <a:buClr>
                <a:schemeClr val="accent1"/>
              </a:buClr>
              <a:buSzPct val="100000"/>
              <a:buChar char="•"/>
            </a:pPr>
            <a:r>
              <a:rPr lang="en-GB" b="1">
                <a:solidFill>
                  <a:schemeClr val="accent1"/>
                </a:solidFill>
                <a:latin typeface="Arial"/>
                <a:ea typeface="Arial"/>
                <a:cs typeface="Arial"/>
                <a:sym typeface="Arial"/>
              </a:rPr>
              <a:t>Dr </a:t>
            </a:r>
            <a:r>
              <a:rPr lang="en-GB" b="1">
                <a:solidFill>
                  <a:schemeClr val="accent1"/>
                </a:solidFill>
              </a:rPr>
              <a:t>Nataliya Uboha </a:t>
            </a:r>
            <a:r>
              <a:rPr lang="en-GB">
                <a:latin typeface="Arial"/>
                <a:ea typeface="Arial"/>
                <a:cs typeface="Arial"/>
                <a:sym typeface="Arial"/>
              </a:rPr>
              <a:t>has received financial support/sponsorship for research support, consultation, or speaker fees from the following companies: </a:t>
            </a:r>
            <a:r>
              <a:rPr lang="en-GB"/>
              <a:t>QED, Taiho Inc., Incyte, AstraZeneca, Pfizer, Boston Gene, Helsinn, Taiho Inc, Ipsen, EMD Serono, Natera, Exact Sciences</a:t>
            </a:r>
            <a:endParaRPr>
              <a:latin typeface="Arial"/>
              <a:ea typeface="Arial"/>
              <a:cs typeface="Arial"/>
              <a:sym typeface="Arial"/>
            </a:endParaRPr>
          </a:p>
        </p:txBody>
      </p:sp>
      <p:sp>
        <p:nvSpPr>
          <p:cNvPr id="194" name="Google Shape;194;p3"/>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latin typeface="Arial"/>
                <a:ea typeface="Arial"/>
                <a:cs typeface="Arial"/>
                <a:sym typeface="Arial"/>
              </a:rPr>
              <a:t>DEVELOPED BY GI CONNECT</a:t>
            </a:r>
            <a:endParaRPr/>
          </a:p>
        </p:txBody>
      </p:sp>
      <p:sp>
        <p:nvSpPr>
          <p:cNvPr id="195" name="Google Shape;195;p3"/>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latin typeface="Arial"/>
                <a:ea typeface="Arial"/>
                <a:cs typeface="Arial"/>
                <a:sym typeface="Arial"/>
              </a:rPr>
              <a:t>3</a:t>
            </a:fld>
            <a:endParaRPr>
              <a:latin typeface="Arial"/>
              <a:ea typeface="Arial"/>
              <a:cs typeface="Arial"/>
              <a:sym typeface="Arial"/>
            </a:endParaRPr>
          </a:p>
        </p:txBody>
      </p:sp>
      <p:sp>
        <p:nvSpPr>
          <p:cNvPr id="196" name="Google Shape;196;p3"/>
          <p:cNvSpPr txBox="1"/>
          <p:nvPr/>
        </p:nvSpPr>
        <p:spPr>
          <a:xfrm>
            <a:off x="-10510" y="-1513490"/>
            <a:ext cx="1847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505050"/>
              </a:solidFill>
              <a:latin typeface="Arial"/>
              <a:ea typeface="Arial"/>
              <a:cs typeface="Arial"/>
              <a:sym typeface="Arial"/>
            </a:endParaRPr>
          </a:p>
        </p:txBody>
      </p:sp>
      <p:pic>
        <p:nvPicPr>
          <p:cNvPr id="197" name="Google Shape;197;p3" descr="A picture containing graphical user interface">
            <a:hlinkClick r:id="rId3"/>
          </p:cNvPr>
          <p:cNvPicPr preferRelativeResize="0">
            <a:picLocks noGrp="1"/>
          </p:cNvPicPr>
          <p:nvPr>
            <p:ph type="body" idx="4294967295"/>
          </p:nvPr>
        </p:nvPicPr>
        <p:blipFill rotWithShape="1">
          <a:blip r:embed="rId4">
            <a:alphaModFix/>
          </a:blip>
          <a:srcRect/>
          <a:stretch/>
        </p:blipFill>
        <p:spPr>
          <a:xfrm>
            <a:off x="7380000" y="1213200"/>
            <a:ext cx="2544424" cy="9855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6"/>
          <p:cNvSpPr txBox="1">
            <a:spLocks noGrp="1"/>
          </p:cNvSpPr>
          <p:nvPr>
            <p:ph type="body" idx="1"/>
          </p:nvPr>
        </p:nvSpPr>
        <p:spPr>
          <a:xfrm>
            <a:off x="620184" y="1425600"/>
            <a:ext cx="10963200" cy="748131"/>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a:t>Primary endpoint: pathological complete response (ypT0N0) and negative ctDNA status after neoadjuvant immunotherapy</a:t>
            </a:r>
            <a:endParaRPr/>
          </a:p>
          <a:p>
            <a:pPr marL="357188" lvl="0" indent="-230188" algn="l" rtl="0">
              <a:lnSpc>
                <a:spcPct val="100000"/>
              </a:lnSpc>
              <a:spcBef>
                <a:spcPts val="1200"/>
              </a:spcBef>
              <a:spcAft>
                <a:spcPts val="0"/>
              </a:spcAft>
              <a:buSzPts val="2000"/>
              <a:buNone/>
            </a:pPr>
            <a:endParaRPr/>
          </a:p>
          <a:p>
            <a:pPr marL="0" lvl="0" indent="0" algn="l" rtl="0">
              <a:lnSpc>
                <a:spcPct val="100000"/>
              </a:lnSpc>
              <a:spcBef>
                <a:spcPts val="1200"/>
              </a:spcBef>
              <a:spcAft>
                <a:spcPts val="0"/>
              </a:spcAft>
              <a:buSzPts val="1800"/>
              <a:buNone/>
            </a:pPr>
            <a:r>
              <a:rPr lang="en-GB" sz="1800" b="1">
                <a:solidFill>
                  <a:schemeClr val="accent1"/>
                </a:solidFill>
              </a:rPr>
              <a:t>Primary endpoint </a:t>
            </a:r>
            <a:endParaRPr/>
          </a:p>
        </p:txBody>
      </p:sp>
      <p:sp>
        <p:nvSpPr>
          <p:cNvPr id="606" name="Google Shape;606;p16"/>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INFINITY: RESULTS </a:t>
            </a:r>
            <a:endParaRPr/>
          </a:p>
        </p:txBody>
      </p:sp>
      <p:sp>
        <p:nvSpPr>
          <p:cNvPr id="607" name="Google Shape;607;p16"/>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30</a:t>
            </a:fld>
            <a:endParaRPr/>
          </a:p>
        </p:txBody>
      </p:sp>
      <p:sp>
        <p:nvSpPr>
          <p:cNvPr id="608" name="Google Shape;608;p16"/>
          <p:cNvSpPr txBox="1">
            <a:spLocks noGrp="1"/>
          </p:cNvSpPr>
          <p:nvPr>
            <p:ph type="body" idx="2"/>
          </p:nvPr>
        </p:nvSpPr>
        <p:spPr>
          <a:xfrm>
            <a:off x="620183" y="6167890"/>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a:solidFill>
                  <a:srgbClr val="5D8298"/>
                </a:solidFill>
              </a:rPr>
              <a:t>ctDNA, circulating tumour DNA; </a:t>
            </a:r>
            <a:r>
              <a:rPr lang="en-GB" sz="1200">
                <a:solidFill>
                  <a:srgbClr val="5D8298"/>
                </a:solidFill>
              </a:rPr>
              <a:t>dMMR, DNA mismatch repair deficiency; </a:t>
            </a:r>
            <a:r>
              <a:rPr lang="en-GB">
                <a:solidFill>
                  <a:srgbClr val="5D8298"/>
                </a:solidFill>
              </a:rPr>
              <a:t>pCR, pathologic complete response; PD, progressive disease; pMMR, proficient mismatch repair; TRG, tumour regression grading</a:t>
            </a:r>
            <a:endParaRPr>
              <a:solidFill>
                <a:srgbClr val="5D8298"/>
              </a:solidFill>
            </a:endParaRPr>
          </a:p>
        </p:txBody>
      </p:sp>
      <p:sp>
        <p:nvSpPr>
          <p:cNvPr id="609" name="Google Shape;609;p16"/>
          <p:cNvSpPr txBox="1"/>
          <p:nvPr/>
        </p:nvSpPr>
        <p:spPr>
          <a:xfrm rot="-2700000">
            <a:off x="2944328" y="5450024"/>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04-006</a:t>
            </a:r>
            <a:endParaRPr sz="1400" b="0" i="0" u="none" strike="noStrike" cap="none">
              <a:solidFill>
                <a:srgbClr val="000000"/>
              </a:solidFill>
              <a:latin typeface="Arial"/>
              <a:ea typeface="Arial"/>
              <a:cs typeface="Arial"/>
              <a:sym typeface="Arial"/>
            </a:endParaRPr>
          </a:p>
        </p:txBody>
      </p:sp>
      <p:sp>
        <p:nvSpPr>
          <p:cNvPr id="610" name="Google Shape;610;p16"/>
          <p:cNvSpPr txBox="1"/>
          <p:nvPr/>
        </p:nvSpPr>
        <p:spPr>
          <a:xfrm rot="-5400000">
            <a:off x="647922" y="4020046"/>
            <a:ext cx="1405834" cy="3323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Pathologic tumour </a:t>
            </a:r>
            <a:br>
              <a:rPr lang="en-GB" sz="1200" b="1" i="0" u="none" strike="noStrike" cap="none">
                <a:solidFill>
                  <a:schemeClr val="dk1"/>
                </a:solidFill>
                <a:latin typeface="Arial"/>
                <a:ea typeface="Arial"/>
                <a:cs typeface="Arial"/>
                <a:sym typeface="Arial"/>
              </a:rPr>
            </a:br>
            <a:r>
              <a:rPr lang="en-GB" sz="1200" b="1" i="0" u="none" strike="noStrike" cap="none">
                <a:solidFill>
                  <a:schemeClr val="dk1"/>
                </a:solidFill>
                <a:latin typeface="Arial"/>
                <a:ea typeface="Arial"/>
                <a:cs typeface="Arial"/>
                <a:sym typeface="Arial"/>
              </a:rPr>
              <a:t>regression (%)</a:t>
            </a:r>
            <a:endParaRPr sz="1400" b="0" i="0" u="none" strike="noStrike" cap="none">
              <a:solidFill>
                <a:srgbClr val="000000"/>
              </a:solidFill>
              <a:latin typeface="Arial"/>
              <a:ea typeface="Arial"/>
              <a:cs typeface="Arial"/>
              <a:sym typeface="Arial"/>
            </a:endParaRPr>
          </a:p>
        </p:txBody>
      </p:sp>
      <p:sp>
        <p:nvSpPr>
          <p:cNvPr id="611" name="Google Shape;611;p16"/>
          <p:cNvSpPr txBox="1"/>
          <p:nvPr/>
        </p:nvSpPr>
        <p:spPr>
          <a:xfrm>
            <a:off x="1621620" y="5169857"/>
            <a:ext cx="254878" cy="1384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-100</a:t>
            </a:r>
            <a:endParaRPr sz="1400" b="0" i="0" u="none" strike="noStrike" cap="none">
              <a:solidFill>
                <a:srgbClr val="000000"/>
              </a:solidFill>
              <a:latin typeface="Arial"/>
              <a:ea typeface="Arial"/>
              <a:cs typeface="Arial"/>
              <a:sym typeface="Arial"/>
            </a:endParaRPr>
          </a:p>
        </p:txBody>
      </p:sp>
      <p:sp>
        <p:nvSpPr>
          <p:cNvPr id="612" name="Google Shape;612;p16"/>
          <p:cNvSpPr txBox="1"/>
          <p:nvPr/>
        </p:nvSpPr>
        <p:spPr>
          <a:xfrm>
            <a:off x="1692152" y="4745360"/>
            <a:ext cx="184346" cy="1384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-80</a:t>
            </a:r>
            <a:endParaRPr sz="1400" b="0" i="0" u="none" strike="noStrike" cap="none">
              <a:solidFill>
                <a:srgbClr val="000000"/>
              </a:solidFill>
              <a:latin typeface="Arial"/>
              <a:ea typeface="Arial"/>
              <a:cs typeface="Arial"/>
              <a:sym typeface="Arial"/>
            </a:endParaRPr>
          </a:p>
        </p:txBody>
      </p:sp>
      <p:cxnSp>
        <p:nvCxnSpPr>
          <p:cNvPr id="613" name="Google Shape;613;p16"/>
          <p:cNvCxnSpPr/>
          <p:nvPr/>
        </p:nvCxnSpPr>
        <p:spPr>
          <a:xfrm>
            <a:off x="1894524" y="5239106"/>
            <a:ext cx="64800" cy="0"/>
          </a:xfrm>
          <a:prstGeom prst="straightConnector1">
            <a:avLst/>
          </a:prstGeom>
          <a:noFill/>
          <a:ln w="12700" cap="flat" cmpd="sng">
            <a:solidFill>
              <a:schemeClr val="dk1"/>
            </a:solidFill>
            <a:prstDash val="solid"/>
            <a:round/>
            <a:headEnd type="none" w="sm" len="sm"/>
            <a:tailEnd type="none" w="sm" len="sm"/>
          </a:ln>
        </p:spPr>
      </p:cxnSp>
      <p:cxnSp>
        <p:nvCxnSpPr>
          <p:cNvPr id="614" name="Google Shape;614;p16"/>
          <p:cNvCxnSpPr/>
          <p:nvPr/>
        </p:nvCxnSpPr>
        <p:spPr>
          <a:xfrm>
            <a:off x="1894524" y="4816831"/>
            <a:ext cx="64800" cy="0"/>
          </a:xfrm>
          <a:prstGeom prst="straightConnector1">
            <a:avLst/>
          </a:prstGeom>
          <a:noFill/>
          <a:ln w="12700" cap="flat" cmpd="sng">
            <a:solidFill>
              <a:schemeClr val="dk1"/>
            </a:solidFill>
            <a:prstDash val="solid"/>
            <a:round/>
            <a:headEnd type="none" w="sm" len="sm"/>
            <a:tailEnd type="none" w="sm" len="sm"/>
          </a:ln>
        </p:spPr>
      </p:cxnSp>
      <p:cxnSp>
        <p:nvCxnSpPr>
          <p:cNvPr id="615" name="Google Shape;615;p16"/>
          <p:cNvCxnSpPr/>
          <p:nvPr/>
        </p:nvCxnSpPr>
        <p:spPr>
          <a:xfrm rot="10800000">
            <a:off x="1953263" y="3135321"/>
            <a:ext cx="0" cy="2104435"/>
          </a:xfrm>
          <a:prstGeom prst="straightConnector1">
            <a:avLst/>
          </a:prstGeom>
          <a:noFill/>
          <a:ln w="12700" cap="flat" cmpd="sng">
            <a:solidFill>
              <a:schemeClr val="dk1"/>
            </a:solidFill>
            <a:prstDash val="solid"/>
            <a:round/>
            <a:headEnd type="none" w="sm" len="sm"/>
            <a:tailEnd type="none" w="sm" len="sm"/>
          </a:ln>
        </p:spPr>
      </p:cxnSp>
      <p:cxnSp>
        <p:nvCxnSpPr>
          <p:cNvPr id="616" name="Google Shape;616;p16"/>
          <p:cNvCxnSpPr/>
          <p:nvPr/>
        </p:nvCxnSpPr>
        <p:spPr>
          <a:xfrm rot="-5400000">
            <a:off x="2044688" y="5277206"/>
            <a:ext cx="64800" cy="0"/>
          </a:xfrm>
          <a:prstGeom prst="straightConnector1">
            <a:avLst/>
          </a:prstGeom>
          <a:noFill/>
          <a:ln w="12700" cap="flat" cmpd="sng">
            <a:solidFill>
              <a:schemeClr val="dk1"/>
            </a:solidFill>
            <a:prstDash val="solid"/>
            <a:round/>
            <a:headEnd type="none" w="sm" len="sm"/>
            <a:tailEnd type="none" w="sm" len="sm"/>
          </a:ln>
        </p:spPr>
      </p:cxnSp>
      <p:sp>
        <p:nvSpPr>
          <p:cNvPr id="617" name="Google Shape;617;p16"/>
          <p:cNvSpPr txBox="1"/>
          <p:nvPr/>
        </p:nvSpPr>
        <p:spPr>
          <a:xfrm>
            <a:off x="1692152" y="4323085"/>
            <a:ext cx="184346" cy="1384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-60</a:t>
            </a:r>
            <a:endParaRPr sz="1400" b="0" i="0" u="none" strike="noStrike" cap="none">
              <a:solidFill>
                <a:srgbClr val="000000"/>
              </a:solidFill>
              <a:latin typeface="Arial"/>
              <a:ea typeface="Arial"/>
              <a:cs typeface="Arial"/>
              <a:sym typeface="Arial"/>
            </a:endParaRPr>
          </a:p>
        </p:txBody>
      </p:sp>
      <p:cxnSp>
        <p:nvCxnSpPr>
          <p:cNvPr id="618" name="Google Shape;618;p16"/>
          <p:cNvCxnSpPr/>
          <p:nvPr/>
        </p:nvCxnSpPr>
        <p:spPr>
          <a:xfrm>
            <a:off x="1894524" y="4394556"/>
            <a:ext cx="64800" cy="0"/>
          </a:xfrm>
          <a:prstGeom prst="straightConnector1">
            <a:avLst/>
          </a:prstGeom>
          <a:noFill/>
          <a:ln w="12700" cap="flat" cmpd="sng">
            <a:solidFill>
              <a:schemeClr val="dk1"/>
            </a:solidFill>
            <a:prstDash val="solid"/>
            <a:round/>
            <a:headEnd type="none" w="sm" len="sm"/>
            <a:tailEnd type="none" w="sm" len="sm"/>
          </a:ln>
        </p:spPr>
      </p:cxnSp>
      <p:sp>
        <p:nvSpPr>
          <p:cNvPr id="619" name="Google Shape;619;p16"/>
          <p:cNvSpPr txBox="1"/>
          <p:nvPr/>
        </p:nvSpPr>
        <p:spPr>
          <a:xfrm>
            <a:off x="1692152" y="3903985"/>
            <a:ext cx="184346" cy="1384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-40</a:t>
            </a:r>
            <a:endParaRPr sz="1400" b="0" i="0" u="none" strike="noStrike" cap="none">
              <a:solidFill>
                <a:srgbClr val="000000"/>
              </a:solidFill>
              <a:latin typeface="Arial"/>
              <a:ea typeface="Arial"/>
              <a:cs typeface="Arial"/>
              <a:sym typeface="Arial"/>
            </a:endParaRPr>
          </a:p>
        </p:txBody>
      </p:sp>
      <p:cxnSp>
        <p:nvCxnSpPr>
          <p:cNvPr id="620" name="Google Shape;620;p16"/>
          <p:cNvCxnSpPr/>
          <p:nvPr/>
        </p:nvCxnSpPr>
        <p:spPr>
          <a:xfrm>
            <a:off x="1894524" y="3975456"/>
            <a:ext cx="64800" cy="0"/>
          </a:xfrm>
          <a:prstGeom prst="straightConnector1">
            <a:avLst/>
          </a:prstGeom>
          <a:noFill/>
          <a:ln w="12700" cap="flat" cmpd="sng">
            <a:solidFill>
              <a:schemeClr val="dk1"/>
            </a:solidFill>
            <a:prstDash val="solid"/>
            <a:round/>
            <a:headEnd type="none" w="sm" len="sm"/>
            <a:tailEnd type="none" w="sm" len="sm"/>
          </a:ln>
        </p:spPr>
      </p:cxnSp>
      <p:sp>
        <p:nvSpPr>
          <p:cNvPr id="621" name="Google Shape;621;p16"/>
          <p:cNvSpPr txBox="1"/>
          <p:nvPr/>
        </p:nvSpPr>
        <p:spPr>
          <a:xfrm>
            <a:off x="1692152" y="3481710"/>
            <a:ext cx="184346" cy="1384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-20</a:t>
            </a:r>
            <a:endParaRPr sz="1400" b="0" i="0" u="none" strike="noStrike" cap="none">
              <a:solidFill>
                <a:srgbClr val="000000"/>
              </a:solidFill>
              <a:latin typeface="Arial"/>
              <a:ea typeface="Arial"/>
              <a:cs typeface="Arial"/>
              <a:sym typeface="Arial"/>
            </a:endParaRPr>
          </a:p>
        </p:txBody>
      </p:sp>
      <p:cxnSp>
        <p:nvCxnSpPr>
          <p:cNvPr id="622" name="Google Shape;622;p16"/>
          <p:cNvCxnSpPr/>
          <p:nvPr/>
        </p:nvCxnSpPr>
        <p:spPr>
          <a:xfrm>
            <a:off x="1894524" y="3553181"/>
            <a:ext cx="64800" cy="0"/>
          </a:xfrm>
          <a:prstGeom prst="straightConnector1">
            <a:avLst/>
          </a:prstGeom>
          <a:noFill/>
          <a:ln w="12700" cap="flat" cmpd="sng">
            <a:solidFill>
              <a:schemeClr val="dk1"/>
            </a:solidFill>
            <a:prstDash val="solid"/>
            <a:round/>
            <a:headEnd type="none" w="sm" len="sm"/>
            <a:tailEnd type="none" w="sm" len="sm"/>
          </a:ln>
        </p:spPr>
      </p:cxnSp>
      <p:sp>
        <p:nvSpPr>
          <p:cNvPr id="623" name="Google Shape;623;p16"/>
          <p:cNvSpPr txBox="1"/>
          <p:nvPr/>
        </p:nvSpPr>
        <p:spPr>
          <a:xfrm>
            <a:off x="1805966" y="3068960"/>
            <a:ext cx="70532" cy="13849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cxnSp>
        <p:nvCxnSpPr>
          <p:cNvPr id="624" name="Google Shape;624;p16"/>
          <p:cNvCxnSpPr/>
          <p:nvPr/>
        </p:nvCxnSpPr>
        <p:spPr>
          <a:xfrm>
            <a:off x="1894524" y="3140431"/>
            <a:ext cx="64800" cy="0"/>
          </a:xfrm>
          <a:prstGeom prst="straightConnector1">
            <a:avLst/>
          </a:prstGeom>
          <a:noFill/>
          <a:ln w="12700" cap="flat" cmpd="sng">
            <a:solidFill>
              <a:schemeClr val="dk1"/>
            </a:solidFill>
            <a:prstDash val="solid"/>
            <a:round/>
            <a:headEnd type="none" w="sm" len="sm"/>
            <a:tailEnd type="none" w="sm" len="sm"/>
          </a:ln>
        </p:spPr>
      </p:cxnSp>
      <p:cxnSp>
        <p:nvCxnSpPr>
          <p:cNvPr id="625" name="Google Shape;625;p16"/>
          <p:cNvCxnSpPr/>
          <p:nvPr/>
        </p:nvCxnSpPr>
        <p:spPr>
          <a:xfrm rot="-5400000">
            <a:off x="227963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26" name="Google Shape;626;p16"/>
          <p:cNvCxnSpPr/>
          <p:nvPr/>
        </p:nvCxnSpPr>
        <p:spPr>
          <a:xfrm rot="-5400000">
            <a:off x="2517763"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27" name="Google Shape;627;p16"/>
          <p:cNvCxnSpPr/>
          <p:nvPr/>
        </p:nvCxnSpPr>
        <p:spPr>
          <a:xfrm rot="-5400000">
            <a:off x="275588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28" name="Google Shape;628;p16"/>
          <p:cNvCxnSpPr/>
          <p:nvPr/>
        </p:nvCxnSpPr>
        <p:spPr>
          <a:xfrm rot="-5400000">
            <a:off x="299718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29" name="Google Shape;629;p16"/>
          <p:cNvCxnSpPr/>
          <p:nvPr/>
        </p:nvCxnSpPr>
        <p:spPr>
          <a:xfrm rot="-5400000">
            <a:off x="3476613"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30" name="Google Shape;630;p16"/>
          <p:cNvCxnSpPr/>
          <p:nvPr/>
        </p:nvCxnSpPr>
        <p:spPr>
          <a:xfrm rot="-5400000">
            <a:off x="514983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31" name="Google Shape;631;p16"/>
          <p:cNvCxnSpPr/>
          <p:nvPr/>
        </p:nvCxnSpPr>
        <p:spPr>
          <a:xfrm rot="-5400000">
            <a:off x="323848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32" name="Google Shape;632;p16"/>
          <p:cNvCxnSpPr/>
          <p:nvPr/>
        </p:nvCxnSpPr>
        <p:spPr>
          <a:xfrm rot="-5400000">
            <a:off x="371473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33" name="Google Shape;633;p16"/>
          <p:cNvCxnSpPr/>
          <p:nvPr/>
        </p:nvCxnSpPr>
        <p:spPr>
          <a:xfrm rot="-5400000">
            <a:off x="419098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34" name="Google Shape;634;p16"/>
          <p:cNvCxnSpPr/>
          <p:nvPr/>
        </p:nvCxnSpPr>
        <p:spPr>
          <a:xfrm rot="-5400000">
            <a:off x="395603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35" name="Google Shape;635;p16"/>
          <p:cNvCxnSpPr/>
          <p:nvPr/>
        </p:nvCxnSpPr>
        <p:spPr>
          <a:xfrm rot="-5400000">
            <a:off x="4435463"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36" name="Google Shape;636;p16"/>
          <p:cNvCxnSpPr/>
          <p:nvPr/>
        </p:nvCxnSpPr>
        <p:spPr>
          <a:xfrm rot="-5400000">
            <a:off x="4673588" y="5277206"/>
            <a:ext cx="64800" cy="0"/>
          </a:xfrm>
          <a:prstGeom prst="straightConnector1">
            <a:avLst/>
          </a:prstGeom>
          <a:noFill/>
          <a:ln w="12700" cap="flat" cmpd="sng">
            <a:solidFill>
              <a:schemeClr val="dk1"/>
            </a:solidFill>
            <a:prstDash val="solid"/>
            <a:round/>
            <a:headEnd type="none" w="sm" len="sm"/>
            <a:tailEnd type="none" w="sm" len="sm"/>
          </a:ln>
        </p:spPr>
      </p:cxnSp>
      <p:cxnSp>
        <p:nvCxnSpPr>
          <p:cNvPr id="637" name="Google Shape;637;p16"/>
          <p:cNvCxnSpPr/>
          <p:nvPr/>
        </p:nvCxnSpPr>
        <p:spPr>
          <a:xfrm rot="-5400000">
            <a:off x="4911713" y="5277206"/>
            <a:ext cx="64800" cy="0"/>
          </a:xfrm>
          <a:prstGeom prst="straightConnector1">
            <a:avLst/>
          </a:prstGeom>
          <a:noFill/>
          <a:ln w="12700" cap="flat" cmpd="sng">
            <a:solidFill>
              <a:schemeClr val="dk1"/>
            </a:solidFill>
            <a:prstDash val="solid"/>
            <a:round/>
            <a:headEnd type="none" w="sm" len="sm"/>
            <a:tailEnd type="none" w="sm" len="sm"/>
          </a:ln>
        </p:spPr>
      </p:cxnSp>
      <p:sp>
        <p:nvSpPr>
          <p:cNvPr id="638" name="Google Shape;638;p16"/>
          <p:cNvSpPr/>
          <p:nvPr/>
        </p:nvSpPr>
        <p:spPr>
          <a:xfrm>
            <a:off x="1994314"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9" name="Google Shape;639;p16"/>
          <p:cNvSpPr/>
          <p:nvPr/>
        </p:nvSpPr>
        <p:spPr>
          <a:xfrm>
            <a:off x="2235614"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0" name="Google Shape;640;p16"/>
          <p:cNvSpPr/>
          <p:nvPr/>
        </p:nvSpPr>
        <p:spPr>
          <a:xfrm>
            <a:off x="2470564"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1" name="Google Shape;641;p16"/>
          <p:cNvSpPr/>
          <p:nvPr/>
        </p:nvSpPr>
        <p:spPr>
          <a:xfrm>
            <a:off x="2711864"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2" name="Google Shape;642;p16"/>
          <p:cNvSpPr/>
          <p:nvPr/>
        </p:nvSpPr>
        <p:spPr>
          <a:xfrm>
            <a:off x="2949989"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3" name="Google Shape;643;p16"/>
          <p:cNvSpPr/>
          <p:nvPr/>
        </p:nvSpPr>
        <p:spPr>
          <a:xfrm>
            <a:off x="3194464"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p16"/>
          <p:cNvSpPr/>
          <p:nvPr/>
        </p:nvSpPr>
        <p:spPr>
          <a:xfrm>
            <a:off x="3432589"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p16"/>
          <p:cNvSpPr/>
          <p:nvPr/>
        </p:nvSpPr>
        <p:spPr>
          <a:xfrm>
            <a:off x="3667539"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6" name="Google Shape;646;p16"/>
          <p:cNvSpPr/>
          <p:nvPr/>
        </p:nvSpPr>
        <p:spPr>
          <a:xfrm>
            <a:off x="3908839" y="3135321"/>
            <a:ext cx="158750" cy="2101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7" name="Google Shape;647;p16"/>
          <p:cNvSpPr/>
          <p:nvPr/>
        </p:nvSpPr>
        <p:spPr>
          <a:xfrm>
            <a:off x="4143789" y="3135321"/>
            <a:ext cx="158750" cy="20764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p16"/>
          <p:cNvSpPr/>
          <p:nvPr/>
        </p:nvSpPr>
        <p:spPr>
          <a:xfrm>
            <a:off x="4385089" y="3135321"/>
            <a:ext cx="158750" cy="20764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9" name="Google Shape;649;p16"/>
          <p:cNvSpPr/>
          <p:nvPr/>
        </p:nvSpPr>
        <p:spPr>
          <a:xfrm>
            <a:off x="4629564" y="3135321"/>
            <a:ext cx="158750" cy="2041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0" name="Google Shape;650;p16"/>
          <p:cNvSpPr/>
          <p:nvPr/>
        </p:nvSpPr>
        <p:spPr>
          <a:xfrm>
            <a:off x="4858164" y="3135321"/>
            <a:ext cx="158750" cy="955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1" name="Google Shape;651;p16"/>
          <p:cNvSpPr/>
          <p:nvPr/>
        </p:nvSpPr>
        <p:spPr>
          <a:xfrm>
            <a:off x="5105814" y="3135322"/>
            <a:ext cx="158750" cy="641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2" name="Google Shape;652;p16"/>
          <p:cNvSpPr txBox="1"/>
          <p:nvPr/>
        </p:nvSpPr>
        <p:spPr>
          <a:xfrm rot="-2700000">
            <a:off x="3182453" y="5450023"/>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05-001</a:t>
            </a:r>
            <a:endParaRPr sz="1400" b="0" i="0" u="none" strike="noStrike" cap="none">
              <a:solidFill>
                <a:srgbClr val="000000"/>
              </a:solidFill>
              <a:latin typeface="Arial"/>
              <a:ea typeface="Arial"/>
              <a:cs typeface="Arial"/>
              <a:sym typeface="Arial"/>
            </a:endParaRPr>
          </a:p>
        </p:txBody>
      </p:sp>
      <p:sp>
        <p:nvSpPr>
          <p:cNvPr id="653" name="Google Shape;653;p16"/>
          <p:cNvSpPr txBox="1"/>
          <p:nvPr/>
        </p:nvSpPr>
        <p:spPr>
          <a:xfrm rot="-2700000">
            <a:off x="3417403" y="5450023"/>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10-001</a:t>
            </a:r>
            <a:endParaRPr sz="1400" b="0" i="0" u="none" strike="noStrike" cap="none">
              <a:solidFill>
                <a:srgbClr val="000000"/>
              </a:solidFill>
              <a:latin typeface="Arial"/>
              <a:ea typeface="Arial"/>
              <a:cs typeface="Arial"/>
              <a:sym typeface="Arial"/>
            </a:endParaRPr>
          </a:p>
        </p:txBody>
      </p:sp>
      <p:sp>
        <p:nvSpPr>
          <p:cNvPr id="654" name="Google Shape;654;p16"/>
          <p:cNvSpPr txBox="1"/>
          <p:nvPr/>
        </p:nvSpPr>
        <p:spPr>
          <a:xfrm rot="-2700000">
            <a:off x="3652353" y="5450023"/>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13-002</a:t>
            </a:r>
            <a:endParaRPr sz="1400" b="0" i="0" u="none" strike="noStrike" cap="none">
              <a:solidFill>
                <a:srgbClr val="000000"/>
              </a:solidFill>
              <a:latin typeface="Arial"/>
              <a:ea typeface="Arial"/>
              <a:cs typeface="Arial"/>
              <a:sym typeface="Arial"/>
            </a:endParaRPr>
          </a:p>
        </p:txBody>
      </p:sp>
      <p:sp>
        <p:nvSpPr>
          <p:cNvPr id="655" name="Google Shape;655;p16"/>
          <p:cNvSpPr txBox="1"/>
          <p:nvPr/>
        </p:nvSpPr>
        <p:spPr>
          <a:xfrm rot="-2700000">
            <a:off x="3896828" y="5450022"/>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01-001</a:t>
            </a:r>
            <a:endParaRPr sz="1400" b="0" i="0" u="none" strike="noStrike" cap="none">
              <a:solidFill>
                <a:srgbClr val="000000"/>
              </a:solidFill>
              <a:latin typeface="Arial"/>
              <a:ea typeface="Arial"/>
              <a:cs typeface="Arial"/>
              <a:sym typeface="Arial"/>
            </a:endParaRPr>
          </a:p>
        </p:txBody>
      </p:sp>
      <p:sp>
        <p:nvSpPr>
          <p:cNvPr id="656" name="Google Shape;656;p16"/>
          <p:cNvSpPr txBox="1"/>
          <p:nvPr/>
        </p:nvSpPr>
        <p:spPr>
          <a:xfrm rot="-2700000">
            <a:off x="4131778" y="5450022"/>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01-012</a:t>
            </a:r>
            <a:endParaRPr sz="1400" b="0" i="0" u="none" strike="noStrike" cap="none">
              <a:solidFill>
                <a:srgbClr val="000000"/>
              </a:solidFill>
              <a:latin typeface="Arial"/>
              <a:ea typeface="Arial"/>
              <a:cs typeface="Arial"/>
              <a:sym typeface="Arial"/>
            </a:endParaRPr>
          </a:p>
        </p:txBody>
      </p:sp>
      <p:sp>
        <p:nvSpPr>
          <p:cNvPr id="657" name="Google Shape;657;p16"/>
          <p:cNvSpPr txBox="1"/>
          <p:nvPr/>
        </p:nvSpPr>
        <p:spPr>
          <a:xfrm rot="-2700000">
            <a:off x="2699852" y="5450023"/>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04-004</a:t>
            </a:r>
            <a:endParaRPr sz="1400" b="0" i="0" u="none" strike="noStrike" cap="none">
              <a:solidFill>
                <a:srgbClr val="000000"/>
              </a:solidFill>
              <a:latin typeface="Arial"/>
              <a:ea typeface="Arial"/>
              <a:cs typeface="Arial"/>
              <a:sym typeface="Arial"/>
            </a:endParaRPr>
          </a:p>
        </p:txBody>
      </p:sp>
      <p:sp>
        <p:nvSpPr>
          <p:cNvPr id="658" name="Google Shape;658;p16"/>
          <p:cNvSpPr txBox="1"/>
          <p:nvPr/>
        </p:nvSpPr>
        <p:spPr>
          <a:xfrm rot="-2700000">
            <a:off x="2458551" y="5450022"/>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04-002</a:t>
            </a:r>
            <a:endParaRPr sz="1400" b="0" i="0" u="none" strike="noStrike" cap="none">
              <a:solidFill>
                <a:srgbClr val="000000"/>
              </a:solidFill>
              <a:latin typeface="Arial"/>
              <a:ea typeface="Arial"/>
              <a:cs typeface="Arial"/>
              <a:sym typeface="Arial"/>
            </a:endParaRPr>
          </a:p>
        </p:txBody>
      </p:sp>
      <p:sp>
        <p:nvSpPr>
          <p:cNvPr id="659" name="Google Shape;659;p16"/>
          <p:cNvSpPr txBox="1"/>
          <p:nvPr/>
        </p:nvSpPr>
        <p:spPr>
          <a:xfrm rot="-2700000">
            <a:off x="2220428" y="5450021"/>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01-021</a:t>
            </a:r>
            <a:endParaRPr sz="1400" b="0" i="0" u="none" strike="noStrike" cap="none">
              <a:solidFill>
                <a:srgbClr val="000000"/>
              </a:solidFill>
              <a:latin typeface="Arial"/>
              <a:ea typeface="Arial"/>
              <a:cs typeface="Arial"/>
              <a:sym typeface="Arial"/>
            </a:endParaRPr>
          </a:p>
        </p:txBody>
      </p:sp>
      <p:sp>
        <p:nvSpPr>
          <p:cNvPr id="660" name="Google Shape;660;p16"/>
          <p:cNvSpPr txBox="1"/>
          <p:nvPr/>
        </p:nvSpPr>
        <p:spPr>
          <a:xfrm rot="-2700000">
            <a:off x="1985479" y="5450022"/>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01-009</a:t>
            </a:r>
            <a:endParaRPr sz="1400" b="0" i="0" u="none" strike="noStrike" cap="none">
              <a:solidFill>
                <a:srgbClr val="000000"/>
              </a:solidFill>
              <a:latin typeface="Arial"/>
              <a:ea typeface="Arial"/>
              <a:cs typeface="Arial"/>
              <a:sym typeface="Arial"/>
            </a:endParaRPr>
          </a:p>
        </p:txBody>
      </p:sp>
      <p:sp>
        <p:nvSpPr>
          <p:cNvPr id="661" name="Google Shape;661;p16"/>
          <p:cNvSpPr txBox="1"/>
          <p:nvPr/>
        </p:nvSpPr>
        <p:spPr>
          <a:xfrm rot="-2700000">
            <a:off x="1737830" y="5450021"/>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01-007</a:t>
            </a:r>
            <a:endParaRPr sz="1400" b="0" i="0" u="none" strike="noStrike" cap="none">
              <a:solidFill>
                <a:srgbClr val="000000"/>
              </a:solidFill>
              <a:latin typeface="Arial"/>
              <a:ea typeface="Arial"/>
              <a:cs typeface="Arial"/>
              <a:sym typeface="Arial"/>
            </a:endParaRPr>
          </a:p>
        </p:txBody>
      </p:sp>
      <p:sp>
        <p:nvSpPr>
          <p:cNvPr id="662" name="Google Shape;662;p16"/>
          <p:cNvSpPr txBox="1"/>
          <p:nvPr/>
        </p:nvSpPr>
        <p:spPr>
          <a:xfrm rot="-2700000">
            <a:off x="4373077" y="5450023"/>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04-003</a:t>
            </a:r>
            <a:endParaRPr sz="1400" b="0" i="0" u="none" strike="noStrike" cap="none">
              <a:solidFill>
                <a:srgbClr val="000000"/>
              </a:solidFill>
              <a:latin typeface="Arial"/>
              <a:ea typeface="Arial"/>
              <a:cs typeface="Arial"/>
              <a:sym typeface="Arial"/>
            </a:endParaRPr>
          </a:p>
        </p:txBody>
      </p:sp>
      <p:sp>
        <p:nvSpPr>
          <p:cNvPr id="663" name="Google Shape;663;p16"/>
          <p:cNvSpPr txBox="1"/>
          <p:nvPr/>
        </p:nvSpPr>
        <p:spPr>
          <a:xfrm rot="-2700000">
            <a:off x="4608027" y="5450023"/>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04-005</a:t>
            </a:r>
            <a:endParaRPr sz="1400" b="0" i="0" u="none" strike="noStrike" cap="none">
              <a:solidFill>
                <a:srgbClr val="000000"/>
              </a:solidFill>
              <a:latin typeface="Arial"/>
              <a:ea typeface="Arial"/>
              <a:cs typeface="Arial"/>
              <a:sym typeface="Arial"/>
            </a:endParaRPr>
          </a:p>
        </p:txBody>
      </p:sp>
      <p:sp>
        <p:nvSpPr>
          <p:cNvPr id="664" name="Google Shape;664;p16"/>
          <p:cNvSpPr txBox="1"/>
          <p:nvPr/>
        </p:nvSpPr>
        <p:spPr>
          <a:xfrm rot="-2700000">
            <a:off x="4862026" y="5450022"/>
            <a:ext cx="395942" cy="13849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04-009</a:t>
            </a:r>
            <a:endParaRPr sz="1400" b="0" i="0" u="none" strike="noStrike" cap="none">
              <a:solidFill>
                <a:srgbClr val="000000"/>
              </a:solidFill>
              <a:latin typeface="Arial"/>
              <a:ea typeface="Arial"/>
              <a:cs typeface="Arial"/>
              <a:sym typeface="Arial"/>
            </a:endParaRPr>
          </a:p>
        </p:txBody>
      </p:sp>
      <p:sp>
        <p:nvSpPr>
          <p:cNvPr id="665" name="Google Shape;665;p16"/>
          <p:cNvSpPr/>
          <p:nvPr/>
        </p:nvSpPr>
        <p:spPr>
          <a:xfrm>
            <a:off x="4845110" y="4119571"/>
            <a:ext cx="169892" cy="139700"/>
          </a:xfrm>
          <a:prstGeom prst="star5">
            <a:avLst>
              <a:gd name="adj" fmla="val 19098"/>
              <a:gd name="hf" fmla="val 105146"/>
              <a:gd name="vf" fmla="val 11055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6" name="Google Shape;666;p16"/>
          <p:cNvSpPr/>
          <p:nvPr/>
        </p:nvSpPr>
        <p:spPr>
          <a:xfrm>
            <a:off x="5735739" y="5522873"/>
            <a:ext cx="169892" cy="139700"/>
          </a:xfrm>
          <a:prstGeom prst="star5">
            <a:avLst>
              <a:gd name="adj" fmla="val 19098"/>
              <a:gd name="hf" fmla="val 105146"/>
              <a:gd name="vf" fmla="val 110557"/>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67" name="Google Shape;667;p16"/>
          <p:cNvCxnSpPr/>
          <p:nvPr/>
        </p:nvCxnSpPr>
        <p:spPr>
          <a:xfrm>
            <a:off x="1954849" y="3140431"/>
            <a:ext cx="3371578" cy="0"/>
          </a:xfrm>
          <a:prstGeom prst="straightConnector1">
            <a:avLst/>
          </a:prstGeom>
          <a:noFill/>
          <a:ln w="12700" cap="flat" cmpd="sng">
            <a:solidFill>
              <a:schemeClr val="dk1"/>
            </a:solidFill>
            <a:prstDash val="solid"/>
            <a:round/>
            <a:headEnd type="none" w="sm" len="sm"/>
            <a:tailEnd type="none" w="sm" len="sm"/>
          </a:ln>
        </p:spPr>
      </p:cxnSp>
      <p:sp>
        <p:nvSpPr>
          <p:cNvPr id="668" name="Google Shape;668;p16"/>
          <p:cNvSpPr txBox="1"/>
          <p:nvPr/>
        </p:nvSpPr>
        <p:spPr>
          <a:xfrm>
            <a:off x="5997249" y="5507080"/>
            <a:ext cx="3217227"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Arial"/>
                <a:ea typeface="Arial"/>
                <a:cs typeface="Arial"/>
                <a:sym typeface="Arial"/>
              </a:rPr>
              <a:t>Heterogeneous pMMR/dMMR status at surgery</a:t>
            </a:r>
            <a:endParaRPr sz="1200" b="0" i="0" u="none" strike="noStrike" cap="none">
              <a:solidFill>
                <a:srgbClr val="000000"/>
              </a:solidFill>
              <a:latin typeface="Arial"/>
              <a:ea typeface="Arial"/>
              <a:cs typeface="Arial"/>
              <a:sym typeface="Arial"/>
            </a:endParaRPr>
          </a:p>
        </p:txBody>
      </p:sp>
      <p:sp>
        <p:nvSpPr>
          <p:cNvPr id="669" name="Google Shape;669;p16"/>
          <p:cNvSpPr txBox="1"/>
          <p:nvPr/>
        </p:nvSpPr>
        <p:spPr>
          <a:xfrm>
            <a:off x="5742807" y="4725098"/>
            <a:ext cx="5348649" cy="3693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Among evaluable patients, rate of pCR was 60% and rate of major to complete pathological response (&lt;10% viable cells) was 80%</a:t>
            </a:r>
            <a:endParaRPr sz="1400" b="0" i="0" u="none" strike="noStrike" cap="none">
              <a:solidFill>
                <a:srgbClr val="000000"/>
              </a:solidFill>
              <a:latin typeface="Arial"/>
              <a:ea typeface="Arial"/>
              <a:cs typeface="Arial"/>
              <a:sym typeface="Arial"/>
            </a:endParaRPr>
          </a:p>
        </p:txBody>
      </p:sp>
      <p:graphicFrame>
        <p:nvGraphicFramePr>
          <p:cNvPr id="670" name="Google Shape;670;p16"/>
          <p:cNvGraphicFramePr/>
          <p:nvPr/>
        </p:nvGraphicFramePr>
        <p:xfrm>
          <a:off x="5742807" y="3135321"/>
          <a:ext cx="5348625" cy="1219240"/>
        </p:xfrm>
        <a:graphic>
          <a:graphicData uri="http://schemas.openxmlformats.org/drawingml/2006/table">
            <a:tbl>
              <a:tblPr firstRow="1" bandRow="1">
                <a:noFill/>
                <a:tableStyleId>{67B5CDD7-8C45-4FA0-8381-4E1ECE8849AD}</a:tableStyleId>
              </a:tblPr>
              <a:tblGrid>
                <a:gridCol w="1782875"/>
                <a:gridCol w="1782875"/>
                <a:gridCol w="1782875"/>
              </a:tblGrid>
              <a:tr h="17780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TRG Becker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N=15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a:t>
                      </a:r>
                      <a:endParaRPr sz="1400" u="none" strike="noStrike" cap="none"/>
                    </a:p>
                  </a:txBody>
                  <a:tcPr marL="91450" marR="91450" marT="45725" marB="45725"/>
                </a:tc>
              </a:tr>
              <a:tr h="177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Arial"/>
                          <a:ea typeface="Arial"/>
                          <a:cs typeface="Arial"/>
                          <a:sym typeface="Arial"/>
                        </a:rPr>
                        <a:t>1a</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60%</a:t>
                      </a:r>
                      <a:endParaRPr sz="1400" u="none" strike="noStrike" cap="none"/>
                    </a:p>
                  </a:txBody>
                  <a:tcPr marL="91450" marR="91450" marT="45725" marB="45725"/>
                </a:tc>
              </a:tr>
              <a:tr h="146875">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Arial"/>
                          <a:ea typeface="Arial"/>
                          <a:cs typeface="Arial"/>
                          <a:sym typeface="Arial"/>
                        </a:rPr>
                        <a:t>1b</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3</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20%</a:t>
                      </a:r>
                      <a:endParaRPr sz="1400" u="none" strike="noStrike" cap="none"/>
                    </a:p>
                  </a:txBody>
                  <a:tcPr marL="91450" marR="91450" marT="45725" marB="45725" anchor="ctr"/>
                </a:tc>
              </a:tr>
              <a:tr h="146875">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latin typeface="Arial"/>
                          <a:ea typeface="Arial"/>
                          <a:cs typeface="Arial"/>
                          <a:sym typeface="Arial"/>
                        </a:rPr>
                        <a:t>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2</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13%</a:t>
                      </a:r>
                      <a:endParaRPr sz="1400" u="none" strike="noStrike" cap="none"/>
                    </a:p>
                  </a:txBody>
                  <a:tcPr marL="91450" marR="91450" marT="45725" marB="45725" anchor="ctr"/>
                </a:tc>
              </a:tr>
            </a:tbl>
          </a:graphicData>
        </a:graphic>
      </p:graphicFrame>
      <p:sp>
        <p:nvSpPr>
          <p:cNvPr id="671" name="Google Shape;671;p16"/>
          <p:cNvSpPr txBox="1"/>
          <p:nvPr/>
        </p:nvSpPr>
        <p:spPr>
          <a:xfrm>
            <a:off x="8827914" y="4401848"/>
            <a:ext cx="2265044"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Arial"/>
                <a:ea typeface="Arial"/>
                <a:cs typeface="Arial"/>
                <a:sym typeface="Arial"/>
              </a:rPr>
              <a:t>1 patient did not undergo surgery for PD</a:t>
            </a:r>
            <a:endParaRPr sz="1000" b="0" i="1" u="none" strike="noStrike" cap="none">
              <a:solidFill>
                <a:srgbClr val="000000"/>
              </a:solidFill>
              <a:latin typeface="Arial"/>
              <a:ea typeface="Arial"/>
              <a:cs typeface="Arial"/>
              <a:sym typeface="Arial"/>
            </a:endParaRPr>
          </a:p>
        </p:txBody>
      </p:sp>
      <p:cxnSp>
        <p:nvCxnSpPr>
          <p:cNvPr id="672" name="Google Shape;672;p16"/>
          <p:cNvCxnSpPr/>
          <p:nvPr/>
        </p:nvCxnSpPr>
        <p:spPr>
          <a:xfrm>
            <a:off x="1954849" y="5239106"/>
            <a:ext cx="3371578" cy="0"/>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7"/>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a:t>Tremelimumab plus durvalumab (T300/D) for 3 months pre-operatively was safe and achieved promising eradicating activity in patients with resectable dMMR and MSI-H </a:t>
            </a:r>
            <a:endParaRPr/>
          </a:p>
          <a:p>
            <a:pPr marL="357188" lvl="0" indent="-357188" algn="l" rtl="0">
              <a:lnSpc>
                <a:spcPct val="100000"/>
              </a:lnSpc>
              <a:spcBef>
                <a:spcPts val="1200"/>
              </a:spcBef>
              <a:spcAft>
                <a:spcPts val="0"/>
              </a:spcAft>
              <a:buSzPts val="2000"/>
              <a:buChar char="•"/>
            </a:pPr>
            <a:r>
              <a:rPr lang="en-GB"/>
              <a:t>Chemo free ICI-based strategies have the potential to become standard of care in this molecular subgroup </a:t>
            </a:r>
            <a:endParaRPr/>
          </a:p>
          <a:p>
            <a:pPr marL="357188" lvl="0" indent="-357188" algn="l" rtl="0">
              <a:lnSpc>
                <a:spcPct val="100000"/>
              </a:lnSpc>
              <a:spcBef>
                <a:spcPts val="1200"/>
              </a:spcBef>
              <a:spcAft>
                <a:spcPts val="0"/>
              </a:spcAft>
              <a:buSzPts val="2000"/>
              <a:buChar char="•"/>
            </a:pPr>
            <a:r>
              <a:rPr lang="en-GB"/>
              <a:t>Enrolment in Cohort 2 is still ongoing after IDMC evaluation and protocol amendment to exclude cT4 tumours identified at baseline staging </a:t>
            </a:r>
            <a:endParaRPr/>
          </a:p>
          <a:p>
            <a:pPr marL="357188" lvl="0" indent="-230188" algn="l" rtl="0">
              <a:lnSpc>
                <a:spcPct val="100000"/>
              </a:lnSpc>
              <a:spcBef>
                <a:spcPts val="1200"/>
              </a:spcBef>
              <a:spcAft>
                <a:spcPts val="0"/>
              </a:spcAft>
              <a:buSzPts val="2000"/>
              <a:buNone/>
            </a:pPr>
            <a:endParaRPr/>
          </a:p>
        </p:txBody>
      </p:sp>
      <p:sp>
        <p:nvSpPr>
          <p:cNvPr id="679" name="Google Shape;679;p17"/>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INFINITY: SUMMARY</a:t>
            </a:r>
            <a:endParaRPr/>
          </a:p>
        </p:txBody>
      </p:sp>
      <p:sp>
        <p:nvSpPr>
          <p:cNvPr id="680" name="Google Shape;680;p17"/>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31</a:t>
            </a:fld>
            <a:endParaRPr/>
          </a:p>
        </p:txBody>
      </p:sp>
      <p:sp>
        <p:nvSpPr>
          <p:cNvPr id="681" name="Google Shape;681;p17"/>
          <p:cNvSpPr txBox="1">
            <a:spLocks noGrp="1"/>
          </p:cNvSpPr>
          <p:nvPr>
            <p:ph type="body" idx="2"/>
          </p:nvPr>
        </p:nvSpPr>
        <p:spPr>
          <a:xfrm>
            <a:off x="620183" y="6160908"/>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200">
                <a:solidFill>
                  <a:srgbClr val="5D8298"/>
                </a:solidFill>
              </a:rPr>
              <a:t>cT, clinical T stage; dMMR, DNA mismatch repair deficiency; G/GEJ, gastric or gastroesophageal junction; ICI, immune checkpoint inhibitor; IDMC, Independent Data Monitoring Committee; MSI-H, microsatellite instability-high</a:t>
            </a:r>
            <a:endParaRPr>
              <a:solidFill>
                <a:srgbClr val="5D8298"/>
              </a:solidFill>
            </a:endParaRPr>
          </a:p>
        </p:txBody>
      </p:sp>
      <p:sp>
        <p:nvSpPr>
          <p:cNvPr id="682" name="Google Shape;682;p17"/>
          <p:cNvSpPr/>
          <p:nvPr/>
        </p:nvSpPr>
        <p:spPr>
          <a:xfrm>
            <a:off x="2419202" y="3776223"/>
            <a:ext cx="6555116" cy="14368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accent1"/>
                </a:solidFill>
                <a:latin typeface="Arial"/>
                <a:ea typeface="Arial"/>
                <a:cs typeface="Arial"/>
                <a:sym typeface="Arial"/>
              </a:rPr>
              <a:t>Clinical takeaway: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800"/>
              <a:buFont typeface="Arial"/>
              <a:buChar char="•"/>
            </a:pPr>
            <a:r>
              <a:rPr lang="en-GB" sz="1800" b="1" i="0" u="none" strike="noStrike" cap="none">
                <a:solidFill>
                  <a:schemeClr val="dk2"/>
                </a:solidFill>
                <a:latin typeface="Arial"/>
                <a:ea typeface="Arial"/>
                <a:cs typeface="Arial"/>
                <a:sym typeface="Arial"/>
              </a:rPr>
              <a:t>Results from this study show potential of tremelimumab plus durvalumab as standard of care for patients with resectable MSI-H G/GEJ cancers</a:t>
            </a:r>
            <a:endParaRPr sz="1800" b="1"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51"/>
          <p:cNvSpPr txBox="1">
            <a:spLocks noGrp="1"/>
          </p:cNvSpPr>
          <p:nvPr>
            <p:ph type="title"/>
          </p:nvPr>
        </p:nvSpPr>
        <p:spPr>
          <a:xfrm>
            <a:off x="619201" y="259200"/>
            <a:ext cx="87407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THIS PROGRAMME HAS BEEN DEVELOPED BY THE FOLLOWING EXPERTS</a:t>
            </a:r>
            <a:endParaRPr/>
          </a:p>
        </p:txBody>
      </p:sp>
      <p:sp>
        <p:nvSpPr>
          <p:cNvPr id="205" name="Google Shape;205;p51"/>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4</a:t>
            </a:fld>
            <a:endParaRPr/>
          </a:p>
        </p:txBody>
      </p:sp>
      <p:sp>
        <p:nvSpPr>
          <p:cNvPr id="206" name="Google Shape;206;p51"/>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endParaRPr/>
          </a:p>
        </p:txBody>
      </p:sp>
      <p:sp>
        <p:nvSpPr>
          <p:cNvPr id="207" name="Google Shape;207;p51"/>
          <p:cNvSpPr/>
          <p:nvPr/>
        </p:nvSpPr>
        <p:spPr>
          <a:xfrm>
            <a:off x="6487497" y="1838631"/>
            <a:ext cx="3168352" cy="3794725"/>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p51"/>
          <p:cNvSpPr/>
          <p:nvPr/>
        </p:nvSpPr>
        <p:spPr>
          <a:xfrm>
            <a:off x="2495600" y="1838631"/>
            <a:ext cx="3168352" cy="3794725"/>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9" name="Google Shape;209;p51"/>
          <p:cNvSpPr/>
          <p:nvPr/>
        </p:nvSpPr>
        <p:spPr>
          <a:xfrm>
            <a:off x="2650576" y="1957114"/>
            <a:ext cx="2858400" cy="607154"/>
          </a:xfrm>
          <a:custGeom>
            <a:avLst/>
            <a:gdLst/>
            <a:ahLst/>
            <a:cxnLst/>
            <a:rect l="l" t="t" r="r" b="b"/>
            <a:pathLst>
              <a:path w="2262981" h="452596" extrusionOk="0">
                <a:moveTo>
                  <a:pt x="0" y="0"/>
                </a:moveTo>
                <a:lnTo>
                  <a:pt x="2262981" y="0"/>
                </a:lnTo>
                <a:lnTo>
                  <a:pt x="2262981" y="452596"/>
                </a:lnTo>
                <a:lnTo>
                  <a:pt x="0" y="452596"/>
                </a:lnTo>
                <a:lnTo>
                  <a:pt x="0" y="0"/>
                </a:lnTo>
                <a:close/>
              </a:path>
            </a:pathLst>
          </a:custGeom>
          <a:solidFill>
            <a:schemeClr val="accent1"/>
          </a:solid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GB" sz="1400" b="1" i="0" u="none" strike="noStrike" cap="none">
                <a:solidFill>
                  <a:schemeClr val="lt1"/>
                </a:solidFill>
                <a:latin typeface="Arial"/>
                <a:ea typeface="Arial"/>
                <a:cs typeface="Arial"/>
                <a:sym typeface="Arial"/>
              </a:rPr>
              <a:t>Dr. Efrat Dotan</a:t>
            </a:r>
            <a:endParaRPr sz="14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Fox Chase Cancer center, USA </a:t>
            </a:r>
            <a:endParaRPr sz="1400" b="0" i="0" u="none" strike="noStrike" cap="none">
              <a:solidFill>
                <a:schemeClr val="lt1"/>
              </a:solidFill>
              <a:latin typeface="Arial"/>
              <a:ea typeface="Arial"/>
              <a:cs typeface="Arial"/>
              <a:sym typeface="Arial"/>
            </a:endParaRPr>
          </a:p>
        </p:txBody>
      </p:sp>
      <p:sp>
        <p:nvSpPr>
          <p:cNvPr id="210" name="Google Shape;210;p51"/>
          <p:cNvSpPr/>
          <p:nvPr/>
        </p:nvSpPr>
        <p:spPr>
          <a:xfrm>
            <a:off x="6642473" y="1957114"/>
            <a:ext cx="2858400" cy="607610"/>
          </a:xfrm>
          <a:custGeom>
            <a:avLst/>
            <a:gdLst/>
            <a:ahLst/>
            <a:cxnLst/>
            <a:rect l="l" t="t" r="r" b="b"/>
            <a:pathLst>
              <a:path w="2262981" h="452596" extrusionOk="0">
                <a:moveTo>
                  <a:pt x="0" y="0"/>
                </a:moveTo>
                <a:lnTo>
                  <a:pt x="2262981" y="0"/>
                </a:lnTo>
                <a:lnTo>
                  <a:pt x="2262981" y="452596"/>
                </a:lnTo>
                <a:lnTo>
                  <a:pt x="0" y="452596"/>
                </a:lnTo>
                <a:lnTo>
                  <a:pt x="0" y="0"/>
                </a:lnTo>
                <a:close/>
              </a:path>
            </a:pathLst>
          </a:custGeom>
          <a:solidFill>
            <a:schemeClr val="accent1"/>
          </a:solid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GB" sz="1400" b="1" i="0" u="none" strike="noStrike" cap="none">
                <a:solidFill>
                  <a:schemeClr val="lt1"/>
                </a:solidFill>
                <a:latin typeface="Arial"/>
                <a:ea typeface="Arial"/>
                <a:cs typeface="Arial"/>
                <a:sym typeface="Arial"/>
              </a:rPr>
              <a:t>Dr. NatalIya Uboha</a:t>
            </a:r>
            <a:endParaRPr sz="1400" b="1" i="0" u="none" strike="noStrike" cap="none">
              <a:solidFill>
                <a:schemeClr val="lt1"/>
              </a:solidFill>
              <a:latin typeface="Arial"/>
              <a:ea typeface="Arial"/>
              <a:cs typeface="Arial"/>
              <a:sym typeface="Arial"/>
            </a:endParaRPr>
          </a:p>
          <a:p>
            <a:pPr marL="0" marR="0" lvl="0" indent="0" algn="ctr" rtl="0">
              <a:lnSpc>
                <a:spcPct val="90000"/>
              </a:lnSpc>
              <a:spcBef>
                <a:spcPts val="300"/>
              </a:spcBef>
              <a:spcAft>
                <a:spcPts val="0"/>
              </a:spcAft>
              <a:buClr>
                <a:schemeClr val="lt1"/>
              </a:buClr>
              <a:buSzPts val="1400"/>
              <a:buFont typeface="Arial"/>
              <a:buNone/>
            </a:pPr>
            <a:r>
              <a:rPr lang="en-GB" sz="1400" b="0" i="0" u="none" strike="noStrike" cap="none">
                <a:solidFill>
                  <a:schemeClr val="lt1"/>
                </a:solidFill>
                <a:latin typeface="Arial"/>
                <a:ea typeface="Arial"/>
                <a:cs typeface="Arial"/>
                <a:sym typeface="Arial"/>
              </a:rPr>
              <a:t>University of Wisconsin, USA </a:t>
            </a:r>
            <a:endParaRPr sz="1400" b="0" i="0" u="none" strike="noStrike" cap="none">
              <a:solidFill>
                <a:schemeClr val="lt1"/>
              </a:solidFill>
              <a:latin typeface="Arial"/>
              <a:ea typeface="Arial"/>
              <a:cs typeface="Arial"/>
              <a:sym typeface="Arial"/>
            </a:endParaRPr>
          </a:p>
        </p:txBody>
      </p:sp>
      <p:pic>
        <p:nvPicPr>
          <p:cNvPr id="211" name="Google Shape;211;p51"/>
          <p:cNvPicPr preferRelativeResize="0"/>
          <p:nvPr/>
        </p:nvPicPr>
        <p:blipFill rotWithShape="1">
          <a:blip r:embed="rId3">
            <a:alphaModFix/>
          </a:blip>
          <a:srcRect t="5251" b="21430"/>
          <a:stretch/>
        </p:blipFill>
        <p:spPr>
          <a:xfrm>
            <a:off x="2650576" y="2697832"/>
            <a:ext cx="2858400" cy="2819400"/>
          </a:xfrm>
          <a:prstGeom prst="rect">
            <a:avLst/>
          </a:prstGeom>
          <a:noFill/>
          <a:ln>
            <a:noFill/>
          </a:ln>
        </p:spPr>
      </p:pic>
      <p:pic>
        <p:nvPicPr>
          <p:cNvPr id="212" name="Google Shape;212;p51"/>
          <p:cNvPicPr preferRelativeResize="0"/>
          <p:nvPr/>
        </p:nvPicPr>
        <p:blipFill rotWithShape="1">
          <a:blip r:embed="rId4">
            <a:alphaModFix/>
          </a:blip>
          <a:srcRect/>
          <a:stretch/>
        </p:blipFill>
        <p:spPr>
          <a:xfrm>
            <a:off x="6642923" y="2697832"/>
            <a:ext cx="2857500" cy="2819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
          <p:cNvSpPr txBox="1">
            <a:spLocks noGrp="1"/>
          </p:cNvSpPr>
          <p:nvPr>
            <p:ph type="title"/>
          </p:nvPr>
        </p:nvSpPr>
        <p:spPr>
          <a:xfrm>
            <a:off x="609600" y="274638"/>
            <a:ext cx="10972800" cy="5821362"/>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200"/>
              <a:buFont typeface="Arial"/>
              <a:buNone/>
            </a:pPr>
            <a:r>
              <a:rPr lang="en-GB" sz="3200"/>
              <a:t>ZOLBETUXIMAB + </a:t>
            </a:r>
            <a:r>
              <a:rPr lang="en-GB" sz="3200" cap="none"/>
              <a:t>m</a:t>
            </a:r>
            <a:r>
              <a:rPr lang="en-GB" sz="3200"/>
              <a:t>FOLFOX6 AS 1L TREATMENT FOR PTS WITH CLDN18.2+ / HER2− LOCALLY ADVANCED UNRESECTABLE OR METASTATIC GASTRIC OR GASTROESOPHAGEAL JUNCTION ADENOCARCINOMA: PRIMARY RESULTS FROM </a:t>
            </a:r>
            <a:br>
              <a:rPr lang="en-GB" sz="3200"/>
            </a:br>
            <a:r>
              <a:rPr lang="en-GB" sz="3200"/>
              <a:t>PHASE 3 SPOTLIGHT STUDY</a:t>
            </a:r>
            <a:br>
              <a:rPr lang="en-GB" sz="3200"/>
            </a:br>
            <a:r>
              <a:rPr lang="en-GB" sz="3200"/>
              <a:t/>
            </a:r>
            <a:br>
              <a:rPr lang="en-GB" sz="3200"/>
            </a:br>
            <a:r>
              <a:rPr lang="en-GB" sz="2200" cap="none"/>
              <a:t>Shitara K, et al. ASCO GI 2023. Abstract #LBA292</a:t>
            </a:r>
            <a:endParaRPr sz="2200"/>
          </a:p>
        </p:txBody>
      </p:sp>
      <p:sp>
        <p:nvSpPr>
          <p:cNvPr id="218" name="Google Shape;218;p5"/>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5</a:t>
            </a:fld>
            <a:endParaRPr/>
          </a:p>
        </p:txBody>
      </p:sp>
      <p:sp>
        <p:nvSpPr>
          <p:cNvPr id="219" name="Google Shape;219;p5"/>
          <p:cNvSpPr txBox="1"/>
          <p:nvPr/>
        </p:nvSpPr>
        <p:spPr>
          <a:xfrm>
            <a:off x="620183" y="6229349"/>
            <a:ext cx="10454217" cy="365125"/>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Arial"/>
                <a:ea typeface="Arial"/>
                <a:cs typeface="Arial"/>
                <a:sym typeface="Arial"/>
              </a:rPr>
              <a:t>1L, first line; CLDN, claudin; FOLFOX, folinic acid, fluorouracil and oxaliplatin; HER2, human epidermal growth factor receptor 2; mFOLFOX(6), modified FOLFOX(6); PT, patient</a:t>
            </a: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SPOTLIGHT: BACKGROUND AND STUDY DESIGN</a:t>
            </a:r>
            <a:endParaRPr/>
          </a:p>
        </p:txBody>
      </p:sp>
      <p:sp>
        <p:nvSpPr>
          <p:cNvPr id="225" name="Google Shape;225;p6"/>
          <p:cNvSpPr txBox="1">
            <a:spLocks noGrp="1"/>
          </p:cNvSpPr>
          <p:nvPr>
            <p:ph type="body" idx="1"/>
          </p:nvPr>
        </p:nvSpPr>
        <p:spPr>
          <a:xfrm>
            <a:off x="620184" y="952988"/>
            <a:ext cx="10962216" cy="2718490"/>
          </a:xfrm>
          <a:prstGeom prst="rect">
            <a:avLst/>
          </a:prstGeom>
          <a:noFill/>
          <a:ln>
            <a:noFill/>
          </a:ln>
        </p:spPr>
        <p:txBody>
          <a:bodyPr spcFirstLastPara="1" wrap="square" lIns="0" tIns="0" rIns="0" bIns="0" anchor="t" anchorCtr="0">
            <a:normAutofit/>
          </a:bodyPr>
          <a:lstStyle/>
          <a:p>
            <a:pPr marL="357188" lvl="0" indent="-357188" algn="l" rtl="0">
              <a:lnSpc>
                <a:spcPct val="100000"/>
              </a:lnSpc>
              <a:spcBef>
                <a:spcPts val="0"/>
              </a:spcBef>
              <a:spcAft>
                <a:spcPts val="0"/>
              </a:spcAft>
              <a:buSzPts val="2000"/>
              <a:buChar char="•"/>
            </a:pPr>
            <a:r>
              <a:rPr lang="en-GB" sz="1600"/>
              <a:t>Patients with unresectable or metastatic G/GEJ adenocarcinoma are often treated with standard of care chemotherapy like mFOLFOX</a:t>
            </a:r>
            <a:r>
              <a:rPr lang="en-GB" sz="1600" baseline="30000">
                <a:solidFill>
                  <a:srgbClr val="5D8298"/>
                </a:solidFill>
              </a:rPr>
              <a:t>1-7</a:t>
            </a:r>
            <a:endParaRPr>
              <a:solidFill>
                <a:srgbClr val="5D8298"/>
              </a:solidFill>
            </a:endParaRPr>
          </a:p>
          <a:p>
            <a:pPr marL="357187" lvl="0" indent="-357187" algn="l" rtl="0">
              <a:lnSpc>
                <a:spcPct val="100000"/>
              </a:lnSpc>
              <a:spcBef>
                <a:spcPts val="600"/>
              </a:spcBef>
              <a:spcAft>
                <a:spcPts val="0"/>
              </a:spcAft>
              <a:buSzPts val="2000"/>
              <a:buChar char="•"/>
            </a:pPr>
            <a:r>
              <a:rPr lang="en-GB" sz="1600"/>
              <a:t>Targeted therapy prolongs survival in a limited number of patients (e.g. trastuzumab can benefit around 15% of patients with HER2+)</a:t>
            </a:r>
            <a:r>
              <a:rPr lang="en-GB" sz="1600" baseline="30000">
                <a:solidFill>
                  <a:schemeClr val="dk2"/>
                </a:solidFill>
              </a:rPr>
              <a:t>2-9</a:t>
            </a:r>
            <a:endParaRPr>
              <a:solidFill>
                <a:schemeClr val="dk2"/>
              </a:solidFill>
            </a:endParaRPr>
          </a:p>
          <a:p>
            <a:pPr marL="357187" lvl="0" indent="-357187" algn="l" rtl="0">
              <a:lnSpc>
                <a:spcPct val="100000"/>
              </a:lnSpc>
              <a:spcBef>
                <a:spcPts val="600"/>
              </a:spcBef>
              <a:spcAft>
                <a:spcPts val="0"/>
              </a:spcAft>
              <a:buSzPts val="2000"/>
              <a:buChar char="•"/>
            </a:pPr>
            <a:r>
              <a:rPr lang="en-GB" sz="1600"/>
              <a:t>Zolbetuximab is an IgG1 monoclonal antibody that targets CLDN18.2, </a:t>
            </a:r>
            <a:r>
              <a:rPr lang="en-GB" sz="1600">
                <a:solidFill>
                  <a:schemeClr val="dk2"/>
                </a:solidFill>
              </a:rPr>
              <a:t>a</a:t>
            </a:r>
            <a:r>
              <a:rPr lang="en-GB" sz="1600"/>
              <a:t> tight junction protein </a:t>
            </a:r>
            <a:r>
              <a:rPr lang="en-GB" sz="1600">
                <a:solidFill>
                  <a:srgbClr val="5D8298"/>
                </a:solidFill>
              </a:rPr>
              <a:t>that </a:t>
            </a:r>
            <a:r>
              <a:rPr lang="en-GB" sz="1600"/>
              <a:t>is expressed on the surface of mucosal cells in G/GEJ</a:t>
            </a:r>
            <a:r>
              <a:rPr lang="en-GB" sz="1600" baseline="30000">
                <a:solidFill>
                  <a:srgbClr val="5D8298"/>
                </a:solidFill>
              </a:rPr>
              <a:t>10-17</a:t>
            </a:r>
            <a:endParaRPr>
              <a:solidFill>
                <a:srgbClr val="5D8298"/>
              </a:solidFill>
            </a:endParaRPr>
          </a:p>
          <a:p>
            <a:pPr marL="0" lvl="0" indent="0" algn="l" rtl="0">
              <a:lnSpc>
                <a:spcPct val="100000"/>
              </a:lnSpc>
              <a:spcBef>
                <a:spcPts val="600"/>
              </a:spcBef>
              <a:spcAft>
                <a:spcPts val="0"/>
              </a:spcAft>
              <a:buSzPts val="2000"/>
              <a:buNone/>
            </a:pPr>
            <a:r>
              <a:rPr lang="en-GB" sz="1600" b="1"/>
              <a:t>SPOTLIGHT</a:t>
            </a:r>
            <a:r>
              <a:rPr lang="en-GB" sz="1600"/>
              <a:t> is a global, randomized, double-blind, placebo controlled phase 3 stud</a:t>
            </a:r>
            <a:r>
              <a:rPr lang="en-GB" sz="1600">
                <a:solidFill>
                  <a:srgbClr val="5D8298"/>
                </a:solidFill>
              </a:rPr>
              <a:t>y</a:t>
            </a:r>
            <a:r>
              <a:rPr lang="en-GB" sz="1600" baseline="30000">
                <a:solidFill>
                  <a:srgbClr val="5D8298"/>
                </a:solidFill>
              </a:rPr>
              <a:t>18</a:t>
            </a:r>
            <a:endParaRPr>
              <a:solidFill>
                <a:srgbClr val="5D8298"/>
              </a:solidFill>
            </a:endParaRPr>
          </a:p>
          <a:p>
            <a:pPr marL="357188" lvl="0" indent="-230188" algn="l" rtl="0">
              <a:lnSpc>
                <a:spcPct val="100000"/>
              </a:lnSpc>
              <a:spcBef>
                <a:spcPts val="600"/>
              </a:spcBef>
              <a:spcAft>
                <a:spcPts val="600"/>
              </a:spcAft>
              <a:buSzPts val="2000"/>
              <a:buNone/>
            </a:pPr>
            <a:endParaRPr sz="1600"/>
          </a:p>
        </p:txBody>
      </p:sp>
      <p:sp>
        <p:nvSpPr>
          <p:cNvPr id="226" name="Google Shape;226;p6"/>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6</a:t>
            </a:fld>
            <a:endParaRPr/>
          </a:p>
        </p:txBody>
      </p:sp>
      <p:sp>
        <p:nvSpPr>
          <p:cNvPr id="227" name="Google Shape;227;p6"/>
          <p:cNvSpPr txBox="1">
            <a:spLocks noGrp="1"/>
          </p:cNvSpPr>
          <p:nvPr>
            <p:ph type="body" idx="2"/>
          </p:nvPr>
        </p:nvSpPr>
        <p:spPr>
          <a:xfrm>
            <a:off x="620183" y="6381224"/>
            <a:ext cx="10885052" cy="348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200"/>
              <a:buNone/>
            </a:pPr>
            <a:r>
              <a:rPr lang="en-GB" sz="1000" dirty="0">
                <a:solidFill>
                  <a:srgbClr val="5D8298"/>
                </a:solidFill>
              </a:rPr>
              <a:t>5-FU, fluorouracil; CLDN, </a:t>
            </a:r>
            <a:r>
              <a:rPr lang="en-GB" sz="1000" dirty="0" err="1">
                <a:solidFill>
                  <a:srgbClr val="5D8298"/>
                </a:solidFill>
              </a:rPr>
              <a:t>claudin</a:t>
            </a:r>
            <a:r>
              <a:rPr lang="en-GB" sz="1000" dirty="0">
                <a:solidFill>
                  <a:srgbClr val="5D8298"/>
                </a:solidFill>
              </a:rPr>
              <a:t>; </a:t>
            </a:r>
            <a:r>
              <a:rPr lang="en-GB" sz="1000" dirty="0" err="1">
                <a:solidFill>
                  <a:srgbClr val="5D8298"/>
                </a:solidFill>
              </a:rPr>
              <a:t>DoR</a:t>
            </a:r>
            <a:r>
              <a:rPr lang="en-GB" sz="1000" dirty="0">
                <a:solidFill>
                  <a:srgbClr val="5D8298"/>
                </a:solidFill>
              </a:rPr>
              <a:t>, duration of response; FOLFOX, </a:t>
            </a:r>
            <a:r>
              <a:rPr lang="en-GB" sz="1000" dirty="0" err="1">
                <a:solidFill>
                  <a:srgbClr val="5D8298"/>
                </a:solidFill>
              </a:rPr>
              <a:t>folinic</a:t>
            </a:r>
            <a:r>
              <a:rPr lang="en-GB" sz="1000" dirty="0">
                <a:solidFill>
                  <a:srgbClr val="5D8298"/>
                </a:solidFill>
              </a:rPr>
              <a:t> acid, fluorouracil and </a:t>
            </a:r>
            <a:r>
              <a:rPr lang="en-GB" sz="1000" dirty="0" err="1">
                <a:solidFill>
                  <a:srgbClr val="5D8298"/>
                </a:solidFill>
              </a:rPr>
              <a:t>oxaliplatin</a:t>
            </a:r>
            <a:r>
              <a:rPr lang="en-GB" sz="1000" dirty="0">
                <a:solidFill>
                  <a:srgbClr val="5D8298"/>
                </a:solidFill>
              </a:rPr>
              <a:t>; G/GEJ, gastric or gastroesophageal junction; GHS, global health status; HER2, human epidermal growth factor receptor 2; IV, intravenous;  </a:t>
            </a:r>
            <a:r>
              <a:rPr lang="en-GB" sz="1000" dirty="0" err="1">
                <a:solidFill>
                  <a:srgbClr val="5D8298"/>
                </a:solidFill>
              </a:rPr>
              <a:t>mFOLFOX</a:t>
            </a:r>
            <a:r>
              <a:rPr lang="en-GB" sz="1000" dirty="0">
                <a:solidFill>
                  <a:srgbClr val="5D8298"/>
                </a:solidFill>
              </a:rPr>
              <a:t>(6), modified FOLFOX(6); OG25, oesophageal module questionnaire; ORR, objective response rate; OS, overall survival; PF, physical function; PFS, progression-free survival; PRO, patient-reported outcome; Q2/3W, every 2/3 weeks; R, randomisation; TTCD, time to confirmed clinical deterioration</a:t>
            </a:r>
            <a:endParaRPr dirty="0">
              <a:solidFill>
                <a:srgbClr val="5D8298"/>
              </a:solidFill>
            </a:endParaRPr>
          </a:p>
          <a:p>
            <a:pPr marL="0" lvl="0" indent="0" algn="l" rtl="0">
              <a:lnSpc>
                <a:spcPct val="100000"/>
              </a:lnSpc>
              <a:spcBef>
                <a:spcPts val="300"/>
              </a:spcBef>
              <a:spcAft>
                <a:spcPts val="300"/>
              </a:spcAft>
              <a:buSzPts val="1200"/>
              <a:buNone/>
            </a:pPr>
            <a:r>
              <a:rPr lang="en-GB" sz="900" dirty="0">
                <a:solidFill>
                  <a:srgbClr val="5D8298"/>
                </a:solidFill>
              </a:rPr>
              <a:t>1. Van </a:t>
            </a:r>
            <a:r>
              <a:rPr lang="en-GB" sz="900" dirty="0" err="1">
                <a:solidFill>
                  <a:srgbClr val="5D8298"/>
                </a:solidFill>
              </a:rPr>
              <a:t>Cutsem</a:t>
            </a:r>
            <a:r>
              <a:rPr lang="en-GB" sz="900" dirty="0">
                <a:solidFill>
                  <a:srgbClr val="5D8298"/>
                </a:solidFill>
              </a:rPr>
              <a:t> et al. Lancet. 2016;388:2654-64; 2. </a:t>
            </a:r>
            <a:r>
              <a:rPr lang="en-GB" sz="900" dirty="0" err="1">
                <a:solidFill>
                  <a:srgbClr val="5D8298"/>
                </a:solidFill>
              </a:rPr>
              <a:t>Lordick</a:t>
            </a:r>
            <a:r>
              <a:rPr lang="en-GB" sz="900" dirty="0">
                <a:solidFill>
                  <a:srgbClr val="5D8298"/>
                </a:solidFill>
              </a:rPr>
              <a:t> F, et al. Ann </a:t>
            </a:r>
            <a:r>
              <a:rPr lang="en-GB" sz="900" dirty="0" err="1">
                <a:solidFill>
                  <a:srgbClr val="5D8298"/>
                </a:solidFill>
              </a:rPr>
              <a:t>Oncol</a:t>
            </a:r>
            <a:r>
              <a:rPr lang="en-GB" sz="900" dirty="0">
                <a:solidFill>
                  <a:srgbClr val="5D8298"/>
                </a:solidFill>
              </a:rPr>
              <a:t>. 2022;33:1005-20; 3. </a:t>
            </a:r>
            <a:r>
              <a:rPr lang="en-GB" sz="900" dirty="0" err="1">
                <a:solidFill>
                  <a:srgbClr val="5D8298"/>
                </a:solidFill>
              </a:rPr>
              <a:t>Obermannov</a:t>
            </a:r>
            <a:r>
              <a:rPr lang="en-GB" sz="900" dirty="0" err="1">
                <a:solidFill>
                  <a:srgbClr val="5D8298"/>
                </a:solidFill>
                <a:sym typeface="Arial"/>
              </a:rPr>
              <a:t>á</a:t>
            </a:r>
            <a:r>
              <a:rPr lang="en-GB" sz="900" dirty="0">
                <a:solidFill>
                  <a:srgbClr val="5D8298"/>
                </a:solidFill>
                <a:sym typeface="Arial"/>
              </a:rPr>
              <a:t> R, et al. Ann </a:t>
            </a:r>
            <a:r>
              <a:rPr lang="en-GB" sz="900" dirty="0" err="1">
                <a:solidFill>
                  <a:srgbClr val="5D8298"/>
                </a:solidFill>
                <a:sym typeface="Arial"/>
              </a:rPr>
              <a:t>Oncol</a:t>
            </a:r>
            <a:r>
              <a:rPr lang="en-GB" sz="900" dirty="0">
                <a:solidFill>
                  <a:srgbClr val="5D8298"/>
                </a:solidFill>
                <a:sym typeface="Arial"/>
              </a:rPr>
              <a:t>. 2022;33:992-1004; 4. JGCA. Gastric Cancer 2021;24:1-21; 5. Kelly RJ, et al. New </a:t>
            </a:r>
            <a:r>
              <a:rPr lang="en-GB" sz="900" dirty="0" err="1">
                <a:solidFill>
                  <a:srgbClr val="5D8298"/>
                </a:solidFill>
                <a:sym typeface="Arial"/>
              </a:rPr>
              <a:t>Engl</a:t>
            </a:r>
            <a:r>
              <a:rPr lang="en-GB" sz="900" dirty="0">
                <a:solidFill>
                  <a:srgbClr val="5D8298"/>
                </a:solidFill>
                <a:sym typeface="Arial"/>
              </a:rPr>
              <a:t> J Med. 2021;384:1191-1203; 6. NHCPRC. Chin J Cancer Res. 2022;34:207-37; 7. Bang Y-J, et al. Lancet 2010;376:687-97; 8. </a:t>
            </a:r>
            <a:r>
              <a:rPr lang="en-GB" sz="900" dirty="0" err="1">
                <a:solidFill>
                  <a:srgbClr val="5D8298"/>
                </a:solidFill>
                <a:sym typeface="Arial"/>
              </a:rPr>
              <a:t>Janjigian</a:t>
            </a:r>
            <a:r>
              <a:rPr lang="en-GB" sz="900" dirty="0">
                <a:solidFill>
                  <a:srgbClr val="5D8298"/>
                </a:solidFill>
                <a:sym typeface="Arial"/>
              </a:rPr>
              <a:t> YY, et al. Lancet 2021;398:27‑40; 9. </a:t>
            </a:r>
            <a:r>
              <a:rPr lang="en-GB" sz="900" dirty="0" err="1">
                <a:solidFill>
                  <a:srgbClr val="5D8298"/>
                </a:solidFill>
                <a:sym typeface="Arial"/>
              </a:rPr>
              <a:t>Shitara</a:t>
            </a:r>
            <a:r>
              <a:rPr lang="en-GB" sz="900" dirty="0">
                <a:solidFill>
                  <a:srgbClr val="5D8298"/>
                </a:solidFill>
                <a:sym typeface="Arial"/>
              </a:rPr>
              <a:t> K, et al. Nature. 2022;603:942-8; 10. </a:t>
            </a:r>
            <a:r>
              <a:rPr lang="en-GB" sz="900" dirty="0" err="1">
                <a:solidFill>
                  <a:srgbClr val="5D8298"/>
                </a:solidFill>
                <a:sym typeface="Arial"/>
              </a:rPr>
              <a:t>Nimi</a:t>
            </a:r>
            <a:r>
              <a:rPr lang="en-GB" sz="900" dirty="0">
                <a:solidFill>
                  <a:srgbClr val="5D8298"/>
                </a:solidFill>
                <a:sym typeface="Arial"/>
              </a:rPr>
              <a:t> T, et al. </a:t>
            </a:r>
            <a:r>
              <a:rPr lang="en-GB" sz="900" dirty="0" err="1">
                <a:solidFill>
                  <a:srgbClr val="5D8298"/>
                </a:solidFill>
                <a:sym typeface="Arial"/>
              </a:rPr>
              <a:t>Mol</a:t>
            </a:r>
            <a:r>
              <a:rPr lang="en-GB" sz="900" dirty="0">
                <a:solidFill>
                  <a:srgbClr val="5D8298"/>
                </a:solidFill>
                <a:sym typeface="Arial"/>
              </a:rPr>
              <a:t> Cell Biol. 201;21:7380-90; 11. </a:t>
            </a:r>
            <a:r>
              <a:rPr lang="en-GB" sz="900" dirty="0" err="1">
                <a:solidFill>
                  <a:srgbClr val="5D8298"/>
                </a:solidFill>
                <a:sym typeface="Arial"/>
              </a:rPr>
              <a:t>Sahin</a:t>
            </a:r>
            <a:r>
              <a:rPr lang="en-GB" sz="900" dirty="0">
                <a:solidFill>
                  <a:srgbClr val="5D8298"/>
                </a:solidFill>
                <a:sym typeface="Arial"/>
              </a:rPr>
              <a:t> U, et al. </a:t>
            </a:r>
            <a:r>
              <a:rPr lang="en-GB" sz="900" dirty="0" err="1">
                <a:solidFill>
                  <a:srgbClr val="5D8298"/>
                </a:solidFill>
                <a:sym typeface="Arial"/>
              </a:rPr>
              <a:t>Clin</a:t>
            </a:r>
            <a:r>
              <a:rPr lang="en-GB" sz="900" dirty="0">
                <a:solidFill>
                  <a:srgbClr val="5D8298"/>
                </a:solidFill>
                <a:sym typeface="Arial"/>
              </a:rPr>
              <a:t> Cancer Res. 2008;14:7624-34; 12. Moran D, et al. Ann </a:t>
            </a:r>
            <a:r>
              <a:rPr lang="en-GB" sz="900" dirty="0" err="1">
                <a:solidFill>
                  <a:srgbClr val="5D8298"/>
                </a:solidFill>
                <a:sym typeface="Arial"/>
              </a:rPr>
              <a:t>Oncol</a:t>
            </a:r>
            <a:r>
              <a:rPr lang="en-GB" sz="900" dirty="0">
                <a:solidFill>
                  <a:srgbClr val="5D8298"/>
                </a:solidFill>
                <a:sym typeface="Arial"/>
              </a:rPr>
              <a:t>. 2018;29:viii13-viii57; 13. </a:t>
            </a:r>
            <a:r>
              <a:rPr lang="en-GB" sz="900" dirty="0" err="1">
                <a:solidFill>
                  <a:srgbClr val="5D8298"/>
                </a:solidFill>
                <a:sym typeface="Arial"/>
              </a:rPr>
              <a:t>Sahin</a:t>
            </a:r>
            <a:r>
              <a:rPr lang="en-GB" sz="900" dirty="0">
                <a:solidFill>
                  <a:srgbClr val="5D8298"/>
                </a:solidFill>
                <a:sym typeface="Arial"/>
              </a:rPr>
              <a:t> U, et al. </a:t>
            </a:r>
            <a:r>
              <a:rPr lang="en-GB" sz="900" dirty="0" err="1">
                <a:solidFill>
                  <a:srgbClr val="5D8298"/>
                </a:solidFill>
                <a:sym typeface="Arial"/>
              </a:rPr>
              <a:t>Eur</a:t>
            </a:r>
            <a:r>
              <a:rPr lang="en-GB" sz="900" dirty="0">
                <a:solidFill>
                  <a:srgbClr val="5D8298"/>
                </a:solidFill>
                <a:sym typeface="Arial"/>
              </a:rPr>
              <a:t> J Cancer. 2018;100:17-26; 14. Rohde C, et al. </a:t>
            </a:r>
            <a:r>
              <a:rPr lang="en-GB" sz="900" dirty="0" err="1">
                <a:solidFill>
                  <a:srgbClr val="5D8298"/>
                </a:solidFill>
                <a:sym typeface="Arial"/>
              </a:rPr>
              <a:t>Jpn</a:t>
            </a:r>
            <a:r>
              <a:rPr lang="en-GB" sz="900" dirty="0">
                <a:solidFill>
                  <a:srgbClr val="5D8298"/>
                </a:solidFill>
                <a:sym typeface="Arial"/>
              </a:rPr>
              <a:t> J </a:t>
            </a:r>
            <a:r>
              <a:rPr lang="en-GB" sz="900" dirty="0" err="1">
                <a:solidFill>
                  <a:srgbClr val="5D8298"/>
                </a:solidFill>
                <a:sym typeface="Arial"/>
              </a:rPr>
              <a:t>Clin</a:t>
            </a:r>
            <a:r>
              <a:rPr lang="en-GB" sz="900" dirty="0">
                <a:solidFill>
                  <a:srgbClr val="5D8298"/>
                </a:solidFill>
                <a:sym typeface="Arial"/>
              </a:rPr>
              <a:t> </a:t>
            </a:r>
            <a:r>
              <a:rPr lang="en-GB" sz="900" dirty="0" err="1">
                <a:solidFill>
                  <a:srgbClr val="5D8298"/>
                </a:solidFill>
                <a:sym typeface="Arial"/>
              </a:rPr>
              <a:t>Oncol</a:t>
            </a:r>
            <a:r>
              <a:rPr lang="en-GB" sz="900" dirty="0">
                <a:solidFill>
                  <a:srgbClr val="5D8298"/>
                </a:solidFill>
                <a:sym typeface="Arial"/>
              </a:rPr>
              <a:t>. 2019;49:870-76; 15. </a:t>
            </a:r>
            <a:r>
              <a:rPr lang="en-GB" sz="900" dirty="0" err="1">
                <a:solidFill>
                  <a:srgbClr val="5D8298"/>
                </a:solidFill>
                <a:sym typeface="Arial"/>
              </a:rPr>
              <a:t>Türeci</a:t>
            </a:r>
            <a:r>
              <a:rPr lang="en-GB" sz="900" dirty="0">
                <a:solidFill>
                  <a:srgbClr val="5D8298"/>
                </a:solidFill>
                <a:sym typeface="Arial"/>
              </a:rPr>
              <a:t> Ö, et al. Ann </a:t>
            </a:r>
            <a:r>
              <a:rPr lang="en-GB" sz="900" dirty="0" err="1">
                <a:solidFill>
                  <a:srgbClr val="5D8298"/>
                </a:solidFill>
                <a:sym typeface="Arial"/>
              </a:rPr>
              <a:t>Oncol</a:t>
            </a:r>
            <a:r>
              <a:rPr lang="en-GB" sz="900" dirty="0">
                <a:solidFill>
                  <a:srgbClr val="5D8298"/>
                </a:solidFill>
                <a:sym typeface="Arial"/>
              </a:rPr>
              <a:t>. 2019;30:1487-95. 16. </a:t>
            </a:r>
            <a:r>
              <a:rPr lang="en-GB" sz="900" dirty="0" err="1">
                <a:solidFill>
                  <a:srgbClr val="5D8298"/>
                </a:solidFill>
                <a:sym typeface="Arial"/>
              </a:rPr>
              <a:t>Pellino</a:t>
            </a:r>
            <a:r>
              <a:rPr lang="en-GB" sz="900" dirty="0">
                <a:solidFill>
                  <a:srgbClr val="5D8298"/>
                </a:solidFill>
                <a:sym typeface="Arial"/>
              </a:rPr>
              <a:t> A, et al. J </a:t>
            </a:r>
            <a:r>
              <a:rPr lang="en-GB" sz="900" dirty="0" err="1">
                <a:solidFill>
                  <a:srgbClr val="5D8298"/>
                </a:solidFill>
                <a:sym typeface="Arial"/>
              </a:rPr>
              <a:t>Pers</a:t>
            </a:r>
            <a:r>
              <a:rPr lang="en-GB" sz="900" dirty="0">
                <a:solidFill>
                  <a:srgbClr val="5D8298"/>
                </a:solidFill>
                <a:sym typeface="Arial"/>
              </a:rPr>
              <a:t> Med. 2021;11:1095; 17. </a:t>
            </a:r>
            <a:r>
              <a:rPr lang="en-GB" sz="900" dirty="0" err="1">
                <a:solidFill>
                  <a:srgbClr val="5D8298"/>
                </a:solidFill>
                <a:sym typeface="Arial"/>
              </a:rPr>
              <a:t>Sahin</a:t>
            </a:r>
            <a:r>
              <a:rPr lang="en-GB" sz="900" dirty="0">
                <a:solidFill>
                  <a:srgbClr val="5D8298"/>
                </a:solidFill>
                <a:sym typeface="Arial"/>
              </a:rPr>
              <a:t> U et al. Ann </a:t>
            </a:r>
            <a:r>
              <a:rPr lang="en-GB" sz="900" dirty="0" err="1">
                <a:solidFill>
                  <a:srgbClr val="5D8298"/>
                </a:solidFill>
                <a:sym typeface="Arial"/>
              </a:rPr>
              <a:t>Oncol</a:t>
            </a:r>
            <a:r>
              <a:rPr lang="en-GB" sz="900" dirty="0">
                <a:solidFill>
                  <a:srgbClr val="5D8298"/>
                </a:solidFill>
                <a:sym typeface="Arial"/>
              </a:rPr>
              <a:t>. 2021;32:609-19; 18. </a:t>
            </a:r>
            <a:r>
              <a:rPr lang="en-GB" sz="900" u="sng" dirty="0">
                <a:solidFill>
                  <a:srgbClr val="5D8298"/>
                </a:solidFil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https://www.clinicaltrials.gov/ct2/show/NCT03504397</a:t>
            </a:r>
            <a:r>
              <a:rPr lang="en-GB" sz="900" dirty="0">
                <a:solidFill>
                  <a:srgbClr val="5D8298"/>
                </a:solidFill>
                <a:sym typeface="Arial"/>
              </a:rPr>
              <a:t> (last accessed: January 25, 2023)</a:t>
            </a:r>
            <a:endParaRPr sz="900" dirty="0">
              <a:solidFill>
                <a:srgbClr val="5D8298"/>
              </a:solidFill>
            </a:endParaRPr>
          </a:p>
        </p:txBody>
      </p:sp>
      <p:sp>
        <p:nvSpPr>
          <p:cNvPr id="228" name="Google Shape;228;p6"/>
          <p:cNvSpPr/>
          <p:nvPr/>
        </p:nvSpPr>
        <p:spPr>
          <a:xfrm>
            <a:off x="7019894" y="2958161"/>
            <a:ext cx="3528000" cy="820105"/>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Zolbetuximab 600 mg/m</a:t>
            </a:r>
            <a:r>
              <a:rPr lang="en-GB" sz="1300" b="1" i="0" u="none" strike="noStrike" cap="none" baseline="30000">
                <a:solidFill>
                  <a:srgbClr val="FFFFFF"/>
                </a:solidFill>
                <a:latin typeface="Arial"/>
                <a:ea typeface="Arial"/>
                <a:cs typeface="Arial"/>
                <a:sym typeface="Arial"/>
              </a:rPr>
              <a:t>2</a:t>
            </a:r>
            <a:r>
              <a:rPr lang="en-GB" sz="1300" b="1" i="0" u="none" strike="noStrike" cap="none">
                <a:solidFill>
                  <a:srgbClr val="FFFFFF"/>
                </a:solidFill>
                <a:latin typeface="Arial"/>
                <a:ea typeface="Arial"/>
                <a:cs typeface="Arial"/>
                <a:sym typeface="Arial"/>
              </a:rPr>
              <a:t> IV Q3W +</a:t>
            </a:r>
            <a:br>
              <a:rPr lang="en-GB" sz="1300" b="1" i="0" u="none" strike="noStrike" cap="none">
                <a:solidFill>
                  <a:srgbClr val="FFFFFF"/>
                </a:solidFill>
                <a:latin typeface="Arial"/>
                <a:ea typeface="Arial"/>
                <a:cs typeface="Arial"/>
                <a:sym typeface="Arial"/>
              </a:rPr>
            </a:br>
            <a:r>
              <a:rPr lang="en-GB" sz="1300" b="1" i="0" u="none" strike="noStrike" cap="none">
                <a:solidFill>
                  <a:srgbClr val="FFFFFF"/>
                </a:solidFill>
                <a:latin typeface="Arial"/>
                <a:ea typeface="Arial"/>
                <a:cs typeface="Arial"/>
                <a:sym typeface="Arial"/>
              </a:rPr>
              <a:t>5-FU + folinic acid IV Q2W</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Cycles 5+</a:t>
            </a:r>
            <a:endParaRPr sz="1400" b="0" i="0" u="none" strike="noStrike" cap="none">
              <a:solidFill>
                <a:srgbClr val="000000"/>
              </a:solidFill>
              <a:latin typeface="Arial"/>
              <a:ea typeface="Arial"/>
              <a:cs typeface="Arial"/>
              <a:sym typeface="Arial"/>
            </a:endParaRPr>
          </a:p>
        </p:txBody>
      </p:sp>
      <p:cxnSp>
        <p:nvCxnSpPr>
          <p:cNvPr id="229" name="Google Shape;229;p6"/>
          <p:cNvCxnSpPr/>
          <p:nvPr/>
        </p:nvCxnSpPr>
        <p:spPr>
          <a:xfrm>
            <a:off x="6731862" y="3368213"/>
            <a:ext cx="288032" cy="0"/>
          </a:xfrm>
          <a:prstGeom prst="straightConnector1">
            <a:avLst/>
          </a:prstGeom>
          <a:noFill/>
          <a:ln w="28575" cap="flat" cmpd="sng">
            <a:solidFill>
              <a:schemeClr val="accent6"/>
            </a:solidFill>
            <a:prstDash val="solid"/>
            <a:round/>
            <a:headEnd type="none" w="sm" len="sm"/>
            <a:tailEnd type="triangle" w="med" len="med"/>
          </a:ln>
        </p:spPr>
      </p:cxnSp>
      <p:cxnSp>
        <p:nvCxnSpPr>
          <p:cNvPr id="230" name="Google Shape;230;p6"/>
          <p:cNvCxnSpPr/>
          <p:nvPr/>
        </p:nvCxnSpPr>
        <p:spPr>
          <a:xfrm>
            <a:off x="4135507" y="3431100"/>
            <a:ext cx="216000" cy="0"/>
          </a:xfrm>
          <a:prstGeom prst="straightConnector1">
            <a:avLst/>
          </a:prstGeom>
          <a:noFill/>
          <a:ln w="28575" cap="flat" cmpd="sng">
            <a:solidFill>
              <a:schemeClr val="accent6"/>
            </a:solidFill>
            <a:prstDash val="solid"/>
            <a:round/>
            <a:headEnd type="none" w="sm" len="sm"/>
            <a:tailEnd type="triangle" w="med" len="med"/>
          </a:ln>
        </p:spPr>
      </p:cxnSp>
      <p:cxnSp>
        <p:nvCxnSpPr>
          <p:cNvPr id="231" name="Google Shape;231;p6"/>
          <p:cNvCxnSpPr/>
          <p:nvPr/>
        </p:nvCxnSpPr>
        <p:spPr>
          <a:xfrm rot="-5400000">
            <a:off x="1932322" y="3833071"/>
            <a:ext cx="943582" cy="0"/>
          </a:xfrm>
          <a:prstGeom prst="straightConnector1">
            <a:avLst/>
          </a:prstGeom>
          <a:noFill/>
          <a:ln w="28575" cap="flat" cmpd="sng">
            <a:solidFill>
              <a:schemeClr val="accent6"/>
            </a:solidFill>
            <a:prstDash val="solid"/>
            <a:round/>
            <a:headEnd type="none" w="sm" len="sm"/>
            <a:tailEnd type="none" w="sm" len="sm"/>
          </a:ln>
        </p:spPr>
      </p:cxnSp>
      <p:sp>
        <p:nvSpPr>
          <p:cNvPr id="232" name="Google Shape;232;p6"/>
          <p:cNvSpPr/>
          <p:nvPr/>
        </p:nvSpPr>
        <p:spPr>
          <a:xfrm>
            <a:off x="7019894" y="3882835"/>
            <a:ext cx="3528000" cy="820105"/>
          </a:xfrm>
          <a:prstGeom prst="roundRect">
            <a:avLst>
              <a:gd name="adj" fmla="val 17551"/>
            </a:avLst>
          </a:prstGeom>
          <a:solidFill>
            <a:schemeClr val="dk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Placebo IV Q3W +</a:t>
            </a:r>
            <a:br>
              <a:rPr lang="en-GB" sz="1300" b="1" i="0" u="none" strike="noStrike" cap="none">
                <a:solidFill>
                  <a:srgbClr val="FFFFFF"/>
                </a:solidFill>
                <a:latin typeface="Arial"/>
                <a:ea typeface="Arial"/>
                <a:cs typeface="Arial"/>
                <a:sym typeface="Arial"/>
              </a:rPr>
            </a:br>
            <a:r>
              <a:rPr lang="en-GB" sz="1300" b="1" i="0" u="none" strike="noStrike" cap="none">
                <a:solidFill>
                  <a:srgbClr val="FFFFFF"/>
                </a:solidFill>
                <a:latin typeface="Arial"/>
                <a:ea typeface="Arial"/>
                <a:cs typeface="Arial"/>
                <a:sym typeface="Arial"/>
              </a:rPr>
              <a:t>5-FU + folinic acid IV Q2W</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Cycles 5+</a:t>
            </a:r>
            <a:endParaRPr sz="1400" b="0" i="0" u="none" strike="noStrike" cap="none">
              <a:solidFill>
                <a:srgbClr val="000000"/>
              </a:solidFill>
              <a:latin typeface="Arial"/>
              <a:ea typeface="Arial"/>
              <a:cs typeface="Arial"/>
              <a:sym typeface="Arial"/>
            </a:endParaRPr>
          </a:p>
        </p:txBody>
      </p:sp>
      <p:cxnSp>
        <p:nvCxnSpPr>
          <p:cNvPr id="233" name="Google Shape;233;p6"/>
          <p:cNvCxnSpPr/>
          <p:nvPr/>
        </p:nvCxnSpPr>
        <p:spPr>
          <a:xfrm>
            <a:off x="6731862" y="4292887"/>
            <a:ext cx="288032" cy="0"/>
          </a:xfrm>
          <a:prstGeom prst="straightConnector1">
            <a:avLst/>
          </a:prstGeom>
          <a:noFill/>
          <a:ln w="28575" cap="flat" cmpd="sng">
            <a:solidFill>
              <a:schemeClr val="accent6"/>
            </a:solidFill>
            <a:prstDash val="solid"/>
            <a:round/>
            <a:headEnd type="none" w="sm" len="sm"/>
            <a:tailEnd type="triangle" w="med" len="med"/>
          </a:ln>
        </p:spPr>
      </p:cxnSp>
      <p:sp>
        <p:nvSpPr>
          <p:cNvPr id="234" name="Google Shape;234;p6"/>
          <p:cNvSpPr/>
          <p:nvPr/>
        </p:nvSpPr>
        <p:spPr>
          <a:xfrm>
            <a:off x="3259553" y="2958161"/>
            <a:ext cx="3528000" cy="820105"/>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Zolbetuximab 800/600 mg/m</a:t>
            </a:r>
            <a:r>
              <a:rPr lang="en-GB" sz="1300" b="1" i="0" u="none" strike="noStrike" cap="none" baseline="30000">
                <a:solidFill>
                  <a:srgbClr val="FFFFFF"/>
                </a:solidFill>
                <a:latin typeface="Arial"/>
                <a:ea typeface="Arial"/>
                <a:cs typeface="Arial"/>
                <a:sym typeface="Arial"/>
              </a:rPr>
              <a:t>2</a:t>
            </a:r>
            <a:r>
              <a:rPr lang="en-GB" sz="1300" b="1" i="0" u="none" strike="noStrike" cap="none">
                <a:solidFill>
                  <a:srgbClr val="FFFFFF"/>
                </a:solidFill>
                <a:latin typeface="Arial"/>
                <a:ea typeface="Arial"/>
                <a:cs typeface="Arial"/>
                <a:sym typeface="Arial"/>
              </a:rPr>
              <a:t> IV Q3W +</a:t>
            </a:r>
            <a:br>
              <a:rPr lang="en-GB" sz="1300" b="1" i="0" u="none" strike="noStrike" cap="none">
                <a:solidFill>
                  <a:srgbClr val="FFFFFF"/>
                </a:solidFill>
                <a:latin typeface="Arial"/>
                <a:ea typeface="Arial"/>
                <a:cs typeface="Arial"/>
                <a:sym typeface="Arial"/>
              </a:rPr>
            </a:br>
            <a:r>
              <a:rPr lang="en-GB" sz="1300" b="1" i="0" u="none" strike="noStrike" cap="none">
                <a:solidFill>
                  <a:srgbClr val="FFFFFF"/>
                </a:solidFill>
                <a:latin typeface="Arial"/>
                <a:ea typeface="Arial"/>
                <a:cs typeface="Arial"/>
                <a:sym typeface="Arial"/>
              </a:rPr>
              <a:t>mFOLFOX6 IV Q2W</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Cycles 1-4 (42 days/cycle)</a:t>
            </a:r>
            <a:endParaRPr sz="1400" b="0" i="0" u="none" strike="noStrike" cap="none">
              <a:solidFill>
                <a:srgbClr val="000000"/>
              </a:solidFill>
              <a:latin typeface="Arial"/>
              <a:ea typeface="Arial"/>
              <a:cs typeface="Arial"/>
              <a:sym typeface="Arial"/>
            </a:endParaRPr>
          </a:p>
        </p:txBody>
      </p:sp>
      <p:sp>
        <p:nvSpPr>
          <p:cNvPr id="235" name="Google Shape;235;p6"/>
          <p:cNvSpPr/>
          <p:nvPr/>
        </p:nvSpPr>
        <p:spPr>
          <a:xfrm>
            <a:off x="3259553" y="3882835"/>
            <a:ext cx="3528000" cy="820105"/>
          </a:xfrm>
          <a:prstGeom prst="roundRect">
            <a:avLst>
              <a:gd name="adj" fmla="val 17551"/>
            </a:avLst>
          </a:prstGeom>
          <a:solidFill>
            <a:schemeClr val="dk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Placebo IV Q3W +</a:t>
            </a:r>
            <a:br>
              <a:rPr lang="en-GB" sz="1300" b="1" i="0" u="none" strike="noStrike" cap="none">
                <a:solidFill>
                  <a:srgbClr val="FFFFFF"/>
                </a:solidFill>
                <a:latin typeface="Arial"/>
                <a:ea typeface="Arial"/>
                <a:cs typeface="Arial"/>
                <a:sym typeface="Arial"/>
              </a:rPr>
            </a:br>
            <a:r>
              <a:rPr lang="en-GB" sz="1300" b="1" i="0" u="none" strike="noStrike" cap="none">
                <a:solidFill>
                  <a:srgbClr val="FFFFFF"/>
                </a:solidFill>
                <a:latin typeface="Arial"/>
                <a:ea typeface="Arial"/>
                <a:cs typeface="Arial"/>
                <a:sym typeface="Arial"/>
              </a:rPr>
              <a:t>mFOLFOX6 IV Q2W</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Cycles 1-4 (42 days/cycle)</a:t>
            </a:r>
            <a:endParaRPr sz="1400" b="0" i="0" u="none" strike="noStrike" cap="none">
              <a:solidFill>
                <a:srgbClr val="000000"/>
              </a:solidFill>
              <a:latin typeface="Arial"/>
              <a:ea typeface="Arial"/>
              <a:cs typeface="Arial"/>
              <a:sym typeface="Arial"/>
            </a:endParaRPr>
          </a:p>
        </p:txBody>
      </p:sp>
      <p:grpSp>
        <p:nvGrpSpPr>
          <p:cNvPr id="236" name="Google Shape;236;p6"/>
          <p:cNvGrpSpPr/>
          <p:nvPr/>
        </p:nvGrpSpPr>
        <p:grpSpPr>
          <a:xfrm>
            <a:off x="2390787" y="3368213"/>
            <a:ext cx="868766" cy="924674"/>
            <a:chOff x="3919835" y="4346551"/>
            <a:chExt cx="288032" cy="924674"/>
          </a:xfrm>
        </p:grpSpPr>
        <p:cxnSp>
          <p:nvCxnSpPr>
            <p:cNvPr id="237" name="Google Shape;237;p6"/>
            <p:cNvCxnSpPr/>
            <p:nvPr/>
          </p:nvCxnSpPr>
          <p:spPr>
            <a:xfrm>
              <a:off x="3919835" y="4346551"/>
              <a:ext cx="288032" cy="0"/>
            </a:xfrm>
            <a:prstGeom prst="straightConnector1">
              <a:avLst/>
            </a:prstGeom>
            <a:noFill/>
            <a:ln w="28575" cap="flat" cmpd="sng">
              <a:solidFill>
                <a:schemeClr val="accent6"/>
              </a:solidFill>
              <a:prstDash val="solid"/>
              <a:round/>
              <a:headEnd type="none" w="sm" len="sm"/>
              <a:tailEnd type="triangle" w="med" len="med"/>
            </a:ln>
          </p:spPr>
        </p:cxnSp>
        <p:cxnSp>
          <p:nvCxnSpPr>
            <p:cNvPr id="238" name="Google Shape;238;p6"/>
            <p:cNvCxnSpPr/>
            <p:nvPr/>
          </p:nvCxnSpPr>
          <p:spPr>
            <a:xfrm>
              <a:off x="3919835" y="5271225"/>
              <a:ext cx="288032" cy="0"/>
            </a:xfrm>
            <a:prstGeom prst="straightConnector1">
              <a:avLst/>
            </a:prstGeom>
            <a:noFill/>
            <a:ln w="28575" cap="flat" cmpd="sng">
              <a:solidFill>
                <a:schemeClr val="accent6"/>
              </a:solidFill>
              <a:prstDash val="solid"/>
              <a:round/>
              <a:headEnd type="none" w="sm" len="sm"/>
              <a:tailEnd type="triangle" w="med" len="med"/>
            </a:ln>
          </p:spPr>
        </p:cxnSp>
      </p:grpSp>
      <p:sp>
        <p:nvSpPr>
          <p:cNvPr id="239" name="Google Shape;239;p6"/>
          <p:cNvSpPr/>
          <p:nvPr/>
        </p:nvSpPr>
        <p:spPr>
          <a:xfrm>
            <a:off x="2454103" y="4799294"/>
            <a:ext cx="1469447" cy="446274"/>
          </a:xfrm>
          <a:prstGeom prst="roundRect">
            <a:avLst>
              <a:gd name="adj" fmla="val 0"/>
            </a:avLst>
          </a:prstGeom>
          <a:noFill/>
          <a:ln>
            <a:noFill/>
          </a:ln>
        </p:spPr>
        <p:txBody>
          <a:bodyPr spcFirstLastPara="1" wrap="square" lIns="0" tIns="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Primary endpoint</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300"/>
              <a:buFont typeface="Arial"/>
              <a:buChar char="•"/>
            </a:pPr>
            <a:r>
              <a:rPr lang="en-GB" sz="1300" b="0" i="0" u="none" strike="noStrike" cap="none">
                <a:solidFill>
                  <a:schemeClr val="dk2"/>
                </a:solidFill>
                <a:latin typeface="Arial"/>
                <a:ea typeface="Arial"/>
                <a:cs typeface="Arial"/>
                <a:sym typeface="Arial"/>
              </a:rPr>
              <a:t>PFS</a:t>
            </a:r>
            <a:endParaRPr sz="1400" b="0" i="0" u="none" strike="noStrike" cap="none">
              <a:solidFill>
                <a:srgbClr val="000000"/>
              </a:solidFill>
              <a:latin typeface="Arial"/>
              <a:ea typeface="Arial"/>
              <a:cs typeface="Arial"/>
              <a:sym typeface="Arial"/>
            </a:endParaRPr>
          </a:p>
        </p:txBody>
      </p:sp>
      <p:sp>
        <p:nvSpPr>
          <p:cNvPr id="240" name="Google Shape;240;p6"/>
          <p:cNvSpPr/>
          <p:nvPr/>
        </p:nvSpPr>
        <p:spPr>
          <a:xfrm>
            <a:off x="4233825" y="4799294"/>
            <a:ext cx="3536081" cy="646329"/>
          </a:xfrm>
          <a:prstGeom prst="roundRect">
            <a:avLst>
              <a:gd name="adj" fmla="val 0"/>
            </a:avLst>
          </a:prstGeom>
          <a:noFill/>
          <a:ln>
            <a:noFill/>
          </a:ln>
        </p:spPr>
        <p:txBody>
          <a:bodyPr spcFirstLastPara="1" wrap="square" lIns="0" tIns="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Key secondary endpoints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300"/>
              <a:buFont typeface="Arial"/>
              <a:buChar char="•"/>
            </a:pPr>
            <a:r>
              <a:rPr lang="en-GB" sz="1300" b="0" i="0" u="none" strike="noStrike" cap="none">
                <a:solidFill>
                  <a:schemeClr val="dk2"/>
                </a:solidFill>
                <a:latin typeface="Arial"/>
                <a:ea typeface="Arial"/>
                <a:cs typeface="Arial"/>
                <a:sym typeface="Arial"/>
              </a:rPr>
              <a:t>OS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300"/>
              <a:buFont typeface="Arial"/>
              <a:buChar char="•"/>
            </a:pPr>
            <a:r>
              <a:rPr lang="en-GB" sz="1300" b="0" i="0" u="none" strike="noStrike" cap="none">
                <a:solidFill>
                  <a:schemeClr val="dk2"/>
                </a:solidFill>
                <a:latin typeface="Arial"/>
                <a:ea typeface="Arial"/>
                <a:cs typeface="Arial"/>
                <a:sym typeface="Arial"/>
              </a:rPr>
              <a:t>TTCD in GHS/QoL, PF and OG25-Pain</a:t>
            </a: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a:off x="2475989" y="3059404"/>
            <a:ext cx="651384" cy="227527"/>
          </a:xfrm>
          <a:prstGeom prst="roundRect">
            <a:avLst>
              <a:gd name="adj" fmla="val 17551"/>
            </a:avLst>
          </a:prstGeom>
          <a:solidFill>
            <a:schemeClr val="accent1"/>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N=283</a:t>
            </a: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a:off x="2475989" y="4374496"/>
            <a:ext cx="651384" cy="227527"/>
          </a:xfrm>
          <a:prstGeom prst="roundRect">
            <a:avLst>
              <a:gd name="adj" fmla="val 17551"/>
            </a:avLst>
          </a:prstGeom>
          <a:solidFill>
            <a:schemeClr val="dk2"/>
          </a:solidFill>
          <a:ln>
            <a:noFill/>
          </a:ln>
        </p:spPr>
        <p:txBody>
          <a:bodyPr spcFirstLastPara="1" wrap="square" lIns="0" tIns="45700" rIns="0" bIns="4570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GB" sz="1300" b="1" i="0" u="none" strike="noStrike" cap="none">
                <a:solidFill>
                  <a:srgbClr val="FFFFFF"/>
                </a:solidFill>
                <a:latin typeface="Arial"/>
                <a:ea typeface="Arial"/>
                <a:cs typeface="Arial"/>
                <a:sym typeface="Arial"/>
              </a:rPr>
              <a:t>N=282</a:t>
            </a:r>
            <a:endParaRPr sz="1400" b="0" i="0" u="none" strike="noStrike" cap="none">
              <a:solidFill>
                <a:srgbClr val="000000"/>
              </a:solidFill>
              <a:latin typeface="Arial"/>
              <a:ea typeface="Arial"/>
              <a:cs typeface="Arial"/>
              <a:sym typeface="Arial"/>
            </a:endParaRPr>
          </a:p>
        </p:txBody>
      </p:sp>
      <p:cxnSp>
        <p:nvCxnSpPr>
          <p:cNvPr id="243" name="Google Shape;243;p6"/>
          <p:cNvCxnSpPr/>
          <p:nvPr/>
        </p:nvCxnSpPr>
        <p:spPr>
          <a:xfrm>
            <a:off x="1815434" y="3833071"/>
            <a:ext cx="598132" cy="0"/>
          </a:xfrm>
          <a:prstGeom prst="straightConnector1">
            <a:avLst/>
          </a:prstGeom>
          <a:noFill/>
          <a:ln w="28575" cap="flat" cmpd="sng">
            <a:solidFill>
              <a:schemeClr val="accent6"/>
            </a:solidFill>
            <a:prstDash val="solid"/>
            <a:round/>
            <a:headEnd type="none" w="sm" len="sm"/>
            <a:tailEnd type="none" w="sm" len="sm"/>
          </a:ln>
        </p:spPr>
      </p:cxnSp>
      <p:sp>
        <p:nvSpPr>
          <p:cNvPr id="244" name="Google Shape;244;p6"/>
          <p:cNvSpPr/>
          <p:nvPr/>
        </p:nvSpPr>
        <p:spPr>
          <a:xfrm>
            <a:off x="1482857" y="3541057"/>
            <a:ext cx="576064" cy="576064"/>
          </a:xfrm>
          <a:prstGeom prst="ellipse">
            <a:avLst/>
          </a:prstGeom>
          <a:solidFill>
            <a:schemeClr val="accent6"/>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R</a:t>
            </a:r>
            <a:r>
              <a:rPr lang="en-GB" sz="1800" b="1" i="0" u="none" strike="noStrike" cap="none">
                <a:solidFill>
                  <a:schemeClr val="lt1"/>
                </a:solidFill>
                <a:latin typeface="Arial"/>
                <a:ea typeface="Arial"/>
                <a:cs typeface="Arial"/>
                <a:sym typeface="Arial"/>
              </a:rPr>
              <a:t/>
            </a:r>
            <a:br>
              <a:rPr lang="en-GB" sz="1800" b="1" i="0" u="none" strike="noStrike" cap="none">
                <a:solidFill>
                  <a:schemeClr val="lt1"/>
                </a:solidFill>
                <a:latin typeface="Arial"/>
                <a:ea typeface="Arial"/>
                <a:cs typeface="Arial"/>
                <a:sym typeface="Arial"/>
              </a:rPr>
            </a:br>
            <a:r>
              <a:rPr lang="en-GB" sz="1200" b="1" i="0" u="none" strike="noStrike" cap="none">
                <a:solidFill>
                  <a:schemeClr val="lt1"/>
                </a:solidFill>
                <a:latin typeface="Arial"/>
                <a:ea typeface="Arial"/>
                <a:cs typeface="Arial"/>
                <a:sym typeface="Arial"/>
              </a:rPr>
              <a:t>1:1</a:t>
            </a:r>
            <a:endParaRPr sz="1400" b="0" i="0" u="none" strike="noStrike" cap="none">
              <a:solidFill>
                <a:srgbClr val="000000"/>
              </a:solidFill>
              <a:latin typeface="Arial"/>
              <a:ea typeface="Arial"/>
              <a:cs typeface="Arial"/>
              <a:sym typeface="Arial"/>
            </a:endParaRPr>
          </a:p>
        </p:txBody>
      </p:sp>
      <p:sp>
        <p:nvSpPr>
          <p:cNvPr id="245" name="Google Shape;245;p6"/>
          <p:cNvSpPr txBox="1"/>
          <p:nvPr/>
        </p:nvSpPr>
        <p:spPr>
          <a:xfrm>
            <a:off x="1471128" y="3038762"/>
            <a:ext cx="599523"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Arial"/>
                <a:ea typeface="Arial"/>
                <a:cs typeface="Arial"/>
                <a:sym typeface="Arial"/>
              </a:rPr>
              <a:t>Planned</a:t>
            </a:r>
            <a:br>
              <a:rPr lang="en-GB" sz="1200" b="1" i="0" u="none" strike="noStrike" cap="none">
                <a:solidFill>
                  <a:schemeClr val="dk1"/>
                </a:solidFill>
                <a:latin typeface="Arial"/>
                <a:ea typeface="Arial"/>
                <a:cs typeface="Arial"/>
                <a:sym typeface="Arial"/>
              </a:rPr>
            </a:br>
            <a:r>
              <a:rPr lang="en-GB" sz="1200" b="1" i="0" u="none" strike="noStrike" cap="none">
                <a:solidFill>
                  <a:schemeClr val="dk1"/>
                </a:solidFill>
                <a:latin typeface="Arial"/>
                <a:ea typeface="Arial"/>
                <a:cs typeface="Arial"/>
                <a:sym typeface="Arial"/>
              </a:rPr>
              <a:t>(N=550)</a:t>
            </a:r>
            <a:endParaRPr sz="1200" b="1" i="0" u="none" strike="noStrike" cap="none">
              <a:solidFill>
                <a:srgbClr val="000000"/>
              </a:solidFill>
              <a:latin typeface="Arial"/>
              <a:ea typeface="Arial"/>
              <a:cs typeface="Arial"/>
              <a:sym typeface="Arial"/>
            </a:endParaRPr>
          </a:p>
        </p:txBody>
      </p:sp>
      <p:sp>
        <p:nvSpPr>
          <p:cNvPr id="246" name="Google Shape;246;p6"/>
          <p:cNvSpPr/>
          <p:nvPr/>
        </p:nvSpPr>
        <p:spPr>
          <a:xfrm>
            <a:off x="7737312" y="4799294"/>
            <a:ext cx="3536081" cy="646329"/>
          </a:xfrm>
          <a:prstGeom prst="roundRect">
            <a:avLst>
              <a:gd name="adj" fmla="val 0"/>
            </a:avLst>
          </a:prstGeom>
          <a:noFill/>
          <a:ln>
            <a:noFill/>
          </a:ln>
        </p:spPr>
        <p:txBody>
          <a:bodyPr spcFirstLastPara="1" wrap="square" lIns="0" tIns="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accent1"/>
                </a:solidFill>
                <a:latin typeface="Arial"/>
                <a:ea typeface="Arial"/>
                <a:cs typeface="Arial"/>
                <a:sym typeface="Arial"/>
              </a:rPr>
              <a:t>Secondary endpoints</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300"/>
              <a:buFont typeface="Arial"/>
              <a:buChar char="•"/>
            </a:pPr>
            <a:r>
              <a:rPr lang="en-GB" sz="1300" b="0" i="0" u="none" strike="noStrike" cap="none">
                <a:solidFill>
                  <a:schemeClr val="dk2"/>
                </a:solidFill>
                <a:latin typeface="Arial"/>
                <a:ea typeface="Arial"/>
                <a:cs typeface="Arial"/>
                <a:sym typeface="Arial"/>
              </a:rPr>
              <a:t>ORR	</a:t>
            </a:r>
            <a:r>
              <a:rPr lang="en-GB" sz="1300" b="0" i="0" u="none" strike="noStrike" cap="none">
                <a:solidFill>
                  <a:schemeClr val="accent2"/>
                </a:solidFill>
                <a:latin typeface="Arial"/>
                <a:ea typeface="Arial"/>
                <a:cs typeface="Arial"/>
                <a:sym typeface="Arial"/>
              </a:rPr>
              <a:t>• </a:t>
            </a:r>
            <a:r>
              <a:rPr lang="en-GB" sz="1300" b="0" i="0" u="none" strike="noStrike" cap="none">
                <a:solidFill>
                  <a:schemeClr val="dk2"/>
                </a:solidFill>
                <a:latin typeface="Arial"/>
                <a:ea typeface="Arial"/>
                <a:cs typeface="Arial"/>
                <a:sym typeface="Arial"/>
              </a:rPr>
              <a:t>  Safety</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0"/>
              </a:spcBef>
              <a:spcAft>
                <a:spcPts val="0"/>
              </a:spcAft>
              <a:buClr>
                <a:schemeClr val="accent2"/>
              </a:buClr>
              <a:buSzPts val="1300"/>
              <a:buFont typeface="Arial"/>
              <a:buChar char="•"/>
            </a:pPr>
            <a:r>
              <a:rPr lang="en-GB" sz="1300" b="0" i="0" u="none" strike="noStrike" cap="none">
                <a:solidFill>
                  <a:schemeClr val="dk2"/>
                </a:solidFill>
                <a:latin typeface="Arial"/>
                <a:ea typeface="Arial"/>
                <a:cs typeface="Arial"/>
                <a:sym typeface="Arial"/>
              </a:rPr>
              <a:t>DoR	</a:t>
            </a:r>
            <a:r>
              <a:rPr lang="en-GB" sz="1300" b="0" i="0" u="none" strike="noStrike" cap="none">
                <a:solidFill>
                  <a:schemeClr val="accent2"/>
                </a:solidFill>
                <a:latin typeface="Arial"/>
                <a:ea typeface="Arial"/>
                <a:cs typeface="Arial"/>
                <a:sym typeface="Arial"/>
              </a:rPr>
              <a:t>•</a:t>
            </a:r>
            <a:r>
              <a:rPr lang="en-GB" sz="1300" b="0" i="0" u="none" strike="noStrike" cap="none">
                <a:solidFill>
                  <a:schemeClr val="dk2"/>
                </a:solidFill>
                <a:latin typeface="Arial"/>
                <a:ea typeface="Arial"/>
                <a:cs typeface="Arial"/>
                <a:sym typeface="Arial"/>
              </a:rPr>
              <a:t>   PROs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7"/>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a:t>Primary Endpoint: PFS was significantly longer in patients treated with zolbetuximab + mFOLFOX vs placebo + mFOLFOX </a:t>
            </a:r>
            <a:endParaRPr/>
          </a:p>
          <a:p>
            <a:pPr marL="357188" lvl="0" indent="-357188" algn="l" rtl="0">
              <a:lnSpc>
                <a:spcPct val="100000"/>
              </a:lnSpc>
              <a:spcBef>
                <a:spcPts val="1200"/>
              </a:spcBef>
              <a:spcAft>
                <a:spcPts val="0"/>
              </a:spcAft>
              <a:buSzPts val="2000"/>
              <a:buChar char="•"/>
            </a:pPr>
            <a:r>
              <a:rPr lang="en-GB"/>
              <a:t>Secondary Endpoint: OS was significantly longer in patients treated with zolbetuximab + mFOLFOX vs placebo + mFOLFOX </a:t>
            </a:r>
            <a:endParaRPr/>
          </a:p>
          <a:p>
            <a:pPr marL="357187" lvl="0" indent="-357187" algn="l" rtl="0">
              <a:lnSpc>
                <a:spcPct val="100000"/>
              </a:lnSpc>
              <a:spcBef>
                <a:spcPts val="1200"/>
              </a:spcBef>
              <a:spcAft>
                <a:spcPts val="0"/>
              </a:spcAft>
              <a:buSzPts val="2000"/>
              <a:buChar char="•"/>
            </a:pPr>
            <a:r>
              <a:rPr lang="en-GB"/>
              <a:t>Incidence of TEAEs were similar in both treatment arms</a:t>
            </a:r>
            <a:endParaRPr/>
          </a:p>
          <a:p>
            <a:pPr marL="814387" lvl="1" indent="-357187" algn="l" rtl="0">
              <a:lnSpc>
                <a:spcPct val="100000"/>
              </a:lnSpc>
              <a:spcBef>
                <a:spcPts val="1200"/>
              </a:spcBef>
              <a:spcAft>
                <a:spcPts val="0"/>
              </a:spcAft>
              <a:buSzPts val="2000"/>
              <a:buChar char="•"/>
            </a:pPr>
            <a:r>
              <a:rPr lang="en-GB"/>
              <a:t>GI toxicity was the most common</a:t>
            </a:r>
            <a:endParaRPr/>
          </a:p>
          <a:p>
            <a:pPr marL="357188" lvl="0" indent="-230188" algn="l" rtl="0">
              <a:lnSpc>
                <a:spcPct val="100000"/>
              </a:lnSpc>
              <a:spcBef>
                <a:spcPts val="1200"/>
              </a:spcBef>
              <a:spcAft>
                <a:spcPts val="0"/>
              </a:spcAft>
              <a:buSzPts val="2000"/>
              <a:buNone/>
            </a:pPr>
            <a:endParaRPr/>
          </a:p>
          <a:p>
            <a:pPr marL="357188" lvl="0" indent="-230188" algn="l" rtl="0">
              <a:lnSpc>
                <a:spcPct val="100000"/>
              </a:lnSpc>
              <a:spcBef>
                <a:spcPts val="1200"/>
              </a:spcBef>
              <a:spcAft>
                <a:spcPts val="0"/>
              </a:spcAft>
              <a:buSzPts val="2000"/>
              <a:buNone/>
            </a:pPr>
            <a:endParaRPr/>
          </a:p>
          <a:p>
            <a:pPr marL="357188" lvl="0" indent="-230188" algn="l" rtl="0">
              <a:lnSpc>
                <a:spcPct val="100000"/>
              </a:lnSpc>
              <a:spcBef>
                <a:spcPts val="1200"/>
              </a:spcBef>
              <a:spcAft>
                <a:spcPts val="0"/>
              </a:spcAft>
              <a:buSzPts val="2000"/>
              <a:buNone/>
            </a:pPr>
            <a:endParaRPr/>
          </a:p>
          <a:p>
            <a:pPr marL="357188" lvl="0" indent="-230188" algn="l" rtl="0">
              <a:lnSpc>
                <a:spcPct val="100000"/>
              </a:lnSpc>
              <a:spcBef>
                <a:spcPts val="1200"/>
              </a:spcBef>
              <a:spcAft>
                <a:spcPts val="0"/>
              </a:spcAft>
              <a:buSzPts val="2000"/>
              <a:buNone/>
            </a:pPr>
            <a:endParaRPr/>
          </a:p>
          <a:p>
            <a:pPr marL="357188" lvl="0" indent="-230188" algn="l" rtl="0">
              <a:lnSpc>
                <a:spcPct val="100000"/>
              </a:lnSpc>
              <a:spcBef>
                <a:spcPts val="1200"/>
              </a:spcBef>
              <a:spcAft>
                <a:spcPts val="0"/>
              </a:spcAft>
              <a:buSzPts val="2000"/>
              <a:buNone/>
            </a:pPr>
            <a:endParaRPr/>
          </a:p>
          <a:p>
            <a:pPr marL="357188" lvl="0" indent="-230188" algn="l" rtl="0">
              <a:lnSpc>
                <a:spcPct val="100000"/>
              </a:lnSpc>
              <a:spcBef>
                <a:spcPts val="1200"/>
              </a:spcBef>
              <a:spcAft>
                <a:spcPts val="0"/>
              </a:spcAft>
              <a:buSzPts val="2000"/>
              <a:buNone/>
            </a:pPr>
            <a:endParaRPr/>
          </a:p>
        </p:txBody>
      </p:sp>
      <p:sp>
        <p:nvSpPr>
          <p:cNvPr id="252" name="Google Shape;252;p7"/>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SPOTLIGHT: RESULTS </a:t>
            </a:r>
            <a:endParaRPr/>
          </a:p>
        </p:txBody>
      </p:sp>
      <p:sp>
        <p:nvSpPr>
          <p:cNvPr id="253" name="Google Shape;253;p7"/>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7</a:t>
            </a:fld>
            <a:endParaRPr/>
          </a:p>
        </p:txBody>
      </p:sp>
      <p:sp>
        <p:nvSpPr>
          <p:cNvPr id="254" name="Google Shape;254;p7"/>
          <p:cNvSpPr txBox="1">
            <a:spLocks noGrp="1"/>
          </p:cNvSpPr>
          <p:nvPr>
            <p:ph type="body" idx="2"/>
          </p:nvPr>
        </p:nvSpPr>
        <p:spPr>
          <a:xfrm>
            <a:off x="620183" y="6356351"/>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200">
                <a:solidFill>
                  <a:schemeClr val="dk2"/>
                </a:solidFill>
              </a:rPr>
              <a:t>CI, confidence interval; FOLFOX, folinic acid, fluorouracil and oxaliplatin; GI, gastrointestinal; HR, hazar</a:t>
            </a:r>
            <a:r>
              <a:rPr lang="en-GB">
                <a:solidFill>
                  <a:schemeClr val="dk2"/>
                </a:solidFill>
              </a:rPr>
              <a:t>d ratio; </a:t>
            </a:r>
            <a:r>
              <a:rPr lang="en-GB" sz="1200">
                <a:solidFill>
                  <a:srgbClr val="5D8298"/>
                </a:solidFill>
              </a:rPr>
              <a:t>mFOLFOX(6), modified FOLFOX(6)</a:t>
            </a:r>
            <a:r>
              <a:rPr lang="en-GB" sz="1200">
                <a:solidFill>
                  <a:srgbClr val="0000FF"/>
                </a:solidFill>
              </a:rPr>
              <a:t>; </a:t>
            </a:r>
            <a:r>
              <a:rPr lang="en-GB" sz="1200">
                <a:solidFill>
                  <a:schemeClr val="dk2"/>
                </a:solidFill>
              </a:rPr>
              <a:t>OS, overall survival; </a:t>
            </a:r>
            <a:r>
              <a:rPr lang="en-GB">
                <a:solidFill>
                  <a:schemeClr val="dk2"/>
                </a:solidFill>
              </a:rPr>
              <a:t>PFS, progression-free survival; </a:t>
            </a:r>
            <a:r>
              <a:rPr lang="en-GB" sz="1200">
                <a:solidFill>
                  <a:schemeClr val="dk2"/>
                </a:solidFill>
              </a:rPr>
              <a:t>TEAE, treatment-emergent adverse event</a:t>
            </a:r>
            <a:endParaRPr>
              <a:solidFill>
                <a:schemeClr val="dk2"/>
              </a:solidFill>
            </a:endParaRPr>
          </a:p>
        </p:txBody>
      </p:sp>
      <p:graphicFrame>
        <p:nvGraphicFramePr>
          <p:cNvPr id="255" name="Google Shape;255;p7"/>
          <p:cNvGraphicFramePr/>
          <p:nvPr/>
        </p:nvGraphicFramePr>
        <p:xfrm>
          <a:off x="6322732" y="4052027"/>
          <a:ext cx="5348625" cy="2072680"/>
        </p:xfrm>
        <a:graphic>
          <a:graphicData uri="http://schemas.openxmlformats.org/drawingml/2006/table">
            <a:tbl>
              <a:tblPr firstRow="1" bandRow="1">
                <a:noFill/>
                <a:tableStyleId>{67B5CDD7-8C45-4FA0-8381-4E1ECE8849AD}</a:tableStyleId>
              </a:tblPr>
              <a:tblGrid>
                <a:gridCol w="1782875"/>
                <a:gridCol w="1782875"/>
                <a:gridCol w="1782875"/>
              </a:tblGrid>
              <a:tr h="1778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Zolbetuximab +</a:t>
                      </a:r>
                      <a:br>
                        <a:rPr lang="en-GB" sz="1400" u="none" strike="noStrike" cap="none">
                          <a:latin typeface="Arial"/>
                          <a:ea typeface="Arial"/>
                          <a:cs typeface="Arial"/>
                          <a:sym typeface="Arial"/>
                        </a:rPr>
                      </a:br>
                      <a:r>
                        <a:rPr lang="en-GB" sz="1400" u="none" strike="noStrike" cap="none">
                          <a:latin typeface="Arial"/>
                          <a:ea typeface="Arial"/>
                          <a:cs typeface="Arial"/>
                          <a:sym typeface="Arial"/>
                        </a:rPr>
                        <a:t>mFOLFOX6</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Placebo +</a:t>
                      </a:r>
                      <a:br>
                        <a:rPr lang="en-GB" sz="1400" u="none" strike="noStrike" cap="none">
                          <a:latin typeface="Arial"/>
                          <a:ea typeface="Arial"/>
                          <a:cs typeface="Arial"/>
                          <a:sym typeface="Arial"/>
                        </a:rPr>
                      </a:br>
                      <a:r>
                        <a:rPr lang="en-GB" sz="1400" u="none" strike="noStrike" cap="none">
                          <a:latin typeface="Arial"/>
                          <a:ea typeface="Arial"/>
                          <a:cs typeface="Arial"/>
                          <a:sym typeface="Arial"/>
                        </a:rPr>
                        <a:t>mFOLFOX6</a:t>
                      </a:r>
                      <a:endParaRPr sz="1400" u="none" strike="noStrike" cap="none"/>
                    </a:p>
                  </a:txBody>
                  <a:tcPr marL="91450" marR="91450" marT="45725" marB="45725"/>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No. events/</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no. patients</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149/283</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177/282</a:t>
                      </a:r>
                      <a:endParaRPr sz="1400" u="none" strike="noStrike" cap="none"/>
                    </a:p>
                  </a:txBody>
                  <a:tcPr marL="91450" marR="91450" marT="45725" marB="45725" anchor="ctr"/>
                </a:tc>
              </a:tr>
              <a:tr h="146875">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Median OS, months (95% CI)</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18.23</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(16.43-22.90)</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15.54</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(13.47-16.53)</a:t>
                      </a:r>
                      <a:endParaRPr sz="1400" u="none" strike="noStrike" cap="none"/>
                    </a:p>
                  </a:txBody>
                  <a:tcPr marL="91450" marR="91450" marT="45725" marB="45725" anchor="ctr"/>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HR (95% CI)</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p value</a:t>
                      </a:r>
                      <a:endParaRPr sz="1400" b="0" u="none" strike="noStrike" cap="none"/>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0.750 (0.601-0.936)</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0.0053</a:t>
                      </a:r>
                      <a:endParaRPr sz="1400" u="none" strike="noStrike" cap="none"/>
                    </a:p>
                  </a:txBody>
                  <a:tcPr marL="91450" marR="91450" marT="45725" marB="45725"/>
                </a:tc>
                <a:tc hMerge="1">
                  <a:txBody>
                    <a:bodyPr/>
                    <a:lstStyle/>
                    <a:p>
                      <a:endParaRPr lang="en-US"/>
                    </a:p>
                  </a:txBody>
                  <a:tcPr/>
                </a:tc>
              </a:tr>
            </a:tbl>
          </a:graphicData>
        </a:graphic>
      </p:graphicFrame>
      <p:graphicFrame>
        <p:nvGraphicFramePr>
          <p:cNvPr id="256" name="Google Shape;256;p7"/>
          <p:cNvGraphicFramePr/>
          <p:nvPr/>
        </p:nvGraphicFramePr>
        <p:xfrm>
          <a:off x="747375" y="4052027"/>
          <a:ext cx="5348625" cy="2072680"/>
        </p:xfrm>
        <a:graphic>
          <a:graphicData uri="http://schemas.openxmlformats.org/drawingml/2006/table">
            <a:tbl>
              <a:tblPr firstRow="1" bandRow="1">
                <a:noFill/>
                <a:tableStyleId>{67B5CDD7-8C45-4FA0-8381-4E1ECE8849AD}</a:tableStyleId>
              </a:tblPr>
              <a:tblGrid>
                <a:gridCol w="1843425"/>
                <a:gridCol w="1722325"/>
                <a:gridCol w="1782875"/>
              </a:tblGrid>
              <a:tr h="2439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
                      </a:r>
                      <a:br>
                        <a:rPr lang="en-GB" sz="1400" u="none" strike="noStrike" cap="none">
                          <a:latin typeface="Arial"/>
                          <a:ea typeface="Arial"/>
                          <a:cs typeface="Arial"/>
                          <a:sym typeface="Arial"/>
                        </a:rPr>
                      </a:br>
                      <a:endParaRPr sz="14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mFOLFOX6</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latin typeface="Arial"/>
                          <a:ea typeface="Arial"/>
                          <a:cs typeface="Arial"/>
                          <a:sym typeface="Arial"/>
                        </a:rPr>
                        <a:t>mFOLFOX6</a:t>
                      </a:r>
                      <a:endParaRPr sz="1400" u="none" strike="noStrike" cap="none"/>
                    </a:p>
                  </a:txBody>
                  <a:tcPr marL="91450" marR="91450" marT="45725" marB="45725" anchor="ctr"/>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No. events/</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no. patients</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146/283</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167/282</a:t>
                      </a:r>
                      <a:endParaRPr sz="1400" u="none" strike="noStrike" cap="none"/>
                    </a:p>
                  </a:txBody>
                  <a:tcPr marL="91450" marR="91450" marT="45725" marB="45725" anchor="ctr"/>
                </a:tc>
              </a:tr>
              <a:tr h="146875">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Median PFS, months (95% CI)</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10.61</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(8.90-12.48)</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8.67</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(8.21-10.28)</a:t>
                      </a:r>
                      <a:endParaRPr sz="1400" u="none" strike="noStrike" cap="none"/>
                    </a:p>
                  </a:txBody>
                  <a:tcPr marL="91450" marR="91450" marT="45725" marB="45725" anchor="ctr"/>
                </a:tc>
              </a:tr>
              <a:tr h="177800">
                <a:tc>
                  <a:txBody>
                    <a:bodyPr/>
                    <a:lstStyle/>
                    <a:p>
                      <a:pPr marL="0" marR="0" lvl="0" indent="0" algn="l"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HR (95% CI)</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p value</a:t>
                      </a:r>
                      <a:endParaRPr sz="1400" b="0" u="none" strike="noStrike" cap="none"/>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GB" sz="1400" b="0" u="none" strike="noStrike" cap="none">
                          <a:latin typeface="Arial"/>
                          <a:ea typeface="Arial"/>
                          <a:cs typeface="Arial"/>
                          <a:sym typeface="Arial"/>
                        </a:rPr>
                        <a:t>0.751 (0.589-0.942)</a:t>
                      </a:r>
                      <a:br>
                        <a:rPr lang="en-GB" sz="1400" b="0" u="none" strike="noStrike" cap="none">
                          <a:latin typeface="Arial"/>
                          <a:ea typeface="Arial"/>
                          <a:cs typeface="Arial"/>
                          <a:sym typeface="Arial"/>
                        </a:rPr>
                      </a:br>
                      <a:r>
                        <a:rPr lang="en-GB" sz="1400" b="0" u="none" strike="noStrike" cap="none">
                          <a:latin typeface="Arial"/>
                          <a:ea typeface="Arial"/>
                          <a:cs typeface="Arial"/>
                          <a:sym typeface="Arial"/>
                        </a:rPr>
                        <a:t>0.0066</a:t>
                      </a:r>
                      <a:endParaRPr sz="1400" u="none" strike="noStrike" cap="none"/>
                    </a:p>
                  </a:txBody>
                  <a:tcPr marL="91450" marR="91450" marT="45725" marB="45725"/>
                </a:tc>
                <a:tc hMerge="1">
                  <a:txBody>
                    <a:bodyPr/>
                    <a:lstStyle/>
                    <a:p>
                      <a:endParaRPr lang="en-US"/>
                    </a:p>
                  </a:txBody>
                  <a:tcPr/>
                </a:tc>
              </a:tr>
            </a:tbl>
          </a:graphicData>
        </a:graphic>
      </p:graphicFrame>
      <p:sp>
        <p:nvSpPr>
          <p:cNvPr id="257" name="Google Shape;257;p7"/>
          <p:cNvSpPr txBox="1"/>
          <p:nvPr/>
        </p:nvSpPr>
        <p:spPr>
          <a:xfrm>
            <a:off x="2363545" y="3674080"/>
            <a:ext cx="2116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5D8298"/>
                </a:solidFill>
                <a:latin typeface="Arial"/>
                <a:ea typeface="Arial"/>
                <a:cs typeface="Arial"/>
                <a:sym typeface="Arial"/>
              </a:rPr>
              <a:t>Primary endpoint: PFS</a:t>
            </a:r>
            <a:endParaRPr sz="1400" b="0" i="0" u="none" strike="noStrike" cap="none">
              <a:solidFill>
                <a:srgbClr val="5D8298"/>
              </a:solidFill>
              <a:latin typeface="Arial"/>
              <a:ea typeface="Arial"/>
              <a:cs typeface="Arial"/>
              <a:sym typeface="Arial"/>
            </a:endParaRPr>
          </a:p>
        </p:txBody>
      </p:sp>
      <p:sp>
        <p:nvSpPr>
          <p:cNvPr id="258" name="Google Shape;258;p7"/>
          <p:cNvSpPr txBox="1"/>
          <p:nvPr/>
        </p:nvSpPr>
        <p:spPr>
          <a:xfrm>
            <a:off x="7682421" y="3674080"/>
            <a:ext cx="26292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5D8298"/>
                </a:solidFill>
                <a:latin typeface="Arial"/>
                <a:ea typeface="Arial"/>
                <a:cs typeface="Arial"/>
                <a:sym typeface="Arial"/>
              </a:rPr>
              <a:t>Key secondary endpoint: OS</a:t>
            </a:r>
            <a:endParaRPr sz="1400" b="0" i="0" u="none" strike="noStrike" cap="none">
              <a:solidFill>
                <a:srgbClr val="5D829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8"/>
          <p:cNvSpPr txBox="1">
            <a:spLocks noGrp="1"/>
          </p:cNvSpPr>
          <p:nvPr>
            <p:ph type="body" idx="1"/>
          </p:nvPr>
        </p:nvSpPr>
        <p:spPr>
          <a:xfrm>
            <a:off x="609600" y="1214362"/>
            <a:ext cx="10972800" cy="70247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GB"/>
              <a:t>ADVERSE EVENTS IN ALL TREATED PATIENTS</a:t>
            </a:r>
            <a:endParaRPr/>
          </a:p>
        </p:txBody>
      </p:sp>
      <p:sp>
        <p:nvSpPr>
          <p:cNvPr id="264" name="Google Shape;264;p8"/>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SPOTLIGHT: RESULTS </a:t>
            </a:r>
            <a:endParaRPr/>
          </a:p>
        </p:txBody>
      </p:sp>
      <p:graphicFrame>
        <p:nvGraphicFramePr>
          <p:cNvPr id="265" name="Google Shape;265;p8"/>
          <p:cNvGraphicFramePr/>
          <p:nvPr/>
        </p:nvGraphicFramePr>
        <p:xfrm>
          <a:off x="619125" y="1987550"/>
          <a:ext cx="10963225" cy="3677990"/>
        </p:xfrm>
        <a:graphic>
          <a:graphicData uri="http://schemas.openxmlformats.org/drawingml/2006/table">
            <a:tbl>
              <a:tblPr firstRow="1" bandRow="1">
                <a:noFill/>
                <a:tableStyleId>{67B5CDD7-8C45-4FA0-8381-4E1ECE8849AD}</a:tableStyleId>
              </a:tblPr>
              <a:tblGrid>
                <a:gridCol w="4177025"/>
                <a:gridCol w="1696550"/>
                <a:gridCol w="1696550"/>
                <a:gridCol w="1696550"/>
                <a:gridCol w="1696550"/>
              </a:tblGrid>
              <a:tr h="370850">
                <a:tc row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Event, n (%)</a:t>
                      </a:r>
                      <a:endParaRPr sz="1400" u="none" strike="noStrike" cap="none"/>
                    </a:p>
                  </a:txBody>
                  <a:tcPr marL="91450" marR="91450" marT="45725" marB="45725" anchor="b"/>
                </a:tc>
                <a:tc gridSpan="2">
                  <a:txBody>
                    <a:bodyPr/>
                    <a:lstStyle/>
                    <a:p>
                      <a:pPr marL="0" marR="0" lvl="0" indent="0" algn="ctr" rtl="0">
                        <a:lnSpc>
                          <a:spcPct val="100000"/>
                        </a:lnSpc>
                        <a:spcBef>
                          <a:spcPts val="0"/>
                        </a:spcBef>
                        <a:spcAft>
                          <a:spcPts val="0"/>
                        </a:spcAft>
                        <a:buClr>
                          <a:schemeClr val="dk1"/>
                        </a:buClr>
                        <a:buSzPts val="1800"/>
                        <a:buFont typeface="Arial"/>
                        <a:buNone/>
                      </a:pPr>
                      <a:r>
                        <a:rPr lang="en-GB" sz="1800" u="none" strike="noStrike" cap="none">
                          <a:latin typeface="Arial"/>
                          <a:ea typeface="Arial"/>
                          <a:cs typeface="Arial"/>
                          <a:sym typeface="Arial"/>
                        </a:rPr>
                        <a:t>Zolbetuximab +</a:t>
                      </a:r>
                      <a:br>
                        <a:rPr lang="en-GB" sz="1800" u="none" strike="noStrike" cap="none">
                          <a:latin typeface="Arial"/>
                          <a:ea typeface="Arial"/>
                          <a:cs typeface="Arial"/>
                          <a:sym typeface="Arial"/>
                        </a:rPr>
                      </a:br>
                      <a:r>
                        <a:rPr lang="en-GB" sz="1800" u="none" strike="noStrike" cap="none">
                          <a:latin typeface="Arial"/>
                          <a:ea typeface="Arial"/>
                          <a:cs typeface="Arial"/>
                          <a:sym typeface="Arial"/>
                        </a:rPr>
                        <a:t>mFOLFOX6</a:t>
                      </a:r>
                      <a:endParaRPr sz="1400" u="none" strike="noStrike" cap="none"/>
                    </a:p>
                    <a:p>
                      <a:pPr marL="0" marR="0" lvl="0" indent="0" algn="ctr" rtl="0">
                        <a:lnSpc>
                          <a:spcPct val="100000"/>
                        </a:lnSpc>
                        <a:spcBef>
                          <a:spcPts val="0"/>
                        </a:spcBef>
                        <a:spcAft>
                          <a:spcPts val="0"/>
                        </a:spcAft>
                        <a:buClr>
                          <a:schemeClr val="dk1"/>
                        </a:buClr>
                        <a:buSzPts val="1800"/>
                        <a:buFont typeface="Arial"/>
                        <a:buNone/>
                      </a:pPr>
                      <a:r>
                        <a:rPr lang="en-GB" sz="1800" u="none" strike="noStrike" cap="none">
                          <a:latin typeface="Arial"/>
                          <a:ea typeface="Arial"/>
                          <a:cs typeface="Arial"/>
                          <a:sym typeface="Arial"/>
                        </a:rPr>
                        <a:t>(N=279)</a:t>
                      </a:r>
                      <a:endParaRPr sz="1400" u="none" strike="noStrike" cap="none"/>
                    </a:p>
                  </a:txBody>
                  <a:tcPr marL="91450" marR="91450" marT="45725" marB="45725">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chemeClr val="dk1"/>
                        </a:buClr>
                        <a:buSzPts val="1800"/>
                        <a:buFont typeface="Arial"/>
                        <a:buNone/>
                      </a:pPr>
                      <a:r>
                        <a:rPr lang="en-GB" sz="1800" u="none" strike="noStrike" cap="none">
                          <a:latin typeface="Arial"/>
                          <a:ea typeface="Arial"/>
                          <a:cs typeface="Arial"/>
                          <a:sym typeface="Arial"/>
                        </a:rPr>
                        <a:t>Placebo +</a:t>
                      </a:r>
                      <a:br>
                        <a:rPr lang="en-GB" sz="1800" u="none" strike="noStrike" cap="none">
                          <a:latin typeface="Arial"/>
                          <a:ea typeface="Arial"/>
                          <a:cs typeface="Arial"/>
                          <a:sym typeface="Arial"/>
                        </a:rPr>
                      </a:br>
                      <a:r>
                        <a:rPr lang="en-GB" sz="1800" u="none" strike="noStrike" cap="none">
                          <a:latin typeface="Arial"/>
                          <a:ea typeface="Arial"/>
                          <a:cs typeface="Arial"/>
                          <a:sym typeface="Arial"/>
                        </a:rPr>
                        <a:t>mFOLFOX6</a:t>
                      </a:r>
                      <a:endParaRPr sz="1400" u="none" strike="noStrike" cap="none"/>
                    </a:p>
                    <a:p>
                      <a:pPr marL="0" marR="0" lvl="0" indent="0" algn="ctr" rtl="0">
                        <a:lnSpc>
                          <a:spcPct val="100000"/>
                        </a:lnSpc>
                        <a:spcBef>
                          <a:spcPts val="0"/>
                        </a:spcBef>
                        <a:spcAft>
                          <a:spcPts val="0"/>
                        </a:spcAft>
                        <a:buClr>
                          <a:schemeClr val="dk1"/>
                        </a:buClr>
                        <a:buSzPts val="1800"/>
                        <a:buFont typeface="Arial"/>
                        <a:buNone/>
                      </a:pPr>
                      <a:r>
                        <a:rPr lang="en-GB" sz="1800" u="none" strike="noStrike" cap="none">
                          <a:latin typeface="Arial"/>
                          <a:ea typeface="Arial"/>
                          <a:cs typeface="Arial"/>
                          <a:sym typeface="Arial"/>
                        </a:rPr>
                        <a:t>(N=278)</a:t>
                      </a:r>
                      <a:endParaRPr sz="1400" u="none" strike="noStrike" cap="none"/>
                    </a:p>
                  </a:txBody>
                  <a:tcPr marL="91450" marR="91450" marT="45725" marB="45725">
                    <a:lnB w="12700" cap="flat" cmpd="sng">
                      <a:solidFill>
                        <a:schemeClr val="lt1"/>
                      </a:solidFill>
                      <a:prstDash val="solid"/>
                      <a:round/>
                      <a:headEnd type="none" w="sm" len="sm"/>
                      <a:tailEnd type="none" w="sm" len="sm"/>
                    </a:lnB>
                  </a:tcPr>
                </a:tc>
                <a:tc hMerge="1">
                  <a:txBody>
                    <a:bodyPr/>
                    <a:lstStyle/>
                    <a:p>
                      <a:endParaRPr lang="en-US"/>
                    </a:p>
                  </a:txBody>
                  <a:tcPr/>
                </a:tc>
              </a:tr>
              <a:tr h="3708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All Grade</a:t>
                      </a:r>
                      <a:endParaRPr sz="1400" u="none" strike="noStrike" cap="none"/>
                    </a:p>
                  </a:txBody>
                  <a:tcPr marL="91450" marR="91450" marT="45725" marB="45725">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Grade ≥3</a:t>
                      </a:r>
                      <a:endParaRPr sz="1400" u="none" strike="noStrike" cap="none"/>
                    </a:p>
                  </a:txBody>
                  <a:tcPr marL="91450" marR="91450" marT="45725" marB="45725">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All Grade</a:t>
                      </a:r>
                      <a:endParaRPr sz="1400" u="none" strike="noStrike" cap="none"/>
                    </a:p>
                  </a:txBody>
                  <a:tcPr marL="91450" marR="91450" marT="45725" marB="45725">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u="none" strike="noStrike" cap="none">
                          <a:solidFill>
                            <a:schemeClr val="lt1"/>
                          </a:solidFill>
                          <a:latin typeface="Arial"/>
                          <a:ea typeface="Arial"/>
                          <a:cs typeface="Arial"/>
                          <a:sym typeface="Arial"/>
                        </a:rPr>
                        <a:t>Grade ≥3</a:t>
                      </a:r>
                      <a:endParaRPr sz="1400" u="none" strike="noStrike" cap="none"/>
                    </a:p>
                  </a:txBody>
                  <a:tcPr marL="91450" marR="91450" marT="45725" marB="45725">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a:latin typeface="Arial"/>
                          <a:ea typeface="Arial"/>
                          <a:cs typeface="Arial"/>
                          <a:sym typeface="Arial"/>
                        </a:rPr>
                        <a:t>All TEAEs</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278 (99.6)</a:t>
                      </a:r>
                      <a:endParaRPr sz="1400" u="none" strike="noStrike" cap="none"/>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242 (86.7)</a:t>
                      </a:r>
                      <a:endParaRPr sz="1400" u="none" strike="noStrike" cap="none"/>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277 (99.6)</a:t>
                      </a:r>
                      <a:endParaRPr sz="1400" u="none" strike="noStrike" cap="none"/>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216 (77.7)</a:t>
                      </a:r>
                      <a:endParaRPr sz="1400" u="none" strike="noStrike" cap="none"/>
                    </a:p>
                  </a:txBody>
                  <a:tcPr marL="91450" marR="91450" marT="45725" marB="45725">
                    <a:lnT w="38100" cap="flat" cmpd="sng">
                      <a:solidFill>
                        <a:schemeClr val="lt1"/>
                      </a:solidFill>
                      <a:prstDash val="solid"/>
                      <a:round/>
                      <a:headEnd type="none" w="sm" len="sm"/>
                      <a:tailEnd type="none" w="sm" len="sm"/>
                    </a:lnT>
                  </a:tcPr>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a:latin typeface="Arial"/>
                          <a:ea typeface="Arial"/>
                          <a:cs typeface="Arial"/>
                          <a:sym typeface="Arial"/>
                        </a:rPr>
                        <a:t>Serious TEAEs</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125 (44.8)</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121 (43.5)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a:t>
                      </a: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a:latin typeface="Arial"/>
                          <a:ea typeface="Arial"/>
                          <a:cs typeface="Arial"/>
                          <a:sym typeface="Arial"/>
                        </a:rPr>
                        <a:t>TRAEs leading to discontinuation </a:t>
                      </a:r>
                      <a:br>
                        <a:rPr lang="en-GB" sz="1800" b="0" u="none" strike="noStrike" cap="none">
                          <a:latin typeface="Arial"/>
                          <a:ea typeface="Arial"/>
                          <a:cs typeface="Arial"/>
                          <a:sym typeface="Arial"/>
                        </a:rPr>
                      </a:br>
                      <a:r>
                        <a:rPr lang="en-GB" sz="1800" b="0" u="none" strike="noStrike" cap="none">
                          <a:latin typeface="Arial"/>
                          <a:ea typeface="Arial"/>
                          <a:cs typeface="Arial"/>
                          <a:sym typeface="Arial"/>
                        </a:rPr>
                        <a:t>of any study drug</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106 (38.0)</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82 (29.5)</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a:t>
                      </a:r>
                      <a:endParaRPr sz="1400" u="none" strike="noStrike" cap="none"/>
                    </a:p>
                  </a:txBody>
                  <a:tcPr marL="91450" marR="91450" marT="45725" marB="45725" anchor="ctr"/>
                </a:tc>
              </a:tr>
              <a:tr h="370850">
                <a:tc>
                  <a:txBody>
                    <a:bodyPr/>
                    <a:lstStyle/>
                    <a:p>
                      <a:pPr marL="0" marR="0" lvl="0" indent="0" algn="l" rtl="0">
                        <a:lnSpc>
                          <a:spcPct val="100000"/>
                        </a:lnSpc>
                        <a:spcBef>
                          <a:spcPts val="0"/>
                        </a:spcBef>
                        <a:spcAft>
                          <a:spcPts val="0"/>
                        </a:spcAft>
                        <a:buClr>
                          <a:schemeClr val="dk1"/>
                        </a:buClr>
                        <a:buSzPts val="1800"/>
                        <a:buFont typeface="Arial"/>
                        <a:buNone/>
                      </a:pPr>
                      <a:r>
                        <a:rPr lang="en-GB" sz="1800" b="0" u="none" strike="noStrike" cap="none">
                          <a:latin typeface="Arial"/>
                          <a:ea typeface="Arial"/>
                          <a:cs typeface="Arial"/>
                          <a:sym typeface="Arial"/>
                        </a:rPr>
                        <a:t>TRAEs leading to discontinuation </a:t>
                      </a:r>
                      <a:br>
                        <a:rPr lang="en-GB" sz="1800" b="0" u="none" strike="noStrike" cap="none">
                          <a:latin typeface="Arial"/>
                          <a:ea typeface="Arial"/>
                          <a:cs typeface="Arial"/>
                          <a:sym typeface="Arial"/>
                        </a:rPr>
                      </a:br>
                      <a:r>
                        <a:rPr lang="en-GB" sz="1800" b="0" u="none" strike="noStrike" cap="none">
                          <a:latin typeface="Arial"/>
                          <a:ea typeface="Arial"/>
                          <a:cs typeface="Arial"/>
                          <a:sym typeface="Arial"/>
                        </a:rPr>
                        <a:t>of zolbetuximab or placebo</a:t>
                      </a:r>
                      <a:endParaRPr sz="1400" b="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38 (13.6)</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6 (2.2)</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a:t>
                      </a:r>
                      <a:endParaRPr sz="1400" u="none" strike="noStrike" cap="none"/>
                    </a:p>
                  </a:txBody>
                  <a:tcPr marL="91450" marR="91450" marT="45725" marB="45725" anchor="ctr"/>
                </a:tc>
              </a:tr>
              <a:tr h="370850">
                <a:tc>
                  <a:txBody>
                    <a:bodyPr/>
                    <a:lstStyle/>
                    <a:p>
                      <a:pPr marL="0" marR="0" lvl="0" indent="0" algn="l" rtl="0">
                        <a:lnSpc>
                          <a:spcPct val="100000"/>
                        </a:lnSpc>
                        <a:spcBef>
                          <a:spcPts val="0"/>
                        </a:spcBef>
                        <a:spcAft>
                          <a:spcPts val="0"/>
                        </a:spcAft>
                        <a:buClr>
                          <a:schemeClr val="dk1"/>
                        </a:buClr>
                        <a:buSzPts val="1800"/>
                        <a:buFont typeface="Arial"/>
                        <a:buNone/>
                      </a:pPr>
                      <a:r>
                        <a:rPr lang="en-GB" sz="1800" b="0" u="none" strike="noStrike" cap="none">
                          <a:latin typeface="Arial"/>
                          <a:ea typeface="Arial"/>
                          <a:cs typeface="Arial"/>
                          <a:sym typeface="Arial"/>
                        </a:rPr>
                        <a:t>TRAEs leading to death</a:t>
                      </a:r>
                      <a:endParaRPr sz="1400" b="0" u="none" strike="noStrike" cap="none"/>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5 (1.8)</a:t>
                      </a:r>
                      <a:endParaRPr sz="1400" u="none" strike="noStrike" cap="none"/>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Arial"/>
                          <a:ea typeface="Arial"/>
                          <a:cs typeface="Arial"/>
                          <a:sym typeface="Arial"/>
                        </a:rPr>
                        <a:t>4 (1.4)</a:t>
                      </a:r>
                      <a:endParaRPr sz="1400" u="none" strike="noStrike" cap="none"/>
                    </a:p>
                  </a:txBody>
                  <a:tcPr marL="91450" marR="91450" marT="45725" marB="45725"/>
                </a:tc>
                <a:tc hMerge="1">
                  <a:txBody>
                    <a:bodyPr/>
                    <a:lstStyle/>
                    <a:p>
                      <a:endParaRPr lang="en-US"/>
                    </a:p>
                  </a:txBody>
                  <a:tcPr/>
                </a:tc>
              </a:tr>
            </a:tbl>
          </a:graphicData>
        </a:graphic>
      </p:graphicFrame>
      <p:sp>
        <p:nvSpPr>
          <p:cNvPr id="266" name="Google Shape;266;p8"/>
          <p:cNvSpPr txBox="1">
            <a:spLocks noGrp="1"/>
          </p:cNvSpPr>
          <p:nvPr>
            <p:ph type="sldNum" idx="12"/>
          </p:nvPr>
        </p:nvSpPr>
        <p:spPr>
          <a:xfrm>
            <a:off x="10512491" y="6356351"/>
            <a:ext cx="1069909"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GB"/>
              <a:t>8</a:t>
            </a:fld>
            <a:endParaRPr/>
          </a:p>
        </p:txBody>
      </p:sp>
      <p:sp>
        <p:nvSpPr>
          <p:cNvPr id="267" name="Google Shape;267;p8"/>
          <p:cNvSpPr txBox="1">
            <a:spLocks noGrp="1"/>
          </p:cNvSpPr>
          <p:nvPr>
            <p:ph type="body" idx="3"/>
          </p:nvPr>
        </p:nvSpPr>
        <p:spPr>
          <a:xfrm>
            <a:off x="620184" y="6356351"/>
            <a:ext cx="9019408"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200">
                <a:solidFill>
                  <a:srgbClr val="5D8298"/>
                </a:solidFill>
              </a:rPr>
              <a:t>FOLFOX, folinic acid, fluorouracil and oxaliplatin; mFOLFOX(6), modified FOLFOX(6); </a:t>
            </a:r>
            <a:r>
              <a:rPr lang="en-GB">
                <a:solidFill>
                  <a:srgbClr val="5D8298"/>
                </a:solidFill>
              </a:rPr>
              <a:t>TEAE, treatment-emergent adverse event; TRAE, treatment-related adverse event</a:t>
            </a:r>
            <a:endParaRPr>
              <a:solidFill>
                <a:srgbClr val="5D8298"/>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9"/>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357188" lvl="0" indent="-357188" algn="l" rtl="0">
              <a:lnSpc>
                <a:spcPct val="100000"/>
              </a:lnSpc>
              <a:spcBef>
                <a:spcPts val="0"/>
              </a:spcBef>
              <a:spcAft>
                <a:spcPts val="0"/>
              </a:spcAft>
              <a:buSzPts val="2000"/>
              <a:buChar char="•"/>
            </a:pPr>
            <a:r>
              <a:rPr lang="en-GB" dirty="0">
                <a:solidFill>
                  <a:srgbClr val="5D8298"/>
                </a:solidFill>
              </a:rPr>
              <a:t>Treatment with </a:t>
            </a:r>
            <a:r>
              <a:rPr lang="en-GB" dirty="0" err="1">
                <a:solidFill>
                  <a:srgbClr val="5D8298"/>
                </a:solidFill>
              </a:rPr>
              <a:t>zolbetuximab</a:t>
            </a:r>
            <a:r>
              <a:rPr lang="en-GB" dirty="0">
                <a:solidFill>
                  <a:srgbClr val="5D8298"/>
                </a:solidFill>
              </a:rPr>
              <a:t> + </a:t>
            </a:r>
            <a:r>
              <a:rPr lang="en-GB" dirty="0" err="1">
                <a:solidFill>
                  <a:srgbClr val="5D8298"/>
                </a:solidFill>
              </a:rPr>
              <a:t>mFOLFOX</a:t>
            </a:r>
            <a:r>
              <a:rPr lang="en-GB" dirty="0">
                <a:solidFill>
                  <a:srgbClr val="5D8298"/>
                </a:solidFill>
              </a:rPr>
              <a:t> showed a statistically and clinically significant improvement for PFS and OS </a:t>
            </a:r>
            <a:endParaRPr dirty="0">
              <a:solidFill>
                <a:srgbClr val="5D8298"/>
              </a:solidFill>
            </a:endParaRPr>
          </a:p>
          <a:p>
            <a:pPr marL="814388" lvl="1" indent="-357188" algn="l" rtl="0">
              <a:lnSpc>
                <a:spcPct val="100000"/>
              </a:lnSpc>
              <a:spcBef>
                <a:spcPts val="1200"/>
              </a:spcBef>
              <a:spcAft>
                <a:spcPts val="0"/>
              </a:spcAft>
              <a:buClr>
                <a:schemeClr val="accent1"/>
              </a:buClr>
              <a:buSzPts val="2000"/>
              <a:buFont typeface="Arial"/>
              <a:buChar char="–"/>
            </a:pPr>
            <a:r>
              <a:rPr lang="en-GB" dirty="0">
                <a:solidFill>
                  <a:srgbClr val="5D8298"/>
                </a:solidFill>
              </a:rPr>
              <a:t>These benefits were also seen across most subgroups of patients </a:t>
            </a:r>
            <a:endParaRPr dirty="0">
              <a:solidFill>
                <a:srgbClr val="5D8298"/>
              </a:solidFill>
            </a:endParaRPr>
          </a:p>
          <a:p>
            <a:pPr marL="357188" lvl="0" indent="-357188" algn="l" rtl="0">
              <a:lnSpc>
                <a:spcPct val="100000"/>
              </a:lnSpc>
              <a:spcBef>
                <a:spcPts val="1200"/>
              </a:spcBef>
              <a:spcAft>
                <a:spcPts val="0"/>
              </a:spcAft>
              <a:buSzPts val="2000"/>
              <a:buChar char="•"/>
            </a:pPr>
            <a:r>
              <a:rPr lang="en-GB" dirty="0" err="1">
                <a:solidFill>
                  <a:srgbClr val="5D8298"/>
                </a:solidFill>
              </a:rPr>
              <a:t>Zolbetuximab</a:t>
            </a:r>
            <a:r>
              <a:rPr lang="en-GB" dirty="0">
                <a:solidFill>
                  <a:srgbClr val="5D8298"/>
                </a:solidFill>
              </a:rPr>
              <a:t> + </a:t>
            </a:r>
            <a:r>
              <a:rPr lang="en-GB" dirty="0" err="1">
                <a:solidFill>
                  <a:srgbClr val="5D8298"/>
                </a:solidFill>
              </a:rPr>
              <a:t>mFOLFOX</a:t>
            </a:r>
            <a:r>
              <a:rPr lang="en-GB" dirty="0">
                <a:solidFill>
                  <a:srgbClr val="5D8298"/>
                </a:solidFill>
              </a:rPr>
              <a:t> demonstrated a tolerable and manageable safety profile </a:t>
            </a:r>
            <a:endParaRPr dirty="0">
              <a:solidFill>
                <a:srgbClr val="5D8298"/>
              </a:solidFill>
            </a:endParaRPr>
          </a:p>
          <a:p>
            <a:pPr marL="357187" lvl="0" indent="-357187" algn="l" rtl="0">
              <a:lnSpc>
                <a:spcPct val="100000"/>
              </a:lnSpc>
              <a:spcBef>
                <a:spcPts val="1200"/>
              </a:spcBef>
              <a:spcAft>
                <a:spcPts val="0"/>
              </a:spcAft>
              <a:buSzPts val="2000"/>
              <a:buChar char="•"/>
            </a:pPr>
            <a:r>
              <a:rPr lang="en-GB" dirty="0" err="1">
                <a:solidFill>
                  <a:srgbClr val="5D8298"/>
                </a:solidFill>
              </a:rPr>
              <a:t>Zolbetuximab</a:t>
            </a:r>
            <a:r>
              <a:rPr lang="en-GB" dirty="0">
                <a:solidFill>
                  <a:srgbClr val="5D8298"/>
                </a:solidFill>
              </a:rPr>
              <a:t> + </a:t>
            </a:r>
            <a:r>
              <a:rPr lang="en-GB" dirty="0" err="1">
                <a:solidFill>
                  <a:srgbClr val="5D8298"/>
                </a:solidFill>
              </a:rPr>
              <a:t>mFOLFOX</a:t>
            </a:r>
            <a:r>
              <a:rPr lang="en-GB" dirty="0">
                <a:solidFill>
                  <a:srgbClr val="5D8298"/>
                </a:solidFill>
              </a:rPr>
              <a:t> is potentially a new standard of care treatment for </a:t>
            </a:r>
            <a:r>
              <a:rPr lang="en-GB" dirty="0" err="1">
                <a:solidFill>
                  <a:srgbClr val="5D8298"/>
                </a:solidFill>
              </a:rPr>
              <a:t>unresectable</a:t>
            </a:r>
            <a:r>
              <a:rPr lang="en-GB" dirty="0">
                <a:solidFill>
                  <a:srgbClr val="5D8298"/>
                </a:solidFill>
              </a:rPr>
              <a:t> or metastatic G/GEJ patients with CLDN18.2 +</a:t>
            </a:r>
            <a:r>
              <a:rPr lang="en-GB" dirty="0" err="1">
                <a:solidFill>
                  <a:srgbClr val="5D8298"/>
                </a:solidFill>
              </a:rPr>
              <a:t>ve</a:t>
            </a:r>
            <a:r>
              <a:rPr lang="en-GB" dirty="0">
                <a:solidFill>
                  <a:srgbClr val="5D8298"/>
                </a:solidFill>
              </a:rPr>
              <a:t> / HER2−ve biomarker profile </a:t>
            </a:r>
            <a:endParaRPr dirty="0">
              <a:solidFill>
                <a:srgbClr val="5D8298"/>
              </a:solidFill>
            </a:endParaRPr>
          </a:p>
          <a:p>
            <a:pPr marL="0" lvl="0" indent="0" algn="l" rtl="0">
              <a:lnSpc>
                <a:spcPct val="100000"/>
              </a:lnSpc>
              <a:spcBef>
                <a:spcPts val="1200"/>
              </a:spcBef>
              <a:spcAft>
                <a:spcPts val="0"/>
              </a:spcAft>
              <a:buSzPts val="2000"/>
              <a:buNone/>
            </a:pPr>
            <a:endParaRPr dirty="0"/>
          </a:p>
          <a:p>
            <a:pPr marL="357188" lvl="0" indent="-230188" algn="l" rtl="0">
              <a:lnSpc>
                <a:spcPct val="100000"/>
              </a:lnSpc>
              <a:spcBef>
                <a:spcPts val="1200"/>
              </a:spcBef>
              <a:spcAft>
                <a:spcPts val="0"/>
              </a:spcAft>
              <a:buSzPts val="2000"/>
              <a:buNone/>
            </a:pPr>
            <a:endParaRPr dirty="0"/>
          </a:p>
        </p:txBody>
      </p:sp>
      <p:sp>
        <p:nvSpPr>
          <p:cNvPr id="273" name="Google Shape;273;p9"/>
          <p:cNvSpPr txBox="1">
            <a:spLocks noGrp="1"/>
          </p:cNvSpPr>
          <p:nvPr>
            <p:ph type="title"/>
          </p:nvPr>
        </p:nvSpPr>
        <p:spPr>
          <a:xfrm>
            <a:off x="619201" y="259200"/>
            <a:ext cx="10963199"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GB"/>
              <a:t>SPOTLIGHT: SUMMARY</a:t>
            </a:r>
            <a:endParaRPr/>
          </a:p>
        </p:txBody>
      </p:sp>
      <p:sp>
        <p:nvSpPr>
          <p:cNvPr id="274" name="Google Shape;274;p9"/>
          <p:cNvSpPr txBox="1">
            <a:spLocks noGrp="1"/>
          </p:cNvSpPr>
          <p:nvPr>
            <p:ph type="sldNum" idx="12"/>
          </p:nvPr>
        </p:nvSpPr>
        <p:spPr>
          <a:xfrm>
            <a:off x="10800523" y="6428359"/>
            <a:ext cx="781877" cy="36512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GB"/>
              <a:t>9</a:t>
            </a:fld>
            <a:endParaRPr/>
          </a:p>
        </p:txBody>
      </p:sp>
      <p:sp>
        <p:nvSpPr>
          <p:cNvPr id="275" name="Google Shape;275;p9"/>
          <p:cNvSpPr txBox="1">
            <a:spLocks noGrp="1"/>
          </p:cNvSpPr>
          <p:nvPr>
            <p:ph type="body" idx="2"/>
          </p:nvPr>
        </p:nvSpPr>
        <p:spPr>
          <a:xfrm>
            <a:off x="620183" y="6297082"/>
            <a:ext cx="10180339"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sz="1200">
                <a:solidFill>
                  <a:srgbClr val="5D8298"/>
                </a:solidFill>
              </a:rPr>
              <a:t>CLDN, claudin; FOLFOX, folinic acid, fluorouracil and oxaliplatin; G/GEJ, gastric or gastroesophageal junction; HER2, human epidermal growth factor receptor 2; mFOLFOX, modified FOLFOX; </a:t>
            </a:r>
            <a:r>
              <a:rPr lang="en-GB">
                <a:solidFill>
                  <a:srgbClr val="5D8298"/>
                </a:solidFill>
              </a:rPr>
              <a:t>OS, overall survival; PFS, progression-free survival</a:t>
            </a:r>
            <a:endParaRPr>
              <a:solidFill>
                <a:srgbClr val="5D8298"/>
              </a:solidFill>
            </a:endParaRPr>
          </a:p>
        </p:txBody>
      </p:sp>
      <p:sp>
        <p:nvSpPr>
          <p:cNvPr id="276" name="Google Shape;276;p9"/>
          <p:cNvSpPr/>
          <p:nvPr/>
        </p:nvSpPr>
        <p:spPr>
          <a:xfrm>
            <a:off x="2208061" y="3789575"/>
            <a:ext cx="8067155" cy="2345979"/>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Clr>
                <a:srgbClr val="000000"/>
              </a:buClr>
              <a:buSzPts val="1800"/>
              <a:buFont typeface="Arial"/>
              <a:buNone/>
            </a:pPr>
            <a:r>
              <a:rPr lang="en-GB" sz="1800" b="1" i="0" u="none" strike="noStrike" cap="none" dirty="0">
                <a:solidFill>
                  <a:schemeClr val="accent1"/>
                </a:solidFill>
                <a:latin typeface="Arial"/>
                <a:ea typeface="Arial"/>
                <a:cs typeface="Arial"/>
                <a:sym typeface="Arial"/>
              </a:rPr>
              <a:t>Clinical Takeaways: </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300"/>
              </a:spcBef>
              <a:spcAft>
                <a:spcPts val="0"/>
              </a:spcAft>
              <a:buClr>
                <a:schemeClr val="accent1"/>
              </a:buClr>
              <a:buSzPts val="1800"/>
              <a:buFont typeface="Arial"/>
              <a:buChar char="•"/>
            </a:pPr>
            <a:r>
              <a:rPr lang="en-GB" sz="1800" b="1" i="0" u="none" strike="noStrike" cap="none" dirty="0">
                <a:solidFill>
                  <a:schemeClr val="dk2"/>
                </a:solidFill>
                <a:latin typeface="Arial"/>
                <a:ea typeface="Arial"/>
                <a:cs typeface="Arial"/>
                <a:sym typeface="Arial"/>
              </a:rPr>
              <a:t>SPOTLIGHT results indicate that patients expressing </a:t>
            </a:r>
            <a:r>
              <a:rPr lang="en-GB" sz="1800" b="1" i="0" u="none" strike="noStrike" cap="none" dirty="0" err="1">
                <a:solidFill>
                  <a:schemeClr val="dk2"/>
                </a:solidFill>
                <a:latin typeface="Arial"/>
                <a:ea typeface="Arial"/>
                <a:cs typeface="Arial"/>
                <a:sym typeface="Arial"/>
              </a:rPr>
              <a:t>Claudin</a:t>
            </a:r>
            <a:r>
              <a:rPr lang="en-GB" sz="1800" b="1" i="0" u="none" strike="noStrike" cap="none" dirty="0">
                <a:solidFill>
                  <a:schemeClr val="dk2"/>
                </a:solidFill>
                <a:latin typeface="Arial"/>
                <a:ea typeface="Arial"/>
                <a:cs typeface="Arial"/>
                <a:sym typeface="Arial"/>
              </a:rPr>
              <a:t> 18.2 could potentially benefit from this agent</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300"/>
              </a:spcBef>
              <a:spcAft>
                <a:spcPts val="0"/>
              </a:spcAft>
              <a:buClr>
                <a:schemeClr val="accent1"/>
              </a:buClr>
              <a:buSzPts val="1800"/>
              <a:buFont typeface="Arial"/>
              <a:buChar char="•"/>
            </a:pPr>
            <a:r>
              <a:rPr lang="en-GB" sz="1800" b="1" i="0" u="none" strike="noStrike" cap="none" dirty="0">
                <a:solidFill>
                  <a:schemeClr val="dk2"/>
                </a:solidFill>
                <a:latin typeface="Arial"/>
                <a:ea typeface="Arial"/>
                <a:cs typeface="Arial"/>
                <a:sym typeface="Arial"/>
              </a:rPr>
              <a:t>Incorporation of this agent still remains a question and oncologists need to discuss patient selection methods</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300"/>
              </a:spcBef>
              <a:spcAft>
                <a:spcPts val="300"/>
              </a:spcAft>
              <a:buClr>
                <a:schemeClr val="accent1"/>
              </a:buClr>
              <a:buSzPts val="1800"/>
              <a:buFont typeface="Arial"/>
              <a:buChar char="•"/>
            </a:pPr>
            <a:r>
              <a:rPr lang="en-GB" sz="1800" b="1" i="0" u="none" strike="noStrike" cap="none" dirty="0">
                <a:solidFill>
                  <a:schemeClr val="dk2"/>
                </a:solidFill>
                <a:latin typeface="Arial"/>
                <a:ea typeface="Arial"/>
                <a:cs typeface="Arial"/>
                <a:sym typeface="Arial"/>
              </a:rPr>
              <a:t>Tissue </a:t>
            </a:r>
            <a:r>
              <a:rPr lang="en-GB" sz="1800" b="1" i="0" u="none" strike="noStrike" cap="none" dirty="0" err="1">
                <a:solidFill>
                  <a:schemeClr val="dk2"/>
                </a:solidFill>
                <a:latin typeface="Arial"/>
                <a:ea typeface="Arial"/>
                <a:cs typeface="Arial"/>
                <a:sym typeface="Arial"/>
              </a:rPr>
              <a:t>claudin</a:t>
            </a:r>
            <a:r>
              <a:rPr lang="en-GB" sz="1800" b="1" i="0" u="none" strike="noStrike" cap="none" dirty="0">
                <a:solidFill>
                  <a:schemeClr val="dk2"/>
                </a:solidFill>
                <a:latin typeface="Arial"/>
                <a:ea typeface="Arial"/>
                <a:cs typeface="Arial"/>
                <a:sym typeface="Arial"/>
              </a:rPr>
              <a:t> 18.2 expression needs to be incorporated into lab testing </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3398</Words>
  <Application>Microsoft Office PowerPoint</Application>
  <PresentationFormat>Widescreen</PresentationFormat>
  <Paragraphs>560</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Merriweather Sans</vt:lpstr>
      <vt:lpstr>Poppins</vt:lpstr>
      <vt:lpstr>Arial</vt:lpstr>
      <vt:lpstr>PT Sans Narrow</vt:lpstr>
      <vt:lpstr>Thème Office</vt:lpstr>
      <vt:lpstr>PowerPoint Presentation</vt:lpstr>
      <vt:lpstr>GI CONNECT   MEETING SUMMARY UPPER GI CANCER HIGHLIGHTS  FROM ASCO GI 2023  Dr. Efrat Dotan Fox Chase Cancer Center, USA   Dr. Nataliya Uboha University of Wisconsin, Madison, USA  JANUARY 2023</vt:lpstr>
      <vt:lpstr>DEVELOPED BY GI CONNECT</vt:lpstr>
      <vt:lpstr>THIS PROGRAMME HAS BEEN DEVELOPED BY THE FOLLOWING EXPERTS</vt:lpstr>
      <vt:lpstr>ZOLBETUXIMAB + mFOLFOX6 AS 1L TREATMENT FOR PTS WITH CLDN18.2+ / HER2− LOCALLY ADVANCED UNRESECTABLE OR METASTATIC GASTRIC OR GASTROESOPHAGEAL JUNCTION ADENOCARCINOMA: PRIMARY RESULTS FROM  PHASE 3 SPOTLIGHT STUDY  Shitara K, et al. ASCO GI 2023. Abstract #LBA292</vt:lpstr>
      <vt:lpstr>SPOTLIGHT: BACKGROUND AND STUDY DESIGN</vt:lpstr>
      <vt:lpstr>SPOTLIGHT: RESULTS </vt:lpstr>
      <vt:lpstr>SPOTLIGHT: RESULTS </vt:lpstr>
      <vt:lpstr>SPOTLIGHT: SUMMARY</vt:lpstr>
      <vt:lpstr>RATIONALE 305: PHASE 3 STUDY OF TISLELIZUMAB PLUS CHEMOTHERAPY VS PLACEBO PLUS CHEMOTHERAPY AS 1L TREATMENT OF ADVANCED GASTRIC OR GASTROESOPHAGEAL JUNCTION ADENOCARCINOMA  Moehler M, et al. ASCO GI. Abstract #286</vt:lpstr>
      <vt:lpstr>RATIONALE 305: BACKGROUND AND STUDY DESIGN </vt:lpstr>
      <vt:lpstr>RATIONALE 305: RESULTS </vt:lpstr>
      <vt:lpstr>RATIONALE 305: SUMMARY</vt:lpstr>
      <vt:lpstr>NIVO PLUS CHEMO VS CHEMO AS 1L TREATMENT FOR ADVANCED GASTRIC CANCER/GASTROESOPHAGEAL JUNCTION CANCER/ESOPHAGEAL ADENOCARCINOMA:  3-YEAR FOLLOW-UP FROM CHECKMATE 649  Janjigian Y, et al. ASCO GI  2023. Abstract #291</vt:lpstr>
      <vt:lpstr>CHECKMATE 649: BACKGROUND AND STUDY DESIGN </vt:lpstr>
      <vt:lpstr>CHECKMATE 649: BACKGROUND AND STUDY DESIGN </vt:lpstr>
      <vt:lpstr>CHECKMATE 649: RESULTS Overall survival</vt:lpstr>
      <vt:lpstr>CHECKMATE 649: RESULTS Progression-free survival</vt:lpstr>
      <vt:lpstr>CHECKMATE 649: SUMMARY </vt:lpstr>
      <vt:lpstr>INTEGRATE IIA: A RANDOMISED, DOUBLE‑BLIND, PHASE 3 STUDY OF REGORAFENIB VERSUS PLACEBO IN REFRACTORY ADVANCED  GASTRO-OESOPHAGEAL CANCER – A STUDY LED BY THE AUSTRALASIAN GASTROINTESTINAL TRIALS GROUP (AGITG)  Pavlakis N, et al. ASCO GI 2023. Abstract #LBA294 </vt:lpstr>
      <vt:lpstr>INTEGRATE IIA: BACKGROUND AND STUDY DESIGN </vt:lpstr>
      <vt:lpstr>INTEGRATE IIA: RESULTS</vt:lpstr>
      <vt:lpstr>INTEGRATE IIA: RESULTS</vt:lpstr>
      <vt:lpstr>INTEGRATE IIA: SUMMARY </vt:lpstr>
      <vt:lpstr>NEO-AEGIS (NEOADJUVANT TRIAL IN ADENOCARCINOMA OF THE ESOPHAGUS AND ESOPHAGO-GASTRIC JUNCTION  INTERNATIONAL STUDY):  FINAL PRIMARY OUTCOME ANALYSIS  John V. R, et al. ASCO GI 2023. Abstract #295</vt:lpstr>
      <vt:lpstr>NEO-AEGIS: BACKGROUND AND STUDY DESIGN </vt:lpstr>
      <vt:lpstr>NEO-AEGIS: RESULTS AND SUMMARY </vt:lpstr>
      <vt:lpstr>INFINITY: A MULTICENTRE, SINGLE-ARM,  MULTI-COHORT, PHASE 2 TRIAL OF TREMELIMUMAB AND DURVALUMAB AS NEOADJUVANT TREATMENT  OF PATIENTS WITH MSI HIGH RESECTABLE GASTRIC  OR GASTROESOPHAGEAL JUNCTION ADENOCARCINOMA  Filippo P, et al. ASCO GI 2023. Abstract #358 </vt:lpstr>
      <vt:lpstr>INFINITY: BACKGROUND AND STUDY DESIGN</vt:lpstr>
      <vt:lpstr>INFINITY: RESULTS </vt:lpstr>
      <vt:lpstr>INFINITY: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 de Microsoft Office</dc:creator>
  <cp:lastModifiedBy>Louise Handbury</cp:lastModifiedBy>
  <cp:revision>4</cp:revision>
  <dcterms:created xsi:type="dcterms:W3CDTF">2016-10-14T09:38:18Z</dcterms:created>
  <dcterms:modified xsi:type="dcterms:W3CDTF">2023-01-30T11:11:47Z</dcterms:modified>
</cp:coreProperties>
</file>