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12540" r:id="rId2"/>
    <p:sldId id="13855" r:id="rId3"/>
    <p:sldId id="12551" r:id="rId4"/>
    <p:sldId id="12293" r:id="rId5"/>
    <p:sldId id="13831" r:id="rId6"/>
    <p:sldId id="12542" r:id="rId7"/>
    <p:sldId id="13815" r:id="rId8"/>
    <p:sldId id="13817" r:id="rId9"/>
    <p:sldId id="13832" r:id="rId10"/>
    <p:sldId id="13856" r:id="rId11"/>
    <p:sldId id="13857" r:id="rId12"/>
    <p:sldId id="12548" r:id="rId13"/>
    <p:sldId id="12553" r:id="rId14"/>
    <p:sldId id="13851" r:id="rId15"/>
    <p:sldId id="13829" r:id="rId16"/>
    <p:sldId id="13834" r:id="rId17"/>
    <p:sldId id="13835" r:id="rId18"/>
    <p:sldId id="13849" r:id="rId19"/>
    <p:sldId id="13848" r:id="rId20"/>
    <p:sldId id="13838" r:id="rId21"/>
    <p:sldId id="13839" r:id="rId22"/>
    <p:sldId id="13846" r:id="rId23"/>
    <p:sldId id="13843" r:id="rId24"/>
    <p:sldId id="13841" r:id="rId25"/>
    <p:sldId id="13859" r:id="rId26"/>
    <p:sldId id="13850" r:id="rId27"/>
    <p:sldId id="13844" r:id="rId28"/>
    <p:sldId id="13852" r:id="rId29"/>
    <p:sldId id="13824" r:id="rId30"/>
    <p:sldId id="12552" r:id="rId31"/>
    <p:sldId id="355" r:id="rId32"/>
    <p:sldId id="13847" r:id="rId33"/>
    <p:sldId id="13854" r:id="rId3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38" userDrawn="1">
          <p15:clr>
            <a:srgbClr val="A4A3A4"/>
          </p15:clr>
        </p15:guide>
        <p15:guide id="7" orient="horz" pos="41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Galle, Peter R." initials="GPR" lastIdx="10" clrIdx="3">
    <p:extLst>
      <p:ext uri="{19B8F6BF-5375-455C-9EA6-DF929625EA0E}">
        <p15:presenceInfo xmlns:p15="http://schemas.microsoft.com/office/powerpoint/2012/main" userId="S-1-5-21-1757981266-1993962763-1417001333-37462" providerId="AD"/>
      </p:ext>
    </p:extLst>
  </p:cmAuthor>
  <p:cmAuthor id="5" name="Jeff Richards" initials="JR" lastIdx="15" clrIdx="4">
    <p:extLst>
      <p:ext uri="{19B8F6BF-5375-455C-9EA6-DF929625EA0E}">
        <p15:presenceInfo xmlns:p15="http://schemas.microsoft.com/office/powerpoint/2012/main" userId="5edfdb3c3964b8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5D8298"/>
    <a:srgbClr val="FF00FF"/>
    <a:srgbClr val="00FF00"/>
    <a:srgbClr val="00FFFF"/>
    <a:srgbClr val="FFA402"/>
    <a:srgbClr val="C7583B"/>
    <a:srgbClr val="C6573B"/>
    <a:srgbClr val="03C750"/>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8" autoAdjust="0"/>
    <p:restoredTop sz="95707" autoAdjust="0"/>
  </p:normalViewPr>
  <p:slideViewPr>
    <p:cSldViewPr snapToObjects="1">
      <p:cViewPr varScale="1">
        <p:scale>
          <a:sx n="99" d="100"/>
          <a:sy n="99" d="100"/>
        </p:scale>
        <p:origin x="200" y="288"/>
      </p:cViewPr>
      <p:guideLst>
        <p:guide orient="horz" pos="2160"/>
        <p:guide pos="3840"/>
        <p:guide pos="1906"/>
        <p:guide orient="horz" pos="3471"/>
        <p:guide orient="horz" pos="3706"/>
        <p:guide orient="horz" pos="3838"/>
        <p:guide orient="horz" pos="415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57A38-5582-4978-815B-263672868CA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NL"/>
        </a:p>
      </dgm:t>
    </dgm:pt>
    <dgm:pt modelId="{6188A951-7BA5-4DF0-9BBB-B77BD8E1444D}">
      <dgm:prSet phldrT="[Text]"/>
      <dgm:spPr>
        <a:solidFill>
          <a:srgbClr val="5D8298"/>
        </a:solidFill>
      </dgm:spPr>
      <dgm:t>
        <a:bodyPr/>
        <a:lstStyle/>
        <a:p>
          <a:r>
            <a:rPr lang="nl-NL" b="1" dirty="0">
              <a:latin typeface="Arial" panose="020B0604020202020204" pitchFamily="34" charset="0"/>
              <a:cs typeface="Arial" panose="020B0604020202020204" pitchFamily="34" charset="0"/>
            </a:rPr>
            <a:t>PATIENT SUBGROUPS</a:t>
          </a:r>
        </a:p>
      </dgm:t>
    </dgm:pt>
    <dgm:pt modelId="{F285A99D-3984-4CDE-AC77-327FCBE6A072}" type="par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F75FF69B-04E9-4F52-B244-C144BD55537E}" type="sib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4FEC4860-A794-44D8-B37F-C46CCC1AFD63}">
      <dgm:prSet phldrT="[Text]" custT="1"/>
      <dgm:spPr/>
      <dgm:t>
        <a:bodyPr/>
        <a:lstStyle/>
        <a:p>
          <a:r>
            <a:rPr lang="nl-NL" sz="2000" dirty="0" err="1">
              <a:latin typeface="Arial" panose="020B0604020202020204" pitchFamily="34" charset="0"/>
              <a:cs typeface="Arial" panose="020B0604020202020204" pitchFamily="34" charset="0"/>
            </a:rPr>
            <a:t>Liver</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function</a:t>
          </a:r>
          <a:endParaRPr lang="nl-NL" sz="2000" dirty="0">
            <a:latin typeface="Arial" panose="020B0604020202020204" pitchFamily="34" charset="0"/>
            <a:cs typeface="Arial" panose="020B0604020202020204" pitchFamily="34" charset="0"/>
          </a:endParaRPr>
        </a:p>
      </dgm:t>
    </dgm:pt>
    <dgm:pt modelId="{E66D24AE-6A0B-4A18-AED3-2070FF13DD25}" type="parTrans" cxnId="{5924C0B8-1997-4B50-96DA-EF747ED99AB4}">
      <dgm:prSet/>
      <dgm:spPr/>
      <dgm:t>
        <a:bodyPr/>
        <a:lstStyle/>
        <a:p>
          <a:endParaRPr lang="nl-NL">
            <a:latin typeface="Arial" panose="020B0604020202020204" pitchFamily="34" charset="0"/>
            <a:cs typeface="Arial" panose="020B0604020202020204" pitchFamily="34" charset="0"/>
          </a:endParaRPr>
        </a:p>
      </dgm:t>
    </dgm:pt>
    <dgm:pt modelId="{05732097-2020-4F88-971E-15F6C1D48F0B}" type="sibTrans" cxnId="{5924C0B8-1997-4B50-96DA-EF747ED99AB4}">
      <dgm:prSet/>
      <dgm:spPr/>
      <dgm:t>
        <a:bodyPr/>
        <a:lstStyle/>
        <a:p>
          <a:endParaRPr lang="nl-NL">
            <a:latin typeface="Arial" panose="020B0604020202020204" pitchFamily="34" charset="0"/>
            <a:cs typeface="Arial" panose="020B0604020202020204" pitchFamily="34" charset="0"/>
          </a:endParaRPr>
        </a:p>
      </dgm:t>
    </dgm:pt>
    <dgm:pt modelId="{4C1F6B04-A509-4BBB-9551-0B3CF8F8AA9A}">
      <dgm:prSet/>
      <dgm:spPr/>
      <dgm:t>
        <a:bodyPr/>
        <a:lstStyle/>
        <a:p>
          <a:endParaRPr lang="nl-NL" dirty="0">
            <a:latin typeface="Arial" panose="020B0604020202020204" pitchFamily="34" charset="0"/>
            <a:cs typeface="Arial" panose="020B0604020202020204" pitchFamily="34" charset="0"/>
          </a:endParaRPr>
        </a:p>
      </dgm:t>
    </dgm:pt>
    <dgm:pt modelId="{87AF86AE-BBF6-414E-B40D-1DCE83AD4E98}" type="par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36DDE648-60D2-4730-9798-B3FA669A0471}" type="sib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19F70BFC-61E1-4F8B-A9F5-E58D4106BAB9}">
      <dgm:prSet custT="1"/>
      <dgm:spPr/>
      <dgm:t>
        <a:bodyPr/>
        <a:lstStyle/>
        <a:p>
          <a:r>
            <a:rPr lang="en-US" sz="1800" dirty="0">
              <a:latin typeface="Arial" panose="020B0604020202020204" pitchFamily="34" charset="0"/>
              <a:cs typeface="Arial" panose="020B0604020202020204" pitchFamily="34" charset="0"/>
            </a:rPr>
            <a:t>Frail patients</a:t>
          </a:r>
          <a:endParaRPr lang="en-US" sz="2400" dirty="0">
            <a:latin typeface="Arial" panose="020B0604020202020204" pitchFamily="34" charset="0"/>
            <a:cs typeface="Arial" panose="020B0604020202020204" pitchFamily="34" charset="0"/>
          </a:endParaRPr>
        </a:p>
      </dgm:t>
    </dgm:pt>
    <dgm:pt modelId="{374965E1-069C-426D-8991-7493C316A802}" type="parTrans" cxnId="{E1D74570-BC54-4397-8B50-85244FB13800}">
      <dgm:prSet/>
      <dgm:spPr/>
      <dgm:t>
        <a:bodyPr/>
        <a:lstStyle/>
        <a:p>
          <a:endParaRPr lang="nl-NL">
            <a:latin typeface="Arial" panose="020B0604020202020204" pitchFamily="34" charset="0"/>
            <a:cs typeface="Arial" panose="020B0604020202020204" pitchFamily="34" charset="0"/>
          </a:endParaRPr>
        </a:p>
      </dgm:t>
    </dgm:pt>
    <dgm:pt modelId="{2B643BF2-9DFE-434E-8314-64711C5E60AF}" type="sibTrans" cxnId="{E1D74570-BC54-4397-8B50-85244FB13800}">
      <dgm:prSet/>
      <dgm:spPr/>
      <dgm:t>
        <a:bodyPr/>
        <a:lstStyle/>
        <a:p>
          <a:endParaRPr lang="nl-NL">
            <a:latin typeface="Arial" panose="020B0604020202020204" pitchFamily="34" charset="0"/>
            <a:cs typeface="Arial" panose="020B0604020202020204" pitchFamily="34" charset="0"/>
          </a:endParaRPr>
        </a:p>
      </dgm:t>
    </dgm:pt>
    <dgm:pt modelId="{CF9A390A-424B-4198-81F8-BF4F8F8BFE9B}">
      <dgm:prSet custT="1"/>
      <dgm:spPr/>
      <dgm:t>
        <a:bodyPr/>
        <a:lstStyle/>
        <a:p>
          <a:r>
            <a:rPr lang="en-GB" sz="2000" noProof="0" dirty="0" err="1">
              <a:latin typeface="Arial" panose="020B0604020202020204" pitchFamily="34" charset="0"/>
              <a:cs typeface="Arial" panose="020B0604020202020204" pitchFamily="34" charset="0"/>
            </a:rPr>
            <a:t>Etiology</a:t>
          </a:r>
          <a:r>
            <a:rPr lang="en-GB" sz="2000" noProof="0" dirty="0">
              <a:latin typeface="Arial" panose="020B0604020202020204" pitchFamily="34" charset="0"/>
              <a:cs typeface="Arial" panose="020B0604020202020204" pitchFamily="34" charset="0"/>
            </a:rPr>
            <a:t> of HCC: viral and non-viral</a:t>
          </a:r>
        </a:p>
      </dgm:t>
    </dgm:pt>
    <dgm:pt modelId="{7130D7AA-7137-428D-AA4D-70539303A209}" type="parTrans" cxnId="{961D5A29-DAA7-440D-ABDB-43F6A8290034}">
      <dgm:prSet/>
      <dgm:spPr/>
      <dgm:t>
        <a:bodyPr/>
        <a:lstStyle/>
        <a:p>
          <a:endParaRPr lang="nl-NL">
            <a:latin typeface="Arial" panose="020B0604020202020204" pitchFamily="34" charset="0"/>
            <a:cs typeface="Arial" panose="020B0604020202020204" pitchFamily="34" charset="0"/>
          </a:endParaRPr>
        </a:p>
      </dgm:t>
    </dgm:pt>
    <dgm:pt modelId="{CDD5D136-BFB1-4B10-AD28-2B458962762A}" type="sibTrans" cxnId="{961D5A29-DAA7-440D-ABDB-43F6A8290034}">
      <dgm:prSet/>
      <dgm:spPr/>
      <dgm:t>
        <a:bodyPr/>
        <a:lstStyle/>
        <a:p>
          <a:endParaRPr lang="nl-NL">
            <a:latin typeface="Arial" panose="020B0604020202020204" pitchFamily="34" charset="0"/>
            <a:cs typeface="Arial" panose="020B0604020202020204" pitchFamily="34" charset="0"/>
          </a:endParaRPr>
        </a:p>
      </dgm:t>
    </dgm:pt>
    <dgm:pt modelId="{066F1A57-84BD-44C0-AEFD-B33FEB84EF6C}" type="pres">
      <dgm:prSet presAssocID="{0BC57A38-5582-4978-815B-263672868CA2}" presName="Name0" presStyleCnt="0">
        <dgm:presLayoutVars>
          <dgm:chMax val="1"/>
          <dgm:dir/>
          <dgm:animLvl val="ctr"/>
          <dgm:resizeHandles val="exact"/>
        </dgm:presLayoutVars>
      </dgm:prSet>
      <dgm:spPr/>
    </dgm:pt>
    <dgm:pt modelId="{6E9942CE-1DBD-444A-9BDF-5ED8D9A4930D}" type="pres">
      <dgm:prSet presAssocID="{6188A951-7BA5-4DF0-9BBB-B77BD8E1444D}" presName="centerShape" presStyleLbl="node0" presStyleIdx="0" presStyleCnt="1" custScaleX="112409" custScaleY="112409"/>
      <dgm:spPr/>
    </dgm:pt>
    <dgm:pt modelId="{D35D31AB-93F1-430F-8CA4-C8FD745C3FB6}" type="pres">
      <dgm:prSet presAssocID="{4FEC4860-A794-44D8-B37F-C46CCC1AFD63}" presName="node" presStyleLbl="node1" presStyleIdx="0" presStyleCnt="3" custScaleX="131846" custScaleY="131846">
        <dgm:presLayoutVars>
          <dgm:bulletEnabled val="1"/>
        </dgm:presLayoutVars>
      </dgm:prSet>
      <dgm:spPr/>
    </dgm:pt>
    <dgm:pt modelId="{036B9E4A-5B93-41D7-9E3E-6C496D9DE9C3}" type="pres">
      <dgm:prSet presAssocID="{4FEC4860-A794-44D8-B37F-C46CCC1AFD63}" presName="dummy" presStyleCnt="0"/>
      <dgm:spPr/>
    </dgm:pt>
    <dgm:pt modelId="{A4F3CBA2-FB9C-469A-9457-A50D68D473B7}" type="pres">
      <dgm:prSet presAssocID="{05732097-2020-4F88-971E-15F6C1D48F0B}" presName="sibTrans" presStyleLbl="sibTrans2D1" presStyleIdx="0" presStyleCnt="3"/>
      <dgm:spPr/>
    </dgm:pt>
    <dgm:pt modelId="{BFC0F83E-6487-4A29-B60F-33FD3F125EEE}" type="pres">
      <dgm:prSet presAssocID="{19F70BFC-61E1-4F8B-A9F5-E58D4106BAB9}" presName="node" presStyleLbl="node1" presStyleIdx="1" presStyleCnt="3" custScaleX="131846" custScaleY="131846">
        <dgm:presLayoutVars>
          <dgm:bulletEnabled val="1"/>
        </dgm:presLayoutVars>
      </dgm:prSet>
      <dgm:spPr/>
    </dgm:pt>
    <dgm:pt modelId="{C9907E30-14DE-4394-828E-9E81FC913245}" type="pres">
      <dgm:prSet presAssocID="{19F70BFC-61E1-4F8B-A9F5-E58D4106BAB9}" presName="dummy" presStyleCnt="0"/>
      <dgm:spPr/>
    </dgm:pt>
    <dgm:pt modelId="{77093F28-A276-40E2-ACA9-F806084CB1BD}" type="pres">
      <dgm:prSet presAssocID="{2B643BF2-9DFE-434E-8314-64711C5E60AF}" presName="sibTrans" presStyleLbl="sibTrans2D1" presStyleIdx="1" presStyleCnt="3"/>
      <dgm:spPr/>
    </dgm:pt>
    <dgm:pt modelId="{AFB70EDC-0652-4A9D-A604-631AD440E5EC}" type="pres">
      <dgm:prSet presAssocID="{CF9A390A-424B-4198-81F8-BF4F8F8BFE9B}" presName="node" presStyleLbl="node1" presStyleIdx="2" presStyleCnt="3" custScaleX="131846" custScaleY="131846">
        <dgm:presLayoutVars>
          <dgm:bulletEnabled val="1"/>
        </dgm:presLayoutVars>
      </dgm:prSet>
      <dgm:spPr/>
    </dgm:pt>
    <dgm:pt modelId="{42E0BC9A-C9A7-48DB-9257-0794073B199B}" type="pres">
      <dgm:prSet presAssocID="{CF9A390A-424B-4198-81F8-BF4F8F8BFE9B}" presName="dummy" presStyleCnt="0"/>
      <dgm:spPr/>
    </dgm:pt>
    <dgm:pt modelId="{B641B6EE-5F69-4AD6-8D34-DC2FA26CA57D}" type="pres">
      <dgm:prSet presAssocID="{CDD5D136-BFB1-4B10-AD28-2B458962762A}" presName="sibTrans" presStyleLbl="sibTrans2D1" presStyleIdx="2" presStyleCnt="3"/>
      <dgm:spPr/>
    </dgm:pt>
  </dgm:ptLst>
  <dgm:cxnLst>
    <dgm:cxn modelId="{961D5A29-DAA7-440D-ABDB-43F6A8290034}" srcId="{6188A951-7BA5-4DF0-9BBB-B77BD8E1444D}" destId="{CF9A390A-424B-4198-81F8-BF4F8F8BFE9B}" srcOrd="2" destOrd="0" parTransId="{7130D7AA-7137-428D-AA4D-70539303A209}" sibTransId="{CDD5D136-BFB1-4B10-AD28-2B458962762A}"/>
    <dgm:cxn modelId="{48C6A665-5CE4-46AB-B4C1-AAE922D2209D}" type="presOf" srcId="{CF9A390A-424B-4198-81F8-BF4F8F8BFE9B}" destId="{AFB70EDC-0652-4A9D-A604-631AD440E5EC}" srcOrd="0" destOrd="0" presId="urn:microsoft.com/office/officeart/2005/8/layout/radial6"/>
    <dgm:cxn modelId="{E1D74570-BC54-4397-8B50-85244FB13800}" srcId="{6188A951-7BA5-4DF0-9BBB-B77BD8E1444D}" destId="{19F70BFC-61E1-4F8B-A9F5-E58D4106BAB9}" srcOrd="1" destOrd="0" parTransId="{374965E1-069C-426D-8991-7493C316A802}" sibTransId="{2B643BF2-9DFE-434E-8314-64711C5E60AF}"/>
    <dgm:cxn modelId="{9AAC8588-D3E8-4A89-8B96-5028F9E297CF}" type="presOf" srcId="{4FEC4860-A794-44D8-B37F-C46CCC1AFD63}" destId="{D35D31AB-93F1-430F-8CA4-C8FD745C3FB6}" srcOrd="0" destOrd="0" presId="urn:microsoft.com/office/officeart/2005/8/layout/radial6"/>
    <dgm:cxn modelId="{1A5D928F-764A-44E1-A656-660E6E504686}" type="presOf" srcId="{6188A951-7BA5-4DF0-9BBB-B77BD8E1444D}" destId="{6E9942CE-1DBD-444A-9BDF-5ED8D9A4930D}" srcOrd="0" destOrd="0" presId="urn:microsoft.com/office/officeart/2005/8/layout/radial6"/>
    <dgm:cxn modelId="{FB859193-C7B0-491A-A822-25ADE9A58A20}" type="presOf" srcId="{05732097-2020-4F88-971E-15F6C1D48F0B}" destId="{A4F3CBA2-FB9C-469A-9457-A50D68D473B7}" srcOrd="0" destOrd="0" presId="urn:microsoft.com/office/officeart/2005/8/layout/radial6"/>
    <dgm:cxn modelId="{98693C97-63B5-4817-B514-DCBED3BEB9FD}" srcId="{0BC57A38-5582-4978-815B-263672868CA2}" destId="{6188A951-7BA5-4DF0-9BBB-B77BD8E1444D}" srcOrd="0" destOrd="0" parTransId="{F285A99D-3984-4CDE-AC77-327FCBE6A072}" sibTransId="{F75FF69B-04E9-4F52-B244-C144BD55537E}"/>
    <dgm:cxn modelId="{5924C0B8-1997-4B50-96DA-EF747ED99AB4}" srcId="{6188A951-7BA5-4DF0-9BBB-B77BD8E1444D}" destId="{4FEC4860-A794-44D8-B37F-C46CCC1AFD63}" srcOrd="0" destOrd="0" parTransId="{E66D24AE-6A0B-4A18-AED3-2070FF13DD25}" sibTransId="{05732097-2020-4F88-971E-15F6C1D48F0B}"/>
    <dgm:cxn modelId="{2485CDC3-A576-4D10-AFA4-283F88345BA7}" type="presOf" srcId="{2B643BF2-9DFE-434E-8314-64711C5E60AF}" destId="{77093F28-A276-40E2-ACA9-F806084CB1BD}" srcOrd="0" destOrd="0" presId="urn:microsoft.com/office/officeart/2005/8/layout/radial6"/>
    <dgm:cxn modelId="{052952D2-0ABE-4F25-8E69-5103CBAB93AE}" type="presOf" srcId="{0BC57A38-5582-4978-815B-263672868CA2}" destId="{066F1A57-84BD-44C0-AEFD-B33FEB84EF6C}" srcOrd="0" destOrd="0" presId="urn:microsoft.com/office/officeart/2005/8/layout/radial6"/>
    <dgm:cxn modelId="{1DE571DD-65C7-45E9-B030-3830055B6839}" type="presOf" srcId="{CDD5D136-BFB1-4B10-AD28-2B458962762A}" destId="{B641B6EE-5F69-4AD6-8D34-DC2FA26CA57D}" srcOrd="0" destOrd="0" presId="urn:microsoft.com/office/officeart/2005/8/layout/radial6"/>
    <dgm:cxn modelId="{E8ABECDD-C525-435A-8C0C-90400778325D}" srcId="{0BC57A38-5582-4978-815B-263672868CA2}" destId="{4C1F6B04-A509-4BBB-9551-0B3CF8F8AA9A}" srcOrd="1" destOrd="0" parTransId="{87AF86AE-BBF6-414E-B40D-1DCE83AD4E98}" sibTransId="{36DDE648-60D2-4730-9798-B3FA669A0471}"/>
    <dgm:cxn modelId="{109113FA-2644-45C3-809C-E192E9DC012A}" type="presOf" srcId="{19F70BFC-61E1-4F8B-A9F5-E58D4106BAB9}" destId="{BFC0F83E-6487-4A29-B60F-33FD3F125EEE}" srcOrd="0" destOrd="0" presId="urn:microsoft.com/office/officeart/2005/8/layout/radial6"/>
    <dgm:cxn modelId="{AECCE7ED-9D0C-434E-9EC8-13250DB7F854}" type="presParOf" srcId="{066F1A57-84BD-44C0-AEFD-B33FEB84EF6C}" destId="{6E9942CE-1DBD-444A-9BDF-5ED8D9A4930D}" srcOrd="0" destOrd="0" presId="urn:microsoft.com/office/officeart/2005/8/layout/radial6"/>
    <dgm:cxn modelId="{C0E28878-9387-4721-A7DC-6FB0C79DEBD2}" type="presParOf" srcId="{066F1A57-84BD-44C0-AEFD-B33FEB84EF6C}" destId="{D35D31AB-93F1-430F-8CA4-C8FD745C3FB6}" srcOrd="1" destOrd="0" presId="urn:microsoft.com/office/officeart/2005/8/layout/radial6"/>
    <dgm:cxn modelId="{11C13E99-A434-4E48-B1F7-08D026DF0ACB}" type="presParOf" srcId="{066F1A57-84BD-44C0-AEFD-B33FEB84EF6C}" destId="{036B9E4A-5B93-41D7-9E3E-6C496D9DE9C3}" srcOrd="2" destOrd="0" presId="urn:microsoft.com/office/officeart/2005/8/layout/radial6"/>
    <dgm:cxn modelId="{DA604381-AC4F-4C0B-8B4C-E5467A2019EA}" type="presParOf" srcId="{066F1A57-84BD-44C0-AEFD-B33FEB84EF6C}" destId="{A4F3CBA2-FB9C-469A-9457-A50D68D473B7}" srcOrd="3" destOrd="0" presId="urn:microsoft.com/office/officeart/2005/8/layout/radial6"/>
    <dgm:cxn modelId="{070C51C5-789F-4623-AA7A-58866EE971E6}" type="presParOf" srcId="{066F1A57-84BD-44C0-AEFD-B33FEB84EF6C}" destId="{BFC0F83E-6487-4A29-B60F-33FD3F125EEE}" srcOrd="4" destOrd="0" presId="urn:microsoft.com/office/officeart/2005/8/layout/radial6"/>
    <dgm:cxn modelId="{B2EFCE6B-3F1D-4082-AFE0-94E386A2A4E1}" type="presParOf" srcId="{066F1A57-84BD-44C0-AEFD-B33FEB84EF6C}" destId="{C9907E30-14DE-4394-828E-9E81FC913245}" srcOrd="5" destOrd="0" presId="urn:microsoft.com/office/officeart/2005/8/layout/radial6"/>
    <dgm:cxn modelId="{F49C028F-BFFD-4727-ADF9-EDCF40474D25}" type="presParOf" srcId="{066F1A57-84BD-44C0-AEFD-B33FEB84EF6C}" destId="{77093F28-A276-40E2-ACA9-F806084CB1BD}" srcOrd="6" destOrd="0" presId="urn:microsoft.com/office/officeart/2005/8/layout/radial6"/>
    <dgm:cxn modelId="{FB222F52-58A0-4A95-B017-52777282E7CF}" type="presParOf" srcId="{066F1A57-84BD-44C0-AEFD-B33FEB84EF6C}" destId="{AFB70EDC-0652-4A9D-A604-631AD440E5EC}" srcOrd="7" destOrd="0" presId="urn:microsoft.com/office/officeart/2005/8/layout/radial6"/>
    <dgm:cxn modelId="{F3128B78-CC96-43A0-BAD9-B03816363B8B}" type="presParOf" srcId="{066F1A57-84BD-44C0-AEFD-B33FEB84EF6C}" destId="{42E0BC9A-C9A7-48DB-9257-0794073B199B}" srcOrd="8" destOrd="0" presId="urn:microsoft.com/office/officeart/2005/8/layout/radial6"/>
    <dgm:cxn modelId="{A6866A64-81C7-42D2-948B-FC66AF63FD0D}" type="presParOf" srcId="{066F1A57-84BD-44C0-AEFD-B33FEB84EF6C}" destId="{B641B6EE-5F69-4AD6-8D34-DC2FA26CA57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57A38-5582-4978-815B-263672868CA2}" type="doc">
      <dgm:prSet loTypeId="urn:microsoft.com/office/officeart/2005/8/layout/radial6" loCatId="cycle" qsTypeId="urn:microsoft.com/office/officeart/2005/8/quickstyle/simple1" qsCatId="simple" csTypeId="urn:microsoft.com/office/officeart/2005/8/colors/accent4_5" csCatId="accent4" phldr="1"/>
      <dgm:spPr/>
      <dgm:t>
        <a:bodyPr/>
        <a:lstStyle/>
        <a:p>
          <a:endParaRPr lang="nl-NL"/>
        </a:p>
      </dgm:t>
    </dgm:pt>
    <dgm:pt modelId="{6188A951-7BA5-4DF0-9BBB-B77BD8E1444D}">
      <dgm:prSet phldrT="[Text]"/>
      <dgm:spPr>
        <a:solidFill>
          <a:schemeClr val="tx2">
            <a:lumMod val="40000"/>
            <a:lumOff val="60000"/>
            <a:alpha val="80000"/>
          </a:schemeClr>
        </a:solidFill>
      </dgm:spPr>
      <dgm:t>
        <a:bodyPr/>
        <a:lstStyle/>
        <a:p>
          <a:r>
            <a:rPr lang="nl-NL" b="1" dirty="0">
              <a:latin typeface="Arial" panose="020B0604020202020204" pitchFamily="34" charset="0"/>
              <a:cs typeface="Arial" panose="020B0604020202020204" pitchFamily="34" charset="0"/>
            </a:rPr>
            <a:t>PATIENT</a:t>
          </a:r>
          <a:r>
            <a:rPr lang="nl-NL" dirty="0">
              <a:latin typeface="Arial" panose="020B0604020202020204" pitchFamily="34" charset="0"/>
              <a:cs typeface="Arial" panose="020B0604020202020204" pitchFamily="34" charset="0"/>
            </a:rPr>
            <a:t> </a:t>
          </a:r>
          <a:r>
            <a:rPr lang="nl-NL" b="1" dirty="0">
              <a:latin typeface="Arial" panose="020B0604020202020204" pitchFamily="34" charset="0"/>
              <a:cs typeface="Arial" panose="020B0604020202020204" pitchFamily="34" charset="0"/>
            </a:rPr>
            <a:t>SUBGROUPS</a:t>
          </a:r>
        </a:p>
      </dgm:t>
    </dgm:pt>
    <dgm:pt modelId="{F285A99D-3984-4CDE-AC77-327FCBE6A072}" type="par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F75FF69B-04E9-4F52-B244-C144BD55537E}" type="sib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4FEC4860-A794-44D8-B37F-C46CCC1AFD63}">
      <dgm:prSet phldrT="[Text]" custT="1"/>
      <dgm:spPr>
        <a:solidFill>
          <a:srgbClr val="C7583B">
            <a:alpha val="90000"/>
          </a:srgbClr>
        </a:solidFill>
      </dgm:spPr>
      <dgm:t>
        <a:bodyPr/>
        <a:lstStyle/>
        <a:p>
          <a:r>
            <a:rPr lang="en-GB" sz="2000" noProof="0" dirty="0">
              <a:latin typeface="Arial" panose="020B0604020202020204" pitchFamily="34" charset="0"/>
              <a:cs typeface="Arial" panose="020B0604020202020204" pitchFamily="34" charset="0"/>
            </a:rPr>
            <a:t>Liver function</a:t>
          </a:r>
        </a:p>
      </dgm:t>
    </dgm:pt>
    <dgm:pt modelId="{E66D24AE-6A0B-4A18-AED3-2070FF13DD25}" type="parTrans" cxnId="{5924C0B8-1997-4B50-96DA-EF747ED99AB4}">
      <dgm:prSet/>
      <dgm:spPr/>
      <dgm:t>
        <a:bodyPr/>
        <a:lstStyle/>
        <a:p>
          <a:endParaRPr lang="nl-NL">
            <a:latin typeface="Arial" panose="020B0604020202020204" pitchFamily="34" charset="0"/>
            <a:cs typeface="Arial" panose="020B0604020202020204" pitchFamily="34" charset="0"/>
          </a:endParaRPr>
        </a:p>
      </dgm:t>
    </dgm:pt>
    <dgm:pt modelId="{05732097-2020-4F88-971E-15F6C1D48F0B}" type="sibTrans" cxnId="{5924C0B8-1997-4B50-96DA-EF747ED99AB4}">
      <dgm:prSet/>
      <dgm:spPr/>
      <dgm:t>
        <a:bodyPr/>
        <a:lstStyle/>
        <a:p>
          <a:endParaRPr lang="nl-NL">
            <a:latin typeface="Arial" panose="020B0604020202020204" pitchFamily="34" charset="0"/>
            <a:cs typeface="Arial" panose="020B0604020202020204" pitchFamily="34" charset="0"/>
          </a:endParaRPr>
        </a:p>
      </dgm:t>
    </dgm:pt>
    <dgm:pt modelId="{4C1F6B04-A509-4BBB-9551-0B3CF8F8AA9A}">
      <dgm:prSet/>
      <dgm:spPr/>
      <dgm:t>
        <a:bodyPr/>
        <a:lstStyle/>
        <a:p>
          <a:endParaRPr lang="nl-NL" dirty="0">
            <a:latin typeface="Arial" panose="020B0604020202020204" pitchFamily="34" charset="0"/>
            <a:cs typeface="Arial" panose="020B0604020202020204" pitchFamily="34" charset="0"/>
          </a:endParaRPr>
        </a:p>
      </dgm:t>
    </dgm:pt>
    <dgm:pt modelId="{87AF86AE-BBF6-414E-B40D-1DCE83AD4E98}" type="par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36DDE648-60D2-4730-9798-B3FA669A0471}" type="sib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19F70BFC-61E1-4F8B-A9F5-E58D4106BAB9}">
      <dgm:prSet custT="1"/>
      <dgm:spPr>
        <a:solidFill>
          <a:srgbClr val="F4EAE7">
            <a:lumMod val="75000"/>
            <a:alpha val="50000"/>
          </a:srgbClr>
        </a:solidFill>
        <a:ln w="25400" cap="flat" cmpd="sng" algn="ctr">
          <a:solidFill>
            <a:srgbClr val="FFFFFF">
              <a:hueOff val="0"/>
              <a:satOff val="0"/>
              <a:lumOff val="0"/>
              <a:alphaOff val="0"/>
            </a:srgbClr>
          </a:solidFill>
          <a:prstDash val="solid"/>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r>
            <a:rPr lang="en-US" sz="2000" kern="1200" dirty="0">
              <a:solidFill>
                <a:srgbClr val="FFFFFF"/>
              </a:solidFill>
              <a:latin typeface="Arial" panose="020B0604020202020204" pitchFamily="34" charset="0"/>
              <a:ea typeface="+mn-ea"/>
              <a:cs typeface="Arial" panose="020B0604020202020204" pitchFamily="34" charset="0"/>
            </a:rPr>
            <a:t>Frail patients</a:t>
          </a:r>
        </a:p>
      </dgm:t>
    </dgm:pt>
    <dgm:pt modelId="{374965E1-069C-426D-8991-7493C316A802}" type="parTrans" cxnId="{E1D74570-BC54-4397-8B50-85244FB13800}">
      <dgm:prSet/>
      <dgm:spPr/>
      <dgm:t>
        <a:bodyPr/>
        <a:lstStyle/>
        <a:p>
          <a:endParaRPr lang="nl-NL">
            <a:latin typeface="Arial" panose="020B0604020202020204" pitchFamily="34" charset="0"/>
            <a:cs typeface="Arial" panose="020B0604020202020204" pitchFamily="34" charset="0"/>
          </a:endParaRPr>
        </a:p>
      </dgm:t>
    </dgm:pt>
    <dgm:pt modelId="{2B643BF2-9DFE-434E-8314-64711C5E60AF}" type="sibTrans" cxnId="{E1D74570-BC54-4397-8B50-85244FB13800}">
      <dgm:prSet/>
      <dgm:spPr/>
      <dgm:t>
        <a:bodyPr/>
        <a:lstStyle/>
        <a:p>
          <a:endParaRPr lang="nl-NL">
            <a:latin typeface="Arial" panose="020B0604020202020204" pitchFamily="34" charset="0"/>
            <a:cs typeface="Arial" panose="020B0604020202020204" pitchFamily="34" charset="0"/>
          </a:endParaRPr>
        </a:p>
      </dgm:t>
    </dgm:pt>
    <dgm:pt modelId="{CF9A390A-424B-4198-81F8-BF4F8F8BFE9B}">
      <dgm:prSet custT="1"/>
      <dgm:spPr>
        <a:solidFill>
          <a:schemeClr val="accent4">
            <a:lumMod val="75000"/>
            <a:alpha val="50000"/>
          </a:schemeClr>
        </a:solidFill>
      </dgm:spPr>
      <dgm:t>
        <a:bodyPr/>
        <a:lstStyle/>
        <a:p>
          <a:r>
            <a:rPr lang="en-GB" sz="2000" noProof="0" dirty="0" err="1">
              <a:latin typeface="Arial" panose="020B0604020202020204" pitchFamily="34" charset="0"/>
              <a:cs typeface="Arial" panose="020B0604020202020204" pitchFamily="34" charset="0"/>
            </a:rPr>
            <a:t>Etiology</a:t>
          </a:r>
          <a:r>
            <a:rPr lang="en-GB" sz="2000" noProof="0" dirty="0">
              <a:latin typeface="Arial" panose="020B0604020202020204" pitchFamily="34" charset="0"/>
              <a:cs typeface="Arial" panose="020B0604020202020204" pitchFamily="34" charset="0"/>
            </a:rPr>
            <a:t> of HCC: viral and non-viral</a:t>
          </a:r>
          <a:endParaRPr lang="en-US" sz="2000" dirty="0">
            <a:latin typeface="Arial" panose="020B0604020202020204" pitchFamily="34" charset="0"/>
            <a:cs typeface="Arial" panose="020B0604020202020204" pitchFamily="34" charset="0"/>
          </a:endParaRPr>
        </a:p>
      </dgm:t>
    </dgm:pt>
    <dgm:pt modelId="{7130D7AA-7137-428D-AA4D-70539303A209}" type="parTrans" cxnId="{961D5A29-DAA7-440D-ABDB-43F6A8290034}">
      <dgm:prSet/>
      <dgm:spPr/>
      <dgm:t>
        <a:bodyPr/>
        <a:lstStyle/>
        <a:p>
          <a:endParaRPr lang="nl-NL">
            <a:latin typeface="Arial" panose="020B0604020202020204" pitchFamily="34" charset="0"/>
            <a:cs typeface="Arial" panose="020B0604020202020204" pitchFamily="34" charset="0"/>
          </a:endParaRPr>
        </a:p>
      </dgm:t>
    </dgm:pt>
    <dgm:pt modelId="{CDD5D136-BFB1-4B10-AD28-2B458962762A}" type="sibTrans" cxnId="{961D5A29-DAA7-440D-ABDB-43F6A8290034}">
      <dgm:prSet/>
      <dgm:spPr/>
      <dgm:t>
        <a:bodyPr/>
        <a:lstStyle/>
        <a:p>
          <a:endParaRPr lang="nl-NL">
            <a:latin typeface="Arial" panose="020B0604020202020204" pitchFamily="34" charset="0"/>
            <a:cs typeface="Arial" panose="020B0604020202020204" pitchFamily="34" charset="0"/>
          </a:endParaRPr>
        </a:p>
      </dgm:t>
    </dgm:pt>
    <dgm:pt modelId="{066F1A57-84BD-44C0-AEFD-B33FEB84EF6C}" type="pres">
      <dgm:prSet presAssocID="{0BC57A38-5582-4978-815B-263672868CA2}" presName="Name0" presStyleCnt="0">
        <dgm:presLayoutVars>
          <dgm:chMax val="1"/>
          <dgm:dir/>
          <dgm:animLvl val="ctr"/>
          <dgm:resizeHandles val="exact"/>
        </dgm:presLayoutVars>
      </dgm:prSet>
      <dgm:spPr/>
    </dgm:pt>
    <dgm:pt modelId="{6E9942CE-1DBD-444A-9BDF-5ED8D9A4930D}" type="pres">
      <dgm:prSet presAssocID="{6188A951-7BA5-4DF0-9BBB-B77BD8E1444D}" presName="centerShape" presStyleLbl="node0" presStyleIdx="0" presStyleCnt="1" custScaleX="112409" custScaleY="112409"/>
      <dgm:spPr/>
    </dgm:pt>
    <dgm:pt modelId="{D35D31AB-93F1-430F-8CA4-C8FD745C3FB6}" type="pres">
      <dgm:prSet presAssocID="{4FEC4860-A794-44D8-B37F-C46CCC1AFD63}" presName="node" presStyleLbl="node1" presStyleIdx="0" presStyleCnt="3" custScaleX="131846" custScaleY="131846">
        <dgm:presLayoutVars>
          <dgm:bulletEnabled val="1"/>
        </dgm:presLayoutVars>
      </dgm:prSet>
      <dgm:spPr/>
    </dgm:pt>
    <dgm:pt modelId="{036B9E4A-5B93-41D7-9E3E-6C496D9DE9C3}" type="pres">
      <dgm:prSet presAssocID="{4FEC4860-A794-44D8-B37F-C46CCC1AFD63}" presName="dummy" presStyleCnt="0"/>
      <dgm:spPr/>
    </dgm:pt>
    <dgm:pt modelId="{A4F3CBA2-FB9C-469A-9457-A50D68D473B7}" type="pres">
      <dgm:prSet presAssocID="{05732097-2020-4F88-971E-15F6C1D48F0B}" presName="sibTrans" presStyleLbl="sibTrans2D1" presStyleIdx="0" presStyleCnt="3"/>
      <dgm:spPr/>
    </dgm:pt>
    <dgm:pt modelId="{BFC0F83E-6487-4A29-B60F-33FD3F125EEE}" type="pres">
      <dgm:prSet presAssocID="{19F70BFC-61E1-4F8B-A9F5-E58D4106BAB9}" presName="node" presStyleLbl="node1" presStyleIdx="1" presStyleCnt="3" custScaleX="131846" custScaleY="131846">
        <dgm:presLayoutVars>
          <dgm:bulletEnabled val="1"/>
        </dgm:presLayoutVars>
      </dgm:prSet>
      <dgm:spPr>
        <a:xfrm>
          <a:off x="4696264" y="2961308"/>
          <a:ext cx="1777292" cy="1777292"/>
        </a:xfrm>
        <a:prstGeom prst="ellipse">
          <a:avLst/>
        </a:prstGeom>
      </dgm:spPr>
    </dgm:pt>
    <dgm:pt modelId="{C9907E30-14DE-4394-828E-9E81FC913245}" type="pres">
      <dgm:prSet presAssocID="{19F70BFC-61E1-4F8B-A9F5-E58D4106BAB9}" presName="dummy" presStyleCnt="0"/>
      <dgm:spPr/>
    </dgm:pt>
    <dgm:pt modelId="{77093F28-A276-40E2-ACA9-F806084CB1BD}" type="pres">
      <dgm:prSet presAssocID="{2B643BF2-9DFE-434E-8314-64711C5E60AF}" presName="sibTrans" presStyleLbl="sibTrans2D1" presStyleIdx="1" presStyleCnt="3"/>
      <dgm:spPr/>
    </dgm:pt>
    <dgm:pt modelId="{AFB70EDC-0652-4A9D-A604-631AD440E5EC}" type="pres">
      <dgm:prSet presAssocID="{CF9A390A-424B-4198-81F8-BF4F8F8BFE9B}" presName="node" presStyleLbl="node1" presStyleIdx="2" presStyleCnt="3" custScaleX="131846" custScaleY="131846">
        <dgm:presLayoutVars>
          <dgm:bulletEnabled val="1"/>
        </dgm:presLayoutVars>
      </dgm:prSet>
      <dgm:spPr/>
    </dgm:pt>
    <dgm:pt modelId="{42E0BC9A-C9A7-48DB-9257-0794073B199B}" type="pres">
      <dgm:prSet presAssocID="{CF9A390A-424B-4198-81F8-BF4F8F8BFE9B}" presName="dummy" presStyleCnt="0"/>
      <dgm:spPr/>
    </dgm:pt>
    <dgm:pt modelId="{B641B6EE-5F69-4AD6-8D34-DC2FA26CA57D}" type="pres">
      <dgm:prSet presAssocID="{CDD5D136-BFB1-4B10-AD28-2B458962762A}" presName="sibTrans" presStyleLbl="sibTrans2D1" presStyleIdx="2" presStyleCnt="3"/>
      <dgm:spPr/>
    </dgm:pt>
  </dgm:ptLst>
  <dgm:cxnLst>
    <dgm:cxn modelId="{961D5A29-DAA7-440D-ABDB-43F6A8290034}" srcId="{6188A951-7BA5-4DF0-9BBB-B77BD8E1444D}" destId="{CF9A390A-424B-4198-81F8-BF4F8F8BFE9B}" srcOrd="2" destOrd="0" parTransId="{7130D7AA-7137-428D-AA4D-70539303A209}" sibTransId="{CDD5D136-BFB1-4B10-AD28-2B458962762A}"/>
    <dgm:cxn modelId="{48C6A665-5CE4-46AB-B4C1-AAE922D2209D}" type="presOf" srcId="{CF9A390A-424B-4198-81F8-BF4F8F8BFE9B}" destId="{AFB70EDC-0652-4A9D-A604-631AD440E5EC}" srcOrd="0" destOrd="0" presId="urn:microsoft.com/office/officeart/2005/8/layout/radial6"/>
    <dgm:cxn modelId="{E1D74570-BC54-4397-8B50-85244FB13800}" srcId="{6188A951-7BA5-4DF0-9BBB-B77BD8E1444D}" destId="{19F70BFC-61E1-4F8B-A9F5-E58D4106BAB9}" srcOrd="1" destOrd="0" parTransId="{374965E1-069C-426D-8991-7493C316A802}" sibTransId="{2B643BF2-9DFE-434E-8314-64711C5E60AF}"/>
    <dgm:cxn modelId="{9AAC8588-D3E8-4A89-8B96-5028F9E297CF}" type="presOf" srcId="{4FEC4860-A794-44D8-B37F-C46CCC1AFD63}" destId="{D35D31AB-93F1-430F-8CA4-C8FD745C3FB6}" srcOrd="0" destOrd="0" presId="urn:microsoft.com/office/officeart/2005/8/layout/radial6"/>
    <dgm:cxn modelId="{1A5D928F-764A-44E1-A656-660E6E504686}" type="presOf" srcId="{6188A951-7BA5-4DF0-9BBB-B77BD8E1444D}" destId="{6E9942CE-1DBD-444A-9BDF-5ED8D9A4930D}" srcOrd="0" destOrd="0" presId="urn:microsoft.com/office/officeart/2005/8/layout/radial6"/>
    <dgm:cxn modelId="{FB859193-C7B0-491A-A822-25ADE9A58A20}" type="presOf" srcId="{05732097-2020-4F88-971E-15F6C1D48F0B}" destId="{A4F3CBA2-FB9C-469A-9457-A50D68D473B7}" srcOrd="0" destOrd="0" presId="urn:microsoft.com/office/officeart/2005/8/layout/radial6"/>
    <dgm:cxn modelId="{98693C97-63B5-4817-B514-DCBED3BEB9FD}" srcId="{0BC57A38-5582-4978-815B-263672868CA2}" destId="{6188A951-7BA5-4DF0-9BBB-B77BD8E1444D}" srcOrd="0" destOrd="0" parTransId="{F285A99D-3984-4CDE-AC77-327FCBE6A072}" sibTransId="{F75FF69B-04E9-4F52-B244-C144BD55537E}"/>
    <dgm:cxn modelId="{5924C0B8-1997-4B50-96DA-EF747ED99AB4}" srcId="{6188A951-7BA5-4DF0-9BBB-B77BD8E1444D}" destId="{4FEC4860-A794-44D8-B37F-C46CCC1AFD63}" srcOrd="0" destOrd="0" parTransId="{E66D24AE-6A0B-4A18-AED3-2070FF13DD25}" sibTransId="{05732097-2020-4F88-971E-15F6C1D48F0B}"/>
    <dgm:cxn modelId="{2485CDC3-A576-4D10-AFA4-283F88345BA7}" type="presOf" srcId="{2B643BF2-9DFE-434E-8314-64711C5E60AF}" destId="{77093F28-A276-40E2-ACA9-F806084CB1BD}" srcOrd="0" destOrd="0" presId="urn:microsoft.com/office/officeart/2005/8/layout/radial6"/>
    <dgm:cxn modelId="{052952D2-0ABE-4F25-8E69-5103CBAB93AE}" type="presOf" srcId="{0BC57A38-5582-4978-815B-263672868CA2}" destId="{066F1A57-84BD-44C0-AEFD-B33FEB84EF6C}" srcOrd="0" destOrd="0" presId="urn:microsoft.com/office/officeart/2005/8/layout/radial6"/>
    <dgm:cxn modelId="{1DE571DD-65C7-45E9-B030-3830055B6839}" type="presOf" srcId="{CDD5D136-BFB1-4B10-AD28-2B458962762A}" destId="{B641B6EE-5F69-4AD6-8D34-DC2FA26CA57D}" srcOrd="0" destOrd="0" presId="urn:microsoft.com/office/officeart/2005/8/layout/radial6"/>
    <dgm:cxn modelId="{E8ABECDD-C525-435A-8C0C-90400778325D}" srcId="{0BC57A38-5582-4978-815B-263672868CA2}" destId="{4C1F6B04-A509-4BBB-9551-0B3CF8F8AA9A}" srcOrd="1" destOrd="0" parTransId="{87AF86AE-BBF6-414E-B40D-1DCE83AD4E98}" sibTransId="{36DDE648-60D2-4730-9798-B3FA669A0471}"/>
    <dgm:cxn modelId="{109113FA-2644-45C3-809C-E192E9DC012A}" type="presOf" srcId="{19F70BFC-61E1-4F8B-A9F5-E58D4106BAB9}" destId="{BFC0F83E-6487-4A29-B60F-33FD3F125EEE}" srcOrd="0" destOrd="0" presId="urn:microsoft.com/office/officeart/2005/8/layout/radial6"/>
    <dgm:cxn modelId="{AECCE7ED-9D0C-434E-9EC8-13250DB7F854}" type="presParOf" srcId="{066F1A57-84BD-44C0-AEFD-B33FEB84EF6C}" destId="{6E9942CE-1DBD-444A-9BDF-5ED8D9A4930D}" srcOrd="0" destOrd="0" presId="urn:microsoft.com/office/officeart/2005/8/layout/radial6"/>
    <dgm:cxn modelId="{C0E28878-9387-4721-A7DC-6FB0C79DEBD2}" type="presParOf" srcId="{066F1A57-84BD-44C0-AEFD-B33FEB84EF6C}" destId="{D35D31AB-93F1-430F-8CA4-C8FD745C3FB6}" srcOrd="1" destOrd="0" presId="urn:microsoft.com/office/officeart/2005/8/layout/radial6"/>
    <dgm:cxn modelId="{11C13E99-A434-4E48-B1F7-08D026DF0ACB}" type="presParOf" srcId="{066F1A57-84BD-44C0-AEFD-B33FEB84EF6C}" destId="{036B9E4A-5B93-41D7-9E3E-6C496D9DE9C3}" srcOrd="2" destOrd="0" presId="urn:microsoft.com/office/officeart/2005/8/layout/radial6"/>
    <dgm:cxn modelId="{DA604381-AC4F-4C0B-8B4C-E5467A2019EA}" type="presParOf" srcId="{066F1A57-84BD-44C0-AEFD-B33FEB84EF6C}" destId="{A4F3CBA2-FB9C-469A-9457-A50D68D473B7}" srcOrd="3" destOrd="0" presId="urn:microsoft.com/office/officeart/2005/8/layout/radial6"/>
    <dgm:cxn modelId="{070C51C5-789F-4623-AA7A-58866EE971E6}" type="presParOf" srcId="{066F1A57-84BD-44C0-AEFD-B33FEB84EF6C}" destId="{BFC0F83E-6487-4A29-B60F-33FD3F125EEE}" srcOrd="4" destOrd="0" presId="urn:microsoft.com/office/officeart/2005/8/layout/radial6"/>
    <dgm:cxn modelId="{B2EFCE6B-3F1D-4082-AFE0-94E386A2A4E1}" type="presParOf" srcId="{066F1A57-84BD-44C0-AEFD-B33FEB84EF6C}" destId="{C9907E30-14DE-4394-828E-9E81FC913245}" srcOrd="5" destOrd="0" presId="urn:microsoft.com/office/officeart/2005/8/layout/radial6"/>
    <dgm:cxn modelId="{F49C028F-BFFD-4727-ADF9-EDCF40474D25}" type="presParOf" srcId="{066F1A57-84BD-44C0-AEFD-B33FEB84EF6C}" destId="{77093F28-A276-40E2-ACA9-F806084CB1BD}" srcOrd="6" destOrd="0" presId="urn:microsoft.com/office/officeart/2005/8/layout/radial6"/>
    <dgm:cxn modelId="{FB222F52-58A0-4A95-B017-52777282E7CF}" type="presParOf" srcId="{066F1A57-84BD-44C0-AEFD-B33FEB84EF6C}" destId="{AFB70EDC-0652-4A9D-A604-631AD440E5EC}" srcOrd="7" destOrd="0" presId="urn:microsoft.com/office/officeart/2005/8/layout/radial6"/>
    <dgm:cxn modelId="{F3128B78-CC96-43A0-BAD9-B03816363B8B}" type="presParOf" srcId="{066F1A57-84BD-44C0-AEFD-B33FEB84EF6C}" destId="{42E0BC9A-C9A7-48DB-9257-0794073B199B}" srcOrd="8" destOrd="0" presId="urn:microsoft.com/office/officeart/2005/8/layout/radial6"/>
    <dgm:cxn modelId="{A6866A64-81C7-42D2-948B-FC66AF63FD0D}" type="presParOf" srcId="{066F1A57-84BD-44C0-AEFD-B33FEB84EF6C}" destId="{B641B6EE-5F69-4AD6-8D34-DC2FA26CA57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57A38-5582-4978-815B-263672868CA2}" type="doc">
      <dgm:prSet loTypeId="urn:microsoft.com/office/officeart/2005/8/layout/radial6" loCatId="cycle" qsTypeId="urn:microsoft.com/office/officeart/2005/8/quickstyle/simple1" qsCatId="simple" csTypeId="urn:microsoft.com/office/officeart/2005/8/colors/accent4_5" csCatId="accent4" phldr="1"/>
      <dgm:spPr/>
      <dgm:t>
        <a:bodyPr/>
        <a:lstStyle/>
        <a:p>
          <a:endParaRPr lang="nl-NL"/>
        </a:p>
      </dgm:t>
    </dgm:pt>
    <dgm:pt modelId="{6188A951-7BA5-4DF0-9BBB-B77BD8E1444D}">
      <dgm:prSet phldrT="[Text]"/>
      <dgm:spPr>
        <a:solidFill>
          <a:schemeClr val="tx2">
            <a:lumMod val="40000"/>
            <a:lumOff val="60000"/>
            <a:alpha val="80000"/>
          </a:schemeClr>
        </a:solidFill>
      </dgm:spPr>
      <dgm:t>
        <a:bodyPr/>
        <a:lstStyle/>
        <a:p>
          <a:r>
            <a:rPr lang="en-GB" b="1" noProof="0" dirty="0">
              <a:latin typeface="Arial" panose="020B0604020202020204" pitchFamily="34" charset="0"/>
              <a:cs typeface="Arial" panose="020B0604020202020204" pitchFamily="34" charset="0"/>
            </a:rPr>
            <a:t>PATIENT SUBGROUPS</a:t>
          </a:r>
        </a:p>
      </dgm:t>
    </dgm:pt>
    <dgm:pt modelId="{F285A99D-3984-4CDE-AC77-327FCBE6A072}" type="par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F75FF69B-04E9-4F52-B244-C144BD55537E}" type="sib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4FEC4860-A794-44D8-B37F-C46CCC1AFD63}">
      <dgm:prSet phldrT="[Text]" custT="1"/>
      <dgm:spPr>
        <a:solidFill>
          <a:schemeClr val="accent4">
            <a:lumMod val="75000"/>
            <a:alpha val="90000"/>
          </a:schemeClr>
        </a:solidFill>
      </dgm:spPr>
      <dgm:t>
        <a:bodyPr/>
        <a:lstStyle/>
        <a:p>
          <a:r>
            <a:rPr lang="en-GB" sz="2000" noProof="0" dirty="0">
              <a:latin typeface="Arial" panose="020B0604020202020204" pitchFamily="34" charset="0"/>
              <a:cs typeface="Arial" panose="020B0604020202020204" pitchFamily="34" charset="0"/>
            </a:rPr>
            <a:t>Liver function</a:t>
          </a:r>
        </a:p>
      </dgm:t>
    </dgm:pt>
    <dgm:pt modelId="{E66D24AE-6A0B-4A18-AED3-2070FF13DD25}" type="parTrans" cxnId="{5924C0B8-1997-4B50-96DA-EF747ED99AB4}">
      <dgm:prSet/>
      <dgm:spPr/>
      <dgm:t>
        <a:bodyPr/>
        <a:lstStyle/>
        <a:p>
          <a:endParaRPr lang="nl-NL">
            <a:latin typeface="Arial" panose="020B0604020202020204" pitchFamily="34" charset="0"/>
            <a:cs typeface="Arial" panose="020B0604020202020204" pitchFamily="34" charset="0"/>
          </a:endParaRPr>
        </a:p>
      </dgm:t>
    </dgm:pt>
    <dgm:pt modelId="{05732097-2020-4F88-971E-15F6C1D48F0B}" type="sibTrans" cxnId="{5924C0B8-1997-4B50-96DA-EF747ED99AB4}">
      <dgm:prSet/>
      <dgm:spPr/>
      <dgm:t>
        <a:bodyPr/>
        <a:lstStyle/>
        <a:p>
          <a:endParaRPr lang="en-GB" noProof="0" dirty="0">
            <a:latin typeface="Arial" panose="020B0604020202020204" pitchFamily="34" charset="0"/>
            <a:cs typeface="Arial" panose="020B0604020202020204" pitchFamily="34" charset="0"/>
          </a:endParaRPr>
        </a:p>
      </dgm:t>
    </dgm:pt>
    <dgm:pt modelId="{4C1F6B04-A509-4BBB-9551-0B3CF8F8AA9A}">
      <dgm:prSet/>
      <dgm:spPr/>
      <dgm:t>
        <a:bodyPr/>
        <a:lstStyle/>
        <a:p>
          <a:endParaRPr lang="en-GB" noProof="0" dirty="0">
            <a:latin typeface="Arial" panose="020B0604020202020204" pitchFamily="34" charset="0"/>
            <a:cs typeface="Arial" panose="020B0604020202020204" pitchFamily="34" charset="0"/>
          </a:endParaRPr>
        </a:p>
      </dgm:t>
    </dgm:pt>
    <dgm:pt modelId="{87AF86AE-BBF6-414E-B40D-1DCE83AD4E98}" type="par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36DDE648-60D2-4730-9798-B3FA669A0471}" type="sib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19F70BFC-61E1-4F8B-A9F5-E58D4106BAB9}">
      <dgm:prSet custT="1"/>
      <dgm:spPr>
        <a:solidFill>
          <a:schemeClr val="accent4">
            <a:lumMod val="75000"/>
            <a:alpha val="70000"/>
          </a:schemeClr>
        </a:solidFill>
      </dgm:spPr>
      <dgm:t>
        <a:bodyPr/>
        <a:lstStyle/>
        <a:p>
          <a:r>
            <a:rPr lang="en-GB" sz="2000" noProof="0" dirty="0">
              <a:latin typeface="Arial" panose="020B0604020202020204" pitchFamily="34" charset="0"/>
              <a:cs typeface="Arial" panose="020B0604020202020204" pitchFamily="34" charset="0"/>
            </a:rPr>
            <a:t>Frail patients</a:t>
          </a:r>
          <a:endParaRPr lang="en-GB" sz="2800" noProof="0" dirty="0">
            <a:latin typeface="Arial" panose="020B0604020202020204" pitchFamily="34" charset="0"/>
            <a:cs typeface="Arial" panose="020B0604020202020204" pitchFamily="34" charset="0"/>
          </a:endParaRPr>
        </a:p>
      </dgm:t>
    </dgm:pt>
    <dgm:pt modelId="{374965E1-069C-426D-8991-7493C316A802}" type="parTrans" cxnId="{E1D74570-BC54-4397-8B50-85244FB13800}">
      <dgm:prSet/>
      <dgm:spPr/>
      <dgm:t>
        <a:bodyPr/>
        <a:lstStyle/>
        <a:p>
          <a:endParaRPr lang="nl-NL">
            <a:latin typeface="Arial" panose="020B0604020202020204" pitchFamily="34" charset="0"/>
            <a:cs typeface="Arial" panose="020B0604020202020204" pitchFamily="34" charset="0"/>
          </a:endParaRPr>
        </a:p>
      </dgm:t>
    </dgm:pt>
    <dgm:pt modelId="{2B643BF2-9DFE-434E-8314-64711C5E60AF}" type="sibTrans" cxnId="{E1D74570-BC54-4397-8B50-85244FB13800}">
      <dgm:prSet/>
      <dgm:spPr/>
      <dgm:t>
        <a:bodyPr/>
        <a:lstStyle/>
        <a:p>
          <a:endParaRPr lang="en-GB" noProof="0" dirty="0">
            <a:latin typeface="Arial" panose="020B0604020202020204" pitchFamily="34" charset="0"/>
            <a:cs typeface="Arial" panose="020B0604020202020204" pitchFamily="34" charset="0"/>
          </a:endParaRPr>
        </a:p>
      </dgm:t>
    </dgm:pt>
    <dgm:pt modelId="{CF9A390A-424B-4198-81F8-BF4F8F8BFE9B}">
      <dgm:prSet custT="1"/>
      <dgm:spPr>
        <a:solidFill>
          <a:srgbClr val="C7583B">
            <a:alpha val="90000"/>
          </a:srgbClr>
        </a:solidFill>
        <a:ln w="25400" cap="flat" cmpd="sng" algn="ctr">
          <a:solidFill>
            <a:srgbClr val="FFFFFF">
              <a:hueOff val="0"/>
              <a:satOff val="0"/>
              <a:lumOff val="0"/>
              <a:alphaOff val="0"/>
            </a:srgbClr>
          </a:solidFill>
          <a:prstDash val="solid"/>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r>
            <a:rPr lang="en-GB" sz="2000" kern="1200" noProof="0" dirty="0" err="1">
              <a:latin typeface="Arial" panose="020B0604020202020204" pitchFamily="34" charset="0"/>
              <a:cs typeface="Arial" panose="020B0604020202020204" pitchFamily="34" charset="0"/>
            </a:rPr>
            <a:t>Etiology</a:t>
          </a:r>
          <a:r>
            <a:rPr lang="en-GB" sz="2000" kern="1200" noProof="0" dirty="0">
              <a:latin typeface="Arial" panose="020B0604020202020204" pitchFamily="34" charset="0"/>
              <a:cs typeface="Arial" panose="020B0604020202020204" pitchFamily="34" charset="0"/>
            </a:rPr>
            <a:t> of HCC: viral and non-viral</a:t>
          </a:r>
          <a:endParaRPr lang="en-GB" sz="2000" kern="1200" noProof="0" dirty="0">
            <a:solidFill>
              <a:srgbClr val="FFFFFF"/>
            </a:solidFill>
            <a:latin typeface="Arial" panose="020B0604020202020204" pitchFamily="34" charset="0"/>
            <a:ea typeface="+mn-ea"/>
            <a:cs typeface="Arial" panose="020B0604020202020204" pitchFamily="34" charset="0"/>
          </a:endParaRPr>
        </a:p>
      </dgm:t>
    </dgm:pt>
    <dgm:pt modelId="{7130D7AA-7137-428D-AA4D-70539303A209}" type="parTrans" cxnId="{961D5A29-DAA7-440D-ABDB-43F6A8290034}">
      <dgm:prSet/>
      <dgm:spPr/>
      <dgm:t>
        <a:bodyPr/>
        <a:lstStyle/>
        <a:p>
          <a:endParaRPr lang="nl-NL">
            <a:latin typeface="Arial" panose="020B0604020202020204" pitchFamily="34" charset="0"/>
            <a:cs typeface="Arial" panose="020B0604020202020204" pitchFamily="34" charset="0"/>
          </a:endParaRPr>
        </a:p>
      </dgm:t>
    </dgm:pt>
    <dgm:pt modelId="{CDD5D136-BFB1-4B10-AD28-2B458962762A}" type="sibTrans" cxnId="{961D5A29-DAA7-440D-ABDB-43F6A8290034}">
      <dgm:prSet/>
      <dgm:spPr/>
      <dgm:t>
        <a:bodyPr/>
        <a:lstStyle/>
        <a:p>
          <a:endParaRPr lang="en-GB" noProof="0" dirty="0">
            <a:latin typeface="Arial" panose="020B0604020202020204" pitchFamily="34" charset="0"/>
            <a:cs typeface="Arial" panose="020B0604020202020204" pitchFamily="34" charset="0"/>
          </a:endParaRPr>
        </a:p>
      </dgm:t>
    </dgm:pt>
    <dgm:pt modelId="{066F1A57-84BD-44C0-AEFD-B33FEB84EF6C}" type="pres">
      <dgm:prSet presAssocID="{0BC57A38-5582-4978-815B-263672868CA2}" presName="Name0" presStyleCnt="0">
        <dgm:presLayoutVars>
          <dgm:chMax val="1"/>
          <dgm:dir/>
          <dgm:animLvl val="ctr"/>
          <dgm:resizeHandles val="exact"/>
        </dgm:presLayoutVars>
      </dgm:prSet>
      <dgm:spPr/>
    </dgm:pt>
    <dgm:pt modelId="{6E9942CE-1DBD-444A-9BDF-5ED8D9A4930D}" type="pres">
      <dgm:prSet presAssocID="{6188A951-7BA5-4DF0-9BBB-B77BD8E1444D}" presName="centerShape" presStyleLbl="node0" presStyleIdx="0" presStyleCnt="1" custScaleX="112409" custScaleY="112409"/>
      <dgm:spPr/>
    </dgm:pt>
    <dgm:pt modelId="{D35D31AB-93F1-430F-8CA4-C8FD745C3FB6}" type="pres">
      <dgm:prSet presAssocID="{4FEC4860-A794-44D8-B37F-C46CCC1AFD63}" presName="node" presStyleLbl="node1" presStyleIdx="0" presStyleCnt="3" custScaleX="131846" custScaleY="131846">
        <dgm:presLayoutVars>
          <dgm:bulletEnabled val="1"/>
        </dgm:presLayoutVars>
      </dgm:prSet>
      <dgm:spPr/>
    </dgm:pt>
    <dgm:pt modelId="{036B9E4A-5B93-41D7-9E3E-6C496D9DE9C3}" type="pres">
      <dgm:prSet presAssocID="{4FEC4860-A794-44D8-B37F-C46CCC1AFD63}" presName="dummy" presStyleCnt="0"/>
      <dgm:spPr/>
    </dgm:pt>
    <dgm:pt modelId="{A4F3CBA2-FB9C-469A-9457-A50D68D473B7}" type="pres">
      <dgm:prSet presAssocID="{05732097-2020-4F88-971E-15F6C1D48F0B}" presName="sibTrans" presStyleLbl="sibTrans2D1" presStyleIdx="0" presStyleCnt="3"/>
      <dgm:spPr/>
    </dgm:pt>
    <dgm:pt modelId="{BFC0F83E-6487-4A29-B60F-33FD3F125EEE}" type="pres">
      <dgm:prSet presAssocID="{19F70BFC-61E1-4F8B-A9F5-E58D4106BAB9}" presName="node" presStyleLbl="node1" presStyleIdx="1" presStyleCnt="3" custScaleX="131846" custScaleY="131846">
        <dgm:presLayoutVars>
          <dgm:bulletEnabled val="1"/>
        </dgm:presLayoutVars>
      </dgm:prSet>
      <dgm:spPr/>
    </dgm:pt>
    <dgm:pt modelId="{C9907E30-14DE-4394-828E-9E81FC913245}" type="pres">
      <dgm:prSet presAssocID="{19F70BFC-61E1-4F8B-A9F5-E58D4106BAB9}" presName="dummy" presStyleCnt="0"/>
      <dgm:spPr/>
    </dgm:pt>
    <dgm:pt modelId="{77093F28-A276-40E2-ACA9-F806084CB1BD}" type="pres">
      <dgm:prSet presAssocID="{2B643BF2-9DFE-434E-8314-64711C5E60AF}" presName="sibTrans" presStyleLbl="sibTrans2D1" presStyleIdx="1" presStyleCnt="3"/>
      <dgm:spPr/>
    </dgm:pt>
    <dgm:pt modelId="{AFB70EDC-0652-4A9D-A604-631AD440E5EC}" type="pres">
      <dgm:prSet presAssocID="{CF9A390A-424B-4198-81F8-BF4F8F8BFE9B}" presName="node" presStyleLbl="node1" presStyleIdx="2" presStyleCnt="3" custScaleX="131846" custScaleY="131846">
        <dgm:presLayoutVars>
          <dgm:bulletEnabled val="1"/>
        </dgm:presLayoutVars>
      </dgm:prSet>
      <dgm:spPr>
        <a:xfrm>
          <a:off x="1154839" y="2961308"/>
          <a:ext cx="1777292" cy="1777292"/>
        </a:xfrm>
        <a:prstGeom prst="ellipse">
          <a:avLst/>
        </a:prstGeom>
      </dgm:spPr>
    </dgm:pt>
    <dgm:pt modelId="{42E0BC9A-C9A7-48DB-9257-0794073B199B}" type="pres">
      <dgm:prSet presAssocID="{CF9A390A-424B-4198-81F8-BF4F8F8BFE9B}" presName="dummy" presStyleCnt="0"/>
      <dgm:spPr/>
    </dgm:pt>
    <dgm:pt modelId="{B641B6EE-5F69-4AD6-8D34-DC2FA26CA57D}" type="pres">
      <dgm:prSet presAssocID="{CDD5D136-BFB1-4B10-AD28-2B458962762A}" presName="sibTrans" presStyleLbl="sibTrans2D1" presStyleIdx="2" presStyleCnt="3"/>
      <dgm:spPr/>
    </dgm:pt>
  </dgm:ptLst>
  <dgm:cxnLst>
    <dgm:cxn modelId="{961D5A29-DAA7-440D-ABDB-43F6A8290034}" srcId="{6188A951-7BA5-4DF0-9BBB-B77BD8E1444D}" destId="{CF9A390A-424B-4198-81F8-BF4F8F8BFE9B}" srcOrd="2" destOrd="0" parTransId="{7130D7AA-7137-428D-AA4D-70539303A209}" sibTransId="{CDD5D136-BFB1-4B10-AD28-2B458962762A}"/>
    <dgm:cxn modelId="{48C6A665-5CE4-46AB-B4C1-AAE922D2209D}" type="presOf" srcId="{CF9A390A-424B-4198-81F8-BF4F8F8BFE9B}" destId="{AFB70EDC-0652-4A9D-A604-631AD440E5EC}" srcOrd="0" destOrd="0" presId="urn:microsoft.com/office/officeart/2005/8/layout/radial6"/>
    <dgm:cxn modelId="{E1D74570-BC54-4397-8B50-85244FB13800}" srcId="{6188A951-7BA5-4DF0-9BBB-B77BD8E1444D}" destId="{19F70BFC-61E1-4F8B-A9F5-E58D4106BAB9}" srcOrd="1" destOrd="0" parTransId="{374965E1-069C-426D-8991-7493C316A802}" sibTransId="{2B643BF2-9DFE-434E-8314-64711C5E60AF}"/>
    <dgm:cxn modelId="{9AAC8588-D3E8-4A89-8B96-5028F9E297CF}" type="presOf" srcId="{4FEC4860-A794-44D8-B37F-C46CCC1AFD63}" destId="{D35D31AB-93F1-430F-8CA4-C8FD745C3FB6}" srcOrd="0" destOrd="0" presId="urn:microsoft.com/office/officeart/2005/8/layout/radial6"/>
    <dgm:cxn modelId="{1A5D928F-764A-44E1-A656-660E6E504686}" type="presOf" srcId="{6188A951-7BA5-4DF0-9BBB-B77BD8E1444D}" destId="{6E9942CE-1DBD-444A-9BDF-5ED8D9A4930D}" srcOrd="0" destOrd="0" presId="urn:microsoft.com/office/officeart/2005/8/layout/radial6"/>
    <dgm:cxn modelId="{FB859193-C7B0-491A-A822-25ADE9A58A20}" type="presOf" srcId="{05732097-2020-4F88-971E-15F6C1D48F0B}" destId="{A4F3CBA2-FB9C-469A-9457-A50D68D473B7}" srcOrd="0" destOrd="0" presId="urn:microsoft.com/office/officeart/2005/8/layout/radial6"/>
    <dgm:cxn modelId="{98693C97-63B5-4817-B514-DCBED3BEB9FD}" srcId="{0BC57A38-5582-4978-815B-263672868CA2}" destId="{6188A951-7BA5-4DF0-9BBB-B77BD8E1444D}" srcOrd="0" destOrd="0" parTransId="{F285A99D-3984-4CDE-AC77-327FCBE6A072}" sibTransId="{F75FF69B-04E9-4F52-B244-C144BD55537E}"/>
    <dgm:cxn modelId="{5924C0B8-1997-4B50-96DA-EF747ED99AB4}" srcId="{6188A951-7BA5-4DF0-9BBB-B77BD8E1444D}" destId="{4FEC4860-A794-44D8-B37F-C46CCC1AFD63}" srcOrd="0" destOrd="0" parTransId="{E66D24AE-6A0B-4A18-AED3-2070FF13DD25}" sibTransId="{05732097-2020-4F88-971E-15F6C1D48F0B}"/>
    <dgm:cxn modelId="{2485CDC3-A576-4D10-AFA4-283F88345BA7}" type="presOf" srcId="{2B643BF2-9DFE-434E-8314-64711C5E60AF}" destId="{77093F28-A276-40E2-ACA9-F806084CB1BD}" srcOrd="0" destOrd="0" presId="urn:microsoft.com/office/officeart/2005/8/layout/radial6"/>
    <dgm:cxn modelId="{052952D2-0ABE-4F25-8E69-5103CBAB93AE}" type="presOf" srcId="{0BC57A38-5582-4978-815B-263672868CA2}" destId="{066F1A57-84BD-44C0-AEFD-B33FEB84EF6C}" srcOrd="0" destOrd="0" presId="urn:microsoft.com/office/officeart/2005/8/layout/radial6"/>
    <dgm:cxn modelId="{1DE571DD-65C7-45E9-B030-3830055B6839}" type="presOf" srcId="{CDD5D136-BFB1-4B10-AD28-2B458962762A}" destId="{B641B6EE-5F69-4AD6-8D34-DC2FA26CA57D}" srcOrd="0" destOrd="0" presId="urn:microsoft.com/office/officeart/2005/8/layout/radial6"/>
    <dgm:cxn modelId="{E8ABECDD-C525-435A-8C0C-90400778325D}" srcId="{0BC57A38-5582-4978-815B-263672868CA2}" destId="{4C1F6B04-A509-4BBB-9551-0B3CF8F8AA9A}" srcOrd="1" destOrd="0" parTransId="{87AF86AE-BBF6-414E-B40D-1DCE83AD4E98}" sibTransId="{36DDE648-60D2-4730-9798-B3FA669A0471}"/>
    <dgm:cxn modelId="{109113FA-2644-45C3-809C-E192E9DC012A}" type="presOf" srcId="{19F70BFC-61E1-4F8B-A9F5-E58D4106BAB9}" destId="{BFC0F83E-6487-4A29-B60F-33FD3F125EEE}" srcOrd="0" destOrd="0" presId="urn:microsoft.com/office/officeart/2005/8/layout/radial6"/>
    <dgm:cxn modelId="{AECCE7ED-9D0C-434E-9EC8-13250DB7F854}" type="presParOf" srcId="{066F1A57-84BD-44C0-AEFD-B33FEB84EF6C}" destId="{6E9942CE-1DBD-444A-9BDF-5ED8D9A4930D}" srcOrd="0" destOrd="0" presId="urn:microsoft.com/office/officeart/2005/8/layout/radial6"/>
    <dgm:cxn modelId="{C0E28878-9387-4721-A7DC-6FB0C79DEBD2}" type="presParOf" srcId="{066F1A57-84BD-44C0-AEFD-B33FEB84EF6C}" destId="{D35D31AB-93F1-430F-8CA4-C8FD745C3FB6}" srcOrd="1" destOrd="0" presId="urn:microsoft.com/office/officeart/2005/8/layout/radial6"/>
    <dgm:cxn modelId="{11C13E99-A434-4E48-B1F7-08D026DF0ACB}" type="presParOf" srcId="{066F1A57-84BD-44C0-AEFD-B33FEB84EF6C}" destId="{036B9E4A-5B93-41D7-9E3E-6C496D9DE9C3}" srcOrd="2" destOrd="0" presId="urn:microsoft.com/office/officeart/2005/8/layout/radial6"/>
    <dgm:cxn modelId="{DA604381-AC4F-4C0B-8B4C-E5467A2019EA}" type="presParOf" srcId="{066F1A57-84BD-44C0-AEFD-B33FEB84EF6C}" destId="{A4F3CBA2-FB9C-469A-9457-A50D68D473B7}" srcOrd="3" destOrd="0" presId="urn:microsoft.com/office/officeart/2005/8/layout/radial6"/>
    <dgm:cxn modelId="{070C51C5-789F-4623-AA7A-58866EE971E6}" type="presParOf" srcId="{066F1A57-84BD-44C0-AEFD-B33FEB84EF6C}" destId="{BFC0F83E-6487-4A29-B60F-33FD3F125EEE}" srcOrd="4" destOrd="0" presId="urn:microsoft.com/office/officeart/2005/8/layout/radial6"/>
    <dgm:cxn modelId="{B2EFCE6B-3F1D-4082-AFE0-94E386A2A4E1}" type="presParOf" srcId="{066F1A57-84BD-44C0-AEFD-B33FEB84EF6C}" destId="{C9907E30-14DE-4394-828E-9E81FC913245}" srcOrd="5" destOrd="0" presId="urn:microsoft.com/office/officeart/2005/8/layout/radial6"/>
    <dgm:cxn modelId="{F49C028F-BFFD-4727-ADF9-EDCF40474D25}" type="presParOf" srcId="{066F1A57-84BD-44C0-AEFD-B33FEB84EF6C}" destId="{77093F28-A276-40E2-ACA9-F806084CB1BD}" srcOrd="6" destOrd="0" presId="urn:microsoft.com/office/officeart/2005/8/layout/radial6"/>
    <dgm:cxn modelId="{FB222F52-58A0-4A95-B017-52777282E7CF}" type="presParOf" srcId="{066F1A57-84BD-44C0-AEFD-B33FEB84EF6C}" destId="{AFB70EDC-0652-4A9D-A604-631AD440E5EC}" srcOrd="7" destOrd="0" presId="urn:microsoft.com/office/officeart/2005/8/layout/radial6"/>
    <dgm:cxn modelId="{F3128B78-CC96-43A0-BAD9-B03816363B8B}" type="presParOf" srcId="{066F1A57-84BD-44C0-AEFD-B33FEB84EF6C}" destId="{42E0BC9A-C9A7-48DB-9257-0794073B199B}" srcOrd="8" destOrd="0" presId="urn:microsoft.com/office/officeart/2005/8/layout/radial6"/>
    <dgm:cxn modelId="{A6866A64-81C7-42D2-948B-FC66AF63FD0D}" type="presParOf" srcId="{066F1A57-84BD-44C0-AEFD-B33FEB84EF6C}" destId="{B641B6EE-5F69-4AD6-8D34-DC2FA26CA57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57A38-5582-4978-815B-263672868CA2}" type="doc">
      <dgm:prSet loTypeId="urn:microsoft.com/office/officeart/2005/8/layout/radial6" loCatId="cycle" qsTypeId="urn:microsoft.com/office/officeart/2005/8/quickstyle/simple1" qsCatId="simple" csTypeId="urn:microsoft.com/office/officeart/2005/8/colors/accent4_5" csCatId="accent4" phldr="1"/>
      <dgm:spPr/>
      <dgm:t>
        <a:bodyPr/>
        <a:lstStyle/>
        <a:p>
          <a:endParaRPr lang="nl-NL"/>
        </a:p>
      </dgm:t>
    </dgm:pt>
    <dgm:pt modelId="{6188A951-7BA5-4DF0-9BBB-B77BD8E1444D}">
      <dgm:prSet phldrT="[Text]"/>
      <dgm:spPr>
        <a:solidFill>
          <a:schemeClr val="tx2">
            <a:lumMod val="40000"/>
            <a:lumOff val="60000"/>
            <a:alpha val="80000"/>
          </a:schemeClr>
        </a:solidFill>
      </dgm:spPr>
      <dgm:t>
        <a:bodyPr/>
        <a:lstStyle/>
        <a:p>
          <a:r>
            <a:rPr lang="nl-NL" b="1" dirty="0">
              <a:latin typeface="Arial" panose="020B0604020202020204" pitchFamily="34" charset="0"/>
              <a:cs typeface="Arial" panose="020B0604020202020204" pitchFamily="34" charset="0"/>
            </a:rPr>
            <a:t>PATIENT SUBGROUPS</a:t>
          </a:r>
        </a:p>
      </dgm:t>
    </dgm:pt>
    <dgm:pt modelId="{F285A99D-3984-4CDE-AC77-327FCBE6A072}" type="par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F75FF69B-04E9-4F52-B244-C144BD55537E}" type="sibTrans" cxnId="{98693C97-63B5-4817-B514-DCBED3BEB9FD}">
      <dgm:prSet/>
      <dgm:spPr/>
      <dgm:t>
        <a:bodyPr/>
        <a:lstStyle/>
        <a:p>
          <a:endParaRPr lang="nl-NL">
            <a:latin typeface="Arial" panose="020B0604020202020204" pitchFamily="34" charset="0"/>
            <a:cs typeface="Arial" panose="020B0604020202020204" pitchFamily="34" charset="0"/>
          </a:endParaRPr>
        </a:p>
      </dgm:t>
    </dgm:pt>
    <dgm:pt modelId="{4FEC4860-A794-44D8-B37F-C46CCC1AFD63}">
      <dgm:prSet phldrT="[Text]" custT="1"/>
      <dgm:spPr>
        <a:solidFill>
          <a:schemeClr val="accent4">
            <a:lumMod val="75000"/>
            <a:alpha val="90000"/>
          </a:schemeClr>
        </a:solidFill>
      </dgm:spPr>
      <dgm:t>
        <a:bodyPr/>
        <a:lstStyle/>
        <a:p>
          <a:r>
            <a:rPr lang="nl-NL" sz="2000" dirty="0" err="1">
              <a:latin typeface="Arial" panose="020B0604020202020204" pitchFamily="34" charset="0"/>
              <a:cs typeface="Arial" panose="020B0604020202020204" pitchFamily="34" charset="0"/>
            </a:rPr>
            <a:t>Liver</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function</a:t>
          </a:r>
          <a:endParaRPr lang="nl-NL" sz="2000" dirty="0">
            <a:latin typeface="Arial" panose="020B0604020202020204" pitchFamily="34" charset="0"/>
            <a:cs typeface="Arial" panose="020B0604020202020204" pitchFamily="34" charset="0"/>
          </a:endParaRPr>
        </a:p>
      </dgm:t>
    </dgm:pt>
    <dgm:pt modelId="{E66D24AE-6A0B-4A18-AED3-2070FF13DD25}" type="parTrans" cxnId="{5924C0B8-1997-4B50-96DA-EF747ED99AB4}">
      <dgm:prSet/>
      <dgm:spPr/>
      <dgm:t>
        <a:bodyPr/>
        <a:lstStyle/>
        <a:p>
          <a:endParaRPr lang="nl-NL">
            <a:latin typeface="Arial" panose="020B0604020202020204" pitchFamily="34" charset="0"/>
            <a:cs typeface="Arial" panose="020B0604020202020204" pitchFamily="34" charset="0"/>
          </a:endParaRPr>
        </a:p>
      </dgm:t>
    </dgm:pt>
    <dgm:pt modelId="{05732097-2020-4F88-971E-15F6C1D48F0B}" type="sibTrans" cxnId="{5924C0B8-1997-4B50-96DA-EF747ED99AB4}">
      <dgm:prSet/>
      <dgm:spPr/>
      <dgm:t>
        <a:bodyPr/>
        <a:lstStyle/>
        <a:p>
          <a:endParaRPr lang="nl-NL">
            <a:latin typeface="Arial" panose="020B0604020202020204" pitchFamily="34" charset="0"/>
            <a:cs typeface="Arial" panose="020B0604020202020204" pitchFamily="34" charset="0"/>
          </a:endParaRPr>
        </a:p>
      </dgm:t>
    </dgm:pt>
    <dgm:pt modelId="{4C1F6B04-A509-4BBB-9551-0B3CF8F8AA9A}">
      <dgm:prSet/>
      <dgm:spPr/>
      <dgm:t>
        <a:bodyPr/>
        <a:lstStyle/>
        <a:p>
          <a:endParaRPr lang="nl-NL" dirty="0">
            <a:latin typeface="Arial" panose="020B0604020202020204" pitchFamily="34" charset="0"/>
            <a:cs typeface="Arial" panose="020B0604020202020204" pitchFamily="34" charset="0"/>
          </a:endParaRPr>
        </a:p>
      </dgm:t>
    </dgm:pt>
    <dgm:pt modelId="{87AF86AE-BBF6-414E-B40D-1DCE83AD4E98}" type="par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36DDE648-60D2-4730-9798-B3FA669A0471}" type="sibTrans" cxnId="{E8ABECDD-C525-435A-8C0C-90400778325D}">
      <dgm:prSet/>
      <dgm:spPr/>
      <dgm:t>
        <a:bodyPr/>
        <a:lstStyle/>
        <a:p>
          <a:endParaRPr lang="nl-NL">
            <a:latin typeface="Arial" panose="020B0604020202020204" pitchFamily="34" charset="0"/>
            <a:cs typeface="Arial" panose="020B0604020202020204" pitchFamily="34" charset="0"/>
          </a:endParaRPr>
        </a:p>
      </dgm:t>
    </dgm:pt>
    <dgm:pt modelId="{19F70BFC-61E1-4F8B-A9F5-E58D4106BAB9}">
      <dgm:prSet custT="1"/>
      <dgm:spPr>
        <a:solidFill>
          <a:srgbClr val="C7583B">
            <a:alpha val="90000"/>
          </a:srgbClr>
        </a:solidFill>
        <a:ln w="25400" cap="flat" cmpd="sng" algn="ctr">
          <a:solidFill>
            <a:srgbClr val="FFFFFF">
              <a:hueOff val="0"/>
              <a:satOff val="0"/>
              <a:lumOff val="0"/>
              <a:alphaOff val="0"/>
            </a:srgbClr>
          </a:solidFill>
          <a:prstDash val="solid"/>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r>
            <a:rPr lang="en-US" sz="2000" kern="1200" dirty="0">
              <a:solidFill>
                <a:srgbClr val="FFFFFF"/>
              </a:solidFill>
              <a:latin typeface="Arial" panose="020B0604020202020204" pitchFamily="34" charset="0"/>
              <a:ea typeface="+mn-ea"/>
              <a:cs typeface="Arial" panose="020B0604020202020204" pitchFamily="34" charset="0"/>
            </a:rPr>
            <a:t>Frail patients</a:t>
          </a:r>
        </a:p>
      </dgm:t>
    </dgm:pt>
    <dgm:pt modelId="{374965E1-069C-426D-8991-7493C316A802}" type="parTrans" cxnId="{E1D74570-BC54-4397-8B50-85244FB13800}">
      <dgm:prSet/>
      <dgm:spPr/>
      <dgm:t>
        <a:bodyPr/>
        <a:lstStyle/>
        <a:p>
          <a:endParaRPr lang="nl-NL">
            <a:latin typeface="Arial" panose="020B0604020202020204" pitchFamily="34" charset="0"/>
            <a:cs typeface="Arial" panose="020B0604020202020204" pitchFamily="34" charset="0"/>
          </a:endParaRPr>
        </a:p>
      </dgm:t>
    </dgm:pt>
    <dgm:pt modelId="{2B643BF2-9DFE-434E-8314-64711C5E60AF}" type="sibTrans" cxnId="{E1D74570-BC54-4397-8B50-85244FB13800}">
      <dgm:prSet/>
      <dgm:spPr/>
      <dgm:t>
        <a:bodyPr/>
        <a:lstStyle/>
        <a:p>
          <a:endParaRPr lang="nl-NL">
            <a:latin typeface="Arial" panose="020B0604020202020204" pitchFamily="34" charset="0"/>
            <a:cs typeface="Arial" panose="020B0604020202020204" pitchFamily="34" charset="0"/>
          </a:endParaRPr>
        </a:p>
      </dgm:t>
    </dgm:pt>
    <dgm:pt modelId="{CF9A390A-424B-4198-81F8-BF4F8F8BFE9B}">
      <dgm:prSet custT="1"/>
      <dgm:spPr>
        <a:solidFill>
          <a:schemeClr val="accent4">
            <a:lumMod val="75000"/>
            <a:alpha val="90000"/>
          </a:schemeClr>
        </a:solidFill>
        <a:ln w="25400" cap="flat" cmpd="sng" algn="ctr">
          <a:solidFill>
            <a:srgbClr val="FFFFFF">
              <a:hueOff val="0"/>
              <a:satOff val="0"/>
              <a:lumOff val="0"/>
              <a:alphaOff val="0"/>
            </a:srgbClr>
          </a:solidFill>
          <a:prstDash val="solid"/>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r>
            <a:rPr lang="en-GB" sz="2000" kern="1200" noProof="0" dirty="0" err="1">
              <a:latin typeface="Arial" panose="020B0604020202020204" pitchFamily="34" charset="0"/>
              <a:cs typeface="Arial" panose="020B0604020202020204" pitchFamily="34" charset="0"/>
            </a:rPr>
            <a:t>Etiology</a:t>
          </a:r>
          <a:r>
            <a:rPr lang="en-GB" sz="2000" kern="1200" noProof="0" dirty="0">
              <a:latin typeface="Arial" panose="020B0604020202020204" pitchFamily="34" charset="0"/>
              <a:cs typeface="Arial" panose="020B0604020202020204" pitchFamily="34" charset="0"/>
            </a:rPr>
            <a:t> of HCC: viral and non-viral</a:t>
          </a:r>
          <a:endParaRPr lang="en-GB" sz="2000" kern="1200" noProof="0" dirty="0">
            <a:solidFill>
              <a:srgbClr val="FFFFFF"/>
            </a:solidFill>
            <a:latin typeface="Arial" panose="020B0604020202020204" pitchFamily="34" charset="0"/>
            <a:ea typeface="+mn-ea"/>
            <a:cs typeface="Arial" panose="020B0604020202020204" pitchFamily="34" charset="0"/>
          </a:endParaRPr>
        </a:p>
      </dgm:t>
    </dgm:pt>
    <dgm:pt modelId="{7130D7AA-7137-428D-AA4D-70539303A209}" type="parTrans" cxnId="{961D5A29-DAA7-440D-ABDB-43F6A8290034}">
      <dgm:prSet/>
      <dgm:spPr/>
      <dgm:t>
        <a:bodyPr/>
        <a:lstStyle/>
        <a:p>
          <a:endParaRPr lang="nl-NL">
            <a:latin typeface="Arial" panose="020B0604020202020204" pitchFamily="34" charset="0"/>
            <a:cs typeface="Arial" panose="020B0604020202020204" pitchFamily="34" charset="0"/>
          </a:endParaRPr>
        </a:p>
      </dgm:t>
    </dgm:pt>
    <dgm:pt modelId="{CDD5D136-BFB1-4B10-AD28-2B458962762A}" type="sibTrans" cxnId="{961D5A29-DAA7-440D-ABDB-43F6A8290034}">
      <dgm:prSet/>
      <dgm:spPr/>
      <dgm:t>
        <a:bodyPr/>
        <a:lstStyle/>
        <a:p>
          <a:endParaRPr lang="nl-NL">
            <a:latin typeface="Arial" panose="020B0604020202020204" pitchFamily="34" charset="0"/>
            <a:cs typeface="Arial" panose="020B0604020202020204" pitchFamily="34" charset="0"/>
          </a:endParaRPr>
        </a:p>
      </dgm:t>
    </dgm:pt>
    <dgm:pt modelId="{066F1A57-84BD-44C0-AEFD-B33FEB84EF6C}" type="pres">
      <dgm:prSet presAssocID="{0BC57A38-5582-4978-815B-263672868CA2}" presName="Name0" presStyleCnt="0">
        <dgm:presLayoutVars>
          <dgm:chMax val="1"/>
          <dgm:dir/>
          <dgm:animLvl val="ctr"/>
          <dgm:resizeHandles val="exact"/>
        </dgm:presLayoutVars>
      </dgm:prSet>
      <dgm:spPr/>
    </dgm:pt>
    <dgm:pt modelId="{6E9942CE-1DBD-444A-9BDF-5ED8D9A4930D}" type="pres">
      <dgm:prSet presAssocID="{6188A951-7BA5-4DF0-9BBB-B77BD8E1444D}" presName="centerShape" presStyleLbl="node0" presStyleIdx="0" presStyleCnt="1" custScaleX="112409" custScaleY="112409"/>
      <dgm:spPr/>
    </dgm:pt>
    <dgm:pt modelId="{D35D31AB-93F1-430F-8CA4-C8FD745C3FB6}" type="pres">
      <dgm:prSet presAssocID="{4FEC4860-A794-44D8-B37F-C46CCC1AFD63}" presName="node" presStyleLbl="node1" presStyleIdx="0" presStyleCnt="3" custScaleX="131846" custScaleY="131846">
        <dgm:presLayoutVars>
          <dgm:bulletEnabled val="1"/>
        </dgm:presLayoutVars>
      </dgm:prSet>
      <dgm:spPr/>
    </dgm:pt>
    <dgm:pt modelId="{036B9E4A-5B93-41D7-9E3E-6C496D9DE9C3}" type="pres">
      <dgm:prSet presAssocID="{4FEC4860-A794-44D8-B37F-C46CCC1AFD63}" presName="dummy" presStyleCnt="0"/>
      <dgm:spPr/>
    </dgm:pt>
    <dgm:pt modelId="{A4F3CBA2-FB9C-469A-9457-A50D68D473B7}" type="pres">
      <dgm:prSet presAssocID="{05732097-2020-4F88-971E-15F6C1D48F0B}" presName="sibTrans" presStyleLbl="sibTrans2D1" presStyleIdx="0" presStyleCnt="3"/>
      <dgm:spPr/>
    </dgm:pt>
    <dgm:pt modelId="{BFC0F83E-6487-4A29-B60F-33FD3F125EEE}" type="pres">
      <dgm:prSet presAssocID="{19F70BFC-61E1-4F8B-A9F5-E58D4106BAB9}" presName="node" presStyleLbl="node1" presStyleIdx="1" presStyleCnt="3" custScaleX="131846" custScaleY="131846">
        <dgm:presLayoutVars>
          <dgm:bulletEnabled val="1"/>
        </dgm:presLayoutVars>
      </dgm:prSet>
      <dgm:spPr>
        <a:xfrm>
          <a:off x="4696264" y="2961308"/>
          <a:ext cx="1777292" cy="1777292"/>
        </a:xfrm>
        <a:prstGeom prst="ellipse">
          <a:avLst/>
        </a:prstGeom>
      </dgm:spPr>
    </dgm:pt>
    <dgm:pt modelId="{C9907E30-14DE-4394-828E-9E81FC913245}" type="pres">
      <dgm:prSet presAssocID="{19F70BFC-61E1-4F8B-A9F5-E58D4106BAB9}" presName="dummy" presStyleCnt="0"/>
      <dgm:spPr/>
    </dgm:pt>
    <dgm:pt modelId="{77093F28-A276-40E2-ACA9-F806084CB1BD}" type="pres">
      <dgm:prSet presAssocID="{2B643BF2-9DFE-434E-8314-64711C5E60AF}" presName="sibTrans" presStyleLbl="sibTrans2D1" presStyleIdx="1" presStyleCnt="3"/>
      <dgm:spPr/>
    </dgm:pt>
    <dgm:pt modelId="{AFB70EDC-0652-4A9D-A604-631AD440E5EC}" type="pres">
      <dgm:prSet presAssocID="{CF9A390A-424B-4198-81F8-BF4F8F8BFE9B}" presName="node" presStyleLbl="node1" presStyleIdx="2" presStyleCnt="3" custScaleX="131846" custScaleY="131846">
        <dgm:presLayoutVars>
          <dgm:bulletEnabled val="1"/>
        </dgm:presLayoutVars>
      </dgm:prSet>
      <dgm:spPr>
        <a:xfrm>
          <a:off x="1154839" y="2961308"/>
          <a:ext cx="1777292" cy="1777292"/>
        </a:xfrm>
        <a:prstGeom prst="ellipse">
          <a:avLst/>
        </a:prstGeom>
      </dgm:spPr>
    </dgm:pt>
    <dgm:pt modelId="{42E0BC9A-C9A7-48DB-9257-0794073B199B}" type="pres">
      <dgm:prSet presAssocID="{CF9A390A-424B-4198-81F8-BF4F8F8BFE9B}" presName="dummy" presStyleCnt="0"/>
      <dgm:spPr/>
    </dgm:pt>
    <dgm:pt modelId="{B641B6EE-5F69-4AD6-8D34-DC2FA26CA57D}" type="pres">
      <dgm:prSet presAssocID="{CDD5D136-BFB1-4B10-AD28-2B458962762A}" presName="sibTrans" presStyleLbl="sibTrans2D1" presStyleIdx="2" presStyleCnt="3"/>
      <dgm:spPr/>
    </dgm:pt>
  </dgm:ptLst>
  <dgm:cxnLst>
    <dgm:cxn modelId="{961D5A29-DAA7-440D-ABDB-43F6A8290034}" srcId="{6188A951-7BA5-4DF0-9BBB-B77BD8E1444D}" destId="{CF9A390A-424B-4198-81F8-BF4F8F8BFE9B}" srcOrd="2" destOrd="0" parTransId="{7130D7AA-7137-428D-AA4D-70539303A209}" sibTransId="{CDD5D136-BFB1-4B10-AD28-2B458962762A}"/>
    <dgm:cxn modelId="{48C6A665-5CE4-46AB-B4C1-AAE922D2209D}" type="presOf" srcId="{CF9A390A-424B-4198-81F8-BF4F8F8BFE9B}" destId="{AFB70EDC-0652-4A9D-A604-631AD440E5EC}" srcOrd="0" destOrd="0" presId="urn:microsoft.com/office/officeart/2005/8/layout/radial6"/>
    <dgm:cxn modelId="{E1D74570-BC54-4397-8B50-85244FB13800}" srcId="{6188A951-7BA5-4DF0-9BBB-B77BD8E1444D}" destId="{19F70BFC-61E1-4F8B-A9F5-E58D4106BAB9}" srcOrd="1" destOrd="0" parTransId="{374965E1-069C-426D-8991-7493C316A802}" sibTransId="{2B643BF2-9DFE-434E-8314-64711C5E60AF}"/>
    <dgm:cxn modelId="{9AAC8588-D3E8-4A89-8B96-5028F9E297CF}" type="presOf" srcId="{4FEC4860-A794-44D8-B37F-C46CCC1AFD63}" destId="{D35D31AB-93F1-430F-8CA4-C8FD745C3FB6}" srcOrd="0" destOrd="0" presId="urn:microsoft.com/office/officeart/2005/8/layout/radial6"/>
    <dgm:cxn modelId="{1A5D928F-764A-44E1-A656-660E6E504686}" type="presOf" srcId="{6188A951-7BA5-4DF0-9BBB-B77BD8E1444D}" destId="{6E9942CE-1DBD-444A-9BDF-5ED8D9A4930D}" srcOrd="0" destOrd="0" presId="urn:microsoft.com/office/officeart/2005/8/layout/radial6"/>
    <dgm:cxn modelId="{FB859193-C7B0-491A-A822-25ADE9A58A20}" type="presOf" srcId="{05732097-2020-4F88-971E-15F6C1D48F0B}" destId="{A4F3CBA2-FB9C-469A-9457-A50D68D473B7}" srcOrd="0" destOrd="0" presId="urn:microsoft.com/office/officeart/2005/8/layout/radial6"/>
    <dgm:cxn modelId="{98693C97-63B5-4817-B514-DCBED3BEB9FD}" srcId="{0BC57A38-5582-4978-815B-263672868CA2}" destId="{6188A951-7BA5-4DF0-9BBB-B77BD8E1444D}" srcOrd="0" destOrd="0" parTransId="{F285A99D-3984-4CDE-AC77-327FCBE6A072}" sibTransId="{F75FF69B-04E9-4F52-B244-C144BD55537E}"/>
    <dgm:cxn modelId="{5924C0B8-1997-4B50-96DA-EF747ED99AB4}" srcId="{6188A951-7BA5-4DF0-9BBB-B77BD8E1444D}" destId="{4FEC4860-A794-44D8-B37F-C46CCC1AFD63}" srcOrd="0" destOrd="0" parTransId="{E66D24AE-6A0B-4A18-AED3-2070FF13DD25}" sibTransId="{05732097-2020-4F88-971E-15F6C1D48F0B}"/>
    <dgm:cxn modelId="{2485CDC3-A576-4D10-AFA4-283F88345BA7}" type="presOf" srcId="{2B643BF2-9DFE-434E-8314-64711C5E60AF}" destId="{77093F28-A276-40E2-ACA9-F806084CB1BD}" srcOrd="0" destOrd="0" presId="urn:microsoft.com/office/officeart/2005/8/layout/radial6"/>
    <dgm:cxn modelId="{052952D2-0ABE-4F25-8E69-5103CBAB93AE}" type="presOf" srcId="{0BC57A38-5582-4978-815B-263672868CA2}" destId="{066F1A57-84BD-44C0-AEFD-B33FEB84EF6C}" srcOrd="0" destOrd="0" presId="urn:microsoft.com/office/officeart/2005/8/layout/radial6"/>
    <dgm:cxn modelId="{1DE571DD-65C7-45E9-B030-3830055B6839}" type="presOf" srcId="{CDD5D136-BFB1-4B10-AD28-2B458962762A}" destId="{B641B6EE-5F69-4AD6-8D34-DC2FA26CA57D}" srcOrd="0" destOrd="0" presId="urn:microsoft.com/office/officeart/2005/8/layout/radial6"/>
    <dgm:cxn modelId="{E8ABECDD-C525-435A-8C0C-90400778325D}" srcId="{0BC57A38-5582-4978-815B-263672868CA2}" destId="{4C1F6B04-A509-4BBB-9551-0B3CF8F8AA9A}" srcOrd="1" destOrd="0" parTransId="{87AF86AE-BBF6-414E-B40D-1DCE83AD4E98}" sibTransId="{36DDE648-60D2-4730-9798-B3FA669A0471}"/>
    <dgm:cxn modelId="{109113FA-2644-45C3-809C-E192E9DC012A}" type="presOf" srcId="{19F70BFC-61E1-4F8B-A9F5-E58D4106BAB9}" destId="{BFC0F83E-6487-4A29-B60F-33FD3F125EEE}" srcOrd="0" destOrd="0" presId="urn:microsoft.com/office/officeart/2005/8/layout/radial6"/>
    <dgm:cxn modelId="{AECCE7ED-9D0C-434E-9EC8-13250DB7F854}" type="presParOf" srcId="{066F1A57-84BD-44C0-AEFD-B33FEB84EF6C}" destId="{6E9942CE-1DBD-444A-9BDF-5ED8D9A4930D}" srcOrd="0" destOrd="0" presId="urn:microsoft.com/office/officeart/2005/8/layout/radial6"/>
    <dgm:cxn modelId="{C0E28878-9387-4721-A7DC-6FB0C79DEBD2}" type="presParOf" srcId="{066F1A57-84BD-44C0-AEFD-B33FEB84EF6C}" destId="{D35D31AB-93F1-430F-8CA4-C8FD745C3FB6}" srcOrd="1" destOrd="0" presId="urn:microsoft.com/office/officeart/2005/8/layout/radial6"/>
    <dgm:cxn modelId="{11C13E99-A434-4E48-B1F7-08D026DF0ACB}" type="presParOf" srcId="{066F1A57-84BD-44C0-AEFD-B33FEB84EF6C}" destId="{036B9E4A-5B93-41D7-9E3E-6C496D9DE9C3}" srcOrd="2" destOrd="0" presId="urn:microsoft.com/office/officeart/2005/8/layout/radial6"/>
    <dgm:cxn modelId="{DA604381-AC4F-4C0B-8B4C-E5467A2019EA}" type="presParOf" srcId="{066F1A57-84BD-44C0-AEFD-B33FEB84EF6C}" destId="{A4F3CBA2-FB9C-469A-9457-A50D68D473B7}" srcOrd="3" destOrd="0" presId="urn:microsoft.com/office/officeart/2005/8/layout/radial6"/>
    <dgm:cxn modelId="{070C51C5-789F-4623-AA7A-58866EE971E6}" type="presParOf" srcId="{066F1A57-84BD-44C0-AEFD-B33FEB84EF6C}" destId="{BFC0F83E-6487-4A29-B60F-33FD3F125EEE}" srcOrd="4" destOrd="0" presId="urn:microsoft.com/office/officeart/2005/8/layout/radial6"/>
    <dgm:cxn modelId="{B2EFCE6B-3F1D-4082-AFE0-94E386A2A4E1}" type="presParOf" srcId="{066F1A57-84BD-44C0-AEFD-B33FEB84EF6C}" destId="{C9907E30-14DE-4394-828E-9E81FC913245}" srcOrd="5" destOrd="0" presId="urn:microsoft.com/office/officeart/2005/8/layout/radial6"/>
    <dgm:cxn modelId="{F49C028F-BFFD-4727-ADF9-EDCF40474D25}" type="presParOf" srcId="{066F1A57-84BD-44C0-AEFD-B33FEB84EF6C}" destId="{77093F28-A276-40E2-ACA9-F806084CB1BD}" srcOrd="6" destOrd="0" presId="urn:microsoft.com/office/officeart/2005/8/layout/radial6"/>
    <dgm:cxn modelId="{FB222F52-58A0-4A95-B017-52777282E7CF}" type="presParOf" srcId="{066F1A57-84BD-44C0-AEFD-B33FEB84EF6C}" destId="{AFB70EDC-0652-4A9D-A604-631AD440E5EC}" srcOrd="7" destOrd="0" presId="urn:microsoft.com/office/officeart/2005/8/layout/radial6"/>
    <dgm:cxn modelId="{F3128B78-CC96-43A0-BAD9-B03816363B8B}" type="presParOf" srcId="{066F1A57-84BD-44C0-AEFD-B33FEB84EF6C}" destId="{42E0BC9A-C9A7-48DB-9257-0794073B199B}" srcOrd="8" destOrd="0" presId="urn:microsoft.com/office/officeart/2005/8/layout/radial6"/>
    <dgm:cxn modelId="{A6866A64-81C7-42D2-948B-FC66AF63FD0D}" type="presParOf" srcId="{066F1A57-84BD-44C0-AEFD-B33FEB84EF6C}" destId="{B641B6EE-5F69-4AD6-8D34-DC2FA26CA57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BDD7A9-143B-4AE4-8931-AF990A74F10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08697590-4210-496B-A554-13641231D34B}">
      <dgm:prSet phldrT="[Text]" custT="1"/>
      <dgm:spPr>
        <a:solidFill>
          <a:schemeClr val="accent1"/>
        </a:solidFill>
        <a:ln>
          <a:noFill/>
        </a:ln>
      </dgm:spPr>
      <dgm:t>
        <a:bodyPr/>
        <a:lstStyle/>
        <a:p>
          <a:pPr>
            <a:lnSpc>
              <a:spcPct val="100000"/>
            </a:lnSpc>
          </a:pPr>
          <a:r>
            <a:rPr lang="en-US" sz="1400" b="1">
              <a:solidFill>
                <a:schemeClr val="bg1"/>
              </a:solidFill>
              <a:latin typeface="Arial"/>
              <a:cs typeface="Arial"/>
            </a:rPr>
            <a:t>Patient</a:t>
          </a:r>
          <a:br>
            <a:rPr lang="en-US" sz="1400" b="1" dirty="0">
              <a:solidFill>
                <a:schemeClr val="bg1"/>
              </a:solidFill>
              <a:latin typeface="Arial"/>
              <a:cs typeface="Arial"/>
            </a:rPr>
          </a:br>
          <a:r>
            <a:rPr lang="en-US" sz="1400" b="1" dirty="0">
              <a:solidFill>
                <a:schemeClr val="bg1"/>
              </a:solidFill>
              <a:latin typeface="Arial"/>
              <a:cs typeface="Arial"/>
            </a:rPr>
            <a:t>with </a:t>
          </a:r>
          <a:br>
            <a:rPr lang="en-US" sz="1400" b="1" dirty="0">
              <a:solidFill>
                <a:schemeClr val="bg1"/>
              </a:solidFill>
              <a:latin typeface="Arial"/>
              <a:cs typeface="Arial"/>
            </a:rPr>
          </a:br>
          <a:r>
            <a:rPr lang="en-US" sz="1400" b="1" dirty="0">
              <a:solidFill>
                <a:schemeClr val="bg1"/>
              </a:solidFill>
              <a:latin typeface="Arial"/>
              <a:cs typeface="Arial"/>
            </a:rPr>
            <a:t>HCC</a:t>
          </a:r>
        </a:p>
      </dgm:t>
    </dgm:pt>
    <dgm:pt modelId="{317B4BEE-4D36-4F2D-9E5C-332397109E93}" type="parTrans" cxnId="{A36CD0A7-0893-4BCA-8325-CBA98159AEBF}">
      <dgm:prSet/>
      <dgm:spPr/>
      <dgm:t>
        <a:bodyPr/>
        <a:lstStyle/>
        <a:p>
          <a:endParaRPr lang="en-US" sz="1200">
            <a:solidFill>
              <a:schemeClr val="bg1"/>
            </a:solidFill>
            <a:latin typeface="Arial"/>
            <a:cs typeface="Arial"/>
          </a:endParaRPr>
        </a:p>
      </dgm:t>
    </dgm:pt>
    <dgm:pt modelId="{7A76A7D5-40AA-4B95-8EB0-EBF30F04BD37}" type="sibTrans" cxnId="{A36CD0A7-0893-4BCA-8325-CBA98159AEBF}">
      <dgm:prSet/>
      <dgm:spPr/>
      <dgm:t>
        <a:bodyPr/>
        <a:lstStyle/>
        <a:p>
          <a:endParaRPr lang="en-US" sz="1200">
            <a:solidFill>
              <a:schemeClr val="bg1"/>
            </a:solidFill>
            <a:latin typeface="Arial"/>
            <a:cs typeface="Arial"/>
          </a:endParaRPr>
        </a:p>
      </dgm:t>
    </dgm:pt>
    <dgm:pt modelId="{FFB6EEB7-032A-4B93-8081-17FA67E28434}">
      <dgm:prSet phldrT="[Text]" custT="1"/>
      <dgm:spPr>
        <a:solidFill>
          <a:schemeClr val="tx2"/>
        </a:solidFill>
        <a:ln>
          <a:noFill/>
        </a:ln>
      </dgm:spPr>
      <dgm:t>
        <a:bodyPr lIns="0" tIns="0" rIns="0" bIns="0"/>
        <a:lstStyle/>
        <a:p>
          <a:endParaRPr lang="en-US" sz="1200" dirty="0">
            <a:solidFill>
              <a:schemeClr val="bg1"/>
            </a:solidFill>
            <a:latin typeface="Arial"/>
            <a:cs typeface="Arial"/>
          </a:endParaRPr>
        </a:p>
      </dgm:t>
    </dgm:pt>
    <dgm:pt modelId="{A39E84EE-E45F-417C-8625-E61E014E3F21}" type="parTrans" cxnId="{E876A10E-E3FE-40E5-B72C-5AF4689F7DE5}">
      <dgm:prSet custT="1"/>
      <dgm:spPr>
        <a:ln>
          <a:solidFill>
            <a:schemeClr val="tx1"/>
          </a:solidFill>
        </a:ln>
      </dgm:spPr>
      <dgm:t>
        <a:bodyPr/>
        <a:lstStyle/>
        <a:p>
          <a:endParaRPr lang="en-US" sz="1200" dirty="0">
            <a:solidFill>
              <a:schemeClr val="bg1"/>
            </a:solidFill>
            <a:latin typeface="Arial"/>
            <a:cs typeface="Arial"/>
          </a:endParaRPr>
        </a:p>
      </dgm:t>
    </dgm:pt>
    <dgm:pt modelId="{5880D0B9-9A75-45B3-9B68-C622539822F0}" type="sibTrans" cxnId="{E876A10E-E3FE-40E5-B72C-5AF4689F7DE5}">
      <dgm:prSet/>
      <dgm:spPr/>
      <dgm:t>
        <a:bodyPr/>
        <a:lstStyle/>
        <a:p>
          <a:endParaRPr lang="en-US" sz="1200">
            <a:solidFill>
              <a:schemeClr val="bg1"/>
            </a:solidFill>
            <a:latin typeface="Arial"/>
            <a:cs typeface="Arial"/>
          </a:endParaRPr>
        </a:p>
      </dgm:t>
    </dgm:pt>
    <dgm:pt modelId="{1D05201C-8BB3-4ACD-B45B-DD3B718BB220}">
      <dgm:prSet phldrT="[Text]" custT="1"/>
      <dgm:spPr>
        <a:solidFill>
          <a:schemeClr val="tx2"/>
        </a:solidFill>
        <a:ln>
          <a:noFill/>
        </a:ln>
      </dgm:spPr>
      <dgm:t>
        <a:bodyPr/>
        <a:lstStyle/>
        <a:p>
          <a:r>
            <a:rPr lang="en-US" sz="1200" dirty="0">
              <a:solidFill>
                <a:schemeClr val="bg1"/>
              </a:solidFill>
              <a:latin typeface="Arial"/>
              <a:cs typeface="Arial"/>
            </a:rPr>
            <a:t>Hepatology</a:t>
          </a:r>
        </a:p>
      </dgm:t>
    </dgm:pt>
    <dgm:pt modelId="{BC5B2F86-73EE-498A-843E-0F74743CB5A1}" type="parTrans" cxnId="{5900BDBC-5878-4530-9975-3132462670EC}">
      <dgm:prSet custT="1"/>
      <dgm:spPr>
        <a:ln>
          <a:solidFill>
            <a:schemeClr val="tx1"/>
          </a:solidFill>
        </a:ln>
      </dgm:spPr>
      <dgm:t>
        <a:bodyPr/>
        <a:lstStyle/>
        <a:p>
          <a:endParaRPr lang="en-US" sz="1200" dirty="0">
            <a:solidFill>
              <a:schemeClr val="bg1"/>
            </a:solidFill>
            <a:latin typeface="Arial"/>
            <a:cs typeface="Arial"/>
          </a:endParaRPr>
        </a:p>
      </dgm:t>
    </dgm:pt>
    <dgm:pt modelId="{E90A3FA5-4D89-47E5-96AE-B0C67B98BBA7}" type="sibTrans" cxnId="{5900BDBC-5878-4530-9975-3132462670EC}">
      <dgm:prSet/>
      <dgm:spPr/>
      <dgm:t>
        <a:bodyPr/>
        <a:lstStyle/>
        <a:p>
          <a:endParaRPr lang="en-US" sz="1200">
            <a:solidFill>
              <a:schemeClr val="bg1"/>
            </a:solidFill>
            <a:latin typeface="Arial"/>
            <a:cs typeface="Arial"/>
          </a:endParaRPr>
        </a:p>
      </dgm:t>
    </dgm:pt>
    <dgm:pt modelId="{5BE4EA29-F621-4C67-88FF-73C9DFDA9EA9}">
      <dgm:prSet phldrT="[Text]" custT="1"/>
      <dgm:spPr>
        <a:solidFill>
          <a:schemeClr val="tx2"/>
        </a:solidFill>
        <a:ln>
          <a:noFill/>
        </a:ln>
      </dgm:spPr>
      <dgm:t>
        <a:bodyPr lIns="0" rIns="0"/>
        <a:lstStyle/>
        <a:p>
          <a:r>
            <a:rPr lang="en-US" sz="1200" dirty="0">
              <a:solidFill>
                <a:schemeClr val="bg1"/>
              </a:solidFill>
              <a:latin typeface="Arial"/>
              <a:cs typeface="Arial"/>
            </a:rPr>
            <a:t>Hepatobiliary and transplant surgery</a:t>
          </a:r>
        </a:p>
      </dgm:t>
    </dgm:pt>
    <dgm:pt modelId="{8933729D-B0C5-4451-B355-2C2533FD41F6}" type="parTrans" cxnId="{39DCF181-E00F-488E-9067-D5F8E2E88600}">
      <dgm:prSet custT="1"/>
      <dgm:spPr>
        <a:ln>
          <a:solidFill>
            <a:schemeClr val="tx1"/>
          </a:solidFill>
        </a:ln>
      </dgm:spPr>
      <dgm:t>
        <a:bodyPr/>
        <a:lstStyle/>
        <a:p>
          <a:endParaRPr lang="en-US" sz="1200" dirty="0">
            <a:solidFill>
              <a:schemeClr val="bg1"/>
            </a:solidFill>
            <a:latin typeface="Arial"/>
            <a:cs typeface="Arial"/>
          </a:endParaRPr>
        </a:p>
      </dgm:t>
    </dgm:pt>
    <dgm:pt modelId="{EB78B1C5-3BD7-4D2B-A1D2-A6628497DAF3}" type="sibTrans" cxnId="{39DCF181-E00F-488E-9067-D5F8E2E88600}">
      <dgm:prSet/>
      <dgm:spPr/>
      <dgm:t>
        <a:bodyPr/>
        <a:lstStyle/>
        <a:p>
          <a:endParaRPr lang="en-US" sz="1200">
            <a:solidFill>
              <a:schemeClr val="bg1"/>
            </a:solidFill>
            <a:latin typeface="Arial"/>
            <a:cs typeface="Arial"/>
          </a:endParaRPr>
        </a:p>
      </dgm:t>
    </dgm:pt>
    <dgm:pt modelId="{F7AF9D7A-6F0F-4A17-B980-5542742385BA}">
      <dgm:prSet phldrT="[Text]" custT="1"/>
      <dgm:spPr>
        <a:solidFill>
          <a:schemeClr val="tx2"/>
        </a:solidFill>
        <a:ln>
          <a:noFill/>
        </a:ln>
      </dgm:spPr>
      <dgm:t>
        <a:bodyPr/>
        <a:lstStyle/>
        <a:p>
          <a:r>
            <a:rPr lang="en-US" sz="1200" dirty="0">
              <a:solidFill>
                <a:schemeClr val="bg1"/>
              </a:solidFill>
              <a:latin typeface="Arial"/>
              <a:cs typeface="Arial"/>
            </a:rPr>
            <a:t>Diagnostic radiology</a:t>
          </a:r>
        </a:p>
      </dgm:t>
    </dgm:pt>
    <dgm:pt modelId="{B39E258A-C1B4-45E8-9623-178B34AF08F0}" type="parTrans" cxnId="{87C2541B-84F4-4DD6-B942-57D0A60BF38B}">
      <dgm:prSet custT="1"/>
      <dgm:spPr>
        <a:ln>
          <a:solidFill>
            <a:schemeClr val="tx1"/>
          </a:solidFill>
        </a:ln>
      </dgm:spPr>
      <dgm:t>
        <a:bodyPr/>
        <a:lstStyle/>
        <a:p>
          <a:endParaRPr lang="en-US" sz="1200" dirty="0">
            <a:solidFill>
              <a:schemeClr val="bg1"/>
            </a:solidFill>
            <a:latin typeface="Arial"/>
            <a:cs typeface="Arial"/>
          </a:endParaRPr>
        </a:p>
      </dgm:t>
    </dgm:pt>
    <dgm:pt modelId="{DB625600-363A-4089-B025-423612B0D0D5}" type="sibTrans" cxnId="{87C2541B-84F4-4DD6-B942-57D0A60BF38B}">
      <dgm:prSet/>
      <dgm:spPr/>
      <dgm:t>
        <a:bodyPr/>
        <a:lstStyle/>
        <a:p>
          <a:endParaRPr lang="en-US" sz="1200">
            <a:solidFill>
              <a:schemeClr val="bg1"/>
            </a:solidFill>
            <a:latin typeface="Arial"/>
            <a:cs typeface="Arial"/>
          </a:endParaRPr>
        </a:p>
      </dgm:t>
    </dgm:pt>
    <dgm:pt modelId="{2D45E0CD-24CA-4DF7-9BC6-9BBCEC2D5D55}">
      <dgm:prSet custT="1"/>
      <dgm:spPr>
        <a:solidFill>
          <a:schemeClr val="tx2"/>
        </a:solidFill>
        <a:ln>
          <a:noFill/>
        </a:ln>
      </dgm:spPr>
      <dgm:t>
        <a:bodyPr/>
        <a:lstStyle/>
        <a:p>
          <a:r>
            <a:rPr lang="en-US" sz="1200" dirty="0">
              <a:solidFill>
                <a:schemeClr val="bg1"/>
              </a:solidFill>
              <a:latin typeface="Arial"/>
              <a:cs typeface="Arial"/>
            </a:rPr>
            <a:t>Medical oncology</a:t>
          </a:r>
        </a:p>
      </dgm:t>
    </dgm:pt>
    <dgm:pt modelId="{85D1596E-858A-476E-9BC6-B0870E974F65}" type="parTrans" cxnId="{E6FEDB12-0796-4A7F-89D9-3CF7A94DD87E}">
      <dgm:prSet custT="1"/>
      <dgm:spPr>
        <a:ln>
          <a:solidFill>
            <a:schemeClr val="tx1"/>
          </a:solidFill>
        </a:ln>
      </dgm:spPr>
      <dgm:t>
        <a:bodyPr/>
        <a:lstStyle/>
        <a:p>
          <a:endParaRPr lang="en-US" sz="1200" dirty="0">
            <a:solidFill>
              <a:schemeClr val="bg1"/>
            </a:solidFill>
            <a:latin typeface="Arial"/>
            <a:cs typeface="Arial"/>
          </a:endParaRPr>
        </a:p>
      </dgm:t>
    </dgm:pt>
    <dgm:pt modelId="{2B3553D3-AD21-42C4-886B-47B992FC374C}" type="sibTrans" cxnId="{E6FEDB12-0796-4A7F-89D9-3CF7A94DD87E}">
      <dgm:prSet/>
      <dgm:spPr/>
      <dgm:t>
        <a:bodyPr/>
        <a:lstStyle/>
        <a:p>
          <a:endParaRPr lang="en-US" sz="1200">
            <a:solidFill>
              <a:schemeClr val="bg1"/>
            </a:solidFill>
            <a:latin typeface="Arial"/>
            <a:cs typeface="Arial"/>
          </a:endParaRPr>
        </a:p>
      </dgm:t>
    </dgm:pt>
    <dgm:pt modelId="{7F34DEA9-718C-4B9A-A44F-952A7E04F82E}">
      <dgm:prSet custT="1"/>
      <dgm:spPr>
        <a:solidFill>
          <a:schemeClr val="tx2"/>
        </a:solidFill>
        <a:ln>
          <a:noFill/>
        </a:ln>
      </dgm:spPr>
      <dgm:t>
        <a:bodyPr/>
        <a:lstStyle/>
        <a:p>
          <a:r>
            <a:rPr lang="en-US" sz="1200" dirty="0">
              <a:solidFill>
                <a:schemeClr val="bg1"/>
              </a:solidFill>
              <a:latin typeface="Arial"/>
              <a:cs typeface="Arial"/>
            </a:rPr>
            <a:t>Radiation oncology</a:t>
          </a:r>
        </a:p>
      </dgm:t>
    </dgm:pt>
    <dgm:pt modelId="{6A4EEDA3-4137-4804-BD17-66EF7FC4A687}" type="parTrans" cxnId="{252C17CC-8617-4744-BD52-939AD8604808}">
      <dgm:prSet custT="1"/>
      <dgm:spPr>
        <a:ln>
          <a:solidFill>
            <a:schemeClr val="tx1"/>
          </a:solidFill>
        </a:ln>
      </dgm:spPr>
      <dgm:t>
        <a:bodyPr/>
        <a:lstStyle/>
        <a:p>
          <a:endParaRPr lang="en-US" sz="1200" dirty="0">
            <a:solidFill>
              <a:schemeClr val="bg1"/>
            </a:solidFill>
            <a:latin typeface="Arial"/>
            <a:cs typeface="Arial"/>
          </a:endParaRPr>
        </a:p>
      </dgm:t>
    </dgm:pt>
    <dgm:pt modelId="{13A2FB69-CA82-4F29-8030-FD2A9B2AC0B0}" type="sibTrans" cxnId="{252C17CC-8617-4744-BD52-939AD8604808}">
      <dgm:prSet/>
      <dgm:spPr/>
      <dgm:t>
        <a:bodyPr/>
        <a:lstStyle/>
        <a:p>
          <a:endParaRPr lang="en-US" sz="1200">
            <a:solidFill>
              <a:schemeClr val="bg1"/>
            </a:solidFill>
            <a:latin typeface="Arial"/>
            <a:cs typeface="Arial"/>
          </a:endParaRPr>
        </a:p>
      </dgm:t>
    </dgm:pt>
    <dgm:pt modelId="{A34FF61A-C940-4732-9636-56916EABAC77}">
      <dgm:prSet custT="1"/>
      <dgm:spPr>
        <a:solidFill>
          <a:schemeClr val="tx2"/>
        </a:solidFill>
        <a:ln>
          <a:noFill/>
        </a:ln>
      </dgm:spPr>
      <dgm:t>
        <a:bodyPr/>
        <a:lstStyle/>
        <a:p>
          <a:r>
            <a:rPr lang="en-US" sz="1200" dirty="0">
              <a:solidFill>
                <a:schemeClr val="bg1"/>
              </a:solidFill>
              <a:latin typeface="Arial"/>
              <a:cs typeface="Arial"/>
            </a:rPr>
            <a:t>Palliative care</a:t>
          </a:r>
        </a:p>
      </dgm:t>
    </dgm:pt>
    <dgm:pt modelId="{A6315E88-C575-4B28-9550-5A3477C3B0CA}" type="parTrans" cxnId="{ED2ED490-BD3E-438C-96B9-A2E6D4558C74}">
      <dgm:prSet custT="1"/>
      <dgm:spPr>
        <a:ln>
          <a:solidFill>
            <a:schemeClr val="tx1"/>
          </a:solidFill>
        </a:ln>
      </dgm:spPr>
      <dgm:t>
        <a:bodyPr/>
        <a:lstStyle/>
        <a:p>
          <a:endParaRPr lang="en-US" sz="1200" dirty="0">
            <a:solidFill>
              <a:schemeClr val="bg1"/>
            </a:solidFill>
            <a:latin typeface="Arial"/>
            <a:cs typeface="Arial"/>
          </a:endParaRPr>
        </a:p>
      </dgm:t>
    </dgm:pt>
    <dgm:pt modelId="{A6A4EF00-2DAF-427C-B09A-6C8086A783BB}" type="sibTrans" cxnId="{ED2ED490-BD3E-438C-96B9-A2E6D4558C74}">
      <dgm:prSet/>
      <dgm:spPr/>
      <dgm:t>
        <a:bodyPr/>
        <a:lstStyle/>
        <a:p>
          <a:endParaRPr lang="en-US" sz="1200">
            <a:solidFill>
              <a:schemeClr val="bg1"/>
            </a:solidFill>
            <a:latin typeface="Arial"/>
            <a:cs typeface="Arial"/>
          </a:endParaRPr>
        </a:p>
      </dgm:t>
    </dgm:pt>
    <dgm:pt modelId="{4B9416F9-4244-40C4-B611-4B62B63645A4}">
      <dgm:prSet custT="1"/>
      <dgm:spPr>
        <a:solidFill>
          <a:schemeClr val="tx2"/>
        </a:solidFill>
        <a:ln>
          <a:noFill/>
        </a:ln>
      </dgm:spPr>
      <dgm:t>
        <a:bodyPr/>
        <a:lstStyle/>
        <a:p>
          <a:r>
            <a:rPr lang="en-US" sz="1200" dirty="0">
              <a:solidFill>
                <a:schemeClr val="bg1"/>
              </a:solidFill>
              <a:latin typeface="Arial"/>
              <a:cs typeface="Arial"/>
            </a:rPr>
            <a:t>Primary care provider</a:t>
          </a:r>
        </a:p>
      </dgm:t>
    </dgm:pt>
    <dgm:pt modelId="{41D17F8E-D2F8-435A-85BC-C7BC88DEE50B}" type="parTrans" cxnId="{9E7378B4-97C2-477C-8B6C-7AF6E0EC7388}">
      <dgm:prSet custT="1"/>
      <dgm:spPr>
        <a:ln>
          <a:solidFill>
            <a:schemeClr val="tx1"/>
          </a:solidFill>
        </a:ln>
      </dgm:spPr>
      <dgm:t>
        <a:bodyPr/>
        <a:lstStyle/>
        <a:p>
          <a:endParaRPr lang="en-US" sz="1200" dirty="0">
            <a:solidFill>
              <a:schemeClr val="bg1"/>
            </a:solidFill>
            <a:latin typeface="Arial"/>
            <a:cs typeface="Arial"/>
          </a:endParaRPr>
        </a:p>
      </dgm:t>
    </dgm:pt>
    <dgm:pt modelId="{D45A1511-DE56-45EB-99E1-3A44930AE829}" type="sibTrans" cxnId="{9E7378B4-97C2-477C-8B6C-7AF6E0EC7388}">
      <dgm:prSet/>
      <dgm:spPr/>
      <dgm:t>
        <a:bodyPr/>
        <a:lstStyle/>
        <a:p>
          <a:endParaRPr lang="en-US" sz="1200">
            <a:solidFill>
              <a:schemeClr val="bg1"/>
            </a:solidFill>
            <a:latin typeface="Arial"/>
            <a:cs typeface="Arial"/>
          </a:endParaRPr>
        </a:p>
      </dgm:t>
    </dgm:pt>
    <dgm:pt modelId="{1173F8B6-24C7-4695-8B0A-EB685E620542}">
      <dgm:prSet custT="1"/>
      <dgm:spPr>
        <a:solidFill>
          <a:schemeClr val="tx2"/>
        </a:solidFill>
        <a:ln>
          <a:noFill/>
        </a:ln>
      </dgm:spPr>
      <dgm:t>
        <a:bodyPr/>
        <a:lstStyle/>
        <a:p>
          <a:r>
            <a:rPr lang="en-US" sz="1200" dirty="0">
              <a:solidFill>
                <a:schemeClr val="bg1"/>
              </a:solidFill>
              <a:latin typeface="Arial"/>
              <a:cs typeface="Arial"/>
            </a:rPr>
            <a:t>Pathology</a:t>
          </a:r>
        </a:p>
      </dgm:t>
    </dgm:pt>
    <dgm:pt modelId="{87AA8226-AFCF-4363-91B6-ED6467BFC559}" type="parTrans" cxnId="{818A902E-07F2-4CFE-AB03-FF2FA8EB2891}">
      <dgm:prSet custT="1"/>
      <dgm:spPr>
        <a:ln>
          <a:solidFill>
            <a:schemeClr val="tx1"/>
          </a:solidFill>
        </a:ln>
      </dgm:spPr>
      <dgm:t>
        <a:bodyPr/>
        <a:lstStyle/>
        <a:p>
          <a:endParaRPr lang="en-US" sz="1200" dirty="0">
            <a:solidFill>
              <a:schemeClr val="bg1"/>
            </a:solidFill>
            <a:latin typeface="Arial"/>
            <a:cs typeface="Arial"/>
          </a:endParaRPr>
        </a:p>
      </dgm:t>
    </dgm:pt>
    <dgm:pt modelId="{407F2821-C035-4A56-A626-1339489ABEF6}" type="sibTrans" cxnId="{818A902E-07F2-4CFE-AB03-FF2FA8EB2891}">
      <dgm:prSet/>
      <dgm:spPr/>
      <dgm:t>
        <a:bodyPr/>
        <a:lstStyle/>
        <a:p>
          <a:endParaRPr lang="en-US" sz="1200">
            <a:solidFill>
              <a:schemeClr val="bg1"/>
            </a:solidFill>
            <a:latin typeface="Arial"/>
            <a:cs typeface="Arial"/>
          </a:endParaRPr>
        </a:p>
      </dgm:t>
    </dgm:pt>
    <dgm:pt modelId="{CF46313A-E56B-4033-ADB9-9D1A8A7F281D}" type="pres">
      <dgm:prSet presAssocID="{B8BDD7A9-143B-4AE4-8931-AF990A74F105}" presName="cycle" presStyleCnt="0">
        <dgm:presLayoutVars>
          <dgm:chMax val="1"/>
          <dgm:dir/>
          <dgm:animLvl val="ctr"/>
          <dgm:resizeHandles val="exact"/>
        </dgm:presLayoutVars>
      </dgm:prSet>
      <dgm:spPr/>
    </dgm:pt>
    <dgm:pt modelId="{119C64D6-5E18-456A-A176-61EE861F85AE}" type="pres">
      <dgm:prSet presAssocID="{08697590-4210-496B-A554-13641231D34B}" presName="centerShape" presStyleLbl="node0" presStyleIdx="0" presStyleCnt="1" custScaleX="151215" custScaleY="151215"/>
      <dgm:spPr/>
    </dgm:pt>
    <dgm:pt modelId="{DC3BF565-9B9E-49AB-B060-0F9D28DC1097}" type="pres">
      <dgm:prSet presAssocID="{A39E84EE-E45F-417C-8625-E61E014E3F21}" presName="Name9" presStyleLbl="parChTrans1D2" presStyleIdx="0" presStyleCnt="9"/>
      <dgm:spPr/>
    </dgm:pt>
    <dgm:pt modelId="{ECF2D0A2-2CF7-4AE0-9B38-16EB1396F62D}" type="pres">
      <dgm:prSet presAssocID="{A39E84EE-E45F-417C-8625-E61E014E3F21}" presName="connTx" presStyleLbl="parChTrans1D2" presStyleIdx="0" presStyleCnt="9"/>
      <dgm:spPr/>
    </dgm:pt>
    <dgm:pt modelId="{20708E79-E098-4CD2-B031-E07D79C9B6A0}" type="pres">
      <dgm:prSet presAssocID="{FFB6EEB7-032A-4B93-8081-17FA67E28434}" presName="node" presStyleLbl="node1" presStyleIdx="0" presStyleCnt="9" custScaleX="125608">
        <dgm:presLayoutVars>
          <dgm:bulletEnabled val="1"/>
        </dgm:presLayoutVars>
      </dgm:prSet>
      <dgm:spPr/>
    </dgm:pt>
    <dgm:pt modelId="{BBF9631E-B6B6-46E4-88CD-B1ECEC37921A}" type="pres">
      <dgm:prSet presAssocID="{BC5B2F86-73EE-498A-843E-0F74743CB5A1}" presName="Name9" presStyleLbl="parChTrans1D2" presStyleIdx="1" presStyleCnt="9"/>
      <dgm:spPr/>
    </dgm:pt>
    <dgm:pt modelId="{DEEF9CAD-F9C7-466C-9494-A14125F8E889}" type="pres">
      <dgm:prSet presAssocID="{BC5B2F86-73EE-498A-843E-0F74743CB5A1}" presName="connTx" presStyleLbl="parChTrans1D2" presStyleIdx="1" presStyleCnt="9"/>
      <dgm:spPr/>
    </dgm:pt>
    <dgm:pt modelId="{1C8E256F-98EC-4712-82A8-AC99F978910A}" type="pres">
      <dgm:prSet presAssocID="{1D05201C-8BB3-4ACD-B45B-DD3B718BB220}" presName="node" presStyleLbl="node1" presStyleIdx="1" presStyleCnt="9" custScaleX="123638">
        <dgm:presLayoutVars>
          <dgm:bulletEnabled val="1"/>
        </dgm:presLayoutVars>
      </dgm:prSet>
      <dgm:spPr/>
    </dgm:pt>
    <dgm:pt modelId="{3C5C4774-73C0-4EB5-B39D-59A18F7E1714}" type="pres">
      <dgm:prSet presAssocID="{85D1596E-858A-476E-9BC6-B0870E974F65}" presName="Name9" presStyleLbl="parChTrans1D2" presStyleIdx="2" presStyleCnt="9"/>
      <dgm:spPr/>
    </dgm:pt>
    <dgm:pt modelId="{CD7411D5-80E2-4FA6-9934-ACDADBEB68F5}" type="pres">
      <dgm:prSet presAssocID="{85D1596E-858A-476E-9BC6-B0870E974F65}" presName="connTx" presStyleLbl="parChTrans1D2" presStyleIdx="2" presStyleCnt="9"/>
      <dgm:spPr/>
    </dgm:pt>
    <dgm:pt modelId="{02CBD36C-9C77-4A6D-AC8C-78BB7ECBD4DE}" type="pres">
      <dgm:prSet presAssocID="{2D45E0CD-24CA-4DF7-9BC6-9BBCEC2D5D55}" presName="node" presStyleLbl="node1" presStyleIdx="2" presStyleCnt="9" custScaleX="129131">
        <dgm:presLayoutVars>
          <dgm:bulletEnabled val="1"/>
        </dgm:presLayoutVars>
      </dgm:prSet>
      <dgm:spPr/>
    </dgm:pt>
    <dgm:pt modelId="{61598D27-8E96-49DF-8323-34B5F1B9AD68}" type="pres">
      <dgm:prSet presAssocID="{6A4EEDA3-4137-4804-BD17-66EF7FC4A687}" presName="Name9" presStyleLbl="parChTrans1D2" presStyleIdx="3" presStyleCnt="9"/>
      <dgm:spPr/>
    </dgm:pt>
    <dgm:pt modelId="{96C22700-9DA1-40A4-92F9-1BE288E2C507}" type="pres">
      <dgm:prSet presAssocID="{6A4EEDA3-4137-4804-BD17-66EF7FC4A687}" presName="connTx" presStyleLbl="parChTrans1D2" presStyleIdx="3" presStyleCnt="9"/>
      <dgm:spPr/>
    </dgm:pt>
    <dgm:pt modelId="{47406894-4853-401F-8A70-290C7840D7F4}" type="pres">
      <dgm:prSet presAssocID="{7F34DEA9-718C-4B9A-A44F-952A7E04F82E}" presName="node" presStyleLbl="node1" presStyleIdx="3" presStyleCnt="9" custScaleX="143684" custRadScaleRad="101992" custRadScaleInc="-25720">
        <dgm:presLayoutVars>
          <dgm:bulletEnabled val="1"/>
        </dgm:presLayoutVars>
      </dgm:prSet>
      <dgm:spPr/>
    </dgm:pt>
    <dgm:pt modelId="{4705B93D-9DA8-4479-8C04-5436C0778258}" type="pres">
      <dgm:prSet presAssocID="{A6315E88-C575-4B28-9550-5A3477C3B0CA}" presName="Name9" presStyleLbl="parChTrans1D2" presStyleIdx="4" presStyleCnt="9"/>
      <dgm:spPr/>
    </dgm:pt>
    <dgm:pt modelId="{1D0875F7-5372-4B27-AEF2-0DD1B0971722}" type="pres">
      <dgm:prSet presAssocID="{A6315E88-C575-4B28-9550-5A3477C3B0CA}" presName="connTx" presStyleLbl="parChTrans1D2" presStyleIdx="4" presStyleCnt="9"/>
      <dgm:spPr/>
    </dgm:pt>
    <dgm:pt modelId="{52B726E4-C979-4A5D-89EC-E5AA80CEDCA9}" type="pres">
      <dgm:prSet presAssocID="{A34FF61A-C940-4732-9636-56916EABAC77}" presName="node" presStyleLbl="node1" presStyleIdx="4" presStyleCnt="9" custAng="10800000" custFlipVert="1" custScaleX="125448" custScaleY="101366" custRadScaleRad="102378" custRadScaleInc="-38748">
        <dgm:presLayoutVars>
          <dgm:bulletEnabled val="1"/>
        </dgm:presLayoutVars>
      </dgm:prSet>
      <dgm:spPr/>
    </dgm:pt>
    <dgm:pt modelId="{07E811A4-9D87-46F1-A54E-32AAAAD08B38}" type="pres">
      <dgm:prSet presAssocID="{41D17F8E-D2F8-435A-85BC-C7BC88DEE50B}" presName="Name9" presStyleLbl="parChTrans1D2" presStyleIdx="5" presStyleCnt="9"/>
      <dgm:spPr/>
    </dgm:pt>
    <dgm:pt modelId="{6F1D29E1-F482-4A91-A01C-F4E2E8585A78}" type="pres">
      <dgm:prSet presAssocID="{41D17F8E-D2F8-435A-85BC-C7BC88DEE50B}" presName="connTx" presStyleLbl="parChTrans1D2" presStyleIdx="5" presStyleCnt="9"/>
      <dgm:spPr/>
    </dgm:pt>
    <dgm:pt modelId="{27523BCF-D00D-41D7-AF50-5F2BEA807642}" type="pres">
      <dgm:prSet presAssocID="{4B9416F9-4244-40C4-B611-4B62B63645A4}" presName="node" presStyleLbl="node1" presStyleIdx="5" presStyleCnt="9" custScaleX="141275">
        <dgm:presLayoutVars>
          <dgm:bulletEnabled val="1"/>
        </dgm:presLayoutVars>
      </dgm:prSet>
      <dgm:spPr/>
    </dgm:pt>
    <dgm:pt modelId="{F23F8FD9-F412-4E48-AFA7-03CEC1FEFF88}" type="pres">
      <dgm:prSet presAssocID="{87AA8226-AFCF-4363-91B6-ED6467BFC559}" presName="Name9" presStyleLbl="parChTrans1D2" presStyleIdx="6" presStyleCnt="9"/>
      <dgm:spPr/>
    </dgm:pt>
    <dgm:pt modelId="{CC7E7713-13D8-4414-97F5-45AD568CCCE2}" type="pres">
      <dgm:prSet presAssocID="{87AA8226-AFCF-4363-91B6-ED6467BFC559}" presName="connTx" presStyleLbl="parChTrans1D2" presStyleIdx="6" presStyleCnt="9"/>
      <dgm:spPr/>
    </dgm:pt>
    <dgm:pt modelId="{3ABF0053-E1AF-4E8D-B630-30B3629D4225}" type="pres">
      <dgm:prSet presAssocID="{1173F8B6-24C7-4695-8B0A-EB685E620542}" presName="node" presStyleLbl="node1" presStyleIdx="6" presStyleCnt="9" custScaleX="131252">
        <dgm:presLayoutVars>
          <dgm:bulletEnabled val="1"/>
        </dgm:presLayoutVars>
      </dgm:prSet>
      <dgm:spPr/>
    </dgm:pt>
    <dgm:pt modelId="{228A43C2-9748-4C83-90E3-BD3594F9E979}" type="pres">
      <dgm:prSet presAssocID="{8933729D-B0C5-4451-B355-2C2533FD41F6}" presName="Name9" presStyleLbl="parChTrans1D2" presStyleIdx="7" presStyleCnt="9"/>
      <dgm:spPr/>
    </dgm:pt>
    <dgm:pt modelId="{55CE432D-6A63-42E1-BA7B-405BFF74718E}" type="pres">
      <dgm:prSet presAssocID="{8933729D-B0C5-4451-B355-2C2533FD41F6}" presName="connTx" presStyleLbl="parChTrans1D2" presStyleIdx="7" presStyleCnt="9"/>
      <dgm:spPr/>
    </dgm:pt>
    <dgm:pt modelId="{436EECF8-CDA8-4C13-89A1-D6F8994D9029}" type="pres">
      <dgm:prSet presAssocID="{5BE4EA29-F621-4C67-88FF-73C9DFDA9EA9}" presName="node" presStyleLbl="node1" presStyleIdx="7" presStyleCnt="9" custScaleX="152738">
        <dgm:presLayoutVars>
          <dgm:bulletEnabled val="1"/>
        </dgm:presLayoutVars>
      </dgm:prSet>
      <dgm:spPr/>
    </dgm:pt>
    <dgm:pt modelId="{AFF28B2A-8D93-4761-8A44-8B01C60463F8}" type="pres">
      <dgm:prSet presAssocID="{B39E258A-C1B4-45E8-9623-178B34AF08F0}" presName="Name9" presStyleLbl="parChTrans1D2" presStyleIdx="8" presStyleCnt="9"/>
      <dgm:spPr/>
    </dgm:pt>
    <dgm:pt modelId="{C70E2E2E-CDBA-4EFA-BC7E-6816A7BA326A}" type="pres">
      <dgm:prSet presAssocID="{B39E258A-C1B4-45E8-9623-178B34AF08F0}" presName="connTx" presStyleLbl="parChTrans1D2" presStyleIdx="8" presStyleCnt="9"/>
      <dgm:spPr/>
    </dgm:pt>
    <dgm:pt modelId="{D808742D-9780-411D-80C0-8B5C61F19AC8}" type="pres">
      <dgm:prSet presAssocID="{F7AF9D7A-6F0F-4A17-B980-5542742385BA}" presName="node" presStyleLbl="node1" presStyleIdx="8" presStyleCnt="9" custScaleX="136327">
        <dgm:presLayoutVars>
          <dgm:bulletEnabled val="1"/>
        </dgm:presLayoutVars>
      </dgm:prSet>
      <dgm:spPr/>
    </dgm:pt>
  </dgm:ptLst>
  <dgm:cxnLst>
    <dgm:cxn modelId="{7BB39A05-AE99-426F-AE6E-C915510EB294}" type="presOf" srcId="{FFB6EEB7-032A-4B93-8081-17FA67E28434}" destId="{20708E79-E098-4CD2-B031-E07D79C9B6A0}" srcOrd="0" destOrd="0" presId="urn:microsoft.com/office/officeart/2005/8/layout/radial1"/>
    <dgm:cxn modelId="{E876A10E-E3FE-40E5-B72C-5AF4689F7DE5}" srcId="{08697590-4210-496B-A554-13641231D34B}" destId="{FFB6EEB7-032A-4B93-8081-17FA67E28434}" srcOrd="0" destOrd="0" parTransId="{A39E84EE-E45F-417C-8625-E61E014E3F21}" sibTransId="{5880D0B9-9A75-45B3-9B68-C622539822F0}"/>
    <dgm:cxn modelId="{77888A11-A4D1-4B26-B457-771155F01D18}" type="presOf" srcId="{A39E84EE-E45F-417C-8625-E61E014E3F21}" destId="{ECF2D0A2-2CF7-4AE0-9B38-16EB1396F62D}" srcOrd="1" destOrd="0" presId="urn:microsoft.com/office/officeart/2005/8/layout/radial1"/>
    <dgm:cxn modelId="{E6FEDB12-0796-4A7F-89D9-3CF7A94DD87E}" srcId="{08697590-4210-496B-A554-13641231D34B}" destId="{2D45E0CD-24CA-4DF7-9BC6-9BBCEC2D5D55}" srcOrd="2" destOrd="0" parTransId="{85D1596E-858A-476E-9BC6-B0870E974F65}" sibTransId="{2B3553D3-AD21-42C4-886B-47B992FC374C}"/>
    <dgm:cxn modelId="{481CAE14-A85E-435E-9866-1026624AC724}" type="presOf" srcId="{1D05201C-8BB3-4ACD-B45B-DD3B718BB220}" destId="{1C8E256F-98EC-4712-82A8-AC99F978910A}" srcOrd="0" destOrd="0" presId="urn:microsoft.com/office/officeart/2005/8/layout/radial1"/>
    <dgm:cxn modelId="{01542115-F875-44C9-A241-E60B1B2DE8E6}" type="presOf" srcId="{BC5B2F86-73EE-498A-843E-0F74743CB5A1}" destId="{BBF9631E-B6B6-46E4-88CD-B1ECEC37921A}" srcOrd="0" destOrd="0" presId="urn:microsoft.com/office/officeart/2005/8/layout/radial1"/>
    <dgm:cxn modelId="{35A39F16-F95D-4A38-931A-40724CA678DC}" type="presOf" srcId="{B8BDD7A9-143B-4AE4-8931-AF990A74F105}" destId="{CF46313A-E56B-4033-ADB9-9D1A8A7F281D}" srcOrd="0" destOrd="0" presId="urn:microsoft.com/office/officeart/2005/8/layout/radial1"/>
    <dgm:cxn modelId="{87C2541B-84F4-4DD6-B942-57D0A60BF38B}" srcId="{08697590-4210-496B-A554-13641231D34B}" destId="{F7AF9D7A-6F0F-4A17-B980-5542742385BA}" srcOrd="8" destOrd="0" parTransId="{B39E258A-C1B4-45E8-9623-178B34AF08F0}" sibTransId="{DB625600-363A-4089-B025-423612B0D0D5}"/>
    <dgm:cxn modelId="{A5B19528-5FD6-4131-A1D9-3EC8A2991045}" type="presOf" srcId="{A39E84EE-E45F-417C-8625-E61E014E3F21}" destId="{DC3BF565-9B9E-49AB-B060-0F9D28DC1097}" srcOrd="0" destOrd="0" presId="urn:microsoft.com/office/officeart/2005/8/layout/radial1"/>
    <dgm:cxn modelId="{818A902E-07F2-4CFE-AB03-FF2FA8EB2891}" srcId="{08697590-4210-496B-A554-13641231D34B}" destId="{1173F8B6-24C7-4695-8B0A-EB685E620542}" srcOrd="6" destOrd="0" parTransId="{87AA8226-AFCF-4363-91B6-ED6467BFC559}" sibTransId="{407F2821-C035-4A56-A626-1339489ABEF6}"/>
    <dgm:cxn modelId="{ADA61C31-0C45-4EDB-A6C3-6A4771921BD7}" type="presOf" srcId="{B39E258A-C1B4-45E8-9623-178B34AF08F0}" destId="{AFF28B2A-8D93-4761-8A44-8B01C60463F8}" srcOrd="0" destOrd="0" presId="urn:microsoft.com/office/officeart/2005/8/layout/radial1"/>
    <dgm:cxn modelId="{01F9AD31-5B1A-4727-B572-6C7D59FFD34B}" type="presOf" srcId="{5BE4EA29-F621-4C67-88FF-73C9DFDA9EA9}" destId="{436EECF8-CDA8-4C13-89A1-D6F8994D9029}" srcOrd="0" destOrd="0" presId="urn:microsoft.com/office/officeart/2005/8/layout/radial1"/>
    <dgm:cxn modelId="{111D7A3C-B125-41D7-9A19-CE50BAAFD6DB}" type="presOf" srcId="{2D45E0CD-24CA-4DF7-9BC6-9BBCEC2D5D55}" destId="{02CBD36C-9C77-4A6D-AC8C-78BB7ECBD4DE}" srcOrd="0" destOrd="0" presId="urn:microsoft.com/office/officeart/2005/8/layout/radial1"/>
    <dgm:cxn modelId="{2B552240-4627-4FC8-8D6E-6C3CF9B43DE7}" type="presOf" srcId="{1173F8B6-24C7-4695-8B0A-EB685E620542}" destId="{3ABF0053-E1AF-4E8D-B630-30B3629D4225}" srcOrd="0" destOrd="0" presId="urn:microsoft.com/office/officeart/2005/8/layout/radial1"/>
    <dgm:cxn modelId="{6742314B-D2B9-46FE-A693-77191B076829}" type="presOf" srcId="{41D17F8E-D2F8-435A-85BC-C7BC88DEE50B}" destId="{07E811A4-9D87-46F1-A54E-32AAAAD08B38}" srcOrd="0" destOrd="0" presId="urn:microsoft.com/office/officeart/2005/8/layout/radial1"/>
    <dgm:cxn modelId="{9D93FA4E-BE7A-445D-AB2C-541FE53EF553}" type="presOf" srcId="{BC5B2F86-73EE-498A-843E-0F74743CB5A1}" destId="{DEEF9CAD-F9C7-466C-9494-A14125F8E889}" srcOrd="1" destOrd="0" presId="urn:microsoft.com/office/officeart/2005/8/layout/radial1"/>
    <dgm:cxn modelId="{77245B5B-A621-43C7-81DD-DEFD5C2688B8}" type="presOf" srcId="{8933729D-B0C5-4451-B355-2C2533FD41F6}" destId="{228A43C2-9748-4C83-90E3-BD3594F9E979}" srcOrd="0" destOrd="0" presId="urn:microsoft.com/office/officeart/2005/8/layout/radial1"/>
    <dgm:cxn modelId="{31A05765-D963-43EB-8313-B37BBE67FA4A}" type="presOf" srcId="{B39E258A-C1B4-45E8-9623-178B34AF08F0}" destId="{C70E2E2E-CDBA-4EFA-BC7E-6816A7BA326A}" srcOrd="1" destOrd="0" presId="urn:microsoft.com/office/officeart/2005/8/layout/radial1"/>
    <dgm:cxn modelId="{812FF678-1283-4E4E-AACE-0F1921404513}" type="presOf" srcId="{A6315E88-C575-4B28-9550-5A3477C3B0CA}" destId="{1D0875F7-5372-4B27-AEF2-0DD1B0971722}" srcOrd="1" destOrd="0" presId="urn:microsoft.com/office/officeart/2005/8/layout/radial1"/>
    <dgm:cxn modelId="{39DCF181-E00F-488E-9067-D5F8E2E88600}" srcId="{08697590-4210-496B-A554-13641231D34B}" destId="{5BE4EA29-F621-4C67-88FF-73C9DFDA9EA9}" srcOrd="7" destOrd="0" parTransId="{8933729D-B0C5-4451-B355-2C2533FD41F6}" sibTransId="{EB78B1C5-3BD7-4D2B-A1D2-A6628497DAF3}"/>
    <dgm:cxn modelId="{C767558C-D87B-4F88-AD74-AD00EB70C99E}" type="presOf" srcId="{87AA8226-AFCF-4363-91B6-ED6467BFC559}" destId="{F23F8FD9-F412-4E48-AFA7-03CEC1FEFF88}" srcOrd="0" destOrd="0" presId="urn:microsoft.com/office/officeart/2005/8/layout/radial1"/>
    <dgm:cxn modelId="{ED2ED490-BD3E-438C-96B9-A2E6D4558C74}" srcId="{08697590-4210-496B-A554-13641231D34B}" destId="{A34FF61A-C940-4732-9636-56916EABAC77}" srcOrd="4" destOrd="0" parTransId="{A6315E88-C575-4B28-9550-5A3477C3B0CA}" sibTransId="{A6A4EF00-2DAF-427C-B09A-6C8086A783BB}"/>
    <dgm:cxn modelId="{1D1B0B98-151C-4904-B685-DFABCB18384F}" type="presOf" srcId="{41D17F8E-D2F8-435A-85BC-C7BC88DEE50B}" destId="{6F1D29E1-F482-4A91-A01C-F4E2E8585A78}" srcOrd="1" destOrd="0" presId="urn:microsoft.com/office/officeart/2005/8/layout/radial1"/>
    <dgm:cxn modelId="{904AE89D-0723-499F-9277-2CDD40E050DD}" type="presOf" srcId="{F7AF9D7A-6F0F-4A17-B980-5542742385BA}" destId="{D808742D-9780-411D-80C0-8B5C61F19AC8}" srcOrd="0" destOrd="0" presId="urn:microsoft.com/office/officeart/2005/8/layout/radial1"/>
    <dgm:cxn modelId="{A36CD0A7-0893-4BCA-8325-CBA98159AEBF}" srcId="{B8BDD7A9-143B-4AE4-8931-AF990A74F105}" destId="{08697590-4210-496B-A554-13641231D34B}" srcOrd="0" destOrd="0" parTransId="{317B4BEE-4D36-4F2D-9E5C-332397109E93}" sibTransId="{7A76A7D5-40AA-4B95-8EB0-EBF30F04BD37}"/>
    <dgm:cxn modelId="{BC9A15AC-BE30-45E5-959D-6FEE828B5CAB}" type="presOf" srcId="{6A4EEDA3-4137-4804-BD17-66EF7FC4A687}" destId="{96C22700-9DA1-40A4-92F9-1BE288E2C507}" srcOrd="1" destOrd="0" presId="urn:microsoft.com/office/officeart/2005/8/layout/radial1"/>
    <dgm:cxn modelId="{13F6F3AF-1E6B-4CAC-A967-025CF16E90EA}" type="presOf" srcId="{8933729D-B0C5-4451-B355-2C2533FD41F6}" destId="{55CE432D-6A63-42E1-BA7B-405BFF74718E}" srcOrd="1" destOrd="0" presId="urn:microsoft.com/office/officeart/2005/8/layout/radial1"/>
    <dgm:cxn modelId="{9E7378B4-97C2-477C-8B6C-7AF6E0EC7388}" srcId="{08697590-4210-496B-A554-13641231D34B}" destId="{4B9416F9-4244-40C4-B611-4B62B63645A4}" srcOrd="5" destOrd="0" parTransId="{41D17F8E-D2F8-435A-85BC-C7BC88DEE50B}" sibTransId="{D45A1511-DE56-45EB-99E1-3A44930AE829}"/>
    <dgm:cxn modelId="{DCB081BA-C0C0-4D7E-80D0-51B6462B0CF0}" type="presOf" srcId="{87AA8226-AFCF-4363-91B6-ED6467BFC559}" destId="{CC7E7713-13D8-4414-97F5-45AD568CCCE2}" srcOrd="1" destOrd="0" presId="urn:microsoft.com/office/officeart/2005/8/layout/radial1"/>
    <dgm:cxn modelId="{5900BDBC-5878-4530-9975-3132462670EC}" srcId="{08697590-4210-496B-A554-13641231D34B}" destId="{1D05201C-8BB3-4ACD-B45B-DD3B718BB220}" srcOrd="1" destOrd="0" parTransId="{BC5B2F86-73EE-498A-843E-0F74743CB5A1}" sibTransId="{E90A3FA5-4D89-47E5-96AE-B0C67B98BBA7}"/>
    <dgm:cxn modelId="{D98C69C4-9F6A-4E30-B1FF-D6A921D35A00}" type="presOf" srcId="{85D1596E-858A-476E-9BC6-B0870E974F65}" destId="{CD7411D5-80E2-4FA6-9934-ACDADBEB68F5}" srcOrd="1" destOrd="0" presId="urn:microsoft.com/office/officeart/2005/8/layout/radial1"/>
    <dgm:cxn modelId="{252C17CC-8617-4744-BD52-939AD8604808}" srcId="{08697590-4210-496B-A554-13641231D34B}" destId="{7F34DEA9-718C-4B9A-A44F-952A7E04F82E}" srcOrd="3" destOrd="0" parTransId="{6A4EEDA3-4137-4804-BD17-66EF7FC4A687}" sibTransId="{13A2FB69-CA82-4F29-8030-FD2A9B2AC0B0}"/>
    <dgm:cxn modelId="{4D07B0CD-2255-4EF9-BE09-C48CE38C09EB}" type="presOf" srcId="{A34FF61A-C940-4732-9636-56916EABAC77}" destId="{52B726E4-C979-4A5D-89EC-E5AA80CEDCA9}" srcOrd="0" destOrd="0" presId="urn:microsoft.com/office/officeart/2005/8/layout/radial1"/>
    <dgm:cxn modelId="{849E43D3-D568-4C59-9FD0-09D46A33AF41}" type="presOf" srcId="{6A4EEDA3-4137-4804-BD17-66EF7FC4A687}" destId="{61598D27-8E96-49DF-8323-34B5F1B9AD68}" srcOrd="0" destOrd="0" presId="urn:microsoft.com/office/officeart/2005/8/layout/radial1"/>
    <dgm:cxn modelId="{33A64ED3-EED6-4AD0-847F-FEE5EBFA6D1D}" type="presOf" srcId="{A6315E88-C575-4B28-9550-5A3477C3B0CA}" destId="{4705B93D-9DA8-4479-8C04-5436C0778258}" srcOrd="0" destOrd="0" presId="urn:microsoft.com/office/officeart/2005/8/layout/radial1"/>
    <dgm:cxn modelId="{8E96AADA-1076-4579-9BA0-B0E17F3E7144}" type="presOf" srcId="{7F34DEA9-718C-4B9A-A44F-952A7E04F82E}" destId="{47406894-4853-401F-8A70-290C7840D7F4}" srcOrd="0" destOrd="0" presId="urn:microsoft.com/office/officeart/2005/8/layout/radial1"/>
    <dgm:cxn modelId="{D43902F9-C108-4AB9-91EA-825C9FA76A54}" type="presOf" srcId="{4B9416F9-4244-40C4-B611-4B62B63645A4}" destId="{27523BCF-D00D-41D7-AF50-5F2BEA807642}" srcOrd="0" destOrd="0" presId="urn:microsoft.com/office/officeart/2005/8/layout/radial1"/>
    <dgm:cxn modelId="{B94104FE-7E5E-474F-9F49-642948576256}" type="presOf" srcId="{08697590-4210-496B-A554-13641231D34B}" destId="{119C64D6-5E18-456A-A176-61EE861F85AE}" srcOrd="0" destOrd="0" presId="urn:microsoft.com/office/officeart/2005/8/layout/radial1"/>
    <dgm:cxn modelId="{679B22FF-6478-4838-9BF6-FD3165D32685}" type="presOf" srcId="{85D1596E-858A-476E-9BC6-B0870E974F65}" destId="{3C5C4774-73C0-4EB5-B39D-59A18F7E1714}" srcOrd="0" destOrd="0" presId="urn:microsoft.com/office/officeart/2005/8/layout/radial1"/>
    <dgm:cxn modelId="{C6FFBB56-C015-4441-9664-FC84553E2769}" type="presParOf" srcId="{CF46313A-E56B-4033-ADB9-9D1A8A7F281D}" destId="{119C64D6-5E18-456A-A176-61EE861F85AE}" srcOrd="0" destOrd="0" presId="urn:microsoft.com/office/officeart/2005/8/layout/radial1"/>
    <dgm:cxn modelId="{18B764AB-16D5-485B-8D11-02C1971B331E}" type="presParOf" srcId="{CF46313A-E56B-4033-ADB9-9D1A8A7F281D}" destId="{DC3BF565-9B9E-49AB-B060-0F9D28DC1097}" srcOrd="1" destOrd="0" presId="urn:microsoft.com/office/officeart/2005/8/layout/radial1"/>
    <dgm:cxn modelId="{9226BCC3-3A2F-4B2A-A7E7-496154A62715}" type="presParOf" srcId="{DC3BF565-9B9E-49AB-B060-0F9D28DC1097}" destId="{ECF2D0A2-2CF7-4AE0-9B38-16EB1396F62D}" srcOrd="0" destOrd="0" presId="urn:microsoft.com/office/officeart/2005/8/layout/radial1"/>
    <dgm:cxn modelId="{F87CE038-DE67-42C3-AD47-A3EB987184E9}" type="presParOf" srcId="{CF46313A-E56B-4033-ADB9-9D1A8A7F281D}" destId="{20708E79-E098-4CD2-B031-E07D79C9B6A0}" srcOrd="2" destOrd="0" presId="urn:microsoft.com/office/officeart/2005/8/layout/radial1"/>
    <dgm:cxn modelId="{7EDD8BD9-848F-4BC6-93E7-B124419C1721}" type="presParOf" srcId="{CF46313A-E56B-4033-ADB9-9D1A8A7F281D}" destId="{BBF9631E-B6B6-46E4-88CD-B1ECEC37921A}" srcOrd="3" destOrd="0" presId="urn:microsoft.com/office/officeart/2005/8/layout/radial1"/>
    <dgm:cxn modelId="{7638CCB9-E076-43FD-A45A-6C498FF4FE6C}" type="presParOf" srcId="{BBF9631E-B6B6-46E4-88CD-B1ECEC37921A}" destId="{DEEF9CAD-F9C7-466C-9494-A14125F8E889}" srcOrd="0" destOrd="0" presId="urn:microsoft.com/office/officeart/2005/8/layout/radial1"/>
    <dgm:cxn modelId="{8C2E823F-91F6-469F-BC2B-5220DF43C712}" type="presParOf" srcId="{CF46313A-E56B-4033-ADB9-9D1A8A7F281D}" destId="{1C8E256F-98EC-4712-82A8-AC99F978910A}" srcOrd="4" destOrd="0" presId="urn:microsoft.com/office/officeart/2005/8/layout/radial1"/>
    <dgm:cxn modelId="{7A4B3061-3D1F-495E-87C2-18841FBFA363}" type="presParOf" srcId="{CF46313A-E56B-4033-ADB9-9D1A8A7F281D}" destId="{3C5C4774-73C0-4EB5-B39D-59A18F7E1714}" srcOrd="5" destOrd="0" presId="urn:microsoft.com/office/officeart/2005/8/layout/radial1"/>
    <dgm:cxn modelId="{1C4FD9CE-9BE8-42D6-831D-1A34557E3C11}" type="presParOf" srcId="{3C5C4774-73C0-4EB5-B39D-59A18F7E1714}" destId="{CD7411D5-80E2-4FA6-9934-ACDADBEB68F5}" srcOrd="0" destOrd="0" presId="urn:microsoft.com/office/officeart/2005/8/layout/radial1"/>
    <dgm:cxn modelId="{5B4C5827-9A41-4C79-AA2B-9042C5858E6B}" type="presParOf" srcId="{CF46313A-E56B-4033-ADB9-9D1A8A7F281D}" destId="{02CBD36C-9C77-4A6D-AC8C-78BB7ECBD4DE}" srcOrd="6" destOrd="0" presId="urn:microsoft.com/office/officeart/2005/8/layout/radial1"/>
    <dgm:cxn modelId="{09CD5978-381F-4B1A-933E-B2CA922BCE1F}" type="presParOf" srcId="{CF46313A-E56B-4033-ADB9-9D1A8A7F281D}" destId="{61598D27-8E96-49DF-8323-34B5F1B9AD68}" srcOrd="7" destOrd="0" presId="urn:microsoft.com/office/officeart/2005/8/layout/radial1"/>
    <dgm:cxn modelId="{0D2C163E-2FD8-40D7-8E25-1196CAD54F67}" type="presParOf" srcId="{61598D27-8E96-49DF-8323-34B5F1B9AD68}" destId="{96C22700-9DA1-40A4-92F9-1BE288E2C507}" srcOrd="0" destOrd="0" presId="urn:microsoft.com/office/officeart/2005/8/layout/radial1"/>
    <dgm:cxn modelId="{94CCE62C-42A9-40A9-A269-3EC7BA606F25}" type="presParOf" srcId="{CF46313A-E56B-4033-ADB9-9D1A8A7F281D}" destId="{47406894-4853-401F-8A70-290C7840D7F4}" srcOrd="8" destOrd="0" presId="urn:microsoft.com/office/officeart/2005/8/layout/radial1"/>
    <dgm:cxn modelId="{6B1F06B4-ADD5-4E18-8442-6F9B59D87827}" type="presParOf" srcId="{CF46313A-E56B-4033-ADB9-9D1A8A7F281D}" destId="{4705B93D-9DA8-4479-8C04-5436C0778258}" srcOrd="9" destOrd="0" presId="urn:microsoft.com/office/officeart/2005/8/layout/radial1"/>
    <dgm:cxn modelId="{C4BA27B2-9242-43CF-AE35-A93C78E9FAAB}" type="presParOf" srcId="{4705B93D-9DA8-4479-8C04-5436C0778258}" destId="{1D0875F7-5372-4B27-AEF2-0DD1B0971722}" srcOrd="0" destOrd="0" presId="urn:microsoft.com/office/officeart/2005/8/layout/radial1"/>
    <dgm:cxn modelId="{9C62336F-36AF-4272-A44F-92FEEF36DD16}" type="presParOf" srcId="{CF46313A-E56B-4033-ADB9-9D1A8A7F281D}" destId="{52B726E4-C979-4A5D-89EC-E5AA80CEDCA9}" srcOrd="10" destOrd="0" presId="urn:microsoft.com/office/officeart/2005/8/layout/radial1"/>
    <dgm:cxn modelId="{AD1D1BD5-CCFF-4F1C-8711-BBCC0B2C8266}" type="presParOf" srcId="{CF46313A-E56B-4033-ADB9-9D1A8A7F281D}" destId="{07E811A4-9D87-46F1-A54E-32AAAAD08B38}" srcOrd="11" destOrd="0" presId="urn:microsoft.com/office/officeart/2005/8/layout/radial1"/>
    <dgm:cxn modelId="{3EABA5B3-5274-419E-ADF0-A0C5623F8154}" type="presParOf" srcId="{07E811A4-9D87-46F1-A54E-32AAAAD08B38}" destId="{6F1D29E1-F482-4A91-A01C-F4E2E8585A78}" srcOrd="0" destOrd="0" presId="urn:microsoft.com/office/officeart/2005/8/layout/radial1"/>
    <dgm:cxn modelId="{E910B81E-5E19-4890-84E4-8F3757363133}" type="presParOf" srcId="{CF46313A-E56B-4033-ADB9-9D1A8A7F281D}" destId="{27523BCF-D00D-41D7-AF50-5F2BEA807642}" srcOrd="12" destOrd="0" presId="urn:microsoft.com/office/officeart/2005/8/layout/radial1"/>
    <dgm:cxn modelId="{FCD19AEE-7D61-4C60-8A97-ECF41CCB8B9A}" type="presParOf" srcId="{CF46313A-E56B-4033-ADB9-9D1A8A7F281D}" destId="{F23F8FD9-F412-4E48-AFA7-03CEC1FEFF88}" srcOrd="13" destOrd="0" presId="urn:microsoft.com/office/officeart/2005/8/layout/radial1"/>
    <dgm:cxn modelId="{691B8BE6-154E-4565-B1F8-D091A72F4115}" type="presParOf" srcId="{F23F8FD9-F412-4E48-AFA7-03CEC1FEFF88}" destId="{CC7E7713-13D8-4414-97F5-45AD568CCCE2}" srcOrd="0" destOrd="0" presId="urn:microsoft.com/office/officeart/2005/8/layout/radial1"/>
    <dgm:cxn modelId="{9D0DA14F-32DE-4479-9093-7986CC730666}" type="presParOf" srcId="{CF46313A-E56B-4033-ADB9-9D1A8A7F281D}" destId="{3ABF0053-E1AF-4E8D-B630-30B3629D4225}" srcOrd="14" destOrd="0" presId="urn:microsoft.com/office/officeart/2005/8/layout/radial1"/>
    <dgm:cxn modelId="{0013A9B9-E258-4D8B-B85E-22C9800DE617}" type="presParOf" srcId="{CF46313A-E56B-4033-ADB9-9D1A8A7F281D}" destId="{228A43C2-9748-4C83-90E3-BD3594F9E979}" srcOrd="15" destOrd="0" presId="urn:microsoft.com/office/officeart/2005/8/layout/radial1"/>
    <dgm:cxn modelId="{6AA9C98F-905A-4E42-A3F7-F8F12340FE01}" type="presParOf" srcId="{228A43C2-9748-4C83-90E3-BD3594F9E979}" destId="{55CE432D-6A63-42E1-BA7B-405BFF74718E}" srcOrd="0" destOrd="0" presId="urn:microsoft.com/office/officeart/2005/8/layout/radial1"/>
    <dgm:cxn modelId="{509D5C91-8813-4581-9E82-9D8D551419D4}" type="presParOf" srcId="{CF46313A-E56B-4033-ADB9-9D1A8A7F281D}" destId="{436EECF8-CDA8-4C13-89A1-D6F8994D9029}" srcOrd="16" destOrd="0" presId="urn:microsoft.com/office/officeart/2005/8/layout/radial1"/>
    <dgm:cxn modelId="{1BD689CA-6653-415A-9118-D72543CECCDD}" type="presParOf" srcId="{CF46313A-E56B-4033-ADB9-9D1A8A7F281D}" destId="{AFF28B2A-8D93-4761-8A44-8B01C60463F8}" srcOrd="17" destOrd="0" presId="urn:microsoft.com/office/officeart/2005/8/layout/radial1"/>
    <dgm:cxn modelId="{A06C77E0-1E72-4268-8155-2A69660E1140}" type="presParOf" srcId="{AFF28B2A-8D93-4761-8A44-8B01C60463F8}" destId="{C70E2E2E-CDBA-4EFA-BC7E-6816A7BA326A}" srcOrd="0" destOrd="0" presId="urn:microsoft.com/office/officeart/2005/8/layout/radial1"/>
    <dgm:cxn modelId="{11587DBB-1A2B-438B-81F7-C30254B550A0}" type="presParOf" srcId="{CF46313A-E56B-4033-ADB9-9D1A8A7F281D}" destId="{D808742D-9780-411D-80C0-8B5C61F19AC8}"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B6EE-5F69-4AD6-8D34-DC2FA26CA57D}">
      <dsp:nvSpPr>
        <dsp:cNvPr id="0" name=""/>
        <dsp:cNvSpPr/>
      </dsp:nvSpPr>
      <dsp:spPr>
        <a:xfrm>
          <a:off x="1721027" y="734462"/>
          <a:ext cx="4186341" cy="4186341"/>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93F28-A276-40E2-ACA9-F806084CB1BD}">
      <dsp:nvSpPr>
        <dsp:cNvPr id="0" name=""/>
        <dsp:cNvSpPr/>
      </dsp:nvSpPr>
      <dsp:spPr>
        <a:xfrm>
          <a:off x="1721027" y="734462"/>
          <a:ext cx="4186341" cy="4186341"/>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3CBA2-FB9C-469A-9457-A50D68D473B7}">
      <dsp:nvSpPr>
        <dsp:cNvPr id="0" name=""/>
        <dsp:cNvSpPr/>
      </dsp:nvSpPr>
      <dsp:spPr>
        <a:xfrm>
          <a:off x="1721027" y="734462"/>
          <a:ext cx="4186341" cy="4186341"/>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942CE-1DBD-444A-9BDF-5ED8D9A4930D}">
      <dsp:nvSpPr>
        <dsp:cNvPr id="0" name=""/>
        <dsp:cNvSpPr/>
      </dsp:nvSpPr>
      <dsp:spPr>
        <a:xfrm>
          <a:off x="2731855" y="1745290"/>
          <a:ext cx="2164686" cy="2164686"/>
        </a:xfrm>
        <a:prstGeom prst="ellipse">
          <a:avLst/>
        </a:prstGeom>
        <a:solidFill>
          <a:srgbClr val="5D82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Arial" panose="020B0604020202020204" pitchFamily="34" charset="0"/>
              <a:cs typeface="Arial" panose="020B0604020202020204" pitchFamily="34" charset="0"/>
            </a:rPr>
            <a:t>PATIENT SUBGROUPS</a:t>
          </a:r>
        </a:p>
      </dsp:txBody>
      <dsp:txXfrm>
        <a:off x="3048866" y="2062301"/>
        <a:ext cx="1530664" cy="1530664"/>
      </dsp:txXfrm>
    </dsp:sp>
    <dsp:sp modelId="{D35D31AB-93F1-430F-8CA4-C8FD745C3FB6}">
      <dsp:nvSpPr>
        <dsp:cNvPr id="0" name=""/>
        <dsp:cNvSpPr/>
      </dsp:nvSpPr>
      <dsp:spPr>
        <a:xfrm>
          <a:off x="2925552" y="-105655"/>
          <a:ext cx="1777292" cy="17772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err="1">
              <a:latin typeface="Arial" panose="020B0604020202020204" pitchFamily="34" charset="0"/>
              <a:cs typeface="Arial" panose="020B0604020202020204" pitchFamily="34" charset="0"/>
            </a:rPr>
            <a:t>Liver</a:t>
          </a:r>
          <a:r>
            <a:rPr lang="nl-NL" sz="2000" kern="1200" dirty="0">
              <a:latin typeface="Arial" panose="020B0604020202020204" pitchFamily="34" charset="0"/>
              <a:cs typeface="Arial" panose="020B0604020202020204" pitchFamily="34" charset="0"/>
            </a:rPr>
            <a:t> </a:t>
          </a:r>
          <a:r>
            <a:rPr lang="nl-NL" sz="2000" kern="1200" dirty="0" err="1">
              <a:latin typeface="Arial" panose="020B0604020202020204" pitchFamily="34" charset="0"/>
              <a:cs typeface="Arial" panose="020B0604020202020204" pitchFamily="34" charset="0"/>
            </a:rPr>
            <a:t>function</a:t>
          </a:r>
          <a:endParaRPr lang="nl-NL" sz="2000" kern="1200" dirty="0">
            <a:latin typeface="Arial" panose="020B0604020202020204" pitchFamily="34" charset="0"/>
            <a:cs typeface="Arial" panose="020B0604020202020204" pitchFamily="34" charset="0"/>
          </a:endParaRPr>
        </a:p>
      </dsp:txBody>
      <dsp:txXfrm>
        <a:off x="3185830" y="154623"/>
        <a:ext cx="1256736" cy="1256736"/>
      </dsp:txXfrm>
    </dsp:sp>
    <dsp:sp modelId="{BFC0F83E-6487-4A29-B60F-33FD3F125EEE}">
      <dsp:nvSpPr>
        <dsp:cNvPr id="0" name=""/>
        <dsp:cNvSpPr/>
      </dsp:nvSpPr>
      <dsp:spPr>
        <a:xfrm>
          <a:off x="4696264" y="2961308"/>
          <a:ext cx="1777292" cy="17772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Frail patients</a:t>
          </a:r>
          <a:endParaRPr lang="en-US" sz="2400" kern="1200" dirty="0">
            <a:latin typeface="Arial" panose="020B0604020202020204" pitchFamily="34" charset="0"/>
            <a:cs typeface="Arial" panose="020B0604020202020204" pitchFamily="34" charset="0"/>
          </a:endParaRPr>
        </a:p>
      </dsp:txBody>
      <dsp:txXfrm>
        <a:off x="4956542" y="3221586"/>
        <a:ext cx="1256736" cy="1256736"/>
      </dsp:txXfrm>
    </dsp:sp>
    <dsp:sp modelId="{AFB70EDC-0652-4A9D-A604-631AD440E5EC}">
      <dsp:nvSpPr>
        <dsp:cNvPr id="0" name=""/>
        <dsp:cNvSpPr/>
      </dsp:nvSpPr>
      <dsp:spPr>
        <a:xfrm>
          <a:off x="1154839" y="2961308"/>
          <a:ext cx="1777292" cy="17772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err="1">
              <a:latin typeface="Arial" panose="020B0604020202020204" pitchFamily="34" charset="0"/>
              <a:cs typeface="Arial" panose="020B0604020202020204" pitchFamily="34" charset="0"/>
            </a:rPr>
            <a:t>Etiology</a:t>
          </a:r>
          <a:r>
            <a:rPr lang="en-GB" sz="2000" kern="1200" noProof="0" dirty="0">
              <a:latin typeface="Arial" panose="020B0604020202020204" pitchFamily="34" charset="0"/>
              <a:cs typeface="Arial" panose="020B0604020202020204" pitchFamily="34" charset="0"/>
            </a:rPr>
            <a:t> of HCC: viral and non-viral</a:t>
          </a:r>
        </a:p>
      </dsp:txBody>
      <dsp:txXfrm>
        <a:off x="1415117" y="3221586"/>
        <a:ext cx="1256736" cy="1256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B6EE-5F69-4AD6-8D34-DC2FA26CA57D}">
      <dsp:nvSpPr>
        <dsp:cNvPr id="0" name=""/>
        <dsp:cNvSpPr/>
      </dsp:nvSpPr>
      <dsp:spPr>
        <a:xfrm>
          <a:off x="1721027" y="734462"/>
          <a:ext cx="4186341" cy="4186341"/>
        </a:xfrm>
        <a:prstGeom prst="blockArc">
          <a:avLst>
            <a:gd name="adj1" fmla="val 9000000"/>
            <a:gd name="adj2" fmla="val 16200000"/>
            <a:gd name="adj3" fmla="val 4637"/>
          </a:avLst>
        </a:prstGeom>
        <a:solidFill>
          <a:schemeClr val="accent4">
            <a:shade val="90000"/>
            <a:hueOff val="-12220"/>
            <a:satOff val="14366"/>
            <a:lumOff val="77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93F28-A276-40E2-ACA9-F806084CB1BD}">
      <dsp:nvSpPr>
        <dsp:cNvPr id="0" name=""/>
        <dsp:cNvSpPr/>
      </dsp:nvSpPr>
      <dsp:spPr>
        <a:xfrm>
          <a:off x="1721027" y="734462"/>
          <a:ext cx="4186341" cy="4186341"/>
        </a:xfrm>
        <a:prstGeom prst="blockArc">
          <a:avLst>
            <a:gd name="adj1" fmla="val 1800000"/>
            <a:gd name="adj2" fmla="val 9000000"/>
            <a:gd name="adj3" fmla="val 4637"/>
          </a:avLst>
        </a:prstGeom>
        <a:solidFill>
          <a:schemeClr val="accent4">
            <a:shade val="90000"/>
            <a:hueOff val="-6110"/>
            <a:satOff val="7183"/>
            <a:lumOff val="38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3CBA2-FB9C-469A-9457-A50D68D473B7}">
      <dsp:nvSpPr>
        <dsp:cNvPr id="0" name=""/>
        <dsp:cNvSpPr/>
      </dsp:nvSpPr>
      <dsp:spPr>
        <a:xfrm>
          <a:off x="1721027" y="734462"/>
          <a:ext cx="4186341" cy="4186341"/>
        </a:xfrm>
        <a:prstGeom prst="blockArc">
          <a:avLst>
            <a:gd name="adj1" fmla="val 16200000"/>
            <a:gd name="adj2" fmla="val 1800000"/>
            <a:gd name="adj3" fmla="val 4637"/>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942CE-1DBD-444A-9BDF-5ED8D9A4930D}">
      <dsp:nvSpPr>
        <dsp:cNvPr id="0" name=""/>
        <dsp:cNvSpPr/>
      </dsp:nvSpPr>
      <dsp:spPr>
        <a:xfrm>
          <a:off x="2731855" y="1745290"/>
          <a:ext cx="2164686" cy="2164686"/>
        </a:xfrm>
        <a:prstGeom prst="ellipse">
          <a:avLst/>
        </a:prstGeom>
        <a:solidFill>
          <a:schemeClr val="tx2">
            <a:lumMod val="40000"/>
            <a:lumOff val="60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Arial" panose="020B0604020202020204" pitchFamily="34" charset="0"/>
              <a:cs typeface="Arial" panose="020B0604020202020204" pitchFamily="34" charset="0"/>
            </a:rPr>
            <a:t>PATIENT</a:t>
          </a:r>
          <a:r>
            <a:rPr lang="nl-NL" sz="1800" kern="1200" dirty="0">
              <a:latin typeface="Arial" panose="020B0604020202020204" pitchFamily="34" charset="0"/>
              <a:cs typeface="Arial" panose="020B0604020202020204" pitchFamily="34" charset="0"/>
            </a:rPr>
            <a:t> </a:t>
          </a:r>
          <a:r>
            <a:rPr lang="nl-NL" sz="1800" b="1" kern="1200" dirty="0">
              <a:latin typeface="Arial" panose="020B0604020202020204" pitchFamily="34" charset="0"/>
              <a:cs typeface="Arial" panose="020B0604020202020204" pitchFamily="34" charset="0"/>
            </a:rPr>
            <a:t>SUBGROUPS</a:t>
          </a:r>
        </a:p>
      </dsp:txBody>
      <dsp:txXfrm>
        <a:off x="3048866" y="2062301"/>
        <a:ext cx="1530664" cy="1530664"/>
      </dsp:txXfrm>
    </dsp:sp>
    <dsp:sp modelId="{D35D31AB-93F1-430F-8CA4-C8FD745C3FB6}">
      <dsp:nvSpPr>
        <dsp:cNvPr id="0" name=""/>
        <dsp:cNvSpPr/>
      </dsp:nvSpPr>
      <dsp:spPr>
        <a:xfrm>
          <a:off x="2925552" y="-105655"/>
          <a:ext cx="1777292" cy="1777292"/>
        </a:xfrm>
        <a:prstGeom prst="ellipse">
          <a:avLst/>
        </a:prstGeom>
        <a:solidFill>
          <a:srgbClr val="C7583B">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Arial" panose="020B0604020202020204" pitchFamily="34" charset="0"/>
              <a:cs typeface="Arial" panose="020B0604020202020204" pitchFamily="34" charset="0"/>
            </a:rPr>
            <a:t>Liver function</a:t>
          </a:r>
        </a:p>
      </dsp:txBody>
      <dsp:txXfrm>
        <a:off x="3185830" y="154623"/>
        <a:ext cx="1256736" cy="1256736"/>
      </dsp:txXfrm>
    </dsp:sp>
    <dsp:sp modelId="{BFC0F83E-6487-4A29-B60F-33FD3F125EEE}">
      <dsp:nvSpPr>
        <dsp:cNvPr id="0" name=""/>
        <dsp:cNvSpPr/>
      </dsp:nvSpPr>
      <dsp:spPr>
        <a:xfrm>
          <a:off x="4696264" y="2961308"/>
          <a:ext cx="1777292" cy="1777292"/>
        </a:xfrm>
        <a:prstGeom prst="ellipse">
          <a:avLst/>
        </a:prstGeom>
        <a:solidFill>
          <a:srgbClr val="F4EAE7">
            <a:lumMod val="75000"/>
            <a:alpha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panose="020B0604020202020204" pitchFamily="34" charset="0"/>
              <a:ea typeface="+mn-ea"/>
              <a:cs typeface="Arial" panose="020B0604020202020204" pitchFamily="34" charset="0"/>
            </a:rPr>
            <a:t>Frail patients</a:t>
          </a:r>
        </a:p>
      </dsp:txBody>
      <dsp:txXfrm>
        <a:off x="4956542" y="3221586"/>
        <a:ext cx="1256736" cy="1256736"/>
      </dsp:txXfrm>
    </dsp:sp>
    <dsp:sp modelId="{AFB70EDC-0652-4A9D-A604-631AD440E5EC}">
      <dsp:nvSpPr>
        <dsp:cNvPr id="0" name=""/>
        <dsp:cNvSpPr/>
      </dsp:nvSpPr>
      <dsp:spPr>
        <a:xfrm>
          <a:off x="1154839" y="2961308"/>
          <a:ext cx="1777292" cy="1777292"/>
        </a:xfrm>
        <a:prstGeom prst="ellipse">
          <a:avLst/>
        </a:prstGeom>
        <a:solidFill>
          <a:schemeClr val="accent4">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err="1">
              <a:latin typeface="Arial" panose="020B0604020202020204" pitchFamily="34" charset="0"/>
              <a:cs typeface="Arial" panose="020B0604020202020204" pitchFamily="34" charset="0"/>
            </a:rPr>
            <a:t>Etiology</a:t>
          </a:r>
          <a:r>
            <a:rPr lang="en-GB" sz="2000" kern="1200" noProof="0" dirty="0">
              <a:latin typeface="Arial" panose="020B0604020202020204" pitchFamily="34" charset="0"/>
              <a:cs typeface="Arial" panose="020B0604020202020204" pitchFamily="34" charset="0"/>
            </a:rPr>
            <a:t> of HCC: viral and non-viral</a:t>
          </a:r>
          <a:endParaRPr lang="en-US" sz="2000" kern="1200" dirty="0">
            <a:latin typeface="Arial" panose="020B0604020202020204" pitchFamily="34" charset="0"/>
            <a:cs typeface="Arial" panose="020B0604020202020204" pitchFamily="34" charset="0"/>
          </a:endParaRPr>
        </a:p>
      </dsp:txBody>
      <dsp:txXfrm>
        <a:off x="1415117" y="3221586"/>
        <a:ext cx="1256736" cy="1256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B6EE-5F69-4AD6-8D34-DC2FA26CA57D}">
      <dsp:nvSpPr>
        <dsp:cNvPr id="0" name=""/>
        <dsp:cNvSpPr/>
      </dsp:nvSpPr>
      <dsp:spPr>
        <a:xfrm>
          <a:off x="1721027" y="734462"/>
          <a:ext cx="4186341" cy="4186341"/>
        </a:xfrm>
        <a:prstGeom prst="blockArc">
          <a:avLst>
            <a:gd name="adj1" fmla="val 9000000"/>
            <a:gd name="adj2" fmla="val 16200000"/>
            <a:gd name="adj3" fmla="val 4637"/>
          </a:avLst>
        </a:prstGeom>
        <a:solidFill>
          <a:schemeClr val="accent4">
            <a:shade val="90000"/>
            <a:hueOff val="-12220"/>
            <a:satOff val="14366"/>
            <a:lumOff val="77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93F28-A276-40E2-ACA9-F806084CB1BD}">
      <dsp:nvSpPr>
        <dsp:cNvPr id="0" name=""/>
        <dsp:cNvSpPr/>
      </dsp:nvSpPr>
      <dsp:spPr>
        <a:xfrm>
          <a:off x="1721027" y="734462"/>
          <a:ext cx="4186341" cy="4186341"/>
        </a:xfrm>
        <a:prstGeom prst="blockArc">
          <a:avLst>
            <a:gd name="adj1" fmla="val 1800000"/>
            <a:gd name="adj2" fmla="val 9000000"/>
            <a:gd name="adj3" fmla="val 4637"/>
          </a:avLst>
        </a:prstGeom>
        <a:solidFill>
          <a:schemeClr val="accent4">
            <a:shade val="90000"/>
            <a:hueOff val="-6110"/>
            <a:satOff val="7183"/>
            <a:lumOff val="38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3CBA2-FB9C-469A-9457-A50D68D473B7}">
      <dsp:nvSpPr>
        <dsp:cNvPr id="0" name=""/>
        <dsp:cNvSpPr/>
      </dsp:nvSpPr>
      <dsp:spPr>
        <a:xfrm>
          <a:off x="1721027" y="734462"/>
          <a:ext cx="4186341" cy="4186341"/>
        </a:xfrm>
        <a:prstGeom prst="blockArc">
          <a:avLst>
            <a:gd name="adj1" fmla="val 16200000"/>
            <a:gd name="adj2" fmla="val 1800000"/>
            <a:gd name="adj3" fmla="val 4637"/>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942CE-1DBD-444A-9BDF-5ED8D9A4930D}">
      <dsp:nvSpPr>
        <dsp:cNvPr id="0" name=""/>
        <dsp:cNvSpPr/>
      </dsp:nvSpPr>
      <dsp:spPr>
        <a:xfrm>
          <a:off x="2731855" y="1745290"/>
          <a:ext cx="2164686" cy="2164686"/>
        </a:xfrm>
        <a:prstGeom prst="ellipse">
          <a:avLst/>
        </a:prstGeom>
        <a:solidFill>
          <a:schemeClr val="tx2">
            <a:lumMod val="40000"/>
            <a:lumOff val="60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latin typeface="Arial" panose="020B0604020202020204" pitchFamily="34" charset="0"/>
              <a:cs typeface="Arial" panose="020B0604020202020204" pitchFamily="34" charset="0"/>
            </a:rPr>
            <a:t>PATIENT SUBGROUPS</a:t>
          </a:r>
        </a:p>
      </dsp:txBody>
      <dsp:txXfrm>
        <a:off x="3048866" y="2062301"/>
        <a:ext cx="1530664" cy="1530664"/>
      </dsp:txXfrm>
    </dsp:sp>
    <dsp:sp modelId="{D35D31AB-93F1-430F-8CA4-C8FD745C3FB6}">
      <dsp:nvSpPr>
        <dsp:cNvPr id="0" name=""/>
        <dsp:cNvSpPr/>
      </dsp:nvSpPr>
      <dsp:spPr>
        <a:xfrm>
          <a:off x="2925552" y="-105655"/>
          <a:ext cx="1777292" cy="1777292"/>
        </a:xfrm>
        <a:prstGeom prst="ellipse">
          <a:avLst/>
        </a:prstGeom>
        <a:solidFill>
          <a:schemeClr val="accent4">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Arial" panose="020B0604020202020204" pitchFamily="34" charset="0"/>
              <a:cs typeface="Arial" panose="020B0604020202020204" pitchFamily="34" charset="0"/>
            </a:rPr>
            <a:t>Liver function</a:t>
          </a:r>
        </a:p>
      </dsp:txBody>
      <dsp:txXfrm>
        <a:off x="3185830" y="154623"/>
        <a:ext cx="1256736" cy="1256736"/>
      </dsp:txXfrm>
    </dsp:sp>
    <dsp:sp modelId="{BFC0F83E-6487-4A29-B60F-33FD3F125EEE}">
      <dsp:nvSpPr>
        <dsp:cNvPr id="0" name=""/>
        <dsp:cNvSpPr/>
      </dsp:nvSpPr>
      <dsp:spPr>
        <a:xfrm>
          <a:off x="4696264" y="2961308"/>
          <a:ext cx="1777292" cy="1777292"/>
        </a:xfrm>
        <a:prstGeom prst="ellipse">
          <a:avLst/>
        </a:prstGeom>
        <a:solidFill>
          <a:schemeClr val="accent4">
            <a:lumMod val="7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Arial" panose="020B0604020202020204" pitchFamily="34" charset="0"/>
              <a:cs typeface="Arial" panose="020B0604020202020204" pitchFamily="34" charset="0"/>
            </a:rPr>
            <a:t>Frail patients</a:t>
          </a:r>
          <a:endParaRPr lang="en-GB" sz="2800" kern="1200" noProof="0" dirty="0">
            <a:latin typeface="Arial" panose="020B0604020202020204" pitchFamily="34" charset="0"/>
            <a:cs typeface="Arial" panose="020B0604020202020204" pitchFamily="34" charset="0"/>
          </a:endParaRPr>
        </a:p>
      </dsp:txBody>
      <dsp:txXfrm>
        <a:off x="4956542" y="3221586"/>
        <a:ext cx="1256736" cy="1256736"/>
      </dsp:txXfrm>
    </dsp:sp>
    <dsp:sp modelId="{AFB70EDC-0652-4A9D-A604-631AD440E5EC}">
      <dsp:nvSpPr>
        <dsp:cNvPr id="0" name=""/>
        <dsp:cNvSpPr/>
      </dsp:nvSpPr>
      <dsp:spPr>
        <a:xfrm>
          <a:off x="1154839" y="2961308"/>
          <a:ext cx="1777292" cy="1777292"/>
        </a:xfrm>
        <a:prstGeom prst="ellipse">
          <a:avLst/>
        </a:prstGeom>
        <a:solidFill>
          <a:srgbClr val="C7583B">
            <a:alpha val="9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err="1">
              <a:latin typeface="Arial" panose="020B0604020202020204" pitchFamily="34" charset="0"/>
              <a:cs typeface="Arial" panose="020B0604020202020204" pitchFamily="34" charset="0"/>
            </a:rPr>
            <a:t>Etiology</a:t>
          </a:r>
          <a:r>
            <a:rPr lang="en-GB" sz="2000" kern="1200" noProof="0" dirty="0">
              <a:latin typeface="Arial" panose="020B0604020202020204" pitchFamily="34" charset="0"/>
              <a:cs typeface="Arial" panose="020B0604020202020204" pitchFamily="34" charset="0"/>
            </a:rPr>
            <a:t> of HCC: viral and non-viral</a:t>
          </a:r>
          <a:endParaRPr lang="en-GB" sz="2000" kern="1200" noProof="0" dirty="0">
            <a:solidFill>
              <a:srgbClr val="FFFFFF"/>
            </a:solidFill>
            <a:latin typeface="Arial" panose="020B0604020202020204" pitchFamily="34" charset="0"/>
            <a:ea typeface="+mn-ea"/>
            <a:cs typeface="Arial" panose="020B0604020202020204" pitchFamily="34" charset="0"/>
          </a:endParaRPr>
        </a:p>
      </dsp:txBody>
      <dsp:txXfrm>
        <a:off x="1415117" y="3221586"/>
        <a:ext cx="1256736" cy="1256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B6EE-5F69-4AD6-8D34-DC2FA26CA57D}">
      <dsp:nvSpPr>
        <dsp:cNvPr id="0" name=""/>
        <dsp:cNvSpPr/>
      </dsp:nvSpPr>
      <dsp:spPr>
        <a:xfrm>
          <a:off x="1721027" y="734462"/>
          <a:ext cx="4186341" cy="4186341"/>
        </a:xfrm>
        <a:prstGeom prst="blockArc">
          <a:avLst>
            <a:gd name="adj1" fmla="val 9000000"/>
            <a:gd name="adj2" fmla="val 16200000"/>
            <a:gd name="adj3" fmla="val 4637"/>
          </a:avLst>
        </a:prstGeom>
        <a:solidFill>
          <a:schemeClr val="accent4">
            <a:shade val="90000"/>
            <a:hueOff val="-12220"/>
            <a:satOff val="14366"/>
            <a:lumOff val="77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93F28-A276-40E2-ACA9-F806084CB1BD}">
      <dsp:nvSpPr>
        <dsp:cNvPr id="0" name=""/>
        <dsp:cNvSpPr/>
      </dsp:nvSpPr>
      <dsp:spPr>
        <a:xfrm>
          <a:off x="1721027" y="734462"/>
          <a:ext cx="4186341" cy="4186341"/>
        </a:xfrm>
        <a:prstGeom prst="blockArc">
          <a:avLst>
            <a:gd name="adj1" fmla="val 1800000"/>
            <a:gd name="adj2" fmla="val 9000000"/>
            <a:gd name="adj3" fmla="val 4637"/>
          </a:avLst>
        </a:prstGeom>
        <a:solidFill>
          <a:schemeClr val="accent4">
            <a:shade val="90000"/>
            <a:hueOff val="-6110"/>
            <a:satOff val="7183"/>
            <a:lumOff val="38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3CBA2-FB9C-469A-9457-A50D68D473B7}">
      <dsp:nvSpPr>
        <dsp:cNvPr id="0" name=""/>
        <dsp:cNvSpPr/>
      </dsp:nvSpPr>
      <dsp:spPr>
        <a:xfrm>
          <a:off x="1721027" y="734462"/>
          <a:ext cx="4186341" cy="4186341"/>
        </a:xfrm>
        <a:prstGeom prst="blockArc">
          <a:avLst>
            <a:gd name="adj1" fmla="val 16200000"/>
            <a:gd name="adj2" fmla="val 1800000"/>
            <a:gd name="adj3" fmla="val 4637"/>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942CE-1DBD-444A-9BDF-5ED8D9A4930D}">
      <dsp:nvSpPr>
        <dsp:cNvPr id="0" name=""/>
        <dsp:cNvSpPr/>
      </dsp:nvSpPr>
      <dsp:spPr>
        <a:xfrm>
          <a:off x="2731855" y="1745290"/>
          <a:ext cx="2164686" cy="2164686"/>
        </a:xfrm>
        <a:prstGeom prst="ellipse">
          <a:avLst/>
        </a:prstGeom>
        <a:solidFill>
          <a:schemeClr val="tx2">
            <a:lumMod val="40000"/>
            <a:lumOff val="60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Arial" panose="020B0604020202020204" pitchFamily="34" charset="0"/>
              <a:cs typeface="Arial" panose="020B0604020202020204" pitchFamily="34" charset="0"/>
            </a:rPr>
            <a:t>PATIENT SUBGROUPS</a:t>
          </a:r>
        </a:p>
      </dsp:txBody>
      <dsp:txXfrm>
        <a:off x="3048866" y="2062301"/>
        <a:ext cx="1530664" cy="1530664"/>
      </dsp:txXfrm>
    </dsp:sp>
    <dsp:sp modelId="{D35D31AB-93F1-430F-8CA4-C8FD745C3FB6}">
      <dsp:nvSpPr>
        <dsp:cNvPr id="0" name=""/>
        <dsp:cNvSpPr/>
      </dsp:nvSpPr>
      <dsp:spPr>
        <a:xfrm>
          <a:off x="2925552" y="-105655"/>
          <a:ext cx="1777292" cy="1777292"/>
        </a:xfrm>
        <a:prstGeom prst="ellipse">
          <a:avLst/>
        </a:prstGeom>
        <a:solidFill>
          <a:schemeClr val="accent4">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err="1">
              <a:latin typeface="Arial" panose="020B0604020202020204" pitchFamily="34" charset="0"/>
              <a:cs typeface="Arial" panose="020B0604020202020204" pitchFamily="34" charset="0"/>
            </a:rPr>
            <a:t>Liver</a:t>
          </a:r>
          <a:r>
            <a:rPr lang="nl-NL" sz="2000" kern="1200" dirty="0">
              <a:latin typeface="Arial" panose="020B0604020202020204" pitchFamily="34" charset="0"/>
              <a:cs typeface="Arial" panose="020B0604020202020204" pitchFamily="34" charset="0"/>
            </a:rPr>
            <a:t> </a:t>
          </a:r>
          <a:r>
            <a:rPr lang="nl-NL" sz="2000" kern="1200" dirty="0" err="1">
              <a:latin typeface="Arial" panose="020B0604020202020204" pitchFamily="34" charset="0"/>
              <a:cs typeface="Arial" panose="020B0604020202020204" pitchFamily="34" charset="0"/>
            </a:rPr>
            <a:t>function</a:t>
          </a:r>
          <a:endParaRPr lang="nl-NL" sz="2000" kern="1200" dirty="0">
            <a:latin typeface="Arial" panose="020B0604020202020204" pitchFamily="34" charset="0"/>
            <a:cs typeface="Arial" panose="020B0604020202020204" pitchFamily="34" charset="0"/>
          </a:endParaRPr>
        </a:p>
      </dsp:txBody>
      <dsp:txXfrm>
        <a:off x="3185830" y="154623"/>
        <a:ext cx="1256736" cy="1256736"/>
      </dsp:txXfrm>
    </dsp:sp>
    <dsp:sp modelId="{BFC0F83E-6487-4A29-B60F-33FD3F125EEE}">
      <dsp:nvSpPr>
        <dsp:cNvPr id="0" name=""/>
        <dsp:cNvSpPr/>
      </dsp:nvSpPr>
      <dsp:spPr>
        <a:xfrm>
          <a:off x="4696264" y="2961308"/>
          <a:ext cx="1777292" cy="1777292"/>
        </a:xfrm>
        <a:prstGeom prst="ellipse">
          <a:avLst/>
        </a:prstGeom>
        <a:solidFill>
          <a:srgbClr val="C7583B">
            <a:alpha val="9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panose="020B0604020202020204" pitchFamily="34" charset="0"/>
              <a:ea typeface="+mn-ea"/>
              <a:cs typeface="Arial" panose="020B0604020202020204" pitchFamily="34" charset="0"/>
            </a:rPr>
            <a:t>Frail patients</a:t>
          </a:r>
        </a:p>
      </dsp:txBody>
      <dsp:txXfrm>
        <a:off x="4956542" y="3221586"/>
        <a:ext cx="1256736" cy="1256736"/>
      </dsp:txXfrm>
    </dsp:sp>
    <dsp:sp modelId="{AFB70EDC-0652-4A9D-A604-631AD440E5EC}">
      <dsp:nvSpPr>
        <dsp:cNvPr id="0" name=""/>
        <dsp:cNvSpPr/>
      </dsp:nvSpPr>
      <dsp:spPr>
        <a:xfrm>
          <a:off x="1154839" y="2961308"/>
          <a:ext cx="1777292" cy="1777292"/>
        </a:xfrm>
        <a:prstGeom prst="ellipse">
          <a:avLst/>
        </a:prstGeom>
        <a:solidFill>
          <a:schemeClr val="accent4">
            <a:lumMod val="75000"/>
            <a:alpha val="9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err="1">
              <a:latin typeface="Arial" panose="020B0604020202020204" pitchFamily="34" charset="0"/>
              <a:cs typeface="Arial" panose="020B0604020202020204" pitchFamily="34" charset="0"/>
            </a:rPr>
            <a:t>Etiology</a:t>
          </a:r>
          <a:r>
            <a:rPr lang="en-GB" sz="2000" kern="1200" noProof="0" dirty="0">
              <a:latin typeface="Arial" panose="020B0604020202020204" pitchFamily="34" charset="0"/>
              <a:cs typeface="Arial" panose="020B0604020202020204" pitchFamily="34" charset="0"/>
            </a:rPr>
            <a:t> of HCC: viral and non-viral</a:t>
          </a:r>
          <a:endParaRPr lang="en-GB" sz="2000" kern="1200" noProof="0" dirty="0">
            <a:solidFill>
              <a:srgbClr val="FFFFFF"/>
            </a:solidFill>
            <a:latin typeface="Arial" panose="020B0604020202020204" pitchFamily="34" charset="0"/>
            <a:ea typeface="+mn-ea"/>
            <a:cs typeface="Arial" panose="020B0604020202020204" pitchFamily="34" charset="0"/>
          </a:endParaRPr>
        </a:p>
      </dsp:txBody>
      <dsp:txXfrm>
        <a:off x="1415117" y="3221586"/>
        <a:ext cx="1256736" cy="1256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C64D6-5E18-456A-A176-61EE861F85AE}">
      <dsp:nvSpPr>
        <dsp:cNvPr id="0" name=""/>
        <dsp:cNvSpPr/>
      </dsp:nvSpPr>
      <dsp:spPr>
        <a:xfrm>
          <a:off x="4813598" y="1590906"/>
          <a:ext cx="1447475" cy="1447475"/>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kern="1200">
              <a:solidFill>
                <a:schemeClr val="bg1"/>
              </a:solidFill>
              <a:latin typeface="Arial"/>
              <a:cs typeface="Arial"/>
            </a:rPr>
            <a:t>Patient</a:t>
          </a:r>
          <a:br>
            <a:rPr lang="en-US" sz="1400" b="1" kern="1200" dirty="0">
              <a:solidFill>
                <a:schemeClr val="bg1"/>
              </a:solidFill>
              <a:latin typeface="Arial"/>
              <a:cs typeface="Arial"/>
            </a:rPr>
          </a:br>
          <a:r>
            <a:rPr lang="en-US" sz="1400" b="1" kern="1200" dirty="0">
              <a:solidFill>
                <a:schemeClr val="bg1"/>
              </a:solidFill>
              <a:latin typeface="Arial"/>
              <a:cs typeface="Arial"/>
            </a:rPr>
            <a:t>with </a:t>
          </a:r>
          <a:br>
            <a:rPr lang="en-US" sz="1400" b="1" kern="1200" dirty="0">
              <a:solidFill>
                <a:schemeClr val="bg1"/>
              </a:solidFill>
              <a:latin typeface="Arial"/>
              <a:cs typeface="Arial"/>
            </a:rPr>
          </a:br>
          <a:r>
            <a:rPr lang="en-US" sz="1400" b="1" kern="1200" dirty="0">
              <a:solidFill>
                <a:schemeClr val="bg1"/>
              </a:solidFill>
              <a:latin typeface="Arial"/>
              <a:cs typeface="Arial"/>
            </a:rPr>
            <a:t>HCC</a:t>
          </a:r>
        </a:p>
      </dsp:txBody>
      <dsp:txXfrm>
        <a:off x="5025576" y="1802884"/>
        <a:ext cx="1023519" cy="1023519"/>
      </dsp:txXfrm>
    </dsp:sp>
    <dsp:sp modelId="{DC3BF565-9B9E-49AB-B060-0F9D28DC1097}">
      <dsp:nvSpPr>
        <dsp:cNvPr id="0" name=""/>
        <dsp:cNvSpPr/>
      </dsp:nvSpPr>
      <dsp:spPr>
        <a:xfrm rot="16200000">
          <a:off x="5227654" y="1273364"/>
          <a:ext cx="619365" cy="15718"/>
        </a:xfrm>
        <a:custGeom>
          <a:avLst/>
          <a:gdLst/>
          <a:ahLst/>
          <a:cxnLst/>
          <a:rect l="0" t="0" r="0" b="0"/>
          <a:pathLst>
            <a:path>
              <a:moveTo>
                <a:pt x="0" y="7859"/>
              </a:moveTo>
              <a:lnTo>
                <a:pt x="619365"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a:off x="5521852" y="1265739"/>
        <a:ext cx="30968" cy="30968"/>
      </dsp:txXfrm>
    </dsp:sp>
    <dsp:sp modelId="{20708E79-E098-4CD2-B031-E07D79C9B6A0}">
      <dsp:nvSpPr>
        <dsp:cNvPr id="0" name=""/>
        <dsp:cNvSpPr/>
      </dsp:nvSpPr>
      <dsp:spPr>
        <a:xfrm>
          <a:off x="4936157" y="14310"/>
          <a:ext cx="1202357"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a:off x="5112238" y="154493"/>
        <a:ext cx="850195" cy="676864"/>
      </dsp:txXfrm>
    </dsp:sp>
    <dsp:sp modelId="{BBF9631E-B6B6-46E4-88CD-B1ECEC37921A}">
      <dsp:nvSpPr>
        <dsp:cNvPr id="0" name=""/>
        <dsp:cNvSpPr/>
      </dsp:nvSpPr>
      <dsp:spPr>
        <a:xfrm rot="18600000">
          <a:off x="5898774" y="1529830"/>
          <a:ext cx="581008" cy="15718"/>
        </a:xfrm>
        <a:custGeom>
          <a:avLst/>
          <a:gdLst/>
          <a:ahLst/>
          <a:cxnLst/>
          <a:rect l="0" t="0" r="0" b="0"/>
          <a:pathLst>
            <a:path>
              <a:moveTo>
                <a:pt x="0" y="7859"/>
              </a:moveTo>
              <a:lnTo>
                <a:pt x="581008"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a:off x="6174753" y="1523164"/>
        <a:ext cx="29050" cy="29050"/>
      </dsp:txXfrm>
    </dsp:sp>
    <dsp:sp modelId="{1C8E256F-98EC-4712-82A8-AC99F978910A}">
      <dsp:nvSpPr>
        <dsp:cNvPr id="0" name=""/>
        <dsp:cNvSpPr/>
      </dsp:nvSpPr>
      <dsp:spPr>
        <a:xfrm>
          <a:off x="6116564" y="440511"/>
          <a:ext cx="1183500"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Hepatology</a:t>
          </a:r>
        </a:p>
      </dsp:txBody>
      <dsp:txXfrm>
        <a:off x="6289884" y="580694"/>
        <a:ext cx="836860" cy="676864"/>
      </dsp:txXfrm>
    </dsp:sp>
    <dsp:sp modelId="{3C5C4774-73C0-4EB5-B39D-59A18F7E1714}">
      <dsp:nvSpPr>
        <dsp:cNvPr id="0" name=""/>
        <dsp:cNvSpPr/>
      </dsp:nvSpPr>
      <dsp:spPr>
        <a:xfrm rot="21000000">
          <a:off x="6246387" y="2138906"/>
          <a:ext cx="486067" cy="15718"/>
        </a:xfrm>
        <a:custGeom>
          <a:avLst/>
          <a:gdLst/>
          <a:ahLst/>
          <a:cxnLst/>
          <a:rect l="0" t="0" r="0" b="0"/>
          <a:pathLst>
            <a:path>
              <a:moveTo>
                <a:pt x="0" y="7859"/>
              </a:moveTo>
              <a:lnTo>
                <a:pt x="486067"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a:off x="6477269" y="2134614"/>
        <a:ext cx="24303" cy="24303"/>
      </dsp:txXfrm>
    </dsp:sp>
    <dsp:sp modelId="{02CBD36C-9C77-4A6D-AC8C-78BB7ECBD4DE}">
      <dsp:nvSpPr>
        <dsp:cNvPr id="0" name=""/>
        <dsp:cNvSpPr/>
      </dsp:nvSpPr>
      <dsp:spPr>
        <a:xfrm>
          <a:off x="6713338" y="1519690"/>
          <a:ext cx="1236081"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Medical oncology</a:t>
          </a:r>
        </a:p>
      </dsp:txBody>
      <dsp:txXfrm>
        <a:off x="6894358" y="1659873"/>
        <a:ext cx="874041" cy="676864"/>
      </dsp:txXfrm>
    </dsp:sp>
    <dsp:sp modelId="{61598D27-8E96-49DF-8323-34B5F1B9AD68}">
      <dsp:nvSpPr>
        <dsp:cNvPr id="0" name=""/>
        <dsp:cNvSpPr/>
      </dsp:nvSpPr>
      <dsp:spPr>
        <a:xfrm rot="1491360">
          <a:off x="6170719" y="2716789"/>
          <a:ext cx="503353" cy="15718"/>
        </a:xfrm>
        <a:custGeom>
          <a:avLst/>
          <a:gdLst/>
          <a:ahLst/>
          <a:cxnLst/>
          <a:rect l="0" t="0" r="0" b="0"/>
          <a:pathLst>
            <a:path>
              <a:moveTo>
                <a:pt x="0" y="7859"/>
              </a:moveTo>
              <a:lnTo>
                <a:pt x="503353"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a:off x="6409812" y="2712065"/>
        <a:ext cx="25167" cy="25167"/>
      </dsp:txXfrm>
    </dsp:sp>
    <dsp:sp modelId="{47406894-4853-401F-8A70-290C7840D7F4}">
      <dsp:nvSpPr>
        <dsp:cNvPr id="0" name=""/>
        <dsp:cNvSpPr/>
      </dsp:nvSpPr>
      <dsp:spPr>
        <a:xfrm>
          <a:off x="6535537" y="2617021"/>
          <a:ext cx="1375386"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Radiation oncology</a:t>
          </a:r>
        </a:p>
      </dsp:txBody>
      <dsp:txXfrm>
        <a:off x="6736958" y="2757204"/>
        <a:ext cx="972544" cy="676864"/>
      </dsp:txXfrm>
    </dsp:sp>
    <dsp:sp modelId="{4705B93D-9DA8-4479-8C04-5436C0778258}">
      <dsp:nvSpPr>
        <dsp:cNvPr id="0" name=""/>
        <dsp:cNvSpPr/>
      </dsp:nvSpPr>
      <dsp:spPr>
        <a:xfrm rot="3735024">
          <a:off x="5704166" y="3229065"/>
          <a:ext cx="636795" cy="15718"/>
        </a:xfrm>
        <a:custGeom>
          <a:avLst/>
          <a:gdLst/>
          <a:ahLst/>
          <a:cxnLst/>
          <a:rect l="0" t="0" r="0" b="0"/>
          <a:pathLst>
            <a:path>
              <a:moveTo>
                <a:pt x="0" y="7859"/>
              </a:moveTo>
              <a:lnTo>
                <a:pt x="636795"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a:off x="6006644" y="3221004"/>
        <a:ext cx="31839" cy="31839"/>
      </dsp:txXfrm>
    </dsp:sp>
    <dsp:sp modelId="{52B726E4-C979-4A5D-89EC-E5AA80CEDCA9}">
      <dsp:nvSpPr>
        <dsp:cNvPr id="0" name=""/>
        <dsp:cNvSpPr/>
      </dsp:nvSpPr>
      <dsp:spPr>
        <a:xfrm rot="10800000" flipV="1">
          <a:off x="5805301" y="3480033"/>
          <a:ext cx="1200826" cy="970306"/>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Palliative care</a:t>
          </a:r>
        </a:p>
      </dsp:txBody>
      <dsp:txXfrm rot="-10800000">
        <a:off x="5981158" y="3622131"/>
        <a:ext cx="849112" cy="686110"/>
      </dsp:txXfrm>
    </dsp:sp>
    <dsp:sp modelId="{07E811A4-9D87-46F1-A54E-32AAAAD08B38}">
      <dsp:nvSpPr>
        <dsp:cNvPr id="0" name=""/>
        <dsp:cNvSpPr/>
      </dsp:nvSpPr>
      <dsp:spPr>
        <a:xfrm rot="6600000">
          <a:off x="4884007" y="3271017"/>
          <a:ext cx="604754" cy="15718"/>
        </a:xfrm>
        <a:custGeom>
          <a:avLst/>
          <a:gdLst/>
          <a:ahLst/>
          <a:cxnLst/>
          <a:rect l="0" t="0" r="0" b="0"/>
          <a:pathLst>
            <a:path>
              <a:moveTo>
                <a:pt x="0" y="7859"/>
              </a:moveTo>
              <a:lnTo>
                <a:pt x="604754"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rot="10800000">
        <a:off x="5171265" y="3263758"/>
        <a:ext cx="30237" cy="30237"/>
      </dsp:txXfrm>
    </dsp:sp>
    <dsp:sp modelId="{27523BCF-D00D-41D7-AF50-5F2BEA807642}">
      <dsp:nvSpPr>
        <dsp:cNvPr id="0" name=""/>
        <dsp:cNvSpPr/>
      </dsp:nvSpPr>
      <dsp:spPr>
        <a:xfrm>
          <a:off x="4238108" y="3547884"/>
          <a:ext cx="1352327"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Primary care provider</a:t>
          </a:r>
        </a:p>
      </dsp:txBody>
      <dsp:txXfrm>
        <a:off x="4436152" y="3688067"/>
        <a:ext cx="956239" cy="676864"/>
      </dsp:txXfrm>
    </dsp:sp>
    <dsp:sp modelId="{F23F8FD9-F412-4E48-AFA7-03CEC1FEFF88}">
      <dsp:nvSpPr>
        <dsp:cNvPr id="0" name=""/>
        <dsp:cNvSpPr/>
      </dsp:nvSpPr>
      <dsp:spPr>
        <a:xfrm rot="9000000">
          <a:off x="4425535" y="2798615"/>
          <a:ext cx="519848" cy="15718"/>
        </a:xfrm>
        <a:custGeom>
          <a:avLst/>
          <a:gdLst/>
          <a:ahLst/>
          <a:cxnLst/>
          <a:rect l="0" t="0" r="0" b="0"/>
          <a:pathLst>
            <a:path>
              <a:moveTo>
                <a:pt x="0" y="7859"/>
              </a:moveTo>
              <a:lnTo>
                <a:pt x="519848"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rot="10800000">
        <a:off x="4672464" y="2793479"/>
        <a:ext cx="25992" cy="25992"/>
      </dsp:txXfrm>
    </dsp:sp>
    <dsp:sp modelId="{3ABF0053-E1AF-4E8D-B630-30B3629D4225}">
      <dsp:nvSpPr>
        <dsp:cNvPr id="0" name=""/>
        <dsp:cNvSpPr/>
      </dsp:nvSpPr>
      <dsp:spPr>
        <a:xfrm>
          <a:off x="3331490" y="2746888"/>
          <a:ext cx="1256384"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Pathology</a:t>
          </a:r>
        </a:p>
      </dsp:txBody>
      <dsp:txXfrm>
        <a:off x="3515483" y="2887071"/>
        <a:ext cx="888398" cy="676864"/>
      </dsp:txXfrm>
    </dsp:sp>
    <dsp:sp modelId="{228A43C2-9748-4C83-90E3-BD3594F9E979}">
      <dsp:nvSpPr>
        <dsp:cNvPr id="0" name=""/>
        <dsp:cNvSpPr/>
      </dsp:nvSpPr>
      <dsp:spPr>
        <a:xfrm rot="11400000">
          <a:off x="4446274" y="2148010"/>
          <a:ext cx="381215" cy="15718"/>
        </a:xfrm>
        <a:custGeom>
          <a:avLst/>
          <a:gdLst/>
          <a:ahLst/>
          <a:cxnLst/>
          <a:rect l="0" t="0" r="0" b="0"/>
          <a:pathLst>
            <a:path>
              <a:moveTo>
                <a:pt x="0" y="7859"/>
              </a:moveTo>
              <a:lnTo>
                <a:pt x="381215"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rot="10800000">
        <a:off x="4627351" y="2146339"/>
        <a:ext cx="19060" cy="19060"/>
      </dsp:txXfrm>
    </dsp:sp>
    <dsp:sp modelId="{436EECF8-CDA8-4C13-89A1-D6F8994D9029}">
      <dsp:nvSpPr>
        <dsp:cNvPr id="0" name=""/>
        <dsp:cNvSpPr/>
      </dsp:nvSpPr>
      <dsp:spPr>
        <a:xfrm>
          <a:off x="3012267" y="1519690"/>
          <a:ext cx="1462054"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Hepatobiliary and transplant surgery</a:t>
          </a:r>
        </a:p>
      </dsp:txBody>
      <dsp:txXfrm>
        <a:off x="3226380" y="1659873"/>
        <a:ext cx="1033828" cy="676864"/>
      </dsp:txXfrm>
    </dsp:sp>
    <dsp:sp modelId="{AFF28B2A-8D93-4761-8A44-8B01C60463F8}">
      <dsp:nvSpPr>
        <dsp:cNvPr id="0" name=""/>
        <dsp:cNvSpPr/>
      </dsp:nvSpPr>
      <dsp:spPr>
        <a:xfrm rot="13800000">
          <a:off x="4607297" y="1535615"/>
          <a:ext cx="565903" cy="15718"/>
        </a:xfrm>
        <a:custGeom>
          <a:avLst/>
          <a:gdLst/>
          <a:ahLst/>
          <a:cxnLst/>
          <a:rect l="0" t="0" r="0" b="0"/>
          <a:pathLst>
            <a:path>
              <a:moveTo>
                <a:pt x="0" y="7859"/>
              </a:moveTo>
              <a:lnTo>
                <a:pt x="565903" y="785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rot="10800000">
        <a:off x="4876101" y="1529327"/>
        <a:ext cx="28295" cy="28295"/>
      </dsp:txXfrm>
    </dsp:sp>
    <dsp:sp modelId="{D808742D-9780-411D-80C0-8B5C61F19AC8}">
      <dsp:nvSpPr>
        <dsp:cNvPr id="0" name=""/>
        <dsp:cNvSpPr/>
      </dsp:nvSpPr>
      <dsp:spPr>
        <a:xfrm>
          <a:off x="3713877" y="440511"/>
          <a:ext cx="1304963" cy="95723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Diagnostic radiology</a:t>
          </a:r>
        </a:p>
      </dsp:txBody>
      <dsp:txXfrm>
        <a:off x="3904984" y="580694"/>
        <a:ext cx="922749" cy="6768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5/22/23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5/22/23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322585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b="0" i="0" dirty="0">
                <a:solidFill>
                  <a:srgbClr val="222222"/>
                </a:solidFill>
                <a:effectLst/>
                <a:latin typeface="Arial" panose="020B0604020202020204" pitchFamily="34" charset="0"/>
              </a:rPr>
              <a:t>.</a:t>
            </a:r>
            <a:endParaRPr lang="nl-NL" b="1" dirty="0"/>
          </a:p>
          <a:p>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54864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234517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6109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162463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35064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358498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b="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2177526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1022044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287844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350665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1771377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263341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6144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br>
              <a:rPr lang="es-ES" dirty="0"/>
            </a:b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867984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610945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3844625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25</a:t>
            </a:fld>
            <a:endParaRPr lang="fr-FR" dirty="0"/>
          </a:p>
        </p:txBody>
      </p:sp>
    </p:spTree>
    <p:extLst>
      <p:ext uri="{BB962C8B-B14F-4D97-AF65-F5344CB8AC3E}">
        <p14:creationId xmlns:p14="http://schemas.microsoft.com/office/powerpoint/2010/main" val="3382362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26</a:t>
            </a:fld>
            <a:endParaRPr lang="fr-FR" dirty="0"/>
          </a:p>
        </p:txBody>
      </p:sp>
    </p:spTree>
    <p:extLst>
      <p:ext uri="{BB962C8B-B14F-4D97-AF65-F5344CB8AC3E}">
        <p14:creationId xmlns:p14="http://schemas.microsoft.com/office/powerpoint/2010/main" val="1856435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266658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dirty="0"/>
          </a:p>
        </p:txBody>
      </p:sp>
    </p:spTree>
    <p:extLst>
      <p:ext uri="{BB962C8B-B14F-4D97-AF65-F5344CB8AC3E}">
        <p14:creationId xmlns:p14="http://schemas.microsoft.com/office/powerpoint/2010/main" val="245172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79519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957753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32</a:t>
            </a:fld>
            <a:endParaRPr lang="fr-FR" dirty="0"/>
          </a:p>
        </p:txBody>
      </p:sp>
    </p:spTree>
    <p:extLst>
      <p:ext uri="{BB962C8B-B14F-4D97-AF65-F5344CB8AC3E}">
        <p14:creationId xmlns:p14="http://schemas.microsoft.com/office/powerpoint/2010/main" val="2698808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33</a:t>
            </a:fld>
            <a:endParaRPr lang="fr-FR" altLang="en-US" sz="1200" dirty="0"/>
          </a:p>
        </p:txBody>
      </p:sp>
    </p:spTree>
    <p:extLst>
      <p:ext uri="{BB962C8B-B14F-4D97-AF65-F5344CB8AC3E}">
        <p14:creationId xmlns:p14="http://schemas.microsoft.com/office/powerpoint/2010/main" val="4875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12022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374958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31537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350615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b="1" dirty="0"/>
          </a:p>
          <a:p>
            <a:endParaRPr lang="nl-NL" b="1" dirty="0"/>
          </a:p>
          <a:p>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2946569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hcc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57084"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hcc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DF1D811A-1BB8-B443-83D1-5115FF1A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@HCC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@hccconnectinfo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269395" y="6009885"/>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769826"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329658"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4186"/>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4" name="Picture 103">
            <a:hlinkClick r:id="rId27"/>
            <a:extLst>
              <a:ext uri="{FF2B5EF4-FFF2-40B4-BE49-F238E27FC236}">
                <a16:creationId xmlns:a16="http://schemas.microsoft.com/office/drawing/2014/main" id="{6F008F23-755B-084B-8708-98BD61578436}"/>
              </a:ext>
            </a:extLst>
          </p:cNvPr>
          <p:cNvPicPr>
            <a:picLocks noChangeAspect="1"/>
          </p:cNvPicPr>
          <p:nvPr userDrawn="1"/>
        </p:nvPicPr>
        <p:blipFill rotWithShape="1">
          <a:blip r:embed="rId28"/>
          <a:srcRect r="2035"/>
          <a:stretch/>
        </p:blipFill>
        <p:spPr>
          <a:xfrm>
            <a:off x="323527" y="4673886"/>
            <a:ext cx="1825947" cy="722252"/>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A9185BA-9614-AF4E-A9C3-F4F3B3BC67FC}"/>
              </a:ext>
            </a:extLst>
          </p:cNvPr>
          <p:cNvSpPr txBox="1">
            <a:spLocks/>
          </p:cNvSpPr>
          <p:nvPr userDrawn="1"/>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solidFill>
                  <a:schemeClr val="bg1"/>
                </a:solidFill>
              </a:rPr>
              <a:pPr/>
              <a:t>‹#›</a:t>
            </a:fld>
            <a:endParaRPr lang="en-GB" dirty="0">
              <a:solidFill>
                <a:schemeClr val="bg1"/>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E0F52223-5D61-1F4A-BD35-19513283928F}"/>
              </a:ext>
            </a:extLst>
          </p:cNvPr>
          <p:cNvSpPr txBox="1">
            <a:spLocks/>
          </p:cNvSpPr>
          <p:nvPr userDrawn="1"/>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solidFill>
                  <a:schemeClr val="bg1"/>
                </a:solidFill>
              </a:rPr>
              <a:pPr/>
              <a:t>‹#›</a:t>
            </a:fld>
            <a:endParaRPr lang="en-GB" dirty="0">
              <a:solidFill>
                <a:schemeClr val="bg1"/>
              </a:solidFill>
            </a:endParaRP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hccconnect.cor2ed.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5438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4C636-8705-9431-303E-4D62F0C3BF39}"/>
              </a:ext>
            </a:extLst>
          </p:cNvPr>
          <p:cNvSpPr>
            <a:spLocks noGrp="1"/>
          </p:cNvSpPr>
          <p:nvPr>
            <p:ph sz="quarter" idx="12"/>
          </p:nvPr>
        </p:nvSpPr>
        <p:spPr>
          <a:xfrm>
            <a:off x="620184" y="1425600"/>
            <a:ext cx="5475816" cy="4525200"/>
          </a:xfrm>
        </p:spPr>
        <p:txBody>
          <a:bodyPr/>
          <a:lstStyle/>
          <a:p>
            <a:r>
              <a:rPr lang="en-GB" dirty="0"/>
              <a:t>Many HCC clinical trials </a:t>
            </a:r>
            <a:r>
              <a:rPr lang="en-GB" b="1" dirty="0">
                <a:solidFill>
                  <a:schemeClr val="accent1"/>
                </a:solidFill>
              </a:rPr>
              <a:t>are limited </a:t>
            </a:r>
            <a:r>
              <a:rPr lang="en-GB" dirty="0"/>
              <a:t>to </a:t>
            </a:r>
            <a:br>
              <a:rPr lang="en-GB" dirty="0"/>
            </a:br>
            <a:r>
              <a:rPr lang="en-GB" dirty="0"/>
              <a:t>Child–Pugh</a:t>
            </a:r>
            <a:r>
              <a:rPr lang="en-GB" dirty="0">
                <a:solidFill>
                  <a:srgbClr val="FF0000"/>
                </a:solidFill>
              </a:rPr>
              <a:t> </a:t>
            </a:r>
            <a:r>
              <a:rPr lang="en-GB" dirty="0"/>
              <a:t>class A patients</a:t>
            </a:r>
            <a:r>
              <a:rPr lang="en-GB" baseline="30000" dirty="0"/>
              <a:t>1</a:t>
            </a:r>
            <a:endParaRPr lang="en-GB" dirty="0"/>
          </a:p>
          <a:p>
            <a:endParaRPr lang="en-GB" dirty="0"/>
          </a:p>
          <a:p>
            <a:r>
              <a:rPr lang="en-GB" dirty="0"/>
              <a:t>Not all Child–</a:t>
            </a:r>
            <a:r>
              <a:rPr lang="en-GB" dirty="0">
                <a:solidFill>
                  <a:schemeClr val="tx2"/>
                </a:solidFill>
              </a:rPr>
              <a:t>Pugh class </a:t>
            </a:r>
            <a:r>
              <a:rPr lang="en-GB" dirty="0"/>
              <a:t>A patients are the same</a:t>
            </a:r>
          </a:p>
          <a:p>
            <a:pPr lvl="1"/>
            <a:r>
              <a:rPr lang="en-GB" b="1" dirty="0">
                <a:solidFill>
                  <a:schemeClr val="accent1"/>
                </a:solidFill>
              </a:rPr>
              <a:t>Heterogeneity</a:t>
            </a:r>
            <a:r>
              <a:rPr lang="en-GB" dirty="0"/>
              <a:t> might impact survival findings</a:t>
            </a:r>
            <a:r>
              <a:rPr lang="en-GB" baseline="30000" dirty="0"/>
              <a:t>1</a:t>
            </a:r>
          </a:p>
          <a:p>
            <a:pPr lvl="1"/>
            <a:endParaRPr lang="en-GB" dirty="0"/>
          </a:p>
          <a:p>
            <a:r>
              <a:rPr lang="en-GB" dirty="0"/>
              <a:t>The ALBI scoring system may </a:t>
            </a:r>
            <a:r>
              <a:rPr lang="en-GB" b="1" dirty="0">
                <a:solidFill>
                  <a:schemeClr val="accent1"/>
                </a:solidFill>
              </a:rPr>
              <a:t>highlight distinct prognostic subgroups </a:t>
            </a:r>
            <a:r>
              <a:rPr lang="en-GB" dirty="0"/>
              <a:t>within Child–</a:t>
            </a:r>
            <a:r>
              <a:rPr lang="en-GB" dirty="0">
                <a:solidFill>
                  <a:schemeClr val="tx2"/>
                </a:solidFill>
              </a:rPr>
              <a:t>Pugh class A </a:t>
            </a:r>
            <a:r>
              <a:rPr lang="en-GB" dirty="0"/>
              <a:t>patients</a:t>
            </a:r>
            <a:r>
              <a:rPr lang="en-GB" baseline="30000" dirty="0"/>
              <a:t>1</a:t>
            </a:r>
            <a:endParaRPr lang="en-GB" dirty="0"/>
          </a:p>
          <a:p>
            <a:pPr lvl="1"/>
            <a:r>
              <a:rPr lang="en-GB" dirty="0"/>
              <a:t>It allows for more precise patient selection </a:t>
            </a:r>
            <a:br>
              <a:rPr lang="en-GB" dirty="0"/>
            </a:br>
            <a:r>
              <a:rPr lang="en-GB" dirty="0"/>
              <a:t>for clinical </a:t>
            </a:r>
            <a:r>
              <a:rPr lang="en-GB" dirty="0">
                <a:solidFill>
                  <a:schemeClr val="tx2"/>
                </a:solidFill>
              </a:rPr>
              <a:t>trials of </a:t>
            </a:r>
            <a:r>
              <a:rPr lang="en-GB" dirty="0"/>
              <a:t>systemic treatments</a:t>
            </a:r>
            <a:r>
              <a:rPr lang="en-GB" baseline="30000" dirty="0"/>
              <a:t>2</a:t>
            </a:r>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Performance of the ALBI scoring system</a:t>
            </a:r>
            <a:br>
              <a:rPr lang="en-GB" dirty="0"/>
            </a:br>
            <a:r>
              <a:rPr lang="en-GB" sz="2000" dirty="0">
                <a:solidFill>
                  <a:schemeClr val="accent1"/>
                </a:solidFill>
              </a:rPr>
              <a:t>in patients receiving sorafenib treatment</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10</a:t>
            </a:fld>
            <a:endParaRPr lang="en-GB" dirty="0"/>
          </a:p>
        </p:txBody>
      </p:sp>
      <p:pic>
        <p:nvPicPr>
          <p:cNvPr id="21" name="Picture 20">
            <a:extLst>
              <a:ext uri="{FF2B5EF4-FFF2-40B4-BE49-F238E27FC236}">
                <a16:creationId xmlns:a16="http://schemas.microsoft.com/office/drawing/2014/main" id="{0544AB40-3127-D946-8EF0-5CB0B87FDD22}"/>
              </a:ext>
            </a:extLst>
          </p:cNvPr>
          <p:cNvPicPr>
            <a:picLocks noChangeAspect="1"/>
          </p:cNvPicPr>
          <p:nvPr/>
        </p:nvPicPr>
        <p:blipFill>
          <a:blip r:embed="rId3"/>
          <a:stretch>
            <a:fillRect/>
          </a:stretch>
        </p:blipFill>
        <p:spPr>
          <a:xfrm>
            <a:off x="6961384" y="1649894"/>
            <a:ext cx="4867837" cy="3178313"/>
          </a:xfrm>
          <a:prstGeom prst="rect">
            <a:avLst/>
          </a:prstGeom>
        </p:spPr>
      </p:pic>
      <p:sp>
        <p:nvSpPr>
          <p:cNvPr id="12" name="TextBox 11">
            <a:extLst>
              <a:ext uri="{FF2B5EF4-FFF2-40B4-BE49-F238E27FC236}">
                <a16:creationId xmlns:a16="http://schemas.microsoft.com/office/drawing/2014/main" id="{E318BF2F-0361-C041-A94F-041A3A35F537}"/>
              </a:ext>
            </a:extLst>
          </p:cNvPr>
          <p:cNvSpPr txBox="1"/>
          <p:nvPr/>
        </p:nvSpPr>
        <p:spPr>
          <a:xfrm rot="16200000">
            <a:off x="5587599" y="2967608"/>
            <a:ext cx="1779334"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Survival (probability)</a:t>
            </a:r>
          </a:p>
        </p:txBody>
      </p:sp>
      <p:sp>
        <p:nvSpPr>
          <p:cNvPr id="14" name="TextBox 13">
            <a:extLst>
              <a:ext uri="{FF2B5EF4-FFF2-40B4-BE49-F238E27FC236}">
                <a16:creationId xmlns:a16="http://schemas.microsoft.com/office/drawing/2014/main" id="{79B0B10D-7A45-2C41-A3B5-775310131C4E}"/>
              </a:ext>
            </a:extLst>
          </p:cNvPr>
          <p:cNvSpPr txBox="1"/>
          <p:nvPr/>
        </p:nvSpPr>
        <p:spPr>
          <a:xfrm>
            <a:off x="8672476" y="5153745"/>
            <a:ext cx="1229439"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Time (months)</a:t>
            </a:r>
          </a:p>
        </p:txBody>
      </p:sp>
      <p:graphicFrame>
        <p:nvGraphicFramePr>
          <p:cNvPr id="10" name="Table 9">
            <a:extLst>
              <a:ext uri="{FF2B5EF4-FFF2-40B4-BE49-F238E27FC236}">
                <a16:creationId xmlns:a16="http://schemas.microsoft.com/office/drawing/2014/main" id="{632E38A8-5D36-4242-9242-9B1230AC84E2}"/>
              </a:ext>
            </a:extLst>
          </p:cNvPr>
          <p:cNvGraphicFramePr>
            <a:graphicFrameLocks noGrp="1"/>
          </p:cNvGraphicFramePr>
          <p:nvPr>
            <p:extLst>
              <p:ext uri="{D42A27DB-BD31-4B8C-83A1-F6EECF244321}">
                <p14:modId xmlns:p14="http://schemas.microsoft.com/office/powerpoint/2010/main" val="2217264605"/>
              </p:ext>
            </p:extLst>
          </p:nvPr>
        </p:nvGraphicFramePr>
        <p:xfrm>
          <a:off x="9119737" y="1591713"/>
          <a:ext cx="2880919" cy="1011600"/>
        </p:xfrm>
        <a:graphic>
          <a:graphicData uri="http://schemas.openxmlformats.org/drawingml/2006/table">
            <a:tbl>
              <a:tblPr firstRow="1" bandRow="1">
                <a:tableStyleId>{5C22544A-7EE6-4342-B048-85BDC9FD1C3A}</a:tableStyleId>
              </a:tblPr>
              <a:tblGrid>
                <a:gridCol w="1296743">
                  <a:extLst>
                    <a:ext uri="{9D8B030D-6E8A-4147-A177-3AD203B41FA5}">
                      <a16:colId xmlns:a16="http://schemas.microsoft.com/office/drawing/2014/main" val="50183807"/>
                    </a:ext>
                  </a:extLst>
                </a:gridCol>
                <a:gridCol w="432048">
                  <a:extLst>
                    <a:ext uri="{9D8B030D-6E8A-4147-A177-3AD203B41FA5}">
                      <a16:colId xmlns:a16="http://schemas.microsoft.com/office/drawing/2014/main" val="2646469951"/>
                    </a:ext>
                  </a:extLst>
                </a:gridCol>
                <a:gridCol w="1152128">
                  <a:extLst>
                    <a:ext uri="{9D8B030D-6E8A-4147-A177-3AD203B41FA5}">
                      <a16:colId xmlns:a16="http://schemas.microsoft.com/office/drawing/2014/main" val="724854053"/>
                    </a:ext>
                  </a:extLst>
                </a:gridCol>
              </a:tblGrid>
              <a:tr h="0">
                <a:tc>
                  <a:txBody>
                    <a:bodyPr/>
                    <a:lstStyle/>
                    <a:p>
                      <a:r>
                        <a:rPr lang="en-US" sz="1000" dirty="0">
                          <a:solidFill>
                            <a:schemeClr val="tx1"/>
                          </a:solidFill>
                          <a:latin typeface="Arial" panose="020B0604020202020204" pitchFamily="34" charset="0"/>
                          <a:cs typeface="Arial" panose="020B0604020202020204" pitchFamily="34" charset="0"/>
                        </a:rPr>
                        <a:t>ALBI grade</a:t>
                      </a:r>
                    </a:p>
                  </a:txBody>
                  <a:tcPr marL="19440" marR="19440" marT="9720" marB="9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anose="020B0604020202020204" pitchFamily="34" charset="0"/>
                          <a:cs typeface="Arial" panose="020B0604020202020204" pitchFamily="34" charset="0"/>
                        </a:rPr>
                        <a:t>N</a:t>
                      </a:r>
                    </a:p>
                  </a:txBody>
                  <a:tcPr marL="19440" marR="19440" marT="9720" marB="9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Arial" panose="020B0604020202020204" pitchFamily="34" charset="0"/>
                          <a:cs typeface="Arial" panose="020B0604020202020204" pitchFamily="34" charset="0"/>
                        </a:rPr>
                        <a:t>Median survival (95% CI), months</a:t>
                      </a:r>
                    </a:p>
                  </a:txBody>
                  <a:tcPr marL="19440" marR="19440" marT="9720" marB="9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1080952"/>
                  </a:ext>
                </a:extLst>
              </a:tr>
              <a:tr h="117071">
                <a:tc>
                  <a:txBody>
                    <a:bodyPr/>
                    <a:lstStyle/>
                    <a:p>
                      <a:r>
                        <a:rPr lang="en-US" sz="1000" dirty="0">
                          <a:latin typeface="Arial" panose="020B0604020202020204" pitchFamily="34" charset="0"/>
                          <a:cs typeface="Arial" panose="020B0604020202020204" pitchFamily="34" charset="0"/>
                        </a:rPr>
                        <a:t>1</a:t>
                      </a:r>
                    </a:p>
                  </a:txBody>
                  <a:tcPr marL="19440" marR="19440" marT="9720" marB="9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tabLst>
                          <a:tab pos="358775" algn="dec"/>
                        </a:tabLst>
                      </a:pPr>
                      <a:r>
                        <a:rPr lang="en-US" sz="1000" dirty="0">
                          <a:latin typeface="Arial" panose="020B0604020202020204" pitchFamily="34" charset="0"/>
                          <a:cs typeface="Arial" panose="020B0604020202020204" pitchFamily="34" charset="0"/>
                        </a:rPr>
                        <a:t>	475</a:t>
                      </a:r>
                    </a:p>
                  </a:txBody>
                  <a:tcPr marL="19440" marR="19440" marT="9720" marB="9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tabLst>
                          <a:tab pos="268288" algn="dec"/>
                        </a:tabLst>
                      </a:pPr>
                      <a:r>
                        <a:rPr lang="en-US" sz="1000" dirty="0">
                          <a:latin typeface="Arial" panose="020B0604020202020204" pitchFamily="34" charset="0"/>
                          <a:cs typeface="Arial" panose="020B0604020202020204" pitchFamily="34" charset="0"/>
                        </a:rPr>
                        <a:t>	12.7 (11.7-14.9)</a:t>
                      </a:r>
                    </a:p>
                  </a:txBody>
                  <a:tcPr marL="19440" marT="9720" marB="9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992600"/>
                  </a:ext>
                </a:extLst>
              </a:tr>
              <a:tr h="0">
                <a:tc>
                  <a:txBody>
                    <a:bodyPr/>
                    <a:lstStyle/>
                    <a:p>
                      <a:r>
                        <a:rPr lang="en-US" sz="1000" dirty="0">
                          <a:latin typeface="Arial" panose="020B0604020202020204" pitchFamily="34" charset="0"/>
                          <a:cs typeface="Arial" panose="020B0604020202020204" pitchFamily="34" charset="0"/>
                        </a:rPr>
                        <a:t>2</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tabLst>
                          <a:tab pos="358775" algn="dec"/>
                        </a:tabLst>
                      </a:pPr>
                      <a:r>
                        <a:rPr lang="en-US" sz="1000" kern="1200" dirty="0">
                          <a:solidFill>
                            <a:schemeClr val="dk1"/>
                          </a:solidFill>
                          <a:latin typeface="Arial" panose="020B0604020202020204" pitchFamily="34" charset="0"/>
                          <a:ea typeface="+mn-ea"/>
                          <a:cs typeface="Arial" panose="020B0604020202020204" pitchFamily="34" charset="0"/>
                        </a:rPr>
                        <a:t>	542</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tabLst>
                          <a:tab pos="268288" algn="dec"/>
                        </a:tabLst>
                      </a:pPr>
                      <a:r>
                        <a:rPr lang="en-US" sz="1000" dirty="0">
                          <a:latin typeface="Arial" panose="020B0604020202020204" pitchFamily="34" charset="0"/>
                          <a:cs typeface="Arial" panose="020B0604020202020204" pitchFamily="34" charset="0"/>
                        </a:rPr>
                        <a:t>	7.2 (6.4-8.2)</a:t>
                      </a:r>
                    </a:p>
                  </a:txBody>
                  <a:tcPr marL="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889574"/>
                  </a:ext>
                </a:extLst>
              </a:tr>
              <a:tr h="0">
                <a:tc>
                  <a:txBody>
                    <a:bodyPr/>
                    <a:lstStyle/>
                    <a:p>
                      <a:r>
                        <a:rPr lang="en-US" sz="1000" dirty="0">
                          <a:latin typeface="Arial" panose="020B0604020202020204" pitchFamily="34" charset="0"/>
                          <a:cs typeface="Arial" panose="020B0604020202020204" pitchFamily="34" charset="0"/>
                        </a:rPr>
                        <a:t>3</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tabLst>
                          <a:tab pos="358775" algn="dec"/>
                        </a:tabLst>
                      </a:pPr>
                      <a:r>
                        <a:rPr lang="en-US" sz="1000" kern="1200" dirty="0">
                          <a:solidFill>
                            <a:schemeClr val="dk1"/>
                          </a:solidFill>
                          <a:latin typeface="Arial" panose="020B0604020202020204" pitchFamily="34" charset="0"/>
                          <a:ea typeface="+mn-ea"/>
                          <a:cs typeface="Arial" panose="020B0604020202020204" pitchFamily="34" charset="0"/>
                        </a:rPr>
                        <a:t>	11</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tabLst>
                          <a:tab pos="268288" algn="dec"/>
                        </a:tabLst>
                      </a:pPr>
                      <a:r>
                        <a:rPr lang="en-US" sz="1000" dirty="0">
                          <a:latin typeface="Arial" panose="020B0604020202020204" pitchFamily="34" charset="0"/>
                          <a:cs typeface="Arial" panose="020B0604020202020204" pitchFamily="34" charset="0"/>
                        </a:rPr>
                        <a:t>	3.6 (1.6-4.9)</a:t>
                      </a:r>
                    </a:p>
                  </a:txBody>
                  <a:tcPr marL="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5893052"/>
                  </a:ext>
                </a:extLst>
              </a:tr>
              <a:tr h="0">
                <a:tc>
                  <a:txBody>
                    <a:bodyPr/>
                    <a:lstStyle/>
                    <a:p>
                      <a:r>
                        <a:rPr lang="en-US" sz="1000" dirty="0">
                          <a:latin typeface="Arial" panose="020B0604020202020204" pitchFamily="34" charset="0"/>
                          <a:cs typeface="Arial" panose="020B0604020202020204" pitchFamily="34" charset="0"/>
                        </a:rPr>
                        <a:t>All sorafenib treated</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tabLst>
                          <a:tab pos="358775" algn="dec"/>
                        </a:tabLst>
                      </a:pPr>
                      <a:r>
                        <a:rPr lang="en-US" sz="1000" kern="1200" dirty="0">
                          <a:solidFill>
                            <a:schemeClr val="dk1"/>
                          </a:solidFill>
                          <a:latin typeface="Arial" panose="020B0604020202020204" pitchFamily="34" charset="0"/>
                          <a:ea typeface="+mn-ea"/>
                          <a:cs typeface="Arial" panose="020B0604020202020204" pitchFamily="34" charset="0"/>
                        </a:rPr>
                        <a:t>	1,028</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tabLst>
                          <a:tab pos="268288" algn="dec"/>
                        </a:tabLst>
                      </a:pPr>
                      <a:r>
                        <a:rPr lang="en-US" sz="1000" dirty="0">
                          <a:latin typeface="Arial" panose="020B0604020202020204" pitchFamily="34" charset="0"/>
                          <a:cs typeface="Arial" panose="020B0604020202020204" pitchFamily="34" charset="0"/>
                        </a:rPr>
                        <a:t>	9.3 (8.5-10.5)</a:t>
                      </a:r>
                    </a:p>
                  </a:txBody>
                  <a:tcPr marL="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669067"/>
                  </a:ext>
                </a:extLst>
              </a:tr>
            </a:tbl>
          </a:graphicData>
        </a:graphic>
      </p:graphicFrame>
      <p:cxnSp>
        <p:nvCxnSpPr>
          <p:cNvPr id="16" name="Straight Connector 15">
            <a:extLst>
              <a:ext uri="{FF2B5EF4-FFF2-40B4-BE49-F238E27FC236}">
                <a16:creationId xmlns:a16="http://schemas.microsoft.com/office/drawing/2014/main" id="{823B1401-DAA9-8D48-9E9F-71E62DBA98D7}"/>
              </a:ext>
            </a:extLst>
          </p:cNvPr>
          <p:cNvCxnSpPr/>
          <p:nvPr/>
        </p:nvCxnSpPr>
        <p:spPr>
          <a:xfrm>
            <a:off x="8788355" y="2022238"/>
            <a:ext cx="252000" cy="0"/>
          </a:xfrm>
          <a:prstGeom prst="line">
            <a:avLst/>
          </a:prstGeom>
          <a:ln w="254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A641402-FF71-8244-800A-0B311CEBDC89}"/>
              </a:ext>
            </a:extLst>
          </p:cNvPr>
          <p:cNvCxnSpPr/>
          <p:nvPr/>
        </p:nvCxnSpPr>
        <p:spPr>
          <a:xfrm>
            <a:off x="8788355" y="2187338"/>
            <a:ext cx="252000" cy="0"/>
          </a:xfrm>
          <a:prstGeom prst="line">
            <a:avLst/>
          </a:prstGeom>
          <a:ln w="254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257771E-5A23-D545-B0CA-F8E45C3BF9E1}"/>
              </a:ext>
            </a:extLst>
          </p:cNvPr>
          <p:cNvCxnSpPr/>
          <p:nvPr/>
        </p:nvCxnSpPr>
        <p:spPr>
          <a:xfrm>
            <a:off x="8788355" y="2355613"/>
            <a:ext cx="252000" cy="0"/>
          </a:xfrm>
          <a:prstGeom prst="line">
            <a:avLst/>
          </a:prstGeom>
          <a:ln w="254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F4C037-A47D-5044-ADA3-FE3F6A651C09}"/>
              </a:ext>
            </a:extLst>
          </p:cNvPr>
          <p:cNvCxnSpPr/>
          <p:nvPr/>
        </p:nvCxnSpPr>
        <p:spPr>
          <a:xfrm>
            <a:off x="8788355" y="2520713"/>
            <a:ext cx="252000" cy="0"/>
          </a:xfrm>
          <a:prstGeom prst="line">
            <a:avLst/>
          </a:prstGeom>
          <a:ln w="2540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D89B04D-5F56-4141-A78E-448A66F8C9B3}"/>
              </a:ext>
            </a:extLst>
          </p:cNvPr>
          <p:cNvSpPr txBox="1"/>
          <p:nvPr/>
        </p:nvSpPr>
        <p:spPr>
          <a:xfrm>
            <a:off x="6660637" y="1646177"/>
            <a:ext cx="24846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a:t>
            </a:r>
          </a:p>
        </p:txBody>
      </p:sp>
      <p:sp>
        <p:nvSpPr>
          <p:cNvPr id="23" name="TextBox 22">
            <a:extLst>
              <a:ext uri="{FF2B5EF4-FFF2-40B4-BE49-F238E27FC236}">
                <a16:creationId xmlns:a16="http://schemas.microsoft.com/office/drawing/2014/main" id="{872A2647-C3F2-684D-8B91-0C14291E12B1}"/>
              </a:ext>
            </a:extLst>
          </p:cNvPr>
          <p:cNvSpPr txBox="1"/>
          <p:nvPr/>
        </p:nvSpPr>
        <p:spPr>
          <a:xfrm>
            <a:off x="8067023" y="4866455"/>
            <a:ext cx="198773"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10</a:t>
            </a:r>
          </a:p>
        </p:txBody>
      </p:sp>
      <p:sp>
        <p:nvSpPr>
          <p:cNvPr id="25" name="TextBox 24">
            <a:extLst>
              <a:ext uri="{FF2B5EF4-FFF2-40B4-BE49-F238E27FC236}">
                <a16:creationId xmlns:a16="http://schemas.microsoft.com/office/drawing/2014/main" id="{F7EE190B-2009-1943-92B3-6D2EE37055FC}"/>
              </a:ext>
            </a:extLst>
          </p:cNvPr>
          <p:cNvSpPr txBox="1"/>
          <p:nvPr/>
        </p:nvSpPr>
        <p:spPr>
          <a:xfrm>
            <a:off x="9178273" y="4866455"/>
            <a:ext cx="198773"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20</a:t>
            </a:r>
          </a:p>
        </p:txBody>
      </p:sp>
      <p:sp>
        <p:nvSpPr>
          <p:cNvPr id="26" name="TextBox 25">
            <a:extLst>
              <a:ext uri="{FF2B5EF4-FFF2-40B4-BE49-F238E27FC236}">
                <a16:creationId xmlns:a16="http://schemas.microsoft.com/office/drawing/2014/main" id="{E4E190EE-2418-8C41-9564-BFB59F8F3CC2}"/>
              </a:ext>
            </a:extLst>
          </p:cNvPr>
          <p:cNvSpPr txBox="1"/>
          <p:nvPr/>
        </p:nvSpPr>
        <p:spPr>
          <a:xfrm>
            <a:off x="10289523" y="4866455"/>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30</a:t>
            </a:r>
          </a:p>
        </p:txBody>
      </p:sp>
      <p:sp>
        <p:nvSpPr>
          <p:cNvPr id="27" name="TextBox 26">
            <a:extLst>
              <a:ext uri="{FF2B5EF4-FFF2-40B4-BE49-F238E27FC236}">
                <a16:creationId xmlns:a16="http://schemas.microsoft.com/office/drawing/2014/main" id="{BB22C269-A4C0-A04E-AD29-B0F4A8287793}"/>
              </a:ext>
            </a:extLst>
          </p:cNvPr>
          <p:cNvSpPr txBox="1"/>
          <p:nvPr/>
        </p:nvSpPr>
        <p:spPr>
          <a:xfrm>
            <a:off x="11416648" y="4866455"/>
            <a:ext cx="198773"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40</a:t>
            </a:r>
          </a:p>
        </p:txBody>
      </p:sp>
      <p:sp>
        <p:nvSpPr>
          <p:cNvPr id="28" name="TextBox 27">
            <a:extLst>
              <a:ext uri="{FF2B5EF4-FFF2-40B4-BE49-F238E27FC236}">
                <a16:creationId xmlns:a16="http://schemas.microsoft.com/office/drawing/2014/main" id="{7ED90900-E34C-0549-8F65-3392267E9667}"/>
              </a:ext>
            </a:extLst>
          </p:cNvPr>
          <p:cNvSpPr txBox="1"/>
          <p:nvPr/>
        </p:nvSpPr>
        <p:spPr>
          <a:xfrm>
            <a:off x="6967366" y="4866455"/>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43D14DD0-C27B-C849-A413-F0046E65F541}"/>
              </a:ext>
            </a:extLst>
          </p:cNvPr>
          <p:cNvSpPr txBox="1"/>
          <p:nvPr/>
        </p:nvSpPr>
        <p:spPr>
          <a:xfrm>
            <a:off x="6660637" y="2255777"/>
            <a:ext cx="24846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0.8</a:t>
            </a:r>
          </a:p>
        </p:txBody>
      </p:sp>
      <p:sp>
        <p:nvSpPr>
          <p:cNvPr id="30" name="TextBox 29">
            <a:extLst>
              <a:ext uri="{FF2B5EF4-FFF2-40B4-BE49-F238E27FC236}">
                <a16:creationId xmlns:a16="http://schemas.microsoft.com/office/drawing/2014/main" id="{FCCA38D4-55CF-2D4B-A09C-3D528307B884}"/>
              </a:ext>
            </a:extLst>
          </p:cNvPr>
          <p:cNvSpPr txBox="1"/>
          <p:nvPr/>
        </p:nvSpPr>
        <p:spPr>
          <a:xfrm>
            <a:off x="6660637" y="2852677"/>
            <a:ext cx="24846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0.6</a:t>
            </a:r>
          </a:p>
        </p:txBody>
      </p:sp>
      <p:sp>
        <p:nvSpPr>
          <p:cNvPr id="31" name="TextBox 30">
            <a:extLst>
              <a:ext uri="{FF2B5EF4-FFF2-40B4-BE49-F238E27FC236}">
                <a16:creationId xmlns:a16="http://schemas.microsoft.com/office/drawing/2014/main" id="{289AA329-B249-1641-964D-E1E371EE9A47}"/>
              </a:ext>
            </a:extLst>
          </p:cNvPr>
          <p:cNvSpPr txBox="1"/>
          <p:nvPr/>
        </p:nvSpPr>
        <p:spPr>
          <a:xfrm>
            <a:off x="6660637" y="3449025"/>
            <a:ext cx="24846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0.4</a:t>
            </a:r>
          </a:p>
        </p:txBody>
      </p:sp>
      <p:sp>
        <p:nvSpPr>
          <p:cNvPr id="32" name="TextBox 31">
            <a:extLst>
              <a:ext uri="{FF2B5EF4-FFF2-40B4-BE49-F238E27FC236}">
                <a16:creationId xmlns:a16="http://schemas.microsoft.com/office/drawing/2014/main" id="{6580DF28-F9A2-9D4B-BD80-1C3E42BEBDA5}"/>
              </a:ext>
            </a:extLst>
          </p:cNvPr>
          <p:cNvSpPr txBox="1"/>
          <p:nvPr/>
        </p:nvSpPr>
        <p:spPr>
          <a:xfrm>
            <a:off x="6660637" y="4045373"/>
            <a:ext cx="24846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0.2</a:t>
            </a:r>
          </a:p>
        </p:txBody>
      </p:sp>
      <p:sp>
        <p:nvSpPr>
          <p:cNvPr id="5" name="Content Placeholder 4">
            <a:extLst>
              <a:ext uri="{FF2B5EF4-FFF2-40B4-BE49-F238E27FC236}">
                <a16:creationId xmlns:a16="http://schemas.microsoft.com/office/drawing/2014/main" id="{22A803FA-1FC9-B460-C832-A07B416654DD}"/>
              </a:ext>
            </a:extLst>
          </p:cNvPr>
          <p:cNvSpPr>
            <a:spLocks noGrp="1"/>
          </p:cNvSpPr>
          <p:nvPr>
            <p:ph sz="quarter" idx="15"/>
          </p:nvPr>
        </p:nvSpPr>
        <p:spPr>
          <a:xfrm>
            <a:off x="620183" y="6237312"/>
            <a:ext cx="10660393" cy="365125"/>
          </a:xfrm>
        </p:spPr>
        <p:txBody>
          <a:bodyPr/>
          <a:lstStyle/>
          <a:p>
            <a:r>
              <a:rPr lang="en-GB" dirty="0"/>
              <a:t>Figure adapted from Johnson PJ, et al.</a:t>
            </a:r>
            <a:r>
              <a:rPr lang="en-GB" baseline="30000" dirty="0"/>
              <a:t>1</a:t>
            </a:r>
            <a:r>
              <a:rPr lang="en-GB" dirty="0"/>
              <a:t>; Median survival difference of nearly 6 months between patients with ALBI grade 1 and ALBI grade 2 treated with sorafenib</a:t>
            </a:r>
            <a:br>
              <a:rPr lang="en-GB" dirty="0"/>
            </a:br>
            <a:r>
              <a:rPr lang="en-GB" dirty="0"/>
              <a:t>ALBI, Albumin-Bilirubin; CI, confidence interval; HCC, hepatocellular carcinoma</a:t>
            </a:r>
          </a:p>
          <a:p>
            <a:r>
              <a:rPr lang="en-GB" dirty="0"/>
              <a:t>1. Johnson PJ, et al. J Clin Oncol. 2015;33:550-8;  2. Chan AWH, et al. J Gastroenterol Hepatol. 2016;31:1300-6</a:t>
            </a:r>
          </a:p>
          <a:p>
            <a:pPr marL="228600" indent="-228600">
              <a:buAutoNum type="arabicPeriod"/>
            </a:pPr>
            <a:endParaRPr lang="en-GB" dirty="0"/>
          </a:p>
        </p:txBody>
      </p:sp>
    </p:spTree>
    <p:extLst>
      <p:ext uri="{BB962C8B-B14F-4D97-AF65-F5344CB8AC3E}">
        <p14:creationId xmlns:p14="http://schemas.microsoft.com/office/powerpoint/2010/main" val="10851319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4C636-8705-9431-303E-4D62F0C3BF39}"/>
              </a:ext>
            </a:extLst>
          </p:cNvPr>
          <p:cNvSpPr>
            <a:spLocks noGrp="1"/>
          </p:cNvSpPr>
          <p:nvPr>
            <p:ph sz="quarter" idx="12"/>
          </p:nvPr>
        </p:nvSpPr>
        <p:spPr>
          <a:xfrm>
            <a:off x="620184" y="1425600"/>
            <a:ext cx="9796296" cy="4525200"/>
          </a:xfrm>
        </p:spPr>
        <p:txBody>
          <a:bodyPr/>
          <a:lstStyle/>
          <a:p>
            <a:r>
              <a:rPr lang="en-GB" dirty="0"/>
              <a:t>The modified Albumin-Bilirubin (mALBI) scoring system is superior to the ALBI as:</a:t>
            </a:r>
            <a:r>
              <a:rPr lang="en-GB" baseline="30000" dirty="0"/>
              <a:t>1</a:t>
            </a:r>
            <a:endParaRPr lang="en-GB" dirty="0"/>
          </a:p>
          <a:p>
            <a:pPr lvl="1"/>
            <a:r>
              <a:rPr lang="en-GB" dirty="0"/>
              <a:t>it produces a uniform distribution of patients among grades 2a and 2b</a:t>
            </a:r>
          </a:p>
          <a:p>
            <a:pPr lvl="1"/>
            <a:r>
              <a:rPr lang="en-GB" dirty="0"/>
              <a:t>it improves stratification performance</a:t>
            </a:r>
          </a:p>
          <a:p>
            <a:pPr lvl="1"/>
            <a:endParaRPr lang="en-GB" dirty="0"/>
          </a:p>
          <a:p>
            <a:r>
              <a:rPr lang="en-GB" dirty="0"/>
              <a:t>It is expected that the </a:t>
            </a:r>
            <a:r>
              <a:rPr lang="en-GB" b="1" dirty="0">
                <a:solidFill>
                  <a:schemeClr val="accent1"/>
                </a:solidFill>
              </a:rPr>
              <a:t>mALBI scoring system </a:t>
            </a:r>
            <a:r>
              <a:rPr lang="en-GB" dirty="0"/>
              <a:t>is now becoming widely used</a:t>
            </a:r>
            <a:r>
              <a:rPr lang="en-GB" baseline="30000" dirty="0"/>
              <a:t>1</a:t>
            </a:r>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309447" cy="864000"/>
          </a:xfrm>
        </p:spPr>
        <p:txBody>
          <a:bodyPr>
            <a:noAutofit/>
          </a:bodyPr>
          <a:lstStyle/>
          <a:p>
            <a:r>
              <a:rPr lang="en-GB" dirty="0"/>
              <a:t>The modified ALBI scoring system</a:t>
            </a:r>
            <a:br>
              <a:rPr lang="en-GB" dirty="0"/>
            </a:br>
            <a:r>
              <a:rPr lang="en-GB" sz="2000" dirty="0">
                <a:solidFill>
                  <a:schemeClr val="accent1"/>
                </a:solidFill>
              </a:rPr>
              <a:t>May provide better prognostic and predictive value for patients with HCC</a:t>
            </a:r>
            <a:r>
              <a:rPr lang="en-GB" sz="2000" baseline="30000" dirty="0">
                <a:solidFill>
                  <a:schemeClr val="accent1"/>
                </a:solidFill>
              </a:rPr>
              <a:t>1,2</a:t>
            </a:r>
            <a:endParaRPr lang="en-GB" sz="20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11</a:t>
            </a:fld>
            <a:endParaRPr lang="en-GB" dirty="0"/>
          </a:p>
        </p:txBody>
      </p:sp>
      <p:graphicFrame>
        <p:nvGraphicFramePr>
          <p:cNvPr id="2" name="Table 11">
            <a:extLst>
              <a:ext uri="{FF2B5EF4-FFF2-40B4-BE49-F238E27FC236}">
                <a16:creationId xmlns:a16="http://schemas.microsoft.com/office/drawing/2014/main" id="{ED8D720C-3B44-4F31-97F0-21359B895956}"/>
              </a:ext>
            </a:extLst>
          </p:cNvPr>
          <p:cNvGraphicFramePr>
            <a:graphicFrameLocks noGrp="1"/>
          </p:cNvGraphicFramePr>
          <p:nvPr>
            <p:extLst>
              <p:ext uri="{D42A27DB-BD31-4B8C-83A1-F6EECF244321}">
                <p14:modId xmlns:p14="http://schemas.microsoft.com/office/powerpoint/2010/main" val="32210614"/>
              </p:ext>
            </p:extLst>
          </p:nvPr>
        </p:nvGraphicFramePr>
        <p:xfrm>
          <a:off x="1991544" y="3789040"/>
          <a:ext cx="6983172" cy="1859280"/>
        </p:xfrm>
        <a:graphic>
          <a:graphicData uri="http://schemas.openxmlformats.org/drawingml/2006/table">
            <a:tbl>
              <a:tblPr firstRow="1" bandRow="1">
                <a:tableStyleId>{5C22544A-7EE6-4342-B048-85BDC9FD1C3A}</a:tableStyleId>
              </a:tblPr>
              <a:tblGrid>
                <a:gridCol w="1877150">
                  <a:extLst>
                    <a:ext uri="{9D8B030D-6E8A-4147-A177-3AD203B41FA5}">
                      <a16:colId xmlns:a16="http://schemas.microsoft.com/office/drawing/2014/main" val="3276364872"/>
                    </a:ext>
                  </a:extLst>
                </a:gridCol>
                <a:gridCol w="1178313">
                  <a:extLst>
                    <a:ext uri="{9D8B030D-6E8A-4147-A177-3AD203B41FA5}">
                      <a16:colId xmlns:a16="http://schemas.microsoft.com/office/drawing/2014/main" val="2978357244"/>
                    </a:ext>
                  </a:extLst>
                </a:gridCol>
                <a:gridCol w="1256867">
                  <a:extLst>
                    <a:ext uri="{9D8B030D-6E8A-4147-A177-3AD203B41FA5}">
                      <a16:colId xmlns:a16="http://schemas.microsoft.com/office/drawing/2014/main" val="956490279"/>
                    </a:ext>
                  </a:extLst>
                </a:gridCol>
                <a:gridCol w="2670842">
                  <a:extLst>
                    <a:ext uri="{9D8B030D-6E8A-4147-A177-3AD203B41FA5}">
                      <a16:colId xmlns:a16="http://schemas.microsoft.com/office/drawing/2014/main" val="4062157293"/>
                    </a:ext>
                  </a:extLst>
                </a:gridCol>
              </a:tblGrid>
              <a:tr h="511490">
                <a:tc>
                  <a:txBody>
                    <a:bodyPr/>
                    <a:lstStyle/>
                    <a:p>
                      <a:r>
                        <a:rPr lang="en-GB" sz="1400" noProof="0" dirty="0">
                          <a:latin typeface="Arial" panose="020B0604020202020204" pitchFamily="34" charset="0"/>
                          <a:cs typeface="Arial" panose="020B0604020202020204" pitchFamily="34" charset="0"/>
                        </a:rPr>
                        <a:t>ALBI score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ALBI grade definition</a:t>
                      </a:r>
                      <a:r>
                        <a:rPr lang="en-GB" sz="1400" baseline="30000" noProof="0" dirty="0">
                          <a:latin typeface="Arial" panose="020B0604020202020204" pitchFamily="34" charset="0"/>
                          <a:cs typeface="Arial" panose="020B0604020202020204" pitchFamily="34" charset="0"/>
                        </a:rPr>
                        <a:t>3</a:t>
                      </a:r>
                      <a:r>
                        <a:rPr lang="en-GB" sz="1400" noProof="0" dirty="0">
                          <a:latin typeface="Arial" panose="020B0604020202020204" pitchFamily="34" charset="0"/>
                          <a:cs typeface="Arial" panose="020B0604020202020204" pitchFamily="34" charset="0"/>
                        </a:rPr>
                        <a:t> </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mALBI grade definition</a:t>
                      </a:r>
                      <a:r>
                        <a:rPr lang="en-GB" sz="1400" baseline="30000" noProof="0" dirty="0">
                          <a:latin typeface="Arial" panose="020B0604020202020204" pitchFamily="34" charset="0"/>
                          <a:cs typeface="Arial" panose="020B0604020202020204" pitchFamily="34" charset="0"/>
                        </a:rPr>
                        <a:t>2</a:t>
                      </a:r>
                      <a:r>
                        <a:rPr lang="en-GB" sz="1400" noProof="0" dirty="0">
                          <a:latin typeface="Arial" panose="020B0604020202020204" pitchFamily="34" charset="0"/>
                          <a:cs typeface="Arial" panose="020B0604020202020204" pitchFamily="34" charset="0"/>
                        </a:rPr>
                        <a:t> </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Liver dysfunction/decompensation</a:t>
                      </a:r>
                    </a:p>
                  </a:txBody>
                  <a:tcPr anchor="ctr"/>
                </a:tc>
                <a:extLst>
                  <a:ext uri="{0D108BD9-81ED-4DB2-BD59-A6C34878D82A}">
                    <a16:rowId xmlns:a16="http://schemas.microsoft.com/office/drawing/2014/main" val="494875279"/>
                  </a:ext>
                </a:extLst>
              </a:tr>
              <a:tr h="296339">
                <a:tc>
                  <a:txBody>
                    <a:bodyPr/>
                    <a:lstStyle/>
                    <a:p>
                      <a:r>
                        <a:rPr lang="en-GB" sz="1400" noProof="0" dirty="0">
                          <a:latin typeface="Arial" panose="020B0604020202020204" pitchFamily="34" charset="0"/>
                          <a:cs typeface="Arial" panose="020B0604020202020204" pitchFamily="34" charset="0"/>
                        </a:rPr>
                        <a:t>≤ </a:t>
                      </a:r>
                      <a:r>
                        <a:rPr lang="en-GB" sz="1400" noProof="0" dirty="0">
                          <a:latin typeface="Arial" panose="020B0604020202020204" pitchFamily="34" charset="0"/>
                          <a:ea typeface="Calibri" panose="020F0502020204030204" pitchFamily="34" charset="0"/>
                          <a:cs typeface="Arial" panose="020B0604020202020204" pitchFamily="34" charset="0"/>
                        </a:rPr>
                        <a:t>−</a:t>
                      </a:r>
                      <a:r>
                        <a:rPr lang="en-GB" sz="1400" noProof="0" dirty="0">
                          <a:latin typeface="Arial" panose="020B0604020202020204" pitchFamily="34" charset="0"/>
                          <a:cs typeface="Arial" panose="020B0604020202020204" pitchFamily="34" charset="0"/>
                        </a:rPr>
                        <a:t>2.60</a:t>
                      </a:r>
                    </a:p>
                  </a:txBody>
                  <a:tcPr anchor="ctr"/>
                </a:tc>
                <a:tc>
                  <a:txBody>
                    <a:bodyPr/>
                    <a:lstStyle/>
                    <a:p>
                      <a:r>
                        <a:rPr lang="en-GB" sz="1400" noProof="0" dirty="0">
                          <a:latin typeface="Arial" panose="020B0604020202020204" pitchFamily="34" charset="0"/>
                          <a:cs typeface="Arial" panose="020B0604020202020204" pitchFamily="34" charset="0"/>
                        </a:rPr>
                        <a:t>1</a:t>
                      </a:r>
                    </a:p>
                  </a:txBody>
                  <a:tcPr anchor="ctr"/>
                </a:tc>
                <a:tc>
                  <a:txBody>
                    <a:bodyPr/>
                    <a:lstStyle/>
                    <a:p>
                      <a:r>
                        <a:rPr lang="en-GB" sz="1400" noProof="0" dirty="0">
                          <a:latin typeface="Arial" panose="020B0604020202020204" pitchFamily="34" charset="0"/>
                          <a:cs typeface="Arial" panose="020B0604020202020204" pitchFamily="34" charset="0"/>
                        </a:rPr>
                        <a:t>1</a:t>
                      </a:r>
                    </a:p>
                  </a:txBody>
                  <a:tcPr anchor="ctr"/>
                </a:tc>
                <a:tc>
                  <a:txBody>
                    <a:bodyPr/>
                    <a:lstStyle/>
                    <a:p>
                      <a:r>
                        <a:rPr lang="en-GB" sz="1400" noProof="0" dirty="0">
                          <a:latin typeface="Arial" panose="020B0604020202020204" pitchFamily="34" charset="0"/>
                          <a:cs typeface="Arial" panose="020B0604020202020204" pitchFamily="34" charset="0"/>
                        </a:rPr>
                        <a:t>Mild</a:t>
                      </a:r>
                    </a:p>
                  </a:txBody>
                  <a:tcPr anchor="ctr"/>
                </a:tc>
                <a:extLst>
                  <a:ext uri="{0D108BD9-81ED-4DB2-BD59-A6C34878D82A}">
                    <a16:rowId xmlns:a16="http://schemas.microsoft.com/office/drawing/2014/main" val="3847766154"/>
                  </a:ext>
                </a:extLst>
              </a:tr>
              <a:tr h="511490">
                <a:tc>
                  <a:txBody>
                    <a:bodyPr/>
                    <a:lstStyle/>
                    <a:p>
                      <a:r>
                        <a:rPr lang="en-GB" sz="1400" noProof="0" dirty="0">
                          <a:latin typeface="Arial" panose="020B0604020202020204" pitchFamily="34" charset="0"/>
                          <a:cs typeface="Arial" panose="020B0604020202020204" pitchFamily="34" charset="0"/>
                        </a:rPr>
                        <a:t>&gt; −2.60 to </a:t>
                      </a:r>
                      <a:r>
                        <a:rPr lang="en-GB" sz="1400" strike="noStrike" noProof="0" dirty="0">
                          <a:solidFill>
                            <a:schemeClr val="tx1"/>
                          </a:solidFill>
                          <a:latin typeface="Arial" panose="020B0604020202020204" pitchFamily="34" charset="0"/>
                          <a:cs typeface="Arial" panose="020B0604020202020204" pitchFamily="34" charset="0"/>
                        </a:rPr>
                        <a:t>&lt;</a:t>
                      </a:r>
                      <a:r>
                        <a:rPr lang="en-GB" sz="1400" noProof="0" dirty="0">
                          <a:latin typeface="Arial" panose="020B0604020202020204" pitchFamily="34" charset="0"/>
                          <a:cs typeface="Arial" panose="020B0604020202020204" pitchFamily="34" charset="0"/>
                        </a:rPr>
                        <a:t> −2.270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strike="noStrike" noProof="0" dirty="0">
                          <a:solidFill>
                            <a:schemeClr val="tx1"/>
                          </a:solidFill>
                          <a:latin typeface="Arial" panose="020B0604020202020204" pitchFamily="34" charset="0"/>
                          <a:cs typeface="Arial" panose="020B0604020202020204" pitchFamily="34" charset="0"/>
                        </a:rPr>
                        <a:t>≥</a:t>
                      </a:r>
                      <a:r>
                        <a:rPr lang="en-GB" sz="1400" noProof="0" dirty="0">
                          <a:latin typeface="Arial" panose="020B0604020202020204" pitchFamily="34" charset="0"/>
                          <a:cs typeface="Arial" panose="020B0604020202020204" pitchFamily="34" charset="0"/>
                        </a:rPr>
                        <a:t> −2.270 to ≤ −1.39</a:t>
                      </a:r>
                    </a:p>
                  </a:txBody>
                  <a:tcPr anchor="ctr"/>
                </a:tc>
                <a:tc>
                  <a:txBody>
                    <a:bodyPr/>
                    <a:lstStyle/>
                    <a:p>
                      <a:r>
                        <a:rPr lang="en-GB" sz="1400" noProof="0" dirty="0">
                          <a:latin typeface="Arial" panose="020B0604020202020204" pitchFamily="34" charset="0"/>
                          <a:cs typeface="Arial" panose="020B0604020202020204" pitchFamily="34" charset="0"/>
                        </a:rPr>
                        <a:t>2</a:t>
                      </a:r>
                    </a:p>
                    <a:p>
                      <a:r>
                        <a:rPr lang="en-GB" sz="1400" noProof="0" dirty="0">
                          <a:latin typeface="Arial" panose="020B0604020202020204" pitchFamily="34" charset="0"/>
                          <a:cs typeface="Arial" panose="020B0604020202020204" pitchFamily="34" charset="0"/>
                        </a:rPr>
                        <a:t>2</a:t>
                      </a:r>
                    </a:p>
                  </a:txBody>
                  <a:tcPr anchor="ctr"/>
                </a:tc>
                <a:tc>
                  <a:txBody>
                    <a:bodyPr/>
                    <a:lstStyle/>
                    <a:p>
                      <a:r>
                        <a:rPr lang="en-GB" sz="1400" noProof="0" dirty="0">
                          <a:latin typeface="Arial" panose="020B0604020202020204" pitchFamily="34" charset="0"/>
                          <a:cs typeface="Arial" panose="020B0604020202020204" pitchFamily="34" charset="0"/>
                        </a:rPr>
                        <a:t>2a</a:t>
                      </a:r>
                    </a:p>
                    <a:p>
                      <a:r>
                        <a:rPr lang="en-GB" sz="1400" noProof="0" dirty="0">
                          <a:latin typeface="Arial" panose="020B0604020202020204" pitchFamily="34" charset="0"/>
                          <a:cs typeface="Arial" panose="020B0604020202020204" pitchFamily="34" charset="0"/>
                        </a:rPr>
                        <a:t>2b</a:t>
                      </a:r>
                    </a:p>
                  </a:txBody>
                  <a:tcPr anchor="ctr"/>
                </a:tc>
                <a:tc>
                  <a:txBody>
                    <a:bodyPr/>
                    <a:lstStyle/>
                    <a:p>
                      <a:r>
                        <a:rPr lang="en-GB" sz="1400" noProof="0" dirty="0">
                          <a:latin typeface="Arial" panose="020B0604020202020204" pitchFamily="34" charset="0"/>
                          <a:cs typeface="Arial" panose="020B0604020202020204" pitchFamily="34" charset="0"/>
                        </a:rPr>
                        <a:t>Moderate</a:t>
                      </a:r>
                    </a:p>
                  </a:txBody>
                  <a:tcPr anchor="ctr"/>
                </a:tc>
                <a:extLst>
                  <a:ext uri="{0D108BD9-81ED-4DB2-BD59-A6C34878D82A}">
                    <a16:rowId xmlns:a16="http://schemas.microsoft.com/office/drawing/2014/main" val="1280097023"/>
                  </a:ext>
                </a:extLst>
              </a:tr>
              <a:tr h="296339">
                <a:tc>
                  <a:txBody>
                    <a:bodyPr/>
                    <a:lstStyle/>
                    <a:p>
                      <a:r>
                        <a:rPr lang="en-GB" sz="1400" noProof="0" dirty="0">
                          <a:latin typeface="Arial" panose="020B0604020202020204" pitchFamily="34" charset="0"/>
                          <a:cs typeface="Arial" panose="020B0604020202020204" pitchFamily="34" charset="0"/>
                        </a:rPr>
                        <a:t>&gt; −1.39</a:t>
                      </a:r>
                    </a:p>
                  </a:txBody>
                  <a:tcPr anchor="ctr"/>
                </a:tc>
                <a:tc>
                  <a:txBody>
                    <a:bodyPr/>
                    <a:lstStyle/>
                    <a:p>
                      <a:r>
                        <a:rPr lang="en-GB" sz="1400" noProof="0" dirty="0">
                          <a:latin typeface="Arial" panose="020B0604020202020204" pitchFamily="34" charset="0"/>
                          <a:cs typeface="Arial" panose="020B0604020202020204" pitchFamily="34" charset="0"/>
                        </a:rPr>
                        <a:t>3</a:t>
                      </a:r>
                    </a:p>
                  </a:txBody>
                  <a:tcPr anchor="ctr"/>
                </a:tc>
                <a:tc>
                  <a:txBody>
                    <a:bodyPr/>
                    <a:lstStyle/>
                    <a:p>
                      <a:r>
                        <a:rPr lang="en-GB" sz="1400" noProof="0" dirty="0">
                          <a:latin typeface="Arial" panose="020B0604020202020204" pitchFamily="34" charset="0"/>
                          <a:cs typeface="Arial" panose="020B0604020202020204" pitchFamily="34" charset="0"/>
                        </a:rPr>
                        <a:t>3</a:t>
                      </a:r>
                    </a:p>
                  </a:txBody>
                  <a:tcPr anchor="ctr"/>
                </a:tc>
                <a:tc>
                  <a:txBody>
                    <a:bodyPr/>
                    <a:lstStyle/>
                    <a:p>
                      <a:r>
                        <a:rPr lang="en-GB" sz="1400" noProof="0" dirty="0">
                          <a:latin typeface="Arial" panose="020B0604020202020204" pitchFamily="34" charset="0"/>
                          <a:cs typeface="Arial" panose="020B0604020202020204" pitchFamily="34" charset="0"/>
                        </a:rPr>
                        <a:t>Severe</a:t>
                      </a:r>
                    </a:p>
                  </a:txBody>
                  <a:tcPr anchor="ctr"/>
                </a:tc>
                <a:extLst>
                  <a:ext uri="{0D108BD9-81ED-4DB2-BD59-A6C34878D82A}">
                    <a16:rowId xmlns:a16="http://schemas.microsoft.com/office/drawing/2014/main" val="2825703797"/>
                  </a:ext>
                </a:extLst>
              </a:tr>
            </a:tbl>
          </a:graphicData>
        </a:graphic>
      </p:graphicFrame>
      <p:sp>
        <p:nvSpPr>
          <p:cNvPr id="10" name="Content Placeholder 9">
            <a:extLst>
              <a:ext uri="{FF2B5EF4-FFF2-40B4-BE49-F238E27FC236}">
                <a16:creationId xmlns:a16="http://schemas.microsoft.com/office/drawing/2014/main" id="{8F8B48C8-E5B4-CCC4-1CCD-D89B96A761CD}"/>
              </a:ext>
            </a:extLst>
          </p:cNvPr>
          <p:cNvSpPr>
            <a:spLocks noGrp="1"/>
          </p:cNvSpPr>
          <p:nvPr>
            <p:ph sz="quarter" idx="15"/>
          </p:nvPr>
        </p:nvSpPr>
        <p:spPr>
          <a:xfrm>
            <a:off x="620183" y="6337895"/>
            <a:ext cx="10180339" cy="365125"/>
          </a:xfrm>
        </p:spPr>
        <p:txBody>
          <a:bodyPr/>
          <a:lstStyle/>
          <a:p>
            <a:r>
              <a:rPr lang="en-GB" dirty="0"/>
              <a:t>ALBI, Albumin-Bilirubin; HCC, hepatocellular carcinoma</a:t>
            </a:r>
          </a:p>
          <a:p>
            <a:r>
              <a:rPr lang="en-GB" dirty="0"/>
              <a:t>1. Kudo M. Liver Cancer. 2022;11:1-8; 2. </a:t>
            </a:r>
            <a:r>
              <a:rPr lang="en-GB" dirty="0" err="1"/>
              <a:t>Hiraoka</a:t>
            </a:r>
            <a:r>
              <a:rPr lang="en-GB" dirty="0"/>
              <a:t> A, et al. Liver Cancer. 2019;8:121-9; 3. Johnson PJ, et al. J Clin Oncol. 2015;33:550-8</a:t>
            </a:r>
            <a:br>
              <a:rPr lang="en-GB" dirty="0"/>
            </a:br>
            <a:endParaRPr lang="en-GB" dirty="0"/>
          </a:p>
        </p:txBody>
      </p:sp>
    </p:spTree>
    <p:extLst>
      <p:ext uri="{BB962C8B-B14F-4D97-AF65-F5344CB8AC3E}">
        <p14:creationId xmlns:p14="http://schemas.microsoft.com/office/powerpoint/2010/main" val="28543743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6B2-4C70-6644-8A27-99BF25F731CD}"/>
              </a:ext>
            </a:extLst>
          </p:cNvPr>
          <p:cNvSpPr>
            <a:spLocks noGrp="1"/>
          </p:cNvSpPr>
          <p:nvPr>
            <p:ph type="title"/>
          </p:nvPr>
        </p:nvSpPr>
        <p:spPr/>
        <p:txBody>
          <a:bodyPr/>
          <a:lstStyle/>
          <a:p>
            <a:r>
              <a:rPr lang="en-GB" dirty="0"/>
              <a:t>subgroup analyses in IO HCC trials</a:t>
            </a:r>
          </a:p>
        </p:txBody>
      </p:sp>
      <p:sp>
        <p:nvSpPr>
          <p:cNvPr id="3" name="Content Placeholder 10">
            <a:extLst>
              <a:ext uri="{FF2B5EF4-FFF2-40B4-BE49-F238E27FC236}">
                <a16:creationId xmlns:a16="http://schemas.microsoft.com/office/drawing/2014/main" id="{0B878DD0-7A53-0DD7-68C0-C9EA9B9A1CD3}"/>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HCC, hepatocellular carcinoma; IO, immunotherapy</a:t>
            </a:r>
          </a:p>
        </p:txBody>
      </p:sp>
    </p:spTree>
    <p:extLst>
      <p:ext uri="{BB962C8B-B14F-4D97-AF65-F5344CB8AC3E}">
        <p14:creationId xmlns:p14="http://schemas.microsoft.com/office/powerpoint/2010/main" val="2331843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4C636-8705-9431-303E-4D62F0C3BF39}"/>
              </a:ext>
            </a:extLst>
          </p:cNvPr>
          <p:cNvSpPr>
            <a:spLocks noGrp="1"/>
          </p:cNvSpPr>
          <p:nvPr>
            <p:ph sz="quarter" idx="12"/>
          </p:nvPr>
        </p:nvSpPr>
        <p:spPr/>
        <p:txBody>
          <a:bodyPr/>
          <a:lstStyle/>
          <a:p>
            <a:r>
              <a:rPr lang="en-GB" dirty="0"/>
              <a:t>There are </a:t>
            </a:r>
            <a:r>
              <a:rPr lang="en-GB" b="1" dirty="0">
                <a:solidFill>
                  <a:srgbClr val="C7583B"/>
                </a:solidFill>
              </a:rPr>
              <a:t>potential differences</a:t>
            </a:r>
            <a:r>
              <a:rPr lang="en-GB" dirty="0"/>
              <a:t> in prognosis between subgroups, with or without treatment</a:t>
            </a:r>
          </a:p>
          <a:p>
            <a:endParaRPr lang="en-GB" dirty="0"/>
          </a:p>
          <a:p>
            <a:r>
              <a:rPr lang="en-GB" dirty="0"/>
              <a:t>There is </a:t>
            </a:r>
            <a:r>
              <a:rPr lang="en-GB" b="1" dirty="0">
                <a:solidFill>
                  <a:srgbClr val="C7583B"/>
                </a:solidFill>
              </a:rPr>
              <a:t>potential heterogeneity of treatment effect </a:t>
            </a:r>
            <a:r>
              <a:rPr lang="en-GB" dirty="0"/>
              <a:t>in relation to pathophysiology of underlying liver disease</a:t>
            </a:r>
          </a:p>
          <a:p>
            <a:endParaRPr lang="en-GB" dirty="0"/>
          </a:p>
          <a:p>
            <a:r>
              <a:rPr lang="en-GB" dirty="0"/>
              <a:t>There are practical questions about </a:t>
            </a:r>
            <a:r>
              <a:rPr lang="en-GB" b="1" dirty="0">
                <a:solidFill>
                  <a:srgbClr val="C7583B"/>
                </a:solidFill>
              </a:rPr>
              <a:t>when to treat</a:t>
            </a:r>
            <a:r>
              <a:rPr lang="en-GB" dirty="0"/>
              <a:t> </a:t>
            </a:r>
          </a:p>
          <a:p>
            <a:endParaRPr lang="en-GB" dirty="0"/>
          </a:p>
          <a:p>
            <a:r>
              <a:rPr lang="en-GB" dirty="0"/>
              <a:t>There are </a:t>
            </a:r>
            <a:r>
              <a:rPr lang="en-GB" b="1" dirty="0">
                <a:solidFill>
                  <a:srgbClr val="C7583B"/>
                </a:solidFill>
              </a:rPr>
              <a:t>doubts about benefit </a:t>
            </a:r>
            <a:r>
              <a:rPr lang="en-GB" dirty="0"/>
              <a:t>in specific groups, which are leading to potentially inappropriate treatment</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589367" cy="864000"/>
          </a:xfrm>
        </p:spPr>
        <p:txBody>
          <a:bodyPr/>
          <a:lstStyle/>
          <a:p>
            <a:r>
              <a:rPr lang="en-GB" dirty="0"/>
              <a:t>Subgroup analyses are important if…</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GB" dirty="0"/>
              <a:t>Rothwell PM. Lancet. 2005;365:176-86</a:t>
            </a:r>
          </a:p>
        </p:txBody>
      </p:sp>
    </p:spTree>
    <p:extLst>
      <p:ext uri="{BB962C8B-B14F-4D97-AF65-F5344CB8AC3E}">
        <p14:creationId xmlns:p14="http://schemas.microsoft.com/office/powerpoint/2010/main" val="41868719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4C636-8705-9431-303E-4D62F0C3BF39}"/>
              </a:ext>
            </a:extLst>
          </p:cNvPr>
          <p:cNvSpPr>
            <a:spLocks noGrp="1"/>
          </p:cNvSpPr>
          <p:nvPr>
            <p:ph sz="quarter" idx="12"/>
          </p:nvPr>
        </p:nvSpPr>
        <p:spPr/>
        <p:txBody>
          <a:bodyPr/>
          <a:lstStyle/>
          <a:p>
            <a:r>
              <a:rPr lang="en-GB" dirty="0"/>
              <a:t>There are </a:t>
            </a:r>
            <a:r>
              <a:rPr lang="en-GB" b="1" dirty="0">
                <a:solidFill>
                  <a:schemeClr val="accent1"/>
                </a:solidFill>
              </a:rPr>
              <a:t>various patient groups with HCC</a:t>
            </a:r>
            <a:r>
              <a:rPr lang="en-GB" dirty="0"/>
              <a:t> with specific comorbidities or disease features that require extra clinical attention</a:t>
            </a:r>
            <a:r>
              <a:rPr lang="en-GB" baseline="30000" dirty="0"/>
              <a:t>1</a:t>
            </a:r>
            <a:r>
              <a:rPr lang="en-GB" dirty="0"/>
              <a:t>, such as:</a:t>
            </a:r>
          </a:p>
          <a:p>
            <a:pPr lvl="1"/>
            <a:r>
              <a:rPr lang="en-GB" dirty="0"/>
              <a:t>Solid organ transplantation, prior or active auto immune disease, or decompensated cirrhosis</a:t>
            </a:r>
          </a:p>
          <a:p>
            <a:pPr lvl="1"/>
            <a:endParaRPr lang="en-GB" dirty="0"/>
          </a:p>
          <a:p>
            <a:r>
              <a:rPr lang="en-GB" dirty="0"/>
              <a:t>There are no </a:t>
            </a:r>
            <a:r>
              <a:rPr lang="en-GB" b="1" dirty="0">
                <a:solidFill>
                  <a:schemeClr val="accent1"/>
                </a:solidFill>
              </a:rPr>
              <a:t>specific genetic biomarkers </a:t>
            </a:r>
            <a:r>
              <a:rPr lang="en-GB" dirty="0"/>
              <a:t>to determine the prognosis or response to systemic treatment</a:t>
            </a:r>
          </a:p>
          <a:p>
            <a:pPr lvl="1"/>
            <a:endParaRPr lang="en-GB" dirty="0"/>
          </a:p>
          <a:p>
            <a:r>
              <a:rPr lang="en-GB" dirty="0"/>
              <a:t>In general, these patient subgroups </a:t>
            </a:r>
            <a:r>
              <a:rPr lang="en-GB" b="1" dirty="0">
                <a:solidFill>
                  <a:schemeClr val="accent1"/>
                </a:solidFill>
              </a:rPr>
              <a:t>are underrepresented </a:t>
            </a:r>
            <a:r>
              <a:rPr lang="en-GB" dirty="0"/>
              <a:t>in clinical trials of systemic treatment</a:t>
            </a:r>
            <a:r>
              <a:rPr lang="en-GB" baseline="30000" dirty="0"/>
              <a:t>1</a:t>
            </a:r>
            <a:endParaRPr lang="en-GB" dirty="0"/>
          </a:p>
          <a:p>
            <a:pPr lvl="1"/>
            <a:r>
              <a:rPr lang="en-GB" dirty="0"/>
              <a:t>Comorbidities, such as vascular invasion or decompensated cirrhosis, impact prognosis negatively and potentially confound outcomes</a:t>
            </a:r>
          </a:p>
          <a:p>
            <a:pPr lvl="1"/>
            <a:endParaRPr lang="en-GB" dirty="0"/>
          </a:p>
          <a:p>
            <a:r>
              <a:rPr lang="en-GB" dirty="0"/>
              <a:t>This results in a </a:t>
            </a:r>
            <a:r>
              <a:rPr lang="en-GB" b="1" dirty="0">
                <a:solidFill>
                  <a:schemeClr val="accent1"/>
                </a:solidFill>
              </a:rPr>
              <a:t>lack of robust safety and efficacy data </a:t>
            </a:r>
            <a:r>
              <a:rPr lang="en-GB" dirty="0"/>
              <a:t>for these specific patient groups</a:t>
            </a:r>
            <a:r>
              <a:rPr lang="en-GB" baseline="30000" dirty="0"/>
              <a:t>1</a:t>
            </a:r>
            <a:endParaRPr lang="en-GB" dirty="0"/>
          </a:p>
          <a:p>
            <a:endParaRPr lang="en-GB" dirty="0"/>
          </a:p>
          <a:p>
            <a:pPr lvl="1"/>
            <a:endParaRPr lang="en-GB" dirty="0"/>
          </a:p>
          <a:p>
            <a:pPr lvl="1"/>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589367" cy="864000"/>
          </a:xfrm>
        </p:spPr>
        <p:txBody>
          <a:bodyPr/>
          <a:lstStyle/>
          <a:p>
            <a:r>
              <a:rPr lang="en-GB" dirty="0"/>
              <a:t>Heterogeneity of patients with hcc</a:t>
            </a:r>
            <a:endParaRPr lang="en-GB" baseline="30000"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6" name="Content Placeholder 5">
            <a:extLst>
              <a:ext uri="{FF2B5EF4-FFF2-40B4-BE49-F238E27FC236}">
                <a16:creationId xmlns:a16="http://schemas.microsoft.com/office/drawing/2014/main" id="{783C5167-86BA-D126-F689-B538D01F3682}"/>
              </a:ext>
            </a:extLst>
          </p:cNvPr>
          <p:cNvSpPr>
            <a:spLocks noGrp="1"/>
          </p:cNvSpPr>
          <p:nvPr>
            <p:ph sz="quarter" idx="15"/>
          </p:nvPr>
        </p:nvSpPr>
        <p:spPr/>
        <p:txBody>
          <a:bodyPr/>
          <a:lstStyle/>
          <a:p>
            <a:r>
              <a:rPr lang="en-GB" dirty="0"/>
              <a:t>HCC, hepatocellular carcinoma</a:t>
            </a:r>
          </a:p>
          <a:p>
            <a:r>
              <a:rPr lang="en-GB" dirty="0"/>
              <a:t>1. </a:t>
            </a:r>
            <a:r>
              <a:rPr lang="en-GB" dirty="0" err="1"/>
              <a:t>Rimassa</a:t>
            </a:r>
            <a:r>
              <a:rPr lang="en-GB" dirty="0"/>
              <a:t> L, et al. J Hepatol. 2021;74:931-43</a:t>
            </a:r>
          </a:p>
          <a:p>
            <a:endParaRPr lang="en-GB" dirty="0"/>
          </a:p>
        </p:txBody>
      </p:sp>
    </p:spTree>
    <p:extLst>
      <p:ext uri="{BB962C8B-B14F-4D97-AF65-F5344CB8AC3E}">
        <p14:creationId xmlns:p14="http://schemas.microsoft.com/office/powerpoint/2010/main" val="3797713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Subgroups for io treatment in HCC</a:t>
            </a:r>
            <a:br>
              <a:rPr lang="en-GB" dirty="0"/>
            </a:br>
            <a:r>
              <a:rPr lang="en-GB" sz="2000" dirty="0">
                <a:solidFill>
                  <a:schemeClr val="accent1"/>
                </a:solidFill>
              </a:rPr>
              <a:t>an overview</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15</a:t>
            </a:fld>
            <a:endParaRPr lang="en-GB" dirty="0"/>
          </a:p>
        </p:txBody>
      </p:sp>
      <p:graphicFrame>
        <p:nvGraphicFramePr>
          <p:cNvPr id="6" name="Diagram 5">
            <a:extLst>
              <a:ext uri="{FF2B5EF4-FFF2-40B4-BE49-F238E27FC236}">
                <a16:creationId xmlns:a16="http://schemas.microsoft.com/office/drawing/2014/main" id="{47D64E79-0C0B-D31F-7129-6B7BD8950713}"/>
              </a:ext>
            </a:extLst>
          </p:cNvPr>
          <p:cNvGraphicFramePr/>
          <p:nvPr>
            <p:extLst>
              <p:ext uri="{D42A27DB-BD31-4B8C-83A1-F6EECF244321}">
                <p14:modId xmlns:p14="http://schemas.microsoft.com/office/powerpoint/2010/main" val="3011774311"/>
              </p:ext>
            </p:extLst>
          </p:nvPr>
        </p:nvGraphicFramePr>
        <p:xfrm>
          <a:off x="2281801" y="1121043"/>
          <a:ext cx="7628397" cy="5085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0">
            <a:extLst>
              <a:ext uri="{FF2B5EF4-FFF2-40B4-BE49-F238E27FC236}">
                <a16:creationId xmlns:a16="http://schemas.microsoft.com/office/drawing/2014/main" id="{48B2D4F0-DE25-8043-6963-1C196E2E1CA6}"/>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HCC, hepatocellular carcinoma; IO, immunotherapy</a:t>
            </a:r>
          </a:p>
        </p:txBody>
      </p:sp>
    </p:spTree>
    <p:extLst>
      <p:ext uri="{BB962C8B-B14F-4D97-AF65-F5344CB8AC3E}">
        <p14:creationId xmlns:p14="http://schemas.microsoft.com/office/powerpoint/2010/main" val="8694169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Subgroup</a:t>
            </a:r>
            <a:br>
              <a:rPr lang="en-GB" dirty="0"/>
            </a:br>
            <a:r>
              <a:rPr lang="en-GB" sz="2000" dirty="0">
                <a:solidFill>
                  <a:schemeClr val="accent1"/>
                </a:solidFill>
              </a:rPr>
              <a:t>liver function</a:t>
            </a:r>
            <a:endParaRPr lang="en-GB" dirty="0">
              <a:solidFill>
                <a:schemeClr val="accent1"/>
              </a:solidFill>
            </a:endParaRPr>
          </a:p>
        </p:txBody>
      </p:sp>
      <p:sp>
        <p:nvSpPr>
          <p:cNvPr id="2" name="Content Placeholder 7">
            <a:extLst>
              <a:ext uri="{FF2B5EF4-FFF2-40B4-BE49-F238E27FC236}">
                <a16:creationId xmlns:a16="http://schemas.microsoft.com/office/drawing/2014/main" id="{F6BBA6B8-6611-F18B-DE19-744D8B40E466}"/>
              </a:ext>
            </a:extLst>
          </p:cNvPr>
          <p:cNvSpPr>
            <a:spLocks noGrp="1"/>
          </p:cNvSpPr>
          <p:nvPr>
            <p:ph sz="quarter" idx="14"/>
          </p:nvPr>
        </p:nvSpPr>
        <p:spPr>
          <a:xfrm>
            <a:off x="7248128" y="1425600"/>
            <a:ext cx="4334272" cy="4525200"/>
          </a:xfrm>
        </p:spPr>
        <p:txBody>
          <a:bodyPr/>
          <a:lstStyle/>
          <a:p>
            <a:r>
              <a:rPr lang="en-GB" sz="2400" dirty="0"/>
              <a:t>Subgroup analyses by ALBI grade have been performed: </a:t>
            </a:r>
          </a:p>
          <a:p>
            <a:endParaRPr lang="en-GB" sz="2400" dirty="0"/>
          </a:p>
          <a:p>
            <a:pPr lvl="1"/>
            <a:r>
              <a:rPr lang="en-GB" sz="2000" dirty="0"/>
              <a:t>in IMbrave150 (atezolizumab + bevacizumab vs sorafenib)</a:t>
            </a:r>
            <a:r>
              <a:rPr lang="en-GB" sz="2000" baseline="30000" dirty="0"/>
              <a:t>1</a:t>
            </a:r>
          </a:p>
          <a:p>
            <a:pPr lvl="1"/>
            <a:endParaRPr lang="en-GB" sz="2000" baseline="30000" dirty="0"/>
          </a:p>
          <a:p>
            <a:pPr lvl="1"/>
            <a:r>
              <a:rPr lang="en-GB" sz="2000" dirty="0"/>
              <a:t>in HIMALAYA (tremelimumab + durvalumab vs sorafenib)</a:t>
            </a:r>
            <a:r>
              <a:rPr lang="en-GB" sz="2000" baseline="30000" dirty="0"/>
              <a:t>2</a:t>
            </a:r>
            <a:endParaRPr lang="en-GB" sz="2000"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16</a:t>
            </a:fld>
            <a:endParaRPr lang="en-GB" dirty="0"/>
          </a:p>
        </p:txBody>
      </p:sp>
      <p:graphicFrame>
        <p:nvGraphicFramePr>
          <p:cNvPr id="6" name="Diagram 5">
            <a:extLst>
              <a:ext uri="{FF2B5EF4-FFF2-40B4-BE49-F238E27FC236}">
                <a16:creationId xmlns:a16="http://schemas.microsoft.com/office/drawing/2014/main" id="{47D64E79-0C0B-D31F-7129-6B7BD8950713}"/>
              </a:ext>
            </a:extLst>
          </p:cNvPr>
          <p:cNvGraphicFramePr/>
          <p:nvPr>
            <p:extLst>
              <p:ext uri="{D42A27DB-BD31-4B8C-83A1-F6EECF244321}">
                <p14:modId xmlns:p14="http://schemas.microsoft.com/office/powerpoint/2010/main" val="2566084930"/>
              </p:ext>
            </p:extLst>
          </p:nvPr>
        </p:nvGraphicFramePr>
        <p:xfrm>
          <a:off x="-30934" y="1124744"/>
          <a:ext cx="7628397" cy="5085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535E3040-6935-A619-A7BB-E9CC037C6CF1}"/>
              </a:ext>
            </a:extLst>
          </p:cNvPr>
          <p:cNvSpPr>
            <a:spLocks noGrp="1"/>
          </p:cNvSpPr>
          <p:nvPr>
            <p:ph sz="quarter" idx="15"/>
          </p:nvPr>
        </p:nvSpPr>
        <p:spPr>
          <a:xfrm>
            <a:off x="620183" y="6265887"/>
            <a:ext cx="10180339" cy="365125"/>
          </a:xfrm>
        </p:spPr>
        <p:txBody>
          <a:bodyPr/>
          <a:lstStyle/>
          <a:p>
            <a:r>
              <a:rPr lang="en-GB" dirty="0"/>
              <a:t>ALBI, Albumin-Bilirubin</a:t>
            </a:r>
          </a:p>
          <a:p>
            <a:r>
              <a:rPr lang="en-GB" dirty="0"/>
              <a:t>1. Kudo M, et al. ILCA (Virtual) 2021. Abstract #O-18. Oral presentation;  2. </a:t>
            </a:r>
            <a:r>
              <a:rPr lang="it-IT" dirty="0"/>
              <a:t>Vogel A, et al. </a:t>
            </a:r>
            <a:r>
              <a:rPr lang="en-GB" dirty="0"/>
              <a:t>Ann Oncol. 2022;33 </a:t>
            </a:r>
            <a:r>
              <a:rPr lang="en-GB" dirty="0" err="1"/>
              <a:t>suppl</a:t>
            </a:r>
            <a:r>
              <a:rPr lang="en-GB" dirty="0"/>
              <a:t> 9:S1454-84 (ESMO Asia 2022 poster presentation 79-P)</a:t>
            </a:r>
          </a:p>
          <a:p>
            <a:endParaRPr lang="en-GB" dirty="0"/>
          </a:p>
        </p:txBody>
      </p:sp>
    </p:spTree>
    <p:extLst>
      <p:ext uri="{BB962C8B-B14F-4D97-AF65-F5344CB8AC3E}">
        <p14:creationId xmlns:p14="http://schemas.microsoft.com/office/powerpoint/2010/main" val="41305853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000" dirty="0"/>
              <a:t>Subgroup: Liver function | Atezolizumab + bevacizumab</a:t>
            </a:r>
            <a:br>
              <a:rPr lang="en-GB" dirty="0"/>
            </a:br>
            <a:r>
              <a:rPr lang="en-GB" sz="2200" dirty="0">
                <a:solidFill>
                  <a:schemeClr val="accent1"/>
                </a:solidFill>
              </a:rPr>
              <a:t>Albi Grade 1 had a greater overall survival (OS) benefit with Atezolizumab + Bevacizumab than with sorafenib</a:t>
            </a:r>
            <a:r>
              <a:rPr lang="en-GB" sz="2200" baseline="30000" dirty="0">
                <a:solidFill>
                  <a:schemeClr val="accent1"/>
                </a:solidFill>
              </a:rPr>
              <a:t>1</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17</a:t>
            </a:fld>
            <a:endParaRPr lang="en-GB" dirty="0"/>
          </a:p>
        </p:txBody>
      </p:sp>
      <p:graphicFrame>
        <p:nvGraphicFramePr>
          <p:cNvPr id="10" name="Table 9">
            <a:extLst>
              <a:ext uri="{FF2B5EF4-FFF2-40B4-BE49-F238E27FC236}">
                <a16:creationId xmlns:a16="http://schemas.microsoft.com/office/drawing/2014/main" id="{FA73726B-C29A-1D41-B69A-326453147EE7}"/>
              </a:ext>
            </a:extLst>
          </p:cNvPr>
          <p:cNvGraphicFramePr>
            <a:graphicFrameLocks noGrp="1"/>
          </p:cNvGraphicFramePr>
          <p:nvPr>
            <p:extLst>
              <p:ext uri="{D42A27DB-BD31-4B8C-83A1-F6EECF244321}">
                <p14:modId xmlns:p14="http://schemas.microsoft.com/office/powerpoint/2010/main" val="3581143759"/>
              </p:ext>
            </p:extLst>
          </p:nvPr>
        </p:nvGraphicFramePr>
        <p:xfrm>
          <a:off x="1242253" y="1764156"/>
          <a:ext cx="4536504" cy="10058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50183807"/>
                    </a:ext>
                  </a:extLst>
                </a:gridCol>
                <a:gridCol w="1512168">
                  <a:extLst>
                    <a:ext uri="{9D8B030D-6E8A-4147-A177-3AD203B41FA5}">
                      <a16:colId xmlns:a16="http://schemas.microsoft.com/office/drawing/2014/main" val="2646469951"/>
                    </a:ext>
                  </a:extLst>
                </a:gridCol>
                <a:gridCol w="1512168">
                  <a:extLst>
                    <a:ext uri="{9D8B030D-6E8A-4147-A177-3AD203B41FA5}">
                      <a16:colId xmlns:a16="http://schemas.microsoft.com/office/drawing/2014/main" val="724854053"/>
                    </a:ext>
                  </a:extLst>
                </a:gridCol>
              </a:tblGrid>
              <a:tr h="0">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R="54000">
                    <a:noFill/>
                  </a:tcPr>
                </a:tc>
                <a:tc>
                  <a:txBody>
                    <a:bodyPr/>
                    <a:lstStyle/>
                    <a:p>
                      <a:pPr algn="ctr"/>
                      <a:r>
                        <a:rPr lang="en-US" sz="1200" dirty="0">
                          <a:latin typeface="Arial" panose="020B0604020202020204" pitchFamily="34" charset="0"/>
                          <a:cs typeface="Arial" panose="020B0604020202020204" pitchFamily="34" charset="0"/>
                        </a:rPr>
                        <a:t>Atezo + Bev</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(n=191)</a:t>
                      </a:r>
                      <a:endParaRPr lang="en-US" sz="1200" dirty="0">
                        <a:solidFill>
                          <a:schemeClr val="tx1"/>
                        </a:solidFill>
                        <a:latin typeface="Arial" panose="020B0604020202020204" pitchFamily="34" charset="0"/>
                        <a:cs typeface="Arial" panose="020B0604020202020204" pitchFamily="34" charset="0"/>
                      </a:endParaRPr>
                    </a:p>
                  </a:txBody>
                  <a:tcPr marL="55440" marR="54000" anchor="ctr">
                    <a:solidFill>
                      <a:schemeClr val="tx2"/>
                    </a:solidFill>
                  </a:tcPr>
                </a:tc>
                <a:tc>
                  <a:txBody>
                    <a:bodyPr/>
                    <a:lstStyle/>
                    <a:p>
                      <a:pPr algn="ctr"/>
                      <a:r>
                        <a:rPr lang="en-US" sz="1200" dirty="0">
                          <a:latin typeface="Arial" panose="020B0604020202020204" pitchFamily="34" charset="0"/>
                          <a:cs typeface="Arial" panose="020B0604020202020204" pitchFamily="34" charset="0"/>
                        </a:rPr>
                        <a:t>Sorafenib</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(n=87)</a:t>
                      </a:r>
                      <a:endParaRPr lang="en-US" sz="1200" dirty="0">
                        <a:solidFill>
                          <a:schemeClr val="tx1"/>
                        </a:solidFill>
                        <a:latin typeface="Arial" panose="020B0604020202020204" pitchFamily="34" charset="0"/>
                        <a:cs typeface="Arial" panose="020B0604020202020204" pitchFamily="34" charset="0"/>
                      </a:endParaRPr>
                    </a:p>
                  </a:txBody>
                  <a:tcPr marL="55440" marR="54000" anchor="ctr"/>
                </a:tc>
                <a:extLst>
                  <a:ext uri="{0D108BD9-81ED-4DB2-BD59-A6C34878D82A}">
                    <a16:rowId xmlns:a16="http://schemas.microsoft.com/office/drawing/2014/main" val="3301080952"/>
                  </a:ext>
                </a:extLst>
              </a:tr>
              <a:tr h="0">
                <a:tc>
                  <a:txBody>
                    <a:bodyPr/>
                    <a:lstStyle/>
                    <a:p>
                      <a:r>
                        <a:rPr lang="en-US" sz="1200" b="1" dirty="0">
                          <a:latin typeface="Arial" panose="020B0604020202020204" pitchFamily="34" charset="0"/>
                          <a:cs typeface="Arial" panose="020B0604020202020204" pitchFamily="34" charset="0"/>
                        </a:rPr>
                        <a:t>OS events, n (%)</a:t>
                      </a:r>
                    </a:p>
                  </a:txBody>
                  <a:tcPr marR="54000"/>
                </a:tc>
                <a:tc>
                  <a:txBody>
                    <a:bodyPr/>
                    <a:lstStyle/>
                    <a:p>
                      <a:pPr algn="ctr"/>
                      <a:r>
                        <a:rPr lang="en-US" sz="1200" dirty="0">
                          <a:latin typeface="Arial" panose="020B0604020202020204" pitchFamily="34" charset="0"/>
                          <a:cs typeface="Arial" panose="020B0604020202020204" pitchFamily="34" charset="0"/>
                        </a:rPr>
                        <a:t>79 (41)</a:t>
                      </a:r>
                    </a:p>
                  </a:txBody>
                  <a:tcPr marL="55440" marR="54000" anchor="ctr"/>
                </a:tc>
                <a:tc>
                  <a:txBody>
                    <a:bodyPr/>
                    <a:lstStyle/>
                    <a:p>
                      <a:pPr algn="ctr"/>
                      <a:r>
                        <a:rPr lang="en-US" sz="1200" dirty="0">
                          <a:latin typeface="Arial" panose="020B0604020202020204" pitchFamily="34" charset="0"/>
                          <a:cs typeface="Arial" panose="020B0604020202020204" pitchFamily="34" charset="0"/>
                        </a:rPr>
                        <a:t>47 (54)</a:t>
                      </a:r>
                    </a:p>
                  </a:txBody>
                  <a:tcPr marL="55440" marR="54000" anchor="ctr"/>
                </a:tc>
                <a:extLst>
                  <a:ext uri="{0D108BD9-81ED-4DB2-BD59-A6C34878D82A}">
                    <a16:rowId xmlns:a16="http://schemas.microsoft.com/office/drawing/2014/main" val="3783992600"/>
                  </a:ext>
                </a:extLst>
              </a:tr>
              <a:tr h="0">
                <a:tc>
                  <a:txBody>
                    <a:bodyPr/>
                    <a:lstStyle/>
                    <a:p>
                      <a:r>
                        <a:rPr lang="en-US" sz="1200" b="1" dirty="0">
                          <a:latin typeface="Arial" panose="020B0604020202020204" pitchFamily="34" charset="0"/>
                          <a:cs typeface="Arial" panose="020B0604020202020204" pitchFamily="34" charset="0"/>
                        </a:rPr>
                        <a:t>HR (95% CI)</a:t>
                      </a:r>
                      <a:r>
                        <a:rPr lang="en-US" sz="1200" b="1" baseline="30000" dirty="0">
                          <a:latin typeface="Arial" panose="020B0604020202020204" pitchFamily="34" charset="0"/>
                          <a:cs typeface="Arial" panose="020B0604020202020204" pitchFamily="34" charset="0"/>
                        </a:rPr>
                        <a:t>a</a:t>
                      </a:r>
                    </a:p>
                  </a:txBody>
                  <a:tcPr marR="54000"/>
                </a:tc>
                <a:tc gridSpan="2">
                  <a:txBody>
                    <a:bodyPr/>
                    <a:lstStyle/>
                    <a:p>
                      <a:pPr algn="ctr"/>
                      <a:r>
                        <a:rPr lang="en-US" sz="1200" b="1" dirty="0">
                          <a:latin typeface="Arial" panose="020B0604020202020204" pitchFamily="34" charset="0"/>
                          <a:cs typeface="Arial" panose="020B0604020202020204" pitchFamily="34" charset="0"/>
                        </a:rPr>
                        <a:t>0.50 (0.35-0.72)</a:t>
                      </a:r>
                    </a:p>
                  </a:txBody>
                  <a:tcPr marL="55440" marR="54000" anchor="ctr"/>
                </a:tc>
                <a:tc hMerge="1">
                  <a:txBody>
                    <a:bodyPr/>
                    <a:lstStyle/>
                    <a:p>
                      <a:pPr algn="r"/>
                      <a:endParaRPr lang="en-US" sz="1200" dirty="0">
                        <a:latin typeface="Arial" panose="020B0604020202020204" pitchFamily="34" charset="0"/>
                        <a:cs typeface="Arial" panose="020B0604020202020204" pitchFamily="34" charset="0"/>
                      </a:endParaRPr>
                    </a:p>
                  </a:txBody>
                  <a:tcPr marL="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889574"/>
                  </a:ext>
                </a:extLst>
              </a:tr>
            </a:tbl>
          </a:graphicData>
        </a:graphic>
      </p:graphicFrame>
      <p:sp>
        <p:nvSpPr>
          <p:cNvPr id="11" name="TextBox 10">
            <a:extLst>
              <a:ext uri="{FF2B5EF4-FFF2-40B4-BE49-F238E27FC236}">
                <a16:creationId xmlns:a16="http://schemas.microsoft.com/office/drawing/2014/main" id="{01A86915-9536-6746-844D-14E31C4BEBD5}"/>
              </a:ext>
            </a:extLst>
          </p:cNvPr>
          <p:cNvSpPr txBox="1"/>
          <p:nvPr/>
        </p:nvSpPr>
        <p:spPr>
          <a:xfrm>
            <a:off x="2322373" y="1428309"/>
            <a:ext cx="2376264" cy="307777"/>
          </a:xfrm>
          <a:prstGeom prst="rect">
            <a:avLst/>
          </a:prstGeom>
          <a:noFill/>
        </p:spPr>
        <p:txBody>
          <a:bodyPr wrap="square" rtlCol="0">
            <a:spAutoFit/>
          </a:bodyPr>
          <a:lstStyle/>
          <a:p>
            <a:pPr algn="ctr"/>
            <a:r>
              <a:rPr lang="en-GB" sz="1400" b="1" dirty="0">
                <a:latin typeface="Arial" panose="020B0604020202020204" pitchFamily="34" charset="0"/>
                <a:ea typeface="Aileron" charset="0"/>
                <a:cs typeface="Arial" panose="020B0604020202020204" pitchFamily="34" charset="0"/>
              </a:rPr>
              <a:t>ALBI grade 1</a:t>
            </a:r>
          </a:p>
        </p:txBody>
      </p:sp>
      <p:graphicFrame>
        <p:nvGraphicFramePr>
          <p:cNvPr id="14" name="Table 13">
            <a:extLst>
              <a:ext uri="{FF2B5EF4-FFF2-40B4-BE49-F238E27FC236}">
                <a16:creationId xmlns:a16="http://schemas.microsoft.com/office/drawing/2014/main" id="{FDA19D2D-3DC4-E34B-99A5-2FE2BEE94E7B}"/>
              </a:ext>
            </a:extLst>
          </p:cNvPr>
          <p:cNvGraphicFramePr>
            <a:graphicFrameLocks noGrp="1"/>
          </p:cNvGraphicFramePr>
          <p:nvPr>
            <p:extLst>
              <p:ext uri="{D42A27DB-BD31-4B8C-83A1-F6EECF244321}">
                <p14:modId xmlns:p14="http://schemas.microsoft.com/office/powerpoint/2010/main" val="3794267158"/>
              </p:ext>
            </p:extLst>
          </p:nvPr>
        </p:nvGraphicFramePr>
        <p:xfrm>
          <a:off x="6974459" y="1764156"/>
          <a:ext cx="4536504" cy="10058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50183807"/>
                    </a:ext>
                  </a:extLst>
                </a:gridCol>
                <a:gridCol w="1512168">
                  <a:extLst>
                    <a:ext uri="{9D8B030D-6E8A-4147-A177-3AD203B41FA5}">
                      <a16:colId xmlns:a16="http://schemas.microsoft.com/office/drawing/2014/main" val="2646469951"/>
                    </a:ext>
                  </a:extLst>
                </a:gridCol>
                <a:gridCol w="1512168">
                  <a:extLst>
                    <a:ext uri="{9D8B030D-6E8A-4147-A177-3AD203B41FA5}">
                      <a16:colId xmlns:a16="http://schemas.microsoft.com/office/drawing/2014/main" val="724854053"/>
                    </a:ext>
                  </a:extLst>
                </a:gridCol>
              </a:tblGrid>
              <a:tr h="0">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R="54000">
                    <a:noFill/>
                  </a:tcPr>
                </a:tc>
                <a:tc>
                  <a:txBody>
                    <a:bodyPr/>
                    <a:lstStyle/>
                    <a:p>
                      <a:pPr algn="ctr"/>
                      <a:r>
                        <a:rPr lang="en-US" sz="1200" dirty="0">
                          <a:latin typeface="Arial" panose="020B0604020202020204" pitchFamily="34" charset="0"/>
                          <a:cs typeface="Arial" panose="020B0604020202020204" pitchFamily="34" charset="0"/>
                        </a:rPr>
                        <a:t>Atezo + Bev</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(n=144)</a:t>
                      </a:r>
                      <a:endParaRPr lang="en-US" sz="1200" dirty="0">
                        <a:solidFill>
                          <a:schemeClr val="tx1"/>
                        </a:solidFill>
                        <a:latin typeface="Arial" panose="020B0604020202020204" pitchFamily="34" charset="0"/>
                        <a:cs typeface="Arial" panose="020B0604020202020204" pitchFamily="34" charset="0"/>
                      </a:endParaRPr>
                    </a:p>
                  </a:txBody>
                  <a:tcPr marL="55440" marR="54000" anchor="ctr">
                    <a:solidFill>
                      <a:schemeClr val="tx2"/>
                    </a:solidFill>
                  </a:tcPr>
                </a:tc>
                <a:tc>
                  <a:txBody>
                    <a:bodyPr/>
                    <a:lstStyle/>
                    <a:p>
                      <a:pPr algn="ctr"/>
                      <a:r>
                        <a:rPr lang="en-US" sz="1200" dirty="0">
                          <a:latin typeface="Arial" panose="020B0604020202020204" pitchFamily="34" charset="0"/>
                          <a:cs typeface="Arial" panose="020B0604020202020204" pitchFamily="34" charset="0"/>
                        </a:rPr>
                        <a:t>Sorafenib</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(n=78)</a:t>
                      </a:r>
                      <a:endParaRPr lang="en-US" sz="1200" dirty="0">
                        <a:solidFill>
                          <a:schemeClr val="tx1"/>
                        </a:solidFill>
                        <a:latin typeface="Arial" panose="020B0604020202020204" pitchFamily="34" charset="0"/>
                        <a:cs typeface="Arial" panose="020B0604020202020204" pitchFamily="34" charset="0"/>
                      </a:endParaRPr>
                    </a:p>
                  </a:txBody>
                  <a:tcPr marL="55440" marR="54000" anchor="ctr"/>
                </a:tc>
                <a:extLst>
                  <a:ext uri="{0D108BD9-81ED-4DB2-BD59-A6C34878D82A}">
                    <a16:rowId xmlns:a16="http://schemas.microsoft.com/office/drawing/2014/main" val="3301080952"/>
                  </a:ext>
                </a:extLst>
              </a:tr>
              <a:tr h="0">
                <a:tc>
                  <a:txBody>
                    <a:bodyPr/>
                    <a:lstStyle/>
                    <a:p>
                      <a:r>
                        <a:rPr lang="en-US" sz="1200" b="1" dirty="0">
                          <a:latin typeface="Arial" panose="020B0604020202020204" pitchFamily="34" charset="0"/>
                          <a:cs typeface="Arial" panose="020B0604020202020204" pitchFamily="34" charset="0"/>
                        </a:rPr>
                        <a:t>OS events, n (%)</a:t>
                      </a:r>
                    </a:p>
                  </a:txBody>
                  <a:tcPr marR="54000"/>
                </a:tc>
                <a:tc>
                  <a:txBody>
                    <a:bodyPr/>
                    <a:lstStyle/>
                    <a:p>
                      <a:pPr algn="ctr"/>
                      <a:r>
                        <a:rPr lang="en-US" sz="1200" dirty="0">
                          <a:latin typeface="Arial" panose="020B0604020202020204" pitchFamily="34" charset="0"/>
                          <a:cs typeface="Arial" panose="020B0604020202020204" pitchFamily="34" charset="0"/>
                        </a:rPr>
                        <a:t>100 (69)</a:t>
                      </a:r>
                    </a:p>
                  </a:txBody>
                  <a:tcPr marL="55440" marR="54000" anchor="ctr"/>
                </a:tc>
                <a:tc>
                  <a:txBody>
                    <a:bodyPr/>
                    <a:lstStyle/>
                    <a:p>
                      <a:pPr algn="ctr"/>
                      <a:r>
                        <a:rPr lang="en-US" sz="1200" dirty="0">
                          <a:latin typeface="Arial" panose="020B0604020202020204" pitchFamily="34" charset="0"/>
                          <a:cs typeface="Arial" panose="020B0604020202020204" pitchFamily="34" charset="0"/>
                        </a:rPr>
                        <a:t>53 (68)</a:t>
                      </a:r>
                    </a:p>
                  </a:txBody>
                  <a:tcPr marL="55440" marR="54000" anchor="ctr"/>
                </a:tc>
                <a:extLst>
                  <a:ext uri="{0D108BD9-81ED-4DB2-BD59-A6C34878D82A}">
                    <a16:rowId xmlns:a16="http://schemas.microsoft.com/office/drawing/2014/main" val="3783992600"/>
                  </a:ext>
                </a:extLst>
              </a:tr>
              <a:tr h="0">
                <a:tc>
                  <a:txBody>
                    <a:bodyPr/>
                    <a:lstStyle/>
                    <a:p>
                      <a:r>
                        <a:rPr lang="en-US" sz="1200" b="1" dirty="0">
                          <a:latin typeface="Arial" panose="020B0604020202020204" pitchFamily="34" charset="0"/>
                          <a:cs typeface="Arial" panose="020B0604020202020204" pitchFamily="34" charset="0"/>
                        </a:rPr>
                        <a:t>HR (95% CI)</a:t>
                      </a:r>
                      <a:r>
                        <a:rPr lang="en-US" sz="1200" b="1" baseline="30000" dirty="0">
                          <a:latin typeface="Arial" panose="020B0604020202020204" pitchFamily="34" charset="0"/>
                          <a:cs typeface="Arial" panose="020B0604020202020204" pitchFamily="34" charset="0"/>
                        </a:rPr>
                        <a:t>a</a:t>
                      </a:r>
                    </a:p>
                  </a:txBody>
                  <a:tcPr marR="54000"/>
                </a:tc>
                <a:tc gridSpan="2">
                  <a:txBody>
                    <a:bodyPr/>
                    <a:lstStyle/>
                    <a:p>
                      <a:pPr algn="ctr"/>
                      <a:r>
                        <a:rPr lang="en-US" sz="1200" b="1" dirty="0">
                          <a:latin typeface="Arial" panose="020B0604020202020204" pitchFamily="34" charset="0"/>
                          <a:cs typeface="Arial" panose="020B0604020202020204" pitchFamily="34" charset="0"/>
                        </a:rPr>
                        <a:t>0.92 (0.66-1.29)</a:t>
                      </a:r>
                    </a:p>
                  </a:txBody>
                  <a:tcPr marL="55440" marR="54000" anchor="ctr"/>
                </a:tc>
                <a:tc hMerge="1">
                  <a:txBody>
                    <a:bodyPr/>
                    <a:lstStyle/>
                    <a:p>
                      <a:pPr algn="r"/>
                      <a:endParaRPr lang="en-US" sz="1200" dirty="0">
                        <a:latin typeface="Arial" panose="020B0604020202020204" pitchFamily="34" charset="0"/>
                        <a:cs typeface="Arial" panose="020B0604020202020204" pitchFamily="34" charset="0"/>
                      </a:endParaRPr>
                    </a:p>
                  </a:txBody>
                  <a:tcPr marL="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889574"/>
                  </a:ext>
                </a:extLst>
              </a:tr>
            </a:tbl>
          </a:graphicData>
        </a:graphic>
      </p:graphicFrame>
      <p:sp>
        <p:nvSpPr>
          <p:cNvPr id="15" name="TextBox 14">
            <a:extLst>
              <a:ext uri="{FF2B5EF4-FFF2-40B4-BE49-F238E27FC236}">
                <a16:creationId xmlns:a16="http://schemas.microsoft.com/office/drawing/2014/main" id="{2B73CFFC-653D-D646-9EBF-ED86FF4E7B8E}"/>
              </a:ext>
            </a:extLst>
          </p:cNvPr>
          <p:cNvSpPr txBox="1"/>
          <p:nvPr/>
        </p:nvSpPr>
        <p:spPr>
          <a:xfrm>
            <a:off x="8054579" y="1428309"/>
            <a:ext cx="2376264" cy="307777"/>
          </a:xfrm>
          <a:prstGeom prst="rect">
            <a:avLst/>
          </a:prstGeom>
          <a:noFill/>
        </p:spPr>
        <p:txBody>
          <a:bodyPr wrap="square" rtlCol="0">
            <a:spAutoFit/>
          </a:bodyPr>
          <a:lstStyle/>
          <a:p>
            <a:pPr algn="ctr"/>
            <a:r>
              <a:rPr lang="en-GB" sz="1400" b="1" dirty="0">
                <a:latin typeface="Arial" panose="020B0604020202020204" pitchFamily="34" charset="0"/>
                <a:ea typeface="Aileron" charset="0"/>
                <a:cs typeface="Arial" panose="020B0604020202020204" pitchFamily="34" charset="0"/>
              </a:rPr>
              <a:t>ALBI grade 2</a:t>
            </a:r>
          </a:p>
        </p:txBody>
      </p:sp>
      <p:pic>
        <p:nvPicPr>
          <p:cNvPr id="17" name="Picture 16">
            <a:extLst>
              <a:ext uri="{FF2B5EF4-FFF2-40B4-BE49-F238E27FC236}">
                <a16:creationId xmlns:a16="http://schemas.microsoft.com/office/drawing/2014/main" id="{23FE4A98-1753-7949-AA65-6AF22B94852E}"/>
              </a:ext>
            </a:extLst>
          </p:cNvPr>
          <p:cNvPicPr>
            <a:picLocks noChangeAspect="1"/>
          </p:cNvPicPr>
          <p:nvPr/>
        </p:nvPicPr>
        <p:blipFill>
          <a:blip r:embed="rId3"/>
          <a:stretch>
            <a:fillRect/>
          </a:stretch>
        </p:blipFill>
        <p:spPr>
          <a:xfrm>
            <a:off x="933822" y="2920180"/>
            <a:ext cx="4918534" cy="2829244"/>
          </a:xfrm>
          <a:prstGeom prst="rect">
            <a:avLst/>
          </a:prstGeom>
        </p:spPr>
      </p:pic>
      <p:sp>
        <p:nvSpPr>
          <p:cNvPr id="18" name="TextBox 17">
            <a:extLst>
              <a:ext uri="{FF2B5EF4-FFF2-40B4-BE49-F238E27FC236}">
                <a16:creationId xmlns:a16="http://schemas.microsoft.com/office/drawing/2014/main" id="{E4C207D6-92CD-6442-9B19-16D8801DFDF1}"/>
              </a:ext>
            </a:extLst>
          </p:cNvPr>
          <p:cNvSpPr txBox="1"/>
          <p:nvPr/>
        </p:nvSpPr>
        <p:spPr>
          <a:xfrm>
            <a:off x="2922345" y="5281542"/>
            <a:ext cx="1229439"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Time (months)</a:t>
            </a:r>
          </a:p>
        </p:txBody>
      </p:sp>
      <p:sp>
        <p:nvSpPr>
          <p:cNvPr id="19" name="TextBox 18">
            <a:extLst>
              <a:ext uri="{FF2B5EF4-FFF2-40B4-BE49-F238E27FC236}">
                <a16:creationId xmlns:a16="http://schemas.microsoft.com/office/drawing/2014/main" id="{4CFD504E-A22E-144B-89C4-110EFF8296FA}"/>
              </a:ext>
            </a:extLst>
          </p:cNvPr>
          <p:cNvSpPr txBox="1"/>
          <p:nvPr/>
        </p:nvSpPr>
        <p:spPr>
          <a:xfrm rot="16200000">
            <a:off x="486957" y="3855867"/>
            <a:ext cx="588302"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OS (%)</a:t>
            </a:r>
          </a:p>
        </p:txBody>
      </p:sp>
      <p:sp>
        <p:nvSpPr>
          <p:cNvPr id="20" name="TextBox 19">
            <a:extLst>
              <a:ext uri="{FF2B5EF4-FFF2-40B4-BE49-F238E27FC236}">
                <a16:creationId xmlns:a16="http://schemas.microsoft.com/office/drawing/2014/main" id="{1638EB70-0056-DE4B-B568-C7BCE45748CF}"/>
              </a:ext>
            </a:extLst>
          </p:cNvPr>
          <p:cNvSpPr txBox="1"/>
          <p:nvPr/>
        </p:nvSpPr>
        <p:spPr>
          <a:xfrm>
            <a:off x="2768419" y="4612499"/>
            <a:ext cx="738792" cy="369332"/>
          </a:xfrm>
          <a:prstGeom prst="rect">
            <a:avLst/>
          </a:prstGeom>
          <a:noFill/>
        </p:spPr>
        <p:txBody>
          <a:bodyPr wrap="none" lIns="0" tIns="0" rIns="0" bIns="0" rtlCol="0">
            <a:spAutoFit/>
          </a:bodyPr>
          <a:lstStyle/>
          <a:p>
            <a:pPr algn="ctr"/>
            <a:r>
              <a:rPr lang="en-GB" sz="1200" dirty="0">
                <a:solidFill>
                  <a:schemeClr val="accent1"/>
                </a:solidFill>
                <a:latin typeface="Arial" panose="020B0604020202020204" pitchFamily="34" charset="0"/>
                <a:ea typeface="Aileron" charset="0"/>
                <a:cs typeface="Arial" panose="020B0604020202020204" pitchFamily="34" charset="0"/>
              </a:rPr>
              <a:t>15.4</a:t>
            </a:r>
          </a:p>
          <a:p>
            <a:pPr algn="ctr"/>
            <a:r>
              <a:rPr lang="en-GB" sz="1200" dirty="0">
                <a:solidFill>
                  <a:schemeClr val="accent1"/>
                </a:solidFill>
                <a:latin typeface="Arial" panose="020B0604020202020204" pitchFamily="34" charset="0"/>
                <a:ea typeface="Aileron" charset="0"/>
                <a:cs typeface="Arial" panose="020B0604020202020204" pitchFamily="34" charset="0"/>
              </a:rPr>
              <a:t>(11.7-20.8)</a:t>
            </a:r>
          </a:p>
        </p:txBody>
      </p:sp>
      <p:sp>
        <p:nvSpPr>
          <p:cNvPr id="21" name="TextBox 20">
            <a:extLst>
              <a:ext uri="{FF2B5EF4-FFF2-40B4-BE49-F238E27FC236}">
                <a16:creationId xmlns:a16="http://schemas.microsoft.com/office/drawing/2014/main" id="{27515F23-7A34-3847-A010-936BB18F69BA}"/>
              </a:ext>
            </a:extLst>
          </p:cNvPr>
          <p:cNvSpPr txBox="1"/>
          <p:nvPr/>
        </p:nvSpPr>
        <p:spPr>
          <a:xfrm>
            <a:off x="1345808" y="4061892"/>
            <a:ext cx="1221800" cy="369332"/>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Median OS</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(95% CI), months</a:t>
            </a:r>
          </a:p>
        </p:txBody>
      </p:sp>
      <p:sp>
        <p:nvSpPr>
          <p:cNvPr id="22" name="TextBox 21">
            <a:extLst>
              <a:ext uri="{FF2B5EF4-FFF2-40B4-BE49-F238E27FC236}">
                <a16:creationId xmlns:a16="http://schemas.microsoft.com/office/drawing/2014/main" id="{28A8D179-64F7-6940-956B-FFEA50F33C3B}"/>
              </a:ext>
            </a:extLst>
          </p:cNvPr>
          <p:cNvSpPr txBox="1"/>
          <p:nvPr/>
        </p:nvSpPr>
        <p:spPr>
          <a:xfrm>
            <a:off x="5174766" y="3432628"/>
            <a:ext cx="665247" cy="369332"/>
          </a:xfrm>
          <a:prstGeom prst="rect">
            <a:avLst/>
          </a:prstGeom>
          <a:noFill/>
        </p:spPr>
        <p:txBody>
          <a:bodyPr wrap="none" lIns="0" tIns="0" rIns="0" bIns="0" rtlCol="0">
            <a:spAutoFit/>
          </a:bodyPr>
          <a:lstStyle/>
          <a:p>
            <a:pPr algn="ctr"/>
            <a:r>
              <a:rPr lang="en-GB" sz="1200" dirty="0">
                <a:solidFill>
                  <a:schemeClr val="tx2"/>
                </a:solidFill>
                <a:latin typeface="Arial" panose="020B0604020202020204" pitchFamily="34" charset="0"/>
                <a:ea typeface="Aileron" charset="0"/>
                <a:cs typeface="Arial" panose="020B0604020202020204" pitchFamily="34" charset="0"/>
              </a:rPr>
              <a:t>NE</a:t>
            </a:r>
          </a:p>
          <a:p>
            <a:pPr algn="ctr"/>
            <a:r>
              <a:rPr lang="en-GB" sz="1200" dirty="0">
                <a:solidFill>
                  <a:schemeClr val="tx2"/>
                </a:solidFill>
                <a:latin typeface="Arial" panose="020B0604020202020204" pitchFamily="34" charset="0"/>
                <a:ea typeface="Aileron" charset="0"/>
                <a:cs typeface="Arial" panose="020B0604020202020204" pitchFamily="34" charset="0"/>
              </a:rPr>
              <a:t>(23.7-NE)</a:t>
            </a:r>
          </a:p>
        </p:txBody>
      </p:sp>
      <p:sp>
        <p:nvSpPr>
          <p:cNvPr id="23" name="TextBox 22">
            <a:extLst>
              <a:ext uri="{FF2B5EF4-FFF2-40B4-BE49-F238E27FC236}">
                <a16:creationId xmlns:a16="http://schemas.microsoft.com/office/drawing/2014/main" id="{4613BD0C-2959-CE4D-94A9-96D4881F5BB2}"/>
              </a:ext>
            </a:extLst>
          </p:cNvPr>
          <p:cNvSpPr txBox="1"/>
          <p:nvPr/>
        </p:nvSpPr>
        <p:spPr>
          <a:xfrm>
            <a:off x="664355" y="5468520"/>
            <a:ext cx="581891" cy="270074"/>
          </a:xfrm>
          <a:prstGeom prst="rect">
            <a:avLst/>
          </a:prstGeom>
          <a:noFill/>
        </p:spPr>
        <p:txBody>
          <a:bodyPr wrap="none" lIns="0" tIns="0" rIns="0" bIns="0" rtlCol="0">
            <a:spAutoFit/>
          </a:bodyPr>
          <a:lstStyle/>
          <a:p>
            <a:pPr>
              <a:lnSpc>
                <a:spcPct val="90000"/>
              </a:lnSpc>
            </a:pPr>
            <a:r>
              <a:rPr lang="en-GB" sz="650" b="1" dirty="0">
                <a:latin typeface="Arial" panose="020B0604020202020204" pitchFamily="34" charset="0"/>
                <a:ea typeface="Aileron" charset="0"/>
                <a:cs typeface="Arial" panose="020B0604020202020204" pitchFamily="34" charset="0"/>
              </a:rPr>
              <a:t>Number at risk</a:t>
            </a:r>
          </a:p>
          <a:p>
            <a:pPr>
              <a:lnSpc>
                <a:spcPct val="90000"/>
              </a:lnSpc>
            </a:pPr>
            <a:r>
              <a:rPr lang="en-GB" sz="650" b="1" dirty="0">
                <a:solidFill>
                  <a:schemeClr val="tx2"/>
                </a:solidFill>
                <a:latin typeface="Arial" panose="020B0604020202020204" pitchFamily="34" charset="0"/>
                <a:ea typeface="Aileron" charset="0"/>
                <a:cs typeface="Arial" panose="020B0604020202020204" pitchFamily="34" charset="0"/>
              </a:rPr>
              <a:t>Atezo + Bev</a:t>
            </a:r>
          </a:p>
          <a:p>
            <a:pPr>
              <a:lnSpc>
                <a:spcPct val="90000"/>
              </a:lnSpc>
            </a:pPr>
            <a:r>
              <a:rPr lang="en-GB" sz="650" b="1" dirty="0">
                <a:solidFill>
                  <a:schemeClr val="accent1"/>
                </a:solidFill>
                <a:latin typeface="Arial" panose="020B0604020202020204" pitchFamily="34" charset="0"/>
                <a:ea typeface="Aileron" charset="0"/>
                <a:cs typeface="Arial" panose="020B0604020202020204" pitchFamily="34" charset="0"/>
              </a:rPr>
              <a:t>Sorafenib</a:t>
            </a:r>
          </a:p>
        </p:txBody>
      </p:sp>
      <p:pic>
        <p:nvPicPr>
          <p:cNvPr id="25" name="Picture 24">
            <a:extLst>
              <a:ext uri="{FF2B5EF4-FFF2-40B4-BE49-F238E27FC236}">
                <a16:creationId xmlns:a16="http://schemas.microsoft.com/office/drawing/2014/main" id="{746C9945-7F28-FB4E-ADFB-59E2484F166B}"/>
              </a:ext>
            </a:extLst>
          </p:cNvPr>
          <p:cNvPicPr>
            <a:picLocks noChangeAspect="1"/>
          </p:cNvPicPr>
          <p:nvPr/>
        </p:nvPicPr>
        <p:blipFill>
          <a:blip r:embed="rId4"/>
          <a:stretch>
            <a:fillRect/>
          </a:stretch>
        </p:blipFill>
        <p:spPr>
          <a:xfrm>
            <a:off x="6685693" y="2924340"/>
            <a:ext cx="4918534" cy="2820923"/>
          </a:xfrm>
          <a:prstGeom prst="rect">
            <a:avLst/>
          </a:prstGeom>
        </p:spPr>
      </p:pic>
      <p:sp>
        <p:nvSpPr>
          <p:cNvPr id="26" name="TextBox 25">
            <a:extLst>
              <a:ext uri="{FF2B5EF4-FFF2-40B4-BE49-F238E27FC236}">
                <a16:creationId xmlns:a16="http://schemas.microsoft.com/office/drawing/2014/main" id="{D86C1149-4A8A-B64A-A53A-1F8D40E665F1}"/>
              </a:ext>
            </a:extLst>
          </p:cNvPr>
          <p:cNvSpPr txBox="1"/>
          <p:nvPr/>
        </p:nvSpPr>
        <p:spPr>
          <a:xfrm>
            <a:off x="6396561" y="5468520"/>
            <a:ext cx="581891" cy="270074"/>
          </a:xfrm>
          <a:prstGeom prst="rect">
            <a:avLst/>
          </a:prstGeom>
          <a:noFill/>
        </p:spPr>
        <p:txBody>
          <a:bodyPr wrap="none" lIns="0" tIns="0" rIns="0" bIns="0" rtlCol="0">
            <a:spAutoFit/>
          </a:bodyPr>
          <a:lstStyle/>
          <a:p>
            <a:pPr>
              <a:lnSpc>
                <a:spcPct val="90000"/>
              </a:lnSpc>
            </a:pPr>
            <a:r>
              <a:rPr lang="en-GB" sz="650" b="1" dirty="0">
                <a:latin typeface="Arial" panose="020B0604020202020204" pitchFamily="34" charset="0"/>
                <a:ea typeface="Aileron" charset="0"/>
                <a:cs typeface="Arial" panose="020B0604020202020204" pitchFamily="34" charset="0"/>
              </a:rPr>
              <a:t>Number at risk</a:t>
            </a:r>
          </a:p>
          <a:p>
            <a:pPr>
              <a:lnSpc>
                <a:spcPct val="90000"/>
              </a:lnSpc>
            </a:pPr>
            <a:r>
              <a:rPr lang="en-GB" sz="650" b="1" dirty="0">
                <a:solidFill>
                  <a:schemeClr val="tx2"/>
                </a:solidFill>
                <a:latin typeface="Arial" panose="020B0604020202020204" pitchFamily="34" charset="0"/>
                <a:ea typeface="Aileron" charset="0"/>
                <a:cs typeface="Arial" panose="020B0604020202020204" pitchFamily="34" charset="0"/>
              </a:rPr>
              <a:t>Atezo + Bev</a:t>
            </a:r>
          </a:p>
          <a:p>
            <a:pPr>
              <a:lnSpc>
                <a:spcPct val="90000"/>
              </a:lnSpc>
            </a:pPr>
            <a:r>
              <a:rPr lang="en-GB" sz="650" b="1" dirty="0">
                <a:solidFill>
                  <a:schemeClr val="accent1"/>
                </a:solidFill>
                <a:latin typeface="Arial" panose="020B0604020202020204" pitchFamily="34" charset="0"/>
                <a:ea typeface="Aileron" charset="0"/>
                <a:cs typeface="Arial" panose="020B0604020202020204" pitchFamily="34" charset="0"/>
              </a:rPr>
              <a:t>Sorafenib</a:t>
            </a:r>
          </a:p>
        </p:txBody>
      </p:sp>
      <p:sp>
        <p:nvSpPr>
          <p:cNvPr id="27" name="TextBox 26">
            <a:extLst>
              <a:ext uri="{FF2B5EF4-FFF2-40B4-BE49-F238E27FC236}">
                <a16:creationId xmlns:a16="http://schemas.microsoft.com/office/drawing/2014/main" id="{7996A36C-B967-5B48-AE18-F9EC0043DAF6}"/>
              </a:ext>
            </a:extLst>
          </p:cNvPr>
          <p:cNvSpPr txBox="1"/>
          <p:nvPr/>
        </p:nvSpPr>
        <p:spPr>
          <a:xfrm rot="16200000">
            <a:off x="6228996" y="3855868"/>
            <a:ext cx="58830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OS (%)</a:t>
            </a:r>
          </a:p>
        </p:txBody>
      </p:sp>
      <p:sp>
        <p:nvSpPr>
          <p:cNvPr id="28" name="TextBox 27">
            <a:extLst>
              <a:ext uri="{FF2B5EF4-FFF2-40B4-BE49-F238E27FC236}">
                <a16:creationId xmlns:a16="http://schemas.microsoft.com/office/drawing/2014/main" id="{60FCC4D5-22FB-A341-9C43-A7B795924D06}"/>
              </a:ext>
            </a:extLst>
          </p:cNvPr>
          <p:cNvSpPr txBox="1"/>
          <p:nvPr/>
        </p:nvSpPr>
        <p:spPr>
          <a:xfrm>
            <a:off x="7104112" y="4061892"/>
            <a:ext cx="1195840" cy="369332"/>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Median OS</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(95% CI), months</a:t>
            </a:r>
          </a:p>
        </p:txBody>
      </p:sp>
      <p:sp>
        <p:nvSpPr>
          <p:cNvPr id="29" name="TextBox 28">
            <a:extLst>
              <a:ext uri="{FF2B5EF4-FFF2-40B4-BE49-F238E27FC236}">
                <a16:creationId xmlns:a16="http://schemas.microsoft.com/office/drawing/2014/main" id="{64623E78-68FE-5B42-95D7-141F43AB42F8}"/>
              </a:ext>
            </a:extLst>
          </p:cNvPr>
          <p:cNvSpPr txBox="1"/>
          <p:nvPr/>
        </p:nvSpPr>
        <p:spPr>
          <a:xfrm>
            <a:off x="9009347" y="4612499"/>
            <a:ext cx="665247" cy="369332"/>
          </a:xfrm>
          <a:prstGeom prst="rect">
            <a:avLst/>
          </a:prstGeom>
          <a:noFill/>
        </p:spPr>
        <p:txBody>
          <a:bodyPr wrap="none" lIns="0" tIns="0" rIns="0" bIns="0" rtlCol="0">
            <a:spAutoFit/>
          </a:bodyPr>
          <a:lstStyle/>
          <a:p>
            <a:pPr algn="ctr"/>
            <a:r>
              <a:rPr lang="en-GB" sz="1200" dirty="0">
                <a:solidFill>
                  <a:schemeClr val="accent1"/>
                </a:solidFill>
                <a:latin typeface="Arial" panose="020B0604020202020204" pitchFamily="34" charset="0"/>
                <a:ea typeface="Aileron" charset="0"/>
                <a:cs typeface="Arial" panose="020B0604020202020204" pitchFamily="34" charset="0"/>
              </a:rPr>
              <a:t>12.2</a:t>
            </a:r>
          </a:p>
          <a:p>
            <a:pPr algn="ctr"/>
            <a:r>
              <a:rPr lang="en-GB" sz="1200" dirty="0">
                <a:solidFill>
                  <a:schemeClr val="accent1"/>
                </a:solidFill>
                <a:latin typeface="Arial" panose="020B0604020202020204" pitchFamily="34" charset="0"/>
                <a:ea typeface="Aileron" charset="0"/>
                <a:cs typeface="Arial" panose="020B0604020202020204" pitchFamily="34" charset="0"/>
              </a:rPr>
              <a:t>(7.2-16.1)</a:t>
            </a:r>
          </a:p>
        </p:txBody>
      </p:sp>
      <p:sp>
        <p:nvSpPr>
          <p:cNvPr id="30" name="TextBox 29">
            <a:extLst>
              <a:ext uri="{FF2B5EF4-FFF2-40B4-BE49-F238E27FC236}">
                <a16:creationId xmlns:a16="http://schemas.microsoft.com/office/drawing/2014/main" id="{B73F2061-AFD7-4D42-8502-F6B87D95D3BE}"/>
              </a:ext>
            </a:extLst>
          </p:cNvPr>
          <p:cNvSpPr txBox="1"/>
          <p:nvPr/>
        </p:nvSpPr>
        <p:spPr>
          <a:xfrm>
            <a:off x="8085115" y="4612499"/>
            <a:ext cx="665247" cy="369332"/>
          </a:xfrm>
          <a:prstGeom prst="rect">
            <a:avLst/>
          </a:prstGeom>
          <a:noFill/>
        </p:spPr>
        <p:txBody>
          <a:bodyPr wrap="none" lIns="0" tIns="0" rIns="0" bIns="0" rtlCol="0">
            <a:spAutoFit/>
          </a:bodyPr>
          <a:lstStyle/>
          <a:p>
            <a:pPr algn="ctr"/>
            <a:r>
              <a:rPr lang="en-GB" sz="1200" dirty="0">
                <a:solidFill>
                  <a:schemeClr val="tx2"/>
                </a:solidFill>
                <a:latin typeface="Arial" panose="020B0604020202020204" pitchFamily="34" charset="0"/>
                <a:ea typeface="Aileron" charset="0"/>
                <a:cs typeface="Arial" panose="020B0604020202020204" pitchFamily="34" charset="0"/>
              </a:rPr>
              <a:t>11.7</a:t>
            </a:r>
          </a:p>
          <a:p>
            <a:pPr algn="ctr"/>
            <a:r>
              <a:rPr lang="en-GB" sz="1200" dirty="0">
                <a:solidFill>
                  <a:schemeClr val="tx2"/>
                </a:solidFill>
                <a:latin typeface="Arial" panose="020B0604020202020204" pitchFamily="34" charset="0"/>
                <a:ea typeface="Aileron" charset="0"/>
                <a:cs typeface="Arial" panose="020B0604020202020204" pitchFamily="34" charset="0"/>
              </a:rPr>
              <a:t>(9.1-16.1)</a:t>
            </a:r>
          </a:p>
        </p:txBody>
      </p:sp>
      <p:sp>
        <p:nvSpPr>
          <p:cNvPr id="31" name="TextBox 30">
            <a:extLst>
              <a:ext uri="{FF2B5EF4-FFF2-40B4-BE49-F238E27FC236}">
                <a16:creationId xmlns:a16="http://schemas.microsoft.com/office/drawing/2014/main" id="{E49DC115-58FE-2C48-AAB0-40CA9A282BF0}"/>
              </a:ext>
            </a:extLst>
          </p:cNvPr>
          <p:cNvSpPr txBox="1"/>
          <p:nvPr/>
        </p:nvSpPr>
        <p:spPr>
          <a:xfrm>
            <a:off x="8723378" y="5281542"/>
            <a:ext cx="1229439"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Time (months)</a:t>
            </a:r>
          </a:p>
        </p:txBody>
      </p:sp>
      <p:sp>
        <p:nvSpPr>
          <p:cNvPr id="6" name="Content Placeholder 5">
            <a:extLst>
              <a:ext uri="{FF2B5EF4-FFF2-40B4-BE49-F238E27FC236}">
                <a16:creationId xmlns:a16="http://schemas.microsoft.com/office/drawing/2014/main" id="{CD31563A-ADC8-F068-1129-261B08F66455}"/>
              </a:ext>
            </a:extLst>
          </p:cNvPr>
          <p:cNvSpPr>
            <a:spLocks noGrp="1"/>
          </p:cNvSpPr>
          <p:nvPr>
            <p:ph sz="quarter" idx="15"/>
          </p:nvPr>
        </p:nvSpPr>
        <p:spPr>
          <a:xfrm>
            <a:off x="620183" y="6192609"/>
            <a:ext cx="10962217" cy="337820"/>
          </a:xfrm>
        </p:spPr>
        <p:txBody>
          <a:bodyPr/>
          <a:lstStyle/>
          <a:p>
            <a:r>
              <a:rPr lang="en-GB" kern="0" spc="0" dirty="0">
                <a:latin typeface="ArialMT"/>
                <a:ea typeface="+mn-ea"/>
                <a:cs typeface="+mn-cs"/>
              </a:rPr>
              <a:t>Clinical</a:t>
            </a:r>
            <a:r>
              <a:rPr kumimoji="0" lang="en-GB" sz="1200" b="0" i="0" u="none" strike="noStrike" kern="0" cap="none" spc="-15" normalizeH="0" baseline="0" dirty="0">
                <a:ln>
                  <a:noFill/>
                </a:ln>
                <a:solidFill>
                  <a:srgbClr val="5D8298"/>
                </a:solidFill>
                <a:effectLst/>
                <a:uLnTx/>
                <a:uFillTx/>
                <a:latin typeface="ArialMT"/>
                <a:ea typeface="+mn-ea"/>
                <a:cs typeface="+mn-cs"/>
              </a:rPr>
              <a:t> </a:t>
            </a:r>
            <a:r>
              <a:rPr kumimoji="0" lang="en-GB" sz="1200" b="0" i="0" u="none" strike="noStrike" kern="0" cap="none" spc="0" normalizeH="0" baseline="0" dirty="0">
                <a:ln>
                  <a:noFill/>
                </a:ln>
                <a:solidFill>
                  <a:srgbClr val="5D8298"/>
                </a:solidFill>
                <a:effectLst/>
                <a:uLnTx/>
                <a:uFillTx/>
                <a:latin typeface="ArialMT"/>
                <a:ea typeface="+mn-ea"/>
                <a:cs typeface="+mn-cs"/>
              </a:rPr>
              <a:t>cut-off date:</a:t>
            </a:r>
            <a:r>
              <a:rPr kumimoji="0" lang="en-GB" sz="1200" b="0" i="0" u="none" strike="noStrike" kern="0" cap="none" spc="-21" normalizeH="0" baseline="0" dirty="0">
                <a:ln>
                  <a:noFill/>
                </a:ln>
                <a:solidFill>
                  <a:srgbClr val="5D8298"/>
                </a:solidFill>
                <a:effectLst/>
                <a:uLnTx/>
                <a:uFillTx/>
                <a:latin typeface="ArialMT"/>
                <a:ea typeface="+mn-ea"/>
                <a:cs typeface="+mn-cs"/>
              </a:rPr>
              <a:t> 31 </a:t>
            </a:r>
            <a:r>
              <a:rPr kumimoji="0" lang="en-GB" sz="1200" b="0" i="0" u="none" strike="noStrike" kern="0" cap="none" spc="0" normalizeH="0" baseline="0" dirty="0">
                <a:ln>
                  <a:noFill/>
                </a:ln>
                <a:solidFill>
                  <a:srgbClr val="5D8298"/>
                </a:solidFill>
                <a:effectLst/>
                <a:uLnTx/>
                <a:uFillTx/>
                <a:latin typeface="ArialMT"/>
                <a:ea typeface="+mn-ea"/>
                <a:cs typeface="+mn-cs"/>
              </a:rPr>
              <a:t>August</a:t>
            </a:r>
            <a:r>
              <a:rPr kumimoji="0" lang="en-GB" sz="1200" b="0" i="0" u="none" strike="noStrike" kern="0" cap="none" spc="-21" normalizeH="0" baseline="0" dirty="0">
                <a:ln>
                  <a:noFill/>
                </a:ln>
                <a:solidFill>
                  <a:srgbClr val="5D8298"/>
                </a:solidFill>
                <a:effectLst/>
                <a:uLnTx/>
                <a:uFillTx/>
                <a:latin typeface="ArialMT"/>
                <a:ea typeface="+mn-ea"/>
                <a:cs typeface="+mn-cs"/>
              </a:rPr>
              <a:t> </a:t>
            </a:r>
            <a:r>
              <a:rPr kumimoji="0" lang="en-GB" sz="1200" b="0" i="0" u="none" strike="noStrike" kern="0" cap="none" spc="0" normalizeH="0" baseline="0" dirty="0">
                <a:ln>
                  <a:noFill/>
                </a:ln>
                <a:solidFill>
                  <a:srgbClr val="5D8298"/>
                </a:solidFill>
                <a:effectLst/>
                <a:uLnTx/>
                <a:uFillTx/>
                <a:latin typeface="ArialMT"/>
                <a:ea typeface="+mn-ea"/>
                <a:cs typeface="+mn-cs"/>
              </a:rPr>
              <a:t>202</a:t>
            </a:r>
            <a:r>
              <a:rPr kumimoji="0" lang="en-GB" sz="1200" b="0" i="0" u="none" strike="noStrike" kern="0" cap="none" spc="-12" normalizeH="0" baseline="0" dirty="0">
                <a:ln>
                  <a:noFill/>
                </a:ln>
                <a:solidFill>
                  <a:srgbClr val="5D8298"/>
                </a:solidFill>
                <a:effectLst/>
                <a:uLnTx/>
                <a:uFillTx/>
                <a:latin typeface="ArialMT"/>
                <a:ea typeface="+mn-ea"/>
                <a:cs typeface="+mn-cs"/>
              </a:rPr>
              <a:t>0</a:t>
            </a:r>
            <a:r>
              <a:rPr kumimoji="0" lang="en-GB" sz="1200" b="0" i="0" u="none" strike="noStrike" kern="0" cap="none" spc="0" normalizeH="0" baseline="0" dirty="0">
                <a:ln>
                  <a:noFill/>
                </a:ln>
                <a:solidFill>
                  <a:srgbClr val="5D8298"/>
                </a:solidFill>
                <a:effectLst/>
                <a:uLnTx/>
                <a:uFillTx/>
                <a:latin typeface="ArialMT"/>
                <a:ea typeface="+mn-ea"/>
                <a:cs typeface="+mn-cs"/>
              </a:rPr>
              <a:t>;</a:t>
            </a:r>
            <a:r>
              <a:rPr kumimoji="0" lang="en-GB" sz="1200" b="0" i="0" u="none" strike="noStrike" kern="0" cap="none" spc="-21" normalizeH="0" baseline="0" dirty="0">
                <a:ln>
                  <a:noFill/>
                </a:ln>
                <a:solidFill>
                  <a:srgbClr val="5D8298"/>
                </a:solidFill>
                <a:effectLst/>
                <a:uLnTx/>
                <a:uFillTx/>
                <a:latin typeface="ArialMT"/>
                <a:ea typeface="+mn-ea"/>
                <a:cs typeface="+mn-cs"/>
              </a:rPr>
              <a:t> </a:t>
            </a:r>
            <a:r>
              <a:rPr lang="en-GB" kern="0" spc="0" dirty="0">
                <a:latin typeface="ArialMT"/>
                <a:ea typeface="+mn-ea"/>
                <a:cs typeface="+mn-cs"/>
              </a:rPr>
              <a:t>M</a:t>
            </a:r>
            <a:r>
              <a:rPr kumimoji="0" lang="en-GB" sz="1200" b="0" i="0" u="none" strike="noStrike" kern="0" cap="none" spc="0" normalizeH="0" baseline="0" dirty="0">
                <a:ln>
                  <a:noFill/>
                </a:ln>
                <a:solidFill>
                  <a:srgbClr val="5D8298"/>
                </a:solidFill>
                <a:effectLst/>
                <a:uLnTx/>
                <a:uFillTx/>
                <a:latin typeface="ArialMT"/>
                <a:ea typeface="+mn-ea"/>
                <a:cs typeface="+mn-cs"/>
              </a:rPr>
              <a:t>edian</a:t>
            </a:r>
            <a:r>
              <a:rPr kumimoji="0" lang="en-GB" sz="1200" b="0" i="0" u="none" strike="noStrike" kern="0" cap="none" spc="-21" normalizeH="0" baseline="0" dirty="0">
                <a:ln>
                  <a:noFill/>
                </a:ln>
                <a:solidFill>
                  <a:srgbClr val="5D8298"/>
                </a:solidFill>
                <a:effectLst/>
                <a:uLnTx/>
                <a:uFillTx/>
                <a:latin typeface="ArialMT"/>
                <a:ea typeface="+mn-ea"/>
                <a:cs typeface="+mn-cs"/>
              </a:rPr>
              <a:t> </a:t>
            </a:r>
            <a:r>
              <a:rPr kumimoji="0" lang="en-GB" sz="1200" b="0" i="0" u="none" strike="noStrike" kern="0" cap="none" spc="0" normalizeH="0" baseline="0" dirty="0">
                <a:ln>
                  <a:noFill/>
                </a:ln>
                <a:solidFill>
                  <a:srgbClr val="5D8298"/>
                </a:solidFill>
                <a:effectLst/>
                <a:uLnTx/>
                <a:uFillTx/>
                <a:latin typeface="ArialMT"/>
                <a:ea typeface="+mn-ea"/>
                <a:cs typeface="+mn-cs"/>
              </a:rPr>
              <a:t>follow-up:</a:t>
            </a:r>
            <a:r>
              <a:rPr kumimoji="0" lang="en-GB" sz="1200" b="0" i="0" u="none" strike="noStrike" kern="0" cap="none" spc="-21" normalizeH="0" baseline="0" dirty="0">
                <a:ln>
                  <a:noFill/>
                </a:ln>
                <a:solidFill>
                  <a:srgbClr val="5D8298"/>
                </a:solidFill>
                <a:effectLst/>
                <a:uLnTx/>
                <a:uFillTx/>
                <a:latin typeface="ArialMT"/>
                <a:ea typeface="+mn-ea"/>
                <a:cs typeface="+mn-cs"/>
              </a:rPr>
              <a:t> </a:t>
            </a:r>
            <a:r>
              <a:rPr kumimoji="0" lang="en-GB" sz="1200" b="0" i="0" u="none" strike="noStrike" kern="0" cap="none" spc="0" normalizeH="0" baseline="0" dirty="0">
                <a:ln>
                  <a:noFill/>
                </a:ln>
                <a:solidFill>
                  <a:srgbClr val="5D8298"/>
                </a:solidFill>
                <a:effectLst/>
                <a:uLnTx/>
                <a:uFillTx/>
                <a:latin typeface="ArialMT"/>
                <a:ea typeface="+mn-ea"/>
                <a:cs typeface="+mn-cs"/>
              </a:rPr>
              <a:t>15.6</a:t>
            </a:r>
            <a:r>
              <a:rPr kumimoji="0" lang="en-GB" sz="1200" b="0" i="0" u="none" strike="noStrike" kern="0" cap="none" spc="-27" normalizeH="0" baseline="0" dirty="0">
                <a:ln>
                  <a:noFill/>
                </a:ln>
                <a:solidFill>
                  <a:srgbClr val="5D8298"/>
                </a:solidFill>
                <a:effectLst/>
                <a:uLnTx/>
                <a:uFillTx/>
                <a:latin typeface="ArialMT"/>
                <a:ea typeface="+mn-ea"/>
                <a:cs typeface="+mn-cs"/>
              </a:rPr>
              <a:t> </a:t>
            </a:r>
            <a:r>
              <a:rPr kumimoji="0" lang="en-GB" sz="1200" b="0" i="0" u="none" strike="noStrike" kern="0" cap="none" spc="0" normalizeH="0" baseline="0" dirty="0">
                <a:ln>
                  <a:noFill/>
                </a:ln>
                <a:solidFill>
                  <a:srgbClr val="5D8298"/>
                </a:solidFill>
                <a:effectLst/>
                <a:uLnTx/>
                <a:uFillTx/>
                <a:latin typeface="ArialMT"/>
                <a:ea typeface="+mn-ea"/>
                <a:cs typeface="+mn-cs"/>
              </a:rPr>
              <a:t>months; </a:t>
            </a:r>
            <a:r>
              <a:rPr kumimoji="0" lang="en-GB" sz="1200" b="0" i="0" u="none" strike="noStrike" kern="0" cap="none" spc="277" normalizeH="0" baseline="24570" dirty="0" err="1">
                <a:ln>
                  <a:noFill/>
                </a:ln>
                <a:solidFill>
                  <a:srgbClr val="5D8298"/>
                </a:solidFill>
                <a:effectLst/>
                <a:uLnTx/>
                <a:uFillTx/>
                <a:latin typeface="ArialMT"/>
                <a:ea typeface="+mn-ea"/>
                <a:cs typeface="+mn-cs"/>
              </a:rPr>
              <a:t>a</a:t>
            </a:r>
            <a:r>
              <a:rPr kumimoji="0" lang="en-GB" sz="1200" b="0" i="0" u="none" strike="noStrike" kern="0" cap="none" spc="0" normalizeH="0" baseline="0" dirty="0" err="1">
                <a:ln>
                  <a:noFill/>
                </a:ln>
                <a:solidFill>
                  <a:srgbClr val="5D8298"/>
                </a:solidFill>
                <a:effectLst/>
                <a:uLnTx/>
                <a:uFillTx/>
                <a:latin typeface="ArialMT"/>
                <a:ea typeface="+mn-ea"/>
                <a:cs typeface="+mn-cs"/>
              </a:rPr>
              <a:t>HR</a:t>
            </a:r>
            <a:r>
              <a:rPr kumimoji="0" lang="en-GB" sz="1200" b="0" i="0" u="none" strike="noStrike" kern="0" cap="none" spc="0" normalizeH="0" baseline="0" dirty="0">
                <a:ln>
                  <a:noFill/>
                </a:ln>
                <a:solidFill>
                  <a:srgbClr val="5D8298"/>
                </a:solidFill>
                <a:effectLst/>
                <a:uLnTx/>
                <a:uFillTx/>
                <a:latin typeface="ArialMT"/>
                <a:ea typeface="+mn-ea"/>
                <a:cs typeface="+mn-cs"/>
              </a:rPr>
              <a:t> is unstratified. </a:t>
            </a:r>
          </a:p>
          <a:p>
            <a:r>
              <a:rPr lang="en-GB" kern="0" spc="0" dirty="0">
                <a:latin typeface="ArialMT"/>
                <a:ea typeface="+mn-ea"/>
                <a:cs typeface="+mn-cs"/>
              </a:rPr>
              <a:t>Full analysis set - Updated IMbrave150 results (Cheng et al. J. Hepatol. 2022): Median OS was 5.8 months longer with atezolizumab +bevacizumab than sorafenib</a:t>
            </a:r>
            <a:endParaRPr lang="en-GB" dirty="0"/>
          </a:p>
          <a:p>
            <a:r>
              <a:rPr lang="en-GB" dirty="0"/>
              <a:t>ALBI, Albumin-Bilirubin; </a:t>
            </a:r>
            <a:r>
              <a:rPr lang="en-GB" dirty="0" err="1"/>
              <a:t>Atezo</a:t>
            </a:r>
            <a:r>
              <a:rPr lang="en-GB" dirty="0"/>
              <a:t>, atezolizumab; Bev, bevacizumab; CI, confidence interval; HR, hazard ratio; NE, not estimable</a:t>
            </a:r>
          </a:p>
          <a:p>
            <a:r>
              <a:rPr lang="en-GB" dirty="0"/>
              <a:t>1. Kudo M, et al. ILCA (Virtual) 2021. Abstract #O-18. Oral presentation</a:t>
            </a:r>
          </a:p>
        </p:txBody>
      </p:sp>
    </p:spTree>
    <p:extLst>
      <p:ext uri="{BB962C8B-B14F-4D97-AF65-F5344CB8AC3E}">
        <p14:creationId xmlns:p14="http://schemas.microsoft.com/office/powerpoint/2010/main" val="9168046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ontent Placeholder 7">
            <a:extLst>
              <a:ext uri="{FF2B5EF4-FFF2-40B4-BE49-F238E27FC236}">
                <a16:creationId xmlns:a16="http://schemas.microsoft.com/office/drawing/2014/main" id="{F109230A-C1F9-0FA5-30EC-BD21B2446549}"/>
              </a:ext>
            </a:extLst>
          </p:cNvPr>
          <p:cNvSpPr>
            <a:spLocks noGrp="1"/>
          </p:cNvSpPr>
          <p:nvPr>
            <p:ph sz="quarter" idx="12"/>
          </p:nvPr>
        </p:nvSpPr>
        <p:spPr>
          <a:xfrm>
            <a:off x="620184" y="5275811"/>
            <a:ext cx="10963200" cy="817485"/>
          </a:xfrm>
        </p:spPr>
        <p:txBody>
          <a:bodyPr/>
          <a:lstStyle/>
          <a:p>
            <a:pPr marL="0" indent="0">
              <a:buNone/>
            </a:pPr>
            <a:r>
              <a:rPr lang="en-GB" dirty="0"/>
              <a:t>The safety and tolerability profile of atezolizumab + bevacizumab was consistent with the known safety profiles of each individual drug and with the underlying disease, regardless of mALBI grade</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en-GB" sz="3000" dirty="0"/>
              <a:t>Subgroup: Liver function | Atezolizumab + bevacizumab</a:t>
            </a:r>
            <a:br>
              <a:rPr lang="en-GB" dirty="0"/>
            </a:br>
            <a:r>
              <a:rPr lang="en-GB" sz="2200" dirty="0">
                <a:solidFill>
                  <a:schemeClr val="accent1"/>
                </a:solidFill>
              </a:rPr>
              <a:t>safety profiles across subgroups based on liver function were generally consistent</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18</a:t>
            </a:fld>
            <a:endParaRPr lang="en-GB" dirty="0"/>
          </a:p>
        </p:txBody>
      </p:sp>
      <p:graphicFrame>
        <p:nvGraphicFramePr>
          <p:cNvPr id="8" name="Table 7">
            <a:extLst>
              <a:ext uri="{FF2B5EF4-FFF2-40B4-BE49-F238E27FC236}">
                <a16:creationId xmlns:a16="http://schemas.microsoft.com/office/drawing/2014/main" id="{EE6DF866-8414-6242-8845-A6A2D3C261AA}"/>
              </a:ext>
            </a:extLst>
          </p:cNvPr>
          <p:cNvGraphicFramePr>
            <a:graphicFrameLocks noGrp="1"/>
          </p:cNvGraphicFramePr>
          <p:nvPr>
            <p:extLst>
              <p:ext uri="{D42A27DB-BD31-4B8C-83A1-F6EECF244321}">
                <p14:modId xmlns:p14="http://schemas.microsoft.com/office/powerpoint/2010/main" val="234577185"/>
              </p:ext>
            </p:extLst>
          </p:nvPr>
        </p:nvGraphicFramePr>
        <p:xfrm>
          <a:off x="619201" y="1435284"/>
          <a:ext cx="10963196" cy="3718560"/>
        </p:xfrm>
        <a:graphic>
          <a:graphicData uri="http://schemas.openxmlformats.org/drawingml/2006/table">
            <a:tbl>
              <a:tblPr firstRow="1" bandRow="1">
                <a:tableStyleId>{5C22544A-7EE6-4342-B048-85BDC9FD1C3A}</a:tableStyleId>
              </a:tblPr>
              <a:tblGrid>
                <a:gridCol w="4400060">
                  <a:extLst>
                    <a:ext uri="{9D8B030D-6E8A-4147-A177-3AD203B41FA5}">
                      <a16:colId xmlns:a16="http://schemas.microsoft.com/office/drawing/2014/main" val="2983094423"/>
                    </a:ext>
                  </a:extLst>
                </a:gridCol>
                <a:gridCol w="1093856">
                  <a:extLst>
                    <a:ext uri="{9D8B030D-6E8A-4147-A177-3AD203B41FA5}">
                      <a16:colId xmlns:a16="http://schemas.microsoft.com/office/drawing/2014/main" val="1868177862"/>
                    </a:ext>
                  </a:extLst>
                </a:gridCol>
                <a:gridCol w="1093856">
                  <a:extLst>
                    <a:ext uri="{9D8B030D-6E8A-4147-A177-3AD203B41FA5}">
                      <a16:colId xmlns:a16="http://schemas.microsoft.com/office/drawing/2014/main" val="2401888580"/>
                    </a:ext>
                  </a:extLst>
                </a:gridCol>
                <a:gridCol w="1093856">
                  <a:extLst>
                    <a:ext uri="{9D8B030D-6E8A-4147-A177-3AD203B41FA5}">
                      <a16:colId xmlns:a16="http://schemas.microsoft.com/office/drawing/2014/main" val="1658154972"/>
                    </a:ext>
                  </a:extLst>
                </a:gridCol>
                <a:gridCol w="1093856">
                  <a:extLst>
                    <a:ext uri="{9D8B030D-6E8A-4147-A177-3AD203B41FA5}">
                      <a16:colId xmlns:a16="http://schemas.microsoft.com/office/drawing/2014/main" val="2057950866"/>
                    </a:ext>
                  </a:extLst>
                </a:gridCol>
                <a:gridCol w="1093856">
                  <a:extLst>
                    <a:ext uri="{9D8B030D-6E8A-4147-A177-3AD203B41FA5}">
                      <a16:colId xmlns:a16="http://schemas.microsoft.com/office/drawing/2014/main" val="3219769481"/>
                    </a:ext>
                  </a:extLst>
                </a:gridCol>
                <a:gridCol w="1093856">
                  <a:extLst>
                    <a:ext uri="{9D8B030D-6E8A-4147-A177-3AD203B41FA5}">
                      <a16:colId xmlns:a16="http://schemas.microsoft.com/office/drawing/2014/main" val="614077076"/>
                    </a:ext>
                  </a:extLst>
                </a:gridCol>
              </a:tblGrid>
              <a:tr h="201450">
                <a:tc rowSpan="2">
                  <a:txBody>
                    <a:bodyPr/>
                    <a:lstStyle/>
                    <a:p>
                      <a:endParaRPr lang="en-US" sz="1000" dirty="0">
                        <a:latin typeface="Arial" panose="020B0604020202020204" pitchFamily="34" charset="0"/>
                        <a:cs typeface="Arial" panose="020B0604020202020204" pitchFamily="34" charset="0"/>
                      </a:endParaRPr>
                    </a:p>
                  </a:txBody>
                  <a:tcPr anchor="ctr">
                    <a:noFill/>
                  </a:tcPr>
                </a:tc>
                <a:tc gridSpan="2">
                  <a:txBody>
                    <a:bodyPr/>
                    <a:lstStyle/>
                    <a:p>
                      <a:pPr algn="ctr"/>
                      <a:r>
                        <a:rPr lang="en-US" sz="1000" dirty="0">
                          <a:latin typeface="Arial" panose="020B0604020202020204" pitchFamily="34" charset="0"/>
                          <a:cs typeface="Arial" panose="020B0604020202020204" pitchFamily="34" charset="0"/>
                        </a:rPr>
                        <a:t>mALBI grade 1</a:t>
                      </a:r>
                    </a:p>
                  </a:txBody>
                  <a:tcPr marL="19440" marR="1944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L="19440" marR="19440" anchor="ctr"/>
                </a:tc>
                <a:tc gridSpan="2">
                  <a:txBody>
                    <a:bodyPr/>
                    <a:lstStyle/>
                    <a:p>
                      <a:pPr algn="ctr"/>
                      <a:r>
                        <a:rPr lang="en-US" sz="1000" dirty="0">
                          <a:latin typeface="Arial" panose="020B0604020202020204" pitchFamily="34" charset="0"/>
                          <a:cs typeface="Arial" panose="020B0604020202020204" pitchFamily="34" charset="0"/>
                        </a:rPr>
                        <a:t>mALBI grade 2a</a:t>
                      </a:r>
                    </a:p>
                  </a:txBody>
                  <a:tcPr marL="19440" marR="1944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L="19440" marR="19440" anchor="ctr"/>
                </a:tc>
                <a:tc gridSpan="2">
                  <a:txBody>
                    <a:bodyPr/>
                    <a:lstStyle/>
                    <a:p>
                      <a:pPr algn="ctr"/>
                      <a:r>
                        <a:rPr lang="en-US" sz="1000" dirty="0">
                          <a:latin typeface="Arial" panose="020B0604020202020204" pitchFamily="34" charset="0"/>
                          <a:cs typeface="Arial" panose="020B0604020202020204" pitchFamily="34" charset="0"/>
                        </a:rPr>
                        <a:t>mALBI grade 2b</a:t>
                      </a:r>
                    </a:p>
                  </a:txBody>
                  <a:tcPr marL="19440" marR="1944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L="19440" marR="19440" anchor="ctr"/>
                </a:tc>
                <a:extLst>
                  <a:ext uri="{0D108BD9-81ED-4DB2-BD59-A6C34878D82A}">
                    <a16:rowId xmlns:a16="http://schemas.microsoft.com/office/drawing/2014/main" val="2928932686"/>
                  </a:ext>
                </a:extLst>
              </a:tr>
              <a:tr h="327356">
                <a:tc vMerge="1">
                  <a:txBody>
                    <a:bodyPr/>
                    <a:lstStyle/>
                    <a:p>
                      <a:endParaRPr lang="en-GB" sz="1000" b="1" dirty="0">
                        <a:effectLst/>
                        <a:latin typeface="Arial" panose="020B0604020202020204" pitchFamily="34" charset="0"/>
                      </a:endParaRPr>
                    </a:p>
                  </a:txBody>
                  <a:tcPr marL="47625" marR="47625" marT="0" marB="0" anchor="ctr"/>
                </a:tc>
                <a:tc>
                  <a:txBody>
                    <a:bodyPr/>
                    <a:lstStyle/>
                    <a:p>
                      <a:pPr algn="ctr"/>
                      <a:r>
                        <a:rPr lang="en-GB" sz="1000" b="1" dirty="0">
                          <a:solidFill>
                            <a:schemeClr val="bg1"/>
                          </a:solidFill>
                          <a:effectLst/>
                          <a:latin typeface="Arial" panose="020B0604020202020204" pitchFamily="34" charset="0"/>
                        </a:rPr>
                        <a:t>Atezo + Bev</a:t>
                      </a:r>
                    </a:p>
                    <a:p>
                      <a:pPr algn="ctr"/>
                      <a:r>
                        <a:rPr lang="en-GB" sz="1000" b="1" dirty="0">
                          <a:solidFill>
                            <a:schemeClr val="bg1"/>
                          </a:solidFill>
                          <a:effectLst/>
                          <a:latin typeface="Arial" panose="020B0604020202020204" pitchFamily="34" charset="0"/>
                        </a:rPr>
                        <a:t>(n=189)</a:t>
                      </a:r>
                    </a:p>
                  </a:txBody>
                  <a:tcPr marL="47625" marR="4762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Sorafenib</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(n=81)</a:t>
                      </a:r>
                    </a:p>
                  </a:txBody>
                  <a:tcPr marL="19440" marR="19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dirty="0">
                          <a:solidFill>
                            <a:schemeClr val="bg1"/>
                          </a:solidFill>
                          <a:effectLst/>
                          <a:latin typeface="Arial" panose="020B0604020202020204" pitchFamily="34" charset="0"/>
                        </a:rPr>
                        <a:t>Atezo + Bev</a:t>
                      </a:r>
                    </a:p>
                    <a:p>
                      <a:pPr algn="ctr"/>
                      <a:r>
                        <a:rPr lang="en-GB" sz="1000" b="1" dirty="0">
                          <a:solidFill>
                            <a:schemeClr val="bg1"/>
                          </a:solidFill>
                          <a:effectLst/>
                          <a:latin typeface="Arial" panose="020B0604020202020204" pitchFamily="34" charset="0"/>
                        </a:rPr>
                        <a:t>(n=71)</a:t>
                      </a:r>
                    </a:p>
                  </a:txBody>
                  <a:tcPr marL="47625" marR="4762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Sorafenib</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(n=37)</a:t>
                      </a:r>
                    </a:p>
                  </a:txBody>
                  <a:tcPr marL="19440" marR="19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dirty="0">
                          <a:solidFill>
                            <a:schemeClr val="bg1"/>
                          </a:solidFill>
                          <a:effectLst/>
                          <a:latin typeface="Arial" panose="020B0604020202020204" pitchFamily="34" charset="0"/>
                        </a:rPr>
                        <a:t>Atezo + Bev</a:t>
                      </a:r>
                    </a:p>
                    <a:p>
                      <a:pPr algn="ctr"/>
                      <a:r>
                        <a:rPr lang="en-GB" sz="1000" b="1" dirty="0">
                          <a:solidFill>
                            <a:schemeClr val="bg1"/>
                          </a:solidFill>
                          <a:effectLst/>
                          <a:latin typeface="Arial" panose="020B0604020202020204" pitchFamily="34" charset="0"/>
                        </a:rPr>
                        <a:t>(n=69)</a:t>
                      </a:r>
                    </a:p>
                  </a:txBody>
                  <a:tcPr marL="47625" marR="4762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Sorafenib</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(n=38)</a:t>
                      </a:r>
                    </a:p>
                  </a:txBody>
                  <a:tcPr marL="19440" marR="19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8736483"/>
                  </a:ext>
                </a:extLst>
              </a:tr>
              <a:tr h="327356">
                <a:tc>
                  <a:txBody>
                    <a:bodyPr/>
                    <a:lstStyle/>
                    <a:p>
                      <a:r>
                        <a:rPr lang="en-GB" sz="1000" b="0" kern="1200" dirty="0">
                          <a:solidFill>
                            <a:schemeClr val="dk1"/>
                          </a:solidFill>
                          <a:effectLst/>
                          <a:latin typeface="Arial" panose="020B0604020202020204" pitchFamily="34" charset="0"/>
                          <a:ea typeface="+mn-ea"/>
                          <a:cs typeface="+mn-cs"/>
                        </a:rPr>
                        <a:t>Median</a:t>
                      </a:r>
                      <a:r>
                        <a:rPr lang="en-GB" sz="1000" b="0" dirty="0">
                          <a:effectLst/>
                          <a:latin typeface="Arial" panose="020B0604020202020204" pitchFamily="34" charset="0"/>
                        </a:rPr>
                        <a:t> treatment duration, months</a:t>
                      </a:r>
                    </a:p>
                  </a:txBody>
                  <a:tcPr marL="47625" marR="47625" marT="0" marB="0" anchor="ctr"/>
                </a:tc>
                <a:tc>
                  <a:txBody>
                    <a:bodyPr/>
                    <a:lstStyle/>
                    <a:p>
                      <a:pPr algn="ctr"/>
                      <a:r>
                        <a:rPr lang="en-GB" sz="1000" b="0" dirty="0">
                          <a:solidFill>
                            <a:schemeClr val="tx1"/>
                          </a:solidFill>
                          <a:effectLst/>
                          <a:latin typeface="Arial" panose="020B0604020202020204" pitchFamily="34" charset="0"/>
                        </a:rPr>
                        <a:t>Atezo: 10.4 (0-28);</a:t>
                      </a:r>
                    </a:p>
                    <a:p>
                      <a:pPr algn="ctr"/>
                      <a:r>
                        <a:rPr lang="en-GB" sz="1000" b="0" dirty="0">
                          <a:solidFill>
                            <a:schemeClr val="tx1"/>
                          </a:solidFill>
                          <a:effectLst/>
                          <a:latin typeface="Arial" panose="020B0604020202020204" pitchFamily="34" charset="0"/>
                        </a:rPr>
                        <a:t>Bev: 9.6 (0-28)</a:t>
                      </a:r>
                    </a:p>
                  </a:txBody>
                  <a:tcPr marL="11625" marR="11625" marT="0" marB="0" anchor="ctr">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2.9 (0-25)</a:t>
                      </a:r>
                    </a:p>
                  </a:txBody>
                  <a:tcPr marL="19440" marR="19440" anchor="ctr">
                    <a:lnT w="38100" cap="flat" cmpd="sng" algn="ctr">
                      <a:solidFill>
                        <a:schemeClr val="bg1"/>
                      </a:solidFill>
                      <a:prstDash val="solid"/>
                      <a:round/>
                      <a:headEnd type="none" w="med" len="med"/>
                      <a:tailEnd type="none" w="med" len="med"/>
                    </a:lnT>
                  </a:tcPr>
                </a:tc>
                <a:tc>
                  <a:txBody>
                    <a:bodyPr/>
                    <a:lstStyle/>
                    <a:p>
                      <a:pPr algn="ctr"/>
                      <a:r>
                        <a:rPr lang="en-GB" sz="1000" b="0" dirty="0">
                          <a:solidFill>
                            <a:schemeClr val="tx1"/>
                          </a:solidFill>
                          <a:effectLst/>
                          <a:latin typeface="Arial" panose="020B0604020202020204" pitchFamily="34" charset="0"/>
                        </a:rPr>
                        <a:t>Atezo: 6.9 (0-26);</a:t>
                      </a:r>
                    </a:p>
                    <a:p>
                      <a:pPr algn="ctr"/>
                      <a:r>
                        <a:rPr lang="en-GB" sz="1000" b="0" dirty="0">
                          <a:solidFill>
                            <a:schemeClr val="tx1"/>
                          </a:solidFill>
                          <a:effectLst/>
                          <a:latin typeface="Arial" panose="020B0604020202020204" pitchFamily="34" charset="0"/>
                        </a:rPr>
                        <a:t>Bev: 5.1 (0-25)</a:t>
                      </a:r>
                    </a:p>
                  </a:txBody>
                  <a:tcPr marL="19440" marR="19440" anchor="ctr">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1.9 (0-21)</a:t>
                      </a:r>
                    </a:p>
                  </a:txBody>
                  <a:tcPr marL="19440" marR="19440" anchor="ctr">
                    <a:lnT w="38100" cap="flat" cmpd="sng" algn="ctr">
                      <a:solidFill>
                        <a:schemeClr val="bg1"/>
                      </a:solidFill>
                      <a:prstDash val="solid"/>
                      <a:round/>
                      <a:headEnd type="none" w="med" len="med"/>
                      <a:tailEnd type="none" w="med" len="med"/>
                    </a:lnT>
                  </a:tcPr>
                </a:tc>
                <a:tc>
                  <a:txBody>
                    <a:bodyPr/>
                    <a:lstStyle/>
                    <a:p>
                      <a:pPr algn="ctr"/>
                      <a:r>
                        <a:rPr lang="en-GB" sz="1000" b="0" dirty="0">
                          <a:solidFill>
                            <a:schemeClr val="tx1"/>
                          </a:solidFill>
                          <a:effectLst/>
                          <a:latin typeface="Arial" panose="020B0604020202020204" pitchFamily="34" charset="0"/>
                        </a:rPr>
                        <a:t>Atezo: 4.3 (0-24);</a:t>
                      </a:r>
                    </a:p>
                    <a:p>
                      <a:pPr algn="ctr"/>
                      <a:r>
                        <a:rPr lang="en-GB" sz="1000" b="0" dirty="0">
                          <a:solidFill>
                            <a:schemeClr val="tx1"/>
                          </a:solidFill>
                          <a:effectLst/>
                          <a:latin typeface="Arial" panose="020B0604020202020204" pitchFamily="34" charset="0"/>
                        </a:rPr>
                        <a:t>Bev: 4.7 (0-24)</a:t>
                      </a:r>
                    </a:p>
                  </a:txBody>
                  <a:tcPr marL="19440" marR="19440" anchor="ctr">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2.8 (0-21)</a:t>
                      </a:r>
                    </a:p>
                  </a:txBody>
                  <a:tcPr marL="19440" marR="1944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8621519"/>
                  </a:ext>
                </a:extLst>
              </a:tr>
              <a:tr h="201450">
                <a:tc>
                  <a:txBody>
                    <a:bodyPr/>
                    <a:lstStyle/>
                    <a:p>
                      <a:r>
                        <a:rPr lang="en-GB" sz="1000" b="0" dirty="0">
                          <a:effectLst/>
                          <a:latin typeface="Arial" panose="020B0604020202020204" pitchFamily="34" charset="0"/>
                        </a:rPr>
                        <a:t>All-grade AE, any cause, n (%)</a:t>
                      </a:r>
                    </a:p>
                  </a:txBody>
                  <a:tcPr marL="47625" marR="47625" marT="0" marB="0" anchor="ctr"/>
                </a:tc>
                <a:tc>
                  <a:txBody>
                    <a:bodyPr/>
                    <a:lstStyle/>
                    <a:p>
                      <a:pPr algn="ctr"/>
                      <a:r>
                        <a:rPr lang="en-GB" sz="1000" b="0" dirty="0">
                          <a:solidFill>
                            <a:schemeClr val="tx1"/>
                          </a:solidFill>
                          <a:effectLst/>
                          <a:latin typeface="Arial" panose="020B0604020202020204" pitchFamily="34" charset="0"/>
                        </a:rPr>
                        <a:t>185 (98)</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79 (98)</a:t>
                      </a:r>
                    </a:p>
                  </a:txBody>
                  <a:tcPr marL="19440" marR="19440" anchor="ctr"/>
                </a:tc>
                <a:tc>
                  <a:txBody>
                    <a:bodyPr/>
                    <a:lstStyle/>
                    <a:p>
                      <a:pPr algn="ctr"/>
                      <a:r>
                        <a:rPr lang="en-GB" sz="1000" b="0" dirty="0">
                          <a:solidFill>
                            <a:schemeClr val="tx1"/>
                          </a:solidFill>
                          <a:effectLst/>
                          <a:latin typeface="Arial" panose="020B0604020202020204" pitchFamily="34" charset="0"/>
                        </a:rPr>
                        <a:t>70 (99)</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37 (100)</a:t>
                      </a:r>
                    </a:p>
                  </a:txBody>
                  <a:tcPr marL="19440" marR="19440" anchor="ctr"/>
                </a:tc>
                <a:tc>
                  <a:txBody>
                    <a:bodyPr/>
                    <a:lstStyle/>
                    <a:p>
                      <a:pPr algn="ctr"/>
                      <a:r>
                        <a:rPr lang="en-GB" sz="1000" b="0" dirty="0">
                          <a:solidFill>
                            <a:schemeClr val="tx1"/>
                          </a:solidFill>
                          <a:effectLst/>
                          <a:latin typeface="Arial" panose="020B0604020202020204" pitchFamily="34" charset="0"/>
                        </a:rPr>
                        <a:t>67 (97)</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38 (100)</a:t>
                      </a:r>
                    </a:p>
                  </a:txBody>
                  <a:tcPr marL="19440" marR="19440" anchor="ctr"/>
                </a:tc>
                <a:extLst>
                  <a:ext uri="{0D108BD9-81ED-4DB2-BD59-A6C34878D82A}">
                    <a16:rowId xmlns:a16="http://schemas.microsoft.com/office/drawing/2014/main" val="239843603"/>
                  </a:ext>
                </a:extLst>
              </a:tr>
              <a:tr h="201450">
                <a:tc>
                  <a:txBody>
                    <a:bodyPr/>
                    <a:lstStyle/>
                    <a:p>
                      <a:pPr marL="0" indent="185738">
                        <a:tabLst/>
                      </a:pPr>
                      <a:r>
                        <a:rPr lang="en-GB" sz="1000" b="0" dirty="0">
                          <a:effectLst/>
                          <a:latin typeface="Arial" panose="020B0604020202020204" pitchFamily="34" charset="0"/>
                        </a:rPr>
                        <a:t>Treatment-related</a:t>
                      </a:r>
                      <a:endParaRPr lang="en-GB" sz="1000" b="0" strike="sngStrike" dirty="0">
                        <a:solidFill>
                          <a:srgbClr val="FF0000"/>
                        </a:solidFill>
                        <a:effectLst/>
                        <a:latin typeface="Arial" panose="020B0604020202020204" pitchFamily="34" charset="0"/>
                      </a:endParaRPr>
                    </a:p>
                  </a:txBody>
                  <a:tcPr marL="47625" marR="47625" marT="0" marB="0" anchor="ctr"/>
                </a:tc>
                <a:tc>
                  <a:txBody>
                    <a:bodyPr/>
                    <a:lstStyle/>
                    <a:p>
                      <a:pPr algn="ctr"/>
                      <a:r>
                        <a:rPr lang="en-GB" sz="1000" b="0" dirty="0">
                          <a:solidFill>
                            <a:schemeClr val="tx1"/>
                          </a:solidFill>
                          <a:effectLst/>
                          <a:latin typeface="Arial" panose="020B0604020202020204" pitchFamily="34" charset="0"/>
                        </a:rPr>
                        <a:t>169 (89)</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75 (93)</a:t>
                      </a:r>
                    </a:p>
                  </a:txBody>
                  <a:tcPr marL="19440" marR="19440" anchor="ctr"/>
                </a:tc>
                <a:tc>
                  <a:txBody>
                    <a:bodyPr/>
                    <a:lstStyle/>
                    <a:p>
                      <a:pPr algn="ctr"/>
                      <a:r>
                        <a:rPr lang="en-GB" sz="1000" b="0" dirty="0">
                          <a:solidFill>
                            <a:schemeClr val="tx1"/>
                          </a:solidFill>
                          <a:effectLst/>
                          <a:latin typeface="Arial" panose="020B0604020202020204" pitchFamily="34" charset="0"/>
                        </a:rPr>
                        <a:t>61 (86)</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36 (97)</a:t>
                      </a:r>
                    </a:p>
                  </a:txBody>
                  <a:tcPr marL="19440" marR="19440" anchor="ctr"/>
                </a:tc>
                <a:tc>
                  <a:txBody>
                    <a:bodyPr/>
                    <a:lstStyle/>
                    <a:p>
                      <a:pPr algn="ctr"/>
                      <a:r>
                        <a:rPr lang="en-GB" sz="1000" b="0" dirty="0">
                          <a:solidFill>
                            <a:schemeClr val="tx1"/>
                          </a:solidFill>
                          <a:effectLst/>
                          <a:latin typeface="Arial" panose="020B0604020202020204" pitchFamily="34" charset="0"/>
                        </a:rPr>
                        <a:t>54 (78)</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37 (97)</a:t>
                      </a:r>
                    </a:p>
                  </a:txBody>
                  <a:tcPr marL="19440" marR="19440" anchor="ctr"/>
                </a:tc>
                <a:extLst>
                  <a:ext uri="{0D108BD9-81ED-4DB2-BD59-A6C34878D82A}">
                    <a16:rowId xmlns:a16="http://schemas.microsoft.com/office/drawing/2014/main" val="3759194075"/>
                  </a:ext>
                </a:extLst>
              </a:tr>
              <a:tr h="201450">
                <a:tc>
                  <a:txBody>
                    <a:bodyPr/>
                    <a:lstStyle/>
                    <a:p>
                      <a:r>
                        <a:rPr lang="en-GB" sz="1000" b="0" dirty="0">
                          <a:effectLst/>
                          <a:latin typeface="Arial" panose="020B0604020202020204" pitchFamily="34" charset="0"/>
                        </a:rPr>
                        <a:t>Grade 3 or 4 AE, n (%)</a:t>
                      </a:r>
                      <a:r>
                        <a:rPr lang="en-GB" sz="1000" b="0" baseline="30000" dirty="0">
                          <a:effectLst/>
                          <a:latin typeface="Arial" panose="020B0604020202020204" pitchFamily="34" charset="0"/>
                        </a:rPr>
                        <a:t>a</a:t>
                      </a:r>
                    </a:p>
                  </a:txBody>
                  <a:tcPr marL="47625" marR="47625" marT="0" marB="0" anchor="ctr"/>
                </a:tc>
                <a:tc>
                  <a:txBody>
                    <a:bodyPr/>
                    <a:lstStyle/>
                    <a:p>
                      <a:pPr algn="ctr"/>
                      <a:r>
                        <a:rPr lang="en-GB" sz="1000" b="0" dirty="0">
                          <a:solidFill>
                            <a:schemeClr val="tx1"/>
                          </a:solidFill>
                          <a:effectLst/>
                          <a:latin typeface="Arial" panose="020B0604020202020204" pitchFamily="34" charset="0"/>
                        </a:rPr>
                        <a:t>122 (65)</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47 (58)</a:t>
                      </a:r>
                    </a:p>
                  </a:txBody>
                  <a:tcPr marL="19440" marR="19440" anchor="ctr"/>
                </a:tc>
                <a:tc>
                  <a:txBody>
                    <a:bodyPr/>
                    <a:lstStyle/>
                    <a:p>
                      <a:pPr algn="ctr"/>
                      <a:r>
                        <a:rPr lang="en-GB" sz="1000" b="0" dirty="0">
                          <a:solidFill>
                            <a:schemeClr val="tx1"/>
                          </a:solidFill>
                          <a:effectLst/>
                          <a:latin typeface="Arial" panose="020B0604020202020204" pitchFamily="34" charset="0"/>
                        </a:rPr>
                        <a:t>46 (65)</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21 (57)</a:t>
                      </a:r>
                    </a:p>
                  </a:txBody>
                  <a:tcPr marL="19440" marR="19440" anchor="ctr"/>
                </a:tc>
                <a:tc>
                  <a:txBody>
                    <a:bodyPr/>
                    <a:lstStyle/>
                    <a:p>
                      <a:pPr algn="ctr"/>
                      <a:r>
                        <a:rPr lang="en-GB" sz="1000" b="0" dirty="0">
                          <a:solidFill>
                            <a:schemeClr val="tx1"/>
                          </a:solidFill>
                          <a:effectLst/>
                          <a:latin typeface="Arial" panose="020B0604020202020204" pitchFamily="34" charset="0"/>
                        </a:rPr>
                        <a:t>39 (57)</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21 (55)</a:t>
                      </a:r>
                    </a:p>
                  </a:txBody>
                  <a:tcPr marL="19440" marR="19440" anchor="ctr"/>
                </a:tc>
                <a:extLst>
                  <a:ext uri="{0D108BD9-81ED-4DB2-BD59-A6C34878D82A}">
                    <a16:rowId xmlns:a16="http://schemas.microsoft.com/office/drawing/2014/main" val="3522009293"/>
                  </a:ext>
                </a:extLst>
              </a:tr>
              <a:tr h="201450">
                <a:tc>
                  <a:txBody>
                    <a:bodyPr/>
                    <a:lstStyle/>
                    <a:p>
                      <a:pPr marL="0" indent="185738">
                        <a:tabLst/>
                      </a:pPr>
                      <a:r>
                        <a:rPr lang="en-GB" sz="1000" b="0" dirty="0">
                          <a:effectLst/>
                          <a:latin typeface="Arial" panose="020B0604020202020204" pitchFamily="34" charset="0"/>
                        </a:rPr>
                        <a:t>Treatment-</a:t>
                      </a:r>
                      <a:r>
                        <a:rPr lang="en-GB" sz="1000" b="0" dirty="0" err="1">
                          <a:effectLst/>
                          <a:latin typeface="Arial" panose="020B0604020202020204" pitchFamily="34" charset="0"/>
                        </a:rPr>
                        <a:t>related</a:t>
                      </a:r>
                      <a:r>
                        <a:rPr lang="en-GB" sz="1000" b="0" baseline="30000" dirty="0" err="1">
                          <a:effectLst/>
                          <a:latin typeface="Arial" panose="020B0604020202020204" pitchFamily="34" charset="0"/>
                        </a:rPr>
                        <a:t>a</a:t>
                      </a:r>
                      <a:endParaRPr lang="en-GB" sz="1000" b="0" dirty="0">
                        <a:effectLst/>
                        <a:latin typeface="Arial" panose="020B0604020202020204" pitchFamily="34" charset="0"/>
                      </a:endParaRPr>
                    </a:p>
                  </a:txBody>
                  <a:tcPr marL="47625" marR="47625" marT="0" marB="0" anchor="ctr"/>
                </a:tc>
                <a:tc>
                  <a:txBody>
                    <a:bodyPr/>
                    <a:lstStyle/>
                    <a:p>
                      <a:pPr algn="ctr"/>
                      <a:r>
                        <a:rPr lang="en-GB" sz="1000" b="0" dirty="0">
                          <a:solidFill>
                            <a:schemeClr val="tx1"/>
                          </a:solidFill>
                          <a:effectLst/>
                          <a:latin typeface="Arial" panose="020B0604020202020204" pitchFamily="34" charset="0"/>
                        </a:rPr>
                        <a:t>90 (48)</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37 (46)</a:t>
                      </a:r>
                    </a:p>
                  </a:txBody>
                  <a:tcPr marL="19440" marR="19440" anchor="ctr"/>
                </a:tc>
                <a:tc>
                  <a:txBody>
                    <a:bodyPr/>
                    <a:lstStyle/>
                    <a:p>
                      <a:pPr algn="ctr"/>
                      <a:r>
                        <a:rPr lang="en-GB" sz="1000" b="0" dirty="0">
                          <a:solidFill>
                            <a:schemeClr val="tx1"/>
                          </a:solidFill>
                          <a:effectLst/>
                          <a:latin typeface="Arial" panose="020B0604020202020204" pitchFamily="34" charset="0"/>
                        </a:rPr>
                        <a:t>27 (38)</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21 (57)</a:t>
                      </a:r>
                    </a:p>
                  </a:txBody>
                  <a:tcPr marL="19440" marR="19440" anchor="ctr"/>
                </a:tc>
                <a:tc>
                  <a:txBody>
                    <a:bodyPr/>
                    <a:lstStyle/>
                    <a:p>
                      <a:pPr algn="ctr"/>
                      <a:r>
                        <a:rPr lang="en-GB" sz="1000" b="0" dirty="0">
                          <a:solidFill>
                            <a:schemeClr val="tx1"/>
                          </a:solidFill>
                          <a:effectLst/>
                          <a:latin typeface="Arial" panose="020B0604020202020204" pitchFamily="34" charset="0"/>
                        </a:rPr>
                        <a:t>26 (38)</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14 (37)</a:t>
                      </a:r>
                    </a:p>
                  </a:txBody>
                  <a:tcPr marL="19440" marR="19440" anchor="ctr"/>
                </a:tc>
                <a:extLst>
                  <a:ext uri="{0D108BD9-81ED-4DB2-BD59-A6C34878D82A}">
                    <a16:rowId xmlns:a16="http://schemas.microsoft.com/office/drawing/2014/main" val="3901580746"/>
                  </a:ext>
                </a:extLst>
              </a:tr>
              <a:tr h="201450">
                <a:tc>
                  <a:txBody>
                    <a:bodyPr/>
                    <a:lstStyle/>
                    <a:p>
                      <a:r>
                        <a:rPr lang="en-GB" sz="1000" b="0" dirty="0">
                          <a:effectLst/>
                          <a:latin typeface="Arial" panose="020B0604020202020204" pitchFamily="34" charset="0"/>
                        </a:rPr>
                        <a:t>Serious AE, n (%)</a:t>
                      </a:r>
                    </a:p>
                  </a:txBody>
                  <a:tcPr marL="47625" marR="47625" marT="0" marB="0" anchor="ctr"/>
                </a:tc>
                <a:tc>
                  <a:txBody>
                    <a:bodyPr/>
                    <a:lstStyle/>
                    <a:p>
                      <a:pPr algn="ctr"/>
                      <a:r>
                        <a:rPr lang="en-GB" sz="1000" b="0" dirty="0">
                          <a:solidFill>
                            <a:schemeClr val="tx1"/>
                          </a:solidFill>
                          <a:effectLst/>
                          <a:latin typeface="Arial" panose="020B0604020202020204" pitchFamily="34" charset="0"/>
                        </a:rPr>
                        <a:t>79 (42)</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22 (27)</a:t>
                      </a:r>
                    </a:p>
                  </a:txBody>
                  <a:tcPr marL="19440" marR="19440" anchor="ctr"/>
                </a:tc>
                <a:tc>
                  <a:txBody>
                    <a:bodyPr/>
                    <a:lstStyle/>
                    <a:p>
                      <a:pPr algn="ctr"/>
                      <a:r>
                        <a:rPr lang="en-GB" sz="1000" b="0" dirty="0">
                          <a:solidFill>
                            <a:schemeClr val="tx1"/>
                          </a:solidFill>
                          <a:effectLst/>
                          <a:latin typeface="Arial" panose="020B0604020202020204" pitchFamily="34" charset="0"/>
                        </a:rPr>
                        <a:t>38 (54)</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12 (32)</a:t>
                      </a:r>
                    </a:p>
                  </a:txBody>
                  <a:tcPr marL="19440" marR="19440" anchor="ctr"/>
                </a:tc>
                <a:tc>
                  <a:txBody>
                    <a:bodyPr/>
                    <a:lstStyle/>
                    <a:p>
                      <a:pPr algn="ctr"/>
                      <a:r>
                        <a:rPr lang="en-GB" sz="1000" b="0" dirty="0">
                          <a:solidFill>
                            <a:schemeClr val="tx1"/>
                          </a:solidFill>
                          <a:effectLst/>
                          <a:latin typeface="Arial" panose="020B0604020202020204" pitchFamily="34" charset="0"/>
                        </a:rPr>
                        <a:t>43 (62)</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17 (45)</a:t>
                      </a:r>
                    </a:p>
                  </a:txBody>
                  <a:tcPr marL="19440" marR="19440" anchor="ctr"/>
                </a:tc>
                <a:extLst>
                  <a:ext uri="{0D108BD9-81ED-4DB2-BD59-A6C34878D82A}">
                    <a16:rowId xmlns:a16="http://schemas.microsoft.com/office/drawing/2014/main" val="2297765841"/>
                  </a:ext>
                </a:extLst>
              </a:tr>
              <a:tr h="201450">
                <a:tc>
                  <a:txBody>
                    <a:bodyPr/>
                    <a:lstStyle/>
                    <a:p>
                      <a:pPr marL="0" indent="185738">
                        <a:tabLst/>
                      </a:pPr>
                      <a:r>
                        <a:rPr lang="en-GB" sz="1000" b="0" dirty="0">
                          <a:effectLst/>
                          <a:latin typeface="Arial" panose="020B0604020202020204" pitchFamily="34" charset="0"/>
                        </a:rPr>
                        <a:t>Treatment-related</a:t>
                      </a:r>
                      <a:endParaRPr lang="en-GB" sz="1000" b="0" strike="sngStrike" dirty="0">
                        <a:solidFill>
                          <a:srgbClr val="FF0000"/>
                        </a:solidFill>
                        <a:effectLst/>
                        <a:latin typeface="Arial" panose="020B0604020202020204" pitchFamily="34" charset="0"/>
                      </a:endParaRPr>
                    </a:p>
                  </a:txBody>
                  <a:tcPr marL="47625" marR="47625" marT="0" marB="0" anchor="ctr"/>
                </a:tc>
                <a:tc>
                  <a:txBody>
                    <a:bodyPr/>
                    <a:lstStyle/>
                    <a:p>
                      <a:pPr algn="ctr"/>
                      <a:r>
                        <a:rPr lang="en-GB" sz="1000" b="0" dirty="0">
                          <a:solidFill>
                            <a:schemeClr val="tx1"/>
                          </a:solidFill>
                          <a:effectLst/>
                          <a:latin typeface="Arial" panose="020B0604020202020204" pitchFamily="34" charset="0"/>
                        </a:rPr>
                        <a:t>41 (22)</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10 (12)</a:t>
                      </a:r>
                    </a:p>
                  </a:txBody>
                  <a:tcPr marL="19440" marR="19440" anchor="ctr"/>
                </a:tc>
                <a:tc>
                  <a:txBody>
                    <a:bodyPr/>
                    <a:lstStyle/>
                    <a:p>
                      <a:pPr algn="ctr"/>
                      <a:r>
                        <a:rPr lang="en-GB" sz="1000" b="0" dirty="0">
                          <a:solidFill>
                            <a:schemeClr val="tx1"/>
                          </a:solidFill>
                          <a:effectLst/>
                          <a:latin typeface="Arial" panose="020B0604020202020204" pitchFamily="34" charset="0"/>
                        </a:rPr>
                        <a:t>12 (17)</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5 (14)</a:t>
                      </a:r>
                    </a:p>
                  </a:txBody>
                  <a:tcPr marL="19440" marR="19440" anchor="ctr"/>
                </a:tc>
                <a:tc>
                  <a:txBody>
                    <a:bodyPr/>
                    <a:lstStyle/>
                    <a:p>
                      <a:pPr algn="ctr"/>
                      <a:r>
                        <a:rPr lang="en-GB" sz="1000" b="0" dirty="0">
                          <a:solidFill>
                            <a:schemeClr val="tx1"/>
                          </a:solidFill>
                          <a:effectLst/>
                          <a:latin typeface="Arial" panose="020B0604020202020204" pitchFamily="34" charset="0"/>
                        </a:rPr>
                        <a:t>23 (33)</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10 (26)</a:t>
                      </a:r>
                    </a:p>
                  </a:txBody>
                  <a:tcPr marL="19440" marR="19440" anchor="ctr"/>
                </a:tc>
                <a:extLst>
                  <a:ext uri="{0D108BD9-81ED-4DB2-BD59-A6C34878D82A}">
                    <a16:rowId xmlns:a16="http://schemas.microsoft.com/office/drawing/2014/main" val="3488668303"/>
                  </a:ext>
                </a:extLst>
              </a:tr>
              <a:tr h="201450">
                <a:tc>
                  <a:txBody>
                    <a:bodyPr/>
                    <a:lstStyle/>
                    <a:p>
                      <a:r>
                        <a:rPr lang="en-GB" sz="1000" b="0" dirty="0">
                          <a:effectLst/>
                          <a:latin typeface="Arial" panose="020B0604020202020204" pitchFamily="34" charset="0"/>
                        </a:rPr>
                        <a:t>Grade 5 AE, n (%)</a:t>
                      </a:r>
                    </a:p>
                  </a:txBody>
                  <a:tcPr marL="47625" marR="47625" marT="0" marB="0" anchor="ctr"/>
                </a:tc>
                <a:tc>
                  <a:txBody>
                    <a:bodyPr/>
                    <a:lstStyle/>
                    <a:p>
                      <a:pPr algn="ctr"/>
                      <a:r>
                        <a:rPr lang="en-GB" sz="1000" b="0" dirty="0">
                          <a:solidFill>
                            <a:schemeClr val="tx1"/>
                          </a:solidFill>
                          <a:effectLst/>
                          <a:latin typeface="Arial" panose="020B0604020202020204" pitchFamily="34" charset="0"/>
                        </a:rPr>
                        <a:t>7 (4)</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3 (4)</a:t>
                      </a:r>
                    </a:p>
                  </a:txBody>
                  <a:tcPr marL="19440" marR="19440" anchor="ctr"/>
                </a:tc>
                <a:tc>
                  <a:txBody>
                    <a:bodyPr/>
                    <a:lstStyle/>
                    <a:p>
                      <a:pPr algn="ctr"/>
                      <a:r>
                        <a:rPr lang="en-GB" sz="1000" b="0" dirty="0">
                          <a:solidFill>
                            <a:schemeClr val="tx1"/>
                          </a:solidFill>
                          <a:effectLst/>
                          <a:latin typeface="Arial" panose="020B0604020202020204" pitchFamily="34" charset="0"/>
                        </a:rPr>
                        <a:t>5 (7)</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2 (5)</a:t>
                      </a:r>
                    </a:p>
                  </a:txBody>
                  <a:tcPr marL="19440" marR="19440" anchor="ctr"/>
                </a:tc>
                <a:tc>
                  <a:txBody>
                    <a:bodyPr/>
                    <a:lstStyle/>
                    <a:p>
                      <a:pPr algn="ctr"/>
                      <a:r>
                        <a:rPr lang="en-GB" sz="1000" b="0" dirty="0">
                          <a:solidFill>
                            <a:schemeClr val="tx1"/>
                          </a:solidFill>
                          <a:effectLst/>
                          <a:latin typeface="Arial" panose="020B0604020202020204" pitchFamily="34" charset="0"/>
                        </a:rPr>
                        <a:t>11 (16)</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4 (11)</a:t>
                      </a:r>
                    </a:p>
                  </a:txBody>
                  <a:tcPr marL="19440" marR="19440" anchor="ctr"/>
                </a:tc>
                <a:extLst>
                  <a:ext uri="{0D108BD9-81ED-4DB2-BD59-A6C34878D82A}">
                    <a16:rowId xmlns:a16="http://schemas.microsoft.com/office/drawing/2014/main" val="3434891236"/>
                  </a:ext>
                </a:extLst>
              </a:tr>
              <a:tr h="201450">
                <a:tc>
                  <a:txBody>
                    <a:bodyPr/>
                    <a:lstStyle/>
                    <a:p>
                      <a:pPr marL="0" marR="0" lvl="0" indent="185738" algn="l" defTabSz="457200" rtl="0" eaLnBrk="1" fontAlgn="auto" latinLnBrk="0" hangingPunct="1">
                        <a:lnSpc>
                          <a:spcPct val="100000"/>
                        </a:lnSpc>
                        <a:spcBef>
                          <a:spcPts val="0"/>
                        </a:spcBef>
                        <a:spcAft>
                          <a:spcPts val="0"/>
                        </a:spcAft>
                        <a:buClrTx/>
                        <a:buSzTx/>
                        <a:buFontTx/>
                        <a:buNone/>
                        <a:tabLst/>
                        <a:defRPr/>
                      </a:pPr>
                      <a:r>
                        <a:rPr lang="en-GB" sz="1000" b="0" dirty="0">
                          <a:effectLst/>
                          <a:latin typeface="Arial" panose="020B0604020202020204" pitchFamily="34" charset="0"/>
                        </a:rPr>
                        <a:t>Treatment-related</a:t>
                      </a:r>
                      <a:endParaRPr lang="en-GB" sz="1000" b="0" strike="sngStrike" dirty="0">
                        <a:solidFill>
                          <a:srgbClr val="FF0000"/>
                        </a:solidFill>
                        <a:effectLst/>
                        <a:latin typeface="Arial" panose="020B0604020202020204" pitchFamily="34" charset="0"/>
                      </a:endParaRPr>
                    </a:p>
                  </a:txBody>
                  <a:tcPr marL="47625" marR="47625" marT="0" marB="0" anchor="ctr"/>
                </a:tc>
                <a:tc>
                  <a:txBody>
                    <a:bodyPr/>
                    <a:lstStyle/>
                    <a:p>
                      <a:pPr algn="ctr"/>
                      <a:r>
                        <a:rPr lang="en-GB" sz="1000" b="0" dirty="0">
                          <a:solidFill>
                            <a:schemeClr val="tx1"/>
                          </a:solidFill>
                          <a:effectLst/>
                          <a:latin typeface="Arial" panose="020B0604020202020204" pitchFamily="34" charset="0"/>
                        </a:rPr>
                        <a:t>2 (1)</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0</a:t>
                      </a:r>
                    </a:p>
                  </a:txBody>
                  <a:tcPr marL="19440" marR="19440" anchor="ctr"/>
                </a:tc>
                <a:tc>
                  <a:txBody>
                    <a:bodyPr/>
                    <a:lstStyle/>
                    <a:p>
                      <a:pPr algn="ctr"/>
                      <a:r>
                        <a:rPr lang="en-GB" sz="1000" b="0" dirty="0">
                          <a:solidFill>
                            <a:schemeClr val="tx1"/>
                          </a:solidFill>
                          <a:effectLst/>
                          <a:latin typeface="Arial" panose="020B0604020202020204" pitchFamily="34" charset="0"/>
                        </a:rPr>
                        <a:t>1 (1)</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0</a:t>
                      </a:r>
                    </a:p>
                  </a:txBody>
                  <a:tcPr marL="19440" marR="19440" anchor="ctr"/>
                </a:tc>
                <a:tc>
                  <a:txBody>
                    <a:bodyPr/>
                    <a:lstStyle/>
                    <a:p>
                      <a:pPr algn="ctr"/>
                      <a:r>
                        <a:rPr lang="en-GB" sz="1000" b="0" dirty="0">
                          <a:solidFill>
                            <a:schemeClr val="tx1"/>
                          </a:solidFill>
                          <a:effectLst/>
                          <a:latin typeface="Arial" panose="020B0604020202020204" pitchFamily="34" charset="0"/>
                        </a:rPr>
                        <a:t>3 (4)</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 (3)</a:t>
                      </a:r>
                    </a:p>
                  </a:txBody>
                  <a:tcPr marL="19440" marR="19440" anchor="ctr"/>
                </a:tc>
                <a:extLst>
                  <a:ext uri="{0D108BD9-81ED-4DB2-BD59-A6C34878D82A}">
                    <a16:rowId xmlns:a16="http://schemas.microsoft.com/office/drawing/2014/main" val="3449153716"/>
                  </a:ext>
                </a:extLst>
              </a:tr>
              <a:tr h="201450">
                <a:tc>
                  <a:txBody>
                    <a:bodyPr/>
                    <a:lstStyle/>
                    <a:p>
                      <a:r>
                        <a:rPr lang="en-GB" sz="1000" b="0" dirty="0">
                          <a:effectLst/>
                          <a:latin typeface="Arial" panose="020B0604020202020204" pitchFamily="34" charset="0"/>
                        </a:rPr>
                        <a:t>AE leading to withdrawal from any component, n (%)</a:t>
                      </a:r>
                    </a:p>
                  </a:txBody>
                  <a:tcPr marL="47625" marR="47625" marT="0" marB="0" anchor="ctr"/>
                </a:tc>
                <a:tc>
                  <a:txBody>
                    <a:bodyPr/>
                    <a:lstStyle/>
                    <a:p>
                      <a:pPr algn="ctr"/>
                      <a:r>
                        <a:rPr lang="en-GB" sz="1000" b="0" dirty="0">
                          <a:solidFill>
                            <a:schemeClr val="tx1"/>
                          </a:solidFill>
                          <a:effectLst/>
                          <a:latin typeface="Arial" panose="020B0604020202020204" pitchFamily="34" charset="0"/>
                        </a:rPr>
                        <a:t>33 (17)</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7 (9)</a:t>
                      </a:r>
                    </a:p>
                  </a:txBody>
                  <a:tcPr marL="19440" marR="19440" anchor="ctr"/>
                </a:tc>
                <a:tc>
                  <a:txBody>
                    <a:bodyPr/>
                    <a:lstStyle/>
                    <a:p>
                      <a:pPr algn="ctr"/>
                      <a:r>
                        <a:rPr lang="en-GB" sz="1000" b="0" dirty="0">
                          <a:solidFill>
                            <a:schemeClr val="tx1"/>
                          </a:solidFill>
                          <a:effectLst/>
                          <a:latin typeface="Arial" panose="020B0604020202020204" pitchFamily="34" charset="0"/>
                        </a:rPr>
                        <a:t>18 (25)</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5 (14)</a:t>
                      </a:r>
                    </a:p>
                  </a:txBody>
                  <a:tcPr marL="19440" marR="19440" anchor="ctr"/>
                </a:tc>
                <a:tc>
                  <a:txBody>
                    <a:bodyPr/>
                    <a:lstStyle/>
                    <a:p>
                      <a:pPr algn="ctr"/>
                      <a:r>
                        <a:rPr lang="en-GB" sz="1000" b="0" dirty="0">
                          <a:solidFill>
                            <a:schemeClr val="tx1"/>
                          </a:solidFill>
                          <a:effectLst/>
                          <a:latin typeface="Arial" panose="020B0604020202020204" pitchFamily="34" charset="0"/>
                        </a:rPr>
                        <a:t>21 (30)</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6 (16)</a:t>
                      </a:r>
                    </a:p>
                  </a:txBody>
                  <a:tcPr marL="19440" marR="19440" anchor="ctr"/>
                </a:tc>
                <a:extLst>
                  <a:ext uri="{0D108BD9-81ED-4DB2-BD59-A6C34878D82A}">
                    <a16:rowId xmlns:a16="http://schemas.microsoft.com/office/drawing/2014/main" val="3185143487"/>
                  </a:ext>
                </a:extLst>
              </a:tr>
              <a:tr h="201450">
                <a:tc>
                  <a:txBody>
                    <a:bodyPr/>
                    <a:lstStyle/>
                    <a:p>
                      <a:r>
                        <a:rPr lang="en-GB" sz="1000" b="0" dirty="0">
                          <a:effectLst/>
                          <a:latin typeface="Arial" panose="020B0604020202020204" pitchFamily="34" charset="0"/>
                        </a:rPr>
                        <a:t>AE leading to dose interruption of any study treatment, n (%) </a:t>
                      </a:r>
                    </a:p>
                  </a:txBody>
                  <a:tcPr marL="47625" marR="47625" marT="0" marB="0" anchor="ctr"/>
                </a:tc>
                <a:tc>
                  <a:txBody>
                    <a:bodyPr/>
                    <a:lstStyle/>
                    <a:p>
                      <a:pPr algn="ctr"/>
                      <a:r>
                        <a:rPr lang="en-GB" sz="1000" b="0" dirty="0">
                          <a:solidFill>
                            <a:schemeClr val="tx1"/>
                          </a:solidFill>
                          <a:effectLst/>
                          <a:latin typeface="Arial" panose="020B0604020202020204" pitchFamily="34" charset="0"/>
                        </a:rPr>
                        <a:t>122 (65)</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28 (35)</a:t>
                      </a:r>
                    </a:p>
                  </a:txBody>
                  <a:tcPr marL="19440" marR="19440" anchor="ctr"/>
                </a:tc>
                <a:tc>
                  <a:txBody>
                    <a:bodyPr/>
                    <a:lstStyle/>
                    <a:p>
                      <a:pPr algn="ctr"/>
                      <a:r>
                        <a:rPr lang="en-GB" sz="1000" b="0" dirty="0">
                          <a:solidFill>
                            <a:schemeClr val="tx1"/>
                          </a:solidFill>
                          <a:effectLst/>
                          <a:latin typeface="Arial" panose="020B0604020202020204" pitchFamily="34" charset="0"/>
                        </a:rPr>
                        <a:t>37 (52)</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19 (51)</a:t>
                      </a:r>
                    </a:p>
                  </a:txBody>
                  <a:tcPr marL="19440" marR="19440" anchor="ctr"/>
                </a:tc>
                <a:tc>
                  <a:txBody>
                    <a:bodyPr/>
                    <a:lstStyle/>
                    <a:p>
                      <a:pPr algn="ctr"/>
                      <a:r>
                        <a:rPr lang="en-GB" sz="1000" b="0" dirty="0">
                          <a:solidFill>
                            <a:schemeClr val="tx1"/>
                          </a:solidFill>
                          <a:effectLst/>
                          <a:latin typeface="Arial" panose="020B0604020202020204" pitchFamily="34" charset="0"/>
                        </a:rPr>
                        <a:t>36 (52)</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21 (55)</a:t>
                      </a:r>
                    </a:p>
                  </a:txBody>
                  <a:tcPr marL="19440" marR="19440" anchor="ctr"/>
                </a:tc>
                <a:extLst>
                  <a:ext uri="{0D108BD9-81ED-4DB2-BD59-A6C34878D82A}">
                    <a16:rowId xmlns:a16="http://schemas.microsoft.com/office/drawing/2014/main" val="707580682"/>
                  </a:ext>
                </a:extLst>
              </a:tr>
              <a:tr h="201450">
                <a:tc>
                  <a:txBody>
                    <a:bodyPr/>
                    <a:lstStyle/>
                    <a:p>
                      <a:r>
                        <a:rPr lang="en-GB" sz="1000" b="0" dirty="0">
                          <a:effectLst/>
                          <a:latin typeface="Arial" panose="020B0604020202020204" pitchFamily="34" charset="0"/>
                        </a:rPr>
                        <a:t>AE leading to dose modification of sorafenib, n (%)</a:t>
                      </a:r>
                      <a:r>
                        <a:rPr lang="en-GB" sz="1000" b="0" baseline="30000" dirty="0">
                          <a:effectLst/>
                          <a:latin typeface="Arial" panose="020B0604020202020204" pitchFamily="34" charset="0"/>
                        </a:rPr>
                        <a:t>b</a:t>
                      </a:r>
                    </a:p>
                  </a:txBody>
                  <a:tcPr marL="47625" marR="47625" marT="0" marB="0" anchor="ctr"/>
                </a:tc>
                <a:tc>
                  <a:txBody>
                    <a:bodyPr/>
                    <a:lstStyle/>
                    <a:p>
                      <a:pPr algn="ctr"/>
                      <a:r>
                        <a:rPr lang="en-GB" sz="1000" b="0" dirty="0">
                          <a:solidFill>
                            <a:schemeClr val="tx1"/>
                          </a:solidFill>
                          <a:effectLst/>
                          <a:latin typeface="Arial" panose="020B0604020202020204" pitchFamily="34" charset="0"/>
                        </a:rPr>
                        <a:t>0</a:t>
                      </a:r>
                    </a:p>
                  </a:txBody>
                  <a:tcPr marL="11625" marR="11625" marT="0" marB="0" anchor="ctr"/>
                </a:tc>
                <a:tc>
                  <a:txBody>
                    <a:bodyPr/>
                    <a:lstStyle/>
                    <a:p>
                      <a:pPr algn="ctr"/>
                      <a:r>
                        <a:rPr lang="en-US" sz="1000" dirty="0">
                          <a:latin typeface="Arial" panose="020B0604020202020204" pitchFamily="34" charset="0"/>
                          <a:cs typeface="Arial" panose="020B0604020202020204" pitchFamily="34" charset="0"/>
                        </a:rPr>
                        <a:t>30 (37)</a:t>
                      </a:r>
                    </a:p>
                  </a:txBody>
                  <a:tcPr marL="19440" marR="19440" anchor="ctr"/>
                </a:tc>
                <a:tc>
                  <a:txBody>
                    <a:bodyPr/>
                    <a:lstStyle/>
                    <a:p>
                      <a:pPr algn="ctr"/>
                      <a:r>
                        <a:rPr lang="en-GB" sz="1000" b="0" dirty="0">
                          <a:solidFill>
                            <a:schemeClr val="tx1"/>
                          </a:solidFill>
                          <a:effectLst/>
                          <a:latin typeface="Arial" panose="020B0604020202020204" pitchFamily="34" charset="0"/>
                        </a:rPr>
                        <a:t>0</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14 (38)</a:t>
                      </a:r>
                    </a:p>
                  </a:txBody>
                  <a:tcPr marL="19440" marR="19440" anchor="ctr"/>
                </a:tc>
                <a:tc>
                  <a:txBody>
                    <a:bodyPr/>
                    <a:lstStyle/>
                    <a:p>
                      <a:pPr algn="ctr"/>
                      <a:r>
                        <a:rPr lang="en-GB" sz="1000" b="0" dirty="0">
                          <a:solidFill>
                            <a:schemeClr val="tx1"/>
                          </a:solidFill>
                          <a:effectLst/>
                          <a:latin typeface="Arial" panose="020B0604020202020204" pitchFamily="34" charset="0"/>
                        </a:rPr>
                        <a:t>0</a:t>
                      </a:r>
                    </a:p>
                  </a:txBody>
                  <a:tcPr marL="19440" marR="19440" anchor="ctr"/>
                </a:tc>
                <a:tc>
                  <a:txBody>
                    <a:bodyPr/>
                    <a:lstStyle/>
                    <a:p>
                      <a:pPr algn="ctr"/>
                      <a:r>
                        <a:rPr lang="en-US" sz="1000" dirty="0">
                          <a:latin typeface="Arial" panose="020B0604020202020204" pitchFamily="34" charset="0"/>
                          <a:cs typeface="Arial" panose="020B0604020202020204" pitchFamily="34" charset="0"/>
                        </a:rPr>
                        <a:t>14 (37)</a:t>
                      </a:r>
                    </a:p>
                  </a:txBody>
                  <a:tcPr marL="19440" marR="19440" anchor="ctr"/>
                </a:tc>
                <a:extLst>
                  <a:ext uri="{0D108BD9-81ED-4DB2-BD59-A6C34878D82A}">
                    <a16:rowId xmlns:a16="http://schemas.microsoft.com/office/drawing/2014/main" val="3562893460"/>
                  </a:ext>
                </a:extLst>
              </a:tr>
            </a:tbl>
          </a:graphicData>
        </a:graphic>
      </p:graphicFrame>
      <p:sp>
        <p:nvSpPr>
          <p:cNvPr id="6" name="Content Placeholder 5">
            <a:extLst>
              <a:ext uri="{FF2B5EF4-FFF2-40B4-BE49-F238E27FC236}">
                <a16:creationId xmlns:a16="http://schemas.microsoft.com/office/drawing/2014/main" id="{028D39E6-BF51-1F56-525E-1EBBE2AF07FB}"/>
              </a:ext>
            </a:extLst>
          </p:cNvPr>
          <p:cNvSpPr>
            <a:spLocks noGrp="1"/>
          </p:cNvSpPr>
          <p:nvPr>
            <p:ph sz="quarter" idx="15"/>
          </p:nvPr>
        </p:nvSpPr>
        <p:spPr>
          <a:xfrm>
            <a:off x="620341" y="6265887"/>
            <a:ext cx="10180339" cy="365125"/>
          </a:xfrm>
        </p:spPr>
        <p:txBody>
          <a:bodyPr/>
          <a:lstStyle/>
          <a:p>
            <a:r>
              <a:rPr lang="en-GB" dirty="0"/>
              <a:t>Clinical cut-off date: 31 August 2020; Median follow-up: 15.6 months; </a:t>
            </a:r>
            <a:r>
              <a:rPr lang="en-GB" baseline="30000" dirty="0"/>
              <a:t>a</a:t>
            </a:r>
            <a:r>
              <a:rPr lang="en-GB" dirty="0"/>
              <a:t> Highest grade experienced; </a:t>
            </a:r>
            <a:r>
              <a:rPr lang="en-GB" baseline="30000" dirty="0"/>
              <a:t>b</a:t>
            </a:r>
            <a:r>
              <a:rPr lang="en-GB" dirty="0"/>
              <a:t> No dose modification allowed for the atezolizumab + bevacizumab arm; AE, adverse event; </a:t>
            </a:r>
            <a:r>
              <a:rPr lang="en-GB" dirty="0" err="1"/>
              <a:t>Atezo</a:t>
            </a:r>
            <a:r>
              <a:rPr lang="en-GB" dirty="0"/>
              <a:t>, atezolizumab; Bev, bevacizumab; </a:t>
            </a:r>
            <a:r>
              <a:rPr lang="en-GB" dirty="0" err="1"/>
              <a:t>mALBI</a:t>
            </a:r>
            <a:r>
              <a:rPr lang="en-GB" dirty="0"/>
              <a:t>, modified Albumin-Bilirubin; SAE, serious adverse event</a:t>
            </a:r>
          </a:p>
          <a:p>
            <a:r>
              <a:rPr lang="en-GB" dirty="0"/>
              <a:t>1. Kudo M, et al. ILCA (Virtual) 2021. Abstract #O-18. Oral presentation</a:t>
            </a:r>
          </a:p>
          <a:p>
            <a:endParaRPr lang="en-GB" dirty="0"/>
          </a:p>
        </p:txBody>
      </p:sp>
    </p:spTree>
    <p:extLst>
      <p:ext uri="{BB962C8B-B14F-4D97-AF65-F5344CB8AC3E}">
        <p14:creationId xmlns:p14="http://schemas.microsoft.com/office/powerpoint/2010/main" val="153434850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52417" cy="864000"/>
          </a:xfrm>
        </p:spPr>
        <p:txBody>
          <a:bodyPr>
            <a:normAutofit fontScale="90000"/>
          </a:bodyPr>
          <a:lstStyle/>
          <a:p>
            <a:r>
              <a:rPr lang="en-GB" sz="3000" dirty="0"/>
              <a:t>Subgroup: Liver function | </a:t>
            </a:r>
            <a:r>
              <a:rPr lang="en-GB" sz="3000" dirty="0" err="1"/>
              <a:t>tremelimumab</a:t>
            </a:r>
            <a:r>
              <a:rPr lang="en-GB" sz="3000" dirty="0"/>
              <a:t> + Durvalumab</a:t>
            </a:r>
            <a:br>
              <a:rPr lang="en-GB" dirty="0"/>
            </a:br>
            <a:r>
              <a:rPr lang="en-GB" sz="2200" dirty="0">
                <a:solidFill>
                  <a:schemeClr val="accent1"/>
                </a:solidFill>
              </a:rPr>
              <a:t>OS in both subgroups was consistent with the full analysis set</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2" name="TextBox 1">
            <a:extLst>
              <a:ext uri="{FF2B5EF4-FFF2-40B4-BE49-F238E27FC236}">
                <a16:creationId xmlns:a16="http://schemas.microsoft.com/office/drawing/2014/main" id="{979FFEB5-FDAD-F345-B7D0-35AD43997562}"/>
              </a:ext>
            </a:extLst>
          </p:cNvPr>
          <p:cNvSpPr txBox="1"/>
          <p:nvPr/>
        </p:nvSpPr>
        <p:spPr>
          <a:xfrm>
            <a:off x="6528048" y="3986830"/>
            <a:ext cx="5243570" cy="923330"/>
          </a:xfrm>
          <a:prstGeom prst="rect">
            <a:avLst/>
          </a:prstGeom>
          <a:noFill/>
        </p:spPr>
        <p:txBody>
          <a:bodyPr wrap="square" lIns="0" tIns="0" rIns="0" bIns="0" rtlCol="0">
            <a:spAutoFit/>
          </a:bodyPr>
          <a:lstStyle/>
          <a:p>
            <a:r>
              <a:rPr lang="en-GB" sz="1000" dirty="0">
                <a:latin typeface="Arial" panose="020B0604020202020204" pitchFamily="34" charset="0"/>
                <a:cs typeface="Arial" panose="020B0604020202020204" pitchFamily="34" charset="0"/>
              </a:rPr>
              <a:t>Figures adapted from Vogel A, et al.</a:t>
            </a:r>
            <a:r>
              <a:rPr lang="en-GB" sz="1000" baseline="30000" dirty="0">
                <a:latin typeface="Arial" panose="020B0604020202020204" pitchFamily="34" charset="0"/>
                <a:cs typeface="Arial" panose="020B0604020202020204" pitchFamily="34" charset="0"/>
              </a:rPr>
              <a:t>1</a:t>
            </a:r>
            <a:r>
              <a:rPr lang="en-GB" sz="1000" dirty="0">
                <a:latin typeface="Arial" panose="020B0604020202020204" pitchFamily="34" charset="0"/>
                <a:cs typeface="Arial" panose="020B0604020202020204" pitchFamily="34" charset="0"/>
              </a:rPr>
              <a:t>; data cut-off date: 27 August 2021; median follow-up (95% CI): 33.18 (31.74-34.53) months for T300+D, 32.56 (31.57-33.71) months for durvalumab, and 32.23 (30.42–33.71) months for sorafenib</a:t>
            </a:r>
            <a:br>
              <a:rPr lang="en-GB" sz="1000" dirty="0">
                <a:latin typeface="Arial" panose="020B0604020202020204" pitchFamily="34" charset="0"/>
                <a:cs typeface="Arial" panose="020B0604020202020204" pitchFamily="34" charset="0"/>
              </a:rPr>
            </a:br>
            <a:r>
              <a:rPr lang="en-GB" sz="1000" baseline="30000" dirty="0">
                <a:latin typeface="Arial" panose="020B0604020202020204" pitchFamily="34" charset="0"/>
                <a:cs typeface="Arial" panose="020B0604020202020204" pitchFamily="34" charset="0"/>
              </a:rPr>
              <a:t>a</a:t>
            </a:r>
            <a:r>
              <a:rPr lang="en-GB" sz="1000" dirty="0">
                <a:latin typeface="Arial" panose="020B0604020202020204" pitchFamily="34" charset="0"/>
                <a:cs typeface="Arial" panose="020B0604020202020204" pitchFamily="34" charset="0"/>
              </a:rPr>
              <a:t> OS HRs and CIs were calculated using a Cox proportional hazards model adjusting for treatment, </a:t>
            </a:r>
            <a:r>
              <a:rPr lang="en-GB" sz="1000" dirty="0" err="1">
                <a:latin typeface="Arial" panose="020B0604020202020204" pitchFamily="34" charset="0"/>
                <a:cs typeface="Arial" panose="020B0604020202020204" pitchFamily="34" charset="0"/>
              </a:rPr>
              <a:t>etiology</a:t>
            </a:r>
            <a:r>
              <a:rPr lang="en-GB" sz="1000" dirty="0">
                <a:latin typeface="Arial" panose="020B0604020202020204" pitchFamily="34" charset="0"/>
                <a:cs typeface="Arial" panose="020B0604020202020204" pitchFamily="34" charset="0"/>
              </a:rPr>
              <a:t>, Eastern Cooperative Oncology Group performance status, and macrovascular invasion</a:t>
            </a:r>
          </a:p>
        </p:txBody>
      </p:sp>
      <p:sp>
        <p:nvSpPr>
          <p:cNvPr id="5" name="TextBox 4">
            <a:extLst>
              <a:ext uri="{FF2B5EF4-FFF2-40B4-BE49-F238E27FC236}">
                <a16:creationId xmlns:a16="http://schemas.microsoft.com/office/drawing/2014/main" id="{4EECAA21-03DB-26E5-5B2F-1FB16E5829C4}"/>
              </a:ext>
            </a:extLst>
          </p:cNvPr>
          <p:cNvSpPr txBox="1"/>
          <p:nvPr/>
        </p:nvSpPr>
        <p:spPr>
          <a:xfrm>
            <a:off x="2164771" y="1113677"/>
            <a:ext cx="2376264" cy="307777"/>
          </a:xfrm>
          <a:prstGeom prst="rect">
            <a:avLst/>
          </a:prstGeom>
          <a:noFill/>
        </p:spPr>
        <p:txBody>
          <a:bodyPr wrap="square" rtlCol="0">
            <a:spAutoFit/>
          </a:bodyPr>
          <a:lstStyle/>
          <a:p>
            <a:pPr algn="ctr"/>
            <a:r>
              <a:rPr lang="nl-NL" sz="1400" b="1" dirty="0">
                <a:latin typeface="Arial" panose="020B0604020202020204" pitchFamily="34" charset="0"/>
                <a:ea typeface="Aileron" charset="0"/>
                <a:cs typeface="Arial" panose="020B0604020202020204" pitchFamily="34" charset="0"/>
              </a:rPr>
              <a:t>ALBI grade 1</a:t>
            </a:r>
          </a:p>
        </p:txBody>
      </p:sp>
      <p:graphicFrame>
        <p:nvGraphicFramePr>
          <p:cNvPr id="15" name="Table 14">
            <a:extLst>
              <a:ext uri="{FF2B5EF4-FFF2-40B4-BE49-F238E27FC236}">
                <a16:creationId xmlns:a16="http://schemas.microsoft.com/office/drawing/2014/main" id="{43EBC7FB-A14A-BA4D-8032-F79DABC49DF0}"/>
              </a:ext>
            </a:extLst>
          </p:cNvPr>
          <p:cNvGraphicFramePr>
            <a:graphicFrameLocks noGrp="1"/>
          </p:cNvGraphicFramePr>
          <p:nvPr>
            <p:extLst>
              <p:ext uri="{D42A27DB-BD31-4B8C-83A1-F6EECF244321}">
                <p14:modId xmlns:p14="http://schemas.microsoft.com/office/powerpoint/2010/main" val="2078882607"/>
              </p:ext>
            </p:extLst>
          </p:nvPr>
        </p:nvGraphicFramePr>
        <p:xfrm>
          <a:off x="2207568" y="1449117"/>
          <a:ext cx="3919836" cy="428652"/>
        </p:xfrm>
        <a:graphic>
          <a:graphicData uri="http://schemas.openxmlformats.org/drawingml/2006/table">
            <a:tbl>
              <a:tblPr firstRow="1" bandRow="1">
                <a:tableStyleId>{5C22544A-7EE6-4342-B048-85BDC9FD1C3A}</a:tableStyleId>
              </a:tblPr>
              <a:tblGrid>
                <a:gridCol w="1687588">
                  <a:extLst>
                    <a:ext uri="{9D8B030D-6E8A-4147-A177-3AD203B41FA5}">
                      <a16:colId xmlns:a16="http://schemas.microsoft.com/office/drawing/2014/main" val="50183807"/>
                    </a:ext>
                  </a:extLst>
                </a:gridCol>
                <a:gridCol w="1116124">
                  <a:extLst>
                    <a:ext uri="{9D8B030D-6E8A-4147-A177-3AD203B41FA5}">
                      <a16:colId xmlns:a16="http://schemas.microsoft.com/office/drawing/2014/main" val="2646469951"/>
                    </a:ext>
                  </a:extLst>
                </a:gridCol>
                <a:gridCol w="1116124">
                  <a:extLst>
                    <a:ext uri="{9D8B030D-6E8A-4147-A177-3AD203B41FA5}">
                      <a16:colId xmlns:a16="http://schemas.microsoft.com/office/drawing/2014/main" val="724854053"/>
                    </a:ext>
                  </a:extLst>
                </a:gridCol>
              </a:tblGrid>
              <a:tr h="51180">
                <a:tc>
                  <a:txBody>
                    <a:bodyPr/>
                    <a:lstStyle/>
                    <a:p>
                      <a:pPr>
                        <a:lnSpc>
                          <a:spcPct val="90000"/>
                        </a:lnSpc>
                      </a:pPr>
                      <a:endParaRPr lang="en-US" sz="9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T300+D</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Sorafenib</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01080952"/>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Median OS (95% CI), months</a:t>
                      </a:r>
                    </a:p>
                  </a:txBody>
                  <a:tcPr marL="55440" marR="1800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23.43 (19.19-28.75)</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19.02 (15.67-23.16)</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3992600"/>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OS HR</a:t>
                      </a:r>
                      <a:r>
                        <a:rPr lang="en-US" sz="900" b="1" baseline="30000" dirty="0">
                          <a:solidFill>
                            <a:schemeClr val="tx1"/>
                          </a:solidFill>
                          <a:latin typeface="Arial" panose="020B0604020202020204" pitchFamily="34" charset="0"/>
                          <a:cs typeface="Arial" panose="020B0604020202020204" pitchFamily="34" charset="0"/>
                        </a:rPr>
                        <a:t>†</a:t>
                      </a:r>
                      <a:r>
                        <a:rPr lang="en-US" sz="900" b="1" dirty="0">
                          <a:solidFill>
                            <a:schemeClr val="tx1"/>
                          </a:solidFill>
                          <a:latin typeface="Arial" panose="020B0604020202020204" pitchFamily="34" charset="0"/>
                          <a:cs typeface="Arial" panose="020B0604020202020204" pitchFamily="34" charset="0"/>
                        </a:rPr>
                        <a:t> (95% CI)</a:t>
                      </a:r>
                      <a:endParaRPr lang="en-US" sz="900" b="1" baseline="300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90000"/>
                        </a:lnSpc>
                      </a:pPr>
                      <a:r>
                        <a:rPr lang="en-US" sz="900" b="0" dirty="0">
                          <a:solidFill>
                            <a:schemeClr val="tx1"/>
                          </a:solidFill>
                          <a:latin typeface="Arial" panose="020B0604020202020204" pitchFamily="34" charset="0"/>
                          <a:cs typeface="Arial" panose="020B0604020202020204" pitchFamily="34" charset="0"/>
                        </a:rPr>
                        <a:t>0.79 (0.62-1.01)</a:t>
                      </a:r>
                    </a:p>
                  </a:txBody>
                  <a:tcPr marL="55440" marR="5400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200" dirty="0">
                        <a:latin typeface="Arial" panose="020B0604020202020204" pitchFamily="34" charset="0"/>
                        <a:cs typeface="Arial" panose="020B0604020202020204" pitchFamily="34" charset="0"/>
                      </a:endParaRPr>
                    </a:p>
                  </a:txBody>
                  <a:tcPr marL="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889574"/>
                  </a:ext>
                </a:extLst>
              </a:tr>
            </a:tbl>
          </a:graphicData>
        </a:graphic>
      </p:graphicFrame>
      <p:sp>
        <p:nvSpPr>
          <p:cNvPr id="17" name="TextBox 16">
            <a:extLst>
              <a:ext uri="{FF2B5EF4-FFF2-40B4-BE49-F238E27FC236}">
                <a16:creationId xmlns:a16="http://schemas.microsoft.com/office/drawing/2014/main" id="{3E59AF5C-C80C-3F47-875D-3C9A30CE1AA4}"/>
              </a:ext>
            </a:extLst>
          </p:cNvPr>
          <p:cNvSpPr txBox="1"/>
          <p:nvPr/>
        </p:nvSpPr>
        <p:spPr>
          <a:xfrm>
            <a:off x="2164771" y="3679896"/>
            <a:ext cx="2376264" cy="307777"/>
          </a:xfrm>
          <a:prstGeom prst="rect">
            <a:avLst/>
          </a:prstGeom>
          <a:noFill/>
        </p:spPr>
        <p:txBody>
          <a:bodyPr wrap="square" rtlCol="0">
            <a:spAutoFit/>
          </a:bodyPr>
          <a:lstStyle/>
          <a:p>
            <a:pPr algn="ctr"/>
            <a:r>
              <a:rPr lang="nl-NL" sz="1400" b="1" dirty="0">
                <a:latin typeface="Arial" panose="020B0604020202020204" pitchFamily="34" charset="0"/>
                <a:ea typeface="Aileron" charset="0"/>
                <a:cs typeface="Arial" panose="020B0604020202020204" pitchFamily="34" charset="0"/>
              </a:rPr>
              <a:t>ALBI grade 2 or 3</a:t>
            </a:r>
          </a:p>
        </p:txBody>
      </p:sp>
      <p:graphicFrame>
        <p:nvGraphicFramePr>
          <p:cNvPr id="18" name="Table 17">
            <a:extLst>
              <a:ext uri="{FF2B5EF4-FFF2-40B4-BE49-F238E27FC236}">
                <a16:creationId xmlns:a16="http://schemas.microsoft.com/office/drawing/2014/main" id="{BFF121BA-92CE-DC4C-A247-27E57843D498}"/>
              </a:ext>
            </a:extLst>
          </p:cNvPr>
          <p:cNvGraphicFramePr>
            <a:graphicFrameLocks noGrp="1"/>
          </p:cNvGraphicFramePr>
          <p:nvPr>
            <p:extLst>
              <p:ext uri="{D42A27DB-BD31-4B8C-83A1-F6EECF244321}">
                <p14:modId xmlns:p14="http://schemas.microsoft.com/office/powerpoint/2010/main" val="3213950492"/>
              </p:ext>
            </p:extLst>
          </p:nvPr>
        </p:nvGraphicFramePr>
        <p:xfrm>
          <a:off x="2164771" y="4015336"/>
          <a:ext cx="3962634" cy="442368"/>
        </p:xfrm>
        <a:graphic>
          <a:graphicData uri="http://schemas.openxmlformats.org/drawingml/2006/table">
            <a:tbl>
              <a:tblPr firstRow="1" bandRow="1">
                <a:tableStyleId>{5C22544A-7EE6-4342-B048-85BDC9FD1C3A}</a:tableStyleId>
              </a:tblPr>
              <a:tblGrid>
                <a:gridCol w="1626973">
                  <a:extLst>
                    <a:ext uri="{9D8B030D-6E8A-4147-A177-3AD203B41FA5}">
                      <a16:colId xmlns:a16="http://schemas.microsoft.com/office/drawing/2014/main" val="50183807"/>
                    </a:ext>
                  </a:extLst>
                </a:gridCol>
                <a:gridCol w="1131331">
                  <a:extLst>
                    <a:ext uri="{9D8B030D-6E8A-4147-A177-3AD203B41FA5}">
                      <a16:colId xmlns:a16="http://schemas.microsoft.com/office/drawing/2014/main" val="2646469951"/>
                    </a:ext>
                  </a:extLst>
                </a:gridCol>
                <a:gridCol w="1204330">
                  <a:extLst>
                    <a:ext uri="{9D8B030D-6E8A-4147-A177-3AD203B41FA5}">
                      <a16:colId xmlns:a16="http://schemas.microsoft.com/office/drawing/2014/main" val="724854053"/>
                    </a:ext>
                  </a:extLst>
                </a:gridCol>
              </a:tblGrid>
              <a:tr h="51180">
                <a:tc>
                  <a:txBody>
                    <a:bodyPr/>
                    <a:lstStyle/>
                    <a:p>
                      <a:pPr>
                        <a:lnSpc>
                          <a:spcPct val="90000"/>
                        </a:lnSpc>
                      </a:pPr>
                      <a:endParaRPr lang="en-US" sz="9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T300+D</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Sorafenib</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01080952"/>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Median OS (95% CI), months</a:t>
                      </a:r>
                    </a:p>
                  </a:txBody>
                  <a:tcPr marL="55440" marR="1800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900" kern="1200" dirty="0">
                          <a:solidFill>
                            <a:schemeClr val="dk1"/>
                          </a:solidFill>
                          <a:effectLst/>
                          <a:latin typeface="Arial" panose="020B0604020202020204" pitchFamily="34" charset="0"/>
                          <a:ea typeface="+mn-ea"/>
                          <a:cs typeface="Arial" panose="020B0604020202020204" pitchFamily="34" charset="0"/>
                        </a:rPr>
                        <a:t>11.30 (9.33-14.19)</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900" kern="1200" dirty="0">
                          <a:solidFill>
                            <a:schemeClr val="dk1"/>
                          </a:solidFill>
                          <a:effectLst/>
                          <a:latin typeface="Arial" panose="020B0604020202020204" pitchFamily="34" charset="0"/>
                          <a:ea typeface="+mn-ea"/>
                          <a:cs typeface="Arial" panose="020B0604020202020204" pitchFamily="34" charset="0"/>
                        </a:rPr>
                        <a:t>9.72 (7.23-11.76)</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3992600"/>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OS HR</a:t>
                      </a:r>
                      <a:r>
                        <a:rPr lang="en-US" sz="900" b="1" baseline="30000" dirty="0">
                          <a:solidFill>
                            <a:schemeClr val="tx1"/>
                          </a:solidFill>
                          <a:latin typeface="Arial" panose="020B0604020202020204" pitchFamily="34" charset="0"/>
                          <a:cs typeface="Arial" panose="020B0604020202020204" pitchFamily="34" charset="0"/>
                        </a:rPr>
                        <a:t>†</a:t>
                      </a:r>
                      <a:r>
                        <a:rPr lang="en-US" sz="900" b="1" dirty="0">
                          <a:solidFill>
                            <a:schemeClr val="tx1"/>
                          </a:solidFill>
                          <a:latin typeface="Arial" panose="020B0604020202020204" pitchFamily="34" charset="0"/>
                          <a:cs typeface="Arial" panose="020B0604020202020204" pitchFamily="34" charset="0"/>
                        </a:rPr>
                        <a:t> (95% CI)</a:t>
                      </a:r>
                      <a:endParaRPr lang="en-US" sz="900" b="1" baseline="300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90000"/>
                        </a:lnSpc>
                      </a:pPr>
                      <a:r>
                        <a:rPr lang="en-US" sz="900" b="0" dirty="0">
                          <a:solidFill>
                            <a:schemeClr val="tx1"/>
                          </a:solidFill>
                          <a:latin typeface="Arial" panose="020B0604020202020204" pitchFamily="34" charset="0"/>
                          <a:cs typeface="Arial" panose="020B0604020202020204" pitchFamily="34" charset="0"/>
                        </a:rPr>
                        <a:t>0.83 (0.65-1.05)</a:t>
                      </a:r>
                    </a:p>
                  </a:txBody>
                  <a:tcPr marL="55440" marR="5400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200" dirty="0">
                        <a:latin typeface="Arial" panose="020B0604020202020204" pitchFamily="34" charset="0"/>
                        <a:cs typeface="Arial" panose="020B0604020202020204" pitchFamily="34" charset="0"/>
                      </a:endParaRPr>
                    </a:p>
                  </a:txBody>
                  <a:tcPr marL="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889574"/>
                  </a:ext>
                </a:extLst>
              </a:tr>
            </a:tbl>
          </a:graphicData>
        </a:graphic>
      </p:graphicFrame>
      <p:sp>
        <p:nvSpPr>
          <p:cNvPr id="19" name="TextBox 18">
            <a:extLst>
              <a:ext uri="{FF2B5EF4-FFF2-40B4-BE49-F238E27FC236}">
                <a16:creationId xmlns:a16="http://schemas.microsoft.com/office/drawing/2014/main" id="{147BA7A4-5FBB-0E41-B0E6-0CD801541FB4}"/>
              </a:ext>
            </a:extLst>
          </p:cNvPr>
          <p:cNvSpPr txBox="1"/>
          <p:nvPr/>
        </p:nvSpPr>
        <p:spPr>
          <a:xfrm>
            <a:off x="1252398" y="2520535"/>
            <a:ext cx="1434927" cy="400110"/>
          </a:xfrm>
          <a:prstGeom prst="rect">
            <a:avLst/>
          </a:prstGeom>
          <a:noFill/>
        </p:spPr>
        <p:txBody>
          <a:bodyPr wrap="square" rtlCol="0">
            <a:spAutoFit/>
          </a:bodyPr>
          <a:lstStyle/>
          <a:p>
            <a:r>
              <a:rPr lang="nl-NL" sz="1000" dirty="0">
                <a:latin typeface="Arial" panose="020B0604020202020204" pitchFamily="34" charset="0"/>
                <a:ea typeface="Aileron" charset="0"/>
                <a:cs typeface="Arial" panose="020B0604020202020204" pitchFamily="34" charset="0"/>
              </a:rPr>
              <a:t>T300+D (N=217)</a:t>
            </a:r>
          </a:p>
          <a:p>
            <a:r>
              <a:rPr lang="nl-NL" sz="1000" dirty="0" err="1">
                <a:latin typeface="Arial" panose="020B0604020202020204" pitchFamily="34" charset="0"/>
                <a:ea typeface="Aileron" charset="0"/>
                <a:cs typeface="Arial" panose="020B0604020202020204" pitchFamily="34" charset="0"/>
              </a:rPr>
              <a:t>Sorafenib</a:t>
            </a:r>
            <a:r>
              <a:rPr lang="nl-NL" sz="1000" dirty="0">
                <a:latin typeface="Arial" panose="020B0604020202020204" pitchFamily="34" charset="0"/>
                <a:ea typeface="Aileron" charset="0"/>
                <a:cs typeface="Arial" panose="020B0604020202020204" pitchFamily="34" charset="0"/>
              </a:rPr>
              <a:t> (N=203)</a:t>
            </a:r>
          </a:p>
        </p:txBody>
      </p:sp>
      <p:cxnSp>
        <p:nvCxnSpPr>
          <p:cNvPr id="14" name="Straight Connector 13">
            <a:extLst>
              <a:ext uri="{FF2B5EF4-FFF2-40B4-BE49-F238E27FC236}">
                <a16:creationId xmlns:a16="http://schemas.microsoft.com/office/drawing/2014/main" id="{D1F941C3-7886-9542-8AD4-0561E144F313}"/>
              </a:ext>
            </a:extLst>
          </p:cNvPr>
          <p:cNvCxnSpPr/>
          <p:nvPr/>
        </p:nvCxnSpPr>
        <p:spPr>
          <a:xfrm>
            <a:off x="1056482" y="2656759"/>
            <a:ext cx="19129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5C700CE-514F-9E4D-B588-BFDA37BD6757}"/>
              </a:ext>
            </a:extLst>
          </p:cNvPr>
          <p:cNvCxnSpPr/>
          <p:nvPr/>
        </p:nvCxnSpPr>
        <p:spPr>
          <a:xfrm>
            <a:off x="1056482" y="2796459"/>
            <a:ext cx="191293"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F1C68C4-7F50-3242-A766-E6543CE8E0D7}"/>
              </a:ext>
            </a:extLst>
          </p:cNvPr>
          <p:cNvSpPr txBox="1"/>
          <p:nvPr/>
        </p:nvSpPr>
        <p:spPr>
          <a:xfrm>
            <a:off x="1252398" y="4880278"/>
            <a:ext cx="1434927" cy="400110"/>
          </a:xfrm>
          <a:prstGeom prst="rect">
            <a:avLst/>
          </a:prstGeom>
          <a:noFill/>
        </p:spPr>
        <p:txBody>
          <a:bodyPr wrap="square" rtlCol="0">
            <a:spAutoFit/>
          </a:bodyPr>
          <a:lstStyle/>
          <a:p>
            <a:r>
              <a:rPr lang="nl-NL" sz="1000" dirty="0">
                <a:latin typeface="Arial" panose="020B0604020202020204" pitchFamily="34" charset="0"/>
                <a:ea typeface="Aileron" charset="0"/>
                <a:cs typeface="Arial" panose="020B0604020202020204" pitchFamily="34" charset="0"/>
              </a:rPr>
              <a:t>T300+D (N=175)</a:t>
            </a:r>
          </a:p>
          <a:p>
            <a:r>
              <a:rPr lang="nl-NL" sz="1000" dirty="0" err="1">
                <a:latin typeface="Arial" panose="020B0604020202020204" pitchFamily="34" charset="0"/>
                <a:ea typeface="Aileron" charset="0"/>
                <a:cs typeface="Arial" panose="020B0604020202020204" pitchFamily="34" charset="0"/>
              </a:rPr>
              <a:t>Sorafenib</a:t>
            </a:r>
            <a:r>
              <a:rPr lang="nl-NL" sz="1000" dirty="0">
                <a:latin typeface="Arial" panose="020B0604020202020204" pitchFamily="34" charset="0"/>
                <a:ea typeface="Aileron" charset="0"/>
                <a:cs typeface="Arial" panose="020B0604020202020204" pitchFamily="34" charset="0"/>
              </a:rPr>
              <a:t> (N=186)</a:t>
            </a:r>
          </a:p>
        </p:txBody>
      </p:sp>
      <p:cxnSp>
        <p:nvCxnSpPr>
          <p:cNvPr id="24" name="Straight Connector 23">
            <a:extLst>
              <a:ext uri="{FF2B5EF4-FFF2-40B4-BE49-F238E27FC236}">
                <a16:creationId xmlns:a16="http://schemas.microsoft.com/office/drawing/2014/main" id="{BE174393-9658-C34B-A0DD-5EFD6435B815}"/>
              </a:ext>
            </a:extLst>
          </p:cNvPr>
          <p:cNvCxnSpPr/>
          <p:nvPr/>
        </p:nvCxnSpPr>
        <p:spPr>
          <a:xfrm>
            <a:off x="1056482" y="5016502"/>
            <a:ext cx="19129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53B7AAE-B2C2-1349-A6FF-02F3E1BEF254}"/>
              </a:ext>
            </a:extLst>
          </p:cNvPr>
          <p:cNvCxnSpPr/>
          <p:nvPr/>
        </p:nvCxnSpPr>
        <p:spPr>
          <a:xfrm>
            <a:off x="1056482" y="5156202"/>
            <a:ext cx="191293"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746C2DB-AB57-684C-A913-B43806980F0D}"/>
              </a:ext>
            </a:extLst>
          </p:cNvPr>
          <p:cNvSpPr txBox="1"/>
          <p:nvPr/>
        </p:nvSpPr>
        <p:spPr>
          <a:xfrm>
            <a:off x="7847816" y="1113677"/>
            <a:ext cx="2376264" cy="307777"/>
          </a:xfrm>
          <a:prstGeom prst="rect">
            <a:avLst/>
          </a:prstGeom>
          <a:noFill/>
        </p:spPr>
        <p:txBody>
          <a:bodyPr wrap="square" rtlCol="0">
            <a:spAutoFit/>
          </a:bodyPr>
          <a:lstStyle/>
          <a:p>
            <a:pPr algn="ctr"/>
            <a:r>
              <a:rPr lang="nl-NL" sz="1400" b="1" dirty="0">
                <a:latin typeface="Arial" panose="020B0604020202020204" pitchFamily="34" charset="0"/>
                <a:ea typeface="Aileron" charset="0"/>
                <a:cs typeface="Arial" panose="020B0604020202020204" pitchFamily="34" charset="0"/>
              </a:rPr>
              <a:t>Full analysis set</a:t>
            </a:r>
          </a:p>
        </p:txBody>
      </p:sp>
      <p:graphicFrame>
        <p:nvGraphicFramePr>
          <p:cNvPr id="36" name="Table 35">
            <a:extLst>
              <a:ext uri="{FF2B5EF4-FFF2-40B4-BE49-F238E27FC236}">
                <a16:creationId xmlns:a16="http://schemas.microsoft.com/office/drawing/2014/main" id="{FEA75E33-2507-004F-9E90-363A866E842D}"/>
              </a:ext>
            </a:extLst>
          </p:cNvPr>
          <p:cNvGraphicFramePr>
            <a:graphicFrameLocks noGrp="1"/>
          </p:cNvGraphicFramePr>
          <p:nvPr>
            <p:extLst>
              <p:ext uri="{D42A27DB-BD31-4B8C-83A1-F6EECF244321}">
                <p14:modId xmlns:p14="http://schemas.microsoft.com/office/powerpoint/2010/main" val="3036464124"/>
              </p:ext>
            </p:extLst>
          </p:nvPr>
        </p:nvGraphicFramePr>
        <p:xfrm>
          <a:off x="8040216" y="1498278"/>
          <a:ext cx="3770233" cy="7144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50183807"/>
                    </a:ext>
                  </a:extLst>
                </a:gridCol>
                <a:gridCol w="997925">
                  <a:extLst>
                    <a:ext uri="{9D8B030D-6E8A-4147-A177-3AD203B41FA5}">
                      <a16:colId xmlns:a16="http://schemas.microsoft.com/office/drawing/2014/main" val="2646469951"/>
                    </a:ext>
                  </a:extLst>
                </a:gridCol>
                <a:gridCol w="1116124">
                  <a:extLst>
                    <a:ext uri="{9D8B030D-6E8A-4147-A177-3AD203B41FA5}">
                      <a16:colId xmlns:a16="http://schemas.microsoft.com/office/drawing/2014/main" val="724854053"/>
                    </a:ext>
                  </a:extLst>
                </a:gridCol>
              </a:tblGrid>
              <a:tr h="51180">
                <a:tc>
                  <a:txBody>
                    <a:bodyPr/>
                    <a:lstStyle/>
                    <a:p>
                      <a:pPr>
                        <a:lnSpc>
                          <a:spcPct val="90000"/>
                        </a:lnSpc>
                      </a:pPr>
                      <a:endParaRPr lang="en-US" sz="9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T300+D</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Sorafenib</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01080952"/>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OS events, n (%)</a:t>
                      </a:r>
                    </a:p>
                  </a:txBody>
                  <a:tcPr marL="55440" marR="1800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262 (66.7)</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293 (75.3)</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3992600"/>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Median OS (95% CI), months</a:t>
                      </a: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16.4 (14.2-19.6)</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13.8 (12.3-16.1)</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9923429"/>
                  </a:ext>
                </a:extLst>
              </a:tr>
              <a:tr h="5118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900" b="1" dirty="0">
                          <a:solidFill>
                            <a:schemeClr val="tx1"/>
                          </a:solidFill>
                          <a:latin typeface="Arial" panose="020B0604020202020204" pitchFamily="34" charset="0"/>
                          <a:cs typeface="Arial" panose="020B0604020202020204" pitchFamily="34" charset="0"/>
                        </a:rPr>
                        <a:t>OS HR</a:t>
                      </a:r>
                      <a:r>
                        <a:rPr lang="en-US" sz="900" b="1" baseline="30000" dirty="0">
                          <a:solidFill>
                            <a:schemeClr val="tx1"/>
                          </a:solidFill>
                          <a:latin typeface="Arial" panose="020B0604020202020204" pitchFamily="34" charset="0"/>
                          <a:cs typeface="Arial" panose="020B0604020202020204" pitchFamily="34" charset="0"/>
                        </a:rPr>
                        <a:t>a</a:t>
                      </a:r>
                      <a:r>
                        <a:rPr lang="en-US" sz="900" b="1" dirty="0">
                          <a:solidFill>
                            <a:schemeClr val="tx1"/>
                          </a:solidFill>
                          <a:latin typeface="Arial" panose="020B0604020202020204" pitchFamily="34" charset="0"/>
                          <a:cs typeface="Arial" panose="020B0604020202020204" pitchFamily="34" charset="0"/>
                        </a:rPr>
                        <a:t> (96.02% CI)</a:t>
                      </a:r>
                      <a:endParaRPr lang="en-US" sz="900" b="1" baseline="300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0.78 (0.65-0.93)</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kern="1200" dirty="0">
                        <a:solidFill>
                          <a:schemeClr val="tx1"/>
                        </a:solidFill>
                        <a:effectLst/>
                        <a:latin typeface="Arial" panose="020B0604020202020204" pitchFamily="34" charset="0"/>
                        <a:ea typeface="+mn-ea"/>
                        <a:cs typeface="Arial" panose="020B0604020202020204" pitchFamily="34" charset="0"/>
                      </a:endParaRP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4373794"/>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p-value (2-sided)</a:t>
                      </a:r>
                      <a:endParaRPr lang="en-US" sz="900" b="1" baseline="300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90000"/>
                        </a:lnSpc>
                      </a:pPr>
                      <a:r>
                        <a:rPr lang="en-US" sz="900" b="0" dirty="0">
                          <a:solidFill>
                            <a:schemeClr val="tx1"/>
                          </a:solidFill>
                          <a:latin typeface="Arial" panose="020B0604020202020204" pitchFamily="34" charset="0"/>
                          <a:cs typeface="Arial" panose="020B0604020202020204" pitchFamily="34" charset="0"/>
                        </a:rPr>
                        <a:t>           0.0035</a:t>
                      </a:r>
                    </a:p>
                  </a:txBody>
                  <a:tcPr marL="55440" marR="5400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200" dirty="0">
                        <a:latin typeface="Arial" panose="020B0604020202020204" pitchFamily="34" charset="0"/>
                        <a:cs typeface="Arial" panose="020B0604020202020204" pitchFamily="34" charset="0"/>
                      </a:endParaRPr>
                    </a:p>
                  </a:txBody>
                  <a:tcPr marL="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889574"/>
                  </a:ext>
                </a:extLst>
              </a:tr>
            </a:tbl>
          </a:graphicData>
        </a:graphic>
      </p:graphicFrame>
      <p:sp>
        <p:nvSpPr>
          <p:cNvPr id="37" name="TextBox 36">
            <a:extLst>
              <a:ext uri="{FF2B5EF4-FFF2-40B4-BE49-F238E27FC236}">
                <a16:creationId xmlns:a16="http://schemas.microsoft.com/office/drawing/2014/main" id="{11751A37-DB80-164C-A584-471C479F1E86}"/>
              </a:ext>
            </a:extLst>
          </p:cNvPr>
          <p:cNvSpPr txBox="1"/>
          <p:nvPr/>
        </p:nvSpPr>
        <p:spPr>
          <a:xfrm>
            <a:off x="7299236" y="2864665"/>
            <a:ext cx="1434927" cy="400110"/>
          </a:xfrm>
          <a:prstGeom prst="rect">
            <a:avLst/>
          </a:prstGeom>
          <a:noFill/>
        </p:spPr>
        <p:txBody>
          <a:bodyPr wrap="square" rtlCol="0">
            <a:spAutoFit/>
          </a:bodyPr>
          <a:lstStyle/>
          <a:p>
            <a:r>
              <a:rPr lang="nl-NL" sz="1000" dirty="0">
                <a:latin typeface="Arial" panose="020B0604020202020204" pitchFamily="34" charset="0"/>
                <a:ea typeface="Aileron" charset="0"/>
                <a:cs typeface="Arial" panose="020B0604020202020204" pitchFamily="34" charset="0"/>
              </a:rPr>
              <a:t>T300+D (N=393)</a:t>
            </a:r>
          </a:p>
          <a:p>
            <a:r>
              <a:rPr lang="nl-NL" sz="1000" dirty="0">
                <a:latin typeface="Arial" panose="020B0604020202020204" pitchFamily="34" charset="0"/>
                <a:ea typeface="Aileron" charset="0"/>
                <a:cs typeface="Arial" panose="020B0604020202020204" pitchFamily="34" charset="0"/>
              </a:rPr>
              <a:t>Sorafenib (N=389)</a:t>
            </a:r>
          </a:p>
        </p:txBody>
      </p:sp>
      <p:cxnSp>
        <p:nvCxnSpPr>
          <p:cNvPr id="38" name="Straight Connector 37">
            <a:extLst>
              <a:ext uri="{FF2B5EF4-FFF2-40B4-BE49-F238E27FC236}">
                <a16:creationId xmlns:a16="http://schemas.microsoft.com/office/drawing/2014/main" id="{6B45ED6B-265D-7449-8278-F8B9E2C9812F}"/>
              </a:ext>
            </a:extLst>
          </p:cNvPr>
          <p:cNvCxnSpPr/>
          <p:nvPr/>
        </p:nvCxnSpPr>
        <p:spPr>
          <a:xfrm>
            <a:off x="7103320" y="3000889"/>
            <a:ext cx="19129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B1B4CE-5460-F142-B406-470670E3866C}"/>
              </a:ext>
            </a:extLst>
          </p:cNvPr>
          <p:cNvCxnSpPr/>
          <p:nvPr/>
        </p:nvCxnSpPr>
        <p:spPr>
          <a:xfrm>
            <a:off x="7103320" y="3140589"/>
            <a:ext cx="191293"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581EB738-B487-02DA-1DA4-B54EE39C3AEB}"/>
              </a:ext>
            </a:extLst>
          </p:cNvPr>
          <p:cNvSpPr>
            <a:spLocks noGrp="1"/>
          </p:cNvSpPr>
          <p:nvPr>
            <p:ph sz="quarter" idx="15"/>
          </p:nvPr>
        </p:nvSpPr>
        <p:spPr>
          <a:xfrm>
            <a:off x="620183" y="6174829"/>
            <a:ext cx="10180339" cy="365125"/>
          </a:xfrm>
        </p:spPr>
        <p:txBody>
          <a:bodyPr/>
          <a:lstStyle/>
          <a:p>
            <a:r>
              <a:rPr lang="en-US" dirty="0"/>
              <a:t>ALBI, Albumin-Bilirubin; CI, confidence interval; HR, hazard ratio; </a:t>
            </a:r>
            <a:r>
              <a:rPr lang="en-US" dirty="0" err="1">
                <a:solidFill>
                  <a:schemeClr val="tx2"/>
                </a:solidFill>
              </a:rPr>
              <a:t>mo</a:t>
            </a:r>
            <a:r>
              <a:rPr lang="en-US" dirty="0">
                <a:solidFill>
                  <a:schemeClr val="tx2"/>
                </a:solidFill>
              </a:rPr>
              <a:t>, months; </a:t>
            </a:r>
            <a:r>
              <a:rPr lang="en-US" dirty="0"/>
              <a:t>OS, overall survival; T300+D, </a:t>
            </a:r>
            <a:r>
              <a:rPr lang="en-US" dirty="0">
                <a:solidFill>
                  <a:schemeClr val="tx2"/>
                </a:solidFill>
              </a:rPr>
              <a:t>tremelimumab 300 mg x 1 dose + durvalumab 1,500 mg every 4 weeks (Q4W)</a:t>
            </a:r>
            <a:br>
              <a:rPr lang="en-US" dirty="0"/>
            </a:br>
            <a:r>
              <a:rPr lang="en-US" dirty="0"/>
              <a:t>1. </a:t>
            </a:r>
            <a:r>
              <a:rPr lang="it-IT" dirty="0"/>
              <a:t>Vogel A, et al. </a:t>
            </a:r>
            <a:r>
              <a:rPr lang="en-GB" dirty="0"/>
              <a:t>Ann Oncol. 2022;33 </a:t>
            </a:r>
            <a:r>
              <a:rPr lang="en-GB" dirty="0" err="1"/>
              <a:t>suppl</a:t>
            </a:r>
            <a:r>
              <a:rPr lang="en-GB" dirty="0"/>
              <a:t> 9:S1454-84 (ESMO Asia 2022 poster presentation 79-P)</a:t>
            </a:r>
            <a:endParaRPr lang="en-US" dirty="0"/>
          </a:p>
        </p:txBody>
      </p:sp>
      <p:grpSp>
        <p:nvGrpSpPr>
          <p:cNvPr id="12" name="Group 11">
            <a:extLst>
              <a:ext uri="{FF2B5EF4-FFF2-40B4-BE49-F238E27FC236}">
                <a16:creationId xmlns:a16="http://schemas.microsoft.com/office/drawing/2014/main" id="{8F7380C6-23CE-2D99-D61C-249CE612F3CB}"/>
              </a:ext>
            </a:extLst>
          </p:cNvPr>
          <p:cNvGrpSpPr/>
          <p:nvPr/>
        </p:nvGrpSpPr>
        <p:grpSpPr>
          <a:xfrm>
            <a:off x="229962" y="1481523"/>
            <a:ext cx="11842702" cy="4413045"/>
            <a:chOff x="229962" y="1481523"/>
            <a:chExt cx="11842702" cy="4413045"/>
          </a:xfrm>
        </p:grpSpPr>
        <p:pic>
          <p:nvPicPr>
            <p:cNvPr id="10" name="Picture 9">
              <a:extLst>
                <a:ext uri="{FF2B5EF4-FFF2-40B4-BE49-F238E27FC236}">
                  <a16:creationId xmlns:a16="http://schemas.microsoft.com/office/drawing/2014/main" id="{D40878CA-7438-6841-8846-44049D7BD6E0}"/>
                </a:ext>
              </a:extLst>
            </p:cNvPr>
            <p:cNvPicPr>
              <a:picLocks noChangeAspect="1"/>
            </p:cNvPicPr>
            <p:nvPr/>
          </p:nvPicPr>
          <p:blipFill>
            <a:blip r:embed="rId3"/>
            <a:stretch>
              <a:fillRect/>
            </a:stretch>
          </p:blipFill>
          <p:spPr>
            <a:xfrm>
              <a:off x="229962" y="1481523"/>
              <a:ext cx="5842000" cy="2082800"/>
            </a:xfrm>
            <a:prstGeom prst="rect">
              <a:avLst/>
            </a:prstGeom>
          </p:spPr>
        </p:pic>
        <p:pic>
          <p:nvPicPr>
            <p:cNvPr id="16" name="Picture 15">
              <a:extLst>
                <a:ext uri="{FF2B5EF4-FFF2-40B4-BE49-F238E27FC236}">
                  <a16:creationId xmlns:a16="http://schemas.microsoft.com/office/drawing/2014/main" id="{5005C625-DD2A-3144-A0A8-A805676259F0}"/>
                </a:ext>
              </a:extLst>
            </p:cNvPr>
            <p:cNvPicPr>
              <a:picLocks noChangeAspect="1"/>
            </p:cNvPicPr>
            <p:nvPr/>
          </p:nvPicPr>
          <p:blipFill>
            <a:blip r:embed="rId4"/>
            <a:stretch>
              <a:fillRect/>
            </a:stretch>
          </p:blipFill>
          <p:spPr>
            <a:xfrm>
              <a:off x="229962" y="3811768"/>
              <a:ext cx="5842000" cy="2082800"/>
            </a:xfrm>
            <a:prstGeom prst="rect">
              <a:avLst/>
            </a:prstGeom>
          </p:spPr>
        </p:pic>
        <p:pic>
          <p:nvPicPr>
            <p:cNvPr id="34" name="Picture 33">
              <a:extLst>
                <a:ext uri="{FF2B5EF4-FFF2-40B4-BE49-F238E27FC236}">
                  <a16:creationId xmlns:a16="http://schemas.microsoft.com/office/drawing/2014/main" id="{87A75D6A-B886-9B49-A3DA-D16AC4C5CC95}"/>
                </a:ext>
              </a:extLst>
            </p:cNvPr>
            <p:cNvPicPr>
              <a:picLocks noChangeAspect="1"/>
            </p:cNvPicPr>
            <p:nvPr/>
          </p:nvPicPr>
          <p:blipFill>
            <a:blip r:embed="rId5"/>
            <a:stretch>
              <a:fillRect/>
            </a:stretch>
          </p:blipFill>
          <p:spPr>
            <a:xfrm>
              <a:off x="6230664" y="1776491"/>
              <a:ext cx="5842000" cy="2095500"/>
            </a:xfrm>
            <a:prstGeom prst="rect">
              <a:avLst/>
            </a:prstGeom>
          </p:spPr>
        </p:pic>
        <p:sp>
          <p:nvSpPr>
            <p:cNvPr id="7" name="Rectangle 6">
              <a:extLst>
                <a:ext uri="{FF2B5EF4-FFF2-40B4-BE49-F238E27FC236}">
                  <a16:creationId xmlns:a16="http://schemas.microsoft.com/office/drawing/2014/main" id="{F2C57627-5760-EE23-4A01-51407824FE2A}"/>
                </a:ext>
              </a:extLst>
            </p:cNvPr>
            <p:cNvSpPr/>
            <p:nvPr/>
          </p:nvSpPr>
          <p:spPr>
            <a:xfrm>
              <a:off x="526888" y="2836948"/>
              <a:ext cx="205500" cy="18963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B27B50A1-9377-836B-2B35-BAD26D33F8CC}"/>
                </a:ext>
              </a:extLst>
            </p:cNvPr>
            <p:cNvSpPr/>
            <p:nvPr/>
          </p:nvSpPr>
          <p:spPr>
            <a:xfrm>
              <a:off x="6519256" y="3142330"/>
              <a:ext cx="205500" cy="18963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DEB5C13D-0FFD-FCDB-F5EB-3E897C9B8C06}"/>
                </a:ext>
              </a:extLst>
            </p:cNvPr>
            <p:cNvSpPr/>
            <p:nvPr/>
          </p:nvSpPr>
          <p:spPr>
            <a:xfrm>
              <a:off x="516451" y="5192673"/>
              <a:ext cx="205500" cy="18963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51359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C5BC-FE7B-9546-A84D-9438BB42F75E}"/>
              </a:ext>
            </a:extLst>
          </p:cNvPr>
          <p:cNvSpPr>
            <a:spLocks noGrp="1"/>
          </p:cNvSpPr>
          <p:nvPr>
            <p:ph type="title"/>
          </p:nvPr>
        </p:nvSpPr>
        <p:spPr>
          <a:xfrm>
            <a:off x="609600" y="518319"/>
            <a:ext cx="10972800" cy="5821362"/>
          </a:xfrm>
        </p:spPr>
        <p:txBody>
          <a:bodyPr>
            <a:noAutofit/>
          </a:bodyPr>
          <a:lstStyle/>
          <a:p>
            <a:pPr>
              <a:spcBef>
                <a:spcPts val="1200"/>
              </a:spcBef>
              <a:spcAft>
                <a:spcPts val="800"/>
              </a:spcAft>
            </a:pPr>
            <a:r>
              <a:rPr lang="en-GB" dirty="0"/>
              <a:t>The use of IMMUNOTHERAPY IN hcc</a:t>
            </a:r>
            <a:br>
              <a:rPr lang="en-GB" dirty="0"/>
            </a:br>
            <a:br>
              <a:rPr lang="en-GB" sz="1800" dirty="0"/>
            </a:br>
            <a:r>
              <a:rPr lang="en-GB" sz="2400" dirty="0"/>
              <a:t>Micro learning module two:</a:t>
            </a:r>
            <a:br>
              <a:rPr lang="en-GB" dirty="0"/>
            </a:br>
            <a:br>
              <a:rPr lang="en-GB" dirty="0"/>
            </a:br>
            <a:r>
              <a:rPr lang="en-GB" sz="2800" dirty="0"/>
              <a:t>in-depth subgroup analyses and challenges</a:t>
            </a:r>
            <a:br>
              <a:rPr lang="en-GB" dirty="0"/>
            </a:br>
            <a:br>
              <a:rPr lang="en-GB" dirty="0"/>
            </a:br>
            <a:r>
              <a:rPr lang="en-GB" sz="2000" cap="none" dirty="0"/>
              <a:t>Dr </a:t>
            </a:r>
            <a:r>
              <a:rPr lang="en-GB" sz="2000" cap="none" dirty="0" err="1"/>
              <a:t>Aiwu</a:t>
            </a:r>
            <a:r>
              <a:rPr lang="en-GB" sz="2000" cap="none" dirty="0"/>
              <a:t> Ruth He, MD, PhD</a:t>
            </a:r>
            <a:br>
              <a:rPr lang="en-GB" sz="2000" cap="none" dirty="0"/>
            </a:br>
            <a:r>
              <a:rPr lang="en-GB" sz="1800" b="0" cap="none" dirty="0"/>
              <a:t>Medstar Georgetown University Hospital, Washington DC, USA</a:t>
            </a:r>
            <a:br>
              <a:rPr lang="en-GB" sz="1800" b="0" cap="none" dirty="0"/>
            </a:br>
            <a:br>
              <a:rPr lang="en-GB" sz="1800" b="0" cap="none" dirty="0"/>
            </a:br>
            <a:r>
              <a:rPr lang="en-GB" sz="2000" cap="none" dirty="0"/>
              <a:t>Prof. Dr Peter R. Galle, MD, PhD</a:t>
            </a:r>
            <a:br>
              <a:rPr lang="en-GB" sz="2000" cap="none" dirty="0"/>
            </a:br>
            <a:r>
              <a:rPr lang="en-GB" sz="1800" b="0" cap="none" dirty="0"/>
              <a:t>University Medical Centre Mainz, Mainz, Germany</a:t>
            </a:r>
            <a:br>
              <a:rPr lang="en-GB" sz="2000" cap="none" dirty="0"/>
            </a:br>
            <a:br>
              <a:rPr lang="en-GB" sz="2000" cap="none" dirty="0"/>
            </a:br>
            <a:r>
              <a:rPr lang="en-GB" sz="1400" dirty="0"/>
              <a:t>JUNE 2023</a:t>
            </a:r>
          </a:p>
        </p:txBody>
      </p:sp>
    </p:spTree>
    <p:extLst>
      <p:ext uri="{BB962C8B-B14F-4D97-AF65-F5344CB8AC3E}">
        <p14:creationId xmlns:p14="http://schemas.microsoft.com/office/powerpoint/2010/main" val="16614519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DDC1432-9137-58BB-3617-4ED76659786A}"/>
              </a:ext>
            </a:extLst>
          </p:cNvPr>
          <p:cNvSpPr>
            <a:spLocks noGrp="1"/>
          </p:cNvSpPr>
          <p:nvPr>
            <p:ph sz="quarter" idx="12"/>
          </p:nvPr>
        </p:nvSpPr>
        <p:spPr>
          <a:xfrm>
            <a:off x="620184" y="1160129"/>
            <a:ext cx="10963200" cy="1426614"/>
          </a:xfrm>
        </p:spPr>
        <p:txBody>
          <a:bodyPr/>
          <a:lstStyle/>
          <a:p>
            <a:r>
              <a:rPr lang="en-GB" dirty="0" err="1"/>
              <a:t>Tremelimumab</a:t>
            </a:r>
            <a:r>
              <a:rPr lang="en-GB" dirty="0"/>
              <a:t> + durvalumab had a similar safety profile in both ALBI subgroups, consistent with the safety analysis set</a:t>
            </a:r>
          </a:p>
          <a:p>
            <a:r>
              <a:rPr lang="en-GB" dirty="0"/>
              <a:t>Durvalumab had a similar safety profile in both ALBI subgroups, consistent with the safety analysis set</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65431" cy="864000"/>
          </a:xfrm>
        </p:spPr>
        <p:txBody>
          <a:bodyPr>
            <a:normAutofit fontScale="90000"/>
          </a:bodyPr>
          <a:lstStyle/>
          <a:p>
            <a:r>
              <a:rPr lang="en-GB" sz="3000" dirty="0"/>
              <a:t>Subgroup: Liver function | </a:t>
            </a:r>
            <a:r>
              <a:rPr lang="en-GB" sz="3000" dirty="0" err="1"/>
              <a:t>tremelimumab</a:t>
            </a:r>
            <a:r>
              <a:rPr lang="en-GB" sz="3000" dirty="0"/>
              <a:t> + Durvalumab</a:t>
            </a:r>
            <a:br>
              <a:rPr lang="en-GB" sz="3100" dirty="0"/>
            </a:br>
            <a:r>
              <a:rPr lang="en-GB" sz="2200" dirty="0">
                <a:solidFill>
                  <a:schemeClr val="accent1"/>
                </a:solidFill>
              </a:rPr>
              <a:t>safety profiles according to liver function were generally consistent</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8" name="Content Placeholder 7">
            <a:extLst>
              <a:ext uri="{FF2B5EF4-FFF2-40B4-BE49-F238E27FC236}">
                <a16:creationId xmlns:a16="http://schemas.microsoft.com/office/drawing/2014/main" id="{3759B556-8508-8C46-8B63-1DB0BFD4F1FB}"/>
              </a:ext>
            </a:extLst>
          </p:cNvPr>
          <p:cNvSpPr>
            <a:spLocks noGrp="1"/>
          </p:cNvSpPr>
          <p:nvPr>
            <p:ph sz="quarter" idx="15"/>
          </p:nvPr>
        </p:nvSpPr>
        <p:spPr>
          <a:xfrm>
            <a:off x="620183" y="6277693"/>
            <a:ext cx="10180339" cy="365125"/>
          </a:xfrm>
        </p:spPr>
        <p:txBody>
          <a:bodyPr anchor="b"/>
          <a:lstStyle/>
          <a:p>
            <a:r>
              <a:rPr lang="en-GB" sz="1000" dirty="0"/>
              <a:t>TEAEs include AEs with onset or increase in severity on or after the date of the first dose through 90 days following the date of the last dose or the date of initiation of the first subsequent therapy; Treatment-related was as assessed by the investigator</a:t>
            </a:r>
            <a:br>
              <a:rPr lang="en-GB" sz="1000" dirty="0"/>
            </a:br>
            <a:r>
              <a:rPr lang="en-US" sz="1000" dirty="0"/>
              <a:t>AE, adverse event; ALBI, albumin-bilirubin; T300+D, tremelimumab 300 mg x 1 dose + durvalumab 1,500 mg Q4W; TEAE, treatment-emergent adverse event; TRAE, treatment-related adverse event</a:t>
            </a:r>
          </a:p>
          <a:p>
            <a:r>
              <a:rPr lang="it-IT" sz="1000" dirty="0"/>
              <a:t>Vogel A, et al. </a:t>
            </a:r>
            <a:r>
              <a:rPr lang="en-GB" sz="1000" dirty="0"/>
              <a:t>Ann Oncol. 2022;33 suppl 9:S1454-84 (ESMO Asia 2022 poster presentation 79-P)</a:t>
            </a:r>
            <a:endParaRPr lang="en-US" sz="1000" dirty="0">
              <a:highlight>
                <a:srgbClr val="FFFF00"/>
              </a:highlight>
            </a:endParaRPr>
          </a:p>
        </p:txBody>
      </p:sp>
      <p:graphicFrame>
        <p:nvGraphicFramePr>
          <p:cNvPr id="9" name="Table 8">
            <a:extLst>
              <a:ext uri="{FF2B5EF4-FFF2-40B4-BE49-F238E27FC236}">
                <a16:creationId xmlns:a16="http://schemas.microsoft.com/office/drawing/2014/main" id="{1255797A-8E39-124B-84B9-F289F222A767}"/>
              </a:ext>
            </a:extLst>
          </p:cNvPr>
          <p:cNvGraphicFramePr>
            <a:graphicFrameLocks noGrp="1"/>
          </p:cNvGraphicFramePr>
          <p:nvPr>
            <p:extLst>
              <p:ext uri="{D42A27DB-BD31-4B8C-83A1-F6EECF244321}">
                <p14:modId xmlns:p14="http://schemas.microsoft.com/office/powerpoint/2010/main" val="3165167603"/>
              </p:ext>
            </p:extLst>
          </p:nvPr>
        </p:nvGraphicFramePr>
        <p:xfrm>
          <a:off x="619200" y="2705782"/>
          <a:ext cx="10963198" cy="2882400"/>
        </p:xfrm>
        <a:graphic>
          <a:graphicData uri="http://schemas.openxmlformats.org/drawingml/2006/table">
            <a:tbl>
              <a:tblPr firstRow="1" bandRow="1">
                <a:tableStyleId>{5C22544A-7EE6-4342-B048-85BDC9FD1C3A}</a:tableStyleId>
              </a:tblPr>
              <a:tblGrid>
                <a:gridCol w="2380456">
                  <a:extLst>
                    <a:ext uri="{9D8B030D-6E8A-4147-A177-3AD203B41FA5}">
                      <a16:colId xmlns:a16="http://schemas.microsoft.com/office/drawing/2014/main" val="2082486723"/>
                    </a:ext>
                  </a:extLst>
                </a:gridCol>
                <a:gridCol w="953638">
                  <a:extLst>
                    <a:ext uri="{9D8B030D-6E8A-4147-A177-3AD203B41FA5}">
                      <a16:colId xmlns:a16="http://schemas.microsoft.com/office/drawing/2014/main" val="4263034532"/>
                    </a:ext>
                  </a:extLst>
                </a:gridCol>
                <a:gridCol w="953638">
                  <a:extLst>
                    <a:ext uri="{9D8B030D-6E8A-4147-A177-3AD203B41FA5}">
                      <a16:colId xmlns:a16="http://schemas.microsoft.com/office/drawing/2014/main" val="4215626307"/>
                    </a:ext>
                  </a:extLst>
                </a:gridCol>
                <a:gridCol w="953638">
                  <a:extLst>
                    <a:ext uri="{9D8B030D-6E8A-4147-A177-3AD203B41FA5}">
                      <a16:colId xmlns:a16="http://schemas.microsoft.com/office/drawing/2014/main" val="1978821319"/>
                    </a:ext>
                  </a:extLst>
                </a:gridCol>
                <a:gridCol w="953638">
                  <a:extLst>
                    <a:ext uri="{9D8B030D-6E8A-4147-A177-3AD203B41FA5}">
                      <a16:colId xmlns:a16="http://schemas.microsoft.com/office/drawing/2014/main" val="3963725527"/>
                    </a:ext>
                  </a:extLst>
                </a:gridCol>
                <a:gridCol w="953638">
                  <a:extLst>
                    <a:ext uri="{9D8B030D-6E8A-4147-A177-3AD203B41FA5}">
                      <a16:colId xmlns:a16="http://schemas.microsoft.com/office/drawing/2014/main" val="1046007390"/>
                    </a:ext>
                  </a:extLst>
                </a:gridCol>
                <a:gridCol w="953638">
                  <a:extLst>
                    <a:ext uri="{9D8B030D-6E8A-4147-A177-3AD203B41FA5}">
                      <a16:colId xmlns:a16="http://schemas.microsoft.com/office/drawing/2014/main" val="231697062"/>
                    </a:ext>
                  </a:extLst>
                </a:gridCol>
                <a:gridCol w="953638">
                  <a:extLst>
                    <a:ext uri="{9D8B030D-6E8A-4147-A177-3AD203B41FA5}">
                      <a16:colId xmlns:a16="http://schemas.microsoft.com/office/drawing/2014/main" val="3165681463"/>
                    </a:ext>
                  </a:extLst>
                </a:gridCol>
                <a:gridCol w="953638">
                  <a:extLst>
                    <a:ext uri="{9D8B030D-6E8A-4147-A177-3AD203B41FA5}">
                      <a16:colId xmlns:a16="http://schemas.microsoft.com/office/drawing/2014/main" val="3303535253"/>
                    </a:ext>
                  </a:extLst>
                </a:gridCol>
                <a:gridCol w="953638">
                  <a:extLst>
                    <a:ext uri="{9D8B030D-6E8A-4147-A177-3AD203B41FA5}">
                      <a16:colId xmlns:a16="http://schemas.microsoft.com/office/drawing/2014/main" val="3097463185"/>
                    </a:ext>
                  </a:extLst>
                </a:gridCol>
              </a:tblGrid>
              <a:tr h="0">
                <a:tc>
                  <a:txBody>
                    <a:bodyPr/>
                    <a:lstStyle/>
                    <a:p>
                      <a:endParaRPr lang="en-GB" sz="1000" noProof="0" dirty="0">
                        <a:latin typeface="Arial" panose="020B0604020202020204" pitchFamily="34" charset="0"/>
                        <a:cs typeface="Arial" panose="020B0604020202020204" pitchFamily="34" charset="0"/>
                      </a:endParaRPr>
                    </a:p>
                  </a:txBody>
                  <a:tcPr marT="28800" marB="28800">
                    <a:lnB w="38100" cap="flat" cmpd="sng" algn="ctr">
                      <a:noFill/>
                      <a:prstDash val="solid"/>
                      <a:round/>
                      <a:headEnd type="none" w="med" len="med"/>
                      <a:tailEnd type="none" w="med" len="med"/>
                    </a:lnB>
                  </a:tcPr>
                </a:tc>
                <a:tc gridSpan="3">
                  <a:txBody>
                    <a:bodyPr/>
                    <a:lstStyle/>
                    <a:p>
                      <a:pPr algn="ctr"/>
                      <a:r>
                        <a:rPr lang="en-GB" sz="1000" noProof="0" dirty="0">
                          <a:latin typeface="Arial" panose="020B0604020202020204" pitchFamily="34" charset="0"/>
                          <a:cs typeface="Arial" panose="020B0604020202020204" pitchFamily="34" charset="0"/>
                        </a:rPr>
                        <a:t>ALBI grade 1</a:t>
                      </a:r>
                    </a:p>
                  </a:txBody>
                  <a:tcPr marL="19440" marR="19440" marT="28800" marB="28800">
                    <a:lnB w="12700" cap="flat" cmpd="sng" algn="ctr">
                      <a:solidFill>
                        <a:schemeClr val="bg1"/>
                      </a:solidFill>
                      <a:prstDash val="solid"/>
                      <a:round/>
                      <a:headEnd type="none" w="med" len="med"/>
                      <a:tailEnd type="none" w="med" len="med"/>
                    </a:lnB>
                  </a:tcPr>
                </a:tc>
                <a:tc hMerge="1">
                  <a:txBody>
                    <a:bodyPr/>
                    <a:lstStyle/>
                    <a:p>
                      <a:endParaRPr lang="en-US" sz="1100" dirty="0">
                        <a:latin typeface="Arial" panose="020B0604020202020204" pitchFamily="34" charset="0"/>
                        <a:cs typeface="Arial" panose="020B0604020202020204" pitchFamily="34" charset="0"/>
                      </a:endParaRPr>
                    </a:p>
                  </a:txBody>
                  <a:tcPr marL="19440" marR="19440"/>
                </a:tc>
                <a:tc hMerge="1">
                  <a:txBody>
                    <a:bodyPr/>
                    <a:lstStyle/>
                    <a:p>
                      <a:endParaRPr lang="en-US" sz="1100" dirty="0">
                        <a:latin typeface="Arial" panose="020B0604020202020204" pitchFamily="34" charset="0"/>
                        <a:cs typeface="Arial" panose="020B0604020202020204" pitchFamily="34" charset="0"/>
                      </a:endParaRPr>
                    </a:p>
                  </a:txBody>
                  <a:tcPr marL="19440" marR="19440"/>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ALBI grade 2 or 3</a:t>
                      </a:r>
                    </a:p>
                  </a:txBody>
                  <a:tcPr marL="19440" marR="19440" marT="28800" marB="28800">
                    <a:lnB w="12700" cap="flat" cmpd="sng" algn="ctr">
                      <a:solidFill>
                        <a:schemeClr val="bg1"/>
                      </a:solidFill>
                      <a:prstDash val="solid"/>
                      <a:round/>
                      <a:headEnd type="none" w="med" len="med"/>
                      <a:tailEnd type="none" w="med" len="med"/>
                    </a:lnB>
                  </a:tcPr>
                </a:tc>
                <a:tc hMerge="1">
                  <a:txBody>
                    <a:bodyPr/>
                    <a:lstStyle/>
                    <a:p>
                      <a:endParaRPr lang="en-US" sz="1100" dirty="0">
                        <a:latin typeface="Arial" panose="020B0604020202020204" pitchFamily="34" charset="0"/>
                        <a:cs typeface="Arial" panose="020B0604020202020204" pitchFamily="34" charset="0"/>
                      </a:endParaRPr>
                    </a:p>
                  </a:txBody>
                  <a:tcPr marL="19440" marR="19440"/>
                </a:tc>
                <a:tc hMerge="1">
                  <a:txBody>
                    <a:bodyPr/>
                    <a:lstStyle/>
                    <a:p>
                      <a:endParaRPr lang="en-US" sz="1100" dirty="0">
                        <a:latin typeface="Arial" panose="020B0604020202020204" pitchFamily="34" charset="0"/>
                        <a:cs typeface="Arial" panose="020B0604020202020204" pitchFamily="34" charset="0"/>
                      </a:endParaRPr>
                    </a:p>
                  </a:txBody>
                  <a:tcPr marL="19440" marR="19440"/>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Safety analysis set</a:t>
                      </a:r>
                    </a:p>
                  </a:txBody>
                  <a:tcPr marL="19440" marR="19440" marT="28800" marB="28800">
                    <a:lnB w="12700" cap="flat" cmpd="sng" algn="ctr">
                      <a:solidFill>
                        <a:schemeClr val="bg1"/>
                      </a:solidFill>
                      <a:prstDash val="solid"/>
                      <a:round/>
                      <a:headEnd type="none" w="med" len="med"/>
                      <a:tailEnd type="none" w="med" len="med"/>
                    </a:lnB>
                  </a:tcPr>
                </a:tc>
                <a:tc hMerge="1">
                  <a:txBody>
                    <a:bodyPr/>
                    <a:lstStyle/>
                    <a:p>
                      <a:endParaRPr lang="en-US" sz="1100" dirty="0">
                        <a:latin typeface="Arial" panose="020B0604020202020204" pitchFamily="34" charset="0"/>
                        <a:cs typeface="Arial" panose="020B0604020202020204" pitchFamily="34" charset="0"/>
                      </a:endParaRPr>
                    </a:p>
                  </a:txBody>
                  <a:tcPr marL="19440" marR="19440"/>
                </a:tc>
                <a:tc hMerge="1">
                  <a:txBody>
                    <a:bodyPr/>
                    <a:lstStyle/>
                    <a:p>
                      <a:endParaRPr lang="en-US" sz="11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307708261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bg1"/>
                          </a:solidFill>
                          <a:latin typeface="Arial" panose="020B0604020202020204" pitchFamily="34" charset="0"/>
                          <a:cs typeface="Arial" panose="020B0604020202020204" pitchFamily="34" charset="0"/>
                        </a:rPr>
                        <a:t>Patients with an event, n (%)</a:t>
                      </a:r>
                    </a:p>
                  </a:txBody>
                  <a:tcPr marL="55440" marR="55440" marT="28800" marB="28800" anchor="b">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T300+D</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(n=216)</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Durvalumab</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(n=198)</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Sorafenib</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(n=197)</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T300+D</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(n=171)</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Durvalumab</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(n=190)</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Sorafenib</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(n=177)</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T300+D</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(n=388)</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Durvalumab</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(n=388)</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Sorafenib</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(n=374)</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44400997"/>
                  </a:ext>
                </a:extLst>
              </a:tr>
              <a:tr h="0">
                <a:tc>
                  <a:txBody>
                    <a:bodyPr/>
                    <a:lstStyle/>
                    <a:p>
                      <a:r>
                        <a:rPr lang="en-GB" sz="1000" b="0" noProof="0" dirty="0">
                          <a:latin typeface="Arial" panose="020B0604020202020204" pitchFamily="34" charset="0"/>
                          <a:cs typeface="Arial" panose="020B0604020202020204" pitchFamily="34" charset="0"/>
                        </a:rPr>
                        <a:t>Any TEAE</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000" noProof="0" dirty="0">
                          <a:latin typeface="Arial" panose="020B0604020202020204" pitchFamily="34" charset="0"/>
                          <a:cs typeface="Arial" panose="020B0604020202020204" pitchFamily="34" charset="0"/>
                        </a:rPr>
                        <a:t>	210 (97.2)</a:t>
                      </a:r>
                    </a:p>
                  </a:txBody>
                  <a:tcPr marL="19440" marR="19440" marT="28800" marB="2880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000" noProof="0" dirty="0">
                          <a:latin typeface="Arial" panose="020B0604020202020204" pitchFamily="34" charset="0"/>
                          <a:cs typeface="Arial" panose="020B0604020202020204" pitchFamily="34" charset="0"/>
                        </a:rPr>
                        <a:t>	171 (86.4)</a:t>
                      </a:r>
                    </a:p>
                  </a:txBody>
                  <a:tcPr marL="19440" marR="19440" marT="28800" marB="2880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000" noProof="0" dirty="0">
                          <a:latin typeface="Arial" panose="020B0604020202020204" pitchFamily="34" charset="0"/>
                          <a:cs typeface="Arial" panose="020B0604020202020204" pitchFamily="34" charset="0"/>
                        </a:rPr>
                        <a:t>	187 (94.9)</a:t>
                      </a:r>
                    </a:p>
                  </a:txBody>
                  <a:tcPr marL="19440" marR="19440" marT="28800" marB="28800">
                    <a:lnT w="38100" cap="flat" cmpd="sng" algn="ctr">
                      <a:solidFill>
                        <a:schemeClr val="bg1"/>
                      </a:solidFill>
                      <a:prstDash val="solid"/>
                      <a:round/>
                      <a:headEnd type="none" w="med" len="med"/>
                      <a:tailEnd type="none" w="med" len="med"/>
                    </a:lnT>
                  </a:tcPr>
                </a:tc>
                <a:tc>
                  <a:txBody>
                    <a:bodyPr/>
                    <a:lstStyle/>
                    <a:p>
                      <a:pPr algn="l" defTabSz="447675">
                        <a:tabLst>
                          <a:tab pos="357188" algn="dec"/>
                        </a:tabLst>
                      </a:pPr>
                      <a:r>
                        <a:rPr lang="en-GB" sz="1000" noProof="0" dirty="0">
                          <a:latin typeface="Arial" panose="020B0604020202020204" pitchFamily="34" charset="0"/>
                          <a:cs typeface="Arial" panose="020B0604020202020204" pitchFamily="34" charset="0"/>
                        </a:rPr>
                        <a:t>	167 (97.7)</a:t>
                      </a:r>
                    </a:p>
                  </a:txBody>
                  <a:tcPr marL="19440" marR="19440" marT="28800" marB="2880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000" noProof="0" dirty="0">
                          <a:latin typeface="Arial" panose="020B0604020202020204" pitchFamily="34" charset="0"/>
                          <a:cs typeface="Arial" panose="020B0604020202020204" pitchFamily="34" charset="0"/>
                        </a:rPr>
                        <a:t>	174 (91.6)</a:t>
                      </a:r>
                    </a:p>
                  </a:txBody>
                  <a:tcPr marL="19440" marR="19440" marT="28800" marB="2880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000" noProof="0" dirty="0">
                          <a:latin typeface="Arial" panose="020B0604020202020204" pitchFamily="34" charset="0"/>
                          <a:cs typeface="Arial" panose="020B0604020202020204" pitchFamily="34" charset="0"/>
                        </a:rPr>
                        <a:t>	170 (96.0)</a:t>
                      </a:r>
                    </a:p>
                  </a:txBody>
                  <a:tcPr marL="19440" marR="19440" marT="28800" marB="2880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000" noProof="0" dirty="0">
                          <a:latin typeface="Arial" panose="020B0604020202020204" pitchFamily="34" charset="0"/>
                          <a:cs typeface="Arial" panose="020B0604020202020204" pitchFamily="34" charset="0"/>
                        </a:rPr>
                        <a:t>	378 (97.4)</a:t>
                      </a:r>
                    </a:p>
                  </a:txBody>
                  <a:tcPr marL="19440" marR="19440" marT="28800" marB="28800">
                    <a:lnT w="38100" cap="flat" cmpd="sng" algn="ctr">
                      <a:solidFill>
                        <a:schemeClr val="bg1"/>
                      </a:solidFill>
                      <a:prstDash val="solid"/>
                      <a:round/>
                      <a:headEnd type="none" w="med" len="med"/>
                      <a:tailEnd type="none" w="med" len="med"/>
                    </a:lnT>
                  </a:tcPr>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345 (88.9)</a:t>
                      </a:r>
                    </a:p>
                  </a:txBody>
                  <a:tcPr marL="19440" marR="19440" marT="28800" marB="2880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000" noProof="0" dirty="0">
                          <a:latin typeface="Arial" panose="020B0604020202020204" pitchFamily="34" charset="0"/>
                          <a:cs typeface="Arial" panose="020B0604020202020204" pitchFamily="34" charset="0"/>
                        </a:rPr>
                        <a:t>	357 (95.5)</a:t>
                      </a:r>
                    </a:p>
                  </a:txBody>
                  <a:tcPr marL="19440" marR="19440" marT="28800" marB="28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90468945"/>
                  </a:ext>
                </a:extLst>
              </a:tr>
              <a:tr h="0">
                <a:tc>
                  <a:txBody>
                    <a:bodyPr/>
                    <a:lstStyle/>
                    <a:p>
                      <a:r>
                        <a:rPr lang="en-GB" sz="1000" b="0" noProof="0" dirty="0">
                          <a:latin typeface="Arial" panose="020B0604020202020204" pitchFamily="34" charset="0"/>
                          <a:cs typeface="Arial" panose="020B0604020202020204" pitchFamily="34" charset="0"/>
                        </a:rPr>
                        <a:t>Any TRAE</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166 (76.9)</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99 (50.0)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168 (85.3)</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127 (74.3)</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103 (54.2)</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149 (84.2)</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294 (75.8)</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202 (52.1)</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317 (84.8)</a:t>
                      </a:r>
                    </a:p>
                  </a:txBody>
                  <a:tcPr marL="19440" marR="19440" marT="28800" marB="28800"/>
                </a:tc>
                <a:extLst>
                  <a:ext uri="{0D108BD9-81ED-4DB2-BD59-A6C34878D82A}">
                    <a16:rowId xmlns:a16="http://schemas.microsoft.com/office/drawing/2014/main" val="2296766503"/>
                  </a:ext>
                </a:extLst>
              </a:tr>
              <a:tr h="0">
                <a:tc>
                  <a:txBody>
                    <a:bodyPr/>
                    <a:lstStyle/>
                    <a:p>
                      <a:r>
                        <a:rPr lang="en-GB" sz="1000" b="0" noProof="0" dirty="0">
                          <a:latin typeface="Arial" panose="020B0604020202020204" pitchFamily="34" charset="0"/>
                          <a:cs typeface="Arial" panose="020B0604020202020204" pitchFamily="34" charset="0"/>
                        </a:rPr>
                        <a:t>Any grade 3 or 4 TEAE</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111 (51.4)</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63 (31.8)</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102 (51.8)</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85 (49.7)</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81 (42.6)</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94 (53.1)</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196 (50.5)</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144 (37.1)</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196 (52.4)</a:t>
                      </a:r>
                    </a:p>
                  </a:txBody>
                  <a:tcPr marL="19440" marR="19440" marT="28800" marB="28800"/>
                </a:tc>
                <a:extLst>
                  <a:ext uri="{0D108BD9-81ED-4DB2-BD59-A6C34878D82A}">
                    <a16:rowId xmlns:a16="http://schemas.microsoft.com/office/drawing/2014/main" val="3708694214"/>
                  </a:ext>
                </a:extLst>
              </a:tr>
              <a:tr h="0">
                <a:tc>
                  <a:txBody>
                    <a:bodyPr/>
                    <a:lstStyle/>
                    <a:p>
                      <a:r>
                        <a:rPr lang="en-GB" sz="1000" b="0" noProof="0" dirty="0">
                          <a:latin typeface="Arial" panose="020B0604020202020204" pitchFamily="34" charset="0"/>
                          <a:cs typeface="Arial" panose="020B0604020202020204" pitchFamily="34" charset="0"/>
                        </a:rPr>
                        <a:t>Any grade 3 or 4 TRAE</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59 (27.3)</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17 (8.6)</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76 (38.6)</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41 (24.0)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33 (17.4)</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62 (35.0)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100 (25.8)</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50 (12.9)</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138 (36.9)</a:t>
                      </a:r>
                    </a:p>
                  </a:txBody>
                  <a:tcPr marL="19440" marR="19440" marT="28800" marB="28800"/>
                </a:tc>
                <a:extLst>
                  <a:ext uri="{0D108BD9-81ED-4DB2-BD59-A6C34878D82A}">
                    <a16:rowId xmlns:a16="http://schemas.microsoft.com/office/drawing/2014/main" val="1672658196"/>
                  </a:ext>
                </a:extLst>
              </a:tr>
              <a:tr h="0">
                <a:tc>
                  <a:txBody>
                    <a:bodyPr/>
                    <a:lstStyle/>
                    <a:p>
                      <a:r>
                        <a:rPr lang="en-GB" sz="1000" b="0" noProof="0" dirty="0">
                          <a:latin typeface="Arial" panose="020B0604020202020204" pitchFamily="34" charset="0"/>
                          <a:cs typeface="Arial" panose="020B0604020202020204" pitchFamily="34" charset="0"/>
                        </a:rPr>
                        <a:t>Any TEAE leading to death</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8 (3.7)</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 (3.0)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11 (5.6)</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22 (12.9)</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20 (10.5)</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16 (9.0)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30 (7.7)</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26 (6.7)</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27 (7.2)</a:t>
                      </a:r>
                    </a:p>
                  </a:txBody>
                  <a:tcPr marL="19440" marR="19440" marT="28800" marB="28800"/>
                </a:tc>
                <a:extLst>
                  <a:ext uri="{0D108BD9-81ED-4DB2-BD59-A6C34878D82A}">
                    <a16:rowId xmlns:a16="http://schemas.microsoft.com/office/drawing/2014/main" val="362232430"/>
                  </a:ext>
                </a:extLst>
              </a:tr>
              <a:tr h="0">
                <a:tc>
                  <a:txBody>
                    <a:bodyPr/>
                    <a:lstStyle/>
                    <a:p>
                      <a:r>
                        <a:rPr lang="en-GB" sz="1000" b="0" noProof="0" dirty="0">
                          <a:latin typeface="Arial" panose="020B0604020202020204" pitchFamily="34" charset="0"/>
                          <a:cs typeface="Arial" panose="020B0604020202020204" pitchFamily="34" charset="0"/>
                        </a:rPr>
                        <a:t>Any TRAE leading to death</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5 (2.3)</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 (0.5)</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 (2.3)</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 (1.1)</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9 (2.3)</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 (0.8)</a:t>
                      </a:r>
                    </a:p>
                  </a:txBody>
                  <a:tcPr marL="19440" marR="19440" marT="28800" marB="28800"/>
                </a:tc>
                <a:extLst>
                  <a:ext uri="{0D108BD9-81ED-4DB2-BD59-A6C34878D82A}">
                    <a16:rowId xmlns:a16="http://schemas.microsoft.com/office/drawing/2014/main" val="165859686"/>
                  </a:ext>
                </a:extLst>
              </a:tr>
              <a:tr h="0">
                <a:tc>
                  <a:txBody>
                    <a:bodyPr/>
                    <a:lstStyle/>
                    <a:p>
                      <a:r>
                        <a:rPr lang="en-GB" sz="1000" b="0" noProof="0" dirty="0">
                          <a:latin typeface="Arial" panose="020B0604020202020204" pitchFamily="34" charset="0"/>
                          <a:cs typeface="Arial" panose="020B0604020202020204" pitchFamily="34" charset="0"/>
                        </a:rPr>
                        <a:t>Any serious TEAE</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89 (41.2)</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48 (24.2)</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49 (24.9)</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68 (39.8)</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67 (35.3)</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62 (35.0)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157 (40.5)</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115 (29.6)</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111 (29.7)</a:t>
                      </a:r>
                    </a:p>
                  </a:txBody>
                  <a:tcPr marL="19440" marR="19440" marT="28800" marB="28800"/>
                </a:tc>
                <a:extLst>
                  <a:ext uri="{0D108BD9-81ED-4DB2-BD59-A6C34878D82A}">
                    <a16:rowId xmlns:a16="http://schemas.microsoft.com/office/drawing/2014/main" val="4088140889"/>
                  </a:ext>
                </a:extLst>
              </a:tr>
              <a:tr h="0">
                <a:tc>
                  <a:txBody>
                    <a:bodyPr/>
                    <a:lstStyle/>
                    <a:p>
                      <a:r>
                        <a:rPr lang="en-GB" sz="1000" b="0" noProof="0" dirty="0">
                          <a:latin typeface="Arial" panose="020B0604020202020204" pitchFamily="34" charset="0"/>
                          <a:cs typeface="Arial" panose="020B0604020202020204" pitchFamily="34" charset="0"/>
                        </a:rPr>
                        <a:t>Any serious TRAE</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44 (20.4)</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14 (7.1)</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15 (7.6)</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24 (14.0)</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18 (9.5)</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20 (11.3)</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68 (17.5)</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32 (8.2)</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35 (9.4)</a:t>
                      </a:r>
                    </a:p>
                  </a:txBody>
                  <a:tcPr marL="19440" marR="19440" marT="28800" marB="28800"/>
                </a:tc>
                <a:extLst>
                  <a:ext uri="{0D108BD9-81ED-4DB2-BD59-A6C34878D82A}">
                    <a16:rowId xmlns:a16="http://schemas.microsoft.com/office/drawing/2014/main" val="706837573"/>
                  </a:ext>
                </a:extLst>
              </a:tr>
              <a:tr h="0">
                <a:tc>
                  <a:txBody>
                    <a:bodyPr/>
                    <a:lstStyle/>
                    <a:p>
                      <a:r>
                        <a:rPr lang="en-GB" sz="1000" b="0" noProof="0" dirty="0">
                          <a:latin typeface="Arial" panose="020B0604020202020204" pitchFamily="34" charset="0"/>
                          <a:cs typeface="Arial" panose="020B0604020202020204" pitchFamily="34" charset="0"/>
                        </a:rPr>
                        <a:t>Any TEAE leading to discontinuation</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27 (12.5)</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10 (5.1)</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20 (10.2)</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26 (15.2)</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22 (11.6)</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43 (24.3)</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53 (13.7)</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32 (8.2)</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63 (16.8)</a:t>
                      </a:r>
                    </a:p>
                  </a:txBody>
                  <a:tcPr marL="19440" marR="19440" marT="28800" marB="28800"/>
                </a:tc>
                <a:extLst>
                  <a:ext uri="{0D108BD9-81ED-4DB2-BD59-A6C34878D82A}">
                    <a16:rowId xmlns:a16="http://schemas.microsoft.com/office/drawing/2014/main" val="1884017828"/>
                  </a:ext>
                </a:extLst>
              </a:tr>
              <a:tr h="0">
                <a:tc>
                  <a:txBody>
                    <a:bodyPr/>
                    <a:lstStyle/>
                    <a:p>
                      <a:r>
                        <a:rPr lang="en-GB" sz="1000" b="0" noProof="0" dirty="0">
                          <a:latin typeface="Arial" panose="020B0604020202020204" pitchFamily="34" charset="0"/>
                          <a:cs typeface="Arial" panose="020B0604020202020204" pitchFamily="34" charset="0"/>
                        </a:rPr>
                        <a:t>Any TRAE leading to discontinuation</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20 (9.3)</a:t>
                      </a:r>
                    </a:p>
                  </a:txBody>
                  <a:tcPr marL="19440" marR="19440" marT="28800" marB="28800" anchor="ctr"/>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 (2.0)</a:t>
                      </a:r>
                    </a:p>
                  </a:txBody>
                  <a:tcPr marL="19440" marR="19440" marT="28800" marB="28800" anchor="ctr"/>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15 (7.6)</a:t>
                      </a:r>
                    </a:p>
                  </a:txBody>
                  <a:tcPr marL="19440" marR="19440" marT="28800" marB="28800" anchor="ctr"/>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12 (7.0)</a:t>
                      </a:r>
                    </a:p>
                  </a:txBody>
                  <a:tcPr marL="19440" marR="19440" marT="28800" marB="28800" anchor="ctr"/>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12 (6.3)</a:t>
                      </a:r>
                    </a:p>
                  </a:txBody>
                  <a:tcPr marL="19440" marR="19440" marT="28800" marB="28800" anchor="ctr"/>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26 (14.7)</a:t>
                      </a:r>
                    </a:p>
                  </a:txBody>
                  <a:tcPr marL="19440" marR="19440" marT="28800" marB="28800" anchor="ctr"/>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32 (8.2)</a:t>
                      </a:r>
                    </a:p>
                  </a:txBody>
                  <a:tcPr marL="19440" marR="19440" marT="28800" marB="28800" anchor="ctr"/>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16 (4.1)</a:t>
                      </a:r>
                    </a:p>
                  </a:txBody>
                  <a:tcPr marL="19440" marR="19440" marT="28800" marB="28800" anchor="ctr"/>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41 (11.0)</a:t>
                      </a:r>
                    </a:p>
                  </a:txBody>
                  <a:tcPr marL="19440" marR="19440" marT="28800" marB="28800" anchor="ctr"/>
                </a:tc>
                <a:extLst>
                  <a:ext uri="{0D108BD9-81ED-4DB2-BD59-A6C34878D82A}">
                    <a16:rowId xmlns:a16="http://schemas.microsoft.com/office/drawing/2014/main" val="2956639825"/>
                  </a:ext>
                </a:extLst>
              </a:tr>
              <a:tr h="0">
                <a:tc>
                  <a:txBody>
                    <a:bodyPr/>
                    <a:lstStyle/>
                    <a:p>
                      <a:r>
                        <a:rPr lang="en-GB" sz="1000" b="0" noProof="0" dirty="0">
                          <a:latin typeface="Arial" panose="020B0604020202020204" pitchFamily="34" charset="0"/>
                          <a:cs typeface="Arial" panose="020B0604020202020204" pitchFamily="34" charset="0"/>
                        </a:rPr>
                        <a:t>Any immune-mediated TEAE</a:t>
                      </a:r>
                    </a:p>
                  </a:txBody>
                  <a:tcPr marL="55440" marR="55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94 (43.5)</a:t>
                      </a:r>
                    </a:p>
                  </a:txBody>
                  <a:tcPr marL="19440" marR="19440" marT="28800" marB="28800"/>
                </a:tc>
                <a:tc>
                  <a:txBody>
                    <a:bodyPr/>
                    <a:lstStyle/>
                    <a:p>
                      <a:pPr algn="l">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25 (12.6)</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20 (10.2)</a:t>
                      </a:r>
                    </a:p>
                  </a:txBody>
                  <a:tcPr marL="19440" marR="19440" marT="28800" marB="28800"/>
                </a:tc>
                <a:tc>
                  <a:txBody>
                    <a:bodyPr/>
                    <a:lstStyle/>
                    <a:p>
                      <a:pPr marL="0" algn="l" defTabSz="447675"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45 (26.3)</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39 (20.5)</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10 (5.6)</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139 (35.8)</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64 (16.5)</a:t>
                      </a:r>
                    </a:p>
                  </a:txBody>
                  <a:tcPr marL="19440" marR="19440" marT="28800" marB="28800"/>
                </a:tc>
                <a:tc>
                  <a:txBody>
                    <a:bodyPr/>
                    <a:lstStyle/>
                    <a:p>
                      <a:pPr marL="0" algn="l" defTabSz="457200" rtl="0" eaLnBrk="1" latinLnBrk="0" hangingPunct="1">
                        <a:tabLst>
                          <a:tab pos="357188" algn="dec"/>
                        </a:tabLst>
                      </a:pPr>
                      <a:r>
                        <a:rPr lang="en-GB" sz="1000" kern="1200" noProof="0" dirty="0">
                          <a:solidFill>
                            <a:schemeClr val="dk1"/>
                          </a:solidFill>
                          <a:latin typeface="Arial" panose="020B0604020202020204" pitchFamily="34" charset="0"/>
                          <a:ea typeface="+mn-ea"/>
                          <a:cs typeface="Arial" panose="020B0604020202020204" pitchFamily="34" charset="0"/>
                        </a:rPr>
                        <a:t>	30 (8.0)</a:t>
                      </a:r>
                    </a:p>
                  </a:txBody>
                  <a:tcPr marL="19440" marR="19440" marT="28800" marB="28800"/>
                </a:tc>
                <a:extLst>
                  <a:ext uri="{0D108BD9-81ED-4DB2-BD59-A6C34878D82A}">
                    <a16:rowId xmlns:a16="http://schemas.microsoft.com/office/drawing/2014/main" val="3848804618"/>
                  </a:ext>
                </a:extLst>
              </a:tr>
            </a:tbl>
          </a:graphicData>
        </a:graphic>
      </p:graphicFrame>
    </p:spTree>
    <p:extLst>
      <p:ext uri="{BB962C8B-B14F-4D97-AF65-F5344CB8AC3E}">
        <p14:creationId xmlns:p14="http://schemas.microsoft.com/office/powerpoint/2010/main" val="248193645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Subgroup</a:t>
            </a:r>
            <a:br>
              <a:rPr lang="en-GB" dirty="0"/>
            </a:br>
            <a:r>
              <a:rPr lang="en-GB" sz="2000" dirty="0">
                <a:solidFill>
                  <a:schemeClr val="accent1"/>
                </a:solidFill>
              </a:rPr>
              <a:t>According to </a:t>
            </a:r>
            <a:r>
              <a:rPr lang="en-GB" sz="2000" dirty="0" err="1">
                <a:solidFill>
                  <a:schemeClr val="accent1"/>
                </a:solidFill>
              </a:rPr>
              <a:t>etiology</a:t>
            </a:r>
            <a:r>
              <a:rPr lang="en-GB" sz="2000" dirty="0">
                <a:solidFill>
                  <a:schemeClr val="accent1"/>
                </a:solidFill>
              </a:rPr>
              <a:t> of HCC: viral and non-viral HCC</a:t>
            </a:r>
            <a:endParaRPr lang="en-GB" dirty="0">
              <a:solidFill>
                <a:schemeClr val="accent1"/>
              </a:solidFill>
            </a:endParaRPr>
          </a:p>
        </p:txBody>
      </p:sp>
      <p:sp>
        <p:nvSpPr>
          <p:cNvPr id="2" name="Content Placeholder 7">
            <a:extLst>
              <a:ext uri="{FF2B5EF4-FFF2-40B4-BE49-F238E27FC236}">
                <a16:creationId xmlns:a16="http://schemas.microsoft.com/office/drawing/2014/main" id="{F6BBA6B8-6611-F18B-DE19-744D8B40E466}"/>
              </a:ext>
            </a:extLst>
          </p:cNvPr>
          <p:cNvSpPr>
            <a:spLocks noGrp="1"/>
          </p:cNvSpPr>
          <p:nvPr>
            <p:ph sz="quarter" idx="14"/>
          </p:nvPr>
        </p:nvSpPr>
        <p:spPr>
          <a:xfrm>
            <a:off x="7032104" y="1425600"/>
            <a:ext cx="4550296" cy="4525200"/>
          </a:xfrm>
        </p:spPr>
        <p:txBody>
          <a:bodyPr/>
          <a:lstStyle/>
          <a:p>
            <a:endParaRPr lang="en-GB" dirty="0"/>
          </a:p>
          <a:p>
            <a:r>
              <a:rPr lang="en-GB" dirty="0"/>
              <a:t>HCC can have </a:t>
            </a:r>
            <a:r>
              <a:rPr lang="en-GB" b="1" dirty="0">
                <a:solidFill>
                  <a:srgbClr val="C7583B"/>
                </a:solidFill>
              </a:rPr>
              <a:t>viral and non-viral </a:t>
            </a:r>
            <a:r>
              <a:rPr lang="en-GB" dirty="0"/>
              <a:t>causes</a:t>
            </a:r>
            <a:endParaRPr lang="en-GB" baseline="30000" dirty="0"/>
          </a:p>
          <a:p>
            <a:endParaRPr lang="en-GB" dirty="0"/>
          </a:p>
          <a:p>
            <a:r>
              <a:rPr lang="en-GB" dirty="0"/>
              <a:t>Non-viral causes of HCC include </a:t>
            </a:r>
            <a:r>
              <a:rPr lang="en-GB" b="1" dirty="0">
                <a:solidFill>
                  <a:schemeClr val="accent1"/>
                </a:solidFill>
              </a:rPr>
              <a:t>non-alcoholic steatohepatitis (NASH), </a:t>
            </a:r>
            <a:r>
              <a:rPr lang="en-GB" dirty="0">
                <a:solidFill>
                  <a:schemeClr val="tx2"/>
                </a:solidFill>
              </a:rPr>
              <a:t>non-alcoholic fatty liver disease (NAFLD) and alcohol use</a:t>
            </a:r>
          </a:p>
          <a:p>
            <a:endParaRPr lang="en-GB" dirty="0"/>
          </a:p>
          <a:p>
            <a:r>
              <a:rPr lang="en-GB" dirty="0"/>
              <a:t>Viral causes of HCC </a:t>
            </a:r>
            <a:r>
              <a:rPr lang="en-GB" b="1" dirty="0">
                <a:solidFill>
                  <a:schemeClr val="accent1"/>
                </a:solidFill>
              </a:rPr>
              <a:t>are hepatitis B (HBV) and hepatitis C (HCV)</a:t>
            </a:r>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21</a:t>
            </a:fld>
            <a:endParaRPr lang="en-GB" dirty="0"/>
          </a:p>
        </p:txBody>
      </p:sp>
      <p:graphicFrame>
        <p:nvGraphicFramePr>
          <p:cNvPr id="6" name="Diagram 5">
            <a:extLst>
              <a:ext uri="{FF2B5EF4-FFF2-40B4-BE49-F238E27FC236}">
                <a16:creationId xmlns:a16="http://schemas.microsoft.com/office/drawing/2014/main" id="{47D64E79-0C0B-D31F-7129-6B7BD8950713}"/>
              </a:ext>
            </a:extLst>
          </p:cNvPr>
          <p:cNvGraphicFramePr/>
          <p:nvPr>
            <p:extLst>
              <p:ext uri="{D42A27DB-BD31-4B8C-83A1-F6EECF244321}">
                <p14:modId xmlns:p14="http://schemas.microsoft.com/office/powerpoint/2010/main" val="2237819245"/>
              </p:ext>
            </p:extLst>
          </p:nvPr>
        </p:nvGraphicFramePr>
        <p:xfrm>
          <a:off x="-30934" y="1124744"/>
          <a:ext cx="7628397" cy="5085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540C127A-862A-F9B2-C119-E1D04C37C08F}"/>
              </a:ext>
            </a:extLst>
          </p:cNvPr>
          <p:cNvSpPr>
            <a:spLocks noGrp="1"/>
          </p:cNvSpPr>
          <p:nvPr>
            <p:ph sz="quarter" idx="15"/>
          </p:nvPr>
        </p:nvSpPr>
        <p:spPr/>
        <p:txBody>
          <a:bodyPr/>
          <a:lstStyle/>
          <a:p>
            <a:r>
              <a:rPr lang="en-GB" dirty="0"/>
              <a:t>HCC, hepatocellular carcinoma</a:t>
            </a:r>
          </a:p>
          <a:p>
            <a:r>
              <a:rPr lang="en-GB" dirty="0"/>
              <a:t>Pfister D, et al. Nature. 2021;592:450-6</a:t>
            </a:r>
          </a:p>
          <a:p>
            <a:endParaRPr lang="en-GB" dirty="0"/>
          </a:p>
        </p:txBody>
      </p:sp>
    </p:spTree>
    <p:extLst>
      <p:ext uri="{BB962C8B-B14F-4D97-AF65-F5344CB8AC3E}">
        <p14:creationId xmlns:p14="http://schemas.microsoft.com/office/powerpoint/2010/main" val="10563622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ntent Placeholder 17">
            <a:extLst>
              <a:ext uri="{FF2B5EF4-FFF2-40B4-BE49-F238E27FC236}">
                <a16:creationId xmlns:a16="http://schemas.microsoft.com/office/drawing/2014/main" id="{60AA841B-7C09-A079-AB7E-742F422346B2}"/>
              </a:ext>
            </a:extLst>
          </p:cNvPr>
          <p:cNvSpPr>
            <a:spLocks noGrp="1"/>
          </p:cNvSpPr>
          <p:nvPr>
            <p:ph sz="quarter" idx="12"/>
          </p:nvPr>
        </p:nvSpPr>
        <p:spPr>
          <a:xfrm>
            <a:off x="620183" y="1425600"/>
            <a:ext cx="4611719" cy="4525200"/>
          </a:xfrm>
        </p:spPr>
        <p:txBody>
          <a:bodyPr/>
          <a:lstStyle/>
          <a:p>
            <a:r>
              <a:rPr lang="en-GB" sz="1800" dirty="0"/>
              <a:t>Meta-analysis of 1,656 patients</a:t>
            </a:r>
          </a:p>
          <a:p>
            <a:pPr lvl="1"/>
            <a:r>
              <a:rPr lang="en-GB" sz="1600" dirty="0"/>
              <a:t>OS improved with immunotherapy</a:t>
            </a:r>
          </a:p>
          <a:p>
            <a:r>
              <a:rPr lang="en-GB" sz="1800" dirty="0"/>
              <a:t>Separate meta-analyses were subsequently performed for each of the three </a:t>
            </a:r>
            <a:r>
              <a:rPr lang="en-GB" sz="1800" dirty="0" err="1"/>
              <a:t>etiologies</a:t>
            </a:r>
            <a:r>
              <a:rPr lang="en-GB" sz="1800" dirty="0"/>
              <a:t>: non-viral (NASH and alcohol intake), hepatitis C virus (HCV), and hepatitis B virus (HCV) </a:t>
            </a:r>
          </a:p>
          <a:p>
            <a:pPr lvl="1"/>
            <a:r>
              <a:rPr lang="en-GB" sz="1600" dirty="0"/>
              <a:t>Survival was superior to the control arm in patients with HBV-related HCC (n=574; p=0.0008) and HCV-related HCC (n=345; p=0.04)</a:t>
            </a:r>
          </a:p>
          <a:p>
            <a:pPr lvl="1"/>
            <a:r>
              <a:rPr lang="en-GB" sz="1600" dirty="0"/>
              <a:t>Survival was not superior to the control arm in patients with non-viral HCC (n=737; p=0.39)</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309447" cy="864000"/>
          </a:xfrm>
        </p:spPr>
        <p:txBody>
          <a:bodyPr>
            <a:normAutofit fontScale="90000"/>
          </a:bodyPr>
          <a:lstStyle/>
          <a:p>
            <a:r>
              <a:rPr lang="en-GB" sz="3100" dirty="0"/>
              <a:t>Subgroup: the cause of HCC – viral and non-viral HCC</a:t>
            </a:r>
            <a:r>
              <a:rPr lang="en-GB" sz="3100" baseline="30000" dirty="0"/>
              <a:t>1</a:t>
            </a:r>
            <a:br>
              <a:rPr lang="en-GB" sz="3100" dirty="0"/>
            </a:br>
            <a:r>
              <a:rPr lang="en-GB" sz="2200" dirty="0">
                <a:solidFill>
                  <a:schemeClr val="accent1"/>
                </a:solidFill>
              </a:rPr>
              <a:t>OS may be related to underlying liver disease</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22</a:t>
            </a:fld>
            <a:endParaRPr lang="en-GB" dirty="0"/>
          </a:p>
        </p:txBody>
      </p:sp>
      <p:graphicFrame>
        <p:nvGraphicFramePr>
          <p:cNvPr id="79" name="Table 78">
            <a:extLst>
              <a:ext uri="{FF2B5EF4-FFF2-40B4-BE49-F238E27FC236}">
                <a16:creationId xmlns:a16="http://schemas.microsoft.com/office/drawing/2014/main" id="{B23F7871-A068-1D1C-DA7D-A991656F8AA8}"/>
              </a:ext>
            </a:extLst>
          </p:cNvPr>
          <p:cNvGraphicFramePr>
            <a:graphicFrameLocks noGrp="1"/>
          </p:cNvGraphicFramePr>
          <p:nvPr>
            <p:extLst>
              <p:ext uri="{D42A27DB-BD31-4B8C-83A1-F6EECF244321}">
                <p14:modId xmlns:p14="http://schemas.microsoft.com/office/powerpoint/2010/main" val="655339529"/>
              </p:ext>
            </p:extLst>
          </p:nvPr>
        </p:nvGraphicFramePr>
        <p:xfrm>
          <a:off x="5881275" y="1196752"/>
          <a:ext cx="5760642" cy="2103120"/>
        </p:xfrm>
        <a:graphic>
          <a:graphicData uri="http://schemas.openxmlformats.org/drawingml/2006/table">
            <a:tbl>
              <a:tblPr firstRow="1" bandRow="1">
                <a:effectLst/>
                <a:tableStyleId>{5C22544A-7EE6-4342-B048-85BDC9FD1C3A}</a:tableStyleId>
              </a:tblPr>
              <a:tblGrid>
                <a:gridCol w="960107">
                  <a:extLst>
                    <a:ext uri="{9D8B030D-6E8A-4147-A177-3AD203B41FA5}">
                      <a16:colId xmlns:a16="http://schemas.microsoft.com/office/drawing/2014/main" val="2266848678"/>
                    </a:ext>
                  </a:extLst>
                </a:gridCol>
                <a:gridCol w="960107">
                  <a:extLst>
                    <a:ext uri="{9D8B030D-6E8A-4147-A177-3AD203B41FA5}">
                      <a16:colId xmlns:a16="http://schemas.microsoft.com/office/drawing/2014/main" val="2119720457"/>
                    </a:ext>
                  </a:extLst>
                </a:gridCol>
                <a:gridCol w="1608178">
                  <a:extLst>
                    <a:ext uri="{9D8B030D-6E8A-4147-A177-3AD203B41FA5}">
                      <a16:colId xmlns:a16="http://schemas.microsoft.com/office/drawing/2014/main" val="1499762452"/>
                    </a:ext>
                  </a:extLst>
                </a:gridCol>
                <a:gridCol w="718781">
                  <a:extLst>
                    <a:ext uri="{9D8B030D-6E8A-4147-A177-3AD203B41FA5}">
                      <a16:colId xmlns:a16="http://schemas.microsoft.com/office/drawing/2014/main" val="3071616994"/>
                    </a:ext>
                  </a:extLst>
                </a:gridCol>
                <a:gridCol w="865395">
                  <a:extLst>
                    <a:ext uri="{9D8B030D-6E8A-4147-A177-3AD203B41FA5}">
                      <a16:colId xmlns:a16="http://schemas.microsoft.com/office/drawing/2014/main" val="2828490609"/>
                    </a:ext>
                  </a:extLst>
                </a:gridCol>
                <a:gridCol w="648074">
                  <a:extLst>
                    <a:ext uri="{9D8B030D-6E8A-4147-A177-3AD203B41FA5}">
                      <a16:colId xmlns:a16="http://schemas.microsoft.com/office/drawing/2014/main" val="1906769004"/>
                    </a:ext>
                  </a:extLst>
                </a:gridCol>
              </a:tblGrid>
              <a:tr h="0">
                <a:tc>
                  <a:txBody>
                    <a:bodyPr/>
                    <a:lstStyle/>
                    <a:p>
                      <a:r>
                        <a:rPr lang="en-GB" sz="900" noProof="0" dirty="0">
                          <a:solidFill>
                            <a:schemeClr val="tx1"/>
                          </a:solidFill>
                          <a:latin typeface="Arial" panose="020B0604020202020204" pitchFamily="34" charset="0"/>
                          <a:cs typeface="Arial" panose="020B0604020202020204" pitchFamily="34" charset="0"/>
                        </a:rPr>
                        <a:t>Study</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HR (95%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HR±95%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IO,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Control,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Weight, %</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7223319"/>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CheckMate-459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IMbrave150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KEYNOTE-240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0.95 (0.74-1.22)</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0.91 (0.52-1.59)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0.88 (0.64-1.21)</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0.92 (0.77-1.11)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168</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100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163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431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447675">
                        <a:tabLst>
                          <a:tab pos="447675" algn="dec"/>
                        </a:tabLst>
                      </a:pPr>
                      <a:r>
                        <a:rPr lang="en-GB" sz="900" noProof="0" dirty="0">
                          <a:solidFill>
                            <a:schemeClr val="tx1"/>
                          </a:solidFill>
                          <a:latin typeface="Arial" panose="020B0604020202020204" pitchFamily="34" charset="0"/>
                          <a:cs typeface="Arial" panose="020B0604020202020204" pitchFamily="34" charset="0"/>
                        </a:rPr>
                        <a:t>	168</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53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85</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306</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268288" algn="dec"/>
                        </a:tabLst>
                      </a:pPr>
                      <a:r>
                        <a:rPr lang="en-GB" sz="900" noProof="0" dirty="0">
                          <a:solidFill>
                            <a:schemeClr val="tx1"/>
                          </a:solidFill>
                          <a:latin typeface="Arial" panose="020B0604020202020204" pitchFamily="34" charset="0"/>
                          <a:cs typeface="Arial" panose="020B0604020202020204" pitchFamily="34" charset="0"/>
                        </a:rPr>
                        <a:t>	22.7</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9.3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18.6</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50.6</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2007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CheckMate-459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IMbrave150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KEYNOTE-240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0.74 (0.58-0.94)</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0.48 (0.33-0.70)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0.70 (0.42-1.17)</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0.64 (0.48-0.84)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203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236</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115</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554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447675" algn="dec"/>
                        </a:tabLst>
                      </a:pPr>
                      <a:r>
                        <a:rPr lang="en-GB" sz="900" noProof="0" dirty="0">
                          <a:solidFill>
                            <a:schemeClr val="tx1"/>
                          </a:solidFill>
                          <a:latin typeface="Arial" panose="020B0604020202020204" pitchFamily="34" charset="0"/>
                          <a:cs typeface="Arial" panose="020B0604020202020204" pitchFamily="34" charset="0"/>
                        </a:rPr>
                        <a:t>	203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112</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50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365</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268288" algn="dec"/>
                        </a:tabLst>
                      </a:pPr>
                      <a:r>
                        <a:rPr lang="en-GB" sz="900" noProof="0" dirty="0">
                          <a:solidFill>
                            <a:schemeClr val="tx1"/>
                          </a:solidFill>
                          <a:latin typeface="Arial" panose="020B0604020202020204" pitchFamily="34" charset="0"/>
                          <a:cs typeface="Arial" panose="020B0604020202020204" pitchFamily="34" charset="0"/>
                        </a:rPr>
                        <a:t>	23.1</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15.7</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10.7</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49.4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3734087"/>
                  </a:ext>
                </a:extLst>
              </a:tr>
              <a:tr h="141704">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Test for subgroup differences:</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𝜒</a:t>
                      </a:r>
                      <a:r>
                        <a:rPr lang="en-GB" sz="900" baseline="30000" noProof="0" dirty="0">
                          <a:solidFill>
                            <a:schemeClr val="tx1"/>
                          </a:solidFill>
                          <a:latin typeface="Arial" panose="020B0604020202020204" pitchFamily="34" charset="0"/>
                          <a:cs typeface="Arial" panose="020B0604020202020204" pitchFamily="34" charset="0"/>
                        </a:rPr>
                        <a:t>2</a:t>
                      </a:r>
                      <a:r>
                        <a:rPr lang="en-GB" sz="900" noProof="0" dirty="0">
                          <a:solidFill>
                            <a:schemeClr val="tx1"/>
                          </a:solidFill>
                          <a:latin typeface="Arial" panose="020B0604020202020204" pitchFamily="34" charset="0"/>
                          <a:cs typeface="Arial" panose="020B0604020202020204" pitchFamily="34" charset="0"/>
                        </a:rPr>
                        <a:t> = 4.58, d.f. = 1 (p=0.03), </a:t>
                      </a:r>
                      <a:r>
                        <a:rPr lang="en-GB" sz="900" i="1" noProof="0" dirty="0">
                          <a:solidFill>
                            <a:schemeClr val="tx1"/>
                          </a:solidFill>
                          <a:latin typeface="Arial" panose="020B0604020202020204" pitchFamily="34" charset="0"/>
                          <a:cs typeface="Arial" panose="020B0604020202020204" pitchFamily="34" charset="0"/>
                        </a:rPr>
                        <a:t>I</a:t>
                      </a:r>
                      <a:r>
                        <a:rPr lang="en-GB" sz="900" i="1" baseline="30000" noProof="0" dirty="0">
                          <a:solidFill>
                            <a:schemeClr val="tx1"/>
                          </a:solidFill>
                          <a:latin typeface="Arial" panose="020B0604020202020204" pitchFamily="34" charset="0"/>
                          <a:cs typeface="Arial" panose="020B0604020202020204" pitchFamily="34" charset="0"/>
                        </a:rPr>
                        <a:t>2</a:t>
                      </a:r>
                      <a:r>
                        <a:rPr lang="en-GB" sz="900" noProof="0" dirty="0">
                          <a:solidFill>
                            <a:schemeClr val="tx1"/>
                          </a:solidFill>
                          <a:latin typeface="Arial" panose="020B0604020202020204" pitchFamily="34" charset="0"/>
                          <a:cs typeface="Arial" panose="020B0604020202020204" pitchFamily="34" charset="0"/>
                        </a:rPr>
                        <a:t> = 78.2%</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GB" sz="900" dirty="0">
                        <a:latin typeface="Arial" panose="020B0604020202020204" pitchFamily="34" charset="0"/>
                        <a:cs typeface="Arial" panose="020B0604020202020204" pitchFamily="34" charset="0"/>
                      </a:endParaRPr>
                    </a:p>
                  </a:txBody>
                  <a:tcPr marL="19440" marR="55440"/>
                </a:tc>
                <a:tc hMerge="1">
                  <a:txBody>
                    <a:bodyPr/>
                    <a:lstStyle/>
                    <a:p>
                      <a:endParaRPr lang="en-GB" sz="900" dirty="0">
                        <a:latin typeface="Arial" panose="020B0604020202020204" pitchFamily="34" charset="0"/>
                        <a:cs typeface="Arial" panose="020B0604020202020204" pitchFamily="34" charset="0"/>
                      </a:endParaRPr>
                    </a:p>
                  </a:txBody>
                  <a:tcPr marL="19440" marR="19440"/>
                </a:tc>
                <a:tc hMerge="1">
                  <a:txBody>
                    <a:bodyPr/>
                    <a:lstStyle/>
                    <a:p>
                      <a:pPr algn="r"/>
                      <a:endParaRPr lang="en-GB" sz="900" dirty="0">
                        <a:latin typeface="Arial" panose="020B0604020202020204" pitchFamily="34" charset="0"/>
                        <a:cs typeface="Arial" panose="020B0604020202020204" pitchFamily="34" charset="0"/>
                      </a:endParaRPr>
                    </a:p>
                  </a:txBody>
                  <a:tcPr marL="19440" marR="55440"/>
                </a:tc>
                <a:tc hMerge="1">
                  <a:txBody>
                    <a:bodyPr/>
                    <a:lstStyle/>
                    <a:p>
                      <a:endParaRPr lang="en-GB"/>
                    </a:p>
                  </a:txBody>
                  <a:tcPr/>
                </a:tc>
                <a:tc hMerge="1">
                  <a:txBody>
                    <a:bodyPr/>
                    <a:lstStyle/>
                    <a:p>
                      <a:pPr algn="r"/>
                      <a:endParaRPr lang="en-GB" sz="900" dirty="0">
                        <a:latin typeface="Arial" panose="020B0604020202020204" pitchFamily="34" charset="0"/>
                        <a:cs typeface="Arial" panose="020B0604020202020204" pitchFamily="34" charset="0"/>
                      </a:endParaRPr>
                    </a:p>
                  </a:txBody>
                  <a:tcPr marL="19440" marR="55440">
                    <a:lnL w="12700" cmpd="sng">
                      <a:noFill/>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000137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0.77 (0.63-0.94)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985</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671</a:t>
                      </a:r>
                    </a:p>
                  </a:txBody>
                  <a:tcPr marL="19440" marR="55440">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tabLst>
                          <a:tab pos="357188" algn="dec"/>
                        </a:tabLst>
                      </a:pPr>
                      <a:r>
                        <a:rPr lang="en-GB" sz="900" noProof="0" dirty="0">
                          <a:solidFill>
                            <a:schemeClr val="tx1"/>
                          </a:solidFill>
                          <a:latin typeface="Arial" panose="020B0604020202020204" pitchFamily="34" charset="0"/>
                          <a:cs typeface="Arial" panose="020B0604020202020204" pitchFamily="34" charset="0"/>
                        </a:rPr>
                        <a:t>	100.0</a:t>
                      </a:r>
                    </a:p>
                  </a:txBody>
                  <a:tcPr marL="19440" marR="55440">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600989"/>
                  </a:ext>
                </a:extLst>
              </a:tr>
            </a:tbl>
          </a:graphicData>
        </a:graphic>
      </p:graphicFrame>
      <p:sp>
        <p:nvSpPr>
          <p:cNvPr id="80" name="Rounded Rectangle 24">
            <a:extLst>
              <a:ext uri="{FF2B5EF4-FFF2-40B4-BE49-F238E27FC236}">
                <a16:creationId xmlns:a16="http://schemas.microsoft.com/office/drawing/2014/main" id="{5DDF5C2D-6081-14D0-D171-1C0E4DF2F1CA}"/>
              </a:ext>
            </a:extLst>
          </p:cNvPr>
          <p:cNvSpPr/>
          <p:nvPr/>
        </p:nvSpPr>
        <p:spPr>
          <a:xfrm>
            <a:off x="5231904" y="1609747"/>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Non-viral</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81" name="Rounded Rectangle 26">
            <a:extLst>
              <a:ext uri="{FF2B5EF4-FFF2-40B4-BE49-F238E27FC236}">
                <a16:creationId xmlns:a16="http://schemas.microsoft.com/office/drawing/2014/main" id="{386F70F7-B165-B223-C9DA-38E611DC2043}"/>
              </a:ext>
            </a:extLst>
          </p:cNvPr>
          <p:cNvSpPr/>
          <p:nvPr/>
        </p:nvSpPr>
        <p:spPr>
          <a:xfrm>
            <a:off x="5231904" y="2271598"/>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Viral</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82" name="Rounded Rectangle 27">
            <a:extLst>
              <a:ext uri="{FF2B5EF4-FFF2-40B4-BE49-F238E27FC236}">
                <a16:creationId xmlns:a16="http://schemas.microsoft.com/office/drawing/2014/main" id="{93D33518-ED64-742A-3470-F1FDDAF52430}"/>
              </a:ext>
            </a:extLst>
          </p:cNvPr>
          <p:cNvSpPr/>
          <p:nvPr/>
        </p:nvSpPr>
        <p:spPr>
          <a:xfrm>
            <a:off x="7667181" y="3507324"/>
            <a:ext cx="1296144"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IO</a:t>
            </a:r>
            <a:endParaRPr lang="en-GB" sz="900" dirty="0">
              <a:solidFill>
                <a:srgbClr val="FF0000"/>
              </a:solidFill>
              <a:latin typeface="Arial" panose="020B0604020202020204" pitchFamily="34" charset="0"/>
              <a:cs typeface="Arial" panose="020B0604020202020204" pitchFamily="34" charset="0"/>
            </a:endParaRPr>
          </a:p>
        </p:txBody>
      </p:sp>
      <p:sp>
        <p:nvSpPr>
          <p:cNvPr id="83" name="Rounded Rectangle 28">
            <a:extLst>
              <a:ext uri="{FF2B5EF4-FFF2-40B4-BE49-F238E27FC236}">
                <a16:creationId xmlns:a16="http://schemas.microsoft.com/office/drawing/2014/main" id="{424EA228-C14E-01A7-3BC3-4F7C1ABB5998}"/>
              </a:ext>
            </a:extLst>
          </p:cNvPr>
          <p:cNvSpPr/>
          <p:nvPr/>
        </p:nvSpPr>
        <p:spPr>
          <a:xfrm>
            <a:off x="9226106" y="3507324"/>
            <a:ext cx="979965"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control</a:t>
            </a:r>
            <a:endParaRPr lang="en-GB" sz="900" dirty="0">
              <a:solidFill>
                <a:srgbClr val="FF0000"/>
              </a:solidFill>
              <a:latin typeface="Arial" panose="020B0604020202020204" pitchFamily="34" charset="0"/>
              <a:cs typeface="Arial" panose="020B0604020202020204" pitchFamily="34" charset="0"/>
            </a:endParaRPr>
          </a:p>
        </p:txBody>
      </p:sp>
      <p:sp>
        <p:nvSpPr>
          <p:cNvPr id="84" name="Rounded Rectangle 29">
            <a:extLst>
              <a:ext uri="{FF2B5EF4-FFF2-40B4-BE49-F238E27FC236}">
                <a16:creationId xmlns:a16="http://schemas.microsoft.com/office/drawing/2014/main" id="{1B9CF7A4-E831-71CD-A3E3-A606A052CE2E}"/>
              </a:ext>
            </a:extLst>
          </p:cNvPr>
          <p:cNvSpPr/>
          <p:nvPr/>
        </p:nvSpPr>
        <p:spPr>
          <a:xfrm>
            <a:off x="8057706" y="3370799"/>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0.2</a:t>
            </a:r>
            <a:endParaRPr lang="en-GB" sz="900" dirty="0">
              <a:solidFill>
                <a:srgbClr val="FF0000"/>
              </a:solidFill>
              <a:latin typeface="Arial" panose="020B0604020202020204" pitchFamily="34" charset="0"/>
              <a:cs typeface="Arial" panose="020B0604020202020204" pitchFamily="34" charset="0"/>
            </a:endParaRPr>
          </a:p>
        </p:txBody>
      </p:sp>
      <p:sp>
        <p:nvSpPr>
          <p:cNvPr id="85" name="Rounded Rectangle 30">
            <a:extLst>
              <a:ext uri="{FF2B5EF4-FFF2-40B4-BE49-F238E27FC236}">
                <a16:creationId xmlns:a16="http://schemas.microsoft.com/office/drawing/2014/main" id="{CAFF5AB0-09E6-CE32-2E80-7CA595723F17}"/>
              </a:ext>
            </a:extLst>
          </p:cNvPr>
          <p:cNvSpPr/>
          <p:nvPr/>
        </p:nvSpPr>
        <p:spPr>
          <a:xfrm>
            <a:off x="8673656" y="3370799"/>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0.5</a:t>
            </a:r>
            <a:endParaRPr lang="en-GB" sz="900" dirty="0">
              <a:solidFill>
                <a:srgbClr val="FF0000"/>
              </a:solidFill>
              <a:latin typeface="Arial" panose="020B0604020202020204" pitchFamily="34" charset="0"/>
              <a:cs typeface="Arial" panose="020B0604020202020204" pitchFamily="34" charset="0"/>
            </a:endParaRPr>
          </a:p>
        </p:txBody>
      </p:sp>
      <p:sp>
        <p:nvSpPr>
          <p:cNvPr id="86" name="Rounded Rectangle 31">
            <a:extLst>
              <a:ext uri="{FF2B5EF4-FFF2-40B4-BE49-F238E27FC236}">
                <a16:creationId xmlns:a16="http://schemas.microsoft.com/office/drawing/2014/main" id="{2F10D7C7-1EFF-D796-E2EC-0D029EFCA6D4}"/>
              </a:ext>
            </a:extLst>
          </p:cNvPr>
          <p:cNvSpPr/>
          <p:nvPr/>
        </p:nvSpPr>
        <p:spPr>
          <a:xfrm>
            <a:off x="9156256" y="3370799"/>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sp>
        <p:nvSpPr>
          <p:cNvPr id="87" name="Rounded Rectangle 33">
            <a:extLst>
              <a:ext uri="{FF2B5EF4-FFF2-40B4-BE49-F238E27FC236}">
                <a16:creationId xmlns:a16="http://schemas.microsoft.com/office/drawing/2014/main" id="{5589A26E-6D30-5EBE-A81C-4BBA371B0E05}"/>
              </a:ext>
            </a:extLst>
          </p:cNvPr>
          <p:cNvSpPr/>
          <p:nvPr/>
        </p:nvSpPr>
        <p:spPr>
          <a:xfrm>
            <a:off x="9622981" y="3370799"/>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2.0</a:t>
            </a:r>
            <a:endParaRPr lang="en-GB" sz="900" dirty="0">
              <a:solidFill>
                <a:srgbClr val="FF0000"/>
              </a:solidFill>
              <a:latin typeface="Arial" panose="020B0604020202020204" pitchFamily="34" charset="0"/>
              <a:cs typeface="Arial" panose="020B0604020202020204" pitchFamily="34" charset="0"/>
            </a:endParaRPr>
          </a:p>
        </p:txBody>
      </p:sp>
      <p:cxnSp>
        <p:nvCxnSpPr>
          <p:cNvPr id="88" name="Straight Connector 87">
            <a:extLst>
              <a:ext uri="{FF2B5EF4-FFF2-40B4-BE49-F238E27FC236}">
                <a16:creationId xmlns:a16="http://schemas.microsoft.com/office/drawing/2014/main" id="{C902A9FC-A468-8805-0E62-DCDC4AFA840F}"/>
              </a:ext>
            </a:extLst>
          </p:cNvPr>
          <p:cNvCxnSpPr>
            <a:cxnSpLocks/>
          </p:cNvCxnSpPr>
          <p:nvPr/>
        </p:nvCxnSpPr>
        <p:spPr>
          <a:xfrm>
            <a:off x="8222123" y="3333749"/>
            <a:ext cx="15654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A789E47-634C-911F-D2A4-B1923D13829B}"/>
              </a:ext>
            </a:extLst>
          </p:cNvPr>
          <p:cNvCxnSpPr>
            <a:cxnSpLocks/>
          </p:cNvCxnSpPr>
          <p:nvPr/>
        </p:nvCxnSpPr>
        <p:spPr>
          <a:xfrm rot="16200000">
            <a:off x="8184025" y="3333749"/>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A0FCB0C-9EE4-BA02-F9DB-2D5F2523CA5E}"/>
              </a:ext>
            </a:extLst>
          </p:cNvPr>
          <p:cNvCxnSpPr>
            <a:cxnSpLocks/>
          </p:cNvCxnSpPr>
          <p:nvPr/>
        </p:nvCxnSpPr>
        <p:spPr>
          <a:xfrm rot="16200000">
            <a:off x="8803151" y="3333749"/>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DD1B60EA-CD40-DEC0-1C6A-DE30F7EA4B21}"/>
              </a:ext>
            </a:extLst>
          </p:cNvPr>
          <p:cNvCxnSpPr>
            <a:cxnSpLocks/>
          </p:cNvCxnSpPr>
          <p:nvPr/>
        </p:nvCxnSpPr>
        <p:spPr>
          <a:xfrm rot="16200000">
            <a:off x="9273052" y="3333749"/>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FB7C8F0-E81F-5B31-5B38-26A972913DAC}"/>
              </a:ext>
            </a:extLst>
          </p:cNvPr>
          <p:cNvCxnSpPr>
            <a:cxnSpLocks/>
          </p:cNvCxnSpPr>
          <p:nvPr/>
        </p:nvCxnSpPr>
        <p:spPr>
          <a:xfrm rot="16200000">
            <a:off x="9746126" y="3333749"/>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2AA79DC-8177-9A1F-D4C6-B4B68D7B02CB}"/>
              </a:ext>
            </a:extLst>
          </p:cNvPr>
          <p:cNvCxnSpPr>
            <a:cxnSpLocks/>
          </p:cNvCxnSpPr>
          <p:nvPr/>
        </p:nvCxnSpPr>
        <p:spPr>
          <a:xfrm flipV="1">
            <a:off x="9312812" y="1430626"/>
            <a:ext cx="0" cy="1889125"/>
          </a:xfrm>
          <a:prstGeom prst="line">
            <a:avLst/>
          </a:prstGeom>
          <a:ln w="12700">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4" name="Diamond 93">
            <a:extLst>
              <a:ext uri="{FF2B5EF4-FFF2-40B4-BE49-F238E27FC236}">
                <a16:creationId xmlns:a16="http://schemas.microsoft.com/office/drawing/2014/main" id="{39508277-1C8B-E262-78AD-F4E7CEB20A7D}"/>
              </a:ext>
            </a:extLst>
          </p:cNvPr>
          <p:cNvSpPr/>
          <p:nvPr/>
        </p:nvSpPr>
        <p:spPr>
          <a:xfrm>
            <a:off x="8974443" y="3126075"/>
            <a:ext cx="304377"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5" name="Diamond 94">
            <a:extLst>
              <a:ext uri="{FF2B5EF4-FFF2-40B4-BE49-F238E27FC236}">
                <a16:creationId xmlns:a16="http://schemas.microsoft.com/office/drawing/2014/main" id="{CD43F1E6-EA9C-98C1-FA9E-6309B7307E8E}"/>
              </a:ext>
            </a:extLst>
          </p:cNvPr>
          <p:cNvSpPr/>
          <p:nvPr/>
        </p:nvSpPr>
        <p:spPr>
          <a:xfrm>
            <a:off x="8812518" y="2522826"/>
            <a:ext cx="387649" cy="13652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6" name="Diamond 95">
            <a:extLst>
              <a:ext uri="{FF2B5EF4-FFF2-40B4-BE49-F238E27FC236}">
                <a16:creationId xmlns:a16="http://schemas.microsoft.com/office/drawing/2014/main" id="{DF1BD1DB-21A8-C220-1F8E-20805D9F746B}"/>
              </a:ext>
            </a:extLst>
          </p:cNvPr>
          <p:cNvSpPr/>
          <p:nvPr/>
        </p:nvSpPr>
        <p:spPr>
          <a:xfrm>
            <a:off x="9098268" y="1900525"/>
            <a:ext cx="304377"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97" name="Straight Connector 96">
            <a:extLst>
              <a:ext uri="{FF2B5EF4-FFF2-40B4-BE49-F238E27FC236}">
                <a16:creationId xmlns:a16="http://schemas.microsoft.com/office/drawing/2014/main" id="{424E2243-9838-2166-AD18-9769DB7AC0F1}"/>
              </a:ext>
            </a:extLst>
          </p:cNvPr>
          <p:cNvCxnSpPr>
            <a:cxnSpLocks/>
          </p:cNvCxnSpPr>
          <p:nvPr/>
        </p:nvCxnSpPr>
        <p:spPr>
          <a:xfrm>
            <a:off x="8857123" y="1680329"/>
            <a:ext cx="77484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D9357437-C218-AAFB-862B-BD5D94940950}"/>
              </a:ext>
            </a:extLst>
          </p:cNvPr>
          <p:cNvCxnSpPr>
            <a:cxnSpLocks/>
          </p:cNvCxnSpPr>
          <p:nvPr/>
        </p:nvCxnSpPr>
        <p:spPr>
          <a:xfrm>
            <a:off x="9101598" y="1536504"/>
            <a:ext cx="3493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0E8C302-8A8D-EE07-45D9-6C42EFD57371}"/>
              </a:ext>
            </a:extLst>
          </p:cNvPr>
          <p:cNvCxnSpPr>
            <a:cxnSpLocks/>
          </p:cNvCxnSpPr>
          <p:nvPr/>
        </p:nvCxnSpPr>
        <p:spPr>
          <a:xfrm>
            <a:off x="8999998" y="1825429"/>
            <a:ext cx="44146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295CA90C-B373-A4CA-6644-E02B6CAB80B0}"/>
              </a:ext>
            </a:extLst>
          </p:cNvPr>
          <p:cNvSpPr/>
          <p:nvPr/>
        </p:nvSpPr>
        <p:spPr>
          <a:xfrm>
            <a:off x="9250916" y="1509504"/>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BBD48D23-11C0-773E-7E5A-7E20FB679ABE}"/>
              </a:ext>
            </a:extLst>
          </p:cNvPr>
          <p:cNvSpPr/>
          <p:nvPr/>
        </p:nvSpPr>
        <p:spPr>
          <a:xfrm>
            <a:off x="9222341" y="1658729"/>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B68DB293-35E2-4914-F224-CB76B947E923}"/>
              </a:ext>
            </a:extLst>
          </p:cNvPr>
          <p:cNvSpPr/>
          <p:nvPr/>
        </p:nvSpPr>
        <p:spPr>
          <a:xfrm>
            <a:off x="9196941" y="1798429"/>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03" name="Straight Connector 102">
            <a:extLst>
              <a:ext uri="{FF2B5EF4-FFF2-40B4-BE49-F238E27FC236}">
                <a16:creationId xmlns:a16="http://schemas.microsoft.com/office/drawing/2014/main" id="{85FEC113-43A6-8EEC-C3BA-E2EF056C3A56}"/>
              </a:ext>
            </a:extLst>
          </p:cNvPr>
          <p:cNvCxnSpPr>
            <a:cxnSpLocks/>
          </p:cNvCxnSpPr>
          <p:nvPr/>
        </p:nvCxnSpPr>
        <p:spPr>
          <a:xfrm>
            <a:off x="8558673" y="2308979"/>
            <a:ext cx="5113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82E1916F-93FA-D05B-8E8F-2999B2CEDACB}"/>
              </a:ext>
            </a:extLst>
          </p:cNvPr>
          <p:cNvCxnSpPr>
            <a:cxnSpLocks/>
          </p:cNvCxnSpPr>
          <p:nvPr/>
        </p:nvCxnSpPr>
        <p:spPr>
          <a:xfrm>
            <a:off x="8939673" y="2165154"/>
            <a:ext cx="33034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5C215F42-6982-A617-3397-1E0F156BA9B4}"/>
              </a:ext>
            </a:extLst>
          </p:cNvPr>
          <p:cNvCxnSpPr>
            <a:cxnSpLocks/>
          </p:cNvCxnSpPr>
          <p:nvPr/>
        </p:nvCxnSpPr>
        <p:spPr>
          <a:xfrm>
            <a:off x="8723773" y="2454079"/>
            <a:ext cx="69546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B0CE9A43-C6B5-71B0-51EE-59BF1EC97C6B}"/>
              </a:ext>
            </a:extLst>
          </p:cNvPr>
          <p:cNvSpPr/>
          <p:nvPr/>
        </p:nvSpPr>
        <p:spPr>
          <a:xfrm>
            <a:off x="9079466" y="2138154"/>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7" name="Rectangle 106">
            <a:extLst>
              <a:ext uri="{FF2B5EF4-FFF2-40B4-BE49-F238E27FC236}">
                <a16:creationId xmlns:a16="http://schemas.microsoft.com/office/drawing/2014/main" id="{D7156586-1CE6-76E6-FD9B-06606B140BEB}"/>
              </a:ext>
            </a:extLst>
          </p:cNvPr>
          <p:cNvSpPr/>
          <p:nvPr/>
        </p:nvSpPr>
        <p:spPr>
          <a:xfrm>
            <a:off x="8793716" y="2287379"/>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320F735D-A6F8-A2A8-B158-E0D56BBB62F1}"/>
              </a:ext>
            </a:extLst>
          </p:cNvPr>
          <p:cNvSpPr/>
          <p:nvPr/>
        </p:nvSpPr>
        <p:spPr>
          <a:xfrm>
            <a:off x="9047716" y="2433429"/>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09" name="Table 108">
            <a:extLst>
              <a:ext uri="{FF2B5EF4-FFF2-40B4-BE49-F238E27FC236}">
                <a16:creationId xmlns:a16="http://schemas.microsoft.com/office/drawing/2014/main" id="{4FAE4AF1-1A15-FC74-4F46-40CF7490038D}"/>
              </a:ext>
            </a:extLst>
          </p:cNvPr>
          <p:cNvGraphicFramePr>
            <a:graphicFrameLocks noGrp="1"/>
          </p:cNvGraphicFramePr>
          <p:nvPr>
            <p:extLst>
              <p:ext uri="{D42A27DB-BD31-4B8C-83A1-F6EECF244321}">
                <p14:modId xmlns:p14="http://schemas.microsoft.com/office/powerpoint/2010/main" val="3067318206"/>
              </p:ext>
            </p:extLst>
          </p:nvPr>
        </p:nvGraphicFramePr>
        <p:xfrm>
          <a:off x="5881275" y="3743415"/>
          <a:ext cx="5760642" cy="2148840"/>
        </p:xfrm>
        <a:graphic>
          <a:graphicData uri="http://schemas.openxmlformats.org/drawingml/2006/table">
            <a:tbl>
              <a:tblPr firstRow="1" bandRow="1">
                <a:effectLst/>
                <a:tableStyleId>{5C22544A-7EE6-4342-B048-85BDC9FD1C3A}</a:tableStyleId>
              </a:tblPr>
              <a:tblGrid>
                <a:gridCol w="960107">
                  <a:extLst>
                    <a:ext uri="{9D8B030D-6E8A-4147-A177-3AD203B41FA5}">
                      <a16:colId xmlns:a16="http://schemas.microsoft.com/office/drawing/2014/main" val="2266848678"/>
                    </a:ext>
                  </a:extLst>
                </a:gridCol>
                <a:gridCol w="960107">
                  <a:extLst>
                    <a:ext uri="{9D8B030D-6E8A-4147-A177-3AD203B41FA5}">
                      <a16:colId xmlns:a16="http://schemas.microsoft.com/office/drawing/2014/main" val="2119720457"/>
                    </a:ext>
                  </a:extLst>
                </a:gridCol>
                <a:gridCol w="1608178">
                  <a:extLst>
                    <a:ext uri="{9D8B030D-6E8A-4147-A177-3AD203B41FA5}">
                      <a16:colId xmlns:a16="http://schemas.microsoft.com/office/drawing/2014/main" val="1499762452"/>
                    </a:ext>
                  </a:extLst>
                </a:gridCol>
                <a:gridCol w="862797">
                  <a:extLst>
                    <a:ext uri="{9D8B030D-6E8A-4147-A177-3AD203B41FA5}">
                      <a16:colId xmlns:a16="http://schemas.microsoft.com/office/drawing/2014/main" val="3071616994"/>
                    </a:ext>
                  </a:extLst>
                </a:gridCol>
                <a:gridCol w="721379">
                  <a:extLst>
                    <a:ext uri="{9D8B030D-6E8A-4147-A177-3AD203B41FA5}">
                      <a16:colId xmlns:a16="http://schemas.microsoft.com/office/drawing/2014/main" val="378083549"/>
                    </a:ext>
                  </a:extLst>
                </a:gridCol>
                <a:gridCol w="648074">
                  <a:extLst>
                    <a:ext uri="{9D8B030D-6E8A-4147-A177-3AD203B41FA5}">
                      <a16:colId xmlns:a16="http://schemas.microsoft.com/office/drawing/2014/main" val="1906769004"/>
                    </a:ext>
                  </a:extLst>
                </a:gridCol>
              </a:tblGrid>
              <a:tr h="0">
                <a:tc>
                  <a:txBody>
                    <a:bodyPr/>
                    <a:lstStyle/>
                    <a:p>
                      <a:r>
                        <a:rPr lang="en-GB" sz="900" noProof="0" dirty="0">
                          <a:solidFill>
                            <a:schemeClr val="tx1"/>
                          </a:solidFill>
                          <a:latin typeface="Arial" panose="020B0604020202020204" pitchFamily="34" charset="0"/>
                          <a:cs typeface="Arial" panose="020B0604020202020204" pitchFamily="34" charset="0"/>
                        </a:rPr>
                        <a:t>Study</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HR (95%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HR±95%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IO,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Control,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Weight, %</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7223319"/>
                  </a:ext>
                </a:extLst>
              </a:tr>
              <a:tr h="0">
                <a:tc>
                  <a:txBody>
                    <a:bodyPr/>
                    <a:lstStyle/>
                    <a:p>
                      <a:r>
                        <a:rPr lang="en-GB" sz="900" noProof="0" dirty="0">
                          <a:solidFill>
                            <a:schemeClr val="tx1"/>
                          </a:solidFill>
                          <a:latin typeface="Arial" panose="020B0604020202020204" pitchFamily="34" charset="0"/>
                          <a:cs typeface="Arial" panose="020B0604020202020204" pitchFamily="34" charset="0"/>
                        </a:rPr>
                        <a:t>CheckMate-459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IMbrave150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KEYNOTE-240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0.95 (0.74-1.22)</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0.91 (0.52-1.59)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0.88 (0.64-1.21)</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0.92 (0.77-1.11)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536575" algn="dec"/>
                        </a:tabLst>
                      </a:pPr>
                      <a:r>
                        <a:rPr lang="en-GB" sz="900" noProof="0" dirty="0">
                          <a:solidFill>
                            <a:schemeClr val="tx1"/>
                          </a:solidFill>
                          <a:latin typeface="Arial" panose="020B0604020202020204" pitchFamily="34" charset="0"/>
                          <a:cs typeface="Arial" panose="020B0604020202020204" pitchFamily="34" charset="0"/>
                        </a:rPr>
                        <a:t>	168</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100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163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431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357188" algn="dec"/>
                        </a:tabLst>
                      </a:pPr>
                      <a:r>
                        <a:rPr lang="en-GB" sz="900" noProof="0" dirty="0">
                          <a:solidFill>
                            <a:schemeClr val="tx1"/>
                          </a:solidFill>
                          <a:latin typeface="Arial" panose="020B0604020202020204" pitchFamily="34" charset="0"/>
                          <a:cs typeface="Arial" panose="020B0604020202020204" pitchFamily="34" charset="0"/>
                        </a:rPr>
                        <a:t>	168	</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53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85</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306</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tab pos="268288" algn="dec"/>
                        </a:tabLst>
                      </a:pPr>
                      <a:r>
                        <a:rPr lang="en-GB" sz="900" noProof="0" dirty="0">
                          <a:solidFill>
                            <a:schemeClr val="tx1"/>
                          </a:solidFill>
                          <a:latin typeface="Arial" panose="020B0604020202020204" pitchFamily="34" charset="0"/>
                          <a:cs typeface="Arial" panose="020B0604020202020204" pitchFamily="34" charset="0"/>
                        </a:rPr>
                        <a:t>	55.1</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11.0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33.9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100.0</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52007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CheckMate-459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IMbrave150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KEYNOTE-240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0.71 (0.50-1.01)</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0.43 (0.21-0.87)</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0.96 (0.48-1.92)</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0.68 (0.48-0.97)</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536575" algn="dec"/>
                        </a:tabLst>
                      </a:pPr>
                      <a:r>
                        <a:rPr lang="en-GB" sz="900" kern="1200" noProof="0" dirty="0">
                          <a:solidFill>
                            <a:schemeClr val="tx1"/>
                          </a:solidFill>
                          <a:latin typeface="Arial" panose="020B0604020202020204" pitchFamily="34" charset="0"/>
                          <a:ea typeface="+mn-ea"/>
                          <a:cs typeface="Arial" panose="020B0604020202020204" pitchFamily="34" charset="0"/>
                        </a:rPr>
                        <a:t>	87</a:t>
                      </a:r>
                      <a:br>
                        <a:rPr lang="en-GB" sz="900" kern="1200" noProof="0" dirty="0">
                          <a:solidFill>
                            <a:schemeClr val="tx1"/>
                          </a:solidFill>
                          <a:latin typeface="Arial" panose="020B0604020202020204" pitchFamily="34" charset="0"/>
                          <a:ea typeface="+mn-ea"/>
                          <a:cs typeface="Arial" panose="020B0604020202020204" pitchFamily="34" charset="0"/>
                        </a:rPr>
                      </a:br>
                      <a:r>
                        <a:rPr lang="en-GB" sz="900" kern="1200" noProof="0" dirty="0">
                          <a:solidFill>
                            <a:schemeClr val="tx1"/>
                          </a:solidFill>
                          <a:latin typeface="Arial" panose="020B0604020202020204" pitchFamily="34" charset="0"/>
                          <a:ea typeface="+mn-ea"/>
                          <a:cs typeface="Arial" panose="020B0604020202020204" pitchFamily="34" charset="0"/>
                        </a:rPr>
                        <a:t>	72</a:t>
                      </a:r>
                      <a:br>
                        <a:rPr lang="en-GB" sz="900" kern="1200" noProof="0" dirty="0">
                          <a:solidFill>
                            <a:schemeClr val="tx1"/>
                          </a:solidFill>
                          <a:latin typeface="Arial" panose="020B0604020202020204" pitchFamily="34" charset="0"/>
                          <a:ea typeface="+mn-ea"/>
                          <a:cs typeface="Arial" panose="020B0604020202020204" pitchFamily="34" charset="0"/>
                        </a:rPr>
                      </a:br>
                      <a:r>
                        <a:rPr lang="en-GB" sz="900" kern="1200" noProof="0" dirty="0">
                          <a:solidFill>
                            <a:schemeClr val="tx1"/>
                          </a:solidFill>
                          <a:latin typeface="Arial" panose="020B0604020202020204" pitchFamily="34" charset="0"/>
                          <a:ea typeface="+mn-ea"/>
                          <a:cs typeface="Arial" panose="020B0604020202020204" pitchFamily="34" charset="0"/>
                        </a:rPr>
                        <a:t>	43</a:t>
                      </a:r>
                      <a:br>
                        <a:rPr lang="en-GB" sz="900" kern="1200" noProof="0" dirty="0">
                          <a:solidFill>
                            <a:schemeClr val="tx1"/>
                          </a:solidFill>
                          <a:latin typeface="Arial" panose="020B0604020202020204" pitchFamily="34" charset="0"/>
                          <a:ea typeface="+mn-ea"/>
                          <a:cs typeface="Arial" panose="020B0604020202020204" pitchFamily="34" charset="0"/>
                        </a:rPr>
                      </a:br>
                      <a:r>
                        <a:rPr lang="en-GB" sz="900" kern="1200" noProof="0" dirty="0">
                          <a:solidFill>
                            <a:schemeClr val="tx1"/>
                          </a:solidFill>
                          <a:latin typeface="Arial" panose="020B0604020202020204" pitchFamily="34" charset="0"/>
                          <a:ea typeface="+mn-ea"/>
                          <a:cs typeface="Arial" panose="020B0604020202020204" pitchFamily="34" charset="0"/>
                        </a:rPr>
                        <a:t>	202</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357188" algn="dec"/>
                        </a:tabLst>
                      </a:pPr>
                      <a:r>
                        <a:rPr lang="en-GB" sz="900" kern="1200" noProof="0" dirty="0">
                          <a:solidFill>
                            <a:schemeClr val="tx1"/>
                          </a:solidFill>
                          <a:latin typeface="Arial" panose="020B0604020202020204" pitchFamily="34" charset="0"/>
                          <a:ea typeface="+mn-ea"/>
                          <a:cs typeface="Arial" panose="020B0604020202020204" pitchFamily="34" charset="0"/>
                        </a:rPr>
                        <a:t>	86</a:t>
                      </a:r>
                      <a:br>
                        <a:rPr lang="en-GB" sz="900" kern="1200" noProof="0" dirty="0">
                          <a:solidFill>
                            <a:schemeClr val="tx1"/>
                          </a:solidFill>
                          <a:latin typeface="Arial" panose="020B0604020202020204" pitchFamily="34" charset="0"/>
                          <a:ea typeface="+mn-ea"/>
                          <a:cs typeface="Arial" panose="020B0604020202020204" pitchFamily="34" charset="0"/>
                        </a:rPr>
                      </a:br>
                      <a:r>
                        <a:rPr lang="en-GB" sz="900" kern="1200" noProof="0" dirty="0">
                          <a:solidFill>
                            <a:schemeClr val="tx1"/>
                          </a:solidFill>
                          <a:latin typeface="Arial" panose="020B0604020202020204" pitchFamily="34" charset="0"/>
                          <a:ea typeface="+mn-ea"/>
                          <a:cs typeface="Arial" panose="020B0604020202020204" pitchFamily="34" charset="0"/>
                        </a:rPr>
                        <a:t>	36</a:t>
                      </a:r>
                      <a:br>
                        <a:rPr lang="en-GB" sz="900" kern="1200" noProof="0" dirty="0">
                          <a:solidFill>
                            <a:schemeClr val="tx1"/>
                          </a:solidFill>
                          <a:latin typeface="Arial" panose="020B0604020202020204" pitchFamily="34" charset="0"/>
                          <a:ea typeface="+mn-ea"/>
                          <a:cs typeface="Arial" panose="020B0604020202020204" pitchFamily="34" charset="0"/>
                        </a:rPr>
                      </a:br>
                      <a:r>
                        <a:rPr lang="en-GB" sz="900" kern="1200" noProof="0" dirty="0">
                          <a:solidFill>
                            <a:schemeClr val="tx1"/>
                          </a:solidFill>
                          <a:latin typeface="Arial" panose="020B0604020202020204" pitchFamily="34" charset="0"/>
                          <a:ea typeface="+mn-ea"/>
                          <a:cs typeface="Arial" panose="020B0604020202020204" pitchFamily="34" charset="0"/>
                        </a:rPr>
                        <a:t>	21</a:t>
                      </a:r>
                    </a:p>
                    <a:p>
                      <a:pPr algn="l">
                        <a:tabLst>
                          <a:tab pos="357188" algn="dec"/>
                        </a:tabLst>
                      </a:pPr>
                      <a:r>
                        <a:rPr lang="en-GB" sz="900" kern="1200" noProof="0" dirty="0">
                          <a:solidFill>
                            <a:schemeClr val="tx1"/>
                          </a:solidFill>
                          <a:latin typeface="Arial" panose="020B0604020202020204" pitchFamily="34" charset="0"/>
                          <a:ea typeface="+mn-ea"/>
                          <a:cs typeface="Arial" panose="020B0604020202020204" pitchFamily="34" charset="0"/>
                        </a:rPr>
                        <a:t>	143</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tab pos="268288" algn="dec"/>
                        </a:tabLst>
                      </a:pPr>
                      <a:r>
                        <a:rPr lang="en-GB" sz="900" noProof="0" dirty="0">
                          <a:solidFill>
                            <a:schemeClr val="tx1"/>
                          </a:solidFill>
                          <a:latin typeface="Arial" panose="020B0604020202020204" pitchFamily="34" charset="0"/>
                          <a:cs typeface="Arial" panose="020B0604020202020204" pitchFamily="34" charset="0"/>
                        </a:rPr>
                        <a:t>	56.6</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21.4</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22.0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100.0</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373408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CheckMate-459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IMbrave150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KEYNOTE-240</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noProof="0" dirty="0">
                          <a:solidFill>
                            <a:schemeClr val="tx1"/>
                          </a:solidFill>
                          <a:latin typeface="Arial" panose="020B0604020202020204" pitchFamily="34" charset="0"/>
                          <a:cs typeface="Arial" panose="020B0604020202020204" pitchFamily="34" charset="0"/>
                        </a:rPr>
                        <a:t>0.77 (0.56-1.06)</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0.51 (0.32-0.81)</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0.57 (0.35-0.93)</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0.64 (0.49-0.83)</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536575" algn="dec"/>
                        </a:tabLst>
                      </a:pPr>
                      <a:r>
                        <a:rPr lang="en-GB" sz="900" noProof="0" dirty="0">
                          <a:solidFill>
                            <a:schemeClr val="tx1"/>
                          </a:solidFill>
                          <a:latin typeface="Arial" panose="020B0604020202020204" pitchFamily="34" charset="0"/>
                          <a:cs typeface="Arial" panose="020B0604020202020204" pitchFamily="34" charset="0"/>
                        </a:rPr>
                        <a:t>	116</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164</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72</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352</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tabLst>
                          <a:tab pos="357188" algn="dec"/>
                        </a:tabLst>
                      </a:pPr>
                      <a:r>
                        <a:rPr lang="en-GB" sz="900" noProof="0" dirty="0">
                          <a:solidFill>
                            <a:schemeClr val="tx1"/>
                          </a:solidFill>
                          <a:latin typeface="Arial" panose="020B0604020202020204" pitchFamily="34" charset="0"/>
                          <a:cs typeface="Arial" panose="020B0604020202020204" pitchFamily="34" charset="0"/>
                        </a:rPr>
                        <a:t>	117</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76</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29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222</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tab pos="268288" algn="dec"/>
                        </a:tabLst>
                      </a:pPr>
                      <a:r>
                        <a:rPr lang="en-GB" sz="900" noProof="0" dirty="0">
                          <a:solidFill>
                            <a:schemeClr val="tx1"/>
                          </a:solidFill>
                          <a:latin typeface="Arial" panose="020B0604020202020204" pitchFamily="34" charset="0"/>
                          <a:cs typeface="Arial" panose="020B0604020202020204" pitchFamily="34" charset="0"/>
                        </a:rPr>
                        <a:t>	48.9</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26.5</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24.5</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	100.0</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680460"/>
                  </a:ext>
                </a:extLst>
              </a:tr>
            </a:tbl>
          </a:graphicData>
        </a:graphic>
      </p:graphicFrame>
      <p:sp>
        <p:nvSpPr>
          <p:cNvPr id="110" name="Rounded Rectangle 70">
            <a:extLst>
              <a:ext uri="{FF2B5EF4-FFF2-40B4-BE49-F238E27FC236}">
                <a16:creationId xmlns:a16="http://schemas.microsoft.com/office/drawing/2014/main" id="{3ECF4B57-BA6D-D8E8-0FFC-E0B92D230E25}"/>
              </a:ext>
            </a:extLst>
          </p:cNvPr>
          <p:cNvSpPr/>
          <p:nvPr/>
        </p:nvSpPr>
        <p:spPr>
          <a:xfrm>
            <a:off x="5231904" y="4156410"/>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Non-viral</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111" name="Rounded Rectangle 71">
            <a:extLst>
              <a:ext uri="{FF2B5EF4-FFF2-40B4-BE49-F238E27FC236}">
                <a16:creationId xmlns:a16="http://schemas.microsoft.com/office/drawing/2014/main" id="{1F52D669-F2F9-EA5F-E62A-2C59C7A49D5D}"/>
              </a:ext>
            </a:extLst>
          </p:cNvPr>
          <p:cNvSpPr/>
          <p:nvPr/>
        </p:nvSpPr>
        <p:spPr>
          <a:xfrm>
            <a:off x="5231904" y="4818261"/>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HCV-</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112" name="Rounded Rectangle 72">
            <a:extLst>
              <a:ext uri="{FF2B5EF4-FFF2-40B4-BE49-F238E27FC236}">
                <a16:creationId xmlns:a16="http://schemas.microsoft.com/office/drawing/2014/main" id="{7BEAC374-4C18-7858-A8E3-2C8613709F60}"/>
              </a:ext>
            </a:extLst>
          </p:cNvPr>
          <p:cNvSpPr/>
          <p:nvPr/>
        </p:nvSpPr>
        <p:spPr>
          <a:xfrm>
            <a:off x="7667181" y="6053987"/>
            <a:ext cx="1296144"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IO</a:t>
            </a:r>
            <a:endParaRPr lang="en-GB" sz="900" dirty="0">
              <a:solidFill>
                <a:srgbClr val="FF0000"/>
              </a:solidFill>
              <a:latin typeface="Arial" panose="020B0604020202020204" pitchFamily="34" charset="0"/>
              <a:cs typeface="Arial" panose="020B0604020202020204" pitchFamily="34" charset="0"/>
            </a:endParaRPr>
          </a:p>
        </p:txBody>
      </p:sp>
      <p:sp>
        <p:nvSpPr>
          <p:cNvPr id="113" name="Rounded Rectangle 73">
            <a:extLst>
              <a:ext uri="{FF2B5EF4-FFF2-40B4-BE49-F238E27FC236}">
                <a16:creationId xmlns:a16="http://schemas.microsoft.com/office/drawing/2014/main" id="{0D609B70-F594-B7DB-20EC-6ED50674C70A}"/>
              </a:ext>
            </a:extLst>
          </p:cNvPr>
          <p:cNvSpPr/>
          <p:nvPr/>
        </p:nvSpPr>
        <p:spPr>
          <a:xfrm>
            <a:off x="9226106" y="6053987"/>
            <a:ext cx="979965"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control</a:t>
            </a:r>
            <a:endParaRPr lang="en-GB" sz="900" dirty="0">
              <a:solidFill>
                <a:srgbClr val="FF0000"/>
              </a:solidFill>
              <a:latin typeface="Arial" panose="020B0604020202020204" pitchFamily="34" charset="0"/>
              <a:cs typeface="Arial" panose="020B0604020202020204" pitchFamily="34" charset="0"/>
            </a:endParaRPr>
          </a:p>
        </p:txBody>
      </p:sp>
      <p:sp>
        <p:nvSpPr>
          <p:cNvPr id="114" name="Rounded Rectangle 74">
            <a:extLst>
              <a:ext uri="{FF2B5EF4-FFF2-40B4-BE49-F238E27FC236}">
                <a16:creationId xmlns:a16="http://schemas.microsoft.com/office/drawing/2014/main" id="{73AB48E5-8772-D66E-C7E7-119715083E98}"/>
              </a:ext>
            </a:extLst>
          </p:cNvPr>
          <p:cNvSpPr/>
          <p:nvPr/>
        </p:nvSpPr>
        <p:spPr>
          <a:xfrm>
            <a:off x="8168831" y="5917462"/>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0.1</a:t>
            </a:r>
          </a:p>
        </p:txBody>
      </p:sp>
      <p:sp>
        <p:nvSpPr>
          <p:cNvPr id="115" name="Rounded Rectangle 75">
            <a:extLst>
              <a:ext uri="{FF2B5EF4-FFF2-40B4-BE49-F238E27FC236}">
                <a16:creationId xmlns:a16="http://schemas.microsoft.com/office/drawing/2014/main" id="{3BEDD0D0-3192-DFE4-5199-2C3CBB7CC044}"/>
              </a:ext>
            </a:extLst>
          </p:cNvPr>
          <p:cNvSpPr/>
          <p:nvPr/>
        </p:nvSpPr>
        <p:spPr>
          <a:xfrm>
            <a:off x="8740331" y="5917462"/>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sp>
        <p:nvSpPr>
          <p:cNvPr id="116" name="Rounded Rectangle 76">
            <a:extLst>
              <a:ext uri="{FF2B5EF4-FFF2-40B4-BE49-F238E27FC236}">
                <a16:creationId xmlns:a16="http://schemas.microsoft.com/office/drawing/2014/main" id="{95551229-29A3-9537-E674-39E0C951668C}"/>
              </a:ext>
            </a:extLst>
          </p:cNvPr>
          <p:cNvSpPr/>
          <p:nvPr/>
        </p:nvSpPr>
        <p:spPr>
          <a:xfrm>
            <a:off x="9321356" y="5917462"/>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10.0</a:t>
            </a:r>
            <a:endParaRPr lang="en-GB" sz="900" dirty="0">
              <a:solidFill>
                <a:srgbClr val="FF0000"/>
              </a:solidFill>
              <a:latin typeface="Arial" panose="020B0604020202020204" pitchFamily="34" charset="0"/>
              <a:cs typeface="Arial" panose="020B0604020202020204" pitchFamily="34" charset="0"/>
            </a:endParaRPr>
          </a:p>
        </p:txBody>
      </p:sp>
      <p:cxnSp>
        <p:nvCxnSpPr>
          <p:cNvPr id="117" name="Straight Connector 116">
            <a:extLst>
              <a:ext uri="{FF2B5EF4-FFF2-40B4-BE49-F238E27FC236}">
                <a16:creationId xmlns:a16="http://schemas.microsoft.com/office/drawing/2014/main" id="{DF837239-327B-C481-1678-424D8EF5BFAF}"/>
              </a:ext>
            </a:extLst>
          </p:cNvPr>
          <p:cNvCxnSpPr>
            <a:cxnSpLocks/>
          </p:cNvCxnSpPr>
          <p:nvPr/>
        </p:nvCxnSpPr>
        <p:spPr>
          <a:xfrm>
            <a:off x="8330217" y="5880412"/>
            <a:ext cx="11557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1DA0C11B-CB5C-DDBF-D445-3D4E9C7EB640}"/>
              </a:ext>
            </a:extLst>
          </p:cNvPr>
          <p:cNvCxnSpPr>
            <a:cxnSpLocks/>
          </p:cNvCxnSpPr>
          <p:nvPr/>
        </p:nvCxnSpPr>
        <p:spPr>
          <a:xfrm rot="16200000">
            <a:off x="8295150" y="5880412"/>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3198BC7D-5425-914F-DEAC-132EFF05A180}"/>
              </a:ext>
            </a:extLst>
          </p:cNvPr>
          <p:cNvCxnSpPr>
            <a:cxnSpLocks/>
          </p:cNvCxnSpPr>
          <p:nvPr/>
        </p:nvCxnSpPr>
        <p:spPr>
          <a:xfrm rot="16200000">
            <a:off x="8866652" y="5880412"/>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EF28089F-CAE5-DC5C-5F94-AF9487DA15C6}"/>
              </a:ext>
            </a:extLst>
          </p:cNvPr>
          <p:cNvCxnSpPr>
            <a:cxnSpLocks/>
          </p:cNvCxnSpPr>
          <p:nvPr/>
        </p:nvCxnSpPr>
        <p:spPr>
          <a:xfrm rot="16200000">
            <a:off x="9444502" y="5880412"/>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4B61E8A0-38F2-ED27-EF79-BC526C32E3BB}"/>
              </a:ext>
            </a:extLst>
          </p:cNvPr>
          <p:cNvCxnSpPr>
            <a:cxnSpLocks/>
          </p:cNvCxnSpPr>
          <p:nvPr/>
        </p:nvCxnSpPr>
        <p:spPr>
          <a:xfrm flipV="1">
            <a:off x="8906412" y="3977289"/>
            <a:ext cx="0" cy="1889125"/>
          </a:xfrm>
          <a:prstGeom prst="line">
            <a:avLst/>
          </a:prstGeom>
          <a:ln w="12700">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2" name="Diamond 121">
            <a:extLst>
              <a:ext uri="{FF2B5EF4-FFF2-40B4-BE49-F238E27FC236}">
                <a16:creationId xmlns:a16="http://schemas.microsoft.com/office/drawing/2014/main" id="{94F66B4E-0C63-245C-03BC-66887DBB1AED}"/>
              </a:ext>
            </a:extLst>
          </p:cNvPr>
          <p:cNvSpPr/>
          <p:nvPr/>
        </p:nvSpPr>
        <p:spPr>
          <a:xfrm>
            <a:off x="8729968" y="5700396"/>
            <a:ext cx="124123"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Diamond 122">
            <a:extLst>
              <a:ext uri="{FF2B5EF4-FFF2-40B4-BE49-F238E27FC236}">
                <a16:creationId xmlns:a16="http://schemas.microsoft.com/office/drawing/2014/main" id="{AB9A1B93-0792-A1B7-11FF-5E569A4D5167}"/>
              </a:ext>
            </a:extLst>
          </p:cNvPr>
          <p:cNvSpPr/>
          <p:nvPr/>
        </p:nvSpPr>
        <p:spPr>
          <a:xfrm>
            <a:off x="8704569" y="5069489"/>
            <a:ext cx="193974" cy="13652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4" name="Diamond 123">
            <a:extLst>
              <a:ext uri="{FF2B5EF4-FFF2-40B4-BE49-F238E27FC236}">
                <a16:creationId xmlns:a16="http://schemas.microsoft.com/office/drawing/2014/main" id="{FF005169-DE11-073C-E2F7-E85DA78D94BB}"/>
              </a:ext>
            </a:extLst>
          </p:cNvPr>
          <p:cNvSpPr/>
          <p:nvPr/>
        </p:nvSpPr>
        <p:spPr>
          <a:xfrm>
            <a:off x="8833604" y="4447188"/>
            <a:ext cx="87164"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25" name="Straight Connector 124">
            <a:extLst>
              <a:ext uri="{FF2B5EF4-FFF2-40B4-BE49-F238E27FC236}">
                <a16:creationId xmlns:a16="http://schemas.microsoft.com/office/drawing/2014/main" id="{5CF14081-A753-9E8F-583D-BC63293A907A}"/>
              </a:ext>
            </a:extLst>
          </p:cNvPr>
          <p:cNvCxnSpPr>
            <a:cxnSpLocks/>
          </p:cNvCxnSpPr>
          <p:nvPr/>
        </p:nvCxnSpPr>
        <p:spPr>
          <a:xfrm>
            <a:off x="8745998" y="4197992"/>
            <a:ext cx="2731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D3D3E0BD-8AF7-77C2-DB6B-39B959231D4B}"/>
              </a:ext>
            </a:extLst>
          </p:cNvPr>
          <p:cNvCxnSpPr>
            <a:cxnSpLocks/>
          </p:cNvCxnSpPr>
          <p:nvPr/>
        </p:nvCxnSpPr>
        <p:spPr>
          <a:xfrm>
            <a:off x="8828548" y="4059526"/>
            <a:ext cx="1334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9726F6D9-1CDE-9CC7-DFEC-1FB1539CCD21}"/>
              </a:ext>
            </a:extLst>
          </p:cNvPr>
          <p:cNvCxnSpPr>
            <a:cxnSpLocks/>
          </p:cNvCxnSpPr>
          <p:nvPr/>
        </p:nvCxnSpPr>
        <p:spPr>
          <a:xfrm>
            <a:off x="8793623" y="4324467"/>
            <a:ext cx="16524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8" name="Rectangle 127">
            <a:extLst>
              <a:ext uri="{FF2B5EF4-FFF2-40B4-BE49-F238E27FC236}">
                <a16:creationId xmlns:a16="http://schemas.microsoft.com/office/drawing/2014/main" id="{4EF0109E-B481-07B7-2697-1E78FA9FFA73}"/>
              </a:ext>
            </a:extLst>
          </p:cNvPr>
          <p:cNvSpPr/>
          <p:nvPr/>
        </p:nvSpPr>
        <p:spPr>
          <a:xfrm>
            <a:off x="8850866" y="4015076"/>
            <a:ext cx="85776" cy="88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9" name="Rectangle 128">
            <a:extLst>
              <a:ext uri="{FF2B5EF4-FFF2-40B4-BE49-F238E27FC236}">
                <a16:creationId xmlns:a16="http://schemas.microsoft.com/office/drawing/2014/main" id="{F1D70EFE-CC82-F5FC-3114-4DDE1E42EA66}"/>
              </a:ext>
            </a:extLst>
          </p:cNvPr>
          <p:cNvSpPr/>
          <p:nvPr/>
        </p:nvSpPr>
        <p:spPr>
          <a:xfrm>
            <a:off x="8863566" y="4179992"/>
            <a:ext cx="36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C94E2727-8692-1D1D-3837-9D61DDF8C1CB}"/>
              </a:ext>
            </a:extLst>
          </p:cNvPr>
          <p:cNvSpPr/>
          <p:nvPr/>
        </p:nvSpPr>
        <p:spPr>
          <a:xfrm>
            <a:off x="8844516" y="4297467"/>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31" name="Straight Connector 130">
            <a:extLst>
              <a:ext uri="{FF2B5EF4-FFF2-40B4-BE49-F238E27FC236}">
                <a16:creationId xmlns:a16="http://schemas.microsoft.com/office/drawing/2014/main" id="{0C377C6C-83A7-1F68-28C0-C8EC6108F949}"/>
              </a:ext>
            </a:extLst>
          </p:cNvPr>
          <p:cNvCxnSpPr>
            <a:cxnSpLocks/>
          </p:cNvCxnSpPr>
          <p:nvPr/>
        </p:nvCxnSpPr>
        <p:spPr>
          <a:xfrm>
            <a:off x="8526923" y="4855642"/>
            <a:ext cx="3462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0C7AA785-8FDD-2812-B336-DF68218876E5}"/>
              </a:ext>
            </a:extLst>
          </p:cNvPr>
          <p:cNvCxnSpPr>
            <a:cxnSpLocks/>
          </p:cNvCxnSpPr>
          <p:nvPr/>
        </p:nvCxnSpPr>
        <p:spPr>
          <a:xfrm>
            <a:off x="8730123" y="4716751"/>
            <a:ext cx="1811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E0D82386-3145-A994-DEEA-C76A796E1217}"/>
              </a:ext>
            </a:extLst>
          </p:cNvPr>
          <p:cNvCxnSpPr>
            <a:cxnSpLocks/>
          </p:cNvCxnSpPr>
          <p:nvPr/>
        </p:nvCxnSpPr>
        <p:spPr>
          <a:xfrm>
            <a:off x="8723773" y="4978517"/>
            <a:ext cx="3462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 name="Rectangle 133">
            <a:extLst>
              <a:ext uri="{FF2B5EF4-FFF2-40B4-BE49-F238E27FC236}">
                <a16:creationId xmlns:a16="http://schemas.microsoft.com/office/drawing/2014/main" id="{D67CDA3D-C96B-94AF-ED5D-3964BDF83F6B}"/>
              </a:ext>
            </a:extLst>
          </p:cNvPr>
          <p:cNvSpPr/>
          <p:nvPr/>
        </p:nvSpPr>
        <p:spPr>
          <a:xfrm>
            <a:off x="8777840" y="4672301"/>
            <a:ext cx="88952" cy="88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5" name="Rectangle 134">
            <a:extLst>
              <a:ext uri="{FF2B5EF4-FFF2-40B4-BE49-F238E27FC236}">
                <a16:creationId xmlns:a16="http://schemas.microsoft.com/office/drawing/2014/main" id="{6CEBC8F8-AEE5-52D8-A27D-7A20BABD93EA}"/>
              </a:ext>
            </a:extLst>
          </p:cNvPr>
          <p:cNvSpPr/>
          <p:nvPr/>
        </p:nvSpPr>
        <p:spPr>
          <a:xfrm>
            <a:off x="8673066" y="4834042"/>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C8B8062C-36E7-203C-7BEF-49F31FFD151A}"/>
              </a:ext>
            </a:extLst>
          </p:cNvPr>
          <p:cNvSpPr/>
          <p:nvPr/>
        </p:nvSpPr>
        <p:spPr>
          <a:xfrm>
            <a:off x="8873091" y="4957867"/>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7" name="Rounded Rectangle 101">
            <a:extLst>
              <a:ext uri="{FF2B5EF4-FFF2-40B4-BE49-F238E27FC236}">
                <a16:creationId xmlns:a16="http://schemas.microsoft.com/office/drawing/2014/main" id="{1D28A9D9-8B1B-672F-F0EB-F770164D4CA2}"/>
              </a:ext>
            </a:extLst>
          </p:cNvPr>
          <p:cNvSpPr/>
          <p:nvPr/>
        </p:nvSpPr>
        <p:spPr>
          <a:xfrm>
            <a:off x="5231904" y="5253690"/>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HBV-</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cxnSp>
        <p:nvCxnSpPr>
          <p:cNvPr id="138" name="Straight Connector 137">
            <a:extLst>
              <a:ext uri="{FF2B5EF4-FFF2-40B4-BE49-F238E27FC236}">
                <a16:creationId xmlns:a16="http://schemas.microsoft.com/office/drawing/2014/main" id="{2320D2F2-D9DD-FB8F-CBA1-F52FCBCD9EC9}"/>
              </a:ext>
            </a:extLst>
          </p:cNvPr>
          <p:cNvCxnSpPr>
            <a:cxnSpLocks/>
          </p:cNvCxnSpPr>
          <p:nvPr/>
        </p:nvCxnSpPr>
        <p:spPr>
          <a:xfrm>
            <a:off x="8618998" y="5457025"/>
            <a:ext cx="2350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9" name="Rectangle 138">
            <a:extLst>
              <a:ext uri="{FF2B5EF4-FFF2-40B4-BE49-F238E27FC236}">
                <a16:creationId xmlns:a16="http://schemas.microsoft.com/office/drawing/2014/main" id="{5E3068A3-965B-64C9-ABC9-29C56B048B5B}"/>
              </a:ext>
            </a:extLst>
          </p:cNvPr>
          <p:cNvSpPr/>
          <p:nvPr/>
        </p:nvSpPr>
        <p:spPr>
          <a:xfrm>
            <a:off x="8707991" y="5430025"/>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40" name="Straight Connector 139">
            <a:extLst>
              <a:ext uri="{FF2B5EF4-FFF2-40B4-BE49-F238E27FC236}">
                <a16:creationId xmlns:a16="http://schemas.microsoft.com/office/drawing/2014/main" id="{E9E98246-7C05-9B97-0EDC-F0699DAB5AB3}"/>
              </a:ext>
            </a:extLst>
          </p:cNvPr>
          <p:cNvCxnSpPr>
            <a:cxnSpLocks/>
          </p:cNvCxnSpPr>
          <p:nvPr/>
        </p:nvCxnSpPr>
        <p:spPr>
          <a:xfrm>
            <a:off x="8644398" y="5590375"/>
            <a:ext cx="2350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1" name="Rectangle 140">
            <a:extLst>
              <a:ext uri="{FF2B5EF4-FFF2-40B4-BE49-F238E27FC236}">
                <a16:creationId xmlns:a16="http://schemas.microsoft.com/office/drawing/2014/main" id="{83BAA84A-0E7E-3586-E56C-6E6182A82B0D}"/>
              </a:ext>
            </a:extLst>
          </p:cNvPr>
          <p:cNvSpPr/>
          <p:nvPr/>
        </p:nvSpPr>
        <p:spPr>
          <a:xfrm>
            <a:off x="8733391" y="5563375"/>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42" name="Straight Connector 141">
            <a:extLst>
              <a:ext uri="{FF2B5EF4-FFF2-40B4-BE49-F238E27FC236}">
                <a16:creationId xmlns:a16="http://schemas.microsoft.com/office/drawing/2014/main" id="{FE94E047-64AC-C443-AC74-28BB9F47BCC8}"/>
              </a:ext>
            </a:extLst>
          </p:cNvPr>
          <p:cNvCxnSpPr>
            <a:cxnSpLocks/>
          </p:cNvCxnSpPr>
          <p:nvPr/>
        </p:nvCxnSpPr>
        <p:spPr>
          <a:xfrm>
            <a:off x="8752348" y="5328609"/>
            <a:ext cx="1588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3" name="Rectangle 142">
            <a:extLst>
              <a:ext uri="{FF2B5EF4-FFF2-40B4-BE49-F238E27FC236}">
                <a16:creationId xmlns:a16="http://schemas.microsoft.com/office/drawing/2014/main" id="{1921D9F0-CDB5-1801-35B3-C2BC3A218FA5}"/>
              </a:ext>
            </a:extLst>
          </p:cNvPr>
          <p:cNvSpPr/>
          <p:nvPr/>
        </p:nvSpPr>
        <p:spPr>
          <a:xfrm>
            <a:off x="8800065" y="5293683"/>
            <a:ext cx="76252" cy="79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Content Placeholder 7">
            <a:extLst>
              <a:ext uri="{FF2B5EF4-FFF2-40B4-BE49-F238E27FC236}">
                <a16:creationId xmlns:a16="http://schemas.microsoft.com/office/drawing/2014/main" id="{CB5844B0-8BE9-D78A-E3B9-00F3151E87A7}"/>
              </a:ext>
            </a:extLst>
          </p:cNvPr>
          <p:cNvSpPr>
            <a:spLocks noGrp="1"/>
          </p:cNvSpPr>
          <p:nvPr>
            <p:ph sz="quarter" idx="15"/>
          </p:nvPr>
        </p:nvSpPr>
        <p:spPr>
          <a:xfrm>
            <a:off x="620183" y="6037781"/>
            <a:ext cx="10180339" cy="603004"/>
          </a:xfrm>
        </p:spPr>
        <p:txBody>
          <a:bodyPr/>
          <a:lstStyle/>
          <a:p>
            <a:r>
              <a:rPr lang="en-GB" dirty="0"/>
              <a:t>CI, confidence interval; </a:t>
            </a:r>
            <a:r>
              <a:rPr lang="en-GB" dirty="0" err="1"/>
              <a:t>d.f.</a:t>
            </a:r>
            <a:r>
              <a:rPr lang="en-GB" dirty="0"/>
              <a:t>, degrees of freedom; HCC, hepatocellular carcinoma; </a:t>
            </a:r>
            <a:br>
              <a:rPr lang="en-GB" dirty="0"/>
            </a:br>
            <a:r>
              <a:rPr lang="en-GB" dirty="0"/>
              <a:t>HR, hazard ratio; IO, immunotherapy; NASH, non-alcoholic steatohepatitis; OS, overall survival</a:t>
            </a:r>
          </a:p>
          <a:p>
            <a:r>
              <a:rPr lang="en-GB" dirty="0"/>
              <a:t>1. </a:t>
            </a:r>
            <a:r>
              <a:rPr lang="da-DK" dirty="0"/>
              <a:t>Pfister D, et al. Nature. 2021;592:450-6</a:t>
            </a:r>
            <a:endParaRPr lang="en-GB" dirty="0">
              <a:highlight>
                <a:srgbClr val="FFFF00"/>
              </a:highlight>
            </a:endParaRPr>
          </a:p>
        </p:txBody>
      </p:sp>
    </p:spTree>
    <p:extLst>
      <p:ext uri="{BB962C8B-B14F-4D97-AF65-F5344CB8AC3E}">
        <p14:creationId xmlns:p14="http://schemas.microsoft.com/office/powerpoint/2010/main" val="5997404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55557" cy="864000"/>
          </a:xfrm>
        </p:spPr>
        <p:txBody>
          <a:bodyPr>
            <a:normAutofit fontScale="90000"/>
          </a:bodyPr>
          <a:lstStyle/>
          <a:p>
            <a:r>
              <a:rPr lang="en-GB" sz="3000" dirty="0"/>
              <a:t>Subgroup: viral/non-viral | Atezolizumab + bevacizumab</a:t>
            </a:r>
            <a:br>
              <a:rPr lang="en-GB" dirty="0"/>
            </a:br>
            <a:r>
              <a:rPr lang="en-GB" sz="2200" dirty="0">
                <a:solidFill>
                  <a:schemeClr val="accent1"/>
                </a:solidFill>
              </a:rPr>
              <a:t>OS (Updated Im</a:t>
            </a:r>
            <a:r>
              <a:rPr lang="en-GB" sz="2200" cap="none" dirty="0">
                <a:solidFill>
                  <a:schemeClr val="accent1"/>
                </a:solidFill>
              </a:rPr>
              <a:t>brave</a:t>
            </a:r>
            <a:r>
              <a:rPr lang="en-GB" sz="2200" dirty="0">
                <a:solidFill>
                  <a:schemeClr val="accent1"/>
                </a:solidFill>
              </a:rPr>
              <a:t>150)</a:t>
            </a:r>
          </a:p>
        </p:txBody>
      </p:sp>
      <p:sp>
        <p:nvSpPr>
          <p:cNvPr id="2" name="Content Placeholder 1">
            <a:extLst>
              <a:ext uri="{FF2B5EF4-FFF2-40B4-BE49-F238E27FC236}">
                <a16:creationId xmlns:a16="http://schemas.microsoft.com/office/drawing/2014/main" id="{0FDDC5DB-B155-6941-9056-E9B4CBA253A2}"/>
              </a:ext>
            </a:extLst>
          </p:cNvPr>
          <p:cNvSpPr>
            <a:spLocks noGrp="1"/>
          </p:cNvSpPr>
          <p:nvPr>
            <p:ph sz="quarter" idx="14"/>
          </p:nvPr>
        </p:nvSpPr>
        <p:spPr/>
        <p:txBody>
          <a:bodyPr/>
          <a:lstStyle/>
          <a:p>
            <a:pPr marL="0" indent="0">
              <a:buNone/>
            </a:pPr>
            <a:r>
              <a:rPr lang="en-GB" dirty="0"/>
              <a:t>The atezolizumab + bevacizumab combination seems to be </a:t>
            </a:r>
            <a:r>
              <a:rPr lang="en-GB" b="1" dirty="0">
                <a:solidFill>
                  <a:schemeClr val="accent1"/>
                </a:solidFill>
              </a:rPr>
              <a:t>less effective in non-viral HCC</a:t>
            </a:r>
          </a:p>
          <a:p>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58" name="Content Placeholder 57">
            <a:extLst>
              <a:ext uri="{FF2B5EF4-FFF2-40B4-BE49-F238E27FC236}">
                <a16:creationId xmlns:a16="http://schemas.microsoft.com/office/drawing/2014/main" id="{5138040C-227F-504B-AA1C-BC3B96E308A0}"/>
              </a:ext>
            </a:extLst>
          </p:cNvPr>
          <p:cNvSpPr>
            <a:spLocks noGrp="1"/>
          </p:cNvSpPr>
          <p:nvPr>
            <p:ph sz="quarter" idx="15"/>
          </p:nvPr>
        </p:nvSpPr>
        <p:spPr>
          <a:xfrm>
            <a:off x="620183" y="6270079"/>
            <a:ext cx="10180339" cy="365125"/>
          </a:xfrm>
        </p:spPr>
        <p:txBody>
          <a:bodyPr anchor="b"/>
          <a:lstStyle/>
          <a:p>
            <a:r>
              <a:rPr lang="en-GB" dirty="0"/>
              <a:t>Clinical cut-off date: 31 August 2020; Median follow-up: 15.6 months; </a:t>
            </a:r>
            <a:r>
              <a:rPr lang="en-GB" baseline="30000" dirty="0"/>
              <a:t>a</a:t>
            </a:r>
            <a:r>
              <a:rPr lang="en-GB" dirty="0"/>
              <a:t> HRs are from unstratified analyses</a:t>
            </a:r>
            <a:br>
              <a:rPr lang="en-GB" dirty="0"/>
            </a:br>
            <a:r>
              <a:rPr lang="en-GB" dirty="0" err="1"/>
              <a:t>atezo</a:t>
            </a:r>
            <a:r>
              <a:rPr lang="en-GB" dirty="0"/>
              <a:t>, atezolizumab; </a:t>
            </a:r>
            <a:r>
              <a:rPr lang="en-GB" dirty="0" err="1"/>
              <a:t>bev</a:t>
            </a:r>
            <a:r>
              <a:rPr lang="en-GB" dirty="0"/>
              <a:t>, bevacizumab; CI, confidence interval; HBV, hepatitis B virus; HCC, hepatocellular carcinoma; HCV, hepatitis C virus; HR, hazard ratio; OS, overall survival</a:t>
            </a:r>
          </a:p>
          <a:p>
            <a:r>
              <a:rPr lang="en-GB" dirty="0"/>
              <a:t>1. Cheng A-L, et al. J Hepatol. 2022;76:862-73</a:t>
            </a:r>
          </a:p>
        </p:txBody>
      </p:sp>
      <p:graphicFrame>
        <p:nvGraphicFramePr>
          <p:cNvPr id="11" name="Table 10">
            <a:extLst>
              <a:ext uri="{FF2B5EF4-FFF2-40B4-BE49-F238E27FC236}">
                <a16:creationId xmlns:a16="http://schemas.microsoft.com/office/drawing/2014/main" id="{8A3DB69A-8F32-EA4F-B94F-484335CA8047}"/>
              </a:ext>
            </a:extLst>
          </p:cNvPr>
          <p:cNvGraphicFramePr>
            <a:graphicFrameLocks noGrp="1"/>
          </p:cNvGraphicFramePr>
          <p:nvPr>
            <p:extLst>
              <p:ext uri="{D42A27DB-BD31-4B8C-83A1-F6EECF244321}">
                <p14:modId xmlns:p14="http://schemas.microsoft.com/office/powerpoint/2010/main" val="2215433274"/>
              </p:ext>
            </p:extLst>
          </p:nvPr>
        </p:nvGraphicFramePr>
        <p:xfrm>
          <a:off x="695400" y="2210000"/>
          <a:ext cx="10507903" cy="22250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463965528"/>
                    </a:ext>
                  </a:extLst>
                </a:gridCol>
                <a:gridCol w="1872208">
                  <a:extLst>
                    <a:ext uri="{9D8B030D-6E8A-4147-A177-3AD203B41FA5}">
                      <a16:colId xmlns:a16="http://schemas.microsoft.com/office/drawing/2014/main" val="2002213258"/>
                    </a:ext>
                  </a:extLst>
                </a:gridCol>
                <a:gridCol w="1944216">
                  <a:extLst>
                    <a:ext uri="{9D8B030D-6E8A-4147-A177-3AD203B41FA5}">
                      <a16:colId xmlns:a16="http://schemas.microsoft.com/office/drawing/2014/main" val="887470891"/>
                    </a:ext>
                  </a:extLst>
                </a:gridCol>
                <a:gridCol w="2281015">
                  <a:extLst>
                    <a:ext uri="{9D8B030D-6E8A-4147-A177-3AD203B41FA5}">
                      <a16:colId xmlns:a16="http://schemas.microsoft.com/office/drawing/2014/main" val="2360451492"/>
                    </a:ext>
                  </a:extLst>
                </a:gridCol>
                <a:gridCol w="2034200">
                  <a:extLst>
                    <a:ext uri="{9D8B030D-6E8A-4147-A177-3AD203B41FA5}">
                      <a16:colId xmlns:a16="http://schemas.microsoft.com/office/drawing/2014/main" val="343565769"/>
                    </a:ext>
                  </a:extLst>
                </a:gridCol>
              </a:tblGrid>
              <a:tr h="370840">
                <a:tc rowSpan="2">
                  <a:txBody>
                    <a:bodyPr/>
                    <a:lstStyle/>
                    <a:p>
                      <a:r>
                        <a:rPr lang="en-GB" sz="1400" noProof="0" dirty="0">
                          <a:solidFill>
                            <a:schemeClr val="tx1"/>
                          </a:solidFill>
                          <a:latin typeface="Arial" panose="020B0604020202020204" pitchFamily="34" charset="0"/>
                          <a:cs typeface="Arial" panose="020B0604020202020204" pitchFamily="34" charset="0"/>
                        </a:rPr>
                        <a:t>Characteristic (n)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400" noProof="0" dirty="0">
                          <a:solidFill>
                            <a:schemeClr val="tx1"/>
                          </a:solidFill>
                          <a:latin typeface="Arial" panose="020B0604020202020204" pitchFamily="34" charset="0"/>
                          <a:cs typeface="Arial" panose="020B0604020202020204" pitchFamily="34" charset="0"/>
                        </a:rPr>
                        <a:t>Median OS, months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1400" noProof="0" dirty="0">
                          <a:solidFill>
                            <a:schemeClr val="tx1"/>
                          </a:solidFill>
                          <a:latin typeface="Arial" panose="020B0604020202020204" pitchFamily="34" charset="0"/>
                          <a:cs typeface="Arial" panose="020B0604020202020204" pitchFamily="34" charset="0"/>
                        </a:rPr>
                        <a:t>HR</a:t>
                      </a:r>
                      <a:r>
                        <a:rPr lang="en-GB" sz="1400" baseline="30000" noProof="0" dirty="0">
                          <a:solidFill>
                            <a:schemeClr val="tx1"/>
                          </a:solidFill>
                          <a:latin typeface="Arial" panose="020B0604020202020204" pitchFamily="34" charset="0"/>
                          <a:cs typeface="Arial" panose="020B0604020202020204" pitchFamily="34" charset="0"/>
                        </a:rPr>
                        <a:t>a</a:t>
                      </a:r>
                      <a:r>
                        <a:rPr lang="en-GB" sz="1400" noProof="0" dirty="0">
                          <a:solidFill>
                            <a:schemeClr val="tx1"/>
                          </a:solidFill>
                          <a:latin typeface="Arial" panose="020B0604020202020204" pitchFamily="34" charset="0"/>
                          <a:cs typeface="Arial" panose="020B0604020202020204" pitchFamily="34" charset="0"/>
                        </a:rPr>
                        <a:t> (95%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873735"/>
                  </a:ext>
                </a:extLst>
              </a:tr>
              <a:tr h="370840">
                <a:tc vMerge="1">
                  <a:txBody>
                    <a:bodyPr/>
                    <a:lstStyle/>
                    <a:p>
                      <a:r>
                        <a:rPr lang="en-GB" sz="1400" noProof="0" dirty="0">
                          <a:solidFill>
                            <a:schemeClr val="tx1"/>
                          </a:solidFill>
                          <a:latin typeface="Arial" panose="020B0604020202020204" pitchFamily="34" charset="0"/>
                          <a:cs typeface="Arial" panose="020B0604020202020204" pitchFamily="34" charset="0"/>
                        </a:rPr>
                        <a:t>Characteristic (n)</a:t>
                      </a:r>
                    </a:p>
                    <a:p>
                      <a:endParaRPr lang="en-GB" sz="1400" noProof="0" dirty="0">
                        <a:solidFill>
                          <a:schemeClr val="tx1"/>
                        </a:solidFill>
                        <a:highlight>
                          <a:srgbClr val="FF0000"/>
                        </a:highlight>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Atezo + Bev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Sorafenib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en-GB" sz="1400" noProof="0" dirty="0">
                          <a:solidFill>
                            <a:schemeClr val="tx1"/>
                          </a:solidFill>
                          <a:latin typeface="Arial" panose="020B0604020202020204" pitchFamily="34" charset="0"/>
                          <a:cs typeface="Arial" panose="020B0604020202020204" pitchFamily="34" charset="0"/>
                        </a:rPr>
                        <a:t>HR (95%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302759"/>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All patients (501)</a:t>
                      </a: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19.2</a:t>
                      </a: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13.4</a:t>
                      </a:r>
                    </a:p>
                  </a:txBody>
                  <a:tcPr anchor="ctr">
                    <a:lnT w="12700" cap="flat" cmpd="sng" algn="ctr">
                      <a:solidFill>
                        <a:schemeClr val="tx1"/>
                      </a:solidFill>
                      <a:prstDash val="solid"/>
                      <a:round/>
                      <a:headEnd type="none" w="med" len="med"/>
                      <a:tailEnd type="none" w="med" len="med"/>
                    </a:lnT>
                    <a:no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0.66 (0.52-0.85)</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98693738"/>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HBV-HCC (240)</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19.0</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12.4</a:t>
                      </a:r>
                    </a:p>
                  </a:txBody>
                  <a:tcPr anchor="ctr">
                    <a:no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0.58 (0.40-0.83)</a:t>
                      </a:r>
                    </a:p>
                  </a:txBody>
                  <a:tcPr anchor="ctr">
                    <a:noFill/>
                  </a:tcPr>
                </a:tc>
                <a:extLst>
                  <a:ext uri="{0D108BD9-81ED-4DB2-BD59-A6C34878D82A}">
                    <a16:rowId xmlns:a16="http://schemas.microsoft.com/office/drawing/2014/main" val="484151546"/>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HCV-HCC (108)</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24.6</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12.6</a:t>
                      </a:r>
                    </a:p>
                  </a:txBody>
                  <a:tcPr anchor="ctr">
                    <a:no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0.43 (0.25-0.73)</a:t>
                      </a:r>
                    </a:p>
                  </a:txBody>
                  <a:tcPr anchor="ctr">
                    <a:noFill/>
                  </a:tcPr>
                </a:tc>
                <a:extLst>
                  <a:ext uri="{0D108BD9-81ED-4DB2-BD59-A6C34878D82A}">
                    <a16:rowId xmlns:a16="http://schemas.microsoft.com/office/drawing/2014/main" val="144716183"/>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Non-viral HCC (153)</a:t>
                      </a:r>
                    </a:p>
                  </a:txBody>
                  <a:tcPr anchor="ctr">
                    <a:solidFill>
                      <a:schemeClr val="accent1">
                        <a:lumMod val="20000"/>
                        <a:lumOff val="80000"/>
                      </a:schemeClr>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17.0</a:t>
                      </a:r>
                    </a:p>
                  </a:txBody>
                  <a:tcPr anchor="ctr">
                    <a:solidFill>
                      <a:schemeClr val="accent1">
                        <a:lumMod val="20000"/>
                        <a:lumOff val="80000"/>
                      </a:schemeClr>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18.1</a:t>
                      </a:r>
                    </a:p>
                  </a:txBody>
                  <a:tcPr anchor="ctr">
                    <a:solidFill>
                      <a:schemeClr val="accent1">
                        <a:lumMod val="20000"/>
                        <a:lumOff val="80000"/>
                      </a:schemeClr>
                    </a:solid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1.05 (</a:t>
                      </a:r>
                      <a:r>
                        <a:rPr lang="en-GB" sz="1400" kern="1200" noProof="0" dirty="0">
                          <a:solidFill>
                            <a:schemeClr val="tx1"/>
                          </a:solidFill>
                          <a:latin typeface="Arial" panose="020B0604020202020204" pitchFamily="34" charset="0"/>
                          <a:ea typeface="+mn-ea"/>
                          <a:cs typeface="Arial" panose="020B0604020202020204" pitchFamily="34" charset="0"/>
                        </a:rPr>
                        <a:t>0.68-1.63)</a:t>
                      </a:r>
                    </a:p>
                  </a:txBody>
                  <a:tcPr anchor="ctr">
                    <a:solidFill>
                      <a:schemeClr val="accent1">
                        <a:lumMod val="20000"/>
                        <a:lumOff val="80000"/>
                      </a:schemeClr>
                    </a:solidFill>
                  </a:tcPr>
                </a:tc>
                <a:extLst>
                  <a:ext uri="{0D108BD9-81ED-4DB2-BD59-A6C34878D82A}">
                    <a16:rowId xmlns:a16="http://schemas.microsoft.com/office/drawing/2014/main" val="1819557745"/>
                  </a:ext>
                </a:extLst>
              </a:tr>
            </a:tbl>
          </a:graphicData>
        </a:graphic>
      </p:graphicFrame>
      <p:cxnSp>
        <p:nvCxnSpPr>
          <p:cNvPr id="15" name="Straight Connector 14">
            <a:extLst>
              <a:ext uri="{FF2B5EF4-FFF2-40B4-BE49-F238E27FC236}">
                <a16:creationId xmlns:a16="http://schemas.microsoft.com/office/drawing/2014/main" id="{47BAE5A1-CEB2-8B4D-A6F5-5A9A88BF1245}"/>
              </a:ext>
            </a:extLst>
          </p:cNvPr>
          <p:cNvCxnSpPr>
            <a:cxnSpLocks/>
          </p:cNvCxnSpPr>
          <p:nvPr/>
        </p:nvCxnSpPr>
        <p:spPr>
          <a:xfrm>
            <a:off x="6591896" y="4578925"/>
            <a:ext cx="26048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7B7DF73-6A73-F549-A153-0696F9EF1E85}"/>
              </a:ext>
            </a:extLst>
          </p:cNvPr>
          <p:cNvCxnSpPr>
            <a:cxnSpLocks/>
          </p:cNvCxnSpPr>
          <p:nvPr/>
        </p:nvCxnSpPr>
        <p:spPr>
          <a:xfrm flipV="1">
            <a:off x="6591875"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9B6ECF7-DB3D-CF4E-A8F9-C25E2D2C6431}"/>
              </a:ext>
            </a:extLst>
          </p:cNvPr>
          <p:cNvCxnSpPr>
            <a:cxnSpLocks/>
          </p:cNvCxnSpPr>
          <p:nvPr/>
        </p:nvCxnSpPr>
        <p:spPr>
          <a:xfrm flipV="1">
            <a:off x="7369750"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A40B61C-B5D0-1248-B924-ADF4807CED3C}"/>
              </a:ext>
            </a:extLst>
          </p:cNvPr>
          <p:cNvCxnSpPr>
            <a:cxnSpLocks/>
          </p:cNvCxnSpPr>
          <p:nvPr/>
        </p:nvCxnSpPr>
        <p:spPr>
          <a:xfrm flipV="1">
            <a:off x="7826950"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4AC5F6F-14B6-1347-944D-47FAAD3951D0}"/>
              </a:ext>
            </a:extLst>
          </p:cNvPr>
          <p:cNvCxnSpPr>
            <a:cxnSpLocks/>
          </p:cNvCxnSpPr>
          <p:nvPr/>
        </p:nvCxnSpPr>
        <p:spPr>
          <a:xfrm flipV="1">
            <a:off x="8153975"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DB0233E-54BC-0347-8E0D-DD18E2EB3DE2}"/>
              </a:ext>
            </a:extLst>
          </p:cNvPr>
          <p:cNvCxnSpPr>
            <a:cxnSpLocks/>
          </p:cNvCxnSpPr>
          <p:nvPr/>
        </p:nvCxnSpPr>
        <p:spPr>
          <a:xfrm flipV="1">
            <a:off x="8411150"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1DD0B33-8220-704F-92FF-2C721ACF8249}"/>
              </a:ext>
            </a:extLst>
          </p:cNvPr>
          <p:cNvCxnSpPr>
            <a:cxnSpLocks/>
          </p:cNvCxnSpPr>
          <p:nvPr/>
        </p:nvCxnSpPr>
        <p:spPr>
          <a:xfrm flipV="1">
            <a:off x="8608000"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38AF50B-693D-1748-94B0-DA5A62668999}"/>
              </a:ext>
            </a:extLst>
          </p:cNvPr>
          <p:cNvCxnSpPr>
            <a:cxnSpLocks/>
          </p:cNvCxnSpPr>
          <p:nvPr/>
        </p:nvCxnSpPr>
        <p:spPr>
          <a:xfrm flipV="1">
            <a:off x="8795325"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6F75D8C-1B6B-D049-AC3B-6C95E2FC78E3}"/>
              </a:ext>
            </a:extLst>
          </p:cNvPr>
          <p:cNvCxnSpPr>
            <a:cxnSpLocks/>
          </p:cNvCxnSpPr>
          <p:nvPr/>
        </p:nvCxnSpPr>
        <p:spPr>
          <a:xfrm flipV="1">
            <a:off x="8944550"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7A7817C-E818-784E-BD67-D98DD8B07B20}"/>
              </a:ext>
            </a:extLst>
          </p:cNvPr>
          <p:cNvCxnSpPr>
            <a:cxnSpLocks/>
          </p:cNvCxnSpPr>
          <p:nvPr/>
        </p:nvCxnSpPr>
        <p:spPr>
          <a:xfrm flipV="1">
            <a:off x="9071550"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B7AE551-62A1-6841-8EF6-7AFC74B57B4D}"/>
              </a:ext>
            </a:extLst>
          </p:cNvPr>
          <p:cNvCxnSpPr>
            <a:cxnSpLocks/>
          </p:cNvCxnSpPr>
          <p:nvPr/>
        </p:nvCxnSpPr>
        <p:spPr>
          <a:xfrm flipV="1">
            <a:off x="9192200"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7BDF223-A849-9249-A8D9-F0872E66FF91}"/>
              </a:ext>
            </a:extLst>
          </p:cNvPr>
          <p:cNvSpPr txBox="1"/>
          <p:nvPr/>
        </p:nvSpPr>
        <p:spPr>
          <a:xfrm>
            <a:off x="6496489" y="4622456"/>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0.2</a:t>
            </a:r>
          </a:p>
        </p:txBody>
      </p:sp>
      <p:sp>
        <p:nvSpPr>
          <p:cNvPr id="28" name="TextBox 27">
            <a:extLst>
              <a:ext uri="{FF2B5EF4-FFF2-40B4-BE49-F238E27FC236}">
                <a16:creationId xmlns:a16="http://schemas.microsoft.com/office/drawing/2014/main" id="{1234E6BE-01E6-D64B-96A8-CEB97E5B9689}"/>
              </a:ext>
            </a:extLst>
          </p:cNvPr>
          <p:cNvSpPr txBox="1"/>
          <p:nvPr/>
        </p:nvSpPr>
        <p:spPr>
          <a:xfrm>
            <a:off x="8299890" y="4622456"/>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a:t>
            </a:r>
          </a:p>
        </p:txBody>
      </p:sp>
      <p:sp>
        <p:nvSpPr>
          <p:cNvPr id="29" name="TextBox 28">
            <a:extLst>
              <a:ext uri="{FF2B5EF4-FFF2-40B4-BE49-F238E27FC236}">
                <a16:creationId xmlns:a16="http://schemas.microsoft.com/office/drawing/2014/main" id="{C9E5172C-CCDC-5D4D-9A13-BC0EA86C3D2C}"/>
              </a:ext>
            </a:extLst>
          </p:cNvPr>
          <p:cNvSpPr txBox="1"/>
          <p:nvPr/>
        </p:nvSpPr>
        <p:spPr>
          <a:xfrm>
            <a:off x="9102146" y="4622456"/>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2.0</a:t>
            </a:r>
          </a:p>
        </p:txBody>
      </p:sp>
      <p:sp>
        <p:nvSpPr>
          <p:cNvPr id="30" name="TextBox 29">
            <a:extLst>
              <a:ext uri="{FF2B5EF4-FFF2-40B4-BE49-F238E27FC236}">
                <a16:creationId xmlns:a16="http://schemas.microsoft.com/office/drawing/2014/main" id="{9475BA8C-FAD4-A142-9C6A-ADD44E82D649}"/>
              </a:ext>
            </a:extLst>
          </p:cNvPr>
          <p:cNvSpPr txBox="1"/>
          <p:nvPr/>
        </p:nvSpPr>
        <p:spPr>
          <a:xfrm>
            <a:off x="6918622" y="4892331"/>
            <a:ext cx="14230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Favours </a:t>
            </a:r>
            <a:r>
              <a:rPr lang="en-GB" sz="1200" dirty="0" err="1">
                <a:latin typeface="Arial" panose="020B0604020202020204" pitchFamily="34" charset="0"/>
                <a:ea typeface="Aileron" charset="0"/>
                <a:cs typeface="Arial" panose="020B0604020202020204" pitchFamily="34" charset="0"/>
              </a:rPr>
              <a:t>atezo</a:t>
            </a:r>
            <a:r>
              <a:rPr lang="en-GB" sz="1200" dirty="0">
                <a:latin typeface="Arial" panose="020B0604020202020204" pitchFamily="34" charset="0"/>
                <a:ea typeface="Aileron" charset="0"/>
                <a:cs typeface="Arial" panose="020B0604020202020204" pitchFamily="34" charset="0"/>
              </a:rPr>
              <a:t> + </a:t>
            </a:r>
            <a:r>
              <a:rPr lang="en-GB" sz="1200" dirty="0" err="1">
                <a:latin typeface="Arial" panose="020B0604020202020204" pitchFamily="34" charset="0"/>
                <a:ea typeface="Aileron" charset="0"/>
                <a:cs typeface="Arial" panose="020B0604020202020204" pitchFamily="34" charset="0"/>
              </a:rPr>
              <a:t>bev</a:t>
            </a:r>
            <a:endParaRPr lang="en-GB" sz="1200" dirty="0">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5E932F5E-35F2-2C4D-BC28-A414784BB091}"/>
              </a:ext>
            </a:extLst>
          </p:cNvPr>
          <p:cNvSpPr txBox="1"/>
          <p:nvPr/>
        </p:nvSpPr>
        <p:spPr>
          <a:xfrm>
            <a:off x="8521299" y="4892331"/>
            <a:ext cx="1271182"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Favours sorafenib</a:t>
            </a:r>
          </a:p>
        </p:txBody>
      </p:sp>
      <p:cxnSp>
        <p:nvCxnSpPr>
          <p:cNvPr id="32" name="Straight Connector 31">
            <a:extLst>
              <a:ext uri="{FF2B5EF4-FFF2-40B4-BE49-F238E27FC236}">
                <a16:creationId xmlns:a16="http://schemas.microsoft.com/office/drawing/2014/main" id="{46A3B807-F0D9-0840-958A-314190BE5C6B}"/>
              </a:ext>
            </a:extLst>
          </p:cNvPr>
          <p:cNvCxnSpPr>
            <a:cxnSpLocks/>
          </p:cNvCxnSpPr>
          <p:nvPr/>
        </p:nvCxnSpPr>
        <p:spPr>
          <a:xfrm flipV="1">
            <a:off x="7941250" y="2942047"/>
            <a:ext cx="0" cy="1639557"/>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984DFF3-42E7-204D-84E0-E300A8817536}"/>
              </a:ext>
            </a:extLst>
          </p:cNvPr>
          <p:cNvCxnSpPr>
            <a:cxnSpLocks/>
          </p:cNvCxnSpPr>
          <p:nvPr/>
        </p:nvCxnSpPr>
        <p:spPr>
          <a:xfrm flipV="1">
            <a:off x="8411150" y="2938872"/>
            <a:ext cx="0" cy="1642732"/>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CDCC7E83-FFEE-A949-B1E4-43165F18A7C2}"/>
              </a:ext>
            </a:extLst>
          </p:cNvPr>
          <p:cNvGrpSpPr/>
          <p:nvPr/>
        </p:nvGrpSpPr>
        <p:grpSpPr>
          <a:xfrm>
            <a:off x="7974378" y="4187637"/>
            <a:ext cx="993599" cy="62508"/>
            <a:chOff x="7963396" y="2529210"/>
            <a:chExt cx="558800" cy="62508"/>
          </a:xfrm>
        </p:grpSpPr>
        <p:cxnSp>
          <p:nvCxnSpPr>
            <p:cNvPr id="35" name="Straight Connector 34">
              <a:extLst>
                <a:ext uri="{FF2B5EF4-FFF2-40B4-BE49-F238E27FC236}">
                  <a16:creationId xmlns:a16="http://schemas.microsoft.com/office/drawing/2014/main" id="{EC23CF74-AA14-C74A-ABE0-DAC077DD493D}"/>
                </a:ext>
              </a:extLst>
            </p:cNvPr>
            <p:cNvCxnSpPr>
              <a:cxnSpLocks/>
            </p:cNvCxnSpPr>
            <p:nvPr/>
          </p:nvCxnSpPr>
          <p:spPr>
            <a:xfrm>
              <a:off x="7963408" y="2560464"/>
              <a:ext cx="5582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EF84F8C-D343-F94D-AD8A-1FCFA89D5821}"/>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FEE403B-CCED-2045-9FB0-493BE097A8C1}"/>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 name="Diamond 37">
            <a:extLst>
              <a:ext uri="{FF2B5EF4-FFF2-40B4-BE49-F238E27FC236}">
                <a16:creationId xmlns:a16="http://schemas.microsoft.com/office/drawing/2014/main" id="{3EEABBB5-7652-F84F-AB37-AD797DC8FC95}"/>
              </a:ext>
            </a:extLst>
          </p:cNvPr>
          <p:cNvSpPr/>
          <p:nvPr/>
        </p:nvSpPr>
        <p:spPr>
          <a:xfrm>
            <a:off x="8418628" y="4168228"/>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39" name="Group 38">
            <a:extLst>
              <a:ext uri="{FF2B5EF4-FFF2-40B4-BE49-F238E27FC236}">
                <a16:creationId xmlns:a16="http://schemas.microsoft.com/office/drawing/2014/main" id="{47DD2EBD-F688-824E-AF73-B9E7421F3C11}"/>
              </a:ext>
            </a:extLst>
          </p:cNvPr>
          <p:cNvGrpSpPr/>
          <p:nvPr/>
        </p:nvGrpSpPr>
        <p:grpSpPr>
          <a:xfrm>
            <a:off x="6847252" y="3854262"/>
            <a:ext cx="1214509" cy="62508"/>
            <a:chOff x="7963396" y="2529210"/>
            <a:chExt cx="558800" cy="62508"/>
          </a:xfrm>
        </p:grpSpPr>
        <p:cxnSp>
          <p:nvCxnSpPr>
            <p:cNvPr id="40" name="Straight Connector 39">
              <a:extLst>
                <a:ext uri="{FF2B5EF4-FFF2-40B4-BE49-F238E27FC236}">
                  <a16:creationId xmlns:a16="http://schemas.microsoft.com/office/drawing/2014/main" id="{B837C23E-3F80-7842-84E9-B92F634AEEF9}"/>
                </a:ext>
              </a:extLst>
            </p:cNvPr>
            <p:cNvCxnSpPr>
              <a:cxnSpLocks/>
            </p:cNvCxnSpPr>
            <p:nvPr/>
          </p:nvCxnSpPr>
          <p:spPr>
            <a:xfrm>
              <a:off x="7963408" y="2560464"/>
              <a:ext cx="5582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FF62F30-2D7A-8A4A-9755-E2D1AF60D38B}"/>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A68C61C-CAF4-CB40-A9BE-238AEF554C7F}"/>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 name="Diamond 42">
            <a:extLst>
              <a:ext uri="{FF2B5EF4-FFF2-40B4-BE49-F238E27FC236}">
                <a16:creationId xmlns:a16="http://schemas.microsoft.com/office/drawing/2014/main" id="{11575D28-1C7E-6448-B4CB-A5C9C4761025}"/>
              </a:ext>
            </a:extLst>
          </p:cNvPr>
          <p:cNvSpPr/>
          <p:nvPr/>
        </p:nvSpPr>
        <p:spPr>
          <a:xfrm>
            <a:off x="7402628" y="3834853"/>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4" name="Group 43">
            <a:extLst>
              <a:ext uri="{FF2B5EF4-FFF2-40B4-BE49-F238E27FC236}">
                <a16:creationId xmlns:a16="http://schemas.microsoft.com/office/drawing/2014/main" id="{CD20FE05-CCC0-1742-A180-F19D3AEB5FB9}"/>
              </a:ext>
            </a:extLst>
          </p:cNvPr>
          <p:cNvGrpSpPr/>
          <p:nvPr/>
        </p:nvGrpSpPr>
        <p:grpSpPr>
          <a:xfrm>
            <a:off x="7664244" y="3088728"/>
            <a:ext cx="564654" cy="62508"/>
            <a:chOff x="7957542" y="2529210"/>
            <a:chExt cx="564654" cy="62508"/>
          </a:xfrm>
        </p:grpSpPr>
        <p:cxnSp>
          <p:nvCxnSpPr>
            <p:cNvPr id="45" name="Straight Connector 44">
              <a:extLst>
                <a:ext uri="{FF2B5EF4-FFF2-40B4-BE49-F238E27FC236}">
                  <a16:creationId xmlns:a16="http://schemas.microsoft.com/office/drawing/2014/main" id="{1C3E852C-36C2-5342-B914-C10957966051}"/>
                </a:ext>
              </a:extLst>
            </p:cNvPr>
            <p:cNvCxnSpPr>
              <a:cxnSpLocks/>
            </p:cNvCxnSpPr>
            <p:nvPr/>
          </p:nvCxnSpPr>
          <p:spPr>
            <a:xfrm>
              <a:off x="7957542" y="2560464"/>
              <a:ext cx="56415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FF1B2B2-83E0-4B4F-8AB6-C8D96080CC49}"/>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27A0B36-9897-1A45-8A87-9C3A22A8CDCE}"/>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8" name="Diamond 47">
            <a:extLst>
              <a:ext uri="{FF2B5EF4-FFF2-40B4-BE49-F238E27FC236}">
                <a16:creationId xmlns:a16="http://schemas.microsoft.com/office/drawing/2014/main" id="{7D425BB9-32DB-D048-A4A5-D138C8C2FA32}"/>
              </a:ext>
            </a:extLst>
          </p:cNvPr>
          <p:cNvSpPr/>
          <p:nvPr/>
        </p:nvSpPr>
        <p:spPr>
          <a:xfrm>
            <a:off x="7891578" y="3069319"/>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9" name="Group 48">
            <a:extLst>
              <a:ext uri="{FF2B5EF4-FFF2-40B4-BE49-F238E27FC236}">
                <a16:creationId xmlns:a16="http://schemas.microsoft.com/office/drawing/2014/main" id="{4E310758-A268-9C4E-BB6A-CC283E2DC559}"/>
              </a:ext>
            </a:extLst>
          </p:cNvPr>
          <p:cNvGrpSpPr/>
          <p:nvPr/>
        </p:nvGrpSpPr>
        <p:grpSpPr>
          <a:xfrm>
            <a:off x="7371156" y="3451037"/>
            <a:ext cx="825820" cy="62508"/>
            <a:chOff x="7959029" y="2529210"/>
            <a:chExt cx="563167" cy="62508"/>
          </a:xfrm>
        </p:grpSpPr>
        <p:cxnSp>
          <p:nvCxnSpPr>
            <p:cNvPr id="50" name="Straight Connector 49">
              <a:extLst>
                <a:ext uri="{FF2B5EF4-FFF2-40B4-BE49-F238E27FC236}">
                  <a16:creationId xmlns:a16="http://schemas.microsoft.com/office/drawing/2014/main" id="{08D5C0C5-52BB-7E45-A76E-04B755561914}"/>
                </a:ext>
              </a:extLst>
            </p:cNvPr>
            <p:cNvCxnSpPr>
              <a:cxnSpLocks/>
            </p:cNvCxnSpPr>
            <p:nvPr/>
          </p:nvCxnSpPr>
          <p:spPr>
            <a:xfrm>
              <a:off x="7959029" y="2560464"/>
              <a:ext cx="56267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F911FE2-E758-3442-8903-BC04B5AF6147}"/>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A4C549E-4D0E-FC4E-8AFA-6641D3E1E0A7}"/>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 name="Diamond 52">
            <a:extLst>
              <a:ext uri="{FF2B5EF4-FFF2-40B4-BE49-F238E27FC236}">
                <a16:creationId xmlns:a16="http://schemas.microsoft.com/office/drawing/2014/main" id="{99D76526-FAA4-7E4F-8785-7B4DCBE6CD93}"/>
              </a:ext>
            </a:extLst>
          </p:cNvPr>
          <p:cNvSpPr/>
          <p:nvPr/>
        </p:nvSpPr>
        <p:spPr>
          <a:xfrm>
            <a:off x="7742353" y="3431628"/>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4" name="Straight Connector 53">
            <a:extLst>
              <a:ext uri="{FF2B5EF4-FFF2-40B4-BE49-F238E27FC236}">
                <a16:creationId xmlns:a16="http://schemas.microsoft.com/office/drawing/2014/main" id="{7A965443-4699-3F46-9CFF-00FFA6E3D493}"/>
              </a:ext>
            </a:extLst>
          </p:cNvPr>
          <p:cNvCxnSpPr>
            <a:cxnSpLocks/>
          </p:cNvCxnSpPr>
          <p:nvPr/>
        </p:nvCxnSpPr>
        <p:spPr>
          <a:xfrm flipH="1">
            <a:off x="7089314" y="5157192"/>
            <a:ext cx="1269579"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957C1A0-75E1-B74F-888A-0C201351CA0E}"/>
              </a:ext>
            </a:extLst>
          </p:cNvPr>
          <p:cNvCxnSpPr>
            <a:cxnSpLocks/>
          </p:cNvCxnSpPr>
          <p:nvPr/>
        </p:nvCxnSpPr>
        <p:spPr>
          <a:xfrm>
            <a:off x="8495420" y="5157192"/>
            <a:ext cx="1269579"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29939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278510" cy="864000"/>
          </a:xfrm>
        </p:spPr>
        <p:txBody>
          <a:bodyPr>
            <a:normAutofit fontScale="90000"/>
          </a:bodyPr>
          <a:lstStyle/>
          <a:p>
            <a:r>
              <a:rPr lang="en-GB" sz="3000" dirty="0"/>
              <a:t>Subgroup: viral/non-viral | </a:t>
            </a:r>
            <a:r>
              <a:rPr lang="en-GB" sz="3000" dirty="0" err="1"/>
              <a:t>tremelimumab</a:t>
            </a:r>
            <a:r>
              <a:rPr lang="en-GB" sz="3000" dirty="0"/>
              <a:t> + Durvalumab </a:t>
            </a:r>
            <a:br>
              <a:rPr lang="en-GB" sz="3000" dirty="0"/>
            </a:br>
            <a:r>
              <a:rPr lang="en-GB" sz="2200" dirty="0">
                <a:solidFill>
                  <a:schemeClr val="accent1"/>
                </a:solidFill>
              </a:rPr>
              <a:t>survival benefit of IO in patients with non-viral HCC and HBV-infected HCC</a:t>
            </a:r>
            <a:br>
              <a:rPr lang="en-GB" sz="2000" dirty="0"/>
            </a:br>
            <a:endParaRPr lang="en-GB" sz="2000"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13" name="Content Placeholder 10">
            <a:extLst>
              <a:ext uri="{FF2B5EF4-FFF2-40B4-BE49-F238E27FC236}">
                <a16:creationId xmlns:a16="http://schemas.microsoft.com/office/drawing/2014/main" id="{A9F4C307-7722-0EDD-90DF-E4E06586279F}"/>
              </a:ext>
            </a:extLst>
          </p:cNvPr>
          <p:cNvSpPr txBox="1">
            <a:spLocks/>
          </p:cNvSpPr>
          <p:nvPr/>
        </p:nvSpPr>
        <p:spPr>
          <a:xfrm>
            <a:off x="620183" y="6356351"/>
            <a:ext cx="10588385"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aseline="30000" dirty="0">
                <a:solidFill>
                  <a:schemeClr val="tx2"/>
                </a:solidFill>
              </a:rPr>
              <a:t>a </a:t>
            </a:r>
            <a:r>
              <a:rPr lang="en-GB" dirty="0">
                <a:solidFill>
                  <a:schemeClr val="tx2"/>
                </a:solidFill>
              </a:rPr>
              <a:t>HR and 95% CI are estimated from an unstratified Cox proportional hazards model with treatment as the only covariate and using the Efron method to control for ties</a:t>
            </a:r>
            <a:br>
              <a:rPr lang="en-GB" dirty="0">
                <a:solidFill>
                  <a:srgbClr val="FF0000"/>
                </a:solidFill>
              </a:rPr>
            </a:br>
            <a:r>
              <a:rPr lang="en-GB" dirty="0"/>
              <a:t>CI, confidence interval; HBV, hepatitis B virus; HCV, hepatitis C virus; HR, hazard ratio; IO, immunotherapy; OS, overall survival; STRIDE, Single Tremelimumab Regular Interval Durvalumab </a:t>
            </a:r>
          </a:p>
          <a:p>
            <a:r>
              <a:rPr lang="en-GB" dirty="0"/>
              <a:t>Chan LS, et al. Ann Oncol. 2022;33 suppl 9:S869-70 (</a:t>
            </a:r>
            <a:r>
              <a:rPr lang="en-GB" sz="1200" dirty="0"/>
              <a:t>ESMO 2022 poster presentation 714-P)</a:t>
            </a:r>
            <a:endParaRPr lang="en-GB" dirty="0"/>
          </a:p>
        </p:txBody>
      </p:sp>
      <p:sp>
        <p:nvSpPr>
          <p:cNvPr id="10" name="TextBox 9">
            <a:extLst>
              <a:ext uri="{FF2B5EF4-FFF2-40B4-BE49-F238E27FC236}">
                <a16:creationId xmlns:a16="http://schemas.microsoft.com/office/drawing/2014/main" id="{25019F2E-4799-5A45-B726-C49A0ABC7F08}"/>
              </a:ext>
            </a:extLst>
          </p:cNvPr>
          <p:cNvSpPr txBox="1"/>
          <p:nvPr/>
        </p:nvSpPr>
        <p:spPr>
          <a:xfrm>
            <a:off x="1262229" y="4126045"/>
            <a:ext cx="1434927" cy="400110"/>
          </a:xfrm>
          <a:prstGeom prst="rect">
            <a:avLst/>
          </a:prstGeom>
          <a:noFill/>
        </p:spPr>
        <p:txBody>
          <a:bodyPr wrap="square" rtlCol="0">
            <a:spAutoFit/>
          </a:bodyPr>
          <a:lstStyle/>
          <a:p>
            <a:r>
              <a:rPr lang="en-GB" sz="1000" dirty="0">
                <a:latin typeface="Arial" panose="020B0604020202020204" pitchFamily="34" charset="0"/>
                <a:ea typeface="Aileron" charset="0"/>
                <a:cs typeface="Arial" panose="020B0604020202020204" pitchFamily="34" charset="0"/>
              </a:rPr>
              <a:t>STRIDE</a:t>
            </a:r>
          </a:p>
          <a:p>
            <a:r>
              <a:rPr lang="en-GB" sz="1000" dirty="0">
                <a:latin typeface="Arial" panose="020B0604020202020204" pitchFamily="34" charset="0"/>
                <a:ea typeface="Aileron" charset="0"/>
                <a:cs typeface="Arial" panose="020B0604020202020204" pitchFamily="34" charset="0"/>
              </a:rPr>
              <a:t>Sorafenib</a:t>
            </a:r>
          </a:p>
        </p:txBody>
      </p:sp>
      <p:cxnSp>
        <p:nvCxnSpPr>
          <p:cNvPr id="11" name="Straight Connector 10">
            <a:extLst>
              <a:ext uri="{FF2B5EF4-FFF2-40B4-BE49-F238E27FC236}">
                <a16:creationId xmlns:a16="http://schemas.microsoft.com/office/drawing/2014/main" id="{6202F34C-2E0D-C340-8433-A14DFAED2BA5}"/>
              </a:ext>
            </a:extLst>
          </p:cNvPr>
          <p:cNvCxnSpPr/>
          <p:nvPr/>
        </p:nvCxnSpPr>
        <p:spPr>
          <a:xfrm>
            <a:off x="1066313" y="4262269"/>
            <a:ext cx="19129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F899399-8AA5-A542-AC84-D25A9CF74BB3}"/>
              </a:ext>
            </a:extLst>
          </p:cNvPr>
          <p:cNvCxnSpPr/>
          <p:nvPr/>
        </p:nvCxnSpPr>
        <p:spPr>
          <a:xfrm>
            <a:off x="1066313" y="4401969"/>
            <a:ext cx="191293"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30FA12C-7DD8-E042-81CE-F69BF39FC5E4}"/>
              </a:ext>
            </a:extLst>
          </p:cNvPr>
          <p:cNvSpPr txBox="1"/>
          <p:nvPr/>
        </p:nvSpPr>
        <p:spPr>
          <a:xfrm rot="16200000">
            <a:off x="-242105" y="3493787"/>
            <a:ext cx="1434927"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Probability of OS</a:t>
            </a:r>
          </a:p>
        </p:txBody>
      </p:sp>
      <p:sp>
        <p:nvSpPr>
          <p:cNvPr id="16" name="TextBox 15">
            <a:extLst>
              <a:ext uri="{FF2B5EF4-FFF2-40B4-BE49-F238E27FC236}">
                <a16:creationId xmlns:a16="http://schemas.microsoft.com/office/drawing/2014/main" id="{D6024A29-6599-9641-9322-0CB59D60A5B0}"/>
              </a:ext>
            </a:extLst>
          </p:cNvPr>
          <p:cNvSpPr txBox="1"/>
          <p:nvPr/>
        </p:nvSpPr>
        <p:spPr>
          <a:xfrm rot="16200000">
            <a:off x="3680967" y="3493788"/>
            <a:ext cx="1434927"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Probability of OS</a:t>
            </a:r>
          </a:p>
        </p:txBody>
      </p:sp>
      <p:sp>
        <p:nvSpPr>
          <p:cNvPr id="17" name="TextBox 16">
            <a:extLst>
              <a:ext uri="{FF2B5EF4-FFF2-40B4-BE49-F238E27FC236}">
                <a16:creationId xmlns:a16="http://schemas.microsoft.com/office/drawing/2014/main" id="{24A85A3F-5240-FF4E-B7AC-9973B309E7E1}"/>
              </a:ext>
            </a:extLst>
          </p:cNvPr>
          <p:cNvSpPr txBox="1"/>
          <p:nvPr/>
        </p:nvSpPr>
        <p:spPr>
          <a:xfrm>
            <a:off x="5195132" y="4126045"/>
            <a:ext cx="1434927" cy="400110"/>
          </a:xfrm>
          <a:prstGeom prst="rect">
            <a:avLst/>
          </a:prstGeom>
          <a:noFill/>
        </p:spPr>
        <p:txBody>
          <a:bodyPr wrap="square" rtlCol="0">
            <a:spAutoFit/>
          </a:bodyPr>
          <a:lstStyle/>
          <a:p>
            <a:r>
              <a:rPr lang="en-GB" sz="1000" dirty="0">
                <a:latin typeface="Arial" panose="020B0604020202020204" pitchFamily="34" charset="0"/>
                <a:ea typeface="Aileron" charset="0"/>
                <a:cs typeface="Arial" panose="020B0604020202020204" pitchFamily="34" charset="0"/>
              </a:rPr>
              <a:t>STRIDE</a:t>
            </a:r>
          </a:p>
          <a:p>
            <a:r>
              <a:rPr lang="en-GB" sz="1000" dirty="0">
                <a:latin typeface="Arial" panose="020B0604020202020204" pitchFamily="34" charset="0"/>
                <a:ea typeface="Aileron" charset="0"/>
                <a:cs typeface="Arial" panose="020B0604020202020204" pitchFamily="34" charset="0"/>
              </a:rPr>
              <a:t>Sorafenib</a:t>
            </a:r>
          </a:p>
        </p:txBody>
      </p:sp>
      <p:cxnSp>
        <p:nvCxnSpPr>
          <p:cNvPr id="18" name="Straight Connector 17">
            <a:extLst>
              <a:ext uri="{FF2B5EF4-FFF2-40B4-BE49-F238E27FC236}">
                <a16:creationId xmlns:a16="http://schemas.microsoft.com/office/drawing/2014/main" id="{9E9997BB-A659-0C46-A426-6CFBD095BB58}"/>
              </a:ext>
            </a:extLst>
          </p:cNvPr>
          <p:cNvCxnSpPr/>
          <p:nvPr/>
        </p:nvCxnSpPr>
        <p:spPr>
          <a:xfrm>
            <a:off x="4999216" y="4262269"/>
            <a:ext cx="19129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1C88B1-7158-934A-BFDE-BF6CE38E2143}"/>
              </a:ext>
            </a:extLst>
          </p:cNvPr>
          <p:cNvCxnSpPr/>
          <p:nvPr/>
        </p:nvCxnSpPr>
        <p:spPr>
          <a:xfrm>
            <a:off x="4999216" y="4401969"/>
            <a:ext cx="191293"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237F6E9-04F4-714A-8306-B7DAEF30B2C6}"/>
              </a:ext>
            </a:extLst>
          </p:cNvPr>
          <p:cNvSpPr txBox="1"/>
          <p:nvPr/>
        </p:nvSpPr>
        <p:spPr>
          <a:xfrm>
            <a:off x="9078874" y="4126045"/>
            <a:ext cx="1434927" cy="400110"/>
          </a:xfrm>
          <a:prstGeom prst="rect">
            <a:avLst/>
          </a:prstGeom>
          <a:noFill/>
        </p:spPr>
        <p:txBody>
          <a:bodyPr wrap="square" rtlCol="0">
            <a:spAutoFit/>
          </a:bodyPr>
          <a:lstStyle/>
          <a:p>
            <a:r>
              <a:rPr lang="en-GB" sz="1000" dirty="0">
                <a:latin typeface="Arial" panose="020B0604020202020204" pitchFamily="34" charset="0"/>
                <a:ea typeface="Aileron" charset="0"/>
                <a:cs typeface="Arial" panose="020B0604020202020204" pitchFamily="34" charset="0"/>
              </a:rPr>
              <a:t>STRIDE</a:t>
            </a:r>
          </a:p>
          <a:p>
            <a:r>
              <a:rPr lang="en-GB" sz="1000" dirty="0">
                <a:latin typeface="Arial" panose="020B0604020202020204" pitchFamily="34" charset="0"/>
                <a:ea typeface="Aileron" charset="0"/>
                <a:cs typeface="Arial" panose="020B0604020202020204" pitchFamily="34" charset="0"/>
              </a:rPr>
              <a:t>Sorafenib</a:t>
            </a:r>
          </a:p>
        </p:txBody>
      </p:sp>
      <p:cxnSp>
        <p:nvCxnSpPr>
          <p:cNvPr id="22" name="Straight Connector 21">
            <a:extLst>
              <a:ext uri="{FF2B5EF4-FFF2-40B4-BE49-F238E27FC236}">
                <a16:creationId xmlns:a16="http://schemas.microsoft.com/office/drawing/2014/main" id="{A6CED111-7BE7-3F45-81CA-2B967EBFF7FC}"/>
              </a:ext>
            </a:extLst>
          </p:cNvPr>
          <p:cNvCxnSpPr/>
          <p:nvPr/>
        </p:nvCxnSpPr>
        <p:spPr>
          <a:xfrm>
            <a:off x="8882958" y="4262269"/>
            <a:ext cx="19129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9F4D20E-E9BD-B046-BA7D-39496F518E7D}"/>
              </a:ext>
            </a:extLst>
          </p:cNvPr>
          <p:cNvCxnSpPr/>
          <p:nvPr/>
        </p:nvCxnSpPr>
        <p:spPr>
          <a:xfrm>
            <a:off x="8882958" y="4401969"/>
            <a:ext cx="191293"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CF95501-2F5B-DA41-8197-96BA2F06596B}"/>
              </a:ext>
            </a:extLst>
          </p:cNvPr>
          <p:cNvSpPr txBox="1"/>
          <p:nvPr/>
        </p:nvSpPr>
        <p:spPr>
          <a:xfrm>
            <a:off x="1121961" y="4752318"/>
            <a:ext cx="2763304"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Time from randomisation (months)</a:t>
            </a:r>
          </a:p>
        </p:txBody>
      </p:sp>
      <p:sp>
        <p:nvSpPr>
          <p:cNvPr id="25" name="TextBox 24">
            <a:extLst>
              <a:ext uri="{FF2B5EF4-FFF2-40B4-BE49-F238E27FC236}">
                <a16:creationId xmlns:a16="http://schemas.microsoft.com/office/drawing/2014/main" id="{864FEEC8-A02F-9E46-8F8D-4580AC0792B5}"/>
              </a:ext>
            </a:extLst>
          </p:cNvPr>
          <p:cNvSpPr txBox="1"/>
          <p:nvPr/>
        </p:nvSpPr>
        <p:spPr>
          <a:xfrm>
            <a:off x="5025367" y="4752318"/>
            <a:ext cx="2763304"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Time from randomisation (months)</a:t>
            </a:r>
          </a:p>
        </p:txBody>
      </p:sp>
      <p:sp>
        <p:nvSpPr>
          <p:cNvPr id="26" name="TextBox 25">
            <a:extLst>
              <a:ext uri="{FF2B5EF4-FFF2-40B4-BE49-F238E27FC236}">
                <a16:creationId xmlns:a16="http://schemas.microsoft.com/office/drawing/2014/main" id="{8BE40D30-299E-D34C-9A88-7FB07D93F7A6}"/>
              </a:ext>
            </a:extLst>
          </p:cNvPr>
          <p:cNvSpPr txBox="1"/>
          <p:nvPr/>
        </p:nvSpPr>
        <p:spPr>
          <a:xfrm>
            <a:off x="8928773" y="4752318"/>
            <a:ext cx="2763304"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Time from randomisation (months)</a:t>
            </a:r>
          </a:p>
        </p:txBody>
      </p:sp>
      <p:sp>
        <p:nvSpPr>
          <p:cNvPr id="27" name="TextBox 26">
            <a:extLst>
              <a:ext uri="{FF2B5EF4-FFF2-40B4-BE49-F238E27FC236}">
                <a16:creationId xmlns:a16="http://schemas.microsoft.com/office/drawing/2014/main" id="{23CE8FAB-78E1-B24F-A91F-E9F06A3BEA5B}"/>
              </a:ext>
            </a:extLst>
          </p:cNvPr>
          <p:cNvSpPr txBox="1"/>
          <p:nvPr/>
        </p:nvSpPr>
        <p:spPr>
          <a:xfrm>
            <a:off x="376553" y="4888741"/>
            <a:ext cx="1037874" cy="258532"/>
          </a:xfrm>
          <a:prstGeom prst="rect">
            <a:avLst/>
          </a:prstGeom>
          <a:noFill/>
        </p:spPr>
        <p:txBody>
          <a:bodyPr wrap="square" lIns="0" tIns="0" rIns="0" bIns="0" rtlCol="0">
            <a:spAutoFit/>
          </a:bodyPr>
          <a:lstStyle/>
          <a:p>
            <a:pPr>
              <a:lnSpc>
                <a:spcPct val="80000"/>
              </a:lnSpc>
            </a:pPr>
            <a:r>
              <a:rPr lang="en-GB" sz="700" b="1" dirty="0">
                <a:latin typeface="Arial" panose="020B0604020202020204" pitchFamily="34" charset="0"/>
                <a:ea typeface="Aileron" charset="0"/>
                <a:cs typeface="Arial" panose="020B0604020202020204" pitchFamily="34" charset="0"/>
              </a:rPr>
              <a:t>Number at risk</a:t>
            </a:r>
          </a:p>
          <a:p>
            <a:pPr>
              <a:lnSpc>
                <a:spcPct val="80000"/>
              </a:lnSpc>
            </a:pPr>
            <a:r>
              <a:rPr lang="en-GB" sz="700" b="1" dirty="0">
                <a:solidFill>
                  <a:schemeClr val="tx2"/>
                </a:solidFill>
                <a:latin typeface="Arial" panose="020B0604020202020204" pitchFamily="34" charset="0"/>
                <a:ea typeface="Aileron" charset="0"/>
                <a:cs typeface="Arial" panose="020B0604020202020204" pitchFamily="34" charset="0"/>
              </a:rPr>
              <a:t>STRIDE</a:t>
            </a:r>
          </a:p>
          <a:p>
            <a:pPr>
              <a:lnSpc>
                <a:spcPct val="80000"/>
              </a:lnSpc>
            </a:pPr>
            <a:r>
              <a:rPr lang="en-GB" sz="700" b="1" dirty="0">
                <a:solidFill>
                  <a:schemeClr val="accent1"/>
                </a:solidFill>
                <a:latin typeface="Arial" panose="020B0604020202020204" pitchFamily="34" charset="0"/>
                <a:ea typeface="Aileron" charset="0"/>
                <a:cs typeface="Arial" panose="020B0604020202020204" pitchFamily="34" charset="0"/>
              </a:rPr>
              <a:t>Sorafenib</a:t>
            </a:r>
          </a:p>
        </p:txBody>
      </p:sp>
      <p:sp>
        <p:nvSpPr>
          <p:cNvPr id="28" name="TextBox 27">
            <a:extLst>
              <a:ext uri="{FF2B5EF4-FFF2-40B4-BE49-F238E27FC236}">
                <a16:creationId xmlns:a16="http://schemas.microsoft.com/office/drawing/2014/main" id="{89225164-CCD6-9E4D-A72E-47EA605DA387}"/>
              </a:ext>
            </a:extLst>
          </p:cNvPr>
          <p:cNvSpPr txBox="1"/>
          <p:nvPr/>
        </p:nvSpPr>
        <p:spPr>
          <a:xfrm>
            <a:off x="4319289" y="4888741"/>
            <a:ext cx="1037874" cy="258532"/>
          </a:xfrm>
          <a:prstGeom prst="rect">
            <a:avLst/>
          </a:prstGeom>
          <a:noFill/>
        </p:spPr>
        <p:txBody>
          <a:bodyPr wrap="square" lIns="0" tIns="0" rIns="0" bIns="0" rtlCol="0">
            <a:spAutoFit/>
          </a:bodyPr>
          <a:lstStyle/>
          <a:p>
            <a:pPr>
              <a:lnSpc>
                <a:spcPct val="80000"/>
              </a:lnSpc>
            </a:pPr>
            <a:r>
              <a:rPr lang="en-GB" sz="700" b="1" dirty="0">
                <a:latin typeface="Arial" panose="020B0604020202020204" pitchFamily="34" charset="0"/>
                <a:ea typeface="Aileron" charset="0"/>
                <a:cs typeface="Arial" panose="020B0604020202020204" pitchFamily="34" charset="0"/>
              </a:rPr>
              <a:t>Number at risk</a:t>
            </a:r>
          </a:p>
          <a:p>
            <a:pPr>
              <a:lnSpc>
                <a:spcPct val="80000"/>
              </a:lnSpc>
            </a:pPr>
            <a:r>
              <a:rPr lang="en-GB" sz="700" b="1" dirty="0">
                <a:solidFill>
                  <a:schemeClr val="tx2"/>
                </a:solidFill>
                <a:latin typeface="Arial" panose="020B0604020202020204" pitchFamily="34" charset="0"/>
                <a:ea typeface="Aileron" charset="0"/>
                <a:cs typeface="Arial" panose="020B0604020202020204" pitchFamily="34" charset="0"/>
              </a:rPr>
              <a:t>STRIDE</a:t>
            </a:r>
          </a:p>
          <a:p>
            <a:pPr>
              <a:lnSpc>
                <a:spcPct val="80000"/>
              </a:lnSpc>
            </a:pPr>
            <a:r>
              <a:rPr lang="en-GB" sz="700" b="1" dirty="0">
                <a:solidFill>
                  <a:schemeClr val="accent1"/>
                </a:solidFill>
                <a:latin typeface="Arial" panose="020B0604020202020204" pitchFamily="34" charset="0"/>
                <a:ea typeface="Aileron" charset="0"/>
                <a:cs typeface="Arial" panose="020B0604020202020204" pitchFamily="34" charset="0"/>
              </a:rPr>
              <a:t>Sorafenib</a:t>
            </a:r>
          </a:p>
        </p:txBody>
      </p:sp>
      <p:sp>
        <p:nvSpPr>
          <p:cNvPr id="29" name="TextBox 28">
            <a:extLst>
              <a:ext uri="{FF2B5EF4-FFF2-40B4-BE49-F238E27FC236}">
                <a16:creationId xmlns:a16="http://schemas.microsoft.com/office/drawing/2014/main" id="{2A359115-0C62-B44D-AA49-DAFFD473F2D3}"/>
              </a:ext>
            </a:extLst>
          </p:cNvPr>
          <p:cNvSpPr txBox="1"/>
          <p:nvPr/>
        </p:nvSpPr>
        <p:spPr>
          <a:xfrm>
            <a:off x="8163701" y="4888741"/>
            <a:ext cx="1037874" cy="258532"/>
          </a:xfrm>
          <a:prstGeom prst="rect">
            <a:avLst/>
          </a:prstGeom>
          <a:noFill/>
        </p:spPr>
        <p:txBody>
          <a:bodyPr wrap="square" lIns="0" tIns="0" rIns="0" bIns="0" rtlCol="0">
            <a:spAutoFit/>
          </a:bodyPr>
          <a:lstStyle/>
          <a:p>
            <a:pPr>
              <a:lnSpc>
                <a:spcPct val="80000"/>
              </a:lnSpc>
            </a:pPr>
            <a:r>
              <a:rPr lang="en-GB" sz="700" b="1" dirty="0">
                <a:latin typeface="Arial" panose="020B0604020202020204" pitchFamily="34" charset="0"/>
                <a:ea typeface="Aileron" charset="0"/>
                <a:cs typeface="Arial" panose="020B0604020202020204" pitchFamily="34" charset="0"/>
              </a:rPr>
              <a:t>Number at risk</a:t>
            </a:r>
          </a:p>
          <a:p>
            <a:pPr>
              <a:lnSpc>
                <a:spcPct val="80000"/>
              </a:lnSpc>
            </a:pPr>
            <a:r>
              <a:rPr lang="en-GB" sz="700" b="1" dirty="0">
                <a:solidFill>
                  <a:schemeClr val="tx2"/>
                </a:solidFill>
                <a:latin typeface="Arial" panose="020B0604020202020204" pitchFamily="34" charset="0"/>
                <a:ea typeface="Aileron" charset="0"/>
                <a:cs typeface="Arial" panose="020B0604020202020204" pitchFamily="34" charset="0"/>
              </a:rPr>
              <a:t>STRIDE</a:t>
            </a:r>
          </a:p>
          <a:p>
            <a:pPr>
              <a:lnSpc>
                <a:spcPct val="80000"/>
              </a:lnSpc>
            </a:pPr>
            <a:r>
              <a:rPr lang="en-GB" sz="700" b="1" dirty="0">
                <a:solidFill>
                  <a:schemeClr val="accent1"/>
                </a:solidFill>
                <a:latin typeface="Arial" panose="020B0604020202020204" pitchFamily="34" charset="0"/>
                <a:ea typeface="Aileron" charset="0"/>
                <a:cs typeface="Arial" panose="020B0604020202020204" pitchFamily="34" charset="0"/>
              </a:rPr>
              <a:t>Sorafenib</a:t>
            </a:r>
          </a:p>
        </p:txBody>
      </p:sp>
      <p:sp>
        <p:nvSpPr>
          <p:cNvPr id="30" name="TextBox 29">
            <a:extLst>
              <a:ext uri="{FF2B5EF4-FFF2-40B4-BE49-F238E27FC236}">
                <a16:creationId xmlns:a16="http://schemas.microsoft.com/office/drawing/2014/main" id="{F816E746-3A8F-4C45-A03F-06EC2D75BA1C}"/>
              </a:ext>
            </a:extLst>
          </p:cNvPr>
          <p:cNvSpPr txBox="1"/>
          <p:nvPr/>
        </p:nvSpPr>
        <p:spPr>
          <a:xfrm>
            <a:off x="1348694" y="1834284"/>
            <a:ext cx="2376264"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HBV</a:t>
            </a:r>
          </a:p>
        </p:txBody>
      </p:sp>
      <p:sp>
        <p:nvSpPr>
          <p:cNvPr id="31" name="TextBox 30">
            <a:extLst>
              <a:ext uri="{FF2B5EF4-FFF2-40B4-BE49-F238E27FC236}">
                <a16:creationId xmlns:a16="http://schemas.microsoft.com/office/drawing/2014/main" id="{1FF9257D-2150-A648-BC33-0D6C0769B827}"/>
              </a:ext>
            </a:extLst>
          </p:cNvPr>
          <p:cNvSpPr txBox="1"/>
          <p:nvPr/>
        </p:nvSpPr>
        <p:spPr>
          <a:xfrm>
            <a:off x="5291429" y="1834284"/>
            <a:ext cx="2376264"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HCV</a:t>
            </a:r>
          </a:p>
        </p:txBody>
      </p:sp>
      <p:sp>
        <p:nvSpPr>
          <p:cNvPr id="32" name="TextBox 31">
            <a:extLst>
              <a:ext uri="{FF2B5EF4-FFF2-40B4-BE49-F238E27FC236}">
                <a16:creationId xmlns:a16="http://schemas.microsoft.com/office/drawing/2014/main" id="{B1DEC52F-DF5B-4A4B-A74F-000FE77DDE75}"/>
              </a:ext>
            </a:extLst>
          </p:cNvPr>
          <p:cNvSpPr txBox="1"/>
          <p:nvPr/>
        </p:nvSpPr>
        <p:spPr>
          <a:xfrm>
            <a:off x="9076848" y="1834284"/>
            <a:ext cx="2376264"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Non-viral</a:t>
            </a:r>
          </a:p>
        </p:txBody>
      </p:sp>
      <p:graphicFrame>
        <p:nvGraphicFramePr>
          <p:cNvPr id="33" name="Table 32">
            <a:extLst>
              <a:ext uri="{FF2B5EF4-FFF2-40B4-BE49-F238E27FC236}">
                <a16:creationId xmlns:a16="http://schemas.microsoft.com/office/drawing/2014/main" id="{CCD7ECD7-4E7E-0C41-939B-020A43FE08A1}"/>
              </a:ext>
            </a:extLst>
          </p:cNvPr>
          <p:cNvGraphicFramePr>
            <a:graphicFrameLocks noGrp="1"/>
          </p:cNvGraphicFramePr>
          <p:nvPr>
            <p:extLst>
              <p:ext uri="{D42A27DB-BD31-4B8C-83A1-F6EECF244321}">
                <p14:modId xmlns:p14="http://schemas.microsoft.com/office/powerpoint/2010/main" val="4117128329"/>
              </p:ext>
            </p:extLst>
          </p:nvPr>
        </p:nvGraphicFramePr>
        <p:xfrm>
          <a:off x="1424536" y="2157430"/>
          <a:ext cx="2589418" cy="818424"/>
        </p:xfrm>
        <a:graphic>
          <a:graphicData uri="http://schemas.openxmlformats.org/drawingml/2006/table">
            <a:tbl>
              <a:tblPr firstRow="1" bandRow="1">
                <a:tableStyleId>{5C22544A-7EE6-4342-B048-85BDC9FD1C3A}</a:tableStyleId>
              </a:tblPr>
              <a:tblGrid>
                <a:gridCol w="874872">
                  <a:extLst>
                    <a:ext uri="{9D8B030D-6E8A-4147-A177-3AD203B41FA5}">
                      <a16:colId xmlns:a16="http://schemas.microsoft.com/office/drawing/2014/main" val="50183807"/>
                    </a:ext>
                  </a:extLst>
                </a:gridCol>
                <a:gridCol w="927566">
                  <a:extLst>
                    <a:ext uri="{9D8B030D-6E8A-4147-A177-3AD203B41FA5}">
                      <a16:colId xmlns:a16="http://schemas.microsoft.com/office/drawing/2014/main" val="2646469951"/>
                    </a:ext>
                  </a:extLst>
                </a:gridCol>
                <a:gridCol w="786980">
                  <a:extLst>
                    <a:ext uri="{9D8B030D-6E8A-4147-A177-3AD203B41FA5}">
                      <a16:colId xmlns:a16="http://schemas.microsoft.com/office/drawing/2014/main" val="724854053"/>
                    </a:ext>
                  </a:extLst>
                </a:gridCol>
              </a:tblGrid>
              <a:tr h="51180">
                <a:tc>
                  <a:txBody>
                    <a:bodyPr/>
                    <a:lstStyle/>
                    <a:p>
                      <a:pPr>
                        <a:lnSpc>
                          <a:spcPct val="90000"/>
                        </a:lnSpc>
                      </a:pPr>
                      <a:endParaRPr lang="en-US" sz="9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STRIDE</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(n=122)</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Sorafenib</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(n=119)</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01080952"/>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Events, n (%)</a:t>
                      </a:r>
                    </a:p>
                  </a:txBody>
                  <a:tcPr marL="55440" marR="18000" marT="9720" marB="972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82 (67.2)</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98 (82.4)</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992600"/>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Median OS, months</a:t>
                      </a: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18.7</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12.3</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791592"/>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HR (95% CI)</a:t>
                      </a:r>
                      <a:r>
                        <a:rPr lang="en-US" sz="900" b="1" baseline="30000" dirty="0">
                          <a:solidFill>
                            <a:schemeClr val="tx1"/>
                          </a:solidFill>
                          <a:latin typeface="Arial" panose="020B0604020202020204" pitchFamily="34" charset="0"/>
                          <a:cs typeface="Arial" panose="020B0604020202020204" pitchFamily="34" charset="0"/>
                        </a:rPr>
                        <a:t>a</a:t>
                      </a: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0.64 (0.48-0.86)</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kern="1200" dirty="0">
                        <a:solidFill>
                          <a:schemeClr val="tx1"/>
                        </a:solidFill>
                        <a:effectLst/>
                        <a:latin typeface="Arial" panose="020B0604020202020204" pitchFamily="34" charset="0"/>
                        <a:ea typeface="+mn-ea"/>
                        <a:cs typeface="Arial" panose="020B0604020202020204" pitchFamily="34" charset="0"/>
                      </a:endParaRP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3259422"/>
                  </a:ext>
                </a:extLst>
              </a:tr>
            </a:tbl>
          </a:graphicData>
        </a:graphic>
      </p:graphicFrame>
      <p:graphicFrame>
        <p:nvGraphicFramePr>
          <p:cNvPr id="34" name="Table 33">
            <a:extLst>
              <a:ext uri="{FF2B5EF4-FFF2-40B4-BE49-F238E27FC236}">
                <a16:creationId xmlns:a16="http://schemas.microsoft.com/office/drawing/2014/main" id="{9BC3374D-095A-3746-A94F-E239448F6200}"/>
              </a:ext>
            </a:extLst>
          </p:cNvPr>
          <p:cNvGraphicFramePr>
            <a:graphicFrameLocks noGrp="1"/>
          </p:cNvGraphicFramePr>
          <p:nvPr>
            <p:extLst>
              <p:ext uri="{D42A27DB-BD31-4B8C-83A1-F6EECF244321}">
                <p14:modId xmlns:p14="http://schemas.microsoft.com/office/powerpoint/2010/main" val="1500772008"/>
              </p:ext>
            </p:extLst>
          </p:nvPr>
        </p:nvGraphicFramePr>
        <p:xfrm>
          <a:off x="5416433" y="2157430"/>
          <a:ext cx="2589418" cy="818424"/>
        </p:xfrm>
        <a:graphic>
          <a:graphicData uri="http://schemas.openxmlformats.org/drawingml/2006/table">
            <a:tbl>
              <a:tblPr firstRow="1" bandRow="1">
                <a:tableStyleId>{5C22544A-7EE6-4342-B048-85BDC9FD1C3A}</a:tableStyleId>
              </a:tblPr>
              <a:tblGrid>
                <a:gridCol w="874872">
                  <a:extLst>
                    <a:ext uri="{9D8B030D-6E8A-4147-A177-3AD203B41FA5}">
                      <a16:colId xmlns:a16="http://schemas.microsoft.com/office/drawing/2014/main" val="50183807"/>
                    </a:ext>
                  </a:extLst>
                </a:gridCol>
                <a:gridCol w="927566">
                  <a:extLst>
                    <a:ext uri="{9D8B030D-6E8A-4147-A177-3AD203B41FA5}">
                      <a16:colId xmlns:a16="http://schemas.microsoft.com/office/drawing/2014/main" val="2646469951"/>
                    </a:ext>
                  </a:extLst>
                </a:gridCol>
                <a:gridCol w="786980">
                  <a:extLst>
                    <a:ext uri="{9D8B030D-6E8A-4147-A177-3AD203B41FA5}">
                      <a16:colId xmlns:a16="http://schemas.microsoft.com/office/drawing/2014/main" val="724854053"/>
                    </a:ext>
                  </a:extLst>
                </a:gridCol>
              </a:tblGrid>
              <a:tr h="77762">
                <a:tc>
                  <a:txBody>
                    <a:bodyPr/>
                    <a:lstStyle/>
                    <a:p>
                      <a:pPr>
                        <a:lnSpc>
                          <a:spcPct val="90000"/>
                        </a:lnSpc>
                      </a:pPr>
                      <a:endParaRPr lang="en-US" sz="9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STRIDE</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(n=110)</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Sorafenib</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(n=104)</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01080952"/>
                  </a:ext>
                </a:extLst>
              </a:tr>
              <a:tr h="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Events, n (%)</a:t>
                      </a:r>
                    </a:p>
                  </a:txBody>
                  <a:tcPr marL="55440" marR="18000" marT="9720" marB="972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73 (66.4)</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64 (61.5)</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992600"/>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Median OS, months</a:t>
                      </a: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15.4</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17.1</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791592"/>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HR (95% CI)</a:t>
                      </a:r>
                      <a:r>
                        <a:rPr lang="en-US" sz="900" b="1" baseline="30000" dirty="0">
                          <a:solidFill>
                            <a:schemeClr val="tx1"/>
                          </a:solidFill>
                          <a:latin typeface="Arial" panose="020B0604020202020204" pitchFamily="34" charset="0"/>
                          <a:cs typeface="Arial" panose="020B0604020202020204" pitchFamily="34" charset="0"/>
                        </a:rPr>
                        <a:t>a</a:t>
                      </a: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1.06 (0.76-1.49)</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kern="1200" dirty="0">
                        <a:solidFill>
                          <a:schemeClr val="tx1"/>
                        </a:solidFill>
                        <a:effectLst/>
                        <a:latin typeface="Arial" panose="020B0604020202020204" pitchFamily="34" charset="0"/>
                        <a:ea typeface="+mn-ea"/>
                        <a:cs typeface="Arial" panose="020B0604020202020204" pitchFamily="34" charset="0"/>
                      </a:endParaRP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3259422"/>
                  </a:ext>
                </a:extLst>
              </a:tr>
            </a:tbl>
          </a:graphicData>
        </a:graphic>
      </p:graphicFrame>
      <p:sp>
        <p:nvSpPr>
          <p:cNvPr id="35" name="TextBox 34">
            <a:extLst>
              <a:ext uri="{FF2B5EF4-FFF2-40B4-BE49-F238E27FC236}">
                <a16:creationId xmlns:a16="http://schemas.microsoft.com/office/drawing/2014/main" id="{65F80AA8-7E7A-EF43-9D98-4168957A51B3}"/>
              </a:ext>
            </a:extLst>
          </p:cNvPr>
          <p:cNvSpPr txBox="1"/>
          <p:nvPr/>
        </p:nvSpPr>
        <p:spPr>
          <a:xfrm rot="16200000">
            <a:off x="7564710" y="3493789"/>
            <a:ext cx="1434927"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Probability of OS</a:t>
            </a:r>
          </a:p>
        </p:txBody>
      </p:sp>
      <p:graphicFrame>
        <p:nvGraphicFramePr>
          <p:cNvPr id="36" name="Table 35">
            <a:extLst>
              <a:ext uri="{FF2B5EF4-FFF2-40B4-BE49-F238E27FC236}">
                <a16:creationId xmlns:a16="http://schemas.microsoft.com/office/drawing/2014/main" id="{87A920FE-8E1A-9F4F-AF14-5BCC9FCAC7C1}"/>
              </a:ext>
            </a:extLst>
          </p:cNvPr>
          <p:cNvGraphicFramePr>
            <a:graphicFrameLocks noGrp="1"/>
          </p:cNvGraphicFramePr>
          <p:nvPr>
            <p:extLst>
              <p:ext uri="{D42A27DB-BD31-4B8C-83A1-F6EECF244321}">
                <p14:modId xmlns:p14="http://schemas.microsoft.com/office/powerpoint/2010/main" val="1997560262"/>
              </p:ext>
            </p:extLst>
          </p:nvPr>
        </p:nvGraphicFramePr>
        <p:xfrm>
          <a:off x="9182188" y="2157430"/>
          <a:ext cx="2589418" cy="818424"/>
        </p:xfrm>
        <a:graphic>
          <a:graphicData uri="http://schemas.openxmlformats.org/drawingml/2006/table">
            <a:tbl>
              <a:tblPr firstRow="1" bandRow="1">
                <a:tableStyleId>{5C22544A-7EE6-4342-B048-85BDC9FD1C3A}</a:tableStyleId>
              </a:tblPr>
              <a:tblGrid>
                <a:gridCol w="874872">
                  <a:extLst>
                    <a:ext uri="{9D8B030D-6E8A-4147-A177-3AD203B41FA5}">
                      <a16:colId xmlns:a16="http://schemas.microsoft.com/office/drawing/2014/main" val="50183807"/>
                    </a:ext>
                  </a:extLst>
                </a:gridCol>
                <a:gridCol w="927566">
                  <a:extLst>
                    <a:ext uri="{9D8B030D-6E8A-4147-A177-3AD203B41FA5}">
                      <a16:colId xmlns:a16="http://schemas.microsoft.com/office/drawing/2014/main" val="2646469951"/>
                    </a:ext>
                  </a:extLst>
                </a:gridCol>
                <a:gridCol w="786980">
                  <a:extLst>
                    <a:ext uri="{9D8B030D-6E8A-4147-A177-3AD203B41FA5}">
                      <a16:colId xmlns:a16="http://schemas.microsoft.com/office/drawing/2014/main" val="724854053"/>
                    </a:ext>
                  </a:extLst>
                </a:gridCol>
              </a:tblGrid>
              <a:tr h="77762">
                <a:tc>
                  <a:txBody>
                    <a:bodyPr/>
                    <a:lstStyle/>
                    <a:p>
                      <a:pPr>
                        <a:lnSpc>
                          <a:spcPct val="90000"/>
                        </a:lnSpc>
                      </a:pPr>
                      <a:endParaRPr lang="en-US" sz="900" dirty="0">
                        <a:solidFill>
                          <a:schemeClr val="tx1"/>
                        </a:solidFill>
                        <a:latin typeface="Arial" panose="020B0604020202020204" pitchFamily="34" charset="0"/>
                        <a:cs typeface="Arial" panose="020B0604020202020204" pitchFamily="34" charset="0"/>
                      </a:endParaRPr>
                    </a:p>
                  </a:txBody>
                  <a:tcPr marL="55440" marR="1800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STRIDE</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(n=161)</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US" sz="900" dirty="0">
                          <a:solidFill>
                            <a:schemeClr val="bg1"/>
                          </a:solidFill>
                          <a:latin typeface="Arial" panose="020B0604020202020204" pitchFamily="34" charset="0"/>
                          <a:cs typeface="Arial" panose="020B0604020202020204" pitchFamily="34" charset="0"/>
                        </a:rPr>
                        <a:t>Sorafenib</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(n=166)</a:t>
                      </a:r>
                    </a:p>
                  </a:txBody>
                  <a:tcPr marL="55440" marR="5400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01080952"/>
                  </a:ext>
                </a:extLst>
              </a:tr>
              <a:tr h="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Events, n (%)</a:t>
                      </a:r>
                    </a:p>
                  </a:txBody>
                  <a:tcPr marL="55440" marR="18000" marT="9720" marB="972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107 (66.5)</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131 (78.9)</a:t>
                      </a:r>
                    </a:p>
                  </a:txBody>
                  <a:tcPr marL="55440" marR="54000" marT="9720" marB="972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992600"/>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Median OS, months</a:t>
                      </a: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16.0</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Arial" panose="020B0604020202020204" pitchFamily="34" charset="0"/>
                        </a:rPr>
                        <a:t>13.4</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791592"/>
                  </a:ext>
                </a:extLst>
              </a:tr>
              <a:tr h="51180">
                <a:tc>
                  <a:txBody>
                    <a:bodyPr/>
                    <a:lstStyle/>
                    <a:p>
                      <a:pPr>
                        <a:lnSpc>
                          <a:spcPct val="90000"/>
                        </a:lnSpc>
                      </a:pPr>
                      <a:r>
                        <a:rPr lang="en-US" sz="900" b="1" dirty="0">
                          <a:solidFill>
                            <a:schemeClr val="tx1"/>
                          </a:solidFill>
                          <a:latin typeface="Arial" panose="020B0604020202020204" pitchFamily="34" charset="0"/>
                          <a:cs typeface="Arial" panose="020B0604020202020204" pitchFamily="34" charset="0"/>
                        </a:rPr>
                        <a:t>HR (95% CI)</a:t>
                      </a:r>
                      <a:r>
                        <a:rPr lang="en-US" sz="900" b="1" baseline="30000" dirty="0">
                          <a:solidFill>
                            <a:schemeClr val="tx1"/>
                          </a:solidFill>
                          <a:latin typeface="Arial" panose="020B0604020202020204" pitchFamily="34" charset="0"/>
                          <a:cs typeface="Arial" panose="020B0604020202020204" pitchFamily="34" charset="0"/>
                        </a:rPr>
                        <a:t>a</a:t>
                      </a:r>
                    </a:p>
                  </a:txBody>
                  <a:tcPr marL="55440" marR="18000" marT="9720" marB="972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GB" sz="900" kern="1200" dirty="0">
                          <a:solidFill>
                            <a:schemeClr val="tx1"/>
                          </a:solidFill>
                          <a:effectLst/>
                          <a:latin typeface="Arial" panose="020B0604020202020204" pitchFamily="34" charset="0"/>
                          <a:ea typeface="+mn-ea"/>
                          <a:cs typeface="Arial" panose="020B0604020202020204" pitchFamily="34" charset="0"/>
                        </a:rPr>
                        <a:t>0.74 (0.57-0.95)</a:t>
                      </a: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900" kern="1200" dirty="0">
                        <a:solidFill>
                          <a:schemeClr val="tx1"/>
                        </a:solidFill>
                        <a:effectLst/>
                        <a:latin typeface="Arial" panose="020B0604020202020204" pitchFamily="34" charset="0"/>
                        <a:ea typeface="+mn-ea"/>
                        <a:cs typeface="Arial" panose="020B0604020202020204" pitchFamily="34" charset="0"/>
                      </a:endParaRPr>
                    </a:p>
                  </a:txBody>
                  <a:tcPr marL="55440" marR="54000" marT="9720" marB="972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3259422"/>
                  </a:ext>
                </a:extLst>
              </a:tr>
            </a:tbl>
          </a:graphicData>
        </a:graphic>
      </p:graphicFrame>
      <p:grpSp>
        <p:nvGrpSpPr>
          <p:cNvPr id="41" name="Group 40">
            <a:extLst>
              <a:ext uri="{FF2B5EF4-FFF2-40B4-BE49-F238E27FC236}">
                <a16:creationId xmlns:a16="http://schemas.microsoft.com/office/drawing/2014/main" id="{20CCAAAA-2AE3-1C64-0715-525DCFBF41B2}"/>
              </a:ext>
            </a:extLst>
          </p:cNvPr>
          <p:cNvGrpSpPr/>
          <p:nvPr/>
        </p:nvGrpSpPr>
        <p:grpSpPr>
          <a:xfrm>
            <a:off x="569887" y="2569071"/>
            <a:ext cx="11432031" cy="2588121"/>
            <a:chOff x="569887" y="2003547"/>
            <a:chExt cx="11432031" cy="2588121"/>
          </a:xfrm>
        </p:grpSpPr>
        <p:grpSp>
          <p:nvGrpSpPr>
            <p:cNvPr id="37" name="Group 36">
              <a:extLst>
                <a:ext uri="{FF2B5EF4-FFF2-40B4-BE49-F238E27FC236}">
                  <a16:creationId xmlns:a16="http://schemas.microsoft.com/office/drawing/2014/main" id="{9CF2C966-8A4C-BD5D-FE3D-E68877C91B80}"/>
                </a:ext>
              </a:extLst>
            </p:cNvPr>
            <p:cNvGrpSpPr/>
            <p:nvPr/>
          </p:nvGrpSpPr>
          <p:grpSpPr>
            <a:xfrm>
              <a:off x="647535" y="2003547"/>
              <a:ext cx="11354383" cy="2588121"/>
              <a:chOff x="647535" y="2003547"/>
              <a:chExt cx="11354383" cy="2588121"/>
            </a:xfrm>
          </p:grpSpPr>
          <p:pic>
            <p:nvPicPr>
              <p:cNvPr id="5" name="Picture 4">
                <a:extLst>
                  <a:ext uri="{FF2B5EF4-FFF2-40B4-BE49-F238E27FC236}">
                    <a16:creationId xmlns:a16="http://schemas.microsoft.com/office/drawing/2014/main" id="{6D1AF154-6C01-4942-AFFE-2D5506BDC311}"/>
                  </a:ext>
                </a:extLst>
              </p:cNvPr>
              <p:cNvPicPr>
                <a:picLocks noChangeAspect="1"/>
              </p:cNvPicPr>
              <p:nvPr/>
            </p:nvPicPr>
            <p:blipFill>
              <a:blip r:embed="rId3"/>
              <a:stretch>
                <a:fillRect/>
              </a:stretch>
            </p:blipFill>
            <p:spPr>
              <a:xfrm>
                <a:off x="647535" y="2003547"/>
                <a:ext cx="11259151" cy="2588121"/>
              </a:xfrm>
              <a:prstGeom prst="rect">
                <a:avLst/>
              </a:prstGeom>
            </p:spPr>
          </p:pic>
          <p:pic>
            <p:nvPicPr>
              <p:cNvPr id="8" name="Picture 7">
                <a:extLst>
                  <a:ext uri="{FF2B5EF4-FFF2-40B4-BE49-F238E27FC236}">
                    <a16:creationId xmlns:a16="http://schemas.microsoft.com/office/drawing/2014/main" id="{2F1CEE34-B744-E53E-96CC-F116D88B0AAE}"/>
                  </a:ext>
                </a:extLst>
              </p:cNvPr>
              <p:cNvPicPr>
                <a:picLocks noChangeAspect="1"/>
              </p:cNvPicPr>
              <p:nvPr/>
            </p:nvPicPr>
            <p:blipFill rotWithShape="1">
              <a:blip r:embed="rId3"/>
              <a:srcRect l="64471" t="72160" r="33702" b="10373"/>
              <a:stretch/>
            </p:blipFill>
            <p:spPr>
              <a:xfrm>
                <a:off x="11796418" y="3871140"/>
                <a:ext cx="205500" cy="452077"/>
              </a:xfrm>
              <a:prstGeom prst="rect">
                <a:avLst/>
              </a:prstGeom>
            </p:spPr>
          </p:pic>
        </p:grpSp>
        <p:sp>
          <p:nvSpPr>
            <p:cNvPr id="38" name="Rectangle 37">
              <a:extLst>
                <a:ext uri="{FF2B5EF4-FFF2-40B4-BE49-F238E27FC236}">
                  <a16:creationId xmlns:a16="http://schemas.microsoft.com/office/drawing/2014/main" id="{D7BF7E31-9B06-B85C-2DA4-6AF8CA09C34B}"/>
                </a:ext>
              </a:extLst>
            </p:cNvPr>
            <p:cNvSpPr/>
            <p:nvPr/>
          </p:nvSpPr>
          <p:spPr>
            <a:xfrm>
              <a:off x="569887" y="3871140"/>
              <a:ext cx="205500" cy="18963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9" name="Rectangle 38">
              <a:extLst>
                <a:ext uri="{FF2B5EF4-FFF2-40B4-BE49-F238E27FC236}">
                  <a16:creationId xmlns:a16="http://schemas.microsoft.com/office/drawing/2014/main" id="{26EE1F62-3BE4-5D0F-C75A-A7951DEC262C}"/>
                </a:ext>
              </a:extLst>
            </p:cNvPr>
            <p:cNvSpPr/>
            <p:nvPr/>
          </p:nvSpPr>
          <p:spPr>
            <a:xfrm>
              <a:off x="4453340" y="3903816"/>
              <a:ext cx="205500" cy="18963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40" name="Rectangle 39">
              <a:extLst>
                <a:ext uri="{FF2B5EF4-FFF2-40B4-BE49-F238E27FC236}">
                  <a16:creationId xmlns:a16="http://schemas.microsoft.com/office/drawing/2014/main" id="{7EB8460F-35E6-B64D-BA62-69E9444EDA30}"/>
                </a:ext>
              </a:extLst>
            </p:cNvPr>
            <p:cNvSpPr/>
            <p:nvPr/>
          </p:nvSpPr>
          <p:spPr>
            <a:xfrm>
              <a:off x="8353103" y="3905743"/>
              <a:ext cx="205500" cy="18963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127941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278510" cy="864000"/>
          </a:xfrm>
        </p:spPr>
        <p:txBody>
          <a:bodyPr>
            <a:normAutofit fontScale="90000"/>
          </a:bodyPr>
          <a:lstStyle/>
          <a:p>
            <a:r>
              <a:rPr lang="en-GB" sz="3000" dirty="0"/>
              <a:t>Subgroup: viral/non-viral | </a:t>
            </a:r>
            <a:r>
              <a:rPr lang="en-GB" sz="3000" dirty="0" err="1"/>
              <a:t>tremelimumab</a:t>
            </a:r>
            <a:r>
              <a:rPr lang="en-GB" sz="3000" dirty="0"/>
              <a:t> + Durvalumab </a:t>
            </a:r>
            <a:br>
              <a:rPr lang="en-GB" sz="3000" dirty="0"/>
            </a:br>
            <a:r>
              <a:rPr lang="en-GB" sz="2200" dirty="0">
                <a:solidFill>
                  <a:schemeClr val="accent1"/>
                </a:solidFill>
              </a:rPr>
              <a:t>survival benefit of IO in patients with non-viral HCC and HBV-infected HCC</a:t>
            </a:r>
            <a:br>
              <a:rPr lang="en-GB" sz="2000" dirty="0"/>
            </a:br>
            <a:endParaRPr lang="en-GB" sz="2000"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13" name="Content Placeholder 10">
            <a:extLst>
              <a:ext uri="{FF2B5EF4-FFF2-40B4-BE49-F238E27FC236}">
                <a16:creationId xmlns:a16="http://schemas.microsoft.com/office/drawing/2014/main" id="{A9F4C307-7722-0EDD-90DF-E4E06586279F}"/>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aseline="30000" dirty="0">
                <a:solidFill>
                  <a:schemeClr val="tx2"/>
                </a:solidFill>
              </a:rPr>
              <a:t>a </a:t>
            </a:r>
            <a:r>
              <a:rPr lang="en-GB" dirty="0">
                <a:solidFill>
                  <a:schemeClr val="tx2"/>
                </a:solidFill>
              </a:rPr>
              <a:t>HR and 95% CI are estimated from an unstratified Cox proportional hazards model with treatment as the only covariate and using the Efron method to control for ties. Please refer to the original publication for the stratified results</a:t>
            </a:r>
            <a:br>
              <a:rPr lang="en-GB" dirty="0">
                <a:solidFill>
                  <a:schemeClr val="tx2"/>
                </a:solidFill>
              </a:rPr>
            </a:br>
            <a:r>
              <a:rPr lang="en-GB" dirty="0">
                <a:solidFill>
                  <a:schemeClr val="tx2"/>
                </a:solidFill>
              </a:rPr>
              <a:t>Durva, durvalumab; </a:t>
            </a:r>
            <a:r>
              <a:rPr lang="en-GB" dirty="0" err="1">
                <a:solidFill>
                  <a:schemeClr val="tx2"/>
                </a:solidFill>
              </a:rPr>
              <a:t>treme</a:t>
            </a:r>
            <a:r>
              <a:rPr lang="en-GB" dirty="0">
                <a:solidFill>
                  <a:schemeClr val="tx2"/>
                </a:solidFill>
              </a:rPr>
              <a:t>, </a:t>
            </a:r>
            <a:r>
              <a:rPr lang="en-GB" dirty="0" err="1">
                <a:solidFill>
                  <a:schemeClr val="tx2"/>
                </a:solidFill>
              </a:rPr>
              <a:t>tremelimumab</a:t>
            </a:r>
            <a:r>
              <a:rPr lang="en-GB" dirty="0">
                <a:solidFill>
                  <a:schemeClr val="tx2"/>
                </a:solidFill>
              </a:rPr>
              <a:t>; CI, confidence interval; HBV, hepatitis B virus; HCV, hepatitis C virus; HR, hazard ratio; IO, immunotherapy;</a:t>
            </a:r>
          </a:p>
          <a:p>
            <a:r>
              <a:rPr lang="en-GB" dirty="0">
                <a:solidFill>
                  <a:schemeClr val="tx2"/>
                </a:solidFill>
              </a:rPr>
              <a:t>Chan LS, et al. Ann Oncol. 2022;33 suppl 9:S869-70 (</a:t>
            </a:r>
            <a:r>
              <a:rPr lang="en-GB" sz="1200" dirty="0">
                <a:solidFill>
                  <a:schemeClr val="tx2"/>
                </a:solidFill>
              </a:rPr>
              <a:t>ESMO 2022 poster presentation 714-P)</a:t>
            </a:r>
            <a:endParaRPr lang="en-GB" dirty="0">
              <a:solidFill>
                <a:schemeClr val="tx2"/>
              </a:solidFill>
            </a:endParaRPr>
          </a:p>
        </p:txBody>
      </p:sp>
      <p:graphicFrame>
        <p:nvGraphicFramePr>
          <p:cNvPr id="2" name="Table 1">
            <a:extLst>
              <a:ext uri="{FF2B5EF4-FFF2-40B4-BE49-F238E27FC236}">
                <a16:creationId xmlns:a16="http://schemas.microsoft.com/office/drawing/2014/main" id="{916B4DDE-FD90-1AB3-8472-305B0D4243F9}"/>
              </a:ext>
            </a:extLst>
          </p:cNvPr>
          <p:cNvGraphicFramePr>
            <a:graphicFrameLocks noGrp="1"/>
          </p:cNvGraphicFramePr>
          <p:nvPr>
            <p:extLst>
              <p:ext uri="{D42A27DB-BD31-4B8C-83A1-F6EECF244321}">
                <p14:modId xmlns:p14="http://schemas.microsoft.com/office/powerpoint/2010/main" val="2323480380"/>
              </p:ext>
            </p:extLst>
          </p:nvPr>
        </p:nvGraphicFramePr>
        <p:xfrm>
          <a:off x="842049" y="2210000"/>
          <a:ext cx="10507903" cy="222504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463965528"/>
                    </a:ext>
                  </a:extLst>
                </a:gridCol>
                <a:gridCol w="1728192">
                  <a:extLst>
                    <a:ext uri="{9D8B030D-6E8A-4147-A177-3AD203B41FA5}">
                      <a16:colId xmlns:a16="http://schemas.microsoft.com/office/drawing/2014/main" val="2002213258"/>
                    </a:ext>
                  </a:extLst>
                </a:gridCol>
                <a:gridCol w="1368152">
                  <a:extLst>
                    <a:ext uri="{9D8B030D-6E8A-4147-A177-3AD203B41FA5}">
                      <a16:colId xmlns:a16="http://schemas.microsoft.com/office/drawing/2014/main" val="887470891"/>
                    </a:ext>
                  </a:extLst>
                </a:gridCol>
                <a:gridCol w="3649167">
                  <a:extLst>
                    <a:ext uri="{9D8B030D-6E8A-4147-A177-3AD203B41FA5}">
                      <a16:colId xmlns:a16="http://schemas.microsoft.com/office/drawing/2014/main" val="2360451492"/>
                    </a:ext>
                  </a:extLst>
                </a:gridCol>
                <a:gridCol w="2034200">
                  <a:extLst>
                    <a:ext uri="{9D8B030D-6E8A-4147-A177-3AD203B41FA5}">
                      <a16:colId xmlns:a16="http://schemas.microsoft.com/office/drawing/2014/main" val="343565769"/>
                    </a:ext>
                  </a:extLst>
                </a:gridCol>
              </a:tblGrid>
              <a:tr h="370840">
                <a:tc rowSpan="2">
                  <a:txBody>
                    <a:bodyPr/>
                    <a:lstStyle/>
                    <a:p>
                      <a:r>
                        <a:rPr lang="en-GB" sz="1400" noProof="0" dirty="0">
                          <a:solidFill>
                            <a:schemeClr val="tx1"/>
                          </a:solidFill>
                          <a:latin typeface="Arial" panose="020B0604020202020204" pitchFamily="34" charset="0"/>
                          <a:cs typeface="Arial" panose="020B0604020202020204" pitchFamily="34" charset="0"/>
                        </a:rPr>
                        <a:t>Characteristic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400" noProof="0" dirty="0">
                          <a:solidFill>
                            <a:schemeClr val="tx1"/>
                          </a:solidFill>
                          <a:latin typeface="Arial" panose="020B0604020202020204" pitchFamily="34" charset="0"/>
                          <a:cs typeface="Arial" panose="020B0604020202020204" pitchFamily="34" charset="0"/>
                        </a:rPr>
                        <a:t>Median OS, months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1400" noProof="0" dirty="0">
                          <a:solidFill>
                            <a:schemeClr val="tx1"/>
                          </a:solidFill>
                          <a:latin typeface="Arial" panose="020B0604020202020204" pitchFamily="34" charset="0"/>
                          <a:cs typeface="Arial" panose="020B0604020202020204" pitchFamily="34" charset="0"/>
                        </a:rPr>
                        <a:t>HR</a:t>
                      </a:r>
                      <a:r>
                        <a:rPr lang="en-GB" sz="1400" baseline="30000" noProof="0" dirty="0">
                          <a:solidFill>
                            <a:schemeClr val="tx1"/>
                          </a:solidFill>
                          <a:latin typeface="Arial" panose="020B0604020202020204" pitchFamily="34" charset="0"/>
                          <a:cs typeface="Arial" panose="020B0604020202020204" pitchFamily="34" charset="0"/>
                        </a:rPr>
                        <a:t>a</a:t>
                      </a:r>
                      <a:r>
                        <a:rPr lang="en-GB" sz="1400" noProof="0" dirty="0">
                          <a:solidFill>
                            <a:schemeClr val="tx1"/>
                          </a:solidFill>
                          <a:latin typeface="Arial" panose="020B0604020202020204" pitchFamily="34" charset="0"/>
                          <a:cs typeface="Arial" panose="020B0604020202020204" pitchFamily="34" charset="0"/>
                        </a:rPr>
                        <a:t> (95%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873735"/>
                  </a:ext>
                </a:extLst>
              </a:tr>
              <a:tr h="370840">
                <a:tc vMerge="1">
                  <a:txBody>
                    <a:bodyPr/>
                    <a:lstStyle/>
                    <a:p>
                      <a:r>
                        <a:rPr lang="en-GB" sz="1400" noProof="0" dirty="0">
                          <a:solidFill>
                            <a:schemeClr val="tx1"/>
                          </a:solidFill>
                          <a:latin typeface="Arial" panose="020B0604020202020204" pitchFamily="34" charset="0"/>
                          <a:cs typeface="Arial" panose="020B0604020202020204" pitchFamily="34" charset="0"/>
                        </a:rPr>
                        <a:t>Characteristic (n)</a:t>
                      </a:r>
                    </a:p>
                    <a:p>
                      <a:endParaRPr lang="en-GB" sz="1400" noProof="0" dirty="0">
                        <a:solidFill>
                          <a:schemeClr val="tx1"/>
                        </a:solidFill>
                        <a:highlight>
                          <a:srgbClr val="FF0000"/>
                        </a:highlight>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noProof="0" dirty="0" err="1">
                          <a:solidFill>
                            <a:schemeClr val="tx1"/>
                          </a:solidFill>
                          <a:latin typeface="Arial" panose="020B0604020202020204" pitchFamily="34" charset="0"/>
                          <a:cs typeface="Arial" panose="020B0604020202020204" pitchFamily="34" charset="0"/>
                        </a:rPr>
                        <a:t>Durva</a:t>
                      </a:r>
                      <a:r>
                        <a:rPr lang="en-GB" sz="1400" b="1" noProof="0" dirty="0">
                          <a:solidFill>
                            <a:schemeClr val="tx1"/>
                          </a:solidFill>
                          <a:latin typeface="Arial" panose="020B0604020202020204" pitchFamily="34" charset="0"/>
                          <a:cs typeface="Arial" panose="020B0604020202020204" pitchFamily="34" charset="0"/>
                        </a:rPr>
                        <a:t> + </a:t>
                      </a:r>
                      <a:r>
                        <a:rPr lang="en-GB" sz="1400" b="1" noProof="0" dirty="0" err="1">
                          <a:solidFill>
                            <a:schemeClr val="tx1"/>
                          </a:solidFill>
                          <a:latin typeface="Arial" panose="020B0604020202020204" pitchFamily="34" charset="0"/>
                          <a:cs typeface="Arial" panose="020B0604020202020204" pitchFamily="34" charset="0"/>
                        </a:rPr>
                        <a:t>Treme</a:t>
                      </a:r>
                      <a:r>
                        <a:rPr lang="en-GB" sz="1400" b="1" noProof="0" dirty="0">
                          <a:solidFill>
                            <a:schemeClr val="tx1"/>
                          </a:solidFill>
                          <a:latin typeface="Arial" panose="020B0604020202020204" pitchFamily="34" charset="0"/>
                          <a:cs typeface="Arial" panose="020B0604020202020204" pitchFamily="34" charset="0"/>
                        </a:rPr>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Sorafenib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en-GB" sz="1400" noProof="0" dirty="0">
                          <a:solidFill>
                            <a:schemeClr val="tx1"/>
                          </a:solidFill>
                          <a:latin typeface="Arial" panose="020B0604020202020204" pitchFamily="34" charset="0"/>
                          <a:cs typeface="Arial" panose="020B0604020202020204" pitchFamily="34" charset="0"/>
                        </a:rPr>
                        <a:t>HR (95%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302759"/>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All patients</a:t>
                      </a: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16.4</a:t>
                      </a: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13.8</a:t>
                      </a:r>
                    </a:p>
                  </a:txBody>
                  <a:tcPr anchor="ctr">
                    <a:lnT w="12700" cap="flat" cmpd="sng" algn="ctr">
                      <a:solidFill>
                        <a:schemeClr val="tx1"/>
                      </a:solidFill>
                      <a:prstDash val="solid"/>
                      <a:round/>
                      <a:headEnd type="none" w="med" len="med"/>
                      <a:tailEnd type="none" w="med" len="med"/>
                    </a:lnT>
                    <a:no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0.77 (0.65-0.91)</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98693738"/>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HBV-HCC</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18.7</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12.3</a:t>
                      </a:r>
                    </a:p>
                  </a:txBody>
                  <a:tcPr anchor="ctr">
                    <a:no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0.64 (0.48-0.86)</a:t>
                      </a:r>
                    </a:p>
                  </a:txBody>
                  <a:tcPr anchor="ctr">
                    <a:noFill/>
                  </a:tcPr>
                </a:tc>
                <a:extLst>
                  <a:ext uri="{0D108BD9-81ED-4DB2-BD59-A6C34878D82A}">
                    <a16:rowId xmlns:a16="http://schemas.microsoft.com/office/drawing/2014/main" val="484151546"/>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HCV-HCC</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15.4</a:t>
                      </a: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17.1</a:t>
                      </a:r>
                    </a:p>
                  </a:txBody>
                  <a:tcPr anchor="ctr">
                    <a:no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1.06 (0.76-1.49)</a:t>
                      </a:r>
                    </a:p>
                  </a:txBody>
                  <a:tcPr anchor="ctr">
                    <a:noFill/>
                  </a:tcPr>
                </a:tc>
                <a:extLst>
                  <a:ext uri="{0D108BD9-81ED-4DB2-BD59-A6C34878D82A}">
                    <a16:rowId xmlns:a16="http://schemas.microsoft.com/office/drawing/2014/main" val="144716183"/>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Non-viral HCC</a:t>
                      </a:r>
                    </a:p>
                  </a:txBody>
                  <a:tcPr anchor="ctr">
                    <a:solidFill>
                      <a:schemeClr val="accent1">
                        <a:lumMod val="20000"/>
                        <a:lumOff val="80000"/>
                      </a:schemeClr>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16.0</a:t>
                      </a:r>
                    </a:p>
                  </a:txBody>
                  <a:tcPr anchor="ctr">
                    <a:solidFill>
                      <a:schemeClr val="accent1">
                        <a:lumMod val="20000"/>
                        <a:lumOff val="80000"/>
                      </a:schemeClr>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13.4</a:t>
                      </a:r>
                    </a:p>
                  </a:txBody>
                  <a:tcPr anchor="ctr">
                    <a:solidFill>
                      <a:schemeClr val="accent1">
                        <a:lumMod val="20000"/>
                        <a:lumOff val="80000"/>
                      </a:schemeClr>
                    </a:solidFill>
                  </a:tcPr>
                </a:tc>
                <a:tc>
                  <a:txBody>
                    <a:bodyPr/>
                    <a:lstStyle/>
                    <a:p>
                      <a:pPr algn="ctr"/>
                      <a:endParaRPr lang="en-GB" sz="1400" noProof="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0.73 (</a:t>
                      </a:r>
                      <a:r>
                        <a:rPr lang="en-GB" sz="1400" kern="1200" noProof="0" dirty="0">
                          <a:solidFill>
                            <a:schemeClr val="tx1"/>
                          </a:solidFill>
                          <a:latin typeface="Arial" panose="020B0604020202020204" pitchFamily="34" charset="0"/>
                          <a:ea typeface="+mn-ea"/>
                          <a:cs typeface="Arial" panose="020B0604020202020204" pitchFamily="34" charset="0"/>
                        </a:rPr>
                        <a:t>0.57-0.95)</a:t>
                      </a:r>
                    </a:p>
                  </a:txBody>
                  <a:tcPr anchor="ctr">
                    <a:solidFill>
                      <a:schemeClr val="accent1">
                        <a:lumMod val="20000"/>
                        <a:lumOff val="80000"/>
                      </a:schemeClr>
                    </a:solidFill>
                  </a:tcPr>
                </a:tc>
                <a:extLst>
                  <a:ext uri="{0D108BD9-81ED-4DB2-BD59-A6C34878D82A}">
                    <a16:rowId xmlns:a16="http://schemas.microsoft.com/office/drawing/2014/main" val="1819557745"/>
                  </a:ext>
                </a:extLst>
              </a:tr>
            </a:tbl>
          </a:graphicData>
        </a:graphic>
      </p:graphicFrame>
      <p:cxnSp>
        <p:nvCxnSpPr>
          <p:cNvPr id="5" name="Straight Connector 4">
            <a:extLst>
              <a:ext uri="{FF2B5EF4-FFF2-40B4-BE49-F238E27FC236}">
                <a16:creationId xmlns:a16="http://schemas.microsoft.com/office/drawing/2014/main" id="{3117E3A1-6A54-EA5E-5BBA-EB40BD7A56C3}"/>
              </a:ext>
            </a:extLst>
          </p:cNvPr>
          <p:cNvCxnSpPr>
            <a:cxnSpLocks/>
          </p:cNvCxnSpPr>
          <p:nvPr/>
        </p:nvCxnSpPr>
        <p:spPr>
          <a:xfrm>
            <a:off x="5729441" y="4578925"/>
            <a:ext cx="34673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0A7FDF-C37B-229E-842B-25A601EE1FFB}"/>
              </a:ext>
            </a:extLst>
          </p:cNvPr>
          <p:cNvCxnSpPr>
            <a:cxnSpLocks/>
          </p:cNvCxnSpPr>
          <p:nvPr/>
        </p:nvCxnSpPr>
        <p:spPr>
          <a:xfrm flipV="1">
            <a:off x="5729441"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874E2AD-288A-7489-3940-2FA1B828A493}"/>
              </a:ext>
            </a:extLst>
          </p:cNvPr>
          <p:cNvCxnSpPr>
            <a:cxnSpLocks/>
          </p:cNvCxnSpPr>
          <p:nvPr/>
        </p:nvCxnSpPr>
        <p:spPr>
          <a:xfrm flipV="1">
            <a:off x="7566091"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B7D5ED6-B42F-F34B-7A0F-EE0238E714F9}"/>
              </a:ext>
            </a:extLst>
          </p:cNvPr>
          <p:cNvSpPr txBox="1"/>
          <p:nvPr/>
        </p:nvSpPr>
        <p:spPr>
          <a:xfrm>
            <a:off x="5591576" y="4622456"/>
            <a:ext cx="2981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0.25</a:t>
            </a:r>
          </a:p>
        </p:txBody>
      </p:sp>
      <p:sp>
        <p:nvSpPr>
          <p:cNvPr id="18" name="TextBox 17">
            <a:extLst>
              <a:ext uri="{FF2B5EF4-FFF2-40B4-BE49-F238E27FC236}">
                <a16:creationId xmlns:a16="http://schemas.microsoft.com/office/drawing/2014/main" id="{1EF70548-2749-ADFA-6F88-3169DEAA2457}"/>
              </a:ext>
            </a:extLst>
          </p:cNvPr>
          <p:cNvSpPr txBox="1"/>
          <p:nvPr/>
        </p:nvSpPr>
        <p:spPr>
          <a:xfrm>
            <a:off x="7454831" y="4622456"/>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a:t>
            </a:r>
          </a:p>
        </p:txBody>
      </p:sp>
      <p:sp>
        <p:nvSpPr>
          <p:cNvPr id="21" name="TextBox 20">
            <a:extLst>
              <a:ext uri="{FF2B5EF4-FFF2-40B4-BE49-F238E27FC236}">
                <a16:creationId xmlns:a16="http://schemas.microsoft.com/office/drawing/2014/main" id="{6C13F460-122C-B836-70EE-437DBF3AFB03}"/>
              </a:ext>
            </a:extLst>
          </p:cNvPr>
          <p:cNvSpPr txBox="1"/>
          <p:nvPr/>
        </p:nvSpPr>
        <p:spPr>
          <a:xfrm>
            <a:off x="5894573" y="4892331"/>
            <a:ext cx="1550104"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Favours </a:t>
            </a:r>
            <a:r>
              <a:rPr lang="en-GB" sz="1200" dirty="0" err="1">
                <a:latin typeface="Arial" panose="020B0604020202020204" pitchFamily="34" charset="0"/>
                <a:ea typeface="Aileron" charset="0"/>
                <a:cs typeface="Arial" panose="020B0604020202020204" pitchFamily="34" charset="0"/>
              </a:rPr>
              <a:t>treme</a:t>
            </a:r>
            <a:r>
              <a:rPr lang="en-GB" sz="1200" dirty="0">
                <a:latin typeface="Arial" panose="020B0604020202020204" pitchFamily="34" charset="0"/>
                <a:ea typeface="Aileron" charset="0"/>
                <a:cs typeface="Arial" panose="020B0604020202020204" pitchFamily="34" charset="0"/>
              </a:rPr>
              <a:t> + </a:t>
            </a:r>
            <a:r>
              <a:rPr lang="en-GB" sz="1200" dirty="0" err="1">
                <a:latin typeface="Arial" panose="020B0604020202020204" pitchFamily="34" charset="0"/>
                <a:ea typeface="Aileron" charset="0"/>
                <a:cs typeface="Arial" panose="020B0604020202020204" pitchFamily="34" charset="0"/>
              </a:rPr>
              <a:t>durva</a:t>
            </a:r>
            <a:endParaRPr lang="en-GB" sz="1200" dirty="0">
              <a:latin typeface="Arial" panose="020B0604020202020204" pitchFamily="34" charset="0"/>
              <a:ea typeface="Aileron" charset="0"/>
              <a:cs typeface="Arial" panose="020B0604020202020204" pitchFamily="34" charset="0"/>
            </a:endParaRPr>
          </a:p>
        </p:txBody>
      </p:sp>
      <p:sp>
        <p:nvSpPr>
          <p:cNvPr id="22" name="TextBox 21">
            <a:extLst>
              <a:ext uri="{FF2B5EF4-FFF2-40B4-BE49-F238E27FC236}">
                <a16:creationId xmlns:a16="http://schemas.microsoft.com/office/drawing/2014/main" id="{CF8271B3-07DC-2E20-C6DB-A83111FAC403}"/>
              </a:ext>
            </a:extLst>
          </p:cNvPr>
          <p:cNvSpPr txBox="1"/>
          <p:nvPr/>
        </p:nvSpPr>
        <p:spPr>
          <a:xfrm>
            <a:off x="7661310" y="4892331"/>
            <a:ext cx="1271182"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Favours sorafenib</a:t>
            </a:r>
          </a:p>
        </p:txBody>
      </p:sp>
      <p:cxnSp>
        <p:nvCxnSpPr>
          <p:cNvPr id="23" name="Straight Connector 22">
            <a:extLst>
              <a:ext uri="{FF2B5EF4-FFF2-40B4-BE49-F238E27FC236}">
                <a16:creationId xmlns:a16="http://schemas.microsoft.com/office/drawing/2014/main" id="{C56D597F-D56E-DBA2-CC5D-3D8C53113BD8}"/>
              </a:ext>
            </a:extLst>
          </p:cNvPr>
          <p:cNvCxnSpPr>
            <a:cxnSpLocks/>
          </p:cNvCxnSpPr>
          <p:nvPr/>
        </p:nvCxnSpPr>
        <p:spPr>
          <a:xfrm flipV="1">
            <a:off x="7941250" y="2942047"/>
            <a:ext cx="0" cy="1639557"/>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888839C-AC4B-E64A-26E3-D50035504C94}"/>
              </a:ext>
            </a:extLst>
          </p:cNvPr>
          <p:cNvCxnSpPr>
            <a:cxnSpLocks/>
          </p:cNvCxnSpPr>
          <p:nvPr/>
        </p:nvCxnSpPr>
        <p:spPr>
          <a:xfrm flipV="1">
            <a:off x="7566091" y="2938872"/>
            <a:ext cx="0" cy="1642732"/>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BB369956-D55A-C41D-ADA7-8B4B274978B0}"/>
              </a:ext>
            </a:extLst>
          </p:cNvPr>
          <p:cNvGrpSpPr/>
          <p:nvPr/>
        </p:nvGrpSpPr>
        <p:grpSpPr>
          <a:xfrm>
            <a:off x="6827141" y="4226232"/>
            <a:ext cx="684000" cy="62508"/>
            <a:chOff x="7963396" y="2529210"/>
            <a:chExt cx="558800" cy="62508"/>
          </a:xfrm>
        </p:grpSpPr>
        <p:cxnSp>
          <p:nvCxnSpPr>
            <p:cNvPr id="26" name="Straight Connector 25">
              <a:extLst>
                <a:ext uri="{FF2B5EF4-FFF2-40B4-BE49-F238E27FC236}">
                  <a16:creationId xmlns:a16="http://schemas.microsoft.com/office/drawing/2014/main" id="{F5320EEF-0C40-853A-3598-B8CF7067C3B4}"/>
                </a:ext>
              </a:extLst>
            </p:cNvPr>
            <p:cNvCxnSpPr>
              <a:cxnSpLocks/>
            </p:cNvCxnSpPr>
            <p:nvPr/>
          </p:nvCxnSpPr>
          <p:spPr>
            <a:xfrm>
              <a:off x="7963408" y="2560464"/>
              <a:ext cx="5582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60481E1-F6DB-2399-00D4-89857817A45F}"/>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53B27C6-E2A4-4F41-0549-CC04E06FD22D}"/>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9" name="Diamond 28">
            <a:extLst>
              <a:ext uri="{FF2B5EF4-FFF2-40B4-BE49-F238E27FC236}">
                <a16:creationId xmlns:a16="http://schemas.microsoft.com/office/drawing/2014/main" id="{A5843B63-4196-9EEE-CDE6-4FF074BC173E}"/>
              </a:ext>
            </a:extLst>
          </p:cNvPr>
          <p:cNvSpPr/>
          <p:nvPr/>
        </p:nvSpPr>
        <p:spPr>
          <a:xfrm>
            <a:off x="7094347" y="4206823"/>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C3B9D7DD-434D-4349-C067-471B375777B1}"/>
              </a:ext>
            </a:extLst>
          </p:cNvPr>
          <p:cNvGrpSpPr/>
          <p:nvPr/>
        </p:nvGrpSpPr>
        <p:grpSpPr>
          <a:xfrm>
            <a:off x="7185761" y="3854262"/>
            <a:ext cx="921600" cy="62508"/>
            <a:chOff x="7963396" y="2529210"/>
            <a:chExt cx="558800" cy="62508"/>
          </a:xfrm>
        </p:grpSpPr>
        <p:cxnSp>
          <p:nvCxnSpPr>
            <p:cNvPr id="31" name="Straight Connector 30">
              <a:extLst>
                <a:ext uri="{FF2B5EF4-FFF2-40B4-BE49-F238E27FC236}">
                  <a16:creationId xmlns:a16="http://schemas.microsoft.com/office/drawing/2014/main" id="{014EED1D-4AE3-028C-4604-E19E5BAE450A}"/>
                </a:ext>
              </a:extLst>
            </p:cNvPr>
            <p:cNvCxnSpPr>
              <a:cxnSpLocks/>
            </p:cNvCxnSpPr>
            <p:nvPr/>
          </p:nvCxnSpPr>
          <p:spPr>
            <a:xfrm>
              <a:off x="7963408" y="2560464"/>
              <a:ext cx="5582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1915B78-1F6B-04FD-EDBF-E566A1B33B1F}"/>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23E602C-920A-041F-551A-7F4629526C44}"/>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4" name="Diamond 33">
            <a:extLst>
              <a:ext uri="{FF2B5EF4-FFF2-40B4-BE49-F238E27FC236}">
                <a16:creationId xmlns:a16="http://schemas.microsoft.com/office/drawing/2014/main" id="{58275E29-047E-AE46-F006-ECA6D16F45D5}"/>
              </a:ext>
            </a:extLst>
          </p:cNvPr>
          <p:cNvSpPr/>
          <p:nvPr/>
        </p:nvSpPr>
        <p:spPr>
          <a:xfrm>
            <a:off x="7592426" y="3833599"/>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35" name="Group 34">
            <a:extLst>
              <a:ext uri="{FF2B5EF4-FFF2-40B4-BE49-F238E27FC236}">
                <a16:creationId xmlns:a16="http://schemas.microsoft.com/office/drawing/2014/main" id="{E8A80AA0-6C9E-5489-8CA0-B93DB67D90B6}"/>
              </a:ext>
            </a:extLst>
          </p:cNvPr>
          <p:cNvGrpSpPr/>
          <p:nvPr/>
        </p:nvGrpSpPr>
        <p:grpSpPr>
          <a:xfrm>
            <a:off x="6964364" y="3088728"/>
            <a:ext cx="489600" cy="62508"/>
            <a:chOff x="7957542" y="2529210"/>
            <a:chExt cx="564654" cy="62508"/>
          </a:xfrm>
        </p:grpSpPr>
        <p:cxnSp>
          <p:nvCxnSpPr>
            <p:cNvPr id="36" name="Straight Connector 35">
              <a:extLst>
                <a:ext uri="{FF2B5EF4-FFF2-40B4-BE49-F238E27FC236}">
                  <a16:creationId xmlns:a16="http://schemas.microsoft.com/office/drawing/2014/main" id="{9A02AC68-8834-1412-FF3D-5D3474A59302}"/>
                </a:ext>
              </a:extLst>
            </p:cNvPr>
            <p:cNvCxnSpPr>
              <a:cxnSpLocks/>
            </p:cNvCxnSpPr>
            <p:nvPr/>
          </p:nvCxnSpPr>
          <p:spPr>
            <a:xfrm>
              <a:off x="7957542" y="2560464"/>
              <a:ext cx="56415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1010184-BD21-4E66-98FB-48B6AC59EE83}"/>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8E72301-0ECA-4C15-6FCE-31A8E4B88DAE}"/>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9" name="Diamond 38">
            <a:extLst>
              <a:ext uri="{FF2B5EF4-FFF2-40B4-BE49-F238E27FC236}">
                <a16:creationId xmlns:a16="http://schemas.microsoft.com/office/drawing/2014/main" id="{C7AFA142-5EBB-F9EF-7035-1818559215DA}"/>
              </a:ext>
            </a:extLst>
          </p:cNvPr>
          <p:cNvSpPr/>
          <p:nvPr/>
        </p:nvSpPr>
        <p:spPr>
          <a:xfrm>
            <a:off x="7170461" y="3067559"/>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0" name="Group 39">
            <a:extLst>
              <a:ext uri="{FF2B5EF4-FFF2-40B4-BE49-F238E27FC236}">
                <a16:creationId xmlns:a16="http://schemas.microsoft.com/office/drawing/2014/main" id="{82E696B4-D62B-B987-8A41-3FDF085CC501}"/>
              </a:ext>
            </a:extLst>
          </p:cNvPr>
          <p:cNvGrpSpPr/>
          <p:nvPr/>
        </p:nvGrpSpPr>
        <p:grpSpPr>
          <a:xfrm>
            <a:off x="6574161" y="3451037"/>
            <a:ext cx="802800" cy="62508"/>
            <a:chOff x="7959029" y="2529210"/>
            <a:chExt cx="563167" cy="62508"/>
          </a:xfrm>
        </p:grpSpPr>
        <p:cxnSp>
          <p:nvCxnSpPr>
            <p:cNvPr id="41" name="Straight Connector 40">
              <a:extLst>
                <a:ext uri="{FF2B5EF4-FFF2-40B4-BE49-F238E27FC236}">
                  <a16:creationId xmlns:a16="http://schemas.microsoft.com/office/drawing/2014/main" id="{AE89DB2B-256F-0CC3-5FF2-EA0EA4A4B5E5}"/>
                </a:ext>
              </a:extLst>
            </p:cNvPr>
            <p:cNvCxnSpPr>
              <a:cxnSpLocks/>
            </p:cNvCxnSpPr>
            <p:nvPr/>
          </p:nvCxnSpPr>
          <p:spPr>
            <a:xfrm>
              <a:off x="7959029" y="2560464"/>
              <a:ext cx="56267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33D0A79-5CA2-65BD-650B-558DC591F166}"/>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45695C3-87CB-AEB2-D2AC-558D62263C41}"/>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 name="Diamond 43">
            <a:extLst>
              <a:ext uri="{FF2B5EF4-FFF2-40B4-BE49-F238E27FC236}">
                <a16:creationId xmlns:a16="http://schemas.microsoft.com/office/drawing/2014/main" id="{AD3BE86E-E0F7-F3CF-2DB5-B1227FF1CFEF}"/>
              </a:ext>
            </a:extLst>
          </p:cNvPr>
          <p:cNvSpPr/>
          <p:nvPr/>
        </p:nvSpPr>
        <p:spPr>
          <a:xfrm>
            <a:off x="6920200" y="3433946"/>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5" name="Straight Connector 44">
            <a:extLst>
              <a:ext uri="{FF2B5EF4-FFF2-40B4-BE49-F238E27FC236}">
                <a16:creationId xmlns:a16="http://schemas.microsoft.com/office/drawing/2014/main" id="{ECBF726F-A793-5B66-839F-0C24D5ED10E1}"/>
              </a:ext>
            </a:extLst>
          </p:cNvPr>
          <p:cNvCxnSpPr>
            <a:cxnSpLocks/>
          </p:cNvCxnSpPr>
          <p:nvPr/>
        </p:nvCxnSpPr>
        <p:spPr>
          <a:xfrm flipH="1">
            <a:off x="6192351" y="5157192"/>
            <a:ext cx="1269579"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5B7FD3B-7B4E-B2CC-1ACC-D32E82361D63}"/>
              </a:ext>
            </a:extLst>
          </p:cNvPr>
          <p:cNvCxnSpPr>
            <a:cxnSpLocks/>
          </p:cNvCxnSpPr>
          <p:nvPr/>
        </p:nvCxnSpPr>
        <p:spPr>
          <a:xfrm>
            <a:off x="7635431" y="5157192"/>
            <a:ext cx="1269579"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43A5556-D980-B0D3-7768-0675D79143C0}"/>
              </a:ext>
            </a:extLst>
          </p:cNvPr>
          <p:cNvCxnSpPr>
            <a:cxnSpLocks/>
          </p:cNvCxnSpPr>
          <p:nvPr/>
        </p:nvCxnSpPr>
        <p:spPr>
          <a:xfrm flipV="1">
            <a:off x="6643841"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117679D-3DEA-D41C-CAAC-032EB93976E1}"/>
              </a:ext>
            </a:extLst>
          </p:cNvPr>
          <p:cNvSpPr txBox="1"/>
          <p:nvPr/>
        </p:nvSpPr>
        <p:spPr>
          <a:xfrm>
            <a:off x="6548455" y="4622456"/>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0.5</a:t>
            </a:r>
          </a:p>
        </p:txBody>
      </p:sp>
      <p:cxnSp>
        <p:nvCxnSpPr>
          <p:cNvPr id="55" name="Straight Connector 54">
            <a:extLst>
              <a:ext uri="{FF2B5EF4-FFF2-40B4-BE49-F238E27FC236}">
                <a16:creationId xmlns:a16="http://schemas.microsoft.com/office/drawing/2014/main" id="{AAFAE806-A190-BD3B-8714-ADD2DA150C46}"/>
              </a:ext>
            </a:extLst>
          </p:cNvPr>
          <p:cNvCxnSpPr>
            <a:cxnSpLocks/>
          </p:cNvCxnSpPr>
          <p:nvPr/>
        </p:nvCxnSpPr>
        <p:spPr>
          <a:xfrm flipV="1">
            <a:off x="9411275"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037F33E9-3B13-8ECD-6815-947FC335E8C6}"/>
              </a:ext>
            </a:extLst>
          </p:cNvPr>
          <p:cNvSpPr txBox="1"/>
          <p:nvPr/>
        </p:nvSpPr>
        <p:spPr>
          <a:xfrm>
            <a:off x="9321222" y="4622456"/>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4.0</a:t>
            </a:r>
          </a:p>
        </p:txBody>
      </p:sp>
      <p:cxnSp>
        <p:nvCxnSpPr>
          <p:cNvPr id="57" name="Straight Connector 56">
            <a:extLst>
              <a:ext uri="{FF2B5EF4-FFF2-40B4-BE49-F238E27FC236}">
                <a16:creationId xmlns:a16="http://schemas.microsoft.com/office/drawing/2014/main" id="{3A8B9AA6-768C-EA61-5A14-5EB458DBFB87}"/>
              </a:ext>
            </a:extLst>
          </p:cNvPr>
          <p:cNvCxnSpPr>
            <a:cxnSpLocks/>
          </p:cNvCxnSpPr>
          <p:nvPr/>
        </p:nvCxnSpPr>
        <p:spPr>
          <a:xfrm flipV="1">
            <a:off x="8488516" y="4573071"/>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87AEE85C-DD7C-3A0A-71C9-96D268A3A2FC}"/>
              </a:ext>
            </a:extLst>
          </p:cNvPr>
          <p:cNvSpPr txBox="1"/>
          <p:nvPr/>
        </p:nvSpPr>
        <p:spPr>
          <a:xfrm>
            <a:off x="8393131" y="4622456"/>
            <a:ext cx="21320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2.0</a:t>
            </a:r>
          </a:p>
        </p:txBody>
      </p:sp>
    </p:spTree>
    <p:extLst>
      <p:ext uri="{BB962C8B-B14F-4D97-AF65-F5344CB8AC3E}">
        <p14:creationId xmlns:p14="http://schemas.microsoft.com/office/powerpoint/2010/main" val="30611639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DDC1432-9137-58BB-3617-4ED76659786A}"/>
              </a:ext>
            </a:extLst>
          </p:cNvPr>
          <p:cNvSpPr>
            <a:spLocks noGrp="1"/>
          </p:cNvSpPr>
          <p:nvPr>
            <p:ph sz="quarter" idx="12"/>
          </p:nvPr>
        </p:nvSpPr>
        <p:spPr>
          <a:xfrm>
            <a:off x="620184" y="1602658"/>
            <a:ext cx="10963200" cy="4348142"/>
          </a:xfrm>
        </p:spPr>
        <p:txBody>
          <a:bodyPr/>
          <a:lstStyle/>
          <a:p>
            <a:r>
              <a:rPr lang="en-GB" dirty="0"/>
              <a:t>The incidences of </a:t>
            </a:r>
            <a:r>
              <a:rPr lang="en-GB" dirty="0" err="1"/>
              <a:t>trAEs</a:t>
            </a:r>
            <a:r>
              <a:rPr lang="en-GB" dirty="0"/>
              <a:t> or grade 3 or 4 </a:t>
            </a:r>
            <a:r>
              <a:rPr lang="en-GB" dirty="0" err="1"/>
              <a:t>trAEs</a:t>
            </a:r>
            <a:r>
              <a:rPr lang="en-GB" dirty="0"/>
              <a:t> were </a:t>
            </a:r>
            <a:r>
              <a:rPr lang="en-GB" b="1" dirty="0">
                <a:solidFill>
                  <a:schemeClr val="accent1"/>
                </a:solidFill>
              </a:rPr>
              <a:t>generally lower </a:t>
            </a:r>
            <a:r>
              <a:rPr lang="en-GB" dirty="0"/>
              <a:t>for durvalumab + tremelimumab and durvalumab than for sorafenib </a:t>
            </a:r>
            <a:r>
              <a:rPr lang="en-GB" b="1" dirty="0">
                <a:solidFill>
                  <a:schemeClr val="accent1"/>
                </a:solidFill>
              </a:rPr>
              <a:t>across </a:t>
            </a:r>
            <a:r>
              <a:rPr lang="en-GB" b="1" dirty="0" err="1">
                <a:solidFill>
                  <a:schemeClr val="accent1"/>
                </a:solidFill>
              </a:rPr>
              <a:t>etiology</a:t>
            </a:r>
            <a:r>
              <a:rPr lang="en-GB" b="1" dirty="0">
                <a:solidFill>
                  <a:schemeClr val="accent1"/>
                </a:solidFill>
              </a:rPr>
              <a:t> subgroups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en-GB" sz="3000" dirty="0"/>
              <a:t>Subgroup: viral </a:t>
            </a:r>
            <a:r>
              <a:rPr lang="en-GB" sz="3000" dirty="0" err="1"/>
              <a:t>vERSUs</a:t>
            </a:r>
            <a:r>
              <a:rPr lang="en-GB" sz="3000" dirty="0"/>
              <a:t> non-viral </a:t>
            </a:r>
            <a:r>
              <a:rPr lang="en-GB" sz="3000" dirty="0" err="1"/>
              <a:t>etiology</a:t>
            </a:r>
            <a:r>
              <a:rPr lang="en-GB" sz="3000" dirty="0"/>
              <a:t> | </a:t>
            </a:r>
            <a:r>
              <a:rPr lang="en-GB" sz="3000" dirty="0" err="1"/>
              <a:t>tremelimumab</a:t>
            </a:r>
            <a:r>
              <a:rPr lang="en-GB" sz="3000" dirty="0"/>
              <a:t> + Durvalumab </a:t>
            </a:r>
            <a:br>
              <a:rPr lang="en-GB" dirty="0"/>
            </a:br>
            <a:r>
              <a:rPr lang="en-GB" sz="2200" dirty="0">
                <a:solidFill>
                  <a:schemeClr val="accent1"/>
                </a:solidFill>
              </a:rPr>
              <a:t>INCIDENCES OF </a:t>
            </a:r>
            <a:r>
              <a:rPr lang="en-GB" sz="2200" cap="none" dirty="0" err="1">
                <a:solidFill>
                  <a:schemeClr val="accent1"/>
                </a:solidFill>
              </a:rPr>
              <a:t>tr</a:t>
            </a:r>
            <a:r>
              <a:rPr lang="en-GB" sz="2200" dirty="0" err="1">
                <a:solidFill>
                  <a:schemeClr val="accent1"/>
                </a:solidFill>
              </a:rPr>
              <a:t>AE</a:t>
            </a:r>
            <a:r>
              <a:rPr lang="en-GB" sz="2200" cap="none" dirty="0" err="1">
                <a:solidFill>
                  <a:schemeClr val="accent1"/>
                </a:solidFill>
              </a:rPr>
              <a:t>s</a:t>
            </a:r>
            <a:r>
              <a:rPr lang="en-GB" sz="2200" dirty="0">
                <a:solidFill>
                  <a:schemeClr val="accent1"/>
                </a:solidFill>
              </a:rPr>
              <a:t> were lower across </a:t>
            </a:r>
            <a:r>
              <a:rPr lang="en-GB" sz="2200" dirty="0" err="1">
                <a:solidFill>
                  <a:schemeClr val="accent1"/>
                </a:solidFill>
              </a:rPr>
              <a:t>etiology</a:t>
            </a:r>
            <a:r>
              <a:rPr lang="en-GB" sz="2200" dirty="0">
                <a:solidFill>
                  <a:schemeClr val="accent1"/>
                </a:solidFill>
              </a:rPr>
              <a:t> subgroups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8" name="Content Placeholder 7">
            <a:extLst>
              <a:ext uri="{FF2B5EF4-FFF2-40B4-BE49-F238E27FC236}">
                <a16:creationId xmlns:a16="http://schemas.microsoft.com/office/drawing/2014/main" id="{874B58CB-6779-F04C-AA3A-CFDB745D980B}"/>
              </a:ext>
            </a:extLst>
          </p:cNvPr>
          <p:cNvSpPr>
            <a:spLocks noGrp="1"/>
          </p:cNvSpPr>
          <p:nvPr>
            <p:ph sz="quarter" idx="15"/>
          </p:nvPr>
        </p:nvSpPr>
        <p:spPr>
          <a:xfrm>
            <a:off x="620183" y="6246837"/>
            <a:ext cx="10732401" cy="365125"/>
          </a:xfrm>
        </p:spPr>
        <p:txBody>
          <a:bodyPr/>
          <a:lstStyle/>
          <a:p>
            <a:r>
              <a:rPr lang="en-GB" dirty="0"/>
              <a:t>AE, adverse event; HBV, hepatitis B virus; HBC, hepatitis C virus; STRIDE, Single Tremelimumab Regular Interval Durvalumab; </a:t>
            </a:r>
            <a:r>
              <a:rPr lang="en-GB" dirty="0" err="1"/>
              <a:t>trAE</a:t>
            </a:r>
            <a:r>
              <a:rPr lang="en-GB" dirty="0"/>
              <a:t>, treatment-related adverse event</a:t>
            </a:r>
          </a:p>
          <a:p>
            <a:r>
              <a:rPr lang="en-GB" dirty="0"/>
              <a:t>Chan LS, et al. Ann Oncol. 2022;33 suppl 9:S869-70 (ESMO 2022 poster presentation 714-P)</a:t>
            </a:r>
          </a:p>
        </p:txBody>
      </p:sp>
      <p:graphicFrame>
        <p:nvGraphicFramePr>
          <p:cNvPr id="17" name="Table 16">
            <a:extLst>
              <a:ext uri="{FF2B5EF4-FFF2-40B4-BE49-F238E27FC236}">
                <a16:creationId xmlns:a16="http://schemas.microsoft.com/office/drawing/2014/main" id="{19E0BB93-48CC-794C-A859-EB9537389C61}"/>
              </a:ext>
            </a:extLst>
          </p:cNvPr>
          <p:cNvGraphicFramePr>
            <a:graphicFrameLocks noGrp="1"/>
          </p:cNvGraphicFramePr>
          <p:nvPr>
            <p:extLst>
              <p:ext uri="{D42A27DB-BD31-4B8C-83A1-F6EECF244321}">
                <p14:modId xmlns:p14="http://schemas.microsoft.com/office/powerpoint/2010/main" val="3242443534"/>
              </p:ext>
            </p:extLst>
          </p:nvPr>
        </p:nvGraphicFramePr>
        <p:xfrm>
          <a:off x="619200" y="2705782"/>
          <a:ext cx="10963198" cy="2758440"/>
        </p:xfrm>
        <a:graphic>
          <a:graphicData uri="http://schemas.openxmlformats.org/drawingml/2006/table">
            <a:tbl>
              <a:tblPr firstRow="1" bandRow="1">
                <a:tableStyleId>{5C22544A-7EE6-4342-B048-85BDC9FD1C3A}</a:tableStyleId>
              </a:tblPr>
              <a:tblGrid>
                <a:gridCol w="2380456">
                  <a:extLst>
                    <a:ext uri="{9D8B030D-6E8A-4147-A177-3AD203B41FA5}">
                      <a16:colId xmlns:a16="http://schemas.microsoft.com/office/drawing/2014/main" val="2082486723"/>
                    </a:ext>
                  </a:extLst>
                </a:gridCol>
                <a:gridCol w="953638">
                  <a:extLst>
                    <a:ext uri="{9D8B030D-6E8A-4147-A177-3AD203B41FA5}">
                      <a16:colId xmlns:a16="http://schemas.microsoft.com/office/drawing/2014/main" val="4263034532"/>
                    </a:ext>
                  </a:extLst>
                </a:gridCol>
                <a:gridCol w="953638">
                  <a:extLst>
                    <a:ext uri="{9D8B030D-6E8A-4147-A177-3AD203B41FA5}">
                      <a16:colId xmlns:a16="http://schemas.microsoft.com/office/drawing/2014/main" val="4215626307"/>
                    </a:ext>
                  </a:extLst>
                </a:gridCol>
                <a:gridCol w="953638">
                  <a:extLst>
                    <a:ext uri="{9D8B030D-6E8A-4147-A177-3AD203B41FA5}">
                      <a16:colId xmlns:a16="http://schemas.microsoft.com/office/drawing/2014/main" val="1978821319"/>
                    </a:ext>
                  </a:extLst>
                </a:gridCol>
                <a:gridCol w="953638">
                  <a:extLst>
                    <a:ext uri="{9D8B030D-6E8A-4147-A177-3AD203B41FA5}">
                      <a16:colId xmlns:a16="http://schemas.microsoft.com/office/drawing/2014/main" val="3963725527"/>
                    </a:ext>
                  </a:extLst>
                </a:gridCol>
                <a:gridCol w="953638">
                  <a:extLst>
                    <a:ext uri="{9D8B030D-6E8A-4147-A177-3AD203B41FA5}">
                      <a16:colId xmlns:a16="http://schemas.microsoft.com/office/drawing/2014/main" val="1046007390"/>
                    </a:ext>
                  </a:extLst>
                </a:gridCol>
                <a:gridCol w="953638">
                  <a:extLst>
                    <a:ext uri="{9D8B030D-6E8A-4147-A177-3AD203B41FA5}">
                      <a16:colId xmlns:a16="http://schemas.microsoft.com/office/drawing/2014/main" val="231697062"/>
                    </a:ext>
                  </a:extLst>
                </a:gridCol>
                <a:gridCol w="953638">
                  <a:extLst>
                    <a:ext uri="{9D8B030D-6E8A-4147-A177-3AD203B41FA5}">
                      <a16:colId xmlns:a16="http://schemas.microsoft.com/office/drawing/2014/main" val="3165681463"/>
                    </a:ext>
                  </a:extLst>
                </a:gridCol>
                <a:gridCol w="953638">
                  <a:extLst>
                    <a:ext uri="{9D8B030D-6E8A-4147-A177-3AD203B41FA5}">
                      <a16:colId xmlns:a16="http://schemas.microsoft.com/office/drawing/2014/main" val="3303535253"/>
                    </a:ext>
                  </a:extLst>
                </a:gridCol>
                <a:gridCol w="953638">
                  <a:extLst>
                    <a:ext uri="{9D8B030D-6E8A-4147-A177-3AD203B41FA5}">
                      <a16:colId xmlns:a16="http://schemas.microsoft.com/office/drawing/2014/main" val="3097463185"/>
                    </a:ext>
                  </a:extLst>
                </a:gridCol>
              </a:tblGrid>
              <a:tr h="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noProof="0" dirty="0">
                          <a:solidFill>
                            <a:schemeClr val="bg1"/>
                          </a:solidFill>
                          <a:latin typeface="Arial" panose="020B0604020202020204" pitchFamily="34" charset="0"/>
                          <a:cs typeface="Arial" panose="020B0604020202020204" pitchFamily="34" charset="0"/>
                        </a:rPr>
                        <a:t>Participants with event, n (%)</a:t>
                      </a:r>
                    </a:p>
                  </a:txBody>
                  <a:tcPr anchor="ctr">
                    <a:lnB w="38100" cap="flat" cmpd="sng" algn="ctr">
                      <a:solidFill>
                        <a:schemeClr val="bg1"/>
                      </a:solidFill>
                      <a:prstDash val="solid"/>
                      <a:round/>
                      <a:headEnd type="none" w="med" len="med"/>
                      <a:tailEnd type="none" w="med" len="med"/>
                    </a:lnB>
                  </a:tcPr>
                </a:tc>
                <a:tc gridSpan="3">
                  <a:txBody>
                    <a:bodyPr/>
                    <a:lstStyle/>
                    <a:p>
                      <a:pPr algn="ctr"/>
                      <a:r>
                        <a:rPr lang="en-GB" sz="1100" noProof="0" dirty="0">
                          <a:latin typeface="Arial" panose="020B0604020202020204" pitchFamily="34" charset="0"/>
                          <a:cs typeface="Arial" panose="020B0604020202020204" pitchFamily="34" charset="0"/>
                        </a:rPr>
                        <a:t>HBV (N=354)</a:t>
                      </a:r>
                    </a:p>
                  </a:txBody>
                  <a:tcPr marL="19440" marR="19440">
                    <a:lnB w="12700" cap="flat" cmpd="sng" algn="ctr">
                      <a:solidFill>
                        <a:schemeClr val="bg1"/>
                      </a:solidFill>
                      <a:prstDash val="solid"/>
                      <a:round/>
                      <a:headEnd type="none" w="med" len="med"/>
                      <a:tailEnd type="none" w="med" len="med"/>
                    </a:lnB>
                  </a:tcPr>
                </a:tc>
                <a:tc hMerge="1">
                  <a:txBody>
                    <a:bodyPr/>
                    <a:lstStyle/>
                    <a:p>
                      <a:endParaRPr lang="en-US" sz="1100" dirty="0">
                        <a:latin typeface="Arial" panose="020B0604020202020204" pitchFamily="34" charset="0"/>
                        <a:cs typeface="Arial" panose="020B0604020202020204" pitchFamily="34" charset="0"/>
                      </a:endParaRPr>
                    </a:p>
                  </a:txBody>
                  <a:tcPr marL="19440" marR="19440"/>
                </a:tc>
                <a:tc hMerge="1">
                  <a:txBody>
                    <a:bodyPr/>
                    <a:lstStyle/>
                    <a:p>
                      <a:endParaRPr lang="en-US" sz="1100" dirty="0">
                        <a:latin typeface="Arial" panose="020B0604020202020204" pitchFamily="34" charset="0"/>
                        <a:cs typeface="Arial" panose="020B0604020202020204" pitchFamily="34" charset="0"/>
                      </a:endParaRPr>
                    </a:p>
                  </a:txBody>
                  <a:tcPr marL="19440" marR="19440"/>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HCV (N=315)</a:t>
                      </a:r>
                    </a:p>
                  </a:txBody>
                  <a:tcPr marL="19440" marR="19440">
                    <a:lnB w="12700" cap="flat" cmpd="sng" algn="ctr">
                      <a:solidFill>
                        <a:schemeClr val="bg1"/>
                      </a:solidFill>
                      <a:prstDash val="solid"/>
                      <a:round/>
                      <a:headEnd type="none" w="med" len="med"/>
                      <a:tailEnd type="none" w="med" len="med"/>
                    </a:lnB>
                  </a:tcPr>
                </a:tc>
                <a:tc hMerge="1">
                  <a:txBody>
                    <a:bodyPr/>
                    <a:lstStyle/>
                    <a:p>
                      <a:endParaRPr lang="en-US" sz="1100" dirty="0">
                        <a:latin typeface="Arial" panose="020B0604020202020204" pitchFamily="34" charset="0"/>
                        <a:cs typeface="Arial" panose="020B0604020202020204" pitchFamily="34" charset="0"/>
                      </a:endParaRPr>
                    </a:p>
                  </a:txBody>
                  <a:tcPr marL="19440" marR="19440"/>
                </a:tc>
                <a:tc hMerge="1">
                  <a:txBody>
                    <a:bodyPr/>
                    <a:lstStyle/>
                    <a:p>
                      <a:endParaRPr lang="en-US" sz="1100" dirty="0">
                        <a:latin typeface="Arial" panose="020B0604020202020204" pitchFamily="34" charset="0"/>
                        <a:cs typeface="Arial" panose="020B0604020202020204" pitchFamily="34" charset="0"/>
                      </a:endParaRPr>
                    </a:p>
                  </a:txBody>
                  <a:tcPr marL="19440" marR="19440"/>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Non-viral (N=481)</a:t>
                      </a:r>
                    </a:p>
                  </a:txBody>
                  <a:tcPr marL="19440" marR="19440">
                    <a:lnB w="12700" cap="flat" cmpd="sng" algn="ctr">
                      <a:solidFill>
                        <a:schemeClr val="bg1"/>
                      </a:solidFill>
                      <a:prstDash val="solid"/>
                      <a:round/>
                      <a:headEnd type="none" w="med" len="med"/>
                      <a:tailEnd type="none" w="med" len="med"/>
                    </a:lnB>
                  </a:tcPr>
                </a:tc>
                <a:tc hMerge="1">
                  <a:txBody>
                    <a:bodyPr/>
                    <a:lstStyle/>
                    <a:p>
                      <a:endParaRPr lang="en-US" sz="1100" dirty="0">
                        <a:latin typeface="Arial" panose="020B0604020202020204" pitchFamily="34" charset="0"/>
                        <a:cs typeface="Arial" panose="020B0604020202020204" pitchFamily="34" charset="0"/>
                      </a:endParaRPr>
                    </a:p>
                  </a:txBody>
                  <a:tcPr marL="19440" marR="19440"/>
                </a:tc>
                <a:tc hMerge="1">
                  <a:txBody>
                    <a:bodyPr/>
                    <a:lstStyle/>
                    <a:p>
                      <a:endParaRPr lang="en-US" sz="11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3077082610"/>
                  </a:ext>
                </a:extLst>
              </a:tr>
              <a:tr h="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noProof="0" dirty="0">
                          <a:solidFill>
                            <a:schemeClr val="bg1"/>
                          </a:solidFill>
                          <a:latin typeface="Arial" panose="020B0604020202020204" pitchFamily="34" charset="0"/>
                          <a:cs typeface="Arial" panose="020B0604020202020204" pitchFamily="34" charset="0"/>
                        </a:rPr>
                        <a:t>Participants with event, n (%)</a:t>
                      </a:r>
                    </a:p>
                  </a:txBody>
                  <a:tcPr marL="55440" marR="55440" anchor="b">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STRIDE</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(n=122)</a:t>
                      </a:r>
                    </a:p>
                  </a:txBody>
                  <a:tcPr marL="19440" marR="19440">
                    <a:lnL w="952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Durvalumab</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(n=117)</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Sorafenib</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(n=115)</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STRIDE</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(n=108)</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Durvalumab</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(n=107)</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Sorafenib</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(n=100)</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STRIDE</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(n=158)</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Durvalumab</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(n=164)</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Sorafenib</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(n=159)</a:t>
                      </a: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44400997"/>
                  </a:ext>
                </a:extLst>
              </a:tr>
              <a:tr h="210386">
                <a:tc>
                  <a:txBody>
                    <a:bodyPr/>
                    <a:lstStyle/>
                    <a:p>
                      <a:r>
                        <a:rPr lang="en-GB" sz="1100" b="0" noProof="0" dirty="0">
                          <a:latin typeface="Arial" panose="020B0604020202020204" pitchFamily="34" charset="0"/>
                          <a:cs typeface="Arial" panose="020B0604020202020204" pitchFamily="34" charset="0"/>
                        </a:rPr>
                        <a:t>Any AE</a:t>
                      </a:r>
                    </a:p>
                  </a:txBody>
                  <a:tcPr marL="55440" marR="55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116 (95.1)</a:t>
                      </a:r>
                    </a:p>
                  </a:txBody>
                  <a:tcPr marL="19440" marR="19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96 (82.1)</a:t>
                      </a:r>
                    </a:p>
                  </a:txBody>
                  <a:tcPr marL="19440" marR="19440">
                    <a:lnT w="38100" cap="flat" cmpd="sng" algn="ctr">
                      <a:solidFill>
                        <a:schemeClr val="bg1"/>
                      </a:solidFill>
                      <a:prstDash val="solid"/>
                      <a:round/>
                      <a:headEnd type="none" w="med" len="med"/>
                      <a:tailEnd type="none" w="med" len="med"/>
                    </a:lnT>
                  </a:tcPr>
                </a:tc>
                <a:tc>
                  <a:txBody>
                    <a:bodyPr/>
                    <a:lstStyle/>
                    <a:p>
                      <a:pPr algn="l" defTabSz="449263">
                        <a:tabLst>
                          <a:tab pos="357188" algn="dec"/>
                        </a:tabLst>
                      </a:pPr>
                      <a:r>
                        <a:rPr lang="en-GB" sz="1100" noProof="0" dirty="0">
                          <a:latin typeface="Arial" panose="020B0604020202020204" pitchFamily="34" charset="0"/>
                          <a:cs typeface="Arial" panose="020B0604020202020204" pitchFamily="34" charset="0"/>
                        </a:rPr>
                        <a:t>	108 (93.9)</a:t>
                      </a:r>
                    </a:p>
                  </a:txBody>
                  <a:tcPr marL="19440" marR="19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105 (97.2)</a:t>
                      </a:r>
                    </a:p>
                  </a:txBody>
                  <a:tcPr marL="19440" marR="19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99 (92.5)</a:t>
                      </a:r>
                    </a:p>
                  </a:txBody>
                  <a:tcPr marL="19440" marR="19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97 (97.0)</a:t>
                      </a:r>
                    </a:p>
                  </a:txBody>
                  <a:tcPr marL="19440" marR="19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157 (99.4)</a:t>
                      </a:r>
                    </a:p>
                  </a:txBody>
                  <a:tcPr marL="19440" marR="19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150 (91.5)</a:t>
                      </a:r>
                    </a:p>
                  </a:txBody>
                  <a:tcPr marL="19440" marR="19440">
                    <a:lnT w="38100" cap="flat" cmpd="sng" algn="ctr">
                      <a:solidFill>
                        <a:schemeClr val="bg1"/>
                      </a:solidFill>
                      <a:prstDash val="solid"/>
                      <a:round/>
                      <a:headEnd type="none" w="med" len="med"/>
                      <a:tailEnd type="none" w="med" len="med"/>
                    </a:lnT>
                  </a:tcPr>
                </a:tc>
                <a:tc>
                  <a:txBody>
                    <a:bodyPr/>
                    <a:lstStyle/>
                    <a:p>
                      <a:pPr algn="l">
                        <a:tabLst>
                          <a:tab pos="357188" algn="dec"/>
                        </a:tabLst>
                      </a:pPr>
                      <a:r>
                        <a:rPr lang="en-GB" sz="1100" noProof="0" dirty="0">
                          <a:latin typeface="Arial" panose="020B0604020202020204" pitchFamily="34" charset="0"/>
                          <a:cs typeface="Arial" panose="020B0604020202020204" pitchFamily="34" charset="0"/>
                        </a:rPr>
                        <a:t>	152 (95.6)</a:t>
                      </a:r>
                    </a:p>
                  </a:txBody>
                  <a:tcPr marL="19440" marR="1944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90468945"/>
                  </a:ext>
                </a:extLst>
              </a:tr>
              <a:tr h="0">
                <a:tc>
                  <a:txBody>
                    <a:bodyPr/>
                    <a:lstStyle/>
                    <a:p>
                      <a:r>
                        <a:rPr lang="en-GB" sz="1100" b="0" noProof="0" dirty="0">
                          <a:latin typeface="Arial" panose="020B0604020202020204" pitchFamily="34" charset="0"/>
                          <a:cs typeface="Arial" panose="020B0604020202020204" pitchFamily="34" charset="0"/>
                        </a:rPr>
                        <a:t>Any </a:t>
                      </a:r>
                      <a:r>
                        <a:rPr lang="en-GB" sz="1100" b="0" noProof="0" dirty="0" err="1">
                          <a:latin typeface="Arial" panose="020B0604020202020204" pitchFamily="34" charset="0"/>
                          <a:cs typeface="Arial" panose="020B0604020202020204" pitchFamily="34" charset="0"/>
                        </a:rPr>
                        <a:t>trAE</a:t>
                      </a:r>
                      <a:endParaRPr lang="en-GB" sz="1100" b="0" noProof="0" dirty="0">
                        <a:latin typeface="Arial" panose="020B0604020202020204" pitchFamily="34" charset="0"/>
                        <a:cs typeface="Arial" panose="020B0604020202020204" pitchFamily="34" charset="0"/>
                      </a:endParaRPr>
                    </a:p>
                  </a:txBody>
                  <a:tcPr marL="55440" marR="55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88 (72.1)</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57 (48.7)</a:t>
                      </a:r>
                    </a:p>
                  </a:txBody>
                  <a:tcPr marL="19440" marR="19440"/>
                </a:tc>
                <a:tc>
                  <a:txBody>
                    <a:bodyPr/>
                    <a:lstStyle/>
                    <a:p>
                      <a:pPr marL="0" algn="l" defTabSz="449263"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98 (85.2)</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82 (75.9)</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64 (59.8)</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85 (85.0)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124 (78.5)</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81 (49.4)</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134 (84.3)</a:t>
                      </a:r>
                    </a:p>
                  </a:txBody>
                  <a:tcPr marL="19440" marR="19440"/>
                </a:tc>
                <a:extLst>
                  <a:ext uri="{0D108BD9-81ED-4DB2-BD59-A6C34878D82A}">
                    <a16:rowId xmlns:a16="http://schemas.microsoft.com/office/drawing/2014/main" val="2296766503"/>
                  </a:ext>
                </a:extLst>
              </a:tr>
              <a:tr h="0">
                <a:tc>
                  <a:txBody>
                    <a:bodyPr/>
                    <a:lstStyle/>
                    <a:p>
                      <a:r>
                        <a:rPr lang="en-GB" sz="1100" b="0" noProof="0" dirty="0">
                          <a:latin typeface="Arial" panose="020B0604020202020204" pitchFamily="34" charset="0"/>
                          <a:cs typeface="Arial" panose="020B0604020202020204" pitchFamily="34" charset="0"/>
                        </a:rPr>
                        <a:t>Any grade 3 or 4 AE</a:t>
                      </a:r>
                    </a:p>
                  </a:txBody>
                  <a:tcPr marL="55440" marR="55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53 (43.4)</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35 (29.9)</a:t>
                      </a:r>
                    </a:p>
                  </a:txBody>
                  <a:tcPr marL="19440" marR="19440"/>
                </a:tc>
                <a:tc>
                  <a:txBody>
                    <a:bodyPr/>
                    <a:lstStyle/>
                    <a:p>
                      <a:pPr marL="0" algn="l" defTabSz="449263"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52 (45.2)</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54 (50.0)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47 (43.9)</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57 (57.0)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89 (56.3)</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62 (37.8)</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87 (54.7)</a:t>
                      </a:r>
                    </a:p>
                  </a:txBody>
                  <a:tcPr marL="19440" marR="19440"/>
                </a:tc>
                <a:extLst>
                  <a:ext uri="{0D108BD9-81ED-4DB2-BD59-A6C34878D82A}">
                    <a16:rowId xmlns:a16="http://schemas.microsoft.com/office/drawing/2014/main" val="3708694214"/>
                  </a:ext>
                </a:extLst>
              </a:tr>
              <a:tr h="0">
                <a:tc>
                  <a:txBody>
                    <a:bodyPr/>
                    <a:lstStyle/>
                    <a:p>
                      <a:r>
                        <a:rPr lang="en-GB" sz="1100" b="0" noProof="0" dirty="0">
                          <a:latin typeface="Arial" panose="020B0604020202020204" pitchFamily="34" charset="0"/>
                          <a:cs typeface="Arial" panose="020B0604020202020204" pitchFamily="34" charset="0"/>
                        </a:rPr>
                        <a:t>Any grade 3 or 4 </a:t>
                      </a:r>
                      <a:r>
                        <a:rPr lang="en-GB" sz="1100" b="0" noProof="0" dirty="0" err="1">
                          <a:latin typeface="Arial" panose="020B0604020202020204" pitchFamily="34" charset="0"/>
                          <a:cs typeface="Arial" panose="020B0604020202020204" pitchFamily="34" charset="0"/>
                        </a:rPr>
                        <a:t>trAE</a:t>
                      </a:r>
                      <a:endParaRPr lang="en-GB" sz="1100" b="0" noProof="0" dirty="0">
                        <a:latin typeface="Arial" panose="020B0604020202020204" pitchFamily="34" charset="0"/>
                        <a:cs typeface="Arial" panose="020B0604020202020204" pitchFamily="34" charset="0"/>
                      </a:endParaRPr>
                    </a:p>
                  </a:txBody>
                  <a:tcPr marL="55440" marR="55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26 (21.3)</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14 (12.0)</a:t>
                      </a:r>
                    </a:p>
                  </a:txBody>
                  <a:tcPr marL="19440" marR="19440"/>
                </a:tc>
                <a:tc>
                  <a:txBody>
                    <a:bodyPr/>
                    <a:lstStyle/>
                    <a:p>
                      <a:pPr marL="0" algn="l" defTabSz="449263"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32 (27.8)</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26 (24.1)</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19 (17.8)</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39 (39.0)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48 (30.4)</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17 (10.4)</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67 (42.1)</a:t>
                      </a:r>
                    </a:p>
                  </a:txBody>
                  <a:tcPr marL="19440" marR="19440"/>
                </a:tc>
                <a:extLst>
                  <a:ext uri="{0D108BD9-81ED-4DB2-BD59-A6C34878D82A}">
                    <a16:rowId xmlns:a16="http://schemas.microsoft.com/office/drawing/2014/main" val="1672658196"/>
                  </a:ext>
                </a:extLst>
              </a:tr>
              <a:tr h="0">
                <a:tc>
                  <a:txBody>
                    <a:bodyPr/>
                    <a:lstStyle/>
                    <a:p>
                      <a:r>
                        <a:rPr lang="en-GB" sz="1100" b="0" noProof="0" dirty="0">
                          <a:latin typeface="Arial" panose="020B0604020202020204" pitchFamily="34" charset="0"/>
                          <a:cs typeface="Arial" panose="020B0604020202020204" pitchFamily="34" charset="0"/>
                        </a:rPr>
                        <a:t>Any serious </a:t>
                      </a:r>
                      <a:r>
                        <a:rPr lang="en-GB" sz="1100" b="0" noProof="0" dirty="0" err="1">
                          <a:latin typeface="Arial" panose="020B0604020202020204" pitchFamily="34" charset="0"/>
                          <a:cs typeface="Arial" panose="020B0604020202020204" pitchFamily="34" charset="0"/>
                        </a:rPr>
                        <a:t>trAE</a:t>
                      </a:r>
                      <a:endParaRPr lang="en-GB" sz="1100" b="0" noProof="0" dirty="0">
                        <a:latin typeface="Arial" panose="020B0604020202020204" pitchFamily="34" charset="0"/>
                        <a:cs typeface="Arial" panose="020B0604020202020204" pitchFamily="34" charset="0"/>
                      </a:endParaRPr>
                    </a:p>
                  </a:txBody>
                  <a:tcPr marL="55440" marR="55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16 (13.1)</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9 (7.7)</a:t>
                      </a:r>
                    </a:p>
                  </a:txBody>
                  <a:tcPr marL="19440" marR="19440"/>
                </a:tc>
                <a:tc>
                  <a:txBody>
                    <a:bodyPr/>
                    <a:lstStyle/>
                    <a:p>
                      <a:pPr marL="0" algn="l" defTabSz="449263"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7 (6.1)</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12 (11.1)</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11 (10.3)</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9 (9.0)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40 (25.3)</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12 (7.3)</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19 (11.9)</a:t>
                      </a:r>
                    </a:p>
                  </a:txBody>
                  <a:tcPr marL="19440" marR="19440"/>
                </a:tc>
                <a:extLst>
                  <a:ext uri="{0D108BD9-81ED-4DB2-BD59-A6C34878D82A}">
                    <a16:rowId xmlns:a16="http://schemas.microsoft.com/office/drawing/2014/main" val="706837573"/>
                  </a:ext>
                </a:extLst>
              </a:tr>
              <a:tr h="0">
                <a:tc>
                  <a:txBody>
                    <a:bodyPr/>
                    <a:lstStyle/>
                    <a:p>
                      <a:r>
                        <a:rPr lang="en-GB" sz="1100" b="0" noProof="0" dirty="0">
                          <a:latin typeface="Arial" panose="020B0604020202020204" pitchFamily="34" charset="0"/>
                          <a:cs typeface="Arial" panose="020B0604020202020204" pitchFamily="34" charset="0"/>
                        </a:rPr>
                        <a:t>Any </a:t>
                      </a:r>
                      <a:r>
                        <a:rPr lang="en-GB" sz="1100" b="0" noProof="0" dirty="0" err="1">
                          <a:latin typeface="Arial" panose="020B0604020202020204" pitchFamily="34" charset="0"/>
                          <a:cs typeface="Arial" panose="020B0604020202020204" pitchFamily="34" charset="0"/>
                        </a:rPr>
                        <a:t>trAE</a:t>
                      </a:r>
                      <a:r>
                        <a:rPr lang="en-GB" sz="1100" b="0" noProof="0" dirty="0">
                          <a:latin typeface="Arial" panose="020B0604020202020204" pitchFamily="34" charset="0"/>
                          <a:cs typeface="Arial" panose="020B0604020202020204" pitchFamily="34" charset="0"/>
                        </a:rPr>
                        <a:t> leading to death</a:t>
                      </a:r>
                    </a:p>
                  </a:txBody>
                  <a:tcPr marL="55440" marR="55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0</a:t>
                      </a:r>
                    </a:p>
                  </a:txBody>
                  <a:tcPr marL="19440" marR="19440"/>
                </a:tc>
                <a:tc>
                  <a:txBody>
                    <a:bodyPr/>
                    <a:lstStyle/>
                    <a:p>
                      <a:pPr marL="0" algn="l" defTabSz="449263"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 (0.9)</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2 (1.9)</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7 (4.4)</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2 (1.3)</a:t>
                      </a:r>
                    </a:p>
                  </a:txBody>
                  <a:tcPr marL="19440" marR="19440"/>
                </a:tc>
                <a:extLst>
                  <a:ext uri="{0D108BD9-81ED-4DB2-BD59-A6C34878D82A}">
                    <a16:rowId xmlns:a16="http://schemas.microsoft.com/office/drawing/2014/main" val="1884017828"/>
                  </a:ext>
                </a:extLst>
              </a:tr>
              <a:tr h="0">
                <a:tc>
                  <a:txBody>
                    <a:bodyPr/>
                    <a:lstStyle/>
                    <a:p>
                      <a:r>
                        <a:rPr lang="en-GB" sz="1100" b="0" noProof="0" dirty="0">
                          <a:latin typeface="Arial" panose="020B0604020202020204" pitchFamily="34" charset="0"/>
                          <a:cs typeface="Arial" panose="020B0604020202020204" pitchFamily="34" charset="0"/>
                        </a:rPr>
                        <a:t>Any </a:t>
                      </a:r>
                      <a:r>
                        <a:rPr lang="en-GB" sz="1100" b="0" noProof="0" dirty="0" err="1">
                          <a:latin typeface="Arial" panose="020B0604020202020204" pitchFamily="34" charset="0"/>
                          <a:cs typeface="Arial" panose="020B0604020202020204" pitchFamily="34" charset="0"/>
                        </a:rPr>
                        <a:t>trAE</a:t>
                      </a:r>
                      <a:r>
                        <a:rPr lang="en-GB" sz="1100" b="0" noProof="0" dirty="0">
                          <a:latin typeface="Arial" panose="020B0604020202020204" pitchFamily="34" charset="0"/>
                          <a:cs typeface="Arial" panose="020B0604020202020204" pitchFamily="34" charset="0"/>
                        </a:rPr>
                        <a:t> leading to discontinuation</a:t>
                      </a:r>
                    </a:p>
                  </a:txBody>
                  <a:tcPr marL="55440" marR="55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4 (3.3)</a:t>
                      </a:r>
                    </a:p>
                  </a:txBody>
                  <a:tcPr marL="19440" marR="19440" anchor="ctr"/>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2 (1.7)</a:t>
                      </a:r>
                    </a:p>
                  </a:txBody>
                  <a:tcPr marL="19440" marR="19440" anchor="ctr"/>
                </a:tc>
                <a:tc>
                  <a:txBody>
                    <a:bodyPr/>
                    <a:lstStyle/>
                    <a:p>
                      <a:pPr marL="0" algn="l" defTabSz="449263"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5 (4.3)</a:t>
                      </a:r>
                    </a:p>
                  </a:txBody>
                  <a:tcPr marL="19440" marR="19440" anchor="ctr"/>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 (7.4)</a:t>
                      </a:r>
                    </a:p>
                  </a:txBody>
                  <a:tcPr marL="19440" marR="19440" anchor="ctr"/>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8 (7.5)</a:t>
                      </a:r>
                    </a:p>
                  </a:txBody>
                  <a:tcPr marL="19440" marR="19440" anchor="ctr"/>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18 (18.0)</a:t>
                      </a:r>
                    </a:p>
                  </a:txBody>
                  <a:tcPr marL="19440" marR="19440" anchor="ctr"/>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20 (12.7)</a:t>
                      </a:r>
                    </a:p>
                  </a:txBody>
                  <a:tcPr marL="19440" marR="19440" anchor="ctr"/>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6 (3.7)</a:t>
                      </a:r>
                    </a:p>
                  </a:txBody>
                  <a:tcPr marL="19440" marR="19440" anchor="ctr"/>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18 (11.3)</a:t>
                      </a:r>
                    </a:p>
                  </a:txBody>
                  <a:tcPr marL="19440" marR="19440" anchor="ctr"/>
                </a:tc>
                <a:extLst>
                  <a:ext uri="{0D108BD9-81ED-4DB2-BD59-A6C34878D82A}">
                    <a16:rowId xmlns:a16="http://schemas.microsoft.com/office/drawing/2014/main" val="2956639825"/>
                  </a:ext>
                </a:extLst>
              </a:tr>
              <a:tr h="0">
                <a:tc>
                  <a:txBody>
                    <a:bodyPr/>
                    <a:lstStyle/>
                    <a:p>
                      <a:r>
                        <a:rPr lang="en-GB" sz="1100" b="0" noProof="0" dirty="0">
                          <a:latin typeface="Arial" panose="020B0604020202020204" pitchFamily="34" charset="0"/>
                          <a:cs typeface="Arial" panose="020B0604020202020204" pitchFamily="34" charset="0"/>
                        </a:rPr>
                        <a:t>Any immune-mediated AE</a:t>
                      </a:r>
                    </a:p>
                  </a:txBody>
                  <a:tcPr marL="55440" marR="55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38 (31.1)</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13 (11.1)</a:t>
                      </a:r>
                    </a:p>
                  </a:txBody>
                  <a:tcPr marL="19440" marR="19440"/>
                </a:tc>
                <a:tc>
                  <a:txBody>
                    <a:bodyPr/>
                    <a:lstStyle/>
                    <a:p>
                      <a:pPr marL="0" algn="l" defTabSz="449263"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6 (5.2)</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39 (36.1)</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30 (28.0)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14 (14.0)</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62 (39.2)</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21 (12.8)</a:t>
                      </a:r>
                    </a:p>
                  </a:txBody>
                  <a:tcPr marL="19440" marR="19440"/>
                </a:tc>
                <a:tc>
                  <a:txBody>
                    <a:bodyPr/>
                    <a:lstStyle/>
                    <a:p>
                      <a:pPr marL="0" algn="l" defTabSz="457200" rtl="0" eaLnBrk="1" latinLnBrk="0" hangingPunct="1">
                        <a:tabLst>
                          <a:tab pos="357188" algn="dec"/>
                        </a:tabLst>
                      </a:pPr>
                      <a:r>
                        <a:rPr lang="en-GB" sz="1100" kern="1200" noProof="0" dirty="0">
                          <a:solidFill>
                            <a:schemeClr val="dk1"/>
                          </a:solidFill>
                          <a:latin typeface="Arial" panose="020B0604020202020204" pitchFamily="34" charset="0"/>
                          <a:ea typeface="+mn-ea"/>
                          <a:cs typeface="Arial" panose="020B0604020202020204" pitchFamily="34" charset="0"/>
                        </a:rPr>
                        <a:t>	10 (6.3)</a:t>
                      </a:r>
                    </a:p>
                  </a:txBody>
                  <a:tcPr marL="19440" marR="19440"/>
                </a:tc>
                <a:extLst>
                  <a:ext uri="{0D108BD9-81ED-4DB2-BD59-A6C34878D82A}">
                    <a16:rowId xmlns:a16="http://schemas.microsoft.com/office/drawing/2014/main" val="3848804618"/>
                  </a:ext>
                </a:extLst>
              </a:tr>
            </a:tbl>
          </a:graphicData>
        </a:graphic>
      </p:graphicFrame>
    </p:spTree>
    <p:extLst>
      <p:ext uri="{BB962C8B-B14F-4D97-AF65-F5344CB8AC3E}">
        <p14:creationId xmlns:p14="http://schemas.microsoft.com/office/powerpoint/2010/main" val="276561764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Subgroup</a:t>
            </a:r>
            <a:br>
              <a:rPr lang="en-GB" dirty="0"/>
            </a:br>
            <a:r>
              <a:rPr lang="en-GB" sz="2000" dirty="0">
                <a:solidFill>
                  <a:schemeClr val="accent1"/>
                </a:solidFill>
              </a:rPr>
              <a:t>frail patients</a:t>
            </a:r>
            <a:endParaRPr lang="en-GB" dirty="0">
              <a:solidFill>
                <a:schemeClr val="accent1"/>
              </a:solidFill>
            </a:endParaRPr>
          </a:p>
        </p:txBody>
      </p:sp>
      <p:sp>
        <p:nvSpPr>
          <p:cNvPr id="2" name="Content Placeholder 7">
            <a:extLst>
              <a:ext uri="{FF2B5EF4-FFF2-40B4-BE49-F238E27FC236}">
                <a16:creationId xmlns:a16="http://schemas.microsoft.com/office/drawing/2014/main" id="{F6BBA6B8-6611-F18B-DE19-744D8B40E466}"/>
              </a:ext>
            </a:extLst>
          </p:cNvPr>
          <p:cNvSpPr>
            <a:spLocks noGrp="1"/>
          </p:cNvSpPr>
          <p:nvPr>
            <p:ph sz="quarter" idx="14"/>
          </p:nvPr>
        </p:nvSpPr>
        <p:spPr>
          <a:xfrm>
            <a:off x="6816080" y="1425600"/>
            <a:ext cx="4766320" cy="4525200"/>
          </a:xfrm>
        </p:spPr>
        <p:txBody>
          <a:bodyPr/>
          <a:lstStyle/>
          <a:p>
            <a:r>
              <a:rPr lang="en-GB" b="1" dirty="0">
                <a:solidFill>
                  <a:schemeClr val="accent1"/>
                </a:solidFill>
              </a:rPr>
              <a:t>Frail patients may not tolerate </a:t>
            </a:r>
            <a:r>
              <a:rPr lang="en-GB" dirty="0"/>
              <a:t>the high risk of immune-related adverse events and have </a:t>
            </a:r>
            <a:r>
              <a:rPr lang="en-GB" b="1" dirty="0">
                <a:solidFill>
                  <a:schemeClr val="accent1"/>
                </a:solidFill>
              </a:rPr>
              <a:t>routinely been excluded</a:t>
            </a:r>
            <a:r>
              <a:rPr lang="en-GB" dirty="0"/>
              <a:t> from clinical trials</a:t>
            </a:r>
            <a:r>
              <a:rPr lang="en-GB" baseline="30000" dirty="0"/>
              <a:t>*</a:t>
            </a:r>
            <a:endParaRPr lang="en-GB" dirty="0"/>
          </a:p>
          <a:p>
            <a:endParaRPr lang="en-GB" dirty="0"/>
          </a:p>
          <a:p>
            <a:r>
              <a:rPr lang="en-GB" b="1" dirty="0">
                <a:solidFill>
                  <a:schemeClr val="accent1"/>
                </a:solidFill>
              </a:rPr>
              <a:t>More studies are needed</a:t>
            </a:r>
            <a:r>
              <a:rPr lang="en-GB" dirty="0">
                <a:solidFill>
                  <a:schemeClr val="tx2"/>
                </a:solidFill>
              </a:rPr>
              <a:t> (e.g. real-world evidence studies) </a:t>
            </a:r>
            <a:r>
              <a:rPr lang="en-GB" dirty="0"/>
              <a:t>on the efficacy and safety of new treatments such as </a:t>
            </a:r>
            <a:r>
              <a:rPr lang="en-GB" b="1" dirty="0">
                <a:solidFill>
                  <a:schemeClr val="accent1"/>
                </a:solidFill>
              </a:rPr>
              <a:t>tremelimumab + durvalumab</a:t>
            </a:r>
          </a:p>
          <a:p>
            <a:endParaRPr lang="en-GB" dirty="0"/>
          </a:p>
          <a:p>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27</a:t>
            </a:fld>
            <a:endParaRPr lang="en-GB" dirty="0"/>
          </a:p>
        </p:txBody>
      </p:sp>
      <p:graphicFrame>
        <p:nvGraphicFramePr>
          <p:cNvPr id="6" name="Diagram 5">
            <a:extLst>
              <a:ext uri="{FF2B5EF4-FFF2-40B4-BE49-F238E27FC236}">
                <a16:creationId xmlns:a16="http://schemas.microsoft.com/office/drawing/2014/main" id="{47D64E79-0C0B-D31F-7129-6B7BD8950713}"/>
              </a:ext>
            </a:extLst>
          </p:cNvPr>
          <p:cNvGraphicFramePr/>
          <p:nvPr>
            <p:extLst>
              <p:ext uri="{D42A27DB-BD31-4B8C-83A1-F6EECF244321}">
                <p14:modId xmlns:p14="http://schemas.microsoft.com/office/powerpoint/2010/main" val="3105622041"/>
              </p:ext>
            </p:extLst>
          </p:nvPr>
        </p:nvGraphicFramePr>
        <p:xfrm>
          <a:off x="-30934" y="1124744"/>
          <a:ext cx="7628397" cy="5085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10">
            <a:extLst>
              <a:ext uri="{FF2B5EF4-FFF2-40B4-BE49-F238E27FC236}">
                <a16:creationId xmlns:a16="http://schemas.microsoft.com/office/drawing/2014/main" id="{CF658A15-0B71-A4B5-F074-CF70390055E3}"/>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HCC, hepatocellular carcinoma</a:t>
            </a:r>
          </a:p>
          <a:p>
            <a:r>
              <a:rPr lang="en-GB" dirty="0"/>
              <a:t>* For general efficacy and safety of IO in HCC, please refer to Micro learning module 1 (COR2ED 2023) of this series</a:t>
            </a:r>
          </a:p>
        </p:txBody>
      </p:sp>
    </p:spTree>
    <p:extLst>
      <p:ext uri="{BB962C8B-B14F-4D97-AF65-F5344CB8AC3E}">
        <p14:creationId xmlns:p14="http://schemas.microsoft.com/office/powerpoint/2010/main" val="45437878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Autofit/>
          </a:bodyPr>
          <a:lstStyle/>
          <a:p>
            <a:r>
              <a:rPr lang="en-GB" dirty="0"/>
              <a:t>Frail patients with Child–Pugh class b or c</a:t>
            </a:r>
            <a:br>
              <a:rPr lang="en-GB" dirty="0"/>
            </a:br>
            <a:r>
              <a:rPr lang="en-GB" sz="2000" dirty="0">
                <a:solidFill>
                  <a:schemeClr val="accent1"/>
                </a:solidFill>
              </a:rPr>
              <a:t>these patients are usually excluded from clinical trials</a:t>
            </a:r>
          </a:p>
        </p:txBody>
      </p:sp>
      <p:sp>
        <p:nvSpPr>
          <p:cNvPr id="8" name="Content Placeholder 7">
            <a:extLst>
              <a:ext uri="{FF2B5EF4-FFF2-40B4-BE49-F238E27FC236}">
                <a16:creationId xmlns:a16="http://schemas.microsoft.com/office/drawing/2014/main" id="{07B4C636-8705-9431-303E-4D62F0C3BF39}"/>
              </a:ext>
            </a:extLst>
          </p:cNvPr>
          <p:cNvSpPr>
            <a:spLocks noGrp="1"/>
          </p:cNvSpPr>
          <p:nvPr>
            <p:ph sz="quarter" idx="14"/>
          </p:nvPr>
        </p:nvSpPr>
        <p:spPr>
          <a:xfrm>
            <a:off x="620184" y="1425600"/>
            <a:ext cx="4539712" cy="4525200"/>
          </a:xfrm>
        </p:spPr>
        <p:txBody>
          <a:bodyPr/>
          <a:lstStyle/>
          <a:p>
            <a:pPr marL="0" indent="0">
              <a:buNone/>
            </a:pPr>
            <a:r>
              <a:rPr lang="en-GB" dirty="0"/>
              <a:t>There is a </a:t>
            </a:r>
            <a:r>
              <a:rPr lang="en-GB" b="1" dirty="0">
                <a:solidFill>
                  <a:schemeClr val="accent1"/>
                </a:solidFill>
              </a:rPr>
              <a:t>lack of evidence </a:t>
            </a:r>
            <a:r>
              <a:rPr lang="en-GB" dirty="0"/>
              <a:t>on the safety and efficacy of immunotherapy in the </a:t>
            </a:r>
            <a:r>
              <a:rPr lang="en-GB" b="1" dirty="0">
                <a:solidFill>
                  <a:schemeClr val="accent1"/>
                </a:solidFill>
              </a:rPr>
              <a:t>Child–Pugh class B </a:t>
            </a:r>
            <a:r>
              <a:rPr lang="en-GB" dirty="0"/>
              <a:t>patient population </a:t>
            </a:r>
          </a:p>
          <a:p>
            <a:pPr lvl="1"/>
            <a:r>
              <a:rPr lang="en-GB" dirty="0"/>
              <a:t>Available data come from </a:t>
            </a:r>
            <a:r>
              <a:rPr lang="en-GB" b="1" dirty="0">
                <a:solidFill>
                  <a:schemeClr val="accent1"/>
                </a:solidFill>
              </a:rPr>
              <a:t>retrospective cohorts or single-arm Phase 2 trials </a:t>
            </a:r>
          </a:p>
          <a:p>
            <a:pPr lvl="1"/>
            <a:r>
              <a:rPr lang="en-GB" dirty="0"/>
              <a:t>Atezolizumab + bevacizumab and nivolumab </a:t>
            </a:r>
            <a:r>
              <a:rPr lang="en-GB" b="1" dirty="0">
                <a:solidFill>
                  <a:schemeClr val="accent1"/>
                </a:solidFill>
              </a:rPr>
              <a:t>are the most evaluated immunotherapies </a:t>
            </a:r>
            <a:r>
              <a:rPr lang="en-GB" dirty="0"/>
              <a:t>in Child–Pugh class B patients</a:t>
            </a:r>
          </a:p>
          <a:p>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GB" dirty="0"/>
              <a:t>ALBI, Albumin-Bilirubin; Atezo, atezolizumab; Bev, bevacizumab; BSC, best supportive care; CSPH, clinically significant portal hypertension; Durva, durvalumab; GI, gastrointestinal; HCC, hepatocellular carcinoma; IO, immunotherapy; PTH, portal hypertension; Treme, tremelimumab</a:t>
            </a:r>
          </a:p>
          <a:p>
            <a:r>
              <a:rPr lang="en-GB" dirty="0"/>
              <a:t>1. Roth GS, et al. Liver Int. 2023;43:546-57</a:t>
            </a:r>
          </a:p>
          <a:p>
            <a:r>
              <a:rPr lang="en-GB" dirty="0"/>
              <a:t> </a:t>
            </a:r>
          </a:p>
        </p:txBody>
      </p:sp>
      <p:sp>
        <p:nvSpPr>
          <p:cNvPr id="17" name="Content Placeholder 10">
            <a:extLst>
              <a:ext uri="{FF2B5EF4-FFF2-40B4-BE49-F238E27FC236}">
                <a16:creationId xmlns:a16="http://schemas.microsoft.com/office/drawing/2014/main" id="{62B54199-336B-EDBA-A2E9-A66A9AA901B3}"/>
              </a:ext>
            </a:extLst>
          </p:cNvPr>
          <p:cNvSpPr txBox="1">
            <a:spLocks/>
          </p:cNvSpPr>
          <p:nvPr/>
        </p:nvSpPr>
        <p:spPr>
          <a:xfrm>
            <a:off x="5591944" y="5348008"/>
            <a:ext cx="6120679" cy="529264"/>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a:solidFill>
                  <a:schemeClr val="tx1"/>
                </a:solidFill>
              </a:rPr>
              <a:t>Figure adapted from Roth GS, et al.</a:t>
            </a:r>
            <a:r>
              <a:rPr lang="en-GB" sz="1000" baseline="30000" dirty="0">
                <a:solidFill>
                  <a:schemeClr val="tx1"/>
                </a:solidFill>
              </a:rPr>
              <a:t>1</a:t>
            </a:r>
            <a:r>
              <a:rPr lang="en-GB" sz="1000" dirty="0">
                <a:solidFill>
                  <a:schemeClr val="tx1"/>
                </a:solidFill>
              </a:rPr>
              <a:t>; Standards of care validated in Child–Pugh class B patients by published prospective studies or multicentre retrospective cohort studies are written in </a:t>
            </a:r>
            <a:r>
              <a:rPr lang="en-GB" sz="1000" b="1" dirty="0">
                <a:solidFill>
                  <a:schemeClr val="tx1"/>
                </a:solidFill>
              </a:rPr>
              <a:t>bold</a:t>
            </a:r>
            <a:r>
              <a:rPr lang="en-GB" sz="1000" dirty="0">
                <a:solidFill>
                  <a:schemeClr val="tx1"/>
                </a:solidFill>
              </a:rPr>
              <a:t>; Standards of care lacking evidence in Child–Pugh class B patients but are considered as reasonable treatment options (expert opinion) are in </a:t>
            </a:r>
            <a:r>
              <a:rPr lang="en-GB" sz="1000" i="1" dirty="0">
                <a:solidFill>
                  <a:schemeClr val="tx1"/>
                </a:solidFill>
              </a:rPr>
              <a:t>italics;</a:t>
            </a:r>
            <a:br>
              <a:rPr lang="en-GB" sz="1000" dirty="0">
                <a:solidFill>
                  <a:schemeClr val="tx1"/>
                </a:solidFill>
              </a:rPr>
            </a:br>
            <a:r>
              <a:rPr lang="en-GB" sz="1000" baseline="30000" dirty="0">
                <a:solidFill>
                  <a:schemeClr val="tx1"/>
                </a:solidFill>
              </a:rPr>
              <a:t>a </a:t>
            </a:r>
            <a:r>
              <a:rPr lang="en-GB" sz="1000" dirty="0">
                <a:solidFill>
                  <a:schemeClr val="tx1"/>
                </a:solidFill>
              </a:rPr>
              <a:t>IMbrave150 Phase 3 study; </a:t>
            </a:r>
            <a:r>
              <a:rPr lang="en-GB" sz="1000" baseline="30000" dirty="0">
                <a:solidFill>
                  <a:schemeClr val="tx1"/>
                </a:solidFill>
              </a:rPr>
              <a:t>b </a:t>
            </a:r>
            <a:r>
              <a:rPr lang="en-GB" sz="1000" dirty="0">
                <a:solidFill>
                  <a:schemeClr val="tx1"/>
                </a:solidFill>
              </a:rPr>
              <a:t>HIMALAYA Phase 3 study; </a:t>
            </a:r>
            <a:r>
              <a:rPr lang="en-GB" sz="1000" baseline="30000" dirty="0">
                <a:solidFill>
                  <a:schemeClr val="tx1"/>
                </a:solidFill>
              </a:rPr>
              <a:t>c </a:t>
            </a:r>
            <a:r>
              <a:rPr lang="en-GB" sz="1000" dirty="0">
                <a:solidFill>
                  <a:schemeClr val="tx1"/>
                </a:solidFill>
              </a:rPr>
              <a:t>SHARP Phase 3 study; </a:t>
            </a:r>
            <a:r>
              <a:rPr lang="en-GB" sz="1000" baseline="30000" dirty="0">
                <a:solidFill>
                  <a:schemeClr val="tx1"/>
                </a:solidFill>
              </a:rPr>
              <a:t>d </a:t>
            </a:r>
            <a:r>
              <a:rPr lang="en-GB" sz="1000" dirty="0">
                <a:solidFill>
                  <a:schemeClr val="tx1"/>
                </a:solidFill>
              </a:rPr>
              <a:t>REFLECT Phase 3 study and its post hoc analysis in Child–Pugh class B patients; </a:t>
            </a:r>
            <a:r>
              <a:rPr lang="en-GB" sz="1000" baseline="30000" dirty="0">
                <a:solidFill>
                  <a:schemeClr val="tx1"/>
                </a:solidFill>
              </a:rPr>
              <a:t>e </a:t>
            </a:r>
            <a:r>
              <a:rPr lang="en-GB" sz="1000" dirty="0">
                <a:solidFill>
                  <a:schemeClr val="tx1"/>
                </a:solidFill>
              </a:rPr>
              <a:t>Multicentre, retrospective cohort study by D'Alessio et al. (2022); </a:t>
            </a:r>
            <a:r>
              <a:rPr lang="en-GB" sz="1000" baseline="30000" dirty="0">
                <a:solidFill>
                  <a:schemeClr val="tx1"/>
                </a:solidFill>
              </a:rPr>
              <a:t>f </a:t>
            </a:r>
            <a:r>
              <a:rPr lang="en-GB" sz="1000" dirty="0">
                <a:solidFill>
                  <a:schemeClr val="tx1"/>
                </a:solidFill>
              </a:rPr>
              <a:t>GIDEON prospective, observational registry study; </a:t>
            </a:r>
            <a:r>
              <a:rPr lang="en-GB" sz="1000" baseline="30000" dirty="0">
                <a:solidFill>
                  <a:schemeClr val="tx1"/>
                </a:solidFill>
              </a:rPr>
              <a:t>g </a:t>
            </a:r>
            <a:r>
              <a:rPr lang="en-GB" sz="1000" dirty="0">
                <a:solidFill>
                  <a:schemeClr val="tx1"/>
                </a:solidFill>
              </a:rPr>
              <a:t>CheckMate-040 Phase 2 study</a:t>
            </a:r>
            <a:endParaRPr lang="en-GB" sz="1000" i="1" dirty="0">
              <a:solidFill>
                <a:schemeClr val="tx1"/>
              </a:solidFill>
            </a:endParaRPr>
          </a:p>
        </p:txBody>
      </p:sp>
      <p:sp>
        <p:nvSpPr>
          <p:cNvPr id="18" name="Content Placeholder 10">
            <a:extLst>
              <a:ext uri="{FF2B5EF4-FFF2-40B4-BE49-F238E27FC236}">
                <a16:creationId xmlns:a16="http://schemas.microsoft.com/office/drawing/2014/main" id="{155A030B-87EE-7A45-129D-673ABB727C27}"/>
              </a:ext>
            </a:extLst>
          </p:cNvPr>
          <p:cNvSpPr txBox="1">
            <a:spLocks/>
          </p:cNvSpPr>
          <p:nvPr/>
        </p:nvSpPr>
        <p:spPr>
          <a:xfrm>
            <a:off x="5690930" y="1173530"/>
            <a:ext cx="5621476" cy="266453"/>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b="1" dirty="0">
                <a:solidFill>
                  <a:schemeClr val="tx1"/>
                </a:solidFill>
              </a:rPr>
              <a:t>Management of advanced HCC in Child–Pugh class B patients</a:t>
            </a:r>
          </a:p>
        </p:txBody>
      </p:sp>
      <p:sp>
        <p:nvSpPr>
          <p:cNvPr id="41" name="TextBox 40">
            <a:extLst>
              <a:ext uri="{FF2B5EF4-FFF2-40B4-BE49-F238E27FC236}">
                <a16:creationId xmlns:a16="http://schemas.microsoft.com/office/drawing/2014/main" id="{B596DAED-86CE-8148-8AB0-870A8C619ECB}"/>
              </a:ext>
            </a:extLst>
          </p:cNvPr>
          <p:cNvSpPr txBox="1"/>
          <p:nvPr/>
        </p:nvSpPr>
        <p:spPr>
          <a:xfrm>
            <a:off x="7333737" y="4765880"/>
            <a:ext cx="768351" cy="203200"/>
          </a:xfrm>
          <a:prstGeom prst="rect">
            <a:avLst/>
          </a:prstGeom>
          <a:solidFill>
            <a:schemeClr val="bg1"/>
          </a:solidFill>
          <a:ln w="12700">
            <a:solidFill>
              <a:schemeClr val="accent1"/>
            </a:solidFill>
          </a:ln>
        </p:spPr>
        <p:txBody>
          <a:bodyPr wrap="none" lIns="0" tIns="0" rIns="0" bIns="0" rtlCol="0" anchor="ctr" anchorCtr="0">
            <a:noAutofit/>
          </a:bodyPr>
          <a:lstStyle/>
          <a:p>
            <a:pPr algn="ctr"/>
            <a:r>
              <a:rPr lang="en-GB" sz="800" b="1" dirty="0">
                <a:latin typeface="Arial" panose="020B0604020202020204" pitchFamily="34" charset="0"/>
                <a:ea typeface="Aileron" charset="0"/>
                <a:cs typeface="Arial" panose="020B0604020202020204" pitchFamily="34" charset="0"/>
              </a:rPr>
              <a:t>Atezo + Bev</a:t>
            </a:r>
            <a:r>
              <a:rPr lang="en-GB" sz="800" baseline="30000" dirty="0">
                <a:latin typeface="Arial" panose="020B0604020202020204" pitchFamily="34" charset="0"/>
                <a:ea typeface="Aileron" charset="0"/>
                <a:cs typeface="Arial" panose="020B0604020202020204" pitchFamily="34" charset="0"/>
              </a:rPr>
              <a:t>e</a:t>
            </a:r>
          </a:p>
        </p:txBody>
      </p:sp>
      <p:cxnSp>
        <p:nvCxnSpPr>
          <p:cNvPr id="46" name="Straight Connector 45">
            <a:extLst>
              <a:ext uri="{FF2B5EF4-FFF2-40B4-BE49-F238E27FC236}">
                <a16:creationId xmlns:a16="http://schemas.microsoft.com/office/drawing/2014/main" id="{E6526A86-3B48-8340-8C6C-9A5DBE26E5E9}"/>
              </a:ext>
            </a:extLst>
          </p:cNvPr>
          <p:cNvCxnSpPr>
            <a:cxnSpLocks/>
          </p:cNvCxnSpPr>
          <p:nvPr/>
        </p:nvCxnSpPr>
        <p:spPr>
          <a:xfrm>
            <a:off x="9343513" y="3006725"/>
            <a:ext cx="457200"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A4A1A86-9745-F843-B2BB-9388F96DE48F}"/>
              </a:ext>
            </a:extLst>
          </p:cNvPr>
          <p:cNvCxnSpPr>
            <a:cxnSpLocks/>
          </p:cNvCxnSpPr>
          <p:nvPr/>
        </p:nvCxnSpPr>
        <p:spPr>
          <a:xfrm>
            <a:off x="9343513" y="3289300"/>
            <a:ext cx="457200"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CE38D3D-056C-1944-9F71-147412C092EB}"/>
              </a:ext>
            </a:extLst>
          </p:cNvPr>
          <p:cNvCxnSpPr>
            <a:cxnSpLocks/>
          </p:cNvCxnSpPr>
          <p:nvPr/>
        </p:nvCxnSpPr>
        <p:spPr>
          <a:xfrm>
            <a:off x="9337163" y="2555875"/>
            <a:ext cx="0" cy="885825"/>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C667B404-3D6C-DB42-A56B-CF5813A7E4A0}"/>
              </a:ext>
            </a:extLst>
          </p:cNvPr>
          <p:cNvSpPr txBox="1"/>
          <p:nvPr/>
        </p:nvSpPr>
        <p:spPr>
          <a:xfrm>
            <a:off x="8840979" y="2678164"/>
            <a:ext cx="994660" cy="203200"/>
          </a:xfrm>
          <a:prstGeom prst="rect">
            <a:avLst/>
          </a:prstGeom>
          <a:solidFill>
            <a:schemeClr val="bg1"/>
          </a:solidFill>
          <a:ln w="12700">
            <a:solidFill>
              <a:schemeClr val="tx2"/>
            </a:solidFill>
          </a:ln>
        </p:spPr>
        <p:txBody>
          <a:bodyPr wrap="none" lIns="0" tIns="0" rIns="0" bIns="0" rtlCol="0" anchor="ctr" anchorCtr="0">
            <a:noAutofit/>
          </a:bodyPr>
          <a:lstStyle/>
          <a:p>
            <a:pPr algn="ctr"/>
            <a:r>
              <a:rPr lang="en-GB" sz="1000" b="1" dirty="0">
                <a:latin typeface="Arial" panose="020B0604020202020204" pitchFamily="34" charset="0"/>
                <a:ea typeface="Aileron" charset="0"/>
                <a:cs typeface="Arial" panose="020B0604020202020204" pitchFamily="34" charset="0"/>
              </a:rPr>
              <a:t>Child–Pugh B</a:t>
            </a:r>
          </a:p>
        </p:txBody>
      </p:sp>
      <p:cxnSp>
        <p:nvCxnSpPr>
          <p:cNvPr id="53" name="Straight Connector 52">
            <a:extLst>
              <a:ext uri="{FF2B5EF4-FFF2-40B4-BE49-F238E27FC236}">
                <a16:creationId xmlns:a16="http://schemas.microsoft.com/office/drawing/2014/main" id="{050FFFF6-3EE1-9C40-B202-E44E936786BF}"/>
              </a:ext>
            </a:extLst>
          </p:cNvPr>
          <p:cNvCxnSpPr>
            <a:cxnSpLocks/>
          </p:cNvCxnSpPr>
          <p:nvPr/>
        </p:nvCxnSpPr>
        <p:spPr>
          <a:xfrm>
            <a:off x="7943338" y="2555875"/>
            <a:ext cx="0" cy="206375"/>
          </a:xfrm>
          <a:prstGeom prst="line">
            <a:avLst/>
          </a:prstGeom>
          <a:ln w="12700">
            <a:solidFill>
              <a:srgbClr val="7030A0"/>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274450B-9789-A842-B0EA-48924E93F5C3}"/>
              </a:ext>
            </a:extLst>
          </p:cNvPr>
          <p:cNvCxnSpPr>
            <a:cxnSpLocks/>
          </p:cNvCxnSpPr>
          <p:nvPr/>
        </p:nvCxnSpPr>
        <p:spPr>
          <a:xfrm>
            <a:off x="7940163" y="2565400"/>
            <a:ext cx="1403350"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9243483-2A4F-4D4A-8EE1-58BB6B49A06B}"/>
              </a:ext>
            </a:extLst>
          </p:cNvPr>
          <p:cNvCxnSpPr>
            <a:cxnSpLocks/>
          </p:cNvCxnSpPr>
          <p:nvPr/>
        </p:nvCxnSpPr>
        <p:spPr>
          <a:xfrm>
            <a:off x="8633425" y="1673225"/>
            <a:ext cx="0" cy="885825"/>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B15D3F6-8CCA-9E46-A930-A1438006777A}"/>
              </a:ext>
            </a:extLst>
          </p:cNvPr>
          <p:cNvSpPr txBox="1"/>
          <p:nvPr/>
        </p:nvSpPr>
        <p:spPr>
          <a:xfrm>
            <a:off x="7373425" y="2139950"/>
            <a:ext cx="2520000" cy="295275"/>
          </a:xfrm>
          <a:prstGeom prst="rect">
            <a:avLst/>
          </a:prstGeom>
          <a:solidFill>
            <a:schemeClr val="accent5">
              <a:lumMod val="90000"/>
            </a:schemeClr>
          </a:solidFill>
          <a:ln w="12700">
            <a:solidFill>
              <a:schemeClr val="tx2"/>
            </a:solidFill>
          </a:ln>
        </p:spPr>
        <p:txBody>
          <a:bodyPr wrap="none" lIns="0" tIns="0" rIns="0" bIns="0" rtlCol="0" anchor="ctr" anchorCtr="0">
            <a:noAutofit/>
          </a:bodyPr>
          <a:lstStyle/>
          <a:p>
            <a:pPr algn="ctr"/>
            <a:r>
              <a:rPr lang="en-GB" sz="800" dirty="0">
                <a:latin typeface="Arial" panose="020B0604020202020204" pitchFamily="34" charset="0"/>
                <a:ea typeface="Aileron" charset="0"/>
                <a:cs typeface="Arial" panose="020B0604020202020204" pitchFamily="34" charset="0"/>
              </a:rPr>
              <a:t>Portal hypertension assessment</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(systemic upper GI endoscopy</a:t>
            </a:r>
          </a:p>
        </p:txBody>
      </p:sp>
      <p:sp>
        <p:nvSpPr>
          <p:cNvPr id="34" name="TextBox 33">
            <a:extLst>
              <a:ext uri="{FF2B5EF4-FFF2-40B4-BE49-F238E27FC236}">
                <a16:creationId xmlns:a16="http://schemas.microsoft.com/office/drawing/2014/main" id="{36D5937C-D6A8-DD4C-8EE6-E921E190ABAB}"/>
              </a:ext>
            </a:extLst>
          </p:cNvPr>
          <p:cNvSpPr txBox="1"/>
          <p:nvPr/>
        </p:nvSpPr>
        <p:spPr>
          <a:xfrm>
            <a:off x="7373425" y="1838325"/>
            <a:ext cx="2520000" cy="203200"/>
          </a:xfrm>
          <a:prstGeom prst="rect">
            <a:avLst/>
          </a:prstGeom>
          <a:solidFill>
            <a:schemeClr val="tx2">
              <a:lumMod val="20000"/>
              <a:lumOff val="80000"/>
            </a:schemeClr>
          </a:solidFill>
          <a:ln w="12700">
            <a:solidFill>
              <a:schemeClr val="tx2"/>
            </a:solidFill>
          </a:ln>
        </p:spPr>
        <p:txBody>
          <a:bodyPr wrap="none" lIns="0" tIns="0" rIns="0" bIns="0" rtlCol="0" anchor="ctr" anchorCtr="0">
            <a:noAutofit/>
          </a:bodyPr>
          <a:lstStyle/>
          <a:p>
            <a:pPr algn="ctr"/>
            <a:r>
              <a:rPr lang="en-GB" sz="800" dirty="0">
                <a:latin typeface="Arial" panose="020B0604020202020204" pitchFamily="34" charset="0"/>
                <a:ea typeface="Aileron" charset="0"/>
                <a:cs typeface="Arial" panose="020B0604020202020204" pitchFamily="34" charset="0"/>
              </a:rPr>
              <a:t>Liver function assessment (Child–Pugh, ALBI)</a:t>
            </a:r>
          </a:p>
        </p:txBody>
      </p:sp>
      <p:sp>
        <p:nvSpPr>
          <p:cNvPr id="35" name="TextBox 34">
            <a:extLst>
              <a:ext uri="{FF2B5EF4-FFF2-40B4-BE49-F238E27FC236}">
                <a16:creationId xmlns:a16="http://schemas.microsoft.com/office/drawing/2014/main" id="{BA0BDD6F-7776-7C4E-A3CC-6B58DF14DC3F}"/>
              </a:ext>
            </a:extLst>
          </p:cNvPr>
          <p:cNvSpPr txBox="1"/>
          <p:nvPr/>
        </p:nvSpPr>
        <p:spPr>
          <a:xfrm>
            <a:off x="8085738" y="1517650"/>
            <a:ext cx="1095375" cy="203200"/>
          </a:xfrm>
          <a:prstGeom prst="rect">
            <a:avLst/>
          </a:prstGeom>
          <a:solidFill>
            <a:schemeClr val="bg1"/>
          </a:solidFill>
          <a:ln w="12700">
            <a:solidFill>
              <a:schemeClr val="tx2"/>
            </a:solidFill>
          </a:ln>
        </p:spPr>
        <p:txBody>
          <a:bodyPr wrap="none" lIns="0" tIns="0" rIns="0" bIns="0" rtlCol="0" anchor="ctr" anchorCtr="0">
            <a:noAutofit/>
          </a:bodyPr>
          <a:lstStyle/>
          <a:p>
            <a:pPr algn="ctr"/>
            <a:r>
              <a:rPr lang="en-GB" sz="1000" b="1" dirty="0">
                <a:latin typeface="Arial" panose="020B0604020202020204" pitchFamily="34" charset="0"/>
                <a:ea typeface="Aileron" charset="0"/>
                <a:cs typeface="Arial" panose="020B0604020202020204" pitchFamily="34" charset="0"/>
              </a:rPr>
              <a:t>Advanced HCC</a:t>
            </a:r>
          </a:p>
        </p:txBody>
      </p:sp>
      <p:cxnSp>
        <p:nvCxnSpPr>
          <p:cNvPr id="58" name="Straight Connector 57">
            <a:extLst>
              <a:ext uri="{FF2B5EF4-FFF2-40B4-BE49-F238E27FC236}">
                <a16:creationId xmlns:a16="http://schemas.microsoft.com/office/drawing/2014/main" id="{1D7261D8-3864-B24A-A287-13E0F411690C}"/>
              </a:ext>
            </a:extLst>
          </p:cNvPr>
          <p:cNvCxnSpPr>
            <a:cxnSpLocks/>
          </p:cNvCxnSpPr>
          <p:nvPr/>
        </p:nvCxnSpPr>
        <p:spPr>
          <a:xfrm flipH="1">
            <a:off x="8994263" y="3146425"/>
            <a:ext cx="339725"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4AEA9C6-1C52-2946-B907-29A0C8005844}"/>
              </a:ext>
            </a:extLst>
          </p:cNvPr>
          <p:cNvCxnSpPr>
            <a:cxnSpLocks/>
          </p:cNvCxnSpPr>
          <p:nvPr/>
        </p:nvCxnSpPr>
        <p:spPr>
          <a:xfrm>
            <a:off x="8397363" y="3444875"/>
            <a:ext cx="1701800"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2515BC3-F6BA-A148-B542-2D2C40E9AC09}"/>
              </a:ext>
            </a:extLst>
          </p:cNvPr>
          <p:cNvCxnSpPr>
            <a:cxnSpLocks/>
          </p:cNvCxnSpPr>
          <p:nvPr/>
        </p:nvCxnSpPr>
        <p:spPr>
          <a:xfrm>
            <a:off x="8400538" y="3438525"/>
            <a:ext cx="0" cy="1047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F55B9D3-13FF-1242-8488-DF081E8ED92C}"/>
              </a:ext>
            </a:extLst>
          </p:cNvPr>
          <p:cNvCxnSpPr>
            <a:cxnSpLocks/>
          </p:cNvCxnSpPr>
          <p:nvPr/>
        </p:nvCxnSpPr>
        <p:spPr>
          <a:xfrm>
            <a:off x="10095988" y="3438525"/>
            <a:ext cx="0" cy="1047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99CC99E-FA78-CD40-A487-50D7B987913F}"/>
              </a:ext>
            </a:extLst>
          </p:cNvPr>
          <p:cNvCxnSpPr>
            <a:cxnSpLocks/>
          </p:cNvCxnSpPr>
          <p:nvPr/>
        </p:nvCxnSpPr>
        <p:spPr>
          <a:xfrm flipH="1">
            <a:off x="7019414" y="2774950"/>
            <a:ext cx="755649"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A0EDB73-9BDF-C342-917D-37AC818F2651}"/>
              </a:ext>
            </a:extLst>
          </p:cNvPr>
          <p:cNvSpPr txBox="1"/>
          <p:nvPr/>
        </p:nvSpPr>
        <p:spPr>
          <a:xfrm>
            <a:off x="7437629" y="2678164"/>
            <a:ext cx="994660" cy="203200"/>
          </a:xfrm>
          <a:prstGeom prst="rect">
            <a:avLst/>
          </a:prstGeom>
          <a:solidFill>
            <a:schemeClr val="bg1"/>
          </a:solidFill>
          <a:ln w="12700">
            <a:solidFill>
              <a:schemeClr val="tx2"/>
            </a:solidFill>
          </a:ln>
        </p:spPr>
        <p:txBody>
          <a:bodyPr wrap="none" lIns="0" tIns="0" rIns="0" bIns="0" rtlCol="0" anchor="ctr" anchorCtr="0">
            <a:noAutofit/>
          </a:bodyPr>
          <a:lstStyle/>
          <a:p>
            <a:pPr algn="ctr"/>
            <a:r>
              <a:rPr lang="en-GB" sz="1000" b="1" dirty="0">
                <a:latin typeface="Arial" panose="020B0604020202020204" pitchFamily="34" charset="0"/>
                <a:ea typeface="Aileron" charset="0"/>
                <a:cs typeface="Arial" panose="020B0604020202020204" pitchFamily="34" charset="0"/>
              </a:rPr>
              <a:t>Child–Pugh A</a:t>
            </a:r>
          </a:p>
        </p:txBody>
      </p:sp>
      <p:cxnSp>
        <p:nvCxnSpPr>
          <p:cNvPr id="67" name="Straight Connector 66">
            <a:extLst>
              <a:ext uri="{FF2B5EF4-FFF2-40B4-BE49-F238E27FC236}">
                <a16:creationId xmlns:a16="http://schemas.microsoft.com/office/drawing/2014/main" id="{D5128723-A0CD-9D44-871A-EFE35C0F0D85}"/>
              </a:ext>
            </a:extLst>
          </p:cNvPr>
          <p:cNvCxnSpPr>
            <a:cxnSpLocks/>
          </p:cNvCxnSpPr>
          <p:nvPr/>
        </p:nvCxnSpPr>
        <p:spPr>
          <a:xfrm flipH="1">
            <a:off x="7019415" y="3609975"/>
            <a:ext cx="257173"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9EDBC1F-EB53-B446-B722-12932E90A885}"/>
              </a:ext>
            </a:extLst>
          </p:cNvPr>
          <p:cNvCxnSpPr>
            <a:cxnSpLocks/>
          </p:cNvCxnSpPr>
          <p:nvPr/>
        </p:nvCxnSpPr>
        <p:spPr>
          <a:xfrm>
            <a:off x="7279763" y="2778125"/>
            <a:ext cx="0" cy="83820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76EC12D-4CCC-D643-AA9B-F50B960501D7}"/>
              </a:ext>
            </a:extLst>
          </p:cNvPr>
          <p:cNvCxnSpPr>
            <a:cxnSpLocks/>
          </p:cNvCxnSpPr>
          <p:nvPr/>
        </p:nvCxnSpPr>
        <p:spPr>
          <a:xfrm flipH="1">
            <a:off x="7019414" y="3702050"/>
            <a:ext cx="755649"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CAD42C9-4504-144B-AC70-F1BA8B7A522A}"/>
              </a:ext>
            </a:extLst>
          </p:cNvPr>
          <p:cNvCxnSpPr>
            <a:cxnSpLocks/>
          </p:cNvCxnSpPr>
          <p:nvPr/>
        </p:nvCxnSpPr>
        <p:spPr>
          <a:xfrm flipH="1">
            <a:off x="7019414" y="4162425"/>
            <a:ext cx="755649"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1294E12-514B-F047-807B-2417AC7EE900}"/>
              </a:ext>
            </a:extLst>
          </p:cNvPr>
          <p:cNvCxnSpPr>
            <a:cxnSpLocks/>
          </p:cNvCxnSpPr>
          <p:nvPr/>
        </p:nvCxnSpPr>
        <p:spPr>
          <a:xfrm>
            <a:off x="7721087" y="3965575"/>
            <a:ext cx="0" cy="1047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6DD7BC1-344E-3943-A4F7-1018C6E1BBAC}"/>
              </a:ext>
            </a:extLst>
          </p:cNvPr>
          <p:cNvCxnSpPr>
            <a:cxnSpLocks/>
            <a:stCxn id="36" idx="0"/>
          </p:cNvCxnSpPr>
          <p:nvPr/>
        </p:nvCxnSpPr>
        <p:spPr>
          <a:xfrm>
            <a:off x="7717912" y="4073730"/>
            <a:ext cx="0" cy="70147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52010FD-5045-D249-B235-1C33B1E0822C}"/>
              </a:ext>
            </a:extLst>
          </p:cNvPr>
          <p:cNvCxnSpPr>
            <a:cxnSpLocks/>
          </p:cNvCxnSpPr>
          <p:nvPr/>
        </p:nvCxnSpPr>
        <p:spPr>
          <a:xfrm>
            <a:off x="9040350" y="3965575"/>
            <a:ext cx="0" cy="1047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91FF88E-57C8-0D49-9272-F37667B41425}"/>
              </a:ext>
            </a:extLst>
          </p:cNvPr>
          <p:cNvCxnSpPr>
            <a:cxnSpLocks/>
          </p:cNvCxnSpPr>
          <p:nvPr/>
        </p:nvCxnSpPr>
        <p:spPr>
          <a:xfrm>
            <a:off x="7714738" y="3965575"/>
            <a:ext cx="1333500"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2AFC911-8639-E647-A1C2-7C1BC870F175}"/>
              </a:ext>
            </a:extLst>
          </p:cNvPr>
          <p:cNvCxnSpPr>
            <a:cxnSpLocks/>
          </p:cNvCxnSpPr>
          <p:nvPr/>
        </p:nvCxnSpPr>
        <p:spPr>
          <a:xfrm>
            <a:off x="8400538" y="3727450"/>
            <a:ext cx="0" cy="24130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02A6831-7BB6-ED48-B870-83B9090E3163}"/>
              </a:ext>
            </a:extLst>
          </p:cNvPr>
          <p:cNvCxnSpPr>
            <a:cxnSpLocks/>
          </p:cNvCxnSpPr>
          <p:nvPr/>
        </p:nvCxnSpPr>
        <p:spPr>
          <a:xfrm>
            <a:off x="8400538" y="4371975"/>
            <a:ext cx="0" cy="1428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D4D76C6-D857-1940-9080-26E50E4757C4}"/>
              </a:ext>
            </a:extLst>
          </p:cNvPr>
          <p:cNvCxnSpPr>
            <a:cxnSpLocks/>
          </p:cNvCxnSpPr>
          <p:nvPr/>
        </p:nvCxnSpPr>
        <p:spPr>
          <a:xfrm>
            <a:off x="9794363" y="4371975"/>
            <a:ext cx="0" cy="1428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67604FC-3EA7-9D49-A002-80825EB23EBF}"/>
              </a:ext>
            </a:extLst>
          </p:cNvPr>
          <p:cNvCxnSpPr>
            <a:cxnSpLocks/>
          </p:cNvCxnSpPr>
          <p:nvPr/>
        </p:nvCxnSpPr>
        <p:spPr>
          <a:xfrm>
            <a:off x="8406888" y="4378325"/>
            <a:ext cx="1390650"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D20889A9-1220-7244-9B0C-6A85D1CABCFC}"/>
              </a:ext>
            </a:extLst>
          </p:cNvPr>
          <p:cNvSpPr txBox="1"/>
          <p:nvPr/>
        </p:nvSpPr>
        <p:spPr>
          <a:xfrm>
            <a:off x="7623226" y="2970588"/>
            <a:ext cx="1360745" cy="385875"/>
          </a:xfrm>
          <a:prstGeom prst="rect">
            <a:avLst/>
          </a:prstGeom>
          <a:solidFill>
            <a:schemeClr val="bg1"/>
          </a:solidFill>
          <a:ln w="12700">
            <a:solidFill>
              <a:schemeClr val="accent1"/>
            </a:solidFill>
          </a:ln>
        </p:spPr>
        <p:txBody>
          <a:bodyPr wrap="none" lIns="72000" tIns="0" rIns="0" bIns="0" rtlCol="0" anchor="ctr" anchorCtr="0">
            <a:no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Treatment of underlying</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liver disease</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(antiviral therapies, etc.)</a:t>
            </a:r>
          </a:p>
        </p:txBody>
      </p:sp>
      <p:sp>
        <p:nvSpPr>
          <p:cNvPr id="89" name="TextBox 88">
            <a:extLst>
              <a:ext uri="{FF2B5EF4-FFF2-40B4-BE49-F238E27FC236}">
                <a16:creationId xmlns:a16="http://schemas.microsoft.com/office/drawing/2014/main" id="{95F75AC4-8B5B-D74F-A334-ADA0170A0A6C}"/>
              </a:ext>
            </a:extLst>
          </p:cNvPr>
          <p:cNvSpPr txBox="1"/>
          <p:nvPr/>
        </p:nvSpPr>
        <p:spPr>
          <a:xfrm>
            <a:off x="9811567" y="2918037"/>
            <a:ext cx="1849478" cy="172004"/>
          </a:xfrm>
          <a:prstGeom prst="rect">
            <a:avLst/>
          </a:prstGeom>
          <a:solidFill>
            <a:schemeClr val="bg1"/>
          </a:solidFill>
          <a:ln w="12700">
            <a:solidFill>
              <a:schemeClr val="accent1"/>
            </a:solidFill>
          </a:ln>
        </p:spPr>
        <p:txBody>
          <a:bodyPr wrap="none" lIns="72000" tIns="0" rIns="0" bIns="0" rtlCol="0" anchor="ctr" anchorCtr="0">
            <a:noAutofit/>
          </a:bodyPr>
          <a:lstStyle/>
          <a:p>
            <a:pPr>
              <a:lnSpc>
                <a:spcPct val="90000"/>
              </a:lnSpc>
            </a:pPr>
            <a:r>
              <a:rPr lang="en-GB" sz="800" dirty="0">
                <a:latin typeface="Arial" panose="020B0604020202020204" pitchFamily="34" charset="0"/>
                <a:ea typeface="Aileron" charset="0"/>
                <a:cs typeface="Arial" panose="020B0604020202020204" pitchFamily="34" charset="0"/>
              </a:rPr>
              <a:t>Management of PHT (carvedilol, etc.)</a:t>
            </a:r>
          </a:p>
        </p:txBody>
      </p:sp>
      <p:cxnSp>
        <p:nvCxnSpPr>
          <p:cNvPr id="98" name="Straight Connector 97">
            <a:extLst>
              <a:ext uri="{FF2B5EF4-FFF2-40B4-BE49-F238E27FC236}">
                <a16:creationId xmlns:a16="http://schemas.microsoft.com/office/drawing/2014/main" id="{257D4074-F34C-0B4D-8737-B0934F27B00A}"/>
              </a:ext>
            </a:extLst>
          </p:cNvPr>
          <p:cNvCxnSpPr>
            <a:cxnSpLocks/>
          </p:cNvCxnSpPr>
          <p:nvPr/>
        </p:nvCxnSpPr>
        <p:spPr>
          <a:xfrm>
            <a:off x="8400538" y="4620830"/>
            <a:ext cx="0" cy="24130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157EA70F-C098-4243-8018-FEFA1AF8E7EF}"/>
              </a:ext>
            </a:extLst>
          </p:cNvPr>
          <p:cNvCxnSpPr>
            <a:cxnSpLocks/>
          </p:cNvCxnSpPr>
          <p:nvPr/>
        </p:nvCxnSpPr>
        <p:spPr>
          <a:xfrm flipH="1">
            <a:off x="8112491" y="4863443"/>
            <a:ext cx="294397"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135C7CEF-90C3-8B41-94E2-7E6FB5D5B30A}"/>
              </a:ext>
            </a:extLst>
          </p:cNvPr>
          <p:cNvCxnSpPr>
            <a:cxnSpLocks/>
          </p:cNvCxnSpPr>
          <p:nvPr/>
        </p:nvCxnSpPr>
        <p:spPr>
          <a:xfrm>
            <a:off x="10095988" y="3695700"/>
            <a:ext cx="0" cy="36830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0681ECD-4716-E14D-8BE5-EB970C0AAA4A}"/>
              </a:ext>
            </a:extLst>
          </p:cNvPr>
          <p:cNvCxnSpPr>
            <a:cxnSpLocks/>
          </p:cNvCxnSpPr>
          <p:nvPr/>
        </p:nvCxnSpPr>
        <p:spPr>
          <a:xfrm>
            <a:off x="11178663" y="3279775"/>
            <a:ext cx="0" cy="892175"/>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50354F7-0CE7-C84B-A833-2CD2ECAF9028}"/>
              </a:ext>
            </a:extLst>
          </p:cNvPr>
          <p:cNvSpPr txBox="1"/>
          <p:nvPr/>
        </p:nvSpPr>
        <p:spPr>
          <a:xfrm>
            <a:off x="9816588" y="4064205"/>
            <a:ext cx="581124" cy="203200"/>
          </a:xfrm>
          <a:prstGeom prst="rect">
            <a:avLst/>
          </a:prstGeom>
          <a:solidFill>
            <a:schemeClr val="bg1"/>
          </a:solidFill>
          <a:ln w="12700">
            <a:solidFill>
              <a:schemeClr val="tx2"/>
            </a:solidFill>
          </a:ln>
        </p:spPr>
        <p:txBody>
          <a:bodyPr wrap="none" lIns="0" tIns="0" rIns="0" bIns="0" rtlCol="0" anchor="ctr" anchorCtr="0">
            <a:noAutofit/>
          </a:bodyPr>
          <a:lstStyle/>
          <a:p>
            <a:pPr algn="ctr"/>
            <a:r>
              <a:rPr lang="en-GB" sz="800" dirty="0">
                <a:latin typeface="Arial" panose="020B0604020202020204" pitchFamily="34" charset="0"/>
                <a:ea typeface="Aileron" charset="0"/>
                <a:cs typeface="Arial" panose="020B0604020202020204" pitchFamily="34" charset="0"/>
              </a:rPr>
              <a:t>BSC</a:t>
            </a:r>
          </a:p>
        </p:txBody>
      </p:sp>
      <p:cxnSp>
        <p:nvCxnSpPr>
          <p:cNvPr id="107" name="Straight Connector 106">
            <a:extLst>
              <a:ext uri="{FF2B5EF4-FFF2-40B4-BE49-F238E27FC236}">
                <a16:creationId xmlns:a16="http://schemas.microsoft.com/office/drawing/2014/main" id="{2DB67538-1398-9F46-AB05-0F157E917739}"/>
              </a:ext>
            </a:extLst>
          </p:cNvPr>
          <p:cNvCxnSpPr>
            <a:cxnSpLocks/>
          </p:cNvCxnSpPr>
          <p:nvPr/>
        </p:nvCxnSpPr>
        <p:spPr>
          <a:xfrm>
            <a:off x="9040350" y="4162425"/>
            <a:ext cx="0" cy="212725"/>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13BABFA9-178A-EA4F-A1FF-B3BEB731C36B}"/>
              </a:ext>
            </a:extLst>
          </p:cNvPr>
          <p:cNvSpPr txBox="1"/>
          <p:nvPr/>
        </p:nvSpPr>
        <p:spPr>
          <a:xfrm>
            <a:off x="8749788" y="4073730"/>
            <a:ext cx="581124" cy="203200"/>
          </a:xfrm>
          <a:prstGeom prst="rect">
            <a:avLst/>
          </a:prstGeom>
          <a:solidFill>
            <a:schemeClr val="bg1"/>
          </a:solidFill>
          <a:ln w="12700">
            <a:solidFill>
              <a:schemeClr val="tx2"/>
            </a:solidFill>
          </a:ln>
        </p:spPr>
        <p:txBody>
          <a:bodyPr wrap="none" lIns="0" tIns="0" rIns="0" bIns="0" rtlCol="0" anchor="ctr" anchorCtr="0">
            <a:noAutofit/>
          </a:bodyPr>
          <a:lstStyle/>
          <a:p>
            <a:pPr algn="ctr"/>
            <a:r>
              <a:rPr lang="en-GB" sz="800" dirty="0">
                <a:latin typeface="Arial" panose="020B0604020202020204" pitchFamily="34" charset="0"/>
                <a:ea typeface="Aileron" charset="0"/>
                <a:cs typeface="Arial" panose="020B0604020202020204" pitchFamily="34" charset="0"/>
              </a:rPr>
              <a:t>CSPH</a:t>
            </a:r>
          </a:p>
        </p:txBody>
      </p:sp>
      <p:sp>
        <p:nvSpPr>
          <p:cNvPr id="110" name="TextBox 109">
            <a:extLst>
              <a:ext uri="{FF2B5EF4-FFF2-40B4-BE49-F238E27FC236}">
                <a16:creationId xmlns:a16="http://schemas.microsoft.com/office/drawing/2014/main" id="{7577E6E0-BF12-1240-B22E-2331D354271C}"/>
              </a:ext>
            </a:extLst>
          </p:cNvPr>
          <p:cNvSpPr txBox="1"/>
          <p:nvPr/>
        </p:nvSpPr>
        <p:spPr>
          <a:xfrm>
            <a:off x="7740136" y="3552824"/>
            <a:ext cx="1314451" cy="301625"/>
          </a:xfrm>
          <a:prstGeom prst="rect">
            <a:avLst/>
          </a:prstGeom>
          <a:solidFill>
            <a:schemeClr val="accent1">
              <a:lumMod val="20000"/>
              <a:lumOff val="80000"/>
            </a:schemeClr>
          </a:solidFill>
          <a:ln w="12700">
            <a:solidFill>
              <a:schemeClr val="accent1"/>
            </a:solidFill>
          </a:ln>
        </p:spPr>
        <p:txBody>
          <a:bodyPr wrap="none" lIns="0" tIns="0" rIns="0" bIns="0" rtlCol="0" anchor="ctr" anchorCtr="0">
            <a:noAutofit/>
          </a:bodyPr>
          <a:lstStyle/>
          <a:p>
            <a:pPr algn="ctr"/>
            <a:r>
              <a:rPr lang="en-GB" sz="800" b="1" dirty="0">
                <a:latin typeface="Arial" panose="020B0604020202020204" pitchFamily="34" charset="0"/>
                <a:ea typeface="Aileron" charset="0"/>
                <a:cs typeface="Arial" panose="020B0604020202020204" pitchFamily="34" charset="0"/>
              </a:rPr>
              <a:t>Child–Pugh B</a:t>
            </a:r>
            <a:br>
              <a:rPr lang="en-GB" sz="800" b="1"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Compensated cirrhosis</a:t>
            </a:r>
          </a:p>
        </p:txBody>
      </p:sp>
      <p:sp>
        <p:nvSpPr>
          <p:cNvPr id="40" name="TextBox 39">
            <a:extLst>
              <a:ext uri="{FF2B5EF4-FFF2-40B4-BE49-F238E27FC236}">
                <a16:creationId xmlns:a16="http://schemas.microsoft.com/office/drawing/2014/main" id="{91F2E0FC-6CED-5146-A8DB-44764CE3A060}"/>
              </a:ext>
            </a:extLst>
          </p:cNvPr>
          <p:cNvSpPr txBox="1"/>
          <p:nvPr/>
        </p:nvSpPr>
        <p:spPr>
          <a:xfrm>
            <a:off x="7927462" y="4515055"/>
            <a:ext cx="942975" cy="203200"/>
          </a:xfrm>
          <a:prstGeom prst="rect">
            <a:avLst/>
          </a:prstGeom>
          <a:solidFill>
            <a:schemeClr val="bg1"/>
          </a:solidFill>
          <a:ln w="12700">
            <a:solidFill>
              <a:schemeClr val="tx2"/>
            </a:solidFill>
          </a:ln>
        </p:spPr>
        <p:txBody>
          <a:bodyPr wrap="none" lIns="0" tIns="0" rIns="0" bIns="0" rtlCol="0" anchor="ctr" anchorCtr="0">
            <a:noAutofit/>
          </a:bodyPr>
          <a:lstStyle/>
          <a:p>
            <a:pPr algn="ctr"/>
            <a:r>
              <a:rPr lang="en-GB" sz="800" dirty="0">
                <a:latin typeface="Arial" panose="020B0604020202020204" pitchFamily="34" charset="0"/>
                <a:ea typeface="Aileron" charset="0"/>
                <a:cs typeface="Arial" panose="020B0604020202020204" pitchFamily="34" charset="0"/>
              </a:rPr>
              <a:t>Controlled PHT</a:t>
            </a:r>
          </a:p>
        </p:txBody>
      </p:sp>
      <p:cxnSp>
        <p:nvCxnSpPr>
          <p:cNvPr id="114" name="Straight Connector 113">
            <a:extLst>
              <a:ext uri="{FF2B5EF4-FFF2-40B4-BE49-F238E27FC236}">
                <a16:creationId xmlns:a16="http://schemas.microsoft.com/office/drawing/2014/main" id="{7A65E640-3146-5D4E-99AD-0FEB9842E4BD}"/>
              </a:ext>
            </a:extLst>
          </p:cNvPr>
          <p:cNvCxnSpPr>
            <a:cxnSpLocks/>
          </p:cNvCxnSpPr>
          <p:nvPr/>
        </p:nvCxnSpPr>
        <p:spPr>
          <a:xfrm>
            <a:off x="10727813" y="3279775"/>
            <a:ext cx="457200" cy="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FE785AA1-CAEF-F848-9018-AD788AEDA8FE}"/>
              </a:ext>
            </a:extLst>
          </p:cNvPr>
          <p:cNvSpPr txBox="1"/>
          <p:nvPr/>
        </p:nvSpPr>
        <p:spPr>
          <a:xfrm>
            <a:off x="9811567" y="3194262"/>
            <a:ext cx="1290896" cy="172004"/>
          </a:xfrm>
          <a:prstGeom prst="rect">
            <a:avLst/>
          </a:prstGeom>
          <a:solidFill>
            <a:schemeClr val="bg1"/>
          </a:solidFill>
          <a:ln w="12700">
            <a:solidFill>
              <a:schemeClr val="tx2"/>
            </a:solidFill>
          </a:ln>
        </p:spPr>
        <p:txBody>
          <a:bodyPr wrap="none" lIns="72000" tIns="0" rIns="0" bIns="0" rtlCol="0" anchor="ctr" anchorCtr="0">
            <a:noAutofit/>
          </a:bodyPr>
          <a:lstStyle/>
          <a:p>
            <a:pPr>
              <a:lnSpc>
                <a:spcPct val="90000"/>
              </a:lnSpc>
            </a:pPr>
            <a:r>
              <a:rPr lang="en-GB" sz="800" dirty="0">
                <a:latin typeface="Arial" panose="020B0604020202020204" pitchFamily="34" charset="0"/>
                <a:ea typeface="Aileron" charset="0"/>
                <a:cs typeface="Arial" panose="020B0604020202020204" pitchFamily="34" charset="0"/>
              </a:rPr>
              <a:t>Decompensated cirrhosis</a:t>
            </a:r>
          </a:p>
        </p:txBody>
      </p:sp>
      <p:sp>
        <p:nvSpPr>
          <p:cNvPr id="115" name="TextBox 114">
            <a:extLst>
              <a:ext uri="{FF2B5EF4-FFF2-40B4-BE49-F238E27FC236}">
                <a16:creationId xmlns:a16="http://schemas.microsoft.com/office/drawing/2014/main" id="{AF3F3690-2EFB-A64C-A85B-6A1E4C3404E5}"/>
              </a:ext>
            </a:extLst>
          </p:cNvPr>
          <p:cNvSpPr txBox="1"/>
          <p:nvPr/>
        </p:nvSpPr>
        <p:spPr>
          <a:xfrm>
            <a:off x="9448286" y="3552824"/>
            <a:ext cx="1314451" cy="301625"/>
          </a:xfrm>
          <a:prstGeom prst="rect">
            <a:avLst/>
          </a:prstGeom>
          <a:solidFill>
            <a:schemeClr val="accent1">
              <a:lumMod val="20000"/>
              <a:lumOff val="80000"/>
            </a:schemeClr>
          </a:solidFill>
          <a:ln w="12700">
            <a:solidFill>
              <a:schemeClr val="accent1"/>
            </a:solidFill>
          </a:ln>
        </p:spPr>
        <p:txBody>
          <a:bodyPr wrap="none" lIns="0" tIns="0" rIns="0" bIns="0" rtlCol="0" anchor="ctr" anchorCtr="0">
            <a:noAutofit/>
          </a:bodyPr>
          <a:lstStyle/>
          <a:p>
            <a:pPr algn="ctr"/>
            <a:r>
              <a:rPr lang="en-GB" sz="800" b="1" dirty="0">
                <a:latin typeface="Arial" panose="020B0604020202020204" pitchFamily="34" charset="0"/>
                <a:ea typeface="Aileron" charset="0"/>
                <a:cs typeface="Arial" panose="020B0604020202020204" pitchFamily="34" charset="0"/>
              </a:rPr>
              <a:t>Child–Pugh B</a:t>
            </a:r>
            <a:endParaRPr lang="en-GB" sz="800" dirty="0">
              <a:latin typeface="Arial" panose="020B0604020202020204" pitchFamily="34" charset="0"/>
              <a:ea typeface="Aileron" charset="0"/>
              <a:cs typeface="Arial" panose="020B0604020202020204" pitchFamily="34" charset="0"/>
            </a:endParaRPr>
          </a:p>
        </p:txBody>
      </p:sp>
      <p:sp>
        <p:nvSpPr>
          <p:cNvPr id="116" name="TextBox 115">
            <a:extLst>
              <a:ext uri="{FF2B5EF4-FFF2-40B4-BE49-F238E27FC236}">
                <a16:creationId xmlns:a16="http://schemas.microsoft.com/office/drawing/2014/main" id="{11F97B33-A8CE-9F4A-982D-768D306544D2}"/>
              </a:ext>
            </a:extLst>
          </p:cNvPr>
          <p:cNvSpPr txBox="1"/>
          <p:nvPr/>
        </p:nvSpPr>
        <p:spPr>
          <a:xfrm>
            <a:off x="10801132" y="4328641"/>
            <a:ext cx="880084" cy="805771"/>
          </a:xfrm>
          <a:prstGeom prst="rect">
            <a:avLst/>
          </a:prstGeom>
          <a:solidFill>
            <a:schemeClr val="bg1"/>
          </a:solidFill>
          <a:ln w="12700">
            <a:solidFill>
              <a:schemeClr val="accent1"/>
            </a:solidFill>
          </a:ln>
        </p:spPr>
        <p:txBody>
          <a:bodyPr wrap="none" lIns="72000" tIns="0" rIns="0" bIns="0" rtlCol="0" anchor="ctr" anchorCtr="0">
            <a:noAutofit/>
          </a:bodyPr>
          <a:lstStyle/>
          <a:p>
            <a:r>
              <a:rPr lang="en-GB" sz="800" u="sng" dirty="0">
                <a:latin typeface="Arial" panose="020B0604020202020204" pitchFamily="34" charset="0"/>
                <a:ea typeface="Aileron" charset="0"/>
                <a:cs typeface="Arial" panose="020B0604020202020204" pitchFamily="34" charset="0"/>
              </a:rPr>
              <a:t>Options:</a:t>
            </a:r>
          </a:p>
          <a:p>
            <a:r>
              <a:rPr lang="en-GB" sz="800" i="1" dirty="0">
                <a:latin typeface="Arial" panose="020B0604020202020204" pitchFamily="34" charset="0"/>
                <a:ea typeface="Aileron" charset="0"/>
                <a:cs typeface="Arial" panose="020B0604020202020204" pitchFamily="34" charset="0"/>
              </a:rPr>
              <a:t>Durva + Treme</a:t>
            </a:r>
          </a:p>
          <a:p>
            <a:r>
              <a:rPr lang="en-GB" sz="800" i="1" dirty="0">
                <a:latin typeface="Arial" panose="020B0604020202020204" pitchFamily="34" charset="0"/>
                <a:ea typeface="Aileron" charset="0"/>
                <a:cs typeface="Arial" panose="020B0604020202020204" pitchFamily="34" charset="0"/>
              </a:rPr>
              <a:t>Durva</a:t>
            </a:r>
          </a:p>
          <a:p>
            <a:r>
              <a:rPr lang="en-GB" sz="800" b="1" dirty="0">
                <a:latin typeface="Arial" panose="020B0604020202020204" pitchFamily="34" charset="0"/>
                <a:ea typeface="Aileron" charset="0"/>
                <a:cs typeface="Arial" panose="020B0604020202020204" pitchFamily="34" charset="0"/>
              </a:rPr>
              <a:t>Nivolumab</a:t>
            </a:r>
            <a:r>
              <a:rPr lang="en-GB" sz="800" baseline="30000" dirty="0">
                <a:latin typeface="Arial" panose="020B0604020202020204" pitchFamily="34" charset="0"/>
                <a:ea typeface="Aileron" charset="0"/>
                <a:cs typeface="Arial" panose="020B0604020202020204" pitchFamily="34" charset="0"/>
              </a:rPr>
              <a:t>g</a:t>
            </a:r>
            <a:endParaRPr lang="en-GB" sz="800" dirty="0">
              <a:latin typeface="Arial" panose="020B0604020202020204" pitchFamily="34" charset="0"/>
              <a:ea typeface="Aileron" charset="0"/>
              <a:cs typeface="Arial" panose="020B0604020202020204" pitchFamily="34" charset="0"/>
            </a:endParaRPr>
          </a:p>
          <a:p>
            <a:r>
              <a:rPr lang="en-GB" sz="800" b="1" dirty="0">
                <a:latin typeface="Arial" panose="020B0604020202020204" pitchFamily="34" charset="0"/>
                <a:ea typeface="Aileron" charset="0"/>
                <a:cs typeface="Arial" panose="020B0604020202020204" pitchFamily="34" charset="0"/>
              </a:rPr>
              <a:t>Sorafenib</a:t>
            </a:r>
            <a:r>
              <a:rPr lang="en-GB" sz="800" b="1" baseline="30000" dirty="0">
                <a:latin typeface="Arial" panose="020B0604020202020204" pitchFamily="34" charset="0"/>
                <a:ea typeface="Aileron" charset="0"/>
                <a:cs typeface="Arial" panose="020B0604020202020204" pitchFamily="34" charset="0"/>
              </a:rPr>
              <a:t>f</a:t>
            </a:r>
            <a:endParaRPr lang="en-GB" sz="800" dirty="0">
              <a:latin typeface="Arial" panose="020B0604020202020204" pitchFamily="34" charset="0"/>
              <a:ea typeface="Aileron" charset="0"/>
              <a:cs typeface="Arial" panose="020B0604020202020204" pitchFamily="34" charset="0"/>
            </a:endParaRPr>
          </a:p>
          <a:p>
            <a:r>
              <a:rPr lang="en-GB" sz="800" dirty="0">
                <a:latin typeface="Arial" panose="020B0604020202020204" pitchFamily="34" charset="0"/>
                <a:ea typeface="Aileron" charset="0"/>
                <a:cs typeface="Arial" panose="020B0604020202020204" pitchFamily="34" charset="0"/>
              </a:rPr>
              <a:t>BSC</a:t>
            </a:r>
          </a:p>
        </p:txBody>
      </p:sp>
      <p:sp>
        <p:nvSpPr>
          <p:cNvPr id="117" name="TextBox 116">
            <a:extLst>
              <a:ext uri="{FF2B5EF4-FFF2-40B4-BE49-F238E27FC236}">
                <a16:creationId xmlns:a16="http://schemas.microsoft.com/office/drawing/2014/main" id="{BB52133C-70E2-0C4A-AED0-F064EEA334D1}"/>
              </a:ext>
            </a:extLst>
          </p:cNvPr>
          <p:cNvSpPr txBox="1"/>
          <p:nvPr/>
        </p:nvSpPr>
        <p:spPr>
          <a:xfrm>
            <a:off x="5579589" y="4043505"/>
            <a:ext cx="1429200" cy="1059334"/>
          </a:xfrm>
          <a:prstGeom prst="rect">
            <a:avLst/>
          </a:prstGeom>
          <a:solidFill>
            <a:schemeClr val="bg1"/>
          </a:solidFill>
          <a:ln w="12700">
            <a:solidFill>
              <a:schemeClr val="accent1"/>
            </a:solidFill>
          </a:ln>
        </p:spPr>
        <p:txBody>
          <a:bodyPr wrap="none" lIns="72000" tIns="0" rIns="0" bIns="0" rtlCol="0" anchor="ctr" anchorCtr="0">
            <a:noAutofit/>
          </a:bodyPr>
          <a:lstStyle/>
          <a:p>
            <a:r>
              <a:rPr lang="en-GB" sz="800" u="sng" dirty="0">
                <a:latin typeface="Arial" panose="020B0604020202020204" pitchFamily="34" charset="0"/>
                <a:ea typeface="Aileron" charset="0"/>
                <a:cs typeface="Arial" panose="020B0604020202020204" pitchFamily="34" charset="0"/>
              </a:rPr>
              <a:t>Options:</a:t>
            </a:r>
          </a:p>
          <a:p>
            <a:r>
              <a:rPr lang="en-GB" sz="800" i="1" dirty="0">
                <a:latin typeface="Arial" panose="020B0604020202020204" pitchFamily="34" charset="0"/>
                <a:ea typeface="Aileron" charset="0"/>
                <a:cs typeface="Arial" panose="020B0604020202020204" pitchFamily="34" charset="0"/>
              </a:rPr>
              <a:t>Durva + Treme</a:t>
            </a:r>
          </a:p>
          <a:p>
            <a:r>
              <a:rPr lang="en-GB" sz="800" i="1" dirty="0">
                <a:latin typeface="Arial" panose="020B0604020202020204" pitchFamily="34" charset="0"/>
                <a:ea typeface="Aileron" charset="0"/>
                <a:cs typeface="Arial" panose="020B0604020202020204" pitchFamily="34" charset="0"/>
              </a:rPr>
              <a:t>Durva</a:t>
            </a:r>
          </a:p>
          <a:p>
            <a:r>
              <a:rPr lang="en-GB" sz="800" b="1" dirty="0">
                <a:latin typeface="Arial" panose="020B0604020202020204" pitchFamily="34" charset="0"/>
                <a:ea typeface="Aileron" charset="0"/>
                <a:cs typeface="Arial" panose="020B0604020202020204" pitchFamily="34" charset="0"/>
              </a:rPr>
              <a:t>Nivolumab</a:t>
            </a:r>
            <a:r>
              <a:rPr lang="en-GB" sz="800" baseline="30000" dirty="0">
                <a:latin typeface="Arial" panose="020B0604020202020204" pitchFamily="34" charset="0"/>
                <a:ea typeface="Aileron" charset="0"/>
                <a:cs typeface="Arial" panose="020B0604020202020204" pitchFamily="34" charset="0"/>
              </a:rPr>
              <a:t>g</a:t>
            </a:r>
            <a:endParaRPr lang="en-GB" sz="800" dirty="0">
              <a:latin typeface="Arial" panose="020B0604020202020204" pitchFamily="34" charset="0"/>
              <a:ea typeface="Aileron" charset="0"/>
              <a:cs typeface="Arial" panose="020B0604020202020204" pitchFamily="34" charset="0"/>
            </a:endParaRPr>
          </a:p>
          <a:p>
            <a:r>
              <a:rPr lang="en-GB" sz="800" b="1" dirty="0">
                <a:latin typeface="Arial" panose="020B0604020202020204" pitchFamily="34" charset="0"/>
                <a:ea typeface="Aileron" charset="0"/>
                <a:cs typeface="Arial" panose="020B0604020202020204" pitchFamily="34" charset="0"/>
              </a:rPr>
              <a:t>Sorafenib</a:t>
            </a:r>
            <a:r>
              <a:rPr lang="en-GB" sz="800" baseline="30000" dirty="0">
                <a:latin typeface="Arial" panose="020B0604020202020204" pitchFamily="34" charset="0"/>
                <a:ea typeface="Aileron" charset="0"/>
                <a:cs typeface="Arial" panose="020B0604020202020204" pitchFamily="34" charset="0"/>
              </a:rPr>
              <a:t>f</a:t>
            </a:r>
          </a:p>
          <a:p>
            <a:r>
              <a:rPr lang="en-GB" sz="800" i="1" dirty="0">
                <a:latin typeface="Arial" panose="020B0604020202020204" pitchFamily="34" charset="0"/>
                <a:ea typeface="Aileron" charset="0"/>
                <a:cs typeface="Arial" panose="020B0604020202020204" pitchFamily="34" charset="0"/>
              </a:rPr>
              <a:t>Lenvatinib</a:t>
            </a:r>
          </a:p>
          <a:p>
            <a:r>
              <a:rPr lang="en-GB" sz="800" i="1" dirty="0">
                <a:latin typeface="Arial" panose="020B0604020202020204" pitchFamily="34" charset="0"/>
                <a:ea typeface="Aileron" charset="0"/>
                <a:cs typeface="Arial" panose="020B0604020202020204" pitchFamily="34" charset="0"/>
              </a:rPr>
              <a:t>Pembrolizumab</a:t>
            </a:r>
          </a:p>
          <a:p>
            <a:r>
              <a:rPr lang="en-GB" sz="800" dirty="0">
                <a:latin typeface="Arial" panose="020B0604020202020204" pitchFamily="34" charset="0"/>
                <a:ea typeface="Aileron" charset="0"/>
                <a:cs typeface="Arial" panose="020B0604020202020204" pitchFamily="34" charset="0"/>
              </a:rPr>
              <a:t>BSC</a:t>
            </a:r>
          </a:p>
        </p:txBody>
      </p:sp>
      <p:sp>
        <p:nvSpPr>
          <p:cNvPr id="118" name="TextBox 117">
            <a:extLst>
              <a:ext uri="{FF2B5EF4-FFF2-40B4-BE49-F238E27FC236}">
                <a16:creationId xmlns:a16="http://schemas.microsoft.com/office/drawing/2014/main" id="{BA41D0D1-2C1A-C54D-A9DF-4244A1FBEE06}"/>
              </a:ext>
            </a:extLst>
          </p:cNvPr>
          <p:cNvSpPr txBox="1"/>
          <p:nvPr/>
        </p:nvSpPr>
        <p:spPr>
          <a:xfrm>
            <a:off x="5579588" y="3477741"/>
            <a:ext cx="1430300" cy="433859"/>
          </a:xfrm>
          <a:prstGeom prst="rect">
            <a:avLst/>
          </a:prstGeom>
          <a:solidFill>
            <a:schemeClr val="bg1"/>
          </a:solidFill>
          <a:ln w="12700">
            <a:solidFill>
              <a:schemeClr val="accent1"/>
            </a:solidFill>
          </a:ln>
        </p:spPr>
        <p:txBody>
          <a:bodyPr wrap="none" lIns="72000" tIns="0" rIns="0" bIns="0" rtlCol="0" anchor="ctr" anchorCtr="0">
            <a:noAutofit/>
          </a:bodyPr>
          <a:lstStyle/>
          <a:p>
            <a:r>
              <a:rPr lang="en-GB" sz="800" u="sng" dirty="0">
                <a:latin typeface="Arial" panose="020B0604020202020204" pitchFamily="34" charset="0"/>
                <a:ea typeface="Aileron" charset="0"/>
                <a:cs typeface="Arial" panose="020B0604020202020204" pitchFamily="34" charset="0"/>
              </a:rPr>
              <a:t>If contraindications to IO:</a:t>
            </a:r>
          </a:p>
          <a:p>
            <a:r>
              <a:rPr lang="en-GB" sz="800" b="1" dirty="0">
                <a:latin typeface="Arial" panose="020B0604020202020204" pitchFamily="34" charset="0"/>
                <a:ea typeface="Aileron" charset="0"/>
                <a:cs typeface="Arial" panose="020B0604020202020204" pitchFamily="34" charset="0"/>
              </a:rPr>
              <a:t>Sorafenib</a:t>
            </a:r>
            <a:r>
              <a:rPr lang="en-GB" sz="800" baseline="30000" dirty="0">
                <a:latin typeface="Arial" panose="020B0604020202020204" pitchFamily="34" charset="0"/>
                <a:ea typeface="Aileron" charset="0"/>
                <a:cs typeface="Arial" panose="020B0604020202020204" pitchFamily="34" charset="0"/>
              </a:rPr>
              <a:t>c,f</a:t>
            </a:r>
            <a:endParaRPr lang="en-GB" sz="800" dirty="0">
              <a:latin typeface="Arial" panose="020B0604020202020204" pitchFamily="34" charset="0"/>
              <a:ea typeface="Aileron" charset="0"/>
              <a:cs typeface="Arial" panose="020B0604020202020204" pitchFamily="34" charset="0"/>
            </a:endParaRPr>
          </a:p>
          <a:p>
            <a:r>
              <a:rPr lang="en-GB" sz="800" i="1" dirty="0">
                <a:latin typeface="Arial" panose="020B0604020202020204" pitchFamily="34" charset="0"/>
                <a:ea typeface="Aileron" charset="0"/>
                <a:cs typeface="Arial" panose="020B0604020202020204" pitchFamily="34" charset="0"/>
              </a:rPr>
              <a:t>Lenvatinib</a:t>
            </a:r>
            <a:r>
              <a:rPr lang="en-GB" sz="800" baseline="30000" dirty="0">
                <a:latin typeface="Arial" panose="020B0604020202020204" pitchFamily="34" charset="0"/>
                <a:ea typeface="Aileron" charset="0"/>
                <a:cs typeface="Arial" panose="020B0604020202020204" pitchFamily="34" charset="0"/>
              </a:rPr>
              <a:t>d</a:t>
            </a:r>
            <a:endParaRPr lang="en-GB" sz="800" dirty="0">
              <a:latin typeface="Arial" panose="020B0604020202020204" pitchFamily="34" charset="0"/>
              <a:ea typeface="Aileron" charset="0"/>
              <a:cs typeface="Arial" panose="020B0604020202020204" pitchFamily="34" charset="0"/>
            </a:endParaRPr>
          </a:p>
        </p:txBody>
      </p:sp>
      <p:sp>
        <p:nvSpPr>
          <p:cNvPr id="36" name="TextBox 35">
            <a:extLst>
              <a:ext uri="{FF2B5EF4-FFF2-40B4-BE49-F238E27FC236}">
                <a16:creationId xmlns:a16="http://schemas.microsoft.com/office/drawing/2014/main" id="{A1E8CF00-9FA4-BF48-8ACC-34E89805D316}"/>
              </a:ext>
            </a:extLst>
          </p:cNvPr>
          <p:cNvSpPr txBox="1"/>
          <p:nvPr/>
        </p:nvSpPr>
        <p:spPr>
          <a:xfrm>
            <a:off x="7427350" y="4073730"/>
            <a:ext cx="581124" cy="203200"/>
          </a:xfrm>
          <a:prstGeom prst="rect">
            <a:avLst/>
          </a:prstGeom>
          <a:solidFill>
            <a:schemeClr val="bg1"/>
          </a:solidFill>
          <a:ln w="12700">
            <a:solidFill>
              <a:schemeClr val="tx2"/>
            </a:solidFill>
          </a:ln>
        </p:spPr>
        <p:txBody>
          <a:bodyPr wrap="none" lIns="0" tIns="0" rIns="0" bIns="0" rtlCol="0" anchor="ctr" anchorCtr="0">
            <a:noAutofit/>
          </a:bodyPr>
          <a:lstStyle/>
          <a:p>
            <a:pPr algn="ctr"/>
            <a:r>
              <a:rPr lang="en-GB" sz="800" dirty="0">
                <a:latin typeface="Arial" panose="020B0604020202020204" pitchFamily="34" charset="0"/>
                <a:ea typeface="Aileron" charset="0"/>
                <a:cs typeface="Arial" panose="020B0604020202020204" pitchFamily="34" charset="0"/>
              </a:rPr>
              <a:t>No CSPH</a:t>
            </a:r>
          </a:p>
        </p:txBody>
      </p:sp>
      <p:cxnSp>
        <p:nvCxnSpPr>
          <p:cNvPr id="128" name="Straight Connector 127">
            <a:extLst>
              <a:ext uri="{FF2B5EF4-FFF2-40B4-BE49-F238E27FC236}">
                <a16:creationId xmlns:a16="http://schemas.microsoft.com/office/drawing/2014/main" id="{3D483F2F-470E-2C49-B7F7-5762776BBF39}"/>
              </a:ext>
            </a:extLst>
          </p:cNvPr>
          <p:cNvCxnSpPr>
            <a:cxnSpLocks/>
          </p:cNvCxnSpPr>
          <p:nvPr/>
        </p:nvCxnSpPr>
        <p:spPr>
          <a:xfrm flipH="1">
            <a:off x="10400789" y="4168775"/>
            <a:ext cx="78422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2E3EA22D-E605-0849-AAF8-710B175D7738}"/>
              </a:ext>
            </a:extLst>
          </p:cNvPr>
          <p:cNvCxnSpPr>
            <a:cxnSpLocks/>
          </p:cNvCxnSpPr>
          <p:nvPr/>
        </p:nvCxnSpPr>
        <p:spPr>
          <a:xfrm>
            <a:off x="10337288" y="4733925"/>
            <a:ext cx="457200"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60700FE4-38D9-404D-90F4-7ABE2CBC01B0}"/>
              </a:ext>
            </a:extLst>
          </p:cNvPr>
          <p:cNvSpPr txBox="1"/>
          <p:nvPr/>
        </p:nvSpPr>
        <p:spPr>
          <a:xfrm>
            <a:off x="5579588" y="2498726"/>
            <a:ext cx="1430300" cy="561668"/>
          </a:xfrm>
          <a:prstGeom prst="rect">
            <a:avLst/>
          </a:prstGeom>
          <a:solidFill>
            <a:schemeClr val="bg1"/>
          </a:solidFill>
          <a:ln w="12700">
            <a:solidFill>
              <a:schemeClr val="accent1"/>
            </a:solidFill>
          </a:ln>
        </p:spPr>
        <p:txBody>
          <a:bodyPr wrap="none" lIns="72000" tIns="0" rIns="0" bIns="0" rtlCol="0" anchor="ctr" anchorCtr="0">
            <a:noAutofit/>
          </a:bodyPr>
          <a:lstStyle/>
          <a:p>
            <a:r>
              <a:rPr lang="en-GB" sz="800" u="sng" dirty="0">
                <a:latin typeface="Arial" panose="020B0604020202020204" pitchFamily="34" charset="0"/>
                <a:ea typeface="Aileron" charset="0"/>
                <a:cs typeface="Arial" panose="020B0604020202020204" pitchFamily="34" charset="0"/>
              </a:rPr>
              <a:t>Standard guidelines:</a:t>
            </a:r>
          </a:p>
          <a:p>
            <a:r>
              <a:rPr lang="en-GB" sz="800" dirty="0">
                <a:latin typeface="Arial" panose="020B0604020202020204" pitchFamily="34" charset="0"/>
                <a:ea typeface="Aileron" charset="0"/>
                <a:cs typeface="Arial" panose="020B0604020202020204" pitchFamily="34" charset="0"/>
              </a:rPr>
              <a:t>Atezo + Bev</a:t>
            </a:r>
            <a:r>
              <a:rPr lang="en-GB" sz="800" baseline="30000" dirty="0">
                <a:latin typeface="Arial" panose="020B0604020202020204" pitchFamily="34" charset="0"/>
                <a:ea typeface="Aileron" charset="0"/>
                <a:cs typeface="Arial" panose="020B0604020202020204" pitchFamily="34" charset="0"/>
              </a:rPr>
              <a:t>a</a:t>
            </a:r>
          </a:p>
          <a:p>
            <a:r>
              <a:rPr lang="en-GB" sz="800" dirty="0">
                <a:latin typeface="Arial" panose="020B0604020202020204" pitchFamily="34" charset="0"/>
                <a:ea typeface="Aileron" charset="0"/>
                <a:cs typeface="Arial" panose="020B0604020202020204" pitchFamily="34" charset="0"/>
              </a:rPr>
              <a:t>Durva + Treme</a:t>
            </a:r>
            <a:r>
              <a:rPr lang="en-GB" sz="800" baseline="30000" dirty="0">
                <a:latin typeface="Arial" panose="020B0604020202020204" pitchFamily="34" charset="0"/>
                <a:ea typeface="Aileron" charset="0"/>
                <a:cs typeface="Arial" panose="020B0604020202020204" pitchFamily="34" charset="0"/>
              </a:rPr>
              <a:t>b</a:t>
            </a:r>
          </a:p>
          <a:p>
            <a:r>
              <a:rPr lang="en-GB" sz="800" dirty="0">
                <a:latin typeface="Arial" panose="020B0604020202020204" pitchFamily="34" charset="0"/>
                <a:ea typeface="Aileron" charset="0"/>
                <a:cs typeface="Arial" panose="020B0604020202020204" pitchFamily="34" charset="0"/>
              </a:rPr>
              <a:t>Durva</a:t>
            </a:r>
            <a:r>
              <a:rPr lang="en-GB" sz="800" baseline="30000" dirty="0">
                <a:latin typeface="Arial" panose="020B0604020202020204" pitchFamily="34" charset="0"/>
                <a:ea typeface="Aileron" charset="0"/>
                <a:cs typeface="Arial" panose="020B0604020202020204" pitchFamily="34" charset="0"/>
              </a:rPr>
              <a:t>b</a:t>
            </a:r>
          </a:p>
        </p:txBody>
      </p:sp>
      <p:sp>
        <p:nvSpPr>
          <p:cNvPr id="97" name="TextBox 96">
            <a:extLst>
              <a:ext uri="{FF2B5EF4-FFF2-40B4-BE49-F238E27FC236}">
                <a16:creationId xmlns:a16="http://schemas.microsoft.com/office/drawing/2014/main" id="{5ADB6BF3-66FF-2F4F-9F4C-ABEF4C9E3DB1}"/>
              </a:ext>
            </a:extLst>
          </p:cNvPr>
          <p:cNvSpPr txBox="1"/>
          <p:nvPr/>
        </p:nvSpPr>
        <p:spPr>
          <a:xfrm>
            <a:off x="9010592" y="4515055"/>
            <a:ext cx="1560442" cy="439587"/>
          </a:xfrm>
          <a:prstGeom prst="rect">
            <a:avLst/>
          </a:prstGeom>
          <a:solidFill>
            <a:schemeClr val="bg1"/>
          </a:solidFill>
          <a:ln w="12700">
            <a:solidFill>
              <a:schemeClr val="tx2"/>
            </a:solidFill>
          </a:ln>
        </p:spPr>
        <p:txBody>
          <a:bodyPr wrap="none" lIns="72000" tIns="0" rIns="0" bIns="0" rtlCol="0" anchor="ctr" anchorCtr="0">
            <a:no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Persistent severe CSPH</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or high bleeding risk</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or contraindication to Bev</a:t>
            </a:r>
          </a:p>
        </p:txBody>
      </p:sp>
    </p:spTree>
    <p:extLst>
      <p:ext uri="{BB962C8B-B14F-4D97-AF65-F5344CB8AC3E}">
        <p14:creationId xmlns:p14="http://schemas.microsoft.com/office/powerpoint/2010/main" val="136435886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381455" cy="864000"/>
          </a:xfrm>
        </p:spPr>
        <p:txBody>
          <a:bodyPr>
            <a:normAutofit fontScale="90000"/>
          </a:bodyPr>
          <a:lstStyle/>
          <a:p>
            <a:r>
              <a:rPr lang="en-GB" sz="3100" dirty="0"/>
              <a:t>Frail patients with cardiovascular morbidity</a:t>
            </a:r>
            <a:br>
              <a:rPr lang="en-GB" dirty="0"/>
            </a:br>
            <a:r>
              <a:rPr lang="en-GB" sz="2200" dirty="0">
                <a:solidFill>
                  <a:schemeClr val="accent1"/>
                </a:solidFill>
              </a:rPr>
              <a:t>Patients with a recent cardiovascular event were excluded from Im</a:t>
            </a:r>
            <a:r>
              <a:rPr lang="en-GB" sz="2200" cap="none" dirty="0">
                <a:solidFill>
                  <a:schemeClr val="accent1"/>
                </a:solidFill>
              </a:rPr>
              <a:t>brave</a:t>
            </a:r>
            <a:r>
              <a:rPr lang="en-GB" sz="2200" dirty="0">
                <a:solidFill>
                  <a:schemeClr val="accent1"/>
                </a:solidFill>
              </a:rPr>
              <a:t>150</a:t>
            </a:r>
          </a:p>
        </p:txBody>
      </p:sp>
      <p:sp>
        <p:nvSpPr>
          <p:cNvPr id="17" name="Content Placeholder 7">
            <a:extLst>
              <a:ext uri="{FF2B5EF4-FFF2-40B4-BE49-F238E27FC236}">
                <a16:creationId xmlns:a16="http://schemas.microsoft.com/office/drawing/2014/main" id="{86DC5BC3-2BAB-A539-E21B-EF2DD1582C37}"/>
              </a:ext>
            </a:extLst>
          </p:cNvPr>
          <p:cNvSpPr>
            <a:spLocks noGrp="1"/>
          </p:cNvSpPr>
          <p:nvPr>
            <p:ph sz="quarter" idx="14"/>
          </p:nvPr>
        </p:nvSpPr>
        <p:spPr>
          <a:xfrm>
            <a:off x="620184" y="1424080"/>
            <a:ext cx="10962216" cy="4525200"/>
          </a:xfrm>
        </p:spPr>
        <p:txBody>
          <a:bodyPr/>
          <a:lstStyle/>
          <a:p>
            <a:pPr marL="0" indent="0">
              <a:buNone/>
            </a:pPr>
            <a:br>
              <a:rPr lang="en-GB" dirty="0"/>
            </a:br>
            <a:r>
              <a:rPr lang="en-GB" dirty="0"/>
              <a:t>Bevacizumab may expose patients to bleeding complications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29</a:t>
            </a:fld>
            <a:endParaRPr lang="en-GB" dirty="0"/>
          </a:p>
        </p:txBody>
      </p:sp>
      <p:pic>
        <p:nvPicPr>
          <p:cNvPr id="9" name="Afbeelding 6">
            <a:extLst>
              <a:ext uri="{FF2B5EF4-FFF2-40B4-BE49-F238E27FC236}">
                <a16:creationId xmlns:a16="http://schemas.microsoft.com/office/drawing/2014/main" id="{92C7DC9B-3A3B-BAA9-5297-19F666EF8A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9996" y="1268760"/>
            <a:ext cx="3601591" cy="1106587"/>
          </a:xfrm>
          <a:prstGeom prst="rect">
            <a:avLst/>
          </a:prstGeom>
          <a:ln w="38100">
            <a:solidFill>
              <a:schemeClr val="tx2"/>
            </a:solidFill>
          </a:ln>
        </p:spPr>
      </p:pic>
      <p:graphicFrame>
        <p:nvGraphicFramePr>
          <p:cNvPr id="14" name="Table 13">
            <a:extLst>
              <a:ext uri="{FF2B5EF4-FFF2-40B4-BE49-F238E27FC236}">
                <a16:creationId xmlns:a16="http://schemas.microsoft.com/office/drawing/2014/main" id="{768BF4AA-5FF7-6247-807F-4FAD52700EF9}"/>
              </a:ext>
            </a:extLst>
          </p:cNvPr>
          <p:cNvGraphicFramePr>
            <a:graphicFrameLocks noGrp="1"/>
          </p:cNvGraphicFramePr>
          <p:nvPr>
            <p:extLst>
              <p:ext uri="{D42A27DB-BD31-4B8C-83A1-F6EECF244321}">
                <p14:modId xmlns:p14="http://schemas.microsoft.com/office/powerpoint/2010/main" val="2755404263"/>
              </p:ext>
            </p:extLst>
          </p:nvPr>
        </p:nvGraphicFramePr>
        <p:xfrm>
          <a:off x="619200" y="2636912"/>
          <a:ext cx="10963200" cy="3261360"/>
        </p:xfrm>
        <a:graphic>
          <a:graphicData uri="http://schemas.openxmlformats.org/drawingml/2006/table">
            <a:tbl>
              <a:tblPr firstRow="1" bandRow="1">
                <a:tableStyleId>{5C22544A-7EE6-4342-B048-85BDC9FD1C3A}</a:tableStyleId>
              </a:tblPr>
              <a:tblGrid>
                <a:gridCol w="3892624">
                  <a:extLst>
                    <a:ext uri="{9D8B030D-6E8A-4147-A177-3AD203B41FA5}">
                      <a16:colId xmlns:a16="http://schemas.microsoft.com/office/drawing/2014/main" val="1855014328"/>
                    </a:ext>
                  </a:extLst>
                </a:gridCol>
                <a:gridCol w="1767644">
                  <a:extLst>
                    <a:ext uri="{9D8B030D-6E8A-4147-A177-3AD203B41FA5}">
                      <a16:colId xmlns:a16="http://schemas.microsoft.com/office/drawing/2014/main" val="441614084"/>
                    </a:ext>
                  </a:extLst>
                </a:gridCol>
                <a:gridCol w="1767644">
                  <a:extLst>
                    <a:ext uri="{9D8B030D-6E8A-4147-A177-3AD203B41FA5}">
                      <a16:colId xmlns:a16="http://schemas.microsoft.com/office/drawing/2014/main" val="939278715"/>
                    </a:ext>
                  </a:extLst>
                </a:gridCol>
                <a:gridCol w="1767644">
                  <a:extLst>
                    <a:ext uri="{9D8B030D-6E8A-4147-A177-3AD203B41FA5}">
                      <a16:colId xmlns:a16="http://schemas.microsoft.com/office/drawing/2014/main" val="86068000"/>
                    </a:ext>
                  </a:extLst>
                </a:gridCol>
                <a:gridCol w="1767644">
                  <a:extLst>
                    <a:ext uri="{9D8B030D-6E8A-4147-A177-3AD203B41FA5}">
                      <a16:colId xmlns:a16="http://schemas.microsoft.com/office/drawing/2014/main" val="3609455226"/>
                    </a:ext>
                  </a:extLst>
                </a:gridCol>
              </a:tblGrid>
              <a:tr h="223912">
                <a:tc rowSpan="2">
                  <a:txBody>
                    <a:bodyPr/>
                    <a:lstStyle/>
                    <a:p>
                      <a:r>
                        <a:rPr lang="en-GB" sz="1600" noProof="0" dirty="0">
                          <a:latin typeface="Arial" panose="020B0604020202020204" pitchFamily="34" charset="0"/>
                          <a:cs typeface="Arial" panose="020B0604020202020204" pitchFamily="34" charset="0"/>
                        </a:rPr>
                        <a:t>All-causality AEs of special interest by medical </a:t>
                      </a:r>
                      <a:r>
                        <a:rPr lang="en-GB" sz="1600" noProof="0" dirty="0" err="1">
                          <a:latin typeface="Arial" panose="020B0604020202020204" pitchFamily="34" charset="0"/>
                          <a:cs typeface="Arial" panose="020B0604020202020204" pitchFamily="34" charset="0"/>
                        </a:rPr>
                        <a:t>concept</a:t>
                      </a:r>
                      <a:r>
                        <a:rPr lang="en-GB" sz="1600" baseline="30000" noProof="0" dirty="0" err="1">
                          <a:latin typeface="Arial" panose="020B0604020202020204" pitchFamily="34" charset="0"/>
                          <a:cs typeface="Arial" panose="020B0604020202020204" pitchFamily="34" charset="0"/>
                        </a:rPr>
                        <a:t>a</a:t>
                      </a:r>
                      <a:r>
                        <a:rPr lang="en-GB" sz="1600" baseline="30000" noProof="0" dirty="0">
                          <a:latin typeface="Arial" panose="020B0604020202020204" pitchFamily="34" charset="0"/>
                          <a:cs typeface="Arial" panose="020B0604020202020204" pitchFamily="34" charset="0"/>
                        </a:rPr>
                        <a:t>*</a:t>
                      </a:r>
                    </a:p>
                  </a:txBody>
                  <a:tcPr anchor="ctr"/>
                </a:tc>
                <a:tc gridSpan="2">
                  <a:txBody>
                    <a:bodyPr/>
                    <a:lstStyle/>
                    <a:p>
                      <a:pPr algn="ctr"/>
                      <a:r>
                        <a:rPr lang="en-GB" sz="1600" noProof="0" dirty="0">
                          <a:latin typeface="Arial" panose="020B0604020202020204" pitchFamily="34" charset="0"/>
                          <a:cs typeface="Arial" panose="020B0604020202020204" pitchFamily="34" charset="0"/>
                        </a:rPr>
                        <a:t>Atezolizumab + bevacizumab</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(n=329)</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GB" sz="1600" noProof="0" dirty="0">
                          <a:latin typeface="Arial" panose="020B0604020202020204" pitchFamily="34" charset="0"/>
                          <a:cs typeface="Arial" panose="020B0604020202020204" pitchFamily="34" charset="0"/>
                        </a:rPr>
                        <a:t>Sorafenib</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(n=156)</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8411746"/>
                  </a:ext>
                </a:extLst>
              </a:tr>
              <a:tr h="143382">
                <a:tc vMerge="1">
                  <a:txBody>
                    <a:bodyPr/>
                    <a:lstStyle/>
                    <a:p>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GB" sz="1600" b="1" noProof="0" dirty="0">
                          <a:solidFill>
                            <a:schemeClr val="bg1"/>
                          </a:solidFill>
                          <a:latin typeface="Arial" panose="020B0604020202020204" pitchFamily="34" charset="0"/>
                          <a:cs typeface="Arial" panose="020B0604020202020204" pitchFamily="34" charset="0"/>
                        </a:rPr>
                        <a:t>All grade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600" b="1" noProof="0" dirty="0">
                          <a:solidFill>
                            <a:schemeClr val="bg1"/>
                          </a:solidFill>
                          <a:latin typeface="Arial" panose="020B0604020202020204" pitchFamily="34" charset="0"/>
                          <a:cs typeface="Arial" panose="020B0604020202020204" pitchFamily="34" charset="0"/>
                        </a:rPr>
                        <a:t>Grade 3 or 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600" b="1" noProof="0" dirty="0">
                          <a:solidFill>
                            <a:schemeClr val="bg1"/>
                          </a:solidFill>
                          <a:latin typeface="Arial" panose="020B0604020202020204" pitchFamily="34" charset="0"/>
                          <a:cs typeface="Arial" panose="020B0604020202020204" pitchFamily="34" charset="0"/>
                        </a:rPr>
                        <a:t>All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600" b="1" noProof="0" dirty="0">
                          <a:solidFill>
                            <a:schemeClr val="bg1"/>
                          </a:solidFill>
                          <a:latin typeface="Arial" panose="020B0604020202020204" pitchFamily="34" charset="0"/>
                          <a:cs typeface="Arial" panose="020B0604020202020204" pitchFamily="34" charset="0"/>
                        </a:rPr>
                        <a:t>Grade 3 or 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48575949"/>
                  </a:ext>
                </a:extLst>
              </a:tr>
              <a:tr h="143382">
                <a:tc>
                  <a:txBody>
                    <a:bodyPr/>
                    <a:lstStyle/>
                    <a:p>
                      <a:r>
                        <a:rPr lang="en-GB" sz="1600" b="0" noProof="0" dirty="0">
                          <a:latin typeface="Arial" panose="020B0604020202020204" pitchFamily="34" charset="0"/>
                          <a:cs typeface="Arial" panose="020B0604020202020204" pitchFamily="34" charset="0"/>
                        </a:rPr>
                        <a:t>Patients with at least one event, n (%)</a:t>
                      </a:r>
                    </a:p>
                  </a:txBody>
                  <a:tcPr/>
                </a:tc>
                <a:tc>
                  <a:txBody>
                    <a:bodyPr/>
                    <a:lstStyle/>
                    <a:p>
                      <a:pPr algn="l">
                        <a:tabLst>
                          <a:tab pos="717550" algn="dec"/>
                        </a:tabLst>
                      </a:pPr>
                      <a:r>
                        <a:rPr lang="en-GB" sz="1600" noProof="0" dirty="0">
                          <a:latin typeface="Arial" panose="020B0604020202020204" pitchFamily="34" charset="0"/>
                          <a:cs typeface="Arial" panose="020B0604020202020204" pitchFamily="34" charset="0"/>
                        </a:rPr>
                        <a:t>	190 (57.8)</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5475" algn="dec"/>
                        </a:tabLst>
                      </a:pPr>
                      <a:r>
                        <a:rPr lang="en-GB" sz="1600" noProof="0" dirty="0">
                          <a:latin typeface="Arial" panose="020B0604020202020204" pitchFamily="34" charset="0"/>
                          <a:cs typeface="Arial" panose="020B0604020202020204" pitchFamily="34" charset="0"/>
                        </a:rPr>
                        <a:t>	76 (23.1)</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7550" algn="dec"/>
                        </a:tabLst>
                      </a:pPr>
                      <a:r>
                        <a:rPr lang="en-GB" sz="1600" noProof="0" dirty="0">
                          <a:latin typeface="Arial" panose="020B0604020202020204" pitchFamily="34" charset="0"/>
                          <a:cs typeface="Arial" panose="020B0604020202020204" pitchFamily="34" charset="0"/>
                        </a:rPr>
                        <a:t>	76 (48.7)</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7550" algn="dec"/>
                        </a:tabLst>
                      </a:pPr>
                      <a:r>
                        <a:rPr lang="en-GB" sz="1600" noProof="0" dirty="0">
                          <a:latin typeface="Arial" panose="020B0604020202020204" pitchFamily="34" charset="0"/>
                          <a:cs typeface="Arial" panose="020B0604020202020204" pitchFamily="34" charset="0"/>
                        </a:rPr>
                        <a:t>	29 (18.6)</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6399080"/>
                  </a:ext>
                </a:extLst>
              </a:tr>
              <a:tr h="143382">
                <a:tc>
                  <a:txBody>
                    <a:bodyPr/>
                    <a:lstStyle/>
                    <a:p>
                      <a:pPr marL="0" indent="184150">
                        <a:tabLst/>
                      </a:pPr>
                      <a:r>
                        <a:rPr lang="en-GB" sz="1600" noProof="0" dirty="0">
                          <a:latin typeface="Arial" panose="020B0604020202020204" pitchFamily="34" charset="0"/>
                          <a:cs typeface="Arial" panose="020B0604020202020204" pitchFamily="34" charset="0"/>
                        </a:rPr>
                        <a:t>Hypertension</a:t>
                      </a:r>
                    </a:p>
                  </a:txBody>
                  <a:tcPr/>
                </a:tc>
                <a:tc>
                  <a:txBody>
                    <a:bodyPr/>
                    <a:lstStyle/>
                    <a:p>
                      <a:pPr marL="0" algn="l" defTabSz="457200" rtl="0" eaLnBrk="1" latinLnBrk="0" hangingPunct="1">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102 (31.0)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457200" rtl="0" eaLnBrk="1" latinLnBrk="0" hangingPunct="1">
                        <a:tabLst>
                          <a:tab pos="625475" algn="dec"/>
                        </a:tabLst>
                      </a:pPr>
                      <a:r>
                        <a:rPr lang="en-GB" sz="1600" kern="1200" noProof="0" dirty="0">
                          <a:solidFill>
                            <a:schemeClr val="dk1"/>
                          </a:solidFill>
                          <a:latin typeface="Arial" panose="020B0604020202020204" pitchFamily="34" charset="0"/>
                          <a:ea typeface="+mn-ea"/>
                          <a:cs typeface="Arial" panose="020B0604020202020204" pitchFamily="34" charset="0"/>
                        </a:rPr>
                        <a:t>	50 (15.2)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600" kern="1200" noProof="0" dirty="0">
                          <a:solidFill>
                            <a:schemeClr val="dk1"/>
                          </a:solidFill>
                          <a:latin typeface="Arial" panose="020B0604020202020204" pitchFamily="34" charset="0"/>
                          <a:ea typeface="+mn-ea"/>
                          <a:cs typeface="Arial" panose="020B0604020202020204" pitchFamily="34" charset="0"/>
                        </a:rPr>
                        <a:t>	40 (25.6)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19 (12.2)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0278942"/>
                  </a:ext>
                </a:extLst>
              </a:tr>
              <a:tr h="143382">
                <a:tc>
                  <a:txBody>
                    <a:bodyPr/>
                    <a:lstStyle/>
                    <a:p>
                      <a:pPr marL="0" indent="184150">
                        <a:tabLst/>
                      </a:pPr>
                      <a:r>
                        <a:rPr lang="en-GB" sz="1600" noProof="0" dirty="0">
                          <a:latin typeface="Arial" panose="020B0604020202020204" pitchFamily="34" charset="0"/>
                          <a:cs typeface="Arial" panose="020B0604020202020204" pitchFamily="34" charset="0"/>
                        </a:rPr>
                        <a:t>Bleeding/haemorrhage</a:t>
                      </a:r>
                    </a:p>
                  </a:txBody>
                  <a:tcPr>
                    <a:solidFill>
                      <a:srgbClr val="FFFF00">
                        <a:alpha val="38000"/>
                      </a:srgbClr>
                    </a:solidFill>
                  </a:tcPr>
                </a:tc>
                <a:tc>
                  <a:txBody>
                    <a:bodyPr/>
                    <a:lstStyle/>
                    <a:p>
                      <a:pPr marL="0" algn="l" defTabSz="457200" rtl="0" eaLnBrk="1" latinLnBrk="0" hangingPunct="1">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83 (25.2)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tc>
                  <a:txBody>
                    <a:bodyPr/>
                    <a:lstStyle/>
                    <a:p>
                      <a:pPr marL="0" algn="l" defTabSz="457200" rtl="0" eaLnBrk="1" latinLnBrk="0" hangingPunct="1">
                        <a:tabLst>
                          <a:tab pos="625475" algn="dec"/>
                        </a:tabLst>
                      </a:pPr>
                      <a:r>
                        <a:rPr lang="en-GB" sz="1600" kern="1200" noProof="0" dirty="0">
                          <a:solidFill>
                            <a:schemeClr val="dk1"/>
                          </a:solidFill>
                          <a:latin typeface="Arial" panose="020B0604020202020204" pitchFamily="34" charset="0"/>
                          <a:ea typeface="+mn-ea"/>
                          <a:cs typeface="Arial" panose="020B0604020202020204" pitchFamily="34" charset="0"/>
                        </a:rPr>
                        <a:t>	21 (6.4)</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tc>
                  <a:txBody>
                    <a:bodyPr/>
                    <a:lstStyle/>
                    <a:p>
                      <a:pPr algn="l"/>
                      <a:r>
                        <a:rPr lang="en-GB" sz="1600" kern="1200" noProof="0" dirty="0">
                          <a:solidFill>
                            <a:schemeClr val="dk1"/>
                          </a:solidFill>
                          <a:latin typeface="Arial" panose="020B0604020202020204" pitchFamily="34" charset="0"/>
                          <a:ea typeface="+mn-ea"/>
                          <a:cs typeface="Arial" panose="020B0604020202020204" pitchFamily="34" charset="0"/>
                        </a:rPr>
                        <a:t>	27 (17.3)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tc>
                  <a:txBody>
                    <a:bodyPr/>
                    <a:lstStyle/>
                    <a:p>
                      <a:pPr algn="l">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9 (5.8)</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extLst>
                  <a:ext uri="{0D108BD9-81ED-4DB2-BD59-A6C34878D82A}">
                    <a16:rowId xmlns:a16="http://schemas.microsoft.com/office/drawing/2014/main" val="3140593459"/>
                  </a:ext>
                </a:extLst>
              </a:tr>
              <a:tr h="143382">
                <a:tc>
                  <a:txBody>
                    <a:bodyPr/>
                    <a:lstStyle/>
                    <a:p>
                      <a:pPr marL="0" indent="184150">
                        <a:tabLst/>
                      </a:pPr>
                      <a:r>
                        <a:rPr lang="en-GB" sz="1600" noProof="0" dirty="0">
                          <a:latin typeface="Arial" panose="020B0604020202020204" pitchFamily="34" charset="0"/>
                          <a:cs typeface="Arial" panose="020B0604020202020204" pitchFamily="34" charset="0"/>
                        </a:rPr>
                        <a:t>Proteinuria</a:t>
                      </a:r>
                    </a:p>
                  </a:txBody>
                  <a:tcPr/>
                </a:tc>
                <a:tc>
                  <a:txBody>
                    <a:bodyPr/>
                    <a:lstStyle/>
                    <a:p>
                      <a:pPr marL="0" algn="l" defTabSz="457200" rtl="0" eaLnBrk="1" latinLnBrk="0" hangingPunct="1">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70 (21.3)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457200" rtl="0" eaLnBrk="1" latinLnBrk="0" hangingPunct="1">
                        <a:tabLst>
                          <a:tab pos="625475" algn="dec"/>
                        </a:tabLst>
                      </a:pPr>
                      <a:r>
                        <a:rPr lang="en-GB" sz="1600" kern="1200" noProof="0" dirty="0">
                          <a:solidFill>
                            <a:schemeClr val="dk1"/>
                          </a:solidFill>
                          <a:latin typeface="Arial" panose="020B0604020202020204" pitchFamily="34" charset="0"/>
                          <a:ea typeface="+mn-ea"/>
                          <a:cs typeface="Arial" panose="020B0604020202020204" pitchFamily="34" charset="0"/>
                        </a:rPr>
                        <a:t>	10 (3.0)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600" kern="1200" noProof="0" dirty="0">
                          <a:solidFill>
                            <a:schemeClr val="dk1"/>
                          </a:solidFill>
                          <a:latin typeface="Arial" panose="020B0604020202020204" pitchFamily="34" charset="0"/>
                          <a:ea typeface="+mn-ea"/>
                          <a:cs typeface="Arial" panose="020B0604020202020204" pitchFamily="34" charset="0"/>
                        </a:rPr>
                        <a:t>	13 (8.3)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1 (0.6)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0593799"/>
                  </a:ext>
                </a:extLst>
              </a:tr>
              <a:tr h="143382">
                <a:tc>
                  <a:txBody>
                    <a:bodyPr/>
                    <a:lstStyle/>
                    <a:p>
                      <a:pPr marL="0" indent="184150">
                        <a:tabLst/>
                      </a:pPr>
                      <a:r>
                        <a:rPr lang="en-GB" sz="1600" noProof="0" dirty="0">
                          <a:latin typeface="Arial" panose="020B0604020202020204" pitchFamily="34" charset="0"/>
                          <a:cs typeface="Arial" panose="020B0604020202020204" pitchFamily="34" charset="0"/>
                        </a:rPr>
                        <a:t>Thromboembolic event–venous</a:t>
                      </a:r>
                    </a:p>
                  </a:txBody>
                  <a:tcPr/>
                </a:tc>
                <a:tc>
                  <a:txBody>
                    <a:bodyPr/>
                    <a:lstStyle/>
                    <a:p>
                      <a:pPr marL="0" algn="l" defTabSz="457200" rtl="0" eaLnBrk="1" latinLnBrk="0" hangingPunct="1">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10 (3.0)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457200" rtl="0" eaLnBrk="1" latinLnBrk="0" hangingPunct="1">
                        <a:tabLst>
                          <a:tab pos="625475" algn="dec"/>
                        </a:tabLst>
                      </a:pPr>
                      <a:r>
                        <a:rPr lang="en-GB" sz="1600" kern="1200" noProof="0" dirty="0">
                          <a:solidFill>
                            <a:schemeClr val="dk1"/>
                          </a:solidFill>
                          <a:latin typeface="Arial" panose="020B0604020202020204" pitchFamily="34" charset="0"/>
                          <a:ea typeface="+mn-ea"/>
                          <a:cs typeface="Arial" panose="020B0604020202020204" pitchFamily="34" charset="0"/>
                        </a:rPr>
                        <a:t>	5 (1.5)</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600" kern="1200" noProof="0" dirty="0">
                          <a:solidFill>
                            <a:schemeClr val="dk1"/>
                          </a:solidFill>
                          <a:latin typeface="Arial" panose="020B0604020202020204" pitchFamily="34" charset="0"/>
                          <a:ea typeface="+mn-ea"/>
                          <a:cs typeface="Arial" panose="020B0604020202020204" pitchFamily="34" charset="0"/>
                        </a:rPr>
                        <a:t>	5 (3.2)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2 (1.3)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5797942"/>
                  </a:ext>
                </a:extLst>
              </a:tr>
              <a:tr h="249281">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Thromboembolic event–arterial</a:t>
                      </a:r>
                    </a:p>
                  </a:txBody>
                  <a:tcPr/>
                </a:tc>
                <a:tc>
                  <a:txBody>
                    <a:bodyPr/>
                    <a:lstStyle/>
                    <a:p>
                      <a:pPr marL="0" algn="l" defTabSz="457200" rtl="0" eaLnBrk="1" latinLnBrk="0" hangingPunct="1">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9 (2.7)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457200" rtl="0" eaLnBrk="1" latinLnBrk="0" hangingPunct="1">
                        <a:tabLst>
                          <a:tab pos="625475" algn="dec"/>
                        </a:tabLst>
                      </a:pPr>
                      <a:r>
                        <a:rPr lang="en-GB" sz="1600" kern="1200" noProof="0" dirty="0">
                          <a:solidFill>
                            <a:schemeClr val="dk1"/>
                          </a:solidFill>
                          <a:latin typeface="Arial" panose="020B0604020202020204" pitchFamily="34" charset="0"/>
                          <a:ea typeface="+mn-ea"/>
                          <a:cs typeface="Arial" panose="020B0604020202020204" pitchFamily="34" charset="0"/>
                        </a:rPr>
                        <a:t>	4 (1.2)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600" kern="1200" noProof="0" dirty="0">
                          <a:solidFill>
                            <a:schemeClr val="dk1"/>
                          </a:solidFill>
                          <a:latin typeface="Arial" panose="020B0604020202020204" pitchFamily="34" charset="0"/>
                          <a:ea typeface="+mn-ea"/>
                          <a:cs typeface="Arial" panose="020B0604020202020204" pitchFamily="34" charset="0"/>
                        </a:rPr>
                        <a:t>	2 (1.3)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1 (0.6)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9486985"/>
                  </a:ext>
                </a:extLst>
              </a:tr>
              <a:tr h="143382">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Congestive heart failure</a:t>
                      </a:r>
                    </a:p>
                  </a:txBody>
                  <a:tcPr/>
                </a:tc>
                <a:tc>
                  <a:txBody>
                    <a:bodyPr/>
                    <a:lstStyle/>
                    <a:p>
                      <a:pPr marL="0" algn="l" defTabSz="457200" rtl="0" eaLnBrk="1" latinLnBrk="0" hangingPunct="1">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1 (0.3)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457200" rtl="0" eaLnBrk="1" latinLnBrk="0" hangingPunct="1">
                        <a:tabLst>
                          <a:tab pos="625475" algn="dec"/>
                        </a:tabLst>
                      </a:pPr>
                      <a:r>
                        <a:rPr lang="en-GB" sz="1600" kern="1200" noProof="0" dirty="0">
                          <a:solidFill>
                            <a:schemeClr val="dk1"/>
                          </a:solidFill>
                          <a:latin typeface="Arial" panose="020B0604020202020204" pitchFamily="34" charset="0"/>
                          <a:ea typeface="+mn-ea"/>
                          <a:cs typeface="Arial" panose="020B0604020202020204" pitchFamily="34" charset="0"/>
                        </a:rPr>
                        <a:t>	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600" kern="1200" noProof="0" dirty="0">
                          <a:solidFill>
                            <a:schemeClr val="dk1"/>
                          </a:solidFill>
                          <a:latin typeface="Arial" panose="020B0604020202020204" pitchFamily="34" charset="0"/>
                          <a:ea typeface="+mn-ea"/>
                          <a:cs typeface="Arial" panose="020B0604020202020204" pitchFamily="34" charset="0"/>
                        </a:rPr>
                        <a:t>	2 (1.3)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7550" algn="dec"/>
                        </a:tabLst>
                      </a:pPr>
                      <a:r>
                        <a:rPr lang="en-GB" sz="1600" kern="1200" noProof="0" dirty="0">
                          <a:solidFill>
                            <a:schemeClr val="dk1"/>
                          </a:solidFill>
                          <a:latin typeface="Arial" panose="020B0604020202020204" pitchFamily="34" charset="0"/>
                          <a:ea typeface="+mn-ea"/>
                          <a:cs typeface="Arial" panose="020B0604020202020204" pitchFamily="34" charset="0"/>
                        </a:rPr>
                        <a:t>	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6675009"/>
                  </a:ext>
                </a:extLst>
              </a:tr>
            </a:tbl>
          </a:graphicData>
        </a:graphic>
      </p:graphicFrame>
      <p:sp>
        <p:nvSpPr>
          <p:cNvPr id="20" name="Content Placeholder 19">
            <a:extLst>
              <a:ext uri="{FF2B5EF4-FFF2-40B4-BE49-F238E27FC236}">
                <a16:creationId xmlns:a16="http://schemas.microsoft.com/office/drawing/2014/main" id="{A02DDCAC-599F-AE4C-B25E-20B48DFD50F0}"/>
              </a:ext>
            </a:extLst>
          </p:cNvPr>
          <p:cNvSpPr>
            <a:spLocks noGrp="1"/>
          </p:cNvSpPr>
          <p:nvPr>
            <p:ph sz="quarter" idx="15"/>
          </p:nvPr>
        </p:nvSpPr>
        <p:spPr>
          <a:xfrm>
            <a:off x="620184" y="6165304"/>
            <a:ext cx="10180339" cy="365125"/>
          </a:xfrm>
        </p:spPr>
        <p:txBody>
          <a:bodyPr/>
          <a:lstStyle/>
          <a:p>
            <a:r>
              <a:rPr lang="en-GB" baseline="30000" dirty="0"/>
              <a:t>a </a:t>
            </a:r>
            <a:r>
              <a:rPr lang="en-GB" dirty="0"/>
              <a:t>Grouped Medical Dictionary for Regulatory Activities preferred terms;</a:t>
            </a:r>
          </a:p>
          <a:p>
            <a:r>
              <a:rPr lang="en-GB" dirty="0"/>
              <a:t>* </a:t>
            </a:r>
            <a:r>
              <a:rPr lang="en-GB" dirty="0" err="1"/>
              <a:t>Bevicizumab</a:t>
            </a:r>
            <a:r>
              <a:rPr lang="en-GB" dirty="0"/>
              <a:t>-related AEs only;</a:t>
            </a:r>
          </a:p>
          <a:p>
            <a:r>
              <a:rPr lang="en-GB" dirty="0"/>
              <a:t>AE, adverse event</a:t>
            </a:r>
          </a:p>
          <a:p>
            <a:r>
              <a:rPr lang="en-GB" dirty="0"/>
              <a:t>Finn R, et al. N Engl J Med. 2020;382:1894-905</a:t>
            </a:r>
          </a:p>
        </p:txBody>
      </p:sp>
    </p:spTree>
    <p:extLst>
      <p:ext uri="{BB962C8B-B14F-4D97-AF65-F5344CB8AC3E}">
        <p14:creationId xmlns:p14="http://schemas.microsoft.com/office/powerpoint/2010/main" val="3976720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normAutofit/>
          </a:bodyPr>
          <a:lstStyle/>
          <a:p>
            <a:r>
              <a:rPr lang="en-GB" dirty="0"/>
              <a:t>This programme has been developed by two international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20" name="Rectangle 19">
            <a:extLst>
              <a:ext uri="{FF2B5EF4-FFF2-40B4-BE49-F238E27FC236}">
                <a16:creationId xmlns:a16="http://schemas.microsoft.com/office/drawing/2014/main" id="{9CAF78AB-D540-1743-9407-34B309FD3897}"/>
              </a:ext>
            </a:extLst>
          </p:cNvPr>
          <p:cNvSpPr/>
          <p:nvPr/>
        </p:nvSpPr>
        <p:spPr>
          <a:xfrm>
            <a:off x="3431704" y="1838631"/>
            <a:ext cx="2536371" cy="360659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Freeform 22">
            <a:extLst>
              <a:ext uri="{FF2B5EF4-FFF2-40B4-BE49-F238E27FC236}">
                <a16:creationId xmlns:a16="http://schemas.microsoft.com/office/drawing/2014/main" id="{9837904E-8245-D74A-B541-C76ECD6287BE}"/>
              </a:ext>
            </a:extLst>
          </p:cNvPr>
          <p:cNvSpPr/>
          <p:nvPr/>
        </p:nvSpPr>
        <p:spPr>
          <a:xfrm>
            <a:off x="3568399" y="1950776"/>
            <a:ext cx="2262981" cy="1015516"/>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dirty="0">
                <a:latin typeface="Arial" panose="020B0604020202020204" pitchFamily="34" charset="0"/>
                <a:cs typeface="Arial" panose="020B0604020202020204" pitchFamily="34" charset="0"/>
              </a:rPr>
              <a:t>Dr </a:t>
            </a:r>
            <a:r>
              <a:rPr lang="en-GB" sz="1400" b="1" kern="1200" dirty="0" err="1">
                <a:latin typeface="Arial" panose="020B0604020202020204" pitchFamily="34" charset="0"/>
                <a:cs typeface="Arial" panose="020B0604020202020204" pitchFamily="34" charset="0"/>
              </a:rPr>
              <a:t>Aiwu</a:t>
            </a:r>
            <a:r>
              <a:rPr lang="en-GB" sz="1400" b="1" kern="12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Ruth He</a:t>
            </a:r>
            <a:endParaRPr lang="en-GB" sz="1400" b="1" kern="1200" dirty="0">
              <a:latin typeface="Arial" panose="020B0604020202020204" pitchFamily="34" charset="0"/>
              <a:cs typeface="Arial" panose="020B0604020202020204" pitchFamily="34" charset="0"/>
            </a:endParaRPr>
          </a:p>
          <a:p>
            <a:pPr algn="ctr" defTabSz="622300">
              <a:lnSpc>
                <a:spcPct val="90000"/>
              </a:lnSpc>
              <a:spcBef>
                <a:spcPct val="0"/>
              </a:spcBef>
              <a:spcAft>
                <a:spcPts val="300"/>
              </a:spcAft>
            </a:pPr>
            <a:r>
              <a:rPr lang="en-GB" sz="1400" dirty="0">
                <a:latin typeface="Arial" panose="020B0604020202020204" pitchFamily="34" charset="0"/>
                <a:cs typeface="Arial" panose="020B0604020202020204" pitchFamily="34" charset="0"/>
              </a:rPr>
              <a:t>GI Medical Oncologist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Medstar Georgetown University Hospital, USA</a:t>
            </a:r>
          </a:p>
        </p:txBody>
      </p:sp>
      <p:sp>
        <p:nvSpPr>
          <p:cNvPr id="25" name="Rectangle 24">
            <a:extLst>
              <a:ext uri="{FF2B5EF4-FFF2-40B4-BE49-F238E27FC236}">
                <a16:creationId xmlns:a16="http://schemas.microsoft.com/office/drawing/2014/main" id="{41404F96-8455-8D4D-96C2-2E62FE6A3E1F}"/>
              </a:ext>
            </a:extLst>
          </p:cNvPr>
          <p:cNvSpPr/>
          <p:nvPr/>
        </p:nvSpPr>
        <p:spPr>
          <a:xfrm>
            <a:off x="6251103" y="1838631"/>
            <a:ext cx="2536371" cy="360659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Freeform 26">
            <a:extLst>
              <a:ext uri="{FF2B5EF4-FFF2-40B4-BE49-F238E27FC236}">
                <a16:creationId xmlns:a16="http://schemas.microsoft.com/office/drawing/2014/main" id="{BE84E24C-A734-BD49-A7D4-B566B35D0979}"/>
              </a:ext>
            </a:extLst>
          </p:cNvPr>
          <p:cNvSpPr/>
          <p:nvPr/>
        </p:nvSpPr>
        <p:spPr>
          <a:xfrm>
            <a:off x="6387798" y="1950776"/>
            <a:ext cx="2262981" cy="101551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dirty="0">
                <a:latin typeface="Arial" panose="020B0604020202020204" pitchFamily="34" charset="0"/>
                <a:cs typeface="Arial" panose="020B0604020202020204" pitchFamily="34" charset="0"/>
              </a:rPr>
              <a:t>Prof. Peter R. Galle</a:t>
            </a:r>
          </a:p>
          <a:p>
            <a:pPr algn="ctr" defTabSz="622300">
              <a:lnSpc>
                <a:spcPct val="90000"/>
              </a:lnSpc>
              <a:spcBef>
                <a:spcPct val="0"/>
              </a:spcBef>
              <a:spcAft>
                <a:spcPts val="300"/>
              </a:spcAft>
            </a:pPr>
            <a:r>
              <a:rPr lang="en-GB" sz="1400" dirty="0">
                <a:latin typeface="Arial" panose="020B0604020202020204" pitchFamily="34" charset="0"/>
                <a:cs typeface="Arial" panose="020B0604020202020204" pitchFamily="34" charset="0"/>
              </a:rPr>
              <a:t>Hepatology Specialist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University Medical Centre Mainz, Germany</a:t>
            </a:r>
          </a:p>
        </p:txBody>
      </p:sp>
      <p:pic>
        <p:nvPicPr>
          <p:cNvPr id="5" name="Picture 2" descr="https://lh3.googleusercontent.com/47WjPtE8dYYZ-51_ajhKPxMPQT9BqcfkQoBuiEq4Yxos_at5zOgB55WxDP_8rS5T6c2ETKyrnWDwWHWuYj4JeiTarUfY3j4Ku0e_5KWVuvo3-tBKZ-84q18A7zY4NH1byP8L9NdskPnM76T5ev-npITAgVZHTNZdnwEMg8H2pJRTWjeDrO-rQTaXXDgbBu9foTyowEMTro4hVg5Z7HawqbmkGlTIQsEDIOCrJG6pATQyoWNGjIdfcykT2dcp4KoEFvqJgzitTI0x5fOVw-H8DSnd1G2IjEu9t8pTnNgZJlDML9P_4bVAOgbfwhONEJu0tSzmM28ay1KM8kKozeob1tqBFFXB2F-kE7-hHzVrxkbdmSV2W_ouy6MMTbIbwoTgfwK_8-XxnJsNU4EuPsk38IspBX0peBhGUDnuxVXFWNpfSqamrIvDkziK0MRKRSSp73X_EQ7cdEugXcHjJU4LVnNoR426lA9nKay6z8XJUBkpqfWQLEaVJkSBDArlevGG05taMk8JCj_h16dhFxf_zX8UhZRx4LuqHNbZUJe6i8xkTJPudvxCyea3e-ufdhDo2gubUsowgT7THNvRKw-Xq-iUwlXOhcGd4jz2yvE=w1103-h620-no">
            <a:extLst>
              <a:ext uri="{FF2B5EF4-FFF2-40B4-BE49-F238E27FC236}">
                <a16:creationId xmlns:a16="http://schemas.microsoft.com/office/drawing/2014/main" id="{7A8371CD-9A57-0617-9D3F-6535C76EF7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66" t="15366" r="36642" b="16524"/>
          <a:stretch/>
        </p:blipFill>
        <p:spPr bwMode="auto">
          <a:xfrm>
            <a:off x="3568399" y="3069771"/>
            <a:ext cx="2264400" cy="2217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E149AC1-2FAE-CE49-BE25-9BB81432A072}"/>
              </a:ext>
            </a:extLst>
          </p:cNvPr>
          <p:cNvPicPr>
            <a:picLocks noChangeAspect="1"/>
          </p:cNvPicPr>
          <p:nvPr/>
        </p:nvPicPr>
        <p:blipFill rotWithShape="1">
          <a:blip r:embed="rId4"/>
          <a:srcRect l="13831" t="2123" r="14049" b="49496"/>
          <a:stretch/>
        </p:blipFill>
        <p:spPr>
          <a:xfrm>
            <a:off x="6387798" y="3069772"/>
            <a:ext cx="2259852" cy="2231571"/>
          </a:xfrm>
          <a:prstGeom prst="rect">
            <a:avLst/>
          </a:prstGeom>
        </p:spPr>
      </p:pic>
      <p:pic>
        <p:nvPicPr>
          <p:cNvPr id="12" name="Picture 11">
            <a:extLst>
              <a:ext uri="{FF2B5EF4-FFF2-40B4-BE49-F238E27FC236}">
                <a16:creationId xmlns:a16="http://schemas.microsoft.com/office/drawing/2014/main" id="{9E8D0702-5425-4C4A-9274-32421734A49F}"/>
              </a:ext>
            </a:extLst>
          </p:cNvPr>
          <p:cNvPicPr>
            <a:picLocks noChangeAspect="1"/>
          </p:cNvPicPr>
          <p:nvPr/>
        </p:nvPicPr>
        <p:blipFill rotWithShape="1">
          <a:blip r:embed="rId5"/>
          <a:srcRect l="9202" t="3885" b="32790"/>
          <a:stretch/>
        </p:blipFill>
        <p:spPr>
          <a:xfrm>
            <a:off x="3564021" y="3069772"/>
            <a:ext cx="2264400" cy="2231571"/>
          </a:xfrm>
          <a:prstGeom prst="rect">
            <a:avLst/>
          </a:prstGeom>
        </p:spPr>
      </p:pic>
    </p:spTree>
    <p:extLst>
      <p:ext uri="{BB962C8B-B14F-4D97-AF65-F5344CB8AC3E}">
        <p14:creationId xmlns:p14="http://schemas.microsoft.com/office/powerpoint/2010/main" val="25747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2E46E9-DB5D-FA4D-9C9A-9AEF05B1AAA4}"/>
              </a:ext>
            </a:extLst>
          </p:cNvPr>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36152845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GB" altLang="en-US" sz="3100" dirty="0"/>
              <a:t>Multidisciplinary Team </a:t>
            </a:r>
            <a:br>
              <a:rPr lang="en-GB" altLang="en-US" dirty="0"/>
            </a:br>
            <a:r>
              <a:rPr lang="en-GB" altLang="en-US" sz="2200" dirty="0">
                <a:solidFill>
                  <a:schemeClr val="accent1"/>
                </a:solidFill>
              </a:rPr>
              <a:t>Important to Determine the Course of Therapy for Patients with HCC</a:t>
            </a:r>
            <a:endParaRPr lang="en-GB" altLang="en-US" dirty="0">
              <a:solidFill>
                <a:schemeClr val="accent1"/>
              </a:solidFill>
            </a:endParaRPr>
          </a:p>
        </p:txBody>
      </p:sp>
      <p:graphicFrame>
        <p:nvGraphicFramePr>
          <p:cNvPr id="4" name="Content Placeholder 3"/>
          <p:cNvGraphicFramePr>
            <a:graphicFrameLocks noGrp="1"/>
          </p:cNvGraphicFramePr>
          <p:nvPr>
            <p:ph sz="quarter" idx="14"/>
            <p:extLst>
              <p:ext uri="{D42A27DB-BD31-4B8C-83A1-F6EECF244321}">
                <p14:modId xmlns:p14="http://schemas.microsoft.com/office/powerpoint/2010/main" val="702994140"/>
              </p:ext>
            </p:extLst>
          </p:nvPr>
        </p:nvGraphicFramePr>
        <p:xfrm>
          <a:off x="620713" y="1425575"/>
          <a:ext cx="109616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lide Number Placeholder 12">
            <a:extLst>
              <a:ext uri="{FF2B5EF4-FFF2-40B4-BE49-F238E27FC236}">
                <a16:creationId xmlns:a16="http://schemas.microsoft.com/office/drawing/2014/main" id="{EF8A1471-1088-4C41-9AB1-B0A1887B49D2}"/>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
        <p:nvSpPr>
          <p:cNvPr id="9" name="Content Placeholder 8">
            <a:extLst>
              <a:ext uri="{FF2B5EF4-FFF2-40B4-BE49-F238E27FC236}">
                <a16:creationId xmlns:a16="http://schemas.microsoft.com/office/drawing/2014/main" id="{A85DEDAA-2894-2946-A542-107E9DA05915}"/>
              </a:ext>
            </a:extLst>
          </p:cNvPr>
          <p:cNvSpPr>
            <a:spLocks noGrp="1"/>
          </p:cNvSpPr>
          <p:nvPr>
            <p:ph sz="quarter" idx="15"/>
          </p:nvPr>
        </p:nvSpPr>
        <p:spPr/>
        <p:txBody>
          <a:bodyPr/>
          <a:lstStyle/>
          <a:p>
            <a:r>
              <a:rPr lang="en-GB" dirty="0"/>
              <a:t>HCC, hepatocellular carcinoma</a:t>
            </a:r>
          </a:p>
        </p:txBody>
      </p:sp>
      <p:sp>
        <p:nvSpPr>
          <p:cNvPr id="15" name="Rounded Rectangle 14">
            <a:extLst>
              <a:ext uri="{FF2B5EF4-FFF2-40B4-BE49-F238E27FC236}">
                <a16:creationId xmlns:a16="http://schemas.microsoft.com/office/drawing/2014/main" id="{2E48C647-B7B3-5E4D-8922-50B12F2CFAEB}"/>
              </a:ext>
            </a:extLst>
          </p:cNvPr>
          <p:cNvSpPr/>
          <p:nvPr/>
        </p:nvSpPr>
        <p:spPr>
          <a:xfrm>
            <a:off x="5710352" y="1772816"/>
            <a:ext cx="912820"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bg1"/>
                </a:solidFill>
                <a:latin typeface="Arial" panose="020B0604020202020204" pitchFamily="34" charset="0"/>
                <a:cs typeface="Arial" panose="020B0604020202020204" pitchFamily="34" charset="0"/>
              </a:rPr>
              <a:t>Interventional</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radiology</a:t>
            </a:r>
          </a:p>
        </p:txBody>
      </p:sp>
    </p:spTree>
    <p:extLst>
      <p:ext uri="{BB962C8B-B14F-4D97-AF65-F5344CB8AC3E}">
        <p14:creationId xmlns:p14="http://schemas.microsoft.com/office/powerpoint/2010/main" val="225504660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In conclusion</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599"/>
            <a:ext cx="10962216" cy="4930751"/>
          </a:xfrm>
        </p:spPr>
        <p:txBody>
          <a:bodyPr>
            <a:normAutofit/>
          </a:bodyPr>
          <a:lstStyle/>
          <a:p>
            <a:r>
              <a:rPr lang="en-GB" sz="1800" b="1" dirty="0">
                <a:solidFill>
                  <a:schemeClr val="accent1"/>
                </a:solidFill>
              </a:rPr>
              <a:t>Liver function </a:t>
            </a:r>
            <a:r>
              <a:rPr lang="en-GB" sz="1800" dirty="0">
                <a:solidFill>
                  <a:schemeClr val="tx2"/>
                </a:solidFill>
              </a:rPr>
              <a:t>in patients with </a:t>
            </a:r>
            <a:r>
              <a:rPr lang="en-GB" sz="1800" dirty="0"/>
              <a:t>HCC is a critical prognostic factor</a:t>
            </a:r>
          </a:p>
          <a:p>
            <a:r>
              <a:rPr lang="en-GB" sz="1800" dirty="0"/>
              <a:t>The ALBI scoring system is a method to </a:t>
            </a:r>
            <a:r>
              <a:rPr lang="en-GB" sz="1800" b="1" dirty="0">
                <a:solidFill>
                  <a:srgbClr val="C7583B"/>
                </a:solidFill>
              </a:rPr>
              <a:t>assess liver function </a:t>
            </a:r>
            <a:r>
              <a:rPr lang="en-GB" sz="1800" dirty="0"/>
              <a:t>based on albumin and bilirubin levels </a:t>
            </a:r>
          </a:p>
          <a:p>
            <a:pPr lvl="1"/>
            <a:r>
              <a:rPr lang="en-GB" sz="1600" dirty="0"/>
              <a:t>It helps to further divide patients with compensated cirrhosis into subgroups to </a:t>
            </a:r>
            <a:r>
              <a:rPr lang="en-GB" sz="1600" b="1" dirty="0">
                <a:solidFill>
                  <a:schemeClr val="accent1"/>
                </a:solidFill>
              </a:rPr>
              <a:t>predict clinical outcome of IO</a:t>
            </a:r>
          </a:p>
          <a:p>
            <a:r>
              <a:rPr lang="en-GB" sz="1800" dirty="0"/>
              <a:t>There is a need to understand whether </a:t>
            </a:r>
            <a:r>
              <a:rPr lang="en-GB" sz="1800" b="1" dirty="0">
                <a:solidFill>
                  <a:schemeClr val="accent1"/>
                </a:solidFill>
              </a:rPr>
              <a:t>specific patient groups </a:t>
            </a:r>
            <a:r>
              <a:rPr lang="en-GB" sz="1800" dirty="0"/>
              <a:t>benefit more from one therapy rather </a:t>
            </a:r>
            <a:r>
              <a:rPr lang="en-GB" sz="1800" dirty="0">
                <a:solidFill>
                  <a:schemeClr val="tx2"/>
                </a:solidFill>
              </a:rPr>
              <a:t>than</a:t>
            </a:r>
            <a:r>
              <a:rPr lang="en-GB" sz="1800" dirty="0"/>
              <a:t> another one</a:t>
            </a:r>
          </a:p>
          <a:p>
            <a:r>
              <a:rPr lang="en-GB" sz="1800" b="1" dirty="0">
                <a:solidFill>
                  <a:schemeClr val="accent1"/>
                </a:solidFill>
                <a:effectLst/>
                <a:ea typeface="Calibri" panose="020F0502020204030204" pitchFamily="34" charset="0"/>
              </a:rPr>
              <a:t>Subgroup analysis according to liver function </a:t>
            </a:r>
            <a:r>
              <a:rPr lang="en-GB" sz="1800" dirty="0">
                <a:effectLst/>
                <a:ea typeface="Calibri" panose="020F0502020204030204" pitchFamily="34" charset="0"/>
              </a:rPr>
              <a:t>has been performed </a:t>
            </a:r>
          </a:p>
          <a:p>
            <a:pPr lvl="1"/>
            <a:r>
              <a:rPr lang="en-GB" sz="1600" dirty="0">
                <a:effectLst/>
                <a:ea typeface="Calibri" panose="020F0502020204030204" pitchFamily="34" charset="0"/>
              </a:rPr>
              <a:t>For IMbrave150, ALBI grade 1 had a greater OS benefit with atezolizumab + bevacizumab than with sorafenib</a:t>
            </a:r>
            <a:endParaRPr lang="en-GB" sz="1600" dirty="0">
              <a:ea typeface="Calibri" panose="020F0502020204030204" pitchFamily="34" charset="0"/>
            </a:endParaRPr>
          </a:p>
          <a:p>
            <a:pPr lvl="1"/>
            <a:r>
              <a:rPr lang="en-GB" sz="1600" dirty="0">
                <a:effectLst/>
                <a:ea typeface="Calibri" panose="020F0502020204030204" pitchFamily="34" charset="0"/>
              </a:rPr>
              <a:t>For HIMALAYA, all ALBI grades had a consistent </a:t>
            </a:r>
            <a:r>
              <a:rPr lang="en-GB" sz="1600" dirty="0">
                <a:solidFill>
                  <a:schemeClr val="tx2"/>
                </a:solidFill>
                <a:effectLst/>
                <a:ea typeface="Calibri" panose="020F0502020204030204" pitchFamily="34" charset="0"/>
              </a:rPr>
              <a:t>OS</a:t>
            </a:r>
            <a:r>
              <a:rPr lang="en-GB" sz="1600" dirty="0">
                <a:solidFill>
                  <a:srgbClr val="FF0000"/>
                </a:solidFill>
                <a:effectLst/>
                <a:ea typeface="Calibri" panose="020F0502020204030204" pitchFamily="34" charset="0"/>
              </a:rPr>
              <a:t> </a:t>
            </a:r>
            <a:r>
              <a:rPr lang="en-GB" sz="1600" dirty="0">
                <a:effectLst/>
                <a:ea typeface="Calibri" panose="020F0502020204030204" pitchFamily="34" charset="0"/>
              </a:rPr>
              <a:t>with </a:t>
            </a:r>
            <a:r>
              <a:rPr lang="en-GB" sz="1600" dirty="0" err="1">
                <a:effectLst/>
                <a:ea typeface="Calibri" panose="020F0502020204030204" pitchFamily="34" charset="0"/>
              </a:rPr>
              <a:t>tremelimumab</a:t>
            </a:r>
            <a:r>
              <a:rPr lang="en-GB" sz="1600" dirty="0">
                <a:effectLst/>
                <a:ea typeface="Calibri" panose="020F0502020204030204" pitchFamily="34" charset="0"/>
              </a:rPr>
              <a:t> + durvalumab compared to the full analysis set</a:t>
            </a:r>
          </a:p>
          <a:p>
            <a:pPr lvl="0">
              <a:lnSpc>
                <a:spcPct val="107000"/>
              </a:lnSpc>
              <a:spcAft>
                <a:spcPts val="800"/>
              </a:spcAft>
              <a:buFont typeface="Arial" panose="020B0604020202020204" pitchFamily="34" charset="0"/>
              <a:buChar char="•"/>
            </a:pPr>
            <a:r>
              <a:rPr lang="en-GB" sz="1800" b="1" dirty="0">
                <a:solidFill>
                  <a:schemeClr val="accent1"/>
                </a:solidFill>
                <a:effectLst/>
                <a:ea typeface="Calibri" panose="020F0502020204030204" pitchFamily="34" charset="0"/>
              </a:rPr>
              <a:t>Subgroup analysis according to underlying liver disease </a:t>
            </a:r>
            <a:r>
              <a:rPr lang="en-GB" sz="1800" dirty="0">
                <a:solidFill>
                  <a:schemeClr val="tx2"/>
                </a:solidFill>
                <a:effectLst/>
                <a:ea typeface="Calibri" panose="020F0502020204030204" pitchFamily="34" charset="0"/>
              </a:rPr>
              <a:t>has been performed</a:t>
            </a:r>
          </a:p>
          <a:p>
            <a:pPr lvl="1"/>
            <a:r>
              <a:rPr lang="en-GB" sz="1600" dirty="0">
                <a:effectLst/>
                <a:ea typeface="Calibri" panose="020F0502020204030204" pitchFamily="34" charset="0"/>
              </a:rPr>
              <a:t>IMbrave150 showed that </a:t>
            </a:r>
            <a:r>
              <a:rPr lang="en-GB" sz="1600" dirty="0"/>
              <a:t>atezolizumab + bevacizumab may be </a:t>
            </a:r>
            <a:r>
              <a:rPr lang="en-GB" sz="1600" b="1" dirty="0">
                <a:solidFill>
                  <a:schemeClr val="accent1"/>
                </a:solidFill>
              </a:rPr>
              <a:t>less effective in non-viral HCC</a:t>
            </a:r>
            <a:endParaRPr lang="en-GB" sz="1600" dirty="0">
              <a:ea typeface="Calibri" panose="020F0502020204030204" pitchFamily="34" charset="0"/>
            </a:endParaRPr>
          </a:p>
          <a:p>
            <a:pPr lvl="1"/>
            <a:r>
              <a:rPr lang="en-GB" sz="1600" dirty="0"/>
              <a:t>HIMALAYA showed a survival benefit of </a:t>
            </a:r>
            <a:r>
              <a:rPr lang="en-GB" sz="1600" dirty="0" err="1"/>
              <a:t>tremelimumab</a:t>
            </a:r>
            <a:r>
              <a:rPr lang="en-GB" sz="1600" dirty="0"/>
              <a:t> + durvalumab in </a:t>
            </a:r>
            <a:r>
              <a:rPr lang="en-GB" sz="1600" b="1" dirty="0">
                <a:solidFill>
                  <a:schemeClr val="accent1"/>
                </a:solidFill>
              </a:rPr>
              <a:t>non-viral HCC </a:t>
            </a:r>
            <a:r>
              <a:rPr lang="en-GB" sz="1600" dirty="0"/>
              <a:t>and HBV-infected HCC</a:t>
            </a:r>
          </a:p>
          <a:p>
            <a:r>
              <a:rPr lang="en-GB" sz="1800" dirty="0"/>
              <a:t>There </a:t>
            </a:r>
            <a:r>
              <a:rPr lang="en-GB" sz="1800" dirty="0">
                <a:solidFill>
                  <a:schemeClr val="tx2"/>
                </a:solidFill>
              </a:rPr>
              <a:t>are</a:t>
            </a:r>
            <a:r>
              <a:rPr lang="en-GB" sz="1800" dirty="0"/>
              <a:t> </a:t>
            </a:r>
            <a:r>
              <a:rPr lang="en-GB" sz="1800" b="1" dirty="0">
                <a:solidFill>
                  <a:schemeClr val="accent1"/>
                </a:solidFill>
              </a:rPr>
              <a:t>not enough mature data </a:t>
            </a:r>
            <a:r>
              <a:rPr lang="en-GB" sz="1800" dirty="0"/>
              <a:t>available to guide treatment decisions for these patient groups</a:t>
            </a:r>
          </a:p>
          <a:p>
            <a:pPr lvl="1"/>
            <a:r>
              <a:rPr lang="en-GB" sz="1600" b="1" dirty="0">
                <a:solidFill>
                  <a:schemeClr val="accent1"/>
                </a:solidFill>
              </a:rPr>
              <a:t>Predictive biomarkers </a:t>
            </a:r>
            <a:r>
              <a:rPr lang="en-GB" sz="1600" dirty="0"/>
              <a:t>for therapeutic decision making are urgently needed </a:t>
            </a:r>
            <a:endParaRPr lang="en-GB" sz="2000" b="1" dirty="0"/>
          </a:p>
          <a:p>
            <a:endParaRPr lang="en-GB" sz="2200" dirty="0"/>
          </a:p>
          <a:p>
            <a:pPr lvl="1"/>
            <a:endParaRPr lang="en-GB" sz="2000"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GB" dirty="0"/>
              <a:t>ALBI, Albumin-Bilirubin; HBV, hepatitis B </a:t>
            </a:r>
            <a:r>
              <a:rPr lang="en-GB"/>
              <a:t>virus; HCC</a:t>
            </a:r>
            <a:r>
              <a:rPr lang="en-GB" dirty="0"/>
              <a:t>, hepatocellular carcinoma; IO, immunotherapy; OS, overall survival; NASH, non-alcoholic steatohepatitis</a:t>
            </a:r>
          </a:p>
        </p:txBody>
      </p:sp>
    </p:spTree>
    <p:extLst>
      <p:ext uri="{BB962C8B-B14F-4D97-AF65-F5344CB8AC3E}">
        <p14:creationId xmlns:p14="http://schemas.microsoft.com/office/powerpoint/2010/main" val="300041395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31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907969"/>
          </a:xfrm>
        </p:spPr>
        <p:txBody>
          <a:bodyPr>
            <a:normAutofit fontScale="85000" lnSpcReduction="10000"/>
          </a:bodyPr>
          <a:lstStyle/>
          <a:p>
            <a:pPr marL="0" indent="0">
              <a:lnSpc>
                <a:spcPct val="120000"/>
              </a:lnSpc>
              <a:spcBef>
                <a:spcPts val="600"/>
              </a:spcBef>
              <a:buNone/>
            </a:pPr>
            <a:r>
              <a:rPr lang="en-GB" altLang="en-US" b="1" dirty="0">
                <a:latin typeface="Arial" panose="020B0604020202020204" pitchFamily="34" charset="0"/>
              </a:rPr>
              <a:t>This programme is developed by HCC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hepatocellular carcinoma.</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HCC CONNECT programme is supported through an independent educational grant from </a:t>
            </a:r>
            <a:r>
              <a:rPr lang="en-GB" dirty="0"/>
              <a:t>AstraZeneca</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HCC CONNECT group.</a:t>
            </a:r>
          </a:p>
          <a:p>
            <a:pPr marL="0" indent="0">
              <a:buNone/>
            </a:pPr>
            <a:r>
              <a:rPr lang="en-GB" b="1" dirty="0">
                <a:solidFill>
                  <a:schemeClr val="accent1"/>
                </a:solidFill>
                <a:latin typeface="Arial" panose="020B0604020202020204" pitchFamily="34" charset="0"/>
              </a:rPr>
              <a:t>Expert disclaimers:</a:t>
            </a:r>
          </a:p>
          <a:p>
            <a:r>
              <a:rPr lang="en-GB" b="1" dirty="0">
                <a:solidFill>
                  <a:srgbClr val="C6573B"/>
                </a:solidFill>
              </a:rPr>
              <a:t>Dr </a:t>
            </a:r>
            <a:r>
              <a:rPr lang="en-GB" b="1" dirty="0" err="1">
                <a:solidFill>
                  <a:srgbClr val="C6573B"/>
                </a:solidFill>
              </a:rPr>
              <a:t>Aiwu</a:t>
            </a:r>
            <a:r>
              <a:rPr lang="en-GB" b="1" dirty="0">
                <a:solidFill>
                  <a:srgbClr val="C6573B"/>
                </a:solidFill>
              </a:rPr>
              <a:t> Ruth He </a:t>
            </a:r>
            <a:r>
              <a:rPr lang="en-GB" dirty="0"/>
              <a:t>has received financial support/sponsorship for research support, consultation, or speaker fees from the following companies: AstraZeneca, BMS, Boston Scientific, Eisai, Genentech, and Merck</a:t>
            </a:r>
          </a:p>
          <a:p>
            <a:r>
              <a:rPr lang="en-GB" b="1" dirty="0">
                <a:solidFill>
                  <a:schemeClr val="accent1"/>
                </a:solidFill>
              </a:rPr>
              <a:t>Prof. Peter R. Galle </a:t>
            </a:r>
            <a:r>
              <a:rPr lang="en-GB" dirty="0"/>
              <a:t>has received financial support/sponsorship for research support, consultation, or speaker fees from the following companies: Adaptimmune, AstraZeneca, Bayer, BMS, Boston Scientific, Eisai, Guerbet, Ipsen, Lilly, MSD, Roche, and Sirtex</a:t>
            </a:r>
            <a:endParaRPr lang="en-GB" dirty="0">
              <a:highlight>
                <a:srgbClr val="FFFF00"/>
              </a:highlight>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HCC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4</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Picture 7">
            <a:hlinkClick r:id="rId3"/>
            <a:extLst>
              <a:ext uri="{FF2B5EF4-FFF2-40B4-BE49-F238E27FC236}">
                <a16:creationId xmlns:a16="http://schemas.microsoft.com/office/drawing/2014/main" id="{39D149FE-53F9-9445-A96C-8C196BA3D1AB}"/>
              </a:ext>
            </a:extLst>
          </p:cNvPr>
          <p:cNvPicPr>
            <a:picLocks noChangeAspect="1"/>
          </p:cNvPicPr>
          <p:nvPr/>
        </p:nvPicPr>
        <p:blipFill rotWithShape="1">
          <a:blip r:embed="rId4"/>
          <a:srcRect r="2035"/>
          <a:stretch/>
        </p:blipFill>
        <p:spPr>
          <a:xfrm>
            <a:off x="7380000" y="1213200"/>
            <a:ext cx="2552523" cy="1009649"/>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1380472" cy="4525200"/>
          </a:xfrm>
        </p:spPr>
        <p:txBody>
          <a:bodyPr/>
          <a:lstStyle/>
          <a:p>
            <a:pPr marL="0" indent="0">
              <a:buNone/>
            </a:pPr>
            <a:r>
              <a:rPr lang="en-GB" dirty="0"/>
              <a:t>Upon completion of this micro learning you will:</a:t>
            </a:r>
          </a:p>
          <a:p>
            <a:pPr marL="0" indent="0">
              <a:buNone/>
            </a:pPr>
            <a:endParaRPr lang="en-GB" sz="1100" dirty="0"/>
          </a:p>
          <a:p>
            <a:pPr marL="457200" indent="-457200">
              <a:buFont typeface="+mj-lt"/>
              <a:buAutoNum type="arabicPeriod"/>
            </a:pPr>
            <a:r>
              <a:rPr lang="en-GB" sz="2400" dirty="0"/>
              <a:t>Know how to </a:t>
            </a:r>
            <a:r>
              <a:rPr lang="en-GB" sz="2400" b="1" dirty="0">
                <a:solidFill>
                  <a:schemeClr val="accent1"/>
                </a:solidFill>
              </a:rPr>
              <a:t>assess liver function </a:t>
            </a:r>
            <a:r>
              <a:rPr lang="en-GB" sz="2400" dirty="0">
                <a:solidFill>
                  <a:schemeClr val="tx2"/>
                </a:solidFill>
              </a:rPr>
              <a:t>in</a:t>
            </a:r>
            <a:r>
              <a:rPr lang="en-GB" sz="2400" dirty="0"/>
              <a:t> patients with HCC using </a:t>
            </a:r>
            <a:r>
              <a:rPr lang="en-GB" sz="2400" b="1" dirty="0">
                <a:solidFill>
                  <a:schemeClr val="accent1"/>
                </a:solidFill>
              </a:rPr>
              <a:t>the Albumin-Bilirubin (ALBI) scoring system</a:t>
            </a:r>
          </a:p>
          <a:p>
            <a:pPr marL="801688" lvl="1" indent="-303213"/>
            <a:r>
              <a:rPr lang="en-GB" sz="2000" dirty="0"/>
              <a:t>To evaluate the eligibility for IO treatment</a:t>
            </a:r>
          </a:p>
          <a:p>
            <a:pPr marL="642937" lvl="1" indent="-285750"/>
            <a:endParaRPr lang="en-GB" sz="2000" dirty="0"/>
          </a:p>
          <a:p>
            <a:pPr marL="457200" indent="-457200">
              <a:buFont typeface="+mj-lt"/>
              <a:buAutoNum type="arabicPeriod"/>
            </a:pPr>
            <a:r>
              <a:rPr lang="en-GB" sz="2400" dirty="0"/>
              <a:t>Understand </a:t>
            </a:r>
            <a:r>
              <a:rPr lang="en-GB" sz="2400" b="1" dirty="0">
                <a:solidFill>
                  <a:schemeClr val="accent1"/>
                </a:solidFill>
              </a:rPr>
              <a:t>the data in the different subgroups of HCC patients </a:t>
            </a:r>
            <a:br>
              <a:rPr lang="en-GB" sz="2400" b="1" dirty="0">
                <a:solidFill>
                  <a:schemeClr val="accent1"/>
                </a:solidFill>
              </a:rPr>
            </a:br>
            <a:r>
              <a:rPr lang="en-GB" sz="2400" dirty="0"/>
              <a:t>eligible for IO treatment</a:t>
            </a:r>
          </a:p>
          <a:p>
            <a:pPr marL="801688" lvl="1" indent="-303213"/>
            <a:r>
              <a:rPr lang="en-GB" sz="2000" dirty="0"/>
              <a:t>To study the efficacy and safety of IO combinations for these subgroups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Educational objectives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9" name="Content Placeholder 8">
            <a:extLst>
              <a:ext uri="{FF2B5EF4-FFF2-40B4-BE49-F238E27FC236}">
                <a16:creationId xmlns:a16="http://schemas.microsoft.com/office/drawing/2014/main" id="{F6E0F062-A819-64FE-BBE9-C756AA7077DE}"/>
              </a:ext>
            </a:extLst>
          </p:cNvPr>
          <p:cNvSpPr>
            <a:spLocks noGrp="1"/>
          </p:cNvSpPr>
          <p:nvPr>
            <p:ph sz="quarter" idx="15"/>
          </p:nvPr>
        </p:nvSpPr>
        <p:spPr/>
        <p:txBody>
          <a:bodyPr/>
          <a:lstStyle/>
          <a:p>
            <a:r>
              <a:rPr lang="en-GB" dirty="0"/>
              <a:t>HCC, hepatocellular carcinoma; IO, immunotherapy</a:t>
            </a:r>
          </a:p>
        </p:txBody>
      </p:sp>
    </p:spTree>
    <p:extLst>
      <p:ext uri="{BB962C8B-B14F-4D97-AF65-F5344CB8AC3E}">
        <p14:creationId xmlns:p14="http://schemas.microsoft.com/office/powerpoint/2010/main" val="12170126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b="1" dirty="0">
                <a:solidFill>
                  <a:schemeClr val="accent1"/>
                </a:solidFill>
              </a:rPr>
              <a:t>The Child-Pugh and ALBI scoring systems </a:t>
            </a:r>
            <a:r>
              <a:rPr lang="en-GB" dirty="0"/>
              <a:t>are methods to </a:t>
            </a:r>
            <a:r>
              <a:rPr lang="en-GB" dirty="0">
                <a:solidFill>
                  <a:schemeClr val="tx2"/>
                </a:solidFill>
              </a:rPr>
              <a:t>assess liver function </a:t>
            </a:r>
          </a:p>
          <a:p>
            <a:pPr lvl="1"/>
            <a:r>
              <a:rPr lang="en-GB" dirty="0"/>
              <a:t>The ALBI scoring system is more objective and easier to retrieve than the Child–Pugh score</a:t>
            </a:r>
          </a:p>
          <a:p>
            <a:pPr lvl="1"/>
            <a:r>
              <a:rPr lang="en-GB" dirty="0"/>
              <a:t>The ALBI scoring system helps to further divide patients with compensated cirrhosis into subgroups </a:t>
            </a:r>
            <a:r>
              <a:rPr lang="en-GB" b="1" dirty="0">
                <a:solidFill>
                  <a:schemeClr val="accent1"/>
                </a:solidFill>
              </a:rPr>
              <a:t>to predict clinical outcome of IO </a:t>
            </a:r>
            <a:r>
              <a:rPr lang="en-GB" dirty="0">
                <a:solidFill>
                  <a:schemeClr val="tx2"/>
                </a:solidFill>
              </a:rPr>
              <a:t>in patients with HCC</a:t>
            </a:r>
            <a:endParaRPr lang="en-GB" strike="sngStrike" dirty="0">
              <a:solidFill>
                <a:schemeClr val="tx2"/>
              </a:solidFill>
            </a:endParaRPr>
          </a:p>
          <a:p>
            <a:pPr lvl="1"/>
            <a:endParaRPr lang="en-GB" dirty="0"/>
          </a:p>
          <a:p>
            <a:r>
              <a:rPr lang="en-GB" dirty="0"/>
              <a:t>Given </a:t>
            </a:r>
            <a:r>
              <a:rPr lang="en-GB" dirty="0">
                <a:solidFill>
                  <a:schemeClr val="tx2"/>
                </a:solidFill>
              </a:rPr>
              <a:t>the expanding systemic treatment options for HCC, </a:t>
            </a:r>
            <a:r>
              <a:rPr lang="en-GB" b="1" dirty="0">
                <a:solidFill>
                  <a:schemeClr val="accent1"/>
                </a:solidFill>
              </a:rPr>
              <a:t>including IO and IO combinations</a:t>
            </a:r>
            <a:r>
              <a:rPr lang="en-GB" dirty="0"/>
              <a:t>, there is a need to understand whether </a:t>
            </a:r>
            <a:r>
              <a:rPr lang="en-GB" b="1" dirty="0">
                <a:solidFill>
                  <a:schemeClr val="accent1"/>
                </a:solidFill>
              </a:rPr>
              <a:t>specific groups of patients</a:t>
            </a:r>
            <a:r>
              <a:rPr lang="en-GB" dirty="0"/>
              <a:t> benefit more from one therapy than another</a:t>
            </a:r>
          </a:p>
          <a:p>
            <a:pPr lvl="1"/>
            <a:endParaRPr lang="en-GB" dirty="0"/>
          </a:p>
          <a:p>
            <a:r>
              <a:rPr lang="en-GB" dirty="0"/>
              <a:t>Subgroup analyses in patients with HCC receiving </a:t>
            </a:r>
            <a:r>
              <a:rPr lang="en-GB" b="1" dirty="0">
                <a:solidFill>
                  <a:schemeClr val="accent1"/>
                </a:solidFill>
              </a:rPr>
              <a:t>IO and IO combinations </a:t>
            </a:r>
            <a:r>
              <a:rPr lang="en-GB" dirty="0"/>
              <a:t>show </a:t>
            </a:r>
            <a:r>
              <a:rPr lang="en-GB" b="1" dirty="0">
                <a:solidFill>
                  <a:schemeClr val="accent1"/>
                </a:solidFill>
              </a:rPr>
              <a:t>variable hazard ratios (HRs) across </a:t>
            </a:r>
            <a:r>
              <a:rPr lang="en-GB" b="1" dirty="0" err="1">
                <a:solidFill>
                  <a:schemeClr val="accent1"/>
                </a:solidFill>
              </a:rPr>
              <a:t>etiologies</a:t>
            </a:r>
            <a:r>
              <a:rPr lang="en-GB" b="1" dirty="0">
                <a:solidFill>
                  <a:schemeClr val="accent1"/>
                </a:solidFill>
              </a:rPr>
              <a:t> and across liver function</a:t>
            </a:r>
          </a:p>
          <a:p>
            <a:pPr lvl="1"/>
            <a:r>
              <a:rPr lang="en-GB" dirty="0"/>
              <a:t>Data are not mature enough to guide treatment decisions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279852"/>
            <a:ext cx="10180339" cy="365125"/>
          </a:xfrm>
        </p:spPr>
        <p:txBody>
          <a:bodyPr anchor="b"/>
          <a:lstStyle/>
          <a:p>
            <a:r>
              <a:rPr lang="en-GB" dirty="0"/>
              <a:t>*These clinical takeaways are based on scientific literature that is discussed in greater detail and referred to in this slide deck</a:t>
            </a:r>
          </a:p>
          <a:p>
            <a:r>
              <a:rPr lang="en-GB" dirty="0"/>
              <a:t>ALBI, Albumin-Bilirubin; HCC, hepatocellular carcinoma; IO, immunotherapy</a:t>
            </a:r>
          </a:p>
        </p:txBody>
      </p:sp>
    </p:spTree>
    <p:extLst>
      <p:ext uri="{BB962C8B-B14F-4D97-AF65-F5344CB8AC3E}">
        <p14:creationId xmlns:p14="http://schemas.microsoft.com/office/powerpoint/2010/main" val="24613692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6AFC9A-F18F-0A43-86AD-39F1476C2E19}"/>
              </a:ext>
            </a:extLst>
          </p:cNvPr>
          <p:cNvSpPr>
            <a:spLocks noGrp="1"/>
          </p:cNvSpPr>
          <p:nvPr>
            <p:ph type="title"/>
          </p:nvPr>
        </p:nvSpPr>
        <p:spPr/>
        <p:txBody>
          <a:bodyPr/>
          <a:lstStyle/>
          <a:p>
            <a:r>
              <a:rPr lang="en-GB" dirty="0"/>
              <a:t>liver function: </a:t>
            </a:r>
            <a:br>
              <a:rPr lang="en-GB" dirty="0"/>
            </a:br>
            <a:r>
              <a:rPr lang="en-GB" dirty="0"/>
              <a:t>Child-</a:t>
            </a:r>
            <a:r>
              <a:rPr lang="en-GB" dirty="0" err="1"/>
              <a:t>pugh</a:t>
            </a:r>
            <a:r>
              <a:rPr lang="en-GB" dirty="0"/>
              <a:t> and </a:t>
            </a:r>
            <a:r>
              <a:rPr lang="en-GB" dirty="0" err="1"/>
              <a:t>aLBI</a:t>
            </a:r>
            <a:r>
              <a:rPr lang="en-GB" dirty="0"/>
              <a:t> scoring systems in clinical trials in hcc</a:t>
            </a:r>
          </a:p>
        </p:txBody>
      </p:sp>
      <p:sp>
        <p:nvSpPr>
          <p:cNvPr id="2" name="Content Placeholder 10">
            <a:extLst>
              <a:ext uri="{FF2B5EF4-FFF2-40B4-BE49-F238E27FC236}">
                <a16:creationId xmlns:a16="http://schemas.microsoft.com/office/drawing/2014/main" id="{6AED62BA-DFFA-9FC1-A01F-16792F18B8F6}"/>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ALBI, Albumin-Bilirubin; HCC, hepatocellular carcinoma</a:t>
            </a:r>
          </a:p>
        </p:txBody>
      </p:sp>
    </p:spTree>
    <p:extLst>
      <p:ext uri="{BB962C8B-B14F-4D97-AF65-F5344CB8AC3E}">
        <p14:creationId xmlns:p14="http://schemas.microsoft.com/office/powerpoint/2010/main" val="8747977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4C636-8705-9431-303E-4D62F0C3BF39}"/>
              </a:ext>
            </a:extLst>
          </p:cNvPr>
          <p:cNvSpPr>
            <a:spLocks noGrp="1"/>
          </p:cNvSpPr>
          <p:nvPr>
            <p:ph sz="quarter" idx="12"/>
          </p:nvPr>
        </p:nvSpPr>
        <p:spPr>
          <a:xfrm>
            <a:off x="620184" y="1425600"/>
            <a:ext cx="11164448" cy="1328078"/>
          </a:xfrm>
        </p:spPr>
        <p:txBody>
          <a:bodyPr/>
          <a:lstStyle/>
          <a:p>
            <a:pPr marL="0" indent="0">
              <a:buNone/>
            </a:pPr>
            <a:r>
              <a:rPr lang="en-GB" dirty="0"/>
              <a:t>For patients with HCC, among several other factors, survival depends on tumour stage, </a:t>
            </a:r>
            <a:r>
              <a:rPr lang="en-GB" b="1" dirty="0">
                <a:solidFill>
                  <a:schemeClr val="accent1"/>
                </a:solidFill>
              </a:rPr>
              <a:t>liver function</a:t>
            </a:r>
            <a:r>
              <a:rPr lang="en-GB" dirty="0"/>
              <a:t>, and potentially on performance status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dirty="0"/>
              <a:t>Measuring Liver function in PATIENTS WITH HCC</a:t>
            </a:r>
            <a:r>
              <a:rPr lang="en-GB" baseline="30000" dirty="0"/>
              <a:t>1</a:t>
            </a:r>
            <a:br>
              <a:rPr lang="en-GB" baseline="30000" dirty="0"/>
            </a:br>
            <a:r>
              <a:rPr lang="en-GB" baseline="30000" dirty="0">
                <a:solidFill>
                  <a:schemeClr val="accent1"/>
                </a:solidFill>
              </a:rPr>
              <a:t>The child-</a:t>
            </a:r>
            <a:r>
              <a:rPr lang="en-GB" baseline="30000" dirty="0" err="1">
                <a:solidFill>
                  <a:schemeClr val="accent1"/>
                </a:solidFill>
              </a:rPr>
              <a:t>pugh</a:t>
            </a:r>
            <a:r>
              <a:rPr lang="en-GB" baseline="30000" dirty="0">
                <a:solidFill>
                  <a:schemeClr val="accent1"/>
                </a:solidFill>
              </a:rPr>
              <a:t> scoring system is widely used to grade liver function</a:t>
            </a:r>
            <a:br>
              <a:rPr lang="en-GB" dirty="0"/>
            </a:br>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2" name="Rectangle: Rounded Corners 1">
            <a:extLst>
              <a:ext uri="{FF2B5EF4-FFF2-40B4-BE49-F238E27FC236}">
                <a16:creationId xmlns:a16="http://schemas.microsoft.com/office/drawing/2014/main" id="{05F233F0-A55A-B44F-E984-4F73B84B4E4B}"/>
              </a:ext>
            </a:extLst>
          </p:cNvPr>
          <p:cNvSpPr/>
          <p:nvPr/>
        </p:nvSpPr>
        <p:spPr>
          <a:xfrm>
            <a:off x="7948080" y="2153524"/>
            <a:ext cx="3545489" cy="2715636"/>
          </a:xfrm>
          <a:prstGeom prst="roundRect">
            <a:avLst>
              <a:gd name="adj" fmla="val 4742"/>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6BBE28F3-ABB6-ADCD-81B1-BBDC9C6039E9}"/>
              </a:ext>
            </a:extLst>
          </p:cNvPr>
          <p:cNvSpPr/>
          <p:nvPr/>
        </p:nvSpPr>
        <p:spPr>
          <a:xfrm>
            <a:off x="623392" y="2153524"/>
            <a:ext cx="3456554" cy="2715636"/>
          </a:xfrm>
          <a:prstGeom prst="roundRect">
            <a:avLst>
              <a:gd name="adj" fmla="val 439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94A4C3EC-66C0-7396-8E52-2949AFE6FA35}"/>
              </a:ext>
            </a:extLst>
          </p:cNvPr>
          <p:cNvSpPr/>
          <p:nvPr/>
        </p:nvSpPr>
        <p:spPr>
          <a:xfrm>
            <a:off x="4285736" y="2153524"/>
            <a:ext cx="3456554" cy="2715636"/>
          </a:xfrm>
          <a:prstGeom prst="roundRect">
            <a:avLst>
              <a:gd name="adj" fmla="val 439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pic>
        <p:nvPicPr>
          <p:cNvPr id="5" name="Graphic 4" descr="Research">
            <a:extLst>
              <a:ext uri="{FF2B5EF4-FFF2-40B4-BE49-F238E27FC236}">
                <a16:creationId xmlns:a16="http://schemas.microsoft.com/office/drawing/2014/main" id="{8EE569C1-ECB5-B652-4734-C67713C123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7573" y="2184837"/>
            <a:ext cx="1728192" cy="1728192"/>
          </a:xfrm>
          <a:prstGeom prst="rect">
            <a:avLst/>
          </a:prstGeom>
        </p:spPr>
      </p:pic>
      <p:pic>
        <p:nvPicPr>
          <p:cNvPr id="7" name="Graphic 6" descr="Pyramid with levels">
            <a:extLst>
              <a:ext uri="{FF2B5EF4-FFF2-40B4-BE49-F238E27FC236}">
                <a16:creationId xmlns:a16="http://schemas.microsoft.com/office/drawing/2014/main" id="{4284DF7A-8B7B-E786-BC8C-DF3C52DC7D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9917" y="2158820"/>
            <a:ext cx="1728192" cy="1728192"/>
          </a:xfrm>
          <a:prstGeom prst="rect">
            <a:avLst/>
          </a:prstGeom>
        </p:spPr>
      </p:pic>
      <p:pic>
        <p:nvPicPr>
          <p:cNvPr id="10" name="Graphic 9" descr="Help">
            <a:extLst>
              <a:ext uri="{FF2B5EF4-FFF2-40B4-BE49-F238E27FC236}">
                <a16:creationId xmlns:a16="http://schemas.microsoft.com/office/drawing/2014/main" id="{D751FB9A-047E-6085-B11E-D60385651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728" y="2036966"/>
            <a:ext cx="1728192" cy="1728192"/>
          </a:xfrm>
          <a:prstGeom prst="rect">
            <a:avLst/>
          </a:prstGeom>
        </p:spPr>
      </p:pic>
      <p:sp>
        <p:nvSpPr>
          <p:cNvPr id="12" name="Content Placeholder 7">
            <a:extLst>
              <a:ext uri="{FF2B5EF4-FFF2-40B4-BE49-F238E27FC236}">
                <a16:creationId xmlns:a16="http://schemas.microsoft.com/office/drawing/2014/main" id="{7C2DC098-0980-C6D7-D9BA-6AFB715A35FD}"/>
              </a:ext>
            </a:extLst>
          </p:cNvPr>
          <p:cNvSpPr txBox="1">
            <a:spLocks/>
          </p:cNvSpPr>
          <p:nvPr/>
        </p:nvSpPr>
        <p:spPr>
          <a:xfrm>
            <a:off x="7998331" y="3645024"/>
            <a:ext cx="3444986" cy="87841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dirty="0">
                <a:solidFill>
                  <a:schemeClr val="accent1"/>
                </a:solidFill>
              </a:rPr>
              <a:t>The Child–Pugh system may be insufficient in defining the liver dysfunction and prognosis for patients with HCC categorised as Child–Pugh class A</a:t>
            </a:r>
            <a:r>
              <a:rPr lang="en-GB" sz="1600" baseline="30000" dirty="0">
                <a:solidFill>
                  <a:schemeClr val="accent1"/>
                </a:solidFill>
              </a:rPr>
              <a:t>1</a:t>
            </a:r>
            <a:endParaRPr lang="en-GB" sz="1600" dirty="0">
              <a:solidFill>
                <a:schemeClr val="accent1"/>
              </a:solidFill>
            </a:endParaRPr>
          </a:p>
          <a:p>
            <a:pPr lvl="1" algn="ctr"/>
            <a:endParaRPr lang="en-GB" sz="1400" dirty="0">
              <a:solidFill>
                <a:schemeClr val="accent1"/>
              </a:solidFill>
            </a:endParaRPr>
          </a:p>
        </p:txBody>
      </p:sp>
      <p:sp>
        <p:nvSpPr>
          <p:cNvPr id="14" name="Content Placeholder 7">
            <a:extLst>
              <a:ext uri="{FF2B5EF4-FFF2-40B4-BE49-F238E27FC236}">
                <a16:creationId xmlns:a16="http://schemas.microsoft.com/office/drawing/2014/main" id="{376D569A-289A-935E-2AC9-FCB74FF515BE}"/>
              </a:ext>
            </a:extLst>
          </p:cNvPr>
          <p:cNvSpPr txBox="1">
            <a:spLocks/>
          </p:cNvSpPr>
          <p:nvPr/>
        </p:nvSpPr>
        <p:spPr>
          <a:xfrm>
            <a:off x="695485" y="3789040"/>
            <a:ext cx="3312368" cy="653065"/>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dirty="0">
                <a:solidFill>
                  <a:schemeClr val="accent1"/>
                </a:solidFill>
              </a:rPr>
              <a:t>The Child–Pugh system was designed to predict mortality in cirrhosis patients</a:t>
            </a:r>
            <a:r>
              <a:rPr lang="en-GB" sz="1600" baseline="30000" dirty="0">
                <a:solidFill>
                  <a:schemeClr val="accent1"/>
                </a:solidFill>
              </a:rPr>
              <a:t>2</a:t>
            </a:r>
            <a:endParaRPr lang="en-GB" sz="1600" dirty="0">
              <a:solidFill>
                <a:schemeClr val="accent1"/>
              </a:solidFill>
            </a:endParaRPr>
          </a:p>
          <a:p>
            <a:pPr lvl="1" algn="ctr"/>
            <a:endParaRPr lang="en-GB" sz="1400" dirty="0">
              <a:solidFill>
                <a:schemeClr val="accent1"/>
              </a:solidFill>
            </a:endParaRPr>
          </a:p>
        </p:txBody>
      </p:sp>
      <p:sp>
        <p:nvSpPr>
          <p:cNvPr id="15" name="Content Placeholder 7">
            <a:extLst>
              <a:ext uri="{FF2B5EF4-FFF2-40B4-BE49-F238E27FC236}">
                <a16:creationId xmlns:a16="http://schemas.microsoft.com/office/drawing/2014/main" id="{13FBCB9B-8B57-AED7-2B0A-B2C2842ADE3E}"/>
              </a:ext>
            </a:extLst>
          </p:cNvPr>
          <p:cNvSpPr txBox="1">
            <a:spLocks/>
          </p:cNvSpPr>
          <p:nvPr/>
        </p:nvSpPr>
        <p:spPr>
          <a:xfrm>
            <a:off x="4360369" y="3789040"/>
            <a:ext cx="3307289" cy="96498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dirty="0">
                <a:solidFill>
                  <a:schemeClr val="accent1"/>
                </a:solidFill>
              </a:rPr>
              <a:t>The Child–Pugh system does not offer a wide degree of discrimination for patients with HCC</a:t>
            </a:r>
            <a:r>
              <a:rPr lang="en-GB" sz="1600" baseline="30000" dirty="0">
                <a:solidFill>
                  <a:schemeClr val="accent1"/>
                </a:solidFill>
              </a:rPr>
              <a:t>1</a:t>
            </a:r>
            <a:endParaRPr lang="en-GB" sz="1600" dirty="0">
              <a:solidFill>
                <a:schemeClr val="accent1"/>
              </a:solidFill>
            </a:endParaRPr>
          </a:p>
        </p:txBody>
      </p:sp>
      <p:sp>
        <p:nvSpPr>
          <p:cNvPr id="18" name="Content Placeholder 17">
            <a:extLst>
              <a:ext uri="{FF2B5EF4-FFF2-40B4-BE49-F238E27FC236}">
                <a16:creationId xmlns:a16="http://schemas.microsoft.com/office/drawing/2014/main" id="{00F76003-CF52-A3D9-E3A4-813BF7C50A63}"/>
              </a:ext>
            </a:extLst>
          </p:cNvPr>
          <p:cNvSpPr>
            <a:spLocks noGrp="1"/>
          </p:cNvSpPr>
          <p:nvPr>
            <p:ph sz="quarter" idx="15"/>
          </p:nvPr>
        </p:nvSpPr>
        <p:spPr/>
        <p:txBody>
          <a:bodyPr/>
          <a:lstStyle/>
          <a:p>
            <a:r>
              <a:rPr lang="en-GB" dirty="0"/>
              <a:t>ALBI, Albumin-Bilirubin; HCC, hepatocellular carcinoma</a:t>
            </a:r>
          </a:p>
          <a:p>
            <a:r>
              <a:rPr lang="en-GB" dirty="0"/>
              <a:t>1. Johnson PJ, et al. J Clin Oncol. 2015;33:550-8, 2. </a:t>
            </a:r>
            <a:r>
              <a:rPr lang="en-GB" dirty="0" err="1"/>
              <a:t>Tsoris</a:t>
            </a:r>
            <a:r>
              <a:rPr lang="en-GB" dirty="0"/>
              <a:t> A, </a:t>
            </a:r>
            <a:r>
              <a:rPr lang="en-GB" dirty="0" err="1"/>
              <a:t>Marlar</a:t>
            </a:r>
            <a:r>
              <a:rPr lang="en-GB" dirty="0"/>
              <a:t> CA, </a:t>
            </a:r>
            <a:r>
              <a:rPr lang="en-GB" dirty="0" err="1"/>
              <a:t>StatPearls</a:t>
            </a:r>
            <a:r>
              <a:rPr lang="en-GB" dirty="0"/>
              <a:t> Publishing LLC, 2023: PMID: 31194448</a:t>
            </a:r>
          </a:p>
        </p:txBody>
      </p:sp>
      <p:sp>
        <p:nvSpPr>
          <p:cNvPr id="11" name="Content Placeholder 7">
            <a:extLst>
              <a:ext uri="{FF2B5EF4-FFF2-40B4-BE49-F238E27FC236}">
                <a16:creationId xmlns:a16="http://schemas.microsoft.com/office/drawing/2014/main" id="{022E707B-7F78-28D2-527F-C4C1B2E63694}"/>
              </a:ext>
            </a:extLst>
          </p:cNvPr>
          <p:cNvSpPr txBox="1">
            <a:spLocks/>
          </p:cNvSpPr>
          <p:nvPr/>
        </p:nvSpPr>
        <p:spPr>
          <a:xfrm>
            <a:off x="585501" y="5121385"/>
            <a:ext cx="11164448" cy="97191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Child-Pugh is based on 5 measures to grade liver function from class A to C (mild to severe):</a:t>
            </a:r>
          </a:p>
          <a:p>
            <a:pPr lvl="1"/>
            <a:r>
              <a:rPr lang="en-US" dirty="0"/>
              <a:t>Serum bilirubin, serum albumin, ascites status, prothrombin time, and degree of encephalopathy.</a:t>
            </a:r>
            <a:endParaRPr lang="en-GB" dirty="0"/>
          </a:p>
        </p:txBody>
      </p:sp>
    </p:spTree>
    <p:extLst>
      <p:ext uri="{BB962C8B-B14F-4D97-AF65-F5344CB8AC3E}">
        <p14:creationId xmlns:p14="http://schemas.microsoft.com/office/powerpoint/2010/main" val="17233152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7B4C636-8705-9431-303E-4D62F0C3BF39}"/>
              </a:ext>
            </a:extLst>
          </p:cNvPr>
          <p:cNvSpPr>
            <a:spLocks noGrp="1"/>
          </p:cNvSpPr>
          <p:nvPr>
            <p:ph sz="quarter" idx="12"/>
          </p:nvPr>
        </p:nvSpPr>
        <p:spPr>
          <a:xfrm>
            <a:off x="620184" y="1425600"/>
            <a:ext cx="7969952" cy="4525200"/>
          </a:xfrm>
        </p:spPr>
        <p:txBody>
          <a:bodyPr/>
          <a:lstStyle/>
          <a:p>
            <a:r>
              <a:rPr lang="en-GB" b="1" dirty="0">
                <a:solidFill>
                  <a:schemeClr val="accent1"/>
                </a:solidFill>
              </a:rPr>
              <a:t>Objective measures of liver function </a:t>
            </a:r>
            <a:r>
              <a:rPr lang="en-GB" dirty="0"/>
              <a:t>were identified</a:t>
            </a:r>
            <a:r>
              <a:rPr lang="en-GB" baseline="30000" dirty="0"/>
              <a:t>1</a:t>
            </a:r>
          </a:p>
          <a:p>
            <a:pPr lvl="1"/>
            <a:r>
              <a:rPr lang="en-GB" dirty="0"/>
              <a:t>Using international databases</a:t>
            </a:r>
          </a:p>
          <a:p>
            <a:pPr lvl="1"/>
            <a:r>
              <a:rPr lang="en-GB" dirty="0"/>
              <a:t>These objective measures influence survival independently in patients with HCC</a:t>
            </a:r>
          </a:p>
          <a:p>
            <a:pPr lvl="1"/>
            <a:endParaRPr lang="en-GB" dirty="0"/>
          </a:p>
          <a:p>
            <a:r>
              <a:rPr lang="en-GB" dirty="0"/>
              <a:t>These measures were combined into the </a:t>
            </a:r>
            <a:r>
              <a:rPr lang="en-GB" b="1" dirty="0">
                <a:solidFill>
                  <a:schemeClr val="accent1"/>
                </a:solidFill>
              </a:rPr>
              <a:t>ALBI scoring system</a:t>
            </a:r>
            <a:r>
              <a:rPr lang="en-GB" baseline="30000" dirty="0"/>
              <a:t>1</a:t>
            </a:r>
          </a:p>
          <a:p>
            <a:pPr lvl="1"/>
            <a:r>
              <a:rPr lang="en-GB" dirty="0"/>
              <a:t>Combining </a:t>
            </a:r>
            <a:r>
              <a:rPr lang="en-GB" b="1" dirty="0">
                <a:solidFill>
                  <a:schemeClr val="accent1"/>
                </a:solidFill>
              </a:rPr>
              <a:t>serum bilirubin </a:t>
            </a:r>
            <a:r>
              <a:rPr lang="en-GB" dirty="0"/>
              <a:t>and </a:t>
            </a:r>
            <a:r>
              <a:rPr lang="en-GB" b="1" dirty="0">
                <a:solidFill>
                  <a:schemeClr val="accent1"/>
                </a:solidFill>
              </a:rPr>
              <a:t>serum albumin </a:t>
            </a:r>
            <a:r>
              <a:rPr lang="en-GB" dirty="0"/>
              <a:t>concentrations</a:t>
            </a:r>
          </a:p>
          <a:p>
            <a:pPr lvl="1"/>
            <a:r>
              <a:rPr lang="en-GB" dirty="0"/>
              <a:t>ALBI score = −0.085 × (albumin g/L) + 0.66 × log(bilirubin </a:t>
            </a:r>
            <a:r>
              <a:rPr lang="el-GR" dirty="0"/>
              <a:t>μ</a:t>
            </a:r>
            <a:r>
              <a:rPr lang="en-GB" dirty="0"/>
              <a:t>mol/L)</a:t>
            </a:r>
          </a:p>
          <a:p>
            <a:pPr lvl="1"/>
            <a:endParaRPr lang="en-GB" dirty="0"/>
          </a:p>
          <a:p>
            <a:r>
              <a:rPr lang="en-GB" dirty="0"/>
              <a:t>The ALBI scoring system </a:t>
            </a:r>
            <a:r>
              <a:rPr lang="en-GB" b="1" dirty="0">
                <a:solidFill>
                  <a:schemeClr val="accent1"/>
                </a:solidFill>
              </a:rPr>
              <a:t>was implemented </a:t>
            </a:r>
            <a:r>
              <a:rPr lang="en-GB" dirty="0"/>
              <a:t>in the Barcelona Clinic Liver Cancer system in 2016</a:t>
            </a:r>
            <a:r>
              <a:rPr lang="en-GB" baseline="30000" dirty="0"/>
              <a:t>2</a:t>
            </a:r>
            <a:endParaRPr lang="en-US"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9153057" cy="864000"/>
          </a:xfrm>
        </p:spPr>
        <p:txBody>
          <a:bodyPr>
            <a:normAutofit fontScale="90000"/>
          </a:bodyPr>
          <a:lstStyle/>
          <a:p>
            <a:r>
              <a:rPr lang="en-GB" dirty="0"/>
              <a:t>Measuring Liver function in patients with HCC</a:t>
            </a:r>
            <a:br>
              <a:rPr lang="en-GB" dirty="0"/>
            </a:br>
            <a:r>
              <a:rPr lang="en-GB" sz="2000" dirty="0">
                <a:solidFill>
                  <a:schemeClr val="accent1"/>
                </a:solidFill>
              </a:rPr>
              <a:t>the Albi scoring system was developed more recently to grade liver function</a:t>
            </a:r>
            <a:r>
              <a:rPr lang="en-GB" sz="2000" baseline="30000" dirty="0">
                <a:solidFill>
                  <a:schemeClr val="accent1"/>
                </a:solidFill>
              </a:rPr>
              <a:t>1</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9</a:t>
            </a:fld>
            <a:endParaRPr lang="en-GB" dirty="0"/>
          </a:p>
        </p:txBody>
      </p:sp>
      <p:grpSp>
        <p:nvGrpSpPr>
          <p:cNvPr id="311" name="Group 310">
            <a:extLst>
              <a:ext uri="{FF2B5EF4-FFF2-40B4-BE49-F238E27FC236}">
                <a16:creationId xmlns:a16="http://schemas.microsoft.com/office/drawing/2014/main" id="{E7A327C0-D9F3-6A43-AD92-D288D9DAC43E}"/>
              </a:ext>
            </a:extLst>
          </p:cNvPr>
          <p:cNvGrpSpPr/>
          <p:nvPr/>
        </p:nvGrpSpPr>
        <p:grpSpPr>
          <a:xfrm>
            <a:off x="10968586" y="207814"/>
            <a:ext cx="513503" cy="6123861"/>
            <a:chOff x="10968586" y="207814"/>
            <a:chExt cx="513503" cy="6123861"/>
          </a:xfrm>
        </p:grpSpPr>
        <p:cxnSp>
          <p:nvCxnSpPr>
            <p:cNvPr id="15" name="Straight Connector 14">
              <a:extLst>
                <a:ext uri="{FF2B5EF4-FFF2-40B4-BE49-F238E27FC236}">
                  <a16:creationId xmlns:a16="http://schemas.microsoft.com/office/drawing/2014/main" id="{AE1A1FA4-5C02-0E40-9533-F7847F16A8C1}"/>
                </a:ext>
              </a:extLst>
            </p:cNvPr>
            <p:cNvCxnSpPr>
              <a:cxnSpLocks/>
            </p:cNvCxnSpPr>
            <p:nvPr/>
          </p:nvCxnSpPr>
          <p:spPr>
            <a:xfrm>
              <a:off x="11153452" y="249675"/>
              <a:ext cx="0" cy="6036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59C2DAB-220D-5143-8153-4C8C2152325C}"/>
                </a:ext>
              </a:extLst>
            </p:cNvPr>
            <p:cNvCxnSpPr/>
            <p:nvPr/>
          </p:nvCxnSpPr>
          <p:spPr>
            <a:xfrm>
              <a:off x="11153775" y="271438"/>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52DBAA9-32DE-9049-A172-B8849B842122}"/>
                </a:ext>
              </a:extLst>
            </p:cNvPr>
            <p:cNvCxnSpPr>
              <a:cxnSpLocks/>
            </p:cNvCxnSpPr>
            <p:nvPr/>
          </p:nvCxnSpPr>
          <p:spPr>
            <a:xfrm>
              <a:off x="11153775" y="874688"/>
              <a:ext cx="1841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82BE6FFA-A670-3C43-8983-47CEE8FBE8B1}"/>
                </a:ext>
              </a:extLst>
            </p:cNvPr>
            <p:cNvGrpSpPr/>
            <p:nvPr/>
          </p:nvGrpSpPr>
          <p:grpSpPr>
            <a:xfrm>
              <a:off x="11153775" y="331763"/>
              <a:ext cx="44450" cy="482600"/>
              <a:chOff x="11153775" y="331763"/>
              <a:chExt cx="44450" cy="482600"/>
            </a:xfrm>
          </p:grpSpPr>
          <p:cxnSp>
            <p:nvCxnSpPr>
              <p:cNvPr id="21" name="Straight Connector 20">
                <a:extLst>
                  <a:ext uri="{FF2B5EF4-FFF2-40B4-BE49-F238E27FC236}">
                    <a16:creationId xmlns:a16="http://schemas.microsoft.com/office/drawing/2014/main" id="{D39AF109-E8EF-4D48-AA9A-2D408ED04D57}"/>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1E27A4B-7EA2-F740-971D-C3005FDE033A}"/>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36F1C80-9369-194E-86BA-BF597408912B}"/>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72930C9-2155-394E-B927-C69D422A03C3}"/>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0C36C13-18B9-1749-A045-4EE059390A44}"/>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64E0470-304F-7B4F-8DDD-286CB79BE05F}"/>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BFDF50F-E8C2-CC47-B6BC-862B5EB013CE}"/>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4D1D1C6-95BC-BD42-9BA0-0A6E27DBA8D1}"/>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E98A02E-EBC3-4F4E-A51F-074AD3EC8CB2}"/>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622D40D6-81BF-A947-96BB-69C865AD3568}"/>
                </a:ext>
              </a:extLst>
            </p:cNvPr>
            <p:cNvCxnSpPr>
              <a:cxnSpLocks/>
            </p:cNvCxnSpPr>
            <p:nvPr/>
          </p:nvCxnSpPr>
          <p:spPr>
            <a:xfrm>
              <a:off x="11153775" y="2078013"/>
              <a:ext cx="1841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0BA3D1C-6739-E846-8AE1-FF8ACFDFA3DA}"/>
                </a:ext>
              </a:extLst>
            </p:cNvPr>
            <p:cNvCxnSpPr/>
            <p:nvPr/>
          </p:nvCxnSpPr>
          <p:spPr>
            <a:xfrm>
              <a:off x="11153775" y="1477938"/>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08C15B8-E8CE-D342-A18C-74B14B2ACB75}"/>
                </a:ext>
              </a:extLst>
            </p:cNvPr>
            <p:cNvSpPr txBox="1"/>
            <p:nvPr/>
          </p:nvSpPr>
          <p:spPr>
            <a:xfrm>
              <a:off x="11230148" y="207814"/>
              <a:ext cx="57708"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5</a:t>
              </a:r>
            </a:p>
          </p:txBody>
        </p:sp>
        <p:sp>
          <p:nvSpPr>
            <p:cNvPr id="38" name="TextBox 37">
              <a:extLst>
                <a:ext uri="{FF2B5EF4-FFF2-40B4-BE49-F238E27FC236}">
                  <a16:creationId xmlns:a16="http://schemas.microsoft.com/office/drawing/2014/main" id="{D7822D0D-3374-EA44-8FA0-CB128F11218B}"/>
                </a:ext>
              </a:extLst>
            </p:cNvPr>
            <p:cNvSpPr txBox="1"/>
            <p:nvPr/>
          </p:nvSpPr>
          <p:spPr>
            <a:xfrm>
              <a:off x="11366673" y="807889"/>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10</a:t>
              </a:r>
            </a:p>
          </p:txBody>
        </p:sp>
        <p:sp>
          <p:nvSpPr>
            <p:cNvPr id="39" name="TextBox 38">
              <a:extLst>
                <a:ext uri="{FF2B5EF4-FFF2-40B4-BE49-F238E27FC236}">
                  <a16:creationId xmlns:a16="http://schemas.microsoft.com/office/drawing/2014/main" id="{D409F40B-6976-6D4A-8108-05BA5A1C48C3}"/>
                </a:ext>
              </a:extLst>
            </p:cNvPr>
            <p:cNvSpPr txBox="1"/>
            <p:nvPr/>
          </p:nvSpPr>
          <p:spPr>
            <a:xfrm>
              <a:off x="11230148" y="1398439"/>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15</a:t>
              </a:r>
            </a:p>
          </p:txBody>
        </p:sp>
        <p:sp>
          <p:nvSpPr>
            <p:cNvPr id="40" name="TextBox 39">
              <a:extLst>
                <a:ext uri="{FF2B5EF4-FFF2-40B4-BE49-F238E27FC236}">
                  <a16:creationId xmlns:a16="http://schemas.microsoft.com/office/drawing/2014/main" id="{8B1B389E-9C7C-394D-8AE4-054808BC47D9}"/>
                </a:ext>
              </a:extLst>
            </p:cNvPr>
            <p:cNvSpPr txBox="1"/>
            <p:nvPr/>
          </p:nvSpPr>
          <p:spPr>
            <a:xfrm>
              <a:off x="11366673" y="2008039"/>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20</a:t>
              </a:r>
            </a:p>
          </p:txBody>
        </p:sp>
        <p:grpSp>
          <p:nvGrpSpPr>
            <p:cNvPr id="42" name="Group 41">
              <a:extLst>
                <a:ext uri="{FF2B5EF4-FFF2-40B4-BE49-F238E27FC236}">
                  <a16:creationId xmlns:a16="http://schemas.microsoft.com/office/drawing/2014/main" id="{2AB2BE86-29F8-314C-818B-9D0565A7A1B1}"/>
                </a:ext>
              </a:extLst>
            </p:cNvPr>
            <p:cNvGrpSpPr/>
            <p:nvPr/>
          </p:nvGrpSpPr>
          <p:grpSpPr>
            <a:xfrm>
              <a:off x="11153775" y="931838"/>
              <a:ext cx="44450" cy="482600"/>
              <a:chOff x="11153775" y="331763"/>
              <a:chExt cx="44450" cy="482600"/>
            </a:xfrm>
          </p:grpSpPr>
          <p:cxnSp>
            <p:nvCxnSpPr>
              <p:cNvPr id="43" name="Straight Connector 42">
                <a:extLst>
                  <a:ext uri="{FF2B5EF4-FFF2-40B4-BE49-F238E27FC236}">
                    <a16:creationId xmlns:a16="http://schemas.microsoft.com/office/drawing/2014/main" id="{3C45BC53-628C-2D42-A7A7-3B2E734250BC}"/>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0EB2699-46EA-E24B-9930-16E0696D3EC0}"/>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840F7F2-E814-0D43-8245-A93E0C05E842}"/>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CE9F22D-FF75-E543-A876-3CB9744B87EB}"/>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EB14AC0-35CD-2840-B6F7-84DDE0DCF10A}"/>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13746AA-601E-7147-B366-9E3EC92F571A}"/>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40D992E-983D-C44F-9D97-D8FB9B41200A}"/>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4C318F4-D026-A14F-9129-050A8180240B}"/>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B89E7F4-814F-DF4A-AAEC-CCBD06C19234}"/>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E30FF142-696C-CE44-9A9D-02E2FFB6340B}"/>
                </a:ext>
              </a:extLst>
            </p:cNvPr>
            <p:cNvGrpSpPr/>
            <p:nvPr/>
          </p:nvGrpSpPr>
          <p:grpSpPr>
            <a:xfrm>
              <a:off x="11153775" y="1531913"/>
              <a:ext cx="44450" cy="482600"/>
              <a:chOff x="11153775" y="331763"/>
              <a:chExt cx="44450" cy="482600"/>
            </a:xfrm>
          </p:grpSpPr>
          <p:cxnSp>
            <p:nvCxnSpPr>
              <p:cNvPr id="53" name="Straight Connector 52">
                <a:extLst>
                  <a:ext uri="{FF2B5EF4-FFF2-40B4-BE49-F238E27FC236}">
                    <a16:creationId xmlns:a16="http://schemas.microsoft.com/office/drawing/2014/main" id="{333AD550-034B-994F-93C1-568F293D40F3}"/>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B62B1EB-62CF-674B-B95A-AF5F9342DC71}"/>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04F56EE-9F67-B24C-BB12-E02CF0E5FF89}"/>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EE4D552-8A0B-E740-B1F7-0946946A3464}"/>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F29D812-4B2E-4447-8684-C1F3407F60F1}"/>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00E932A-FD3E-C047-80A1-E2F04E5668C7}"/>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876FAA2-088E-054E-8F35-E55C8EFAD107}"/>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8FB1BD6C-37AB-5E41-95E2-7EA29790E7C0}"/>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8D6F4F1-1452-584C-836B-C683D10F9FEB}"/>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0FB764BA-F2B6-DD43-8D05-89B136F67077}"/>
                </a:ext>
              </a:extLst>
            </p:cNvPr>
            <p:cNvGrpSpPr/>
            <p:nvPr/>
          </p:nvGrpSpPr>
          <p:grpSpPr>
            <a:xfrm>
              <a:off x="11153775" y="2131988"/>
              <a:ext cx="44450" cy="482600"/>
              <a:chOff x="11153775" y="331763"/>
              <a:chExt cx="44450" cy="482600"/>
            </a:xfrm>
          </p:grpSpPr>
          <p:cxnSp>
            <p:nvCxnSpPr>
              <p:cNvPr id="63" name="Straight Connector 62">
                <a:extLst>
                  <a:ext uri="{FF2B5EF4-FFF2-40B4-BE49-F238E27FC236}">
                    <a16:creationId xmlns:a16="http://schemas.microsoft.com/office/drawing/2014/main" id="{D1217F93-096D-8A43-ADA0-0981132F9147}"/>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0F06B32-BE05-F54A-BA7A-A333A339E00F}"/>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1B561C4-F2E0-5C45-A574-8EA8832D1620}"/>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325CB01-1033-5949-990D-D37DF28256F7}"/>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9E13507-F31A-514D-AB15-0D06CB1FC027}"/>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E0316D4C-B9C5-7349-88EA-273D11A389C5}"/>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DD661CD-00F5-924C-9D12-A67CD2B603B5}"/>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B768ECF-1021-1B4A-8464-BAC7E43BADE6}"/>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3D098D8-4742-D947-B4E3-B783A1FFA4F1}"/>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2" name="Straight Connector 71">
              <a:extLst>
                <a:ext uri="{FF2B5EF4-FFF2-40B4-BE49-F238E27FC236}">
                  <a16:creationId xmlns:a16="http://schemas.microsoft.com/office/drawing/2014/main" id="{44492A13-4957-904B-A4D3-3E693AC6D888}"/>
                </a:ext>
              </a:extLst>
            </p:cNvPr>
            <p:cNvCxnSpPr/>
            <p:nvPr/>
          </p:nvCxnSpPr>
          <p:spPr>
            <a:xfrm>
              <a:off x="11153775" y="2671738"/>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10D99A9-AD50-C74A-8F7D-0FCE1860CFF3}"/>
                </a:ext>
              </a:extLst>
            </p:cNvPr>
            <p:cNvCxnSpPr>
              <a:cxnSpLocks/>
            </p:cNvCxnSpPr>
            <p:nvPr/>
          </p:nvCxnSpPr>
          <p:spPr>
            <a:xfrm>
              <a:off x="11153775" y="3271813"/>
              <a:ext cx="1841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1F249E42-D430-9746-B2C4-9520AEA4A8BE}"/>
                </a:ext>
              </a:extLst>
            </p:cNvPr>
            <p:cNvGrpSpPr/>
            <p:nvPr/>
          </p:nvGrpSpPr>
          <p:grpSpPr>
            <a:xfrm>
              <a:off x="11153775" y="2732063"/>
              <a:ext cx="44450" cy="482600"/>
              <a:chOff x="11153775" y="331763"/>
              <a:chExt cx="44450" cy="482600"/>
            </a:xfrm>
          </p:grpSpPr>
          <p:cxnSp>
            <p:nvCxnSpPr>
              <p:cNvPr id="75" name="Straight Connector 74">
                <a:extLst>
                  <a:ext uri="{FF2B5EF4-FFF2-40B4-BE49-F238E27FC236}">
                    <a16:creationId xmlns:a16="http://schemas.microsoft.com/office/drawing/2014/main" id="{2617AE05-0C02-3947-83CB-C1A9EFD0C71B}"/>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633015C6-0565-7F43-9910-E276C05258E3}"/>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B282D3B-8FD7-AF41-ACA3-CCEF40A313BD}"/>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69B10DE-2F25-2C4B-877B-5407B13B2008}"/>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A648184-9F93-B14E-A70C-DB9EF8F7A746}"/>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DA5F434-EC59-164B-98C7-95330BA9C05C}"/>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389D4A7-AEC4-E64B-8247-EC6CF4AEC9A1}"/>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D7472B1-591B-2A42-848B-A6F6FB1AF798}"/>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7DD42EA-F570-CE44-8483-029074FC8DC1}"/>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4" name="Group 83">
              <a:extLst>
                <a:ext uri="{FF2B5EF4-FFF2-40B4-BE49-F238E27FC236}">
                  <a16:creationId xmlns:a16="http://schemas.microsoft.com/office/drawing/2014/main" id="{7D337965-106F-2941-AD35-086ED682CDEA}"/>
                </a:ext>
              </a:extLst>
            </p:cNvPr>
            <p:cNvGrpSpPr/>
            <p:nvPr/>
          </p:nvGrpSpPr>
          <p:grpSpPr>
            <a:xfrm>
              <a:off x="11153775" y="3332138"/>
              <a:ext cx="44450" cy="482600"/>
              <a:chOff x="11153775" y="331763"/>
              <a:chExt cx="44450" cy="482600"/>
            </a:xfrm>
          </p:grpSpPr>
          <p:cxnSp>
            <p:nvCxnSpPr>
              <p:cNvPr id="85" name="Straight Connector 84">
                <a:extLst>
                  <a:ext uri="{FF2B5EF4-FFF2-40B4-BE49-F238E27FC236}">
                    <a16:creationId xmlns:a16="http://schemas.microsoft.com/office/drawing/2014/main" id="{5140D321-FDF8-6E4B-964F-E9E4EF72A05E}"/>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35B4963-81BF-0342-967B-CF2560131123}"/>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07C59CB-1A19-2B47-8522-987E95EB3FA9}"/>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A3615CD-3F77-9842-9C4C-2C0E85018BBD}"/>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DD466AB-EC3D-7E4F-A614-95678B20D7DC}"/>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F540021-AC9A-E74B-98A6-F2145C84949E}"/>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BF47C97-FFBE-E341-A06B-8E8B68DD4913}"/>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6B01E5E-029C-654D-B1C1-54BC7ADCB8D6}"/>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26A334CD-F47B-9648-92EC-274459684DF8}"/>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4" name="Group 93">
              <a:extLst>
                <a:ext uri="{FF2B5EF4-FFF2-40B4-BE49-F238E27FC236}">
                  <a16:creationId xmlns:a16="http://schemas.microsoft.com/office/drawing/2014/main" id="{4AC8A04C-E153-E142-B6B0-16E7A23B7264}"/>
                </a:ext>
              </a:extLst>
            </p:cNvPr>
            <p:cNvGrpSpPr/>
            <p:nvPr/>
          </p:nvGrpSpPr>
          <p:grpSpPr>
            <a:xfrm>
              <a:off x="11153775" y="3932213"/>
              <a:ext cx="44450" cy="482600"/>
              <a:chOff x="11153775" y="331763"/>
              <a:chExt cx="44450" cy="482600"/>
            </a:xfrm>
          </p:grpSpPr>
          <p:cxnSp>
            <p:nvCxnSpPr>
              <p:cNvPr id="95" name="Straight Connector 94">
                <a:extLst>
                  <a:ext uri="{FF2B5EF4-FFF2-40B4-BE49-F238E27FC236}">
                    <a16:creationId xmlns:a16="http://schemas.microsoft.com/office/drawing/2014/main" id="{2507CE67-AEC7-2246-B6F3-CAC165913491}"/>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6F2F8B5B-66F0-1845-BFF7-EAE4E00514EE}"/>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7F03337C-F5D7-5C41-93F1-5550A3DFC605}"/>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0A178147-A785-3B44-8758-F54FCDE5B414}"/>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3120B9A-D5B5-FB49-B6F5-7954FAAA059A}"/>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D96119F-6748-8B45-9F68-D8A6C3C5CC55}"/>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D1877D2-6006-CE4D-8593-03EA4A11AC2E}"/>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8A60DF54-E8D3-874F-B273-E9968DD76863}"/>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089BC89-5100-904C-A219-B622445AF97E}"/>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04" name="Straight Connector 103">
              <a:extLst>
                <a:ext uri="{FF2B5EF4-FFF2-40B4-BE49-F238E27FC236}">
                  <a16:creationId xmlns:a16="http://schemas.microsoft.com/office/drawing/2014/main" id="{786A1414-316A-B847-95E6-226618A9E93D}"/>
                </a:ext>
              </a:extLst>
            </p:cNvPr>
            <p:cNvCxnSpPr/>
            <p:nvPr/>
          </p:nvCxnSpPr>
          <p:spPr>
            <a:xfrm>
              <a:off x="11153775" y="3871888"/>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B28288D2-AFC9-1C4F-A44E-FE1E8C762D7A}"/>
                </a:ext>
              </a:extLst>
            </p:cNvPr>
            <p:cNvSpPr txBox="1"/>
            <p:nvPr/>
          </p:nvSpPr>
          <p:spPr>
            <a:xfrm>
              <a:off x="11230148" y="2601764"/>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25</a:t>
              </a:r>
            </a:p>
          </p:txBody>
        </p:sp>
        <p:sp>
          <p:nvSpPr>
            <p:cNvPr id="106" name="TextBox 105">
              <a:extLst>
                <a:ext uri="{FF2B5EF4-FFF2-40B4-BE49-F238E27FC236}">
                  <a16:creationId xmlns:a16="http://schemas.microsoft.com/office/drawing/2014/main" id="{8FA0EED5-0702-1B4D-B86F-67F9845486D3}"/>
                </a:ext>
              </a:extLst>
            </p:cNvPr>
            <p:cNvSpPr txBox="1"/>
            <p:nvPr/>
          </p:nvSpPr>
          <p:spPr>
            <a:xfrm>
              <a:off x="11366673" y="3208189"/>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30</a:t>
              </a:r>
            </a:p>
          </p:txBody>
        </p:sp>
        <p:sp>
          <p:nvSpPr>
            <p:cNvPr id="107" name="TextBox 106">
              <a:extLst>
                <a:ext uri="{FF2B5EF4-FFF2-40B4-BE49-F238E27FC236}">
                  <a16:creationId xmlns:a16="http://schemas.microsoft.com/office/drawing/2014/main" id="{E27B34A6-8AAC-6F46-BC1F-E55BA8D328AE}"/>
                </a:ext>
              </a:extLst>
            </p:cNvPr>
            <p:cNvSpPr txBox="1"/>
            <p:nvPr/>
          </p:nvSpPr>
          <p:spPr>
            <a:xfrm>
              <a:off x="11230148" y="3808264"/>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35</a:t>
              </a:r>
            </a:p>
          </p:txBody>
        </p:sp>
        <p:cxnSp>
          <p:nvCxnSpPr>
            <p:cNvPr id="108" name="Straight Connector 107">
              <a:extLst>
                <a:ext uri="{FF2B5EF4-FFF2-40B4-BE49-F238E27FC236}">
                  <a16:creationId xmlns:a16="http://schemas.microsoft.com/office/drawing/2014/main" id="{B7DBEBE2-BBF5-EA4C-A8A8-635B2DD23D7E}"/>
                </a:ext>
              </a:extLst>
            </p:cNvPr>
            <p:cNvCxnSpPr>
              <a:cxnSpLocks/>
            </p:cNvCxnSpPr>
            <p:nvPr/>
          </p:nvCxnSpPr>
          <p:spPr>
            <a:xfrm>
              <a:off x="11153775" y="4475138"/>
              <a:ext cx="1841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E647B261-B410-2F47-BCD6-8F17DD59555E}"/>
                </a:ext>
              </a:extLst>
            </p:cNvPr>
            <p:cNvSpPr txBox="1"/>
            <p:nvPr/>
          </p:nvSpPr>
          <p:spPr>
            <a:xfrm>
              <a:off x="11366673" y="4411514"/>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40</a:t>
              </a:r>
            </a:p>
          </p:txBody>
        </p:sp>
        <p:cxnSp>
          <p:nvCxnSpPr>
            <p:cNvPr id="110" name="Straight Connector 109">
              <a:extLst>
                <a:ext uri="{FF2B5EF4-FFF2-40B4-BE49-F238E27FC236}">
                  <a16:creationId xmlns:a16="http://schemas.microsoft.com/office/drawing/2014/main" id="{670F4706-2853-C848-9242-4216E280F413}"/>
                </a:ext>
              </a:extLst>
            </p:cNvPr>
            <p:cNvCxnSpPr/>
            <p:nvPr/>
          </p:nvCxnSpPr>
          <p:spPr>
            <a:xfrm>
              <a:off x="11153775" y="5075213"/>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A4DD4961-1171-1F42-9710-5868B4B88EC0}"/>
                </a:ext>
              </a:extLst>
            </p:cNvPr>
            <p:cNvSpPr txBox="1"/>
            <p:nvPr/>
          </p:nvSpPr>
          <p:spPr>
            <a:xfrm>
              <a:off x="11230148" y="5011589"/>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45</a:t>
              </a:r>
            </a:p>
          </p:txBody>
        </p:sp>
        <p:cxnSp>
          <p:nvCxnSpPr>
            <p:cNvPr id="112" name="Straight Connector 111">
              <a:extLst>
                <a:ext uri="{FF2B5EF4-FFF2-40B4-BE49-F238E27FC236}">
                  <a16:creationId xmlns:a16="http://schemas.microsoft.com/office/drawing/2014/main" id="{F9C317E6-0386-1340-99EA-C11F6FE47ED7}"/>
                </a:ext>
              </a:extLst>
            </p:cNvPr>
            <p:cNvCxnSpPr>
              <a:cxnSpLocks/>
            </p:cNvCxnSpPr>
            <p:nvPr/>
          </p:nvCxnSpPr>
          <p:spPr>
            <a:xfrm>
              <a:off x="11153775" y="5678463"/>
              <a:ext cx="1841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F0367275-AF99-8C47-BD38-CB0137634805}"/>
                </a:ext>
              </a:extLst>
            </p:cNvPr>
            <p:cNvSpPr txBox="1"/>
            <p:nvPr/>
          </p:nvSpPr>
          <p:spPr>
            <a:xfrm>
              <a:off x="11366673" y="5614839"/>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50</a:t>
              </a:r>
            </a:p>
          </p:txBody>
        </p:sp>
        <p:grpSp>
          <p:nvGrpSpPr>
            <p:cNvPr id="114" name="Group 113">
              <a:extLst>
                <a:ext uri="{FF2B5EF4-FFF2-40B4-BE49-F238E27FC236}">
                  <a16:creationId xmlns:a16="http://schemas.microsoft.com/office/drawing/2014/main" id="{0CCD342E-A749-DD41-9F9E-6608364FBC82}"/>
                </a:ext>
              </a:extLst>
            </p:cNvPr>
            <p:cNvGrpSpPr/>
            <p:nvPr/>
          </p:nvGrpSpPr>
          <p:grpSpPr>
            <a:xfrm>
              <a:off x="11153775" y="4532288"/>
              <a:ext cx="44450" cy="482600"/>
              <a:chOff x="11153775" y="331763"/>
              <a:chExt cx="44450" cy="482600"/>
            </a:xfrm>
          </p:grpSpPr>
          <p:cxnSp>
            <p:nvCxnSpPr>
              <p:cNvPr id="115" name="Straight Connector 114">
                <a:extLst>
                  <a:ext uri="{FF2B5EF4-FFF2-40B4-BE49-F238E27FC236}">
                    <a16:creationId xmlns:a16="http://schemas.microsoft.com/office/drawing/2014/main" id="{A0094A88-AE41-1148-AFD1-42AEEC5F5DEA}"/>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9F9C236E-5859-2E40-B2ED-26E7F5AC02AF}"/>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E0D993DC-ABD6-5246-8DE2-9EA53D3E6020}"/>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9B5A7F1-E416-954C-B860-03D3EB72514A}"/>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0C9685C9-ED0F-6F43-AEDE-16BCF813BA2A}"/>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339397BA-734E-5F4E-B03A-E06CA9255D3D}"/>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6934A134-9C05-1247-B10E-0F7B7E44316C}"/>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47B26DE9-C23B-C94D-8C79-AA61D18C70CA}"/>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9CA3CF9D-5971-774D-BA7E-BFC1E6A64B34}"/>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a:extLst>
                <a:ext uri="{FF2B5EF4-FFF2-40B4-BE49-F238E27FC236}">
                  <a16:creationId xmlns:a16="http://schemas.microsoft.com/office/drawing/2014/main" id="{55B0A9FC-32EF-F247-80A8-87E4C3139EE2}"/>
                </a:ext>
              </a:extLst>
            </p:cNvPr>
            <p:cNvGrpSpPr/>
            <p:nvPr/>
          </p:nvGrpSpPr>
          <p:grpSpPr>
            <a:xfrm>
              <a:off x="11153775" y="5135538"/>
              <a:ext cx="44450" cy="482600"/>
              <a:chOff x="11153775" y="331763"/>
              <a:chExt cx="44450" cy="482600"/>
            </a:xfrm>
          </p:grpSpPr>
          <p:cxnSp>
            <p:nvCxnSpPr>
              <p:cNvPr id="125" name="Straight Connector 124">
                <a:extLst>
                  <a:ext uri="{FF2B5EF4-FFF2-40B4-BE49-F238E27FC236}">
                    <a16:creationId xmlns:a16="http://schemas.microsoft.com/office/drawing/2014/main" id="{26981C83-3663-2E4F-B1CF-91A37AE99A31}"/>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589C8F3A-4182-004E-97CA-B6C6BC77B3C2}"/>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88BA782A-FCAD-7D4F-9ED6-CEB9B20FEFCE}"/>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B9276047-34F8-5E46-9335-3CB560DC6A83}"/>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232C3FB4-EFAA-D646-AB4C-4C43708D4522}"/>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EF136743-279F-0344-9AD6-C9F5277F0258}"/>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871835E1-05B1-1241-9AE0-18C4D654B0D8}"/>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F2DB7EB-B2E4-D740-A43D-3FEFFAC8A0CA}"/>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12B554E5-822F-984E-9ED1-CD4233C0C587}"/>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4" name="Group 133">
              <a:extLst>
                <a:ext uri="{FF2B5EF4-FFF2-40B4-BE49-F238E27FC236}">
                  <a16:creationId xmlns:a16="http://schemas.microsoft.com/office/drawing/2014/main" id="{E567E769-53AA-9A4E-8782-416EBDB474C8}"/>
                </a:ext>
              </a:extLst>
            </p:cNvPr>
            <p:cNvGrpSpPr/>
            <p:nvPr/>
          </p:nvGrpSpPr>
          <p:grpSpPr>
            <a:xfrm>
              <a:off x="11153775" y="5735613"/>
              <a:ext cx="44450" cy="482600"/>
              <a:chOff x="11153775" y="331763"/>
              <a:chExt cx="44450" cy="482600"/>
            </a:xfrm>
          </p:grpSpPr>
          <p:cxnSp>
            <p:nvCxnSpPr>
              <p:cNvPr id="135" name="Straight Connector 134">
                <a:extLst>
                  <a:ext uri="{FF2B5EF4-FFF2-40B4-BE49-F238E27FC236}">
                    <a16:creationId xmlns:a16="http://schemas.microsoft.com/office/drawing/2014/main" id="{ED7DF7D9-E5E0-4F48-9D56-87C888A6812E}"/>
                  </a:ext>
                </a:extLst>
              </p:cNvPr>
              <p:cNvCxnSpPr/>
              <p:nvPr/>
            </p:nvCxnSpPr>
            <p:spPr>
              <a:xfrm>
                <a:off x="11153775" y="3920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80D64A7B-63F2-9F43-B392-21DAD3F8788D}"/>
                  </a:ext>
                </a:extLst>
              </p:cNvPr>
              <p:cNvCxnSpPr/>
              <p:nvPr/>
            </p:nvCxnSpPr>
            <p:spPr>
              <a:xfrm>
                <a:off x="11153775" y="3317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D840D7B3-5A76-E744-A265-2C69F4E0F75A}"/>
                  </a:ext>
                </a:extLst>
              </p:cNvPr>
              <p:cNvCxnSpPr/>
              <p:nvPr/>
            </p:nvCxnSpPr>
            <p:spPr>
              <a:xfrm>
                <a:off x="11153775" y="7540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AF032FE3-979D-774C-8704-D814CF20EED4}"/>
                  </a:ext>
                </a:extLst>
              </p:cNvPr>
              <p:cNvCxnSpPr/>
              <p:nvPr/>
            </p:nvCxnSpPr>
            <p:spPr>
              <a:xfrm>
                <a:off x="11153775" y="63338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102A1349-4CD7-974B-BB30-D800A53157EB}"/>
                  </a:ext>
                </a:extLst>
              </p:cNvPr>
              <p:cNvCxnSpPr/>
              <p:nvPr/>
            </p:nvCxnSpPr>
            <p:spPr>
              <a:xfrm>
                <a:off x="11153775" y="512738"/>
                <a:ext cx="444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76B07AF7-78AB-2847-BD6A-4036AF393B48}"/>
                  </a:ext>
                </a:extLst>
              </p:cNvPr>
              <p:cNvCxnSpPr/>
              <p:nvPr/>
            </p:nvCxnSpPr>
            <p:spPr>
              <a:xfrm>
                <a:off x="11153775" y="4524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C36BE7CF-A558-184A-A0BE-F9014E46A648}"/>
                  </a:ext>
                </a:extLst>
              </p:cNvPr>
              <p:cNvCxnSpPr/>
              <p:nvPr/>
            </p:nvCxnSpPr>
            <p:spPr>
              <a:xfrm>
                <a:off x="11153775" y="5730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A256DC26-C969-2843-A1F9-7DE282E6356E}"/>
                  </a:ext>
                </a:extLst>
              </p:cNvPr>
              <p:cNvCxnSpPr/>
              <p:nvPr/>
            </p:nvCxnSpPr>
            <p:spPr>
              <a:xfrm>
                <a:off x="11153775" y="69371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39C6FD04-039F-294C-AFFD-FA1662EF462C}"/>
                  </a:ext>
                </a:extLst>
              </p:cNvPr>
              <p:cNvCxnSpPr/>
              <p:nvPr/>
            </p:nvCxnSpPr>
            <p:spPr>
              <a:xfrm>
                <a:off x="11153775" y="814363"/>
                <a:ext cx="32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44" name="Straight Connector 143">
              <a:extLst>
                <a:ext uri="{FF2B5EF4-FFF2-40B4-BE49-F238E27FC236}">
                  <a16:creationId xmlns:a16="http://schemas.microsoft.com/office/drawing/2014/main" id="{7894AA18-B39A-E542-85A4-E46635769445}"/>
                </a:ext>
              </a:extLst>
            </p:cNvPr>
            <p:cNvCxnSpPr/>
            <p:nvPr/>
          </p:nvCxnSpPr>
          <p:spPr>
            <a:xfrm>
              <a:off x="11153775" y="6278538"/>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539AE4C8-FEB4-8F4F-83CB-302248BBCD60}"/>
                </a:ext>
              </a:extLst>
            </p:cNvPr>
            <p:cNvSpPr txBox="1"/>
            <p:nvPr/>
          </p:nvSpPr>
          <p:spPr>
            <a:xfrm>
              <a:off x="11230148" y="6208564"/>
              <a:ext cx="115416"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55</a:t>
              </a:r>
            </a:p>
          </p:txBody>
        </p:sp>
        <p:sp>
          <p:nvSpPr>
            <p:cNvPr id="146" name="TextBox 145">
              <a:extLst>
                <a:ext uri="{FF2B5EF4-FFF2-40B4-BE49-F238E27FC236}">
                  <a16:creationId xmlns:a16="http://schemas.microsoft.com/office/drawing/2014/main" id="{E6CFB958-8960-F44F-8450-E5CBDD1BEF45}"/>
                </a:ext>
              </a:extLst>
            </p:cNvPr>
            <p:cNvSpPr txBox="1"/>
            <p:nvPr/>
          </p:nvSpPr>
          <p:spPr>
            <a:xfrm rot="5400000">
              <a:off x="10699923" y="3227239"/>
              <a:ext cx="660437" cy="123111"/>
            </a:xfrm>
            <a:prstGeom prst="rect">
              <a:avLst/>
            </a:prstGeom>
            <a:noFill/>
          </p:spPr>
          <p:txBody>
            <a:bodyPr wrap="none" lIns="0" tIns="0" rIns="0" bIns="0" rtlCol="0">
              <a:spAutoFit/>
            </a:bodyPr>
            <a:lstStyle/>
            <a:p>
              <a:r>
                <a:rPr lang="en-GB" sz="800" b="1" dirty="0">
                  <a:latin typeface="Arial" panose="020B0604020202020204" pitchFamily="34" charset="0"/>
                  <a:ea typeface="Aileron" charset="0"/>
                  <a:cs typeface="Arial" panose="020B0604020202020204" pitchFamily="34" charset="0"/>
                </a:rPr>
                <a:t>Albumin (g/L)</a:t>
              </a:r>
            </a:p>
          </p:txBody>
        </p:sp>
      </p:grpSp>
      <p:grpSp>
        <p:nvGrpSpPr>
          <p:cNvPr id="244" name="Group 243">
            <a:extLst>
              <a:ext uri="{FF2B5EF4-FFF2-40B4-BE49-F238E27FC236}">
                <a16:creationId xmlns:a16="http://schemas.microsoft.com/office/drawing/2014/main" id="{5CAFCD42-F202-2F47-957E-FE9A5B2B5E35}"/>
              </a:ext>
            </a:extLst>
          </p:cNvPr>
          <p:cNvGrpSpPr/>
          <p:nvPr/>
        </p:nvGrpSpPr>
        <p:grpSpPr>
          <a:xfrm>
            <a:off x="10171269" y="1144439"/>
            <a:ext cx="644070" cy="4132411"/>
            <a:chOff x="10171269" y="1144439"/>
            <a:chExt cx="644070" cy="4132411"/>
          </a:xfrm>
        </p:grpSpPr>
        <p:sp>
          <p:nvSpPr>
            <p:cNvPr id="147" name="TextBox 146">
              <a:extLst>
                <a:ext uri="{FF2B5EF4-FFF2-40B4-BE49-F238E27FC236}">
                  <a16:creationId xmlns:a16="http://schemas.microsoft.com/office/drawing/2014/main" id="{EDAE2CB5-4656-2D4E-A29E-0C763366B5C3}"/>
                </a:ext>
              </a:extLst>
            </p:cNvPr>
            <p:cNvSpPr txBox="1"/>
            <p:nvPr/>
          </p:nvSpPr>
          <p:spPr>
            <a:xfrm>
              <a:off x="10344323" y="1144439"/>
              <a:ext cx="238848" cy="123111"/>
            </a:xfrm>
            <a:prstGeom prst="rect">
              <a:avLst/>
            </a:prstGeom>
            <a:noFill/>
          </p:spPr>
          <p:txBody>
            <a:bodyPr wrap="none" lIns="0" tIns="0" rIns="0" bIns="0" rtlCol="0">
              <a:spAutoFit/>
            </a:bodyPr>
            <a:lstStyle/>
            <a:p>
              <a:r>
                <a:rPr lang="en-GB" sz="800" b="1" dirty="0">
                  <a:latin typeface="Arial" panose="020B0604020202020204" pitchFamily="34" charset="0"/>
                  <a:ea typeface="Aileron" charset="0"/>
                  <a:cs typeface="Arial" panose="020B0604020202020204" pitchFamily="34" charset="0"/>
                </a:rPr>
                <a:t>ALBI</a:t>
              </a:r>
            </a:p>
          </p:txBody>
        </p:sp>
        <p:cxnSp>
          <p:nvCxnSpPr>
            <p:cNvPr id="148" name="Straight Connector 147">
              <a:extLst>
                <a:ext uri="{FF2B5EF4-FFF2-40B4-BE49-F238E27FC236}">
                  <a16:creationId xmlns:a16="http://schemas.microsoft.com/office/drawing/2014/main" id="{8661782B-89E4-6D4D-BE56-E7C45C21A985}"/>
                </a:ext>
              </a:extLst>
            </p:cNvPr>
            <p:cNvCxnSpPr>
              <a:cxnSpLocks/>
            </p:cNvCxnSpPr>
            <p:nvPr/>
          </p:nvCxnSpPr>
          <p:spPr>
            <a:xfrm>
              <a:off x="10296525" y="1944663"/>
              <a:ext cx="184150" cy="0"/>
            </a:xfrm>
            <a:prstGeom prst="line">
              <a:avLst/>
            </a:prstGeom>
            <a:ln w="12700">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5F7F015F-8667-7243-A5D9-9FE923A76444}"/>
                </a:ext>
              </a:extLst>
            </p:cNvPr>
            <p:cNvSpPr txBox="1"/>
            <p:nvPr/>
          </p:nvSpPr>
          <p:spPr>
            <a:xfrm>
              <a:off x="10214706" y="1874689"/>
              <a:ext cx="57708" cy="123111"/>
            </a:xfrm>
            <a:prstGeom prst="rect">
              <a:avLst/>
            </a:prstGeom>
            <a:noFill/>
          </p:spPr>
          <p:txBody>
            <a:bodyPr wrap="none" lIns="0" tIns="0" rIns="0" bIns="0" rtlCol="0">
              <a:spAutoFit/>
            </a:bodyPr>
            <a:lstStyle/>
            <a:p>
              <a:pPr algn="r"/>
              <a:r>
                <a:rPr lang="en-GB" sz="800" dirty="0">
                  <a:solidFill>
                    <a:srgbClr val="FFA402"/>
                  </a:solidFill>
                  <a:latin typeface="Arial" panose="020B0604020202020204" pitchFamily="34" charset="0"/>
                  <a:ea typeface="Aileron" charset="0"/>
                  <a:cs typeface="Arial" panose="020B0604020202020204" pitchFamily="34" charset="0"/>
                </a:rPr>
                <a:t>0</a:t>
              </a:r>
            </a:p>
          </p:txBody>
        </p:sp>
        <p:cxnSp>
          <p:nvCxnSpPr>
            <p:cNvPr id="151" name="Straight Connector 150">
              <a:extLst>
                <a:ext uri="{FF2B5EF4-FFF2-40B4-BE49-F238E27FC236}">
                  <a16:creationId xmlns:a16="http://schemas.microsoft.com/office/drawing/2014/main" id="{E1F92CD4-63CF-F641-A502-D88699B40553}"/>
                </a:ext>
              </a:extLst>
            </p:cNvPr>
            <p:cNvCxnSpPr/>
            <p:nvPr/>
          </p:nvCxnSpPr>
          <p:spPr>
            <a:xfrm>
              <a:off x="10426700" y="2293913"/>
              <a:ext cx="468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72AF434E-A3E2-C149-8351-C59855B0BE33}"/>
                </a:ext>
              </a:extLst>
            </p:cNvPr>
            <p:cNvCxnSpPr/>
            <p:nvPr/>
          </p:nvCxnSpPr>
          <p:spPr>
            <a:xfrm>
              <a:off x="10442575" y="151603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048090C5-3A03-784A-9A8E-6C3182A1A898}"/>
                </a:ext>
              </a:extLst>
            </p:cNvPr>
            <p:cNvCxnSpPr/>
            <p:nvPr/>
          </p:nvCxnSpPr>
          <p:spPr>
            <a:xfrm>
              <a:off x="10442575" y="136998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7091DFE4-1503-BF44-ABEF-87280DA0BF92}"/>
                </a:ext>
              </a:extLst>
            </p:cNvPr>
            <p:cNvCxnSpPr/>
            <p:nvPr/>
          </p:nvCxnSpPr>
          <p:spPr>
            <a:xfrm>
              <a:off x="10442575" y="1449363"/>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61965BAC-5990-7F43-B339-5D754A100177}"/>
                </a:ext>
              </a:extLst>
            </p:cNvPr>
            <p:cNvCxnSpPr/>
            <p:nvPr/>
          </p:nvCxnSpPr>
          <p:spPr>
            <a:xfrm>
              <a:off x="10442575" y="130648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B049F9C3-29B9-8741-A4BC-F8D32F15B6B9}"/>
                </a:ext>
              </a:extLst>
            </p:cNvPr>
            <p:cNvCxnSpPr/>
            <p:nvPr/>
          </p:nvCxnSpPr>
          <p:spPr>
            <a:xfrm>
              <a:off x="10426700" y="1585888"/>
              <a:ext cx="468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73BF1A64-B767-244E-B82B-DF86BAD20FFC}"/>
                </a:ext>
              </a:extLst>
            </p:cNvPr>
            <p:cNvSpPr txBox="1"/>
            <p:nvPr/>
          </p:nvSpPr>
          <p:spPr>
            <a:xfrm>
              <a:off x="10532206" y="1573064"/>
              <a:ext cx="193964" cy="123111"/>
            </a:xfrm>
            <a:prstGeom prst="rect">
              <a:avLst/>
            </a:prstGeom>
            <a:noFill/>
          </p:spPr>
          <p:txBody>
            <a:bodyPr wrap="none" lIns="0" tIns="0" rIns="0" bIns="0" rtlCol="0">
              <a:spAutoFit/>
            </a:bodyPr>
            <a:lstStyle/>
            <a:p>
              <a:r>
                <a:rPr lang="en-GB" sz="800" dirty="0">
                  <a:solidFill>
                    <a:srgbClr val="FFA402"/>
                  </a:solidFill>
                  <a:latin typeface="Arial" panose="020B0604020202020204" pitchFamily="34" charset="0"/>
                  <a:ea typeface="Aileron" charset="0"/>
                  <a:cs typeface="Arial" panose="020B0604020202020204" pitchFamily="34" charset="0"/>
                </a:rPr>
                <a:t>(A3)</a:t>
              </a:r>
            </a:p>
          </p:txBody>
        </p:sp>
        <p:sp>
          <p:nvSpPr>
            <p:cNvPr id="171" name="TextBox 170">
              <a:extLst>
                <a:ext uri="{FF2B5EF4-FFF2-40B4-BE49-F238E27FC236}">
                  <a16:creationId xmlns:a16="http://schemas.microsoft.com/office/drawing/2014/main" id="{C6BB84B7-6B4B-6A4B-A842-CDE833DBE83E}"/>
                </a:ext>
              </a:extLst>
            </p:cNvPr>
            <p:cNvSpPr txBox="1"/>
            <p:nvPr/>
          </p:nvSpPr>
          <p:spPr>
            <a:xfrm>
              <a:off x="10251969" y="1525439"/>
              <a:ext cx="144270" cy="123111"/>
            </a:xfrm>
            <a:prstGeom prst="rect">
              <a:avLst/>
            </a:prstGeom>
            <a:noFill/>
          </p:spPr>
          <p:txBody>
            <a:bodyPr wrap="none" lIns="0" tIns="0" rIns="0" bIns="0" rtlCol="0">
              <a:spAutoFit/>
            </a:bodyPr>
            <a:lstStyle/>
            <a:p>
              <a:pPr algn="r"/>
              <a:r>
                <a:rPr lang="en-GB" sz="800" dirty="0">
                  <a:solidFill>
                    <a:srgbClr val="FFA402"/>
                  </a:solidFill>
                  <a:latin typeface="Arial" panose="020B0604020202020204" pitchFamily="34" charset="0"/>
                  <a:ea typeface="Aileron" charset="0"/>
                  <a:cs typeface="Arial" panose="020B0604020202020204" pitchFamily="34" charset="0"/>
                </a:rPr>
                <a:t>0.5</a:t>
              </a:r>
            </a:p>
          </p:txBody>
        </p:sp>
        <p:cxnSp>
          <p:nvCxnSpPr>
            <p:cNvPr id="172" name="Straight Connector 171">
              <a:extLst>
                <a:ext uri="{FF2B5EF4-FFF2-40B4-BE49-F238E27FC236}">
                  <a16:creationId xmlns:a16="http://schemas.microsoft.com/office/drawing/2014/main" id="{970F0CC6-ABBF-344D-A8A1-A323AABD9995}"/>
                </a:ext>
              </a:extLst>
            </p:cNvPr>
            <p:cNvCxnSpPr/>
            <p:nvPr/>
          </p:nvCxnSpPr>
          <p:spPr>
            <a:xfrm>
              <a:off x="10442575" y="166208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985B9882-4432-174C-916F-35C32E1DEEF2}"/>
                </a:ext>
              </a:extLst>
            </p:cNvPr>
            <p:cNvCxnSpPr/>
            <p:nvPr/>
          </p:nvCxnSpPr>
          <p:spPr>
            <a:xfrm>
              <a:off x="10442575" y="1728763"/>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53101A55-B9C6-B947-B308-25A09F93EAF7}"/>
                </a:ext>
              </a:extLst>
            </p:cNvPr>
            <p:cNvCxnSpPr/>
            <p:nvPr/>
          </p:nvCxnSpPr>
          <p:spPr>
            <a:xfrm>
              <a:off x="10442575" y="179543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43908AED-A5A8-0A4C-8B36-153E037C6AA4}"/>
                </a:ext>
              </a:extLst>
            </p:cNvPr>
            <p:cNvCxnSpPr/>
            <p:nvPr/>
          </p:nvCxnSpPr>
          <p:spPr>
            <a:xfrm>
              <a:off x="10442575" y="187163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385C977C-159A-7848-AED2-2DADFCD605EC}"/>
                </a:ext>
              </a:extLst>
            </p:cNvPr>
            <p:cNvCxnSpPr/>
            <p:nvPr/>
          </p:nvCxnSpPr>
          <p:spPr>
            <a:xfrm>
              <a:off x="10442575" y="2008163"/>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EB74F3ED-A4BC-BC4A-8ACE-80CD834C3193}"/>
                </a:ext>
              </a:extLst>
            </p:cNvPr>
            <p:cNvCxnSpPr/>
            <p:nvPr/>
          </p:nvCxnSpPr>
          <p:spPr>
            <a:xfrm>
              <a:off x="10442575" y="2084363"/>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3031914F-62CE-8A4D-8130-4F4430739462}"/>
                </a:ext>
              </a:extLst>
            </p:cNvPr>
            <p:cNvCxnSpPr/>
            <p:nvPr/>
          </p:nvCxnSpPr>
          <p:spPr>
            <a:xfrm>
              <a:off x="10442575" y="215103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A7D7F27A-E1E7-BB47-9913-1E75720ED240}"/>
                </a:ext>
              </a:extLst>
            </p:cNvPr>
            <p:cNvCxnSpPr/>
            <p:nvPr/>
          </p:nvCxnSpPr>
          <p:spPr>
            <a:xfrm>
              <a:off x="10442575" y="2224063"/>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C8ACD0E5-4A3C-884B-8737-D47FD108A3EE}"/>
                </a:ext>
              </a:extLst>
            </p:cNvPr>
            <p:cNvSpPr txBox="1"/>
            <p:nvPr/>
          </p:nvSpPr>
          <p:spPr>
            <a:xfrm>
              <a:off x="10192657" y="2227114"/>
              <a:ext cx="203582" cy="123111"/>
            </a:xfrm>
            <a:prstGeom prst="rect">
              <a:avLst/>
            </a:prstGeom>
            <a:noFill/>
          </p:spPr>
          <p:txBody>
            <a:bodyPr wrap="none" lIns="0" tIns="0" rIns="0" bIns="0" rtlCol="0">
              <a:spAutoFit/>
            </a:bodyPr>
            <a:lstStyle/>
            <a:p>
              <a:pPr algn="r"/>
              <a:r>
                <a:rPr lang="en-GB" sz="800" dirty="0">
                  <a:solidFill>
                    <a:srgbClr val="FFA402"/>
                  </a:solidFill>
                  <a:latin typeface="Arial" panose="020B0604020202020204" pitchFamily="34" charset="0"/>
                  <a:ea typeface="Aileron" charset="0"/>
                  <a:cs typeface="Arial" panose="020B0604020202020204" pitchFamily="34" charset="0"/>
                </a:rPr>
                <a:t>−0.5</a:t>
              </a:r>
            </a:p>
          </p:txBody>
        </p:sp>
        <p:cxnSp>
          <p:nvCxnSpPr>
            <p:cNvPr id="182" name="Straight Connector 181">
              <a:extLst>
                <a:ext uri="{FF2B5EF4-FFF2-40B4-BE49-F238E27FC236}">
                  <a16:creationId xmlns:a16="http://schemas.microsoft.com/office/drawing/2014/main" id="{198C6971-BEE7-694D-87F4-0FB855D5DCB2}"/>
                </a:ext>
              </a:extLst>
            </p:cNvPr>
            <p:cNvCxnSpPr>
              <a:cxnSpLocks/>
            </p:cNvCxnSpPr>
            <p:nvPr/>
          </p:nvCxnSpPr>
          <p:spPr>
            <a:xfrm>
              <a:off x="10296525" y="2646338"/>
              <a:ext cx="184150" cy="0"/>
            </a:xfrm>
            <a:prstGeom prst="line">
              <a:avLst/>
            </a:prstGeom>
            <a:ln w="12700">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1BB979EA-F15C-034D-84C5-D4D31A190332}"/>
                </a:ext>
              </a:extLst>
            </p:cNvPr>
            <p:cNvSpPr txBox="1"/>
            <p:nvPr/>
          </p:nvSpPr>
          <p:spPr>
            <a:xfrm>
              <a:off x="10171269" y="2576364"/>
              <a:ext cx="117020" cy="123111"/>
            </a:xfrm>
            <a:prstGeom prst="rect">
              <a:avLst/>
            </a:prstGeom>
            <a:noFill/>
          </p:spPr>
          <p:txBody>
            <a:bodyPr wrap="none" lIns="0" tIns="0" rIns="0" bIns="0" rtlCol="0">
              <a:spAutoFit/>
            </a:bodyPr>
            <a:lstStyle/>
            <a:p>
              <a:pPr algn="r"/>
              <a:r>
                <a:rPr lang="en-GB" sz="800" dirty="0">
                  <a:solidFill>
                    <a:srgbClr val="FFA402"/>
                  </a:solidFill>
                  <a:latin typeface="Arial" panose="020B0604020202020204" pitchFamily="34" charset="0"/>
                  <a:ea typeface="Aileron" charset="0"/>
                  <a:cs typeface="Arial" panose="020B0604020202020204" pitchFamily="34" charset="0"/>
                </a:rPr>
                <a:t>−1</a:t>
              </a:r>
            </a:p>
          </p:txBody>
        </p:sp>
        <p:cxnSp>
          <p:nvCxnSpPr>
            <p:cNvPr id="184" name="Straight Connector 183">
              <a:extLst>
                <a:ext uri="{FF2B5EF4-FFF2-40B4-BE49-F238E27FC236}">
                  <a16:creationId xmlns:a16="http://schemas.microsoft.com/office/drawing/2014/main" id="{CE677DB1-5C22-6D43-8E4E-5A05B69D7CB0}"/>
                </a:ext>
              </a:extLst>
            </p:cNvPr>
            <p:cNvCxnSpPr/>
            <p:nvPr/>
          </p:nvCxnSpPr>
          <p:spPr>
            <a:xfrm>
              <a:off x="10442575" y="2363763"/>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8B09F082-810F-954A-87FC-088E91D55B2B}"/>
                </a:ext>
              </a:extLst>
            </p:cNvPr>
            <p:cNvCxnSpPr/>
            <p:nvPr/>
          </p:nvCxnSpPr>
          <p:spPr>
            <a:xfrm>
              <a:off x="10442575" y="243043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8189A19-4A52-0145-A609-752B25AC7D24}"/>
                </a:ext>
              </a:extLst>
            </p:cNvPr>
            <p:cNvCxnSpPr/>
            <p:nvPr/>
          </p:nvCxnSpPr>
          <p:spPr>
            <a:xfrm>
              <a:off x="10442575" y="250028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0DC1380A-2AA2-564C-845B-A5D567063A24}"/>
                </a:ext>
              </a:extLst>
            </p:cNvPr>
            <p:cNvCxnSpPr/>
            <p:nvPr/>
          </p:nvCxnSpPr>
          <p:spPr>
            <a:xfrm>
              <a:off x="10442575" y="257648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79744ECF-6578-BB48-BDD6-CE68C0E8CD9D}"/>
                </a:ext>
              </a:extLst>
            </p:cNvPr>
            <p:cNvCxnSpPr/>
            <p:nvPr/>
          </p:nvCxnSpPr>
          <p:spPr>
            <a:xfrm>
              <a:off x="10442575" y="2719363"/>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209E0BE0-96BE-6B49-B85B-7555E6433491}"/>
                </a:ext>
              </a:extLst>
            </p:cNvPr>
            <p:cNvCxnSpPr/>
            <p:nvPr/>
          </p:nvCxnSpPr>
          <p:spPr>
            <a:xfrm>
              <a:off x="10442575" y="278603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71E0A5B7-96FE-7241-B6C0-49A81832B741}"/>
                </a:ext>
              </a:extLst>
            </p:cNvPr>
            <p:cNvCxnSpPr/>
            <p:nvPr/>
          </p:nvCxnSpPr>
          <p:spPr>
            <a:xfrm>
              <a:off x="10442575" y="2855888"/>
              <a:ext cx="32400" cy="0"/>
            </a:xfrm>
            <a:prstGeom prst="line">
              <a:avLst/>
            </a:prstGeom>
            <a:ln w="9525">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87E05B14-242A-C448-A7FC-5C45FA40D32F}"/>
                </a:ext>
              </a:extLst>
            </p:cNvPr>
            <p:cNvCxnSpPr/>
            <p:nvPr/>
          </p:nvCxnSpPr>
          <p:spPr>
            <a:xfrm>
              <a:off x="10483850" y="2998763"/>
              <a:ext cx="468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DCD5096E-C316-D546-B1B4-8DE8CAF2F82C}"/>
                </a:ext>
              </a:extLst>
            </p:cNvPr>
            <p:cNvSpPr txBox="1"/>
            <p:nvPr/>
          </p:nvSpPr>
          <p:spPr>
            <a:xfrm>
              <a:off x="10557782" y="2925614"/>
              <a:ext cx="203582" cy="123111"/>
            </a:xfrm>
            <a:prstGeom prst="rect">
              <a:avLst/>
            </a:prstGeom>
            <a:noFill/>
          </p:spPr>
          <p:txBody>
            <a:bodyPr wrap="none" lIns="0" tIns="0" rIns="0" bIns="0" rtlCol="0">
              <a:spAutoFit/>
            </a:bodyPr>
            <a:lstStyle/>
            <a:p>
              <a:r>
                <a:rPr lang="en-GB" sz="800" dirty="0">
                  <a:solidFill>
                    <a:schemeClr val="tx2"/>
                  </a:solidFill>
                  <a:latin typeface="Arial" panose="020B0604020202020204" pitchFamily="34" charset="0"/>
                  <a:ea typeface="Aileron" charset="0"/>
                  <a:cs typeface="Arial" panose="020B0604020202020204" pitchFamily="34" charset="0"/>
                </a:rPr>
                <a:t>−1.5</a:t>
              </a:r>
            </a:p>
          </p:txBody>
        </p:sp>
        <p:cxnSp>
          <p:nvCxnSpPr>
            <p:cNvPr id="194" name="Straight Connector 193">
              <a:extLst>
                <a:ext uri="{FF2B5EF4-FFF2-40B4-BE49-F238E27FC236}">
                  <a16:creationId xmlns:a16="http://schemas.microsoft.com/office/drawing/2014/main" id="{19545AE7-F459-9749-8D7C-AFEC6510C350}"/>
                </a:ext>
              </a:extLst>
            </p:cNvPr>
            <p:cNvCxnSpPr>
              <a:cxnSpLocks/>
            </p:cNvCxnSpPr>
            <p:nvPr/>
          </p:nvCxnSpPr>
          <p:spPr>
            <a:xfrm>
              <a:off x="10487025" y="3354363"/>
              <a:ext cx="18415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C18805B9-55CA-AE45-8157-11EE1CD8E369}"/>
                </a:ext>
              </a:extLst>
            </p:cNvPr>
            <p:cNvCxnSpPr/>
            <p:nvPr/>
          </p:nvCxnSpPr>
          <p:spPr>
            <a:xfrm>
              <a:off x="10479600" y="3208313"/>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0B0AE563-B291-EF46-B6CF-B36E8F2FB42B}"/>
                </a:ext>
              </a:extLst>
            </p:cNvPr>
            <p:cNvCxnSpPr/>
            <p:nvPr/>
          </p:nvCxnSpPr>
          <p:spPr>
            <a:xfrm>
              <a:off x="10479600" y="3068613"/>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36002FD-BC3C-D74B-8EB7-2B891D16A3E4}"/>
                </a:ext>
              </a:extLst>
            </p:cNvPr>
            <p:cNvCxnSpPr/>
            <p:nvPr/>
          </p:nvCxnSpPr>
          <p:spPr>
            <a:xfrm>
              <a:off x="10479600" y="3138463"/>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4395E32A-8934-AF46-BCA4-7E590DAD30DB}"/>
                </a:ext>
              </a:extLst>
            </p:cNvPr>
            <p:cNvCxnSpPr/>
            <p:nvPr/>
          </p:nvCxnSpPr>
          <p:spPr>
            <a:xfrm>
              <a:off x="10479600" y="3278163"/>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1" name="TextBox 200">
              <a:extLst>
                <a:ext uri="{FF2B5EF4-FFF2-40B4-BE49-F238E27FC236}">
                  <a16:creationId xmlns:a16="http://schemas.microsoft.com/office/drawing/2014/main" id="{A43F477D-94B8-1F4D-8971-54AF235424FF}"/>
                </a:ext>
              </a:extLst>
            </p:cNvPr>
            <p:cNvSpPr txBox="1"/>
            <p:nvPr/>
          </p:nvSpPr>
          <p:spPr>
            <a:xfrm>
              <a:off x="10698319" y="3293914"/>
              <a:ext cx="117020" cy="123111"/>
            </a:xfrm>
            <a:prstGeom prst="rect">
              <a:avLst/>
            </a:prstGeom>
            <a:noFill/>
          </p:spPr>
          <p:txBody>
            <a:bodyPr wrap="none" lIns="0" tIns="0" rIns="0" bIns="0" rtlCol="0">
              <a:spAutoFit/>
            </a:bodyPr>
            <a:lstStyle/>
            <a:p>
              <a:pPr algn="r"/>
              <a:r>
                <a:rPr lang="en-GB" sz="800" dirty="0">
                  <a:solidFill>
                    <a:schemeClr val="tx2"/>
                  </a:solidFill>
                  <a:latin typeface="Arial" panose="020B0604020202020204" pitchFamily="34" charset="0"/>
                  <a:ea typeface="Aileron" charset="0"/>
                  <a:cs typeface="Arial" panose="020B0604020202020204" pitchFamily="34" charset="0"/>
                </a:rPr>
                <a:t>−2</a:t>
              </a:r>
            </a:p>
          </p:txBody>
        </p:sp>
        <p:cxnSp>
          <p:nvCxnSpPr>
            <p:cNvPr id="202" name="Straight Connector 201">
              <a:extLst>
                <a:ext uri="{FF2B5EF4-FFF2-40B4-BE49-F238E27FC236}">
                  <a16:creationId xmlns:a16="http://schemas.microsoft.com/office/drawing/2014/main" id="{471D8E41-E325-354F-8D96-4259CBA945F7}"/>
                </a:ext>
              </a:extLst>
            </p:cNvPr>
            <p:cNvCxnSpPr>
              <a:cxnSpLocks/>
            </p:cNvCxnSpPr>
            <p:nvPr/>
          </p:nvCxnSpPr>
          <p:spPr>
            <a:xfrm>
              <a:off x="10296525" y="4059213"/>
              <a:ext cx="18415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3" name="TextBox 202">
              <a:extLst>
                <a:ext uri="{FF2B5EF4-FFF2-40B4-BE49-F238E27FC236}">
                  <a16:creationId xmlns:a16="http://schemas.microsoft.com/office/drawing/2014/main" id="{BCCEBD54-986E-D144-8A37-ACA8721CED4C}"/>
                </a:ext>
              </a:extLst>
            </p:cNvPr>
            <p:cNvSpPr txBox="1"/>
            <p:nvPr/>
          </p:nvSpPr>
          <p:spPr>
            <a:xfrm>
              <a:off x="10171269" y="3989239"/>
              <a:ext cx="117020" cy="123111"/>
            </a:xfrm>
            <a:prstGeom prst="rect">
              <a:avLst/>
            </a:prstGeom>
            <a:noFill/>
          </p:spPr>
          <p:txBody>
            <a:bodyPr wrap="none" lIns="0" tIns="0" rIns="0" bIns="0" rtlCol="0">
              <a:spAutoFit/>
            </a:bodyPr>
            <a:lstStyle/>
            <a:p>
              <a:pPr algn="r"/>
              <a:r>
                <a:rPr lang="en-GB" sz="800" dirty="0">
                  <a:solidFill>
                    <a:schemeClr val="accent1"/>
                  </a:solidFill>
                  <a:latin typeface="Arial" panose="020B0604020202020204" pitchFamily="34" charset="0"/>
                  <a:ea typeface="Aileron" charset="0"/>
                  <a:cs typeface="Arial" panose="020B0604020202020204" pitchFamily="34" charset="0"/>
                </a:rPr>
                <a:t>−3</a:t>
              </a:r>
            </a:p>
          </p:txBody>
        </p:sp>
        <p:cxnSp>
          <p:nvCxnSpPr>
            <p:cNvPr id="204" name="Straight Connector 203">
              <a:extLst>
                <a:ext uri="{FF2B5EF4-FFF2-40B4-BE49-F238E27FC236}">
                  <a16:creationId xmlns:a16="http://schemas.microsoft.com/office/drawing/2014/main" id="{0465E3C7-3A9A-2F4F-BB3A-68EB7D9FF23A}"/>
                </a:ext>
              </a:extLst>
            </p:cNvPr>
            <p:cNvCxnSpPr/>
            <p:nvPr/>
          </p:nvCxnSpPr>
          <p:spPr>
            <a:xfrm>
              <a:off x="10479600" y="3421038"/>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06D8F14B-30FD-374D-8AEF-08EDA0F9F528}"/>
                </a:ext>
              </a:extLst>
            </p:cNvPr>
            <p:cNvCxnSpPr/>
            <p:nvPr/>
          </p:nvCxnSpPr>
          <p:spPr>
            <a:xfrm>
              <a:off x="10479600" y="3487713"/>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A600496A-B6A7-5842-8607-89D7334AFA8A}"/>
                </a:ext>
              </a:extLst>
            </p:cNvPr>
            <p:cNvCxnSpPr/>
            <p:nvPr/>
          </p:nvCxnSpPr>
          <p:spPr>
            <a:xfrm>
              <a:off x="10479600" y="3563913"/>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ECAFAF0C-382E-0D42-A71D-1A2E4666C979}"/>
                </a:ext>
              </a:extLst>
            </p:cNvPr>
            <p:cNvCxnSpPr/>
            <p:nvPr/>
          </p:nvCxnSpPr>
          <p:spPr>
            <a:xfrm>
              <a:off x="10479600" y="3633763"/>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51A6F391-B5EB-BC43-AD0E-4A98AC432FBF}"/>
                </a:ext>
              </a:extLst>
            </p:cNvPr>
            <p:cNvCxnSpPr/>
            <p:nvPr/>
          </p:nvCxnSpPr>
          <p:spPr>
            <a:xfrm>
              <a:off x="10483850" y="3700438"/>
              <a:ext cx="468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16C4CD2C-73F5-3E4F-B9D0-5FC387B010A6}"/>
                </a:ext>
              </a:extLst>
            </p:cNvPr>
            <p:cNvSpPr txBox="1"/>
            <p:nvPr/>
          </p:nvSpPr>
          <p:spPr>
            <a:xfrm>
              <a:off x="10557782" y="3627289"/>
              <a:ext cx="203582" cy="123111"/>
            </a:xfrm>
            <a:prstGeom prst="rect">
              <a:avLst/>
            </a:prstGeom>
            <a:noFill/>
          </p:spPr>
          <p:txBody>
            <a:bodyPr wrap="none" lIns="0" tIns="0" rIns="0" bIns="0" rtlCol="0">
              <a:spAutoFit/>
            </a:bodyPr>
            <a:lstStyle/>
            <a:p>
              <a:r>
                <a:rPr lang="en-GB" sz="800" dirty="0">
                  <a:solidFill>
                    <a:schemeClr val="tx2"/>
                  </a:solidFill>
                  <a:latin typeface="Arial" panose="020B0604020202020204" pitchFamily="34" charset="0"/>
                  <a:ea typeface="Aileron" charset="0"/>
                  <a:cs typeface="Arial" panose="020B0604020202020204" pitchFamily="34" charset="0"/>
                </a:rPr>
                <a:t>−2.5</a:t>
              </a:r>
            </a:p>
          </p:txBody>
        </p:sp>
        <p:cxnSp>
          <p:nvCxnSpPr>
            <p:cNvPr id="210" name="Straight Connector 209">
              <a:extLst>
                <a:ext uri="{FF2B5EF4-FFF2-40B4-BE49-F238E27FC236}">
                  <a16:creationId xmlns:a16="http://schemas.microsoft.com/office/drawing/2014/main" id="{58FA0FD2-E242-F94C-A4BE-CC57324430BC}"/>
                </a:ext>
              </a:extLst>
            </p:cNvPr>
            <p:cNvCxnSpPr/>
            <p:nvPr/>
          </p:nvCxnSpPr>
          <p:spPr>
            <a:xfrm>
              <a:off x="10479600" y="3776638"/>
              <a:ext cx="32400"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69A6DE25-6C00-4246-B26D-77470D898BDD}"/>
                </a:ext>
              </a:extLst>
            </p:cNvPr>
            <p:cNvCxnSpPr/>
            <p:nvPr/>
          </p:nvCxnSpPr>
          <p:spPr>
            <a:xfrm>
              <a:off x="10442575" y="384648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13" name="TextBox 212">
              <a:extLst>
                <a:ext uri="{FF2B5EF4-FFF2-40B4-BE49-F238E27FC236}">
                  <a16:creationId xmlns:a16="http://schemas.microsoft.com/office/drawing/2014/main" id="{B6514F69-11B2-EA46-A3BB-3412FCACC6E2}"/>
                </a:ext>
              </a:extLst>
            </p:cNvPr>
            <p:cNvSpPr txBox="1"/>
            <p:nvPr/>
          </p:nvSpPr>
          <p:spPr>
            <a:xfrm>
              <a:off x="10205181" y="3198664"/>
              <a:ext cx="193964" cy="123111"/>
            </a:xfrm>
            <a:prstGeom prst="rect">
              <a:avLst/>
            </a:prstGeom>
            <a:noFill/>
          </p:spPr>
          <p:txBody>
            <a:bodyPr wrap="none" lIns="0" tIns="0" rIns="0" bIns="0" rtlCol="0">
              <a:spAutoFit/>
            </a:bodyPr>
            <a:lstStyle/>
            <a:p>
              <a:r>
                <a:rPr lang="en-GB" sz="800" dirty="0">
                  <a:solidFill>
                    <a:schemeClr val="tx2"/>
                  </a:solidFill>
                  <a:latin typeface="Arial" panose="020B0604020202020204" pitchFamily="34" charset="0"/>
                  <a:ea typeface="Aileron" charset="0"/>
                  <a:cs typeface="Arial" panose="020B0604020202020204" pitchFamily="34" charset="0"/>
                </a:rPr>
                <a:t>(A2)</a:t>
              </a:r>
            </a:p>
          </p:txBody>
        </p:sp>
        <p:cxnSp>
          <p:nvCxnSpPr>
            <p:cNvPr id="215" name="Straight Connector 214">
              <a:extLst>
                <a:ext uri="{FF2B5EF4-FFF2-40B4-BE49-F238E27FC236}">
                  <a16:creationId xmlns:a16="http://schemas.microsoft.com/office/drawing/2014/main" id="{5960BB68-225D-1341-AC53-79EBA51ECCB4}"/>
                </a:ext>
              </a:extLst>
            </p:cNvPr>
            <p:cNvCxnSpPr>
              <a:cxnSpLocks/>
            </p:cNvCxnSpPr>
            <p:nvPr/>
          </p:nvCxnSpPr>
          <p:spPr>
            <a:xfrm>
              <a:off x="10480352" y="3670300"/>
              <a:ext cx="0" cy="160655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71BBD0D7-30DA-9042-81F7-7D2313BBB5F1}"/>
                </a:ext>
              </a:extLst>
            </p:cNvPr>
            <p:cNvCxnSpPr>
              <a:cxnSpLocks/>
            </p:cNvCxnSpPr>
            <p:nvPr/>
          </p:nvCxnSpPr>
          <p:spPr>
            <a:xfrm>
              <a:off x="10480352" y="2898775"/>
              <a:ext cx="0" cy="873125"/>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2491CDAE-E903-4A4F-A8B8-463275064D0E}"/>
                </a:ext>
              </a:extLst>
            </p:cNvPr>
            <p:cNvCxnSpPr>
              <a:cxnSpLocks/>
            </p:cNvCxnSpPr>
            <p:nvPr/>
          </p:nvCxnSpPr>
          <p:spPr>
            <a:xfrm>
              <a:off x="10480352" y="1282700"/>
              <a:ext cx="0" cy="1647825"/>
            </a:xfrm>
            <a:prstGeom prst="line">
              <a:avLst/>
            </a:prstGeom>
            <a:ln w="12700">
              <a:solidFill>
                <a:srgbClr val="FFA402"/>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2C2FAC26-31AA-9E47-8F8D-D376CFF41B7B}"/>
                </a:ext>
              </a:extLst>
            </p:cNvPr>
            <p:cNvCxnSpPr/>
            <p:nvPr/>
          </p:nvCxnSpPr>
          <p:spPr>
            <a:xfrm>
              <a:off x="10442575" y="391951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FBCC9F37-A6D5-704C-A173-D69F26C56B7E}"/>
                </a:ext>
              </a:extLst>
            </p:cNvPr>
            <p:cNvCxnSpPr/>
            <p:nvPr/>
          </p:nvCxnSpPr>
          <p:spPr>
            <a:xfrm>
              <a:off x="10442575" y="398936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D0FC3EBF-E51D-9B4C-ADA0-DD449EC90D52}"/>
                </a:ext>
              </a:extLst>
            </p:cNvPr>
            <p:cNvCxnSpPr/>
            <p:nvPr/>
          </p:nvCxnSpPr>
          <p:spPr>
            <a:xfrm>
              <a:off x="10442575" y="413223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34FE7A83-9389-A748-9341-6C7BBD2E0DCE}"/>
                </a:ext>
              </a:extLst>
            </p:cNvPr>
            <p:cNvCxnSpPr/>
            <p:nvPr/>
          </p:nvCxnSpPr>
          <p:spPr>
            <a:xfrm>
              <a:off x="10442575" y="420208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C004C5A4-65CA-6A40-9886-E22121F38F69}"/>
                </a:ext>
              </a:extLst>
            </p:cNvPr>
            <p:cNvCxnSpPr/>
            <p:nvPr/>
          </p:nvCxnSpPr>
          <p:spPr>
            <a:xfrm>
              <a:off x="10442575" y="426876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4823AEC8-D6F4-1346-B0F1-13C431E9C6A7}"/>
                </a:ext>
              </a:extLst>
            </p:cNvPr>
            <p:cNvCxnSpPr/>
            <p:nvPr/>
          </p:nvCxnSpPr>
          <p:spPr>
            <a:xfrm>
              <a:off x="10442575" y="434178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65224514-70FA-B14B-98BB-1FE863571C1D}"/>
                </a:ext>
              </a:extLst>
            </p:cNvPr>
            <p:cNvCxnSpPr/>
            <p:nvPr/>
          </p:nvCxnSpPr>
          <p:spPr>
            <a:xfrm>
              <a:off x="10442575" y="447831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673C6DE1-D3F5-894D-A372-0EEBD32404E8}"/>
                </a:ext>
              </a:extLst>
            </p:cNvPr>
            <p:cNvCxnSpPr/>
            <p:nvPr/>
          </p:nvCxnSpPr>
          <p:spPr>
            <a:xfrm>
              <a:off x="10442575" y="455768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595BEEB7-0305-AF40-8706-6024D2A78EB7}"/>
                </a:ext>
              </a:extLst>
            </p:cNvPr>
            <p:cNvCxnSpPr/>
            <p:nvPr/>
          </p:nvCxnSpPr>
          <p:spPr>
            <a:xfrm>
              <a:off x="10442575" y="462436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C0C7776-70C1-5B4F-A9E7-AE287F71C92F}"/>
                </a:ext>
              </a:extLst>
            </p:cNvPr>
            <p:cNvCxnSpPr/>
            <p:nvPr/>
          </p:nvCxnSpPr>
          <p:spPr>
            <a:xfrm>
              <a:off x="10442575" y="469103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FBAFB38F-FAC7-4A45-805F-2A4CBC644F5B}"/>
                </a:ext>
              </a:extLst>
            </p:cNvPr>
            <p:cNvCxnSpPr>
              <a:cxnSpLocks/>
            </p:cNvCxnSpPr>
            <p:nvPr/>
          </p:nvCxnSpPr>
          <p:spPr>
            <a:xfrm>
              <a:off x="10296525" y="4770413"/>
              <a:ext cx="18415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2" name="TextBox 231">
              <a:extLst>
                <a:ext uri="{FF2B5EF4-FFF2-40B4-BE49-F238E27FC236}">
                  <a16:creationId xmlns:a16="http://schemas.microsoft.com/office/drawing/2014/main" id="{1A287515-6F13-6F49-A2E7-C6A510D727A6}"/>
                </a:ext>
              </a:extLst>
            </p:cNvPr>
            <p:cNvSpPr txBox="1"/>
            <p:nvPr/>
          </p:nvSpPr>
          <p:spPr>
            <a:xfrm>
              <a:off x="10171269" y="4700439"/>
              <a:ext cx="117020" cy="123111"/>
            </a:xfrm>
            <a:prstGeom prst="rect">
              <a:avLst/>
            </a:prstGeom>
            <a:noFill/>
          </p:spPr>
          <p:txBody>
            <a:bodyPr wrap="none" lIns="0" tIns="0" rIns="0" bIns="0" rtlCol="0">
              <a:spAutoFit/>
            </a:bodyPr>
            <a:lstStyle/>
            <a:p>
              <a:pPr algn="r"/>
              <a:r>
                <a:rPr lang="en-GB" sz="800" dirty="0">
                  <a:solidFill>
                    <a:schemeClr val="accent1"/>
                  </a:solidFill>
                  <a:latin typeface="Arial" panose="020B0604020202020204" pitchFamily="34" charset="0"/>
                  <a:ea typeface="Aileron" charset="0"/>
                  <a:cs typeface="Arial" panose="020B0604020202020204" pitchFamily="34" charset="0"/>
                </a:rPr>
                <a:t>−4</a:t>
              </a:r>
            </a:p>
          </p:txBody>
        </p:sp>
        <p:cxnSp>
          <p:nvCxnSpPr>
            <p:cNvPr id="233" name="Straight Connector 232">
              <a:extLst>
                <a:ext uri="{FF2B5EF4-FFF2-40B4-BE49-F238E27FC236}">
                  <a16:creationId xmlns:a16="http://schemas.microsoft.com/office/drawing/2014/main" id="{9C71925A-265D-A445-8BD3-8C873BC334A5}"/>
                </a:ext>
              </a:extLst>
            </p:cNvPr>
            <p:cNvCxnSpPr/>
            <p:nvPr/>
          </p:nvCxnSpPr>
          <p:spPr>
            <a:xfrm>
              <a:off x="10426700" y="4414813"/>
              <a:ext cx="468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4" name="TextBox 233">
              <a:extLst>
                <a:ext uri="{FF2B5EF4-FFF2-40B4-BE49-F238E27FC236}">
                  <a16:creationId xmlns:a16="http://schemas.microsoft.com/office/drawing/2014/main" id="{F371070B-BD64-2C4C-A0C5-F18047019E33}"/>
                </a:ext>
              </a:extLst>
            </p:cNvPr>
            <p:cNvSpPr txBox="1"/>
            <p:nvPr/>
          </p:nvSpPr>
          <p:spPr>
            <a:xfrm>
              <a:off x="10192657" y="4348014"/>
              <a:ext cx="203582" cy="123111"/>
            </a:xfrm>
            <a:prstGeom prst="rect">
              <a:avLst/>
            </a:prstGeom>
            <a:noFill/>
          </p:spPr>
          <p:txBody>
            <a:bodyPr wrap="none" lIns="0" tIns="0" rIns="0" bIns="0" rtlCol="0">
              <a:spAutoFit/>
            </a:bodyPr>
            <a:lstStyle/>
            <a:p>
              <a:pPr algn="r"/>
              <a:r>
                <a:rPr lang="en-GB" sz="800" dirty="0">
                  <a:solidFill>
                    <a:schemeClr val="accent1"/>
                  </a:solidFill>
                  <a:latin typeface="Arial" panose="020B0604020202020204" pitchFamily="34" charset="0"/>
                  <a:ea typeface="Aileron" charset="0"/>
                  <a:cs typeface="Arial" panose="020B0604020202020204" pitchFamily="34" charset="0"/>
                </a:rPr>
                <a:t>−3.5</a:t>
              </a:r>
            </a:p>
          </p:txBody>
        </p:sp>
        <p:sp>
          <p:nvSpPr>
            <p:cNvPr id="235" name="TextBox 234">
              <a:extLst>
                <a:ext uri="{FF2B5EF4-FFF2-40B4-BE49-F238E27FC236}">
                  <a16:creationId xmlns:a16="http://schemas.microsoft.com/office/drawing/2014/main" id="{34809A33-AEDA-9F43-B85C-567EDEB73D5F}"/>
                </a:ext>
              </a:extLst>
            </p:cNvPr>
            <p:cNvSpPr txBox="1"/>
            <p:nvPr/>
          </p:nvSpPr>
          <p:spPr>
            <a:xfrm>
              <a:off x="10532206" y="4417864"/>
              <a:ext cx="193964" cy="123111"/>
            </a:xfrm>
            <a:prstGeom prst="rect">
              <a:avLst/>
            </a:prstGeom>
            <a:noFill/>
          </p:spPr>
          <p:txBody>
            <a:bodyPr wrap="none" lIns="0" tIns="0" rIns="0" bIns="0" rtlCol="0">
              <a:spAutoFit/>
            </a:bodyPr>
            <a:lstStyle/>
            <a:p>
              <a:r>
                <a:rPr lang="en-GB" sz="800" dirty="0">
                  <a:solidFill>
                    <a:schemeClr val="accent1"/>
                  </a:solidFill>
                  <a:latin typeface="Arial" panose="020B0604020202020204" pitchFamily="34" charset="0"/>
                  <a:ea typeface="Aileron" charset="0"/>
                  <a:cs typeface="Arial" panose="020B0604020202020204" pitchFamily="34" charset="0"/>
                </a:rPr>
                <a:t>(A1)</a:t>
              </a:r>
            </a:p>
          </p:txBody>
        </p:sp>
        <p:cxnSp>
          <p:nvCxnSpPr>
            <p:cNvPr id="236" name="Straight Connector 235">
              <a:extLst>
                <a:ext uri="{FF2B5EF4-FFF2-40B4-BE49-F238E27FC236}">
                  <a16:creationId xmlns:a16="http://schemas.microsoft.com/office/drawing/2014/main" id="{51D5EC87-9465-6942-AEBD-AC0633C699AD}"/>
                </a:ext>
              </a:extLst>
            </p:cNvPr>
            <p:cNvCxnSpPr/>
            <p:nvPr/>
          </p:nvCxnSpPr>
          <p:spPr>
            <a:xfrm>
              <a:off x="10442575" y="483708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343EAAD0-883A-AD44-B2E1-4001AEC17646}"/>
                </a:ext>
              </a:extLst>
            </p:cNvPr>
            <p:cNvCxnSpPr/>
            <p:nvPr/>
          </p:nvCxnSpPr>
          <p:spPr>
            <a:xfrm>
              <a:off x="10442575" y="490376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64FC47C5-9EC7-6045-94D6-BDEE0534EBA6}"/>
                </a:ext>
              </a:extLst>
            </p:cNvPr>
            <p:cNvCxnSpPr/>
            <p:nvPr/>
          </p:nvCxnSpPr>
          <p:spPr>
            <a:xfrm>
              <a:off x="10442575" y="497996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8E200E1-47E2-5546-B5FA-BBE66D12CE83}"/>
                </a:ext>
              </a:extLst>
            </p:cNvPr>
            <p:cNvCxnSpPr/>
            <p:nvPr/>
          </p:nvCxnSpPr>
          <p:spPr>
            <a:xfrm>
              <a:off x="10442575" y="504663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2E46C533-A979-0843-86C5-66112F2C3B98}"/>
                </a:ext>
              </a:extLst>
            </p:cNvPr>
            <p:cNvCxnSpPr/>
            <p:nvPr/>
          </p:nvCxnSpPr>
          <p:spPr>
            <a:xfrm>
              <a:off x="10426700" y="5116488"/>
              <a:ext cx="468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41" name="TextBox 240">
              <a:extLst>
                <a:ext uri="{FF2B5EF4-FFF2-40B4-BE49-F238E27FC236}">
                  <a16:creationId xmlns:a16="http://schemas.microsoft.com/office/drawing/2014/main" id="{ED2D707F-E8F3-224F-B2A5-E8486292D68F}"/>
                </a:ext>
              </a:extLst>
            </p:cNvPr>
            <p:cNvSpPr txBox="1"/>
            <p:nvPr/>
          </p:nvSpPr>
          <p:spPr>
            <a:xfrm>
              <a:off x="10192657" y="5049689"/>
              <a:ext cx="203582" cy="123111"/>
            </a:xfrm>
            <a:prstGeom prst="rect">
              <a:avLst/>
            </a:prstGeom>
            <a:noFill/>
          </p:spPr>
          <p:txBody>
            <a:bodyPr wrap="none" lIns="0" tIns="0" rIns="0" bIns="0" rtlCol="0">
              <a:spAutoFit/>
            </a:bodyPr>
            <a:lstStyle/>
            <a:p>
              <a:pPr algn="r"/>
              <a:r>
                <a:rPr lang="en-GB" sz="800" dirty="0">
                  <a:solidFill>
                    <a:schemeClr val="accent1"/>
                  </a:solidFill>
                  <a:latin typeface="Arial" panose="020B0604020202020204" pitchFamily="34" charset="0"/>
                  <a:ea typeface="Aileron" charset="0"/>
                  <a:cs typeface="Arial" panose="020B0604020202020204" pitchFamily="34" charset="0"/>
                </a:rPr>
                <a:t>−4.5</a:t>
              </a:r>
            </a:p>
          </p:txBody>
        </p:sp>
        <p:cxnSp>
          <p:nvCxnSpPr>
            <p:cNvPr id="242" name="Straight Connector 241">
              <a:extLst>
                <a:ext uri="{FF2B5EF4-FFF2-40B4-BE49-F238E27FC236}">
                  <a16:creationId xmlns:a16="http://schemas.microsoft.com/office/drawing/2014/main" id="{7023626B-CE39-9A4D-97F4-BF455D9DDDF0}"/>
                </a:ext>
              </a:extLst>
            </p:cNvPr>
            <p:cNvCxnSpPr/>
            <p:nvPr/>
          </p:nvCxnSpPr>
          <p:spPr>
            <a:xfrm>
              <a:off x="10442575" y="5192688"/>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FAC53A0A-F92C-1E4A-BFF4-6A41574C6A08}"/>
                </a:ext>
              </a:extLst>
            </p:cNvPr>
            <p:cNvCxnSpPr/>
            <p:nvPr/>
          </p:nvCxnSpPr>
          <p:spPr>
            <a:xfrm>
              <a:off x="10442575" y="5259363"/>
              <a:ext cx="32400"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6D51489C-10C6-0C49-A4AF-5EC67AB1B9B3}"/>
              </a:ext>
            </a:extLst>
          </p:cNvPr>
          <p:cNvGrpSpPr/>
          <p:nvPr/>
        </p:nvGrpSpPr>
        <p:grpSpPr>
          <a:xfrm>
            <a:off x="9512473" y="2296964"/>
            <a:ext cx="513748" cy="1937980"/>
            <a:chOff x="9512473" y="2296964"/>
            <a:chExt cx="513748" cy="1937980"/>
          </a:xfrm>
        </p:grpSpPr>
        <p:sp>
          <p:nvSpPr>
            <p:cNvPr id="245" name="TextBox 244">
              <a:extLst>
                <a:ext uri="{FF2B5EF4-FFF2-40B4-BE49-F238E27FC236}">
                  <a16:creationId xmlns:a16="http://schemas.microsoft.com/office/drawing/2014/main" id="{5742843C-75AF-9944-865B-60F11E5124BC}"/>
                </a:ext>
              </a:extLst>
            </p:cNvPr>
            <p:cNvSpPr txBox="1"/>
            <p:nvPr/>
          </p:nvSpPr>
          <p:spPr>
            <a:xfrm rot="5400000">
              <a:off x="9541473" y="3215315"/>
              <a:ext cx="846386" cy="123111"/>
            </a:xfrm>
            <a:prstGeom prst="rect">
              <a:avLst/>
            </a:prstGeom>
            <a:noFill/>
          </p:spPr>
          <p:txBody>
            <a:bodyPr wrap="none" lIns="0" tIns="0" rIns="0" bIns="0" rtlCol="0">
              <a:spAutoFit/>
            </a:bodyPr>
            <a:lstStyle/>
            <a:p>
              <a:r>
                <a:rPr lang="en-GB" sz="800" b="1" dirty="0">
                  <a:latin typeface="Arial" panose="020B0604020202020204" pitchFamily="34" charset="0"/>
                  <a:ea typeface="Aileron" charset="0"/>
                  <a:cs typeface="Arial" panose="020B0604020202020204" pitchFamily="34" charset="0"/>
                </a:rPr>
                <a:t>Bilirubin (µmol/L)</a:t>
              </a:r>
            </a:p>
          </p:txBody>
        </p:sp>
        <p:cxnSp>
          <p:nvCxnSpPr>
            <p:cNvPr id="246" name="Straight Connector 245">
              <a:extLst>
                <a:ext uri="{FF2B5EF4-FFF2-40B4-BE49-F238E27FC236}">
                  <a16:creationId xmlns:a16="http://schemas.microsoft.com/office/drawing/2014/main" id="{49DC7518-E9A7-8642-882C-1153290D7496}"/>
                </a:ext>
              </a:extLst>
            </p:cNvPr>
            <p:cNvCxnSpPr>
              <a:cxnSpLocks/>
            </p:cNvCxnSpPr>
            <p:nvPr/>
          </p:nvCxnSpPr>
          <p:spPr>
            <a:xfrm>
              <a:off x="9647002" y="2340406"/>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9FCCB4A5-664A-B14E-BF81-F0626B35005B}"/>
                </a:ext>
              </a:extLst>
            </p:cNvPr>
            <p:cNvCxnSpPr>
              <a:cxnSpLocks/>
            </p:cNvCxnSpPr>
            <p:nvPr/>
          </p:nvCxnSpPr>
          <p:spPr>
            <a:xfrm>
              <a:off x="9829560" y="2329732"/>
              <a:ext cx="0" cy="188843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05C9F5A8-F515-224F-BB06-996B0815179E}"/>
                </a:ext>
              </a:extLst>
            </p:cNvPr>
            <p:cNvCxnSpPr>
              <a:cxnSpLocks/>
            </p:cNvCxnSpPr>
            <p:nvPr/>
          </p:nvCxnSpPr>
          <p:spPr>
            <a:xfrm>
              <a:off x="9647002" y="2380163"/>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8AA5C6E1-D964-7942-A3D8-3C17E9ACC3A1}"/>
                </a:ext>
              </a:extLst>
            </p:cNvPr>
            <p:cNvCxnSpPr>
              <a:cxnSpLocks/>
            </p:cNvCxnSpPr>
            <p:nvPr/>
          </p:nvCxnSpPr>
          <p:spPr>
            <a:xfrm>
              <a:off x="9647002" y="2431846"/>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F5CEB5F-CA32-A64B-8911-6B5E23BFCBF2}"/>
                </a:ext>
              </a:extLst>
            </p:cNvPr>
            <p:cNvCxnSpPr>
              <a:cxnSpLocks/>
            </p:cNvCxnSpPr>
            <p:nvPr/>
          </p:nvCxnSpPr>
          <p:spPr>
            <a:xfrm>
              <a:off x="9647002" y="2483529"/>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CEFD6CEF-FC60-2643-A4F1-6B8EC2D18F9B}"/>
                </a:ext>
              </a:extLst>
            </p:cNvPr>
            <p:cNvCxnSpPr>
              <a:cxnSpLocks/>
            </p:cNvCxnSpPr>
            <p:nvPr/>
          </p:nvCxnSpPr>
          <p:spPr>
            <a:xfrm>
              <a:off x="9647002" y="2547140"/>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504E0310-6985-AF48-8CE1-FD88005E16B0}"/>
                </a:ext>
              </a:extLst>
            </p:cNvPr>
            <p:cNvCxnSpPr>
              <a:cxnSpLocks/>
            </p:cNvCxnSpPr>
            <p:nvPr/>
          </p:nvCxnSpPr>
          <p:spPr>
            <a:xfrm>
              <a:off x="9647002" y="2622677"/>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9A7D5E07-29DA-8D4B-A86E-0487464CCBBB}"/>
                </a:ext>
              </a:extLst>
            </p:cNvPr>
            <p:cNvCxnSpPr>
              <a:cxnSpLocks/>
            </p:cNvCxnSpPr>
            <p:nvPr/>
          </p:nvCxnSpPr>
          <p:spPr>
            <a:xfrm>
              <a:off x="9647002" y="2706166"/>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141B7E84-3168-D441-AC35-4F20C811C5C0}"/>
                </a:ext>
              </a:extLst>
            </p:cNvPr>
            <p:cNvCxnSpPr>
              <a:cxnSpLocks/>
            </p:cNvCxnSpPr>
            <p:nvPr/>
          </p:nvCxnSpPr>
          <p:spPr>
            <a:xfrm>
              <a:off x="9647002" y="2825436"/>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67E25D02-74C1-AB45-98BF-81DAF0896964}"/>
                </a:ext>
              </a:extLst>
            </p:cNvPr>
            <p:cNvCxnSpPr>
              <a:cxnSpLocks/>
            </p:cNvCxnSpPr>
            <p:nvPr/>
          </p:nvCxnSpPr>
          <p:spPr>
            <a:xfrm>
              <a:off x="9647002" y="2988438"/>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3073D98E-C3AE-6F44-93B8-91B029DA1CAB}"/>
                </a:ext>
              </a:extLst>
            </p:cNvPr>
            <p:cNvCxnSpPr>
              <a:cxnSpLocks/>
            </p:cNvCxnSpPr>
            <p:nvPr/>
          </p:nvCxnSpPr>
          <p:spPr>
            <a:xfrm>
              <a:off x="9647002" y="3270709"/>
              <a:ext cx="18415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70AFDE78-37C3-8E4C-8DBE-63D10E0FDD0B}"/>
                </a:ext>
              </a:extLst>
            </p:cNvPr>
            <p:cNvCxnSpPr/>
            <p:nvPr/>
          </p:nvCxnSpPr>
          <p:spPr>
            <a:xfrm>
              <a:off x="9774223" y="2767153"/>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1A0C6601-CC7F-D148-BC02-0810135DA6C5}"/>
                </a:ext>
              </a:extLst>
            </p:cNvPr>
            <p:cNvCxnSpPr/>
            <p:nvPr/>
          </p:nvCxnSpPr>
          <p:spPr>
            <a:xfrm>
              <a:off x="9774223" y="2663786"/>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C256C1FA-4C53-184C-8344-7AC8CCFDA096}"/>
                </a:ext>
              </a:extLst>
            </p:cNvPr>
            <p:cNvCxnSpPr/>
            <p:nvPr/>
          </p:nvCxnSpPr>
          <p:spPr>
            <a:xfrm>
              <a:off x="9774223" y="2580297"/>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FB685005-A576-5542-90A9-83470179E326}"/>
                </a:ext>
              </a:extLst>
            </p:cNvPr>
            <p:cNvCxnSpPr/>
            <p:nvPr/>
          </p:nvCxnSpPr>
          <p:spPr>
            <a:xfrm>
              <a:off x="9774223" y="2512712"/>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B6A5D4D9-D8F5-C54E-AE4E-6C18B6F0FEA5}"/>
                </a:ext>
              </a:extLst>
            </p:cNvPr>
            <p:cNvCxnSpPr/>
            <p:nvPr/>
          </p:nvCxnSpPr>
          <p:spPr>
            <a:xfrm>
              <a:off x="9774223" y="2457052"/>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2645993C-9401-0140-94A1-88412F325490}"/>
                </a:ext>
              </a:extLst>
            </p:cNvPr>
            <p:cNvCxnSpPr/>
            <p:nvPr/>
          </p:nvCxnSpPr>
          <p:spPr>
            <a:xfrm>
              <a:off x="9774223" y="3109612"/>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02101E0A-125C-694D-8C0F-B96A3D71BC15}"/>
                </a:ext>
              </a:extLst>
            </p:cNvPr>
            <p:cNvCxnSpPr/>
            <p:nvPr/>
          </p:nvCxnSpPr>
          <p:spPr>
            <a:xfrm>
              <a:off x="9774223" y="3548203"/>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2E098E67-2127-0146-8057-B9933762BC74}"/>
                </a:ext>
              </a:extLst>
            </p:cNvPr>
            <p:cNvCxnSpPr/>
            <p:nvPr/>
          </p:nvCxnSpPr>
          <p:spPr>
            <a:xfrm>
              <a:off x="9774223" y="2897328"/>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8" name="TextBox 267">
              <a:extLst>
                <a:ext uri="{FF2B5EF4-FFF2-40B4-BE49-F238E27FC236}">
                  <a16:creationId xmlns:a16="http://schemas.microsoft.com/office/drawing/2014/main" id="{5F6F5A4B-EA2C-6544-9045-861CD25B0DED}"/>
                </a:ext>
              </a:extLst>
            </p:cNvPr>
            <p:cNvSpPr txBox="1"/>
            <p:nvPr/>
          </p:nvSpPr>
          <p:spPr>
            <a:xfrm>
              <a:off x="9512473" y="2296964"/>
              <a:ext cx="105798" cy="369332"/>
            </a:xfrm>
            <a:prstGeom prst="rect">
              <a:avLst/>
            </a:prstGeom>
            <a:noFill/>
          </p:spPr>
          <p:txBody>
            <a:bodyPr wrap="non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100</a:t>
              </a:r>
            </a:p>
            <a:p>
              <a:pPr algn="r">
                <a:lnSpc>
                  <a:spcPct val="80000"/>
                </a:lnSpc>
              </a:pPr>
              <a:r>
                <a:rPr lang="en-GB" sz="500" dirty="0">
                  <a:latin typeface="Arial" panose="020B0604020202020204" pitchFamily="34" charset="0"/>
                  <a:ea typeface="Aileron" charset="0"/>
                  <a:cs typeface="Arial" panose="020B0604020202020204" pitchFamily="34" charset="0"/>
                </a:rPr>
                <a:t>90</a:t>
              </a:r>
            </a:p>
            <a:p>
              <a:pPr algn="r">
                <a:lnSpc>
                  <a:spcPct val="80000"/>
                </a:lnSpc>
              </a:pPr>
              <a:r>
                <a:rPr lang="en-GB" sz="500" dirty="0">
                  <a:latin typeface="Arial" panose="020B0604020202020204" pitchFamily="34" charset="0"/>
                  <a:ea typeface="Aileron" charset="0"/>
                  <a:cs typeface="Arial" panose="020B0604020202020204" pitchFamily="34" charset="0"/>
                </a:rPr>
                <a:t>80</a:t>
              </a:r>
            </a:p>
            <a:p>
              <a:pPr algn="r">
                <a:lnSpc>
                  <a:spcPct val="80000"/>
                </a:lnSpc>
              </a:pPr>
              <a:r>
                <a:rPr lang="en-GB" sz="500" dirty="0">
                  <a:latin typeface="Arial" panose="020B0604020202020204" pitchFamily="34" charset="0"/>
                  <a:ea typeface="Aileron" charset="0"/>
                  <a:cs typeface="Arial" panose="020B0604020202020204" pitchFamily="34" charset="0"/>
                </a:rPr>
                <a:t>70</a:t>
              </a:r>
            </a:p>
            <a:p>
              <a:pPr algn="r">
                <a:lnSpc>
                  <a:spcPct val="80000"/>
                </a:lnSpc>
              </a:pPr>
              <a:r>
                <a:rPr lang="en-GB" sz="500" dirty="0">
                  <a:latin typeface="Arial" panose="020B0604020202020204" pitchFamily="34" charset="0"/>
                  <a:ea typeface="Aileron" charset="0"/>
                  <a:cs typeface="Arial" panose="020B0604020202020204" pitchFamily="34" charset="0"/>
                </a:rPr>
                <a:t>60</a:t>
              </a:r>
            </a:p>
            <a:p>
              <a:pPr algn="r">
                <a:lnSpc>
                  <a:spcPct val="80000"/>
                </a:lnSpc>
              </a:pPr>
              <a:r>
                <a:rPr lang="en-GB" sz="500" dirty="0">
                  <a:latin typeface="Arial" panose="020B0604020202020204" pitchFamily="34" charset="0"/>
                  <a:ea typeface="Aileron" charset="0"/>
                  <a:cs typeface="Arial" panose="020B0604020202020204" pitchFamily="34" charset="0"/>
                </a:rPr>
                <a:t>50</a:t>
              </a:r>
            </a:p>
          </p:txBody>
        </p:sp>
        <p:sp>
          <p:nvSpPr>
            <p:cNvPr id="270" name="TextBox 269">
              <a:extLst>
                <a:ext uri="{FF2B5EF4-FFF2-40B4-BE49-F238E27FC236}">
                  <a16:creationId xmlns:a16="http://schemas.microsoft.com/office/drawing/2014/main" id="{3CD39E39-7785-4B41-89CB-5C5E43974914}"/>
                </a:ext>
              </a:extLst>
            </p:cNvPr>
            <p:cNvSpPr txBox="1"/>
            <p:nvPr/>
          </p:nvSpPr>
          <p:spPr>
            <a:xfrm>
              <a:off x="9547739" y="3243114"/>
              <a:ext cx="70532" cy="61555"/>
            </a:xfrm>
            <a:prstGeom prst="rect">
              <a:avLst/>
            </a:prstGeom>
            <a:noFill/>
          </p:spPr>
          <p:txBody>
            <a:bodyPr wrap="non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10</a:t>
              </a:r>
            </a:p>
          </p:txBody>
        </p:sp>
        <p:sp>
          <p:nvSpPr>
            <p:cNvPr id="271" name="TextBox 270">
              <a:extLst>
                <a:ext uri="{FF2B5EF4-FFF2-40B4-BE49-F238E27FC236}">
                  <a16:creationId xmlns:a16="http://schemas.microsoft.com/office/drawing/2014/main" id="{46C013A4-A7BA-0341-915A-41AC34EE6169}"/>
                </a:ext>
              </a:extLst>
            </p:cNvPr>
            <p:cNvSpPr txBox="1"/>
            <p:nvPr/>
          </p:nvSpPr>
          <p:spPr>
            <a:xfrm>
              <a:off x="9547739" y="2966889"/>
              <a:ext cx="70532" cy="61555"/>
            </a:xfrm>
            <a:prstGeom prst="rect">
              <a:avLst/>
            </a:prstGeom>
            <a:noFill/>
          </p:spPr>
          <p:txBody>
            <a:bodyPr wrap="non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20</a:t>
              </a:r>
            </a:p>
          </p:txBody>
        </p:sp>
        <p:sp>
          <p:nvSpPr>
            <p:cNvPr id="272" name="TextBox 271">
              <a:extLst>
                <a:ext uri="{FF2B5EF4-FFF2-40B4-BE49-F238E27FC236}">
                  <a16:creationId xmlns:a16="http://schemas.microsoft.com/office/drawing/2014/main" id="{BF1A46B3-AEC0-C04E-BF9A-0E5F0CE00D36}"/>
                </a:ext>
              </a:extLst>
            </p:cNvPr>
            <p:cNvSpPr txBox="1"/>
            <p:nvPr/>
          </p:nvSpPr>
          <p:spPr>
            <a:xfrm>
              <a:off x="9547739" y="2804964"/>
              <a:ext cx="70532" cy="61555"/>
            </a:xfrm>
            <a:prstGeom prst="rect">
              <a:avLst/>
            </a:prstGeom>
            <a:noFill/>
          </p:spPr>
          <p:txBody>
            <a:bodyPr wrap="non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30</a:t>
              </a:r>
            </a:p>
          </p:txBody>
        </p:sp>
        <p:sp>
          <p:nvSpPr>
            <p:cNvPr id="273" name="TextBox 272">
              <a:extLst>
                <a:ext uri="{FF2B5EF4-FFF2-40B4-BE49-F238E27FC236}">
                  <a16:creationId xmlns:a16="http://schemas.microsoft.com/office/drawing/2014/main" id="{2F61C1A4-18BD-3749-9D8A-08FF8E5B9F9A}"/>
                </a:ext>
              </a:extLst>
            </p:cNvPr>
            <p:cNvSpPr txBox="1"/>
            <p:nvPr/>
          </p:nvSpPr>
          <p:spPr>
            <a:xfrm>
              <a:off x="9547739" y="2687489"/>
              <a:ext cx="70532" cy="61555"/>
            </a:xfrm>
            <a:prstGeom prst="rect">
              <a:avLst/>
            </a:prstGeom>
            <a:noFill/>
          </p:spPr>
          <p:txBody>
            <a:bodyPr wrap="non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40</a:t>
              </a:r>
            </a:p>
          </p:txBody>
        </p:sp>
        <p:sp>
          <p:nvSpPr>
            <p:cNvPr id="274" name="TextBox 273">
              <a:extLst>
                <a:ext uri="{FF2B5EF4-FFF2-40B4-BE49-F238E27FC236}">
                  <a16:creationId xmlns:a16="http://schemas.microsoft.com/office/drawing/2014/main" id="{42960D2E-4C0D-9844-A54D-D3A1019E1252}"/>
                </a:ext>
              </a:extLst>
            </p:cNvPr>
            <p:cNvSpPr txBox="1"/>
            <p:nvPr/>
          </p:nvSpPr>
          <p:spPr>
            <a:xfrm flipH="1">
              <a:off x="9665730" y="2738289"/>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35</a:t>
              </a:r>
            </a:p>
          </p:txBody>
        </p:sp>
        <p:sp>
          <p:nvSpPr>
            <p:cNvPr id="275" name="TextBox 274">
              <a:extLst>
                <a:ext uri="{FF2B5EF4-FFF2-40B4-BE49-F238E27FC236}">
                  <a16:creationId xmlns:a16="http://schemas.microsoft.com/office/drawing/2014/main" id="{AC293A5E-A519-4B4A-853E-9BCAFC9D7F37}"/>
                </a:ext>
              </a:extLst>
            </p:cNvPr>
            <p:cNvSpPr txBox="1"/>
            <p:nvPr/>
          </p:nvSpPr>
          <p:spPr>
            <a:xfrm flipH="1">
              <a:off x="9665730" y="2643039"/>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45</a:t>
              </a:r>
            </a:p>
          </p:txBody>
        </p:sp>
        <p:sp>
          <p:nvSpPr>
            <p:cNvPr id="276" name="TextBox 275">
              <a:extLst>
                <a:ext uri="{FF2B5EF4-FFF2-40B4-BE49-F238E27FC236}">
                  <a16:creationId xmlns:a16="http://schemas.microsoft.com/office/drawing/2014/main" id="{0C9F561A-3B38-6C4B-A67A-8D0881BB689A}"/>
                </a:ext>
              </a:extLst>
            </p:cNvPr>
            <p:cNvSpPr txBox="1"/>
            <p:nvPr/>
          </p:nvSpPr>
          <p:spPr>
            <a:xfrm flipH="1">
              <a:off x="9665730" y="2566839"/>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55</a:t>
              </a:r>
            </a:p>
          </p:txBody>
        </p:sp>
        <p:sp>
          <p:nvSpPr>
            <p:cNvPr id="277" name="TextBox 276">
              <a:extLst>
                <a:ext uri="{FF2B5EF4-FFF2-40B4-BE49-F238E27FC236}">
                  <a16:creationId xmlns:a16="http://schemas.microsoft.com/office/drawing/2014/main" id="{7E1A1245-28AD-5E49-A5E3-90180212DBF4}"/>
                </a:ext>
              </a:extLst>
            </p:cNvPr>
            <p:cNvSpPr txBox="1"/>
            <p:nvPr/>
          </p:nvSpPr>
          <p:spPr>
            <a:xfrm flipH="1">
              <a:off x="9665730" y="2874814"/>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25</a:t>
              </a:r>
            </a:p>
          </p:txBody>
        </p:sp>
        <p:sp>
          <p:nvSpPr>
            <p:cNvPr id="278" name="TextBox 277">
              <a:extLst>
                <a:ext uri="{FF2B5EF4-FFF2-40B4-BE49-F238E27FC236}">
                  <a16:creationId xmlns:a16="http://schemas.microsoft.com/office/drawing/2014/main" id="{DB9AB9C3-E089-EB44-9357-DA37CE3FE0D9}"/>
                </a:ext>
              </a:extLst>
            </p:cNvPr>
            <p:cNvSpPr txBox="1"/>
            <p:nvPr/>
          </p:nvSpPr>
          <p:spPr>
            <a:xfrm flipH="1">
              <a:off x="9665730" y="3081189"/>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15</a:t>
              </a:r>
            </a:p>
          </p:txBody>
        </p:sp>
        <p:cxnSp>
          <p:nvCxnSpPr>
            <p:cNvPr id="279" name="Straight Connector 278">
              <a:extLst>
                <a:ext uri="{FF2B5EF4-FFF2-40B4-BE49-F238E27FC236}">
                  <a16:creationId xmlns:a16="http://schemas.microsoft.com/office/drawing/2014/main" id="{3364449B-CB32-6A4E-AE5D-24DAADD203C9}"/>
                </a:ext>
              </a:extLst>
            </p:cNvPr>
            <p:cNvCxnSpPr/>
            <p:nvPr/>
          </p:nvCxnSpPr>
          <p:spPr>
            <a:xfrm>
              <a:off x="9792223" y="3008453"/>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9C32C92D-F694-DB4D-B99E-5FDA5F43D081}"/>
                </a:ext>
              </a:extLst>
            </p:cNvPr>
            <p:cNvCxnSpPr/>
            <p:nvPr/>
          </p:nvCxnSpPr>
          <p:spPr>
            <a:xfrm>
              <a:off x="9792223" y="323387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9B1FB321-8175-FC4D-BD18-E400465A24F3}"/>
                </a:ext>
              </a:extLst>
            </p:cNvPr>
            <p:cNvCxnSpPr/>
            <p:nvPr/>
          </p:nvCxnSpPr>
          <p:spPr>
            <a:xfrm>
              <a:off x="9792223" y="320212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77E936EE-C139-7B4E-AEAF-1884BC03313F}"/>
                </a:ext>
              </a:extLst>
            </p:cNvPr>
            <p:cNvCxnSpPr/>
            <p:nvPr/>
          </p:nvCxnSpPr>
          <p:spPr>
            <a:xfrm>
              <a:off x="9792223" y="3167203"/>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3C532DEA-97B3-4247-89CE-05B58B064CF6}"/>
                </a:ext>
              </a:extLst>
            </p:cNvPr>
            <p:cNvCxnSpPr/>
            <p:nvPr/>
          </p:nvCxnSpPr>
          <p:spPr>
            <a:xfrm>
              <a:off x="9792223" y="313227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B8AD9585-FDAC-564E-A7EB-E16D6E9023F1}"/>
                </a:ext>
              </a:extLst>
            </p:cNvPr>
            <p:cNvCxnSpPr/>
            <p:nvPr/>
          </p:nvCxnSpPr>
          <p:spPr>
            <a:xfrm>
              <a:off x="9792223" y="308147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2BDEF06B-4325-5D4B-B9B2-FFC4534D8610}"/>
                </a:ext>
              </a:extLst>
            </p:cNvPr>
            <p:cNvCxnSpPr/>
            <p:nvPr/>
          </p:nvCxnSpPr>
          <p:spPr>
            <a:xfrm>
              <a:off x="9792223" y="305607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1DD2D0C7-372D-F447-A911-48F0D9F5C380}"/>
                </a:ext>
              </a:extLst>
            </p:cNvPr>
            <p:cNvCxnSpPr/>
            <p:nvPr/>
          </p:nvCxnSpPr>
          <p:spPr>
            <a:xfrm>
              <a:off x="9792223" y="3033853"/>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18E13D9E-DA52-FA47-9145-A790551C6641}"/>
                </a:ext>
              </a:extLst>
            </p:cNvPr>
            <p:cNvCxnSpPr/>
            <p:nvPr/>
          </p:nvCxnSpPr>
          <p:spPr>
            <a:xfrm>
              <a:off x="9792223" y="3922853"/>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E4683484-87E1-8A47-AD4D-F37C95628DFA}"/>
                </a:ext>
              </a:extLst>
            </p:cNvPr>
            <p:cNvCxnSpPr/>
            <p:nvPr/>
          </p:nvCxnSpPr>
          <p:spPr>
            <a:xfrm>
              <a:off x="9792223" y="376092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8C966088-E977-1D41-8621-DB6CD1320EB0}"/>
                </a:ext>
              </a:extLst>
            </p:cNvPr>
            <p:cNvCxnSpPr/>
            <p:nvPr/>
          </p:nvCxnSpPr>
          <p:spPr>
            <a:xfrm>
              <a:off x="9792223" y="3643453"/>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F86F1D28-01D7-8A4D-8276-2673B84E529C}"/>
                </a:ext>
              </a:extLst>
            </p:cNvPr>
            <p:cNvCxnSpPr/>
            <p:nvPr/>
          </p:nvCxnSpPr>
          <p:spPr>
            <a:xfrm>
              <a:off x="9792223" y="331642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133D0D64-F345-C047-AC9B-39834364F5D9}"/>
                </a:ext>
              </a:extLst>
            </p:cNvPr>
            <p:cNvCxnSpPr/>
            <p:nvPr/>
          </p:nvCxnSpPr>
          <p:spPr>
            <a:xfrm>
              <a:off x="9792223" y="3364053"/>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F5661170-9824-9B47-B25F-13AC65A7205D}"/>
                </a:ext>
              </a:extLst>
            </p:cNvPr>
            <p:cNvCxnSpPr/>
            <p:nvPr/>
          </p:nvCxnSpPr>
          <p:spPr>
            <a:xfrm>
              <a:off x="9792223" y="341802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7A9CD882-8DC0-E247-9064-917662060B58}"/>
                </a:ext>
              </a:extLst>
            </p:cNvPr>
            <p:cNvCxnSpPr/>
            <p:nvPr/>
          </p:nvCxnSpPr>
          <p:spPr>
            <a:xfrm>
              <a:off x="9792223" y="3478353"/>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7CBCB137-30FC-D649-9B16-FB9C097A694A}"/>
                </a:ext>
              </a:extLst>
            </p:cNvPr>
            <p:cNvCxnSpPr/>
            <p:nvPr/>
          </p:nvCxnSpPr>
          <p:spPr>
            <a:xfrm>
              <a:off x="9810223" y="3837128"/>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DD4A3463-A969-8148-87B5-464EDCFDE4F7}"/>
                </a:ext>
              </a:extLst>
            </p:cNvPr>
            <p:cNvCxnSpPr/>
            <p:nvPr/>
          </p:nvCxnSpPr>
          <p:spPr>
            <a:xfrm>
              <a:off x="9792223" y="4205428"/>
              <a:ext cx="3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55C1AA4D-4730-AC42-A637-76455EC191E0}"/>
                </a:ext>
              </a:extLst>
            </p:cNvPr>
            <p:cNvCxnSpPr/>
            <p:nvPr/>
          </p:nvCxnSpPr>
          <p:spPr>
            <a:xfrm>
              <a:off x="9810223" y="4040328"/>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92210757-64A2-3444-85ED-7F4E48F10D14}"/>
                </a:ext>
              </a:extLst>
            </p:cNvPr>
            <p:cNvCxnSpPr/>
            <p:nvPr/>
          </p:nvCxnSpPr>
          <p:spPr>
            <a:xfrm>
              <a:off x="9810223" y="3700603"/>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D723B84C-3BD3-8748-A7F6-3F970EC7DA36}"/>
                </a:ext>
              </a:extLst>
            </p:cNvPr>
            <p:cNvCxnSpPr/>
            <p:nvPr/>
          </p:nvCxnSpPr>
          <p:spPr>
            <a:xfrm>
              <a:off x="9810223" y="3599003"/>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A93CD18C-B9BB-7445-898D-46A9063D9DF7}"/>
                </a:ext>
              </a:extLst>
            </p:cNvPr>
            <p:cNvCxnSpPr/>
            <p:nvPr/>
          </p:nvCxnSpPr>
          <p:spPr>
            <a:xfrm>
              <a:off x="9810223" y="3287853"/>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9FF41E71-51DA-3D48-BC46-0F7C6AFA3E31}"/>
                </a:ext>
              </a:extLst>
            </p:cNvPr>
            <p:cNvCxnSpPr/>
            <p:nvPr/>
          </p:nvCxnSpPr>
          <p:spPr>
            <a:xfrm>
              <a:off x="9810223" y="3338653"/>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B5CA6153-B6B0-B44D-9636-715386938E15}"/>
                </a:ext>
              </a:extLst>
            </p:cNvPr>
            <p:cNvCxnSpPr/>
            <p:nvPr/>
          </p:nvCxnSpPr>
          <p:spPr>
            <a:xfrm>
              <a:off x="9810223" y="3386278"/>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8CD51363-D668-DB44-9F28-C708C7081895}"/>
                </a:ext>
              </a:extLst>
            </p:cNvPr>
            <p:cNvCxnSpPr/>
            <p:nvPr/>
          </p:nvCxnSpPr>
          <p:spPr>
            <a:xfrm>
              <a:off x="9810223" y="3443428"/>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32D7F8B1-BD0C-8F41-82A8-427FFEF2A683}"/>
                </a:ext>
              </a:extLst>
            </p:cNvPr>
            <p:cNvCxnSpPr/>
            <p:nvPr/>
          </p:nvCxnSpPr>
          <p:spPr>
            <a:xfrm>
              <a:off x="9810223" y="3513278"/>
              <a:ext cx="1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5" name="TextBox 304">
              <a:extLst>
                <a:ext uri="{FF2B5EF4-FFF2-40B4-BE49-F238E27FC236}">
                  <a16:creationId xmlns:a16="http://schemas.microsoft.com/office/drawing/2014/main" id="{8DF0A9D2-388A-9042-8322-5DCA491874E4}"/>
                </a:ext>
              </a:extLst>
            </p:cNvPr>
            <p:cNvSpPr txBox="1"/>
            <p:nvPr/>
          </p:nvSpPr>
          <p:spPr>
            <a:xfrm flipH="1">
              <a:off x="9665730" y="3287564"/>
              <a:ext cx="96684" cy="307777"/>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9</a:t>
              </a:r>
            </a:p>
            <a:p>
              <a:pPr algn="r">
                <a:lnSpc>
                  <a:spcPct val="80000"/>
                </a:lnSpc>
              </a:pPr>
              <a:r>
                <a:rPr lang="en-GB" sz="500" dirty="0">
                  <a:latin typeface="Arial" panose="020B0604020202020204" pitchFamily="34" charset="0"/>
                  <a:ea typeface="Aileron" charset="0"/>
                  <a:cs typeface="Arial" panose="020B0604020202020204" pitchFamily="34" charset="0"/>
                </a:rPr>
                <a:t>8</a:t>
              </a:r>
            </a:p>
            <a:p>
              <a:pPr algn="r">
                <a:lnSpc>
                  <a:spcPct val="80000"/>
                </a:lnSpc>
              </a:pPr>
              <a:r>
                <a:rPr lang="en-GB" sz="500" dirty="0">
                  <a:latin typeface="Arial" panose="020B0604020202020204" pitchFamily="34" charset="0"/>
                  <a:ea typeface="Aileron" charset="0"/>
                  <a:cs typeface="Arial" panose="020B0604020202020204" pitchFamily="34" charset="0"/>
                </a:rPr>
                <a:t>7</a:t>
              </a:r>
            </a:p>
            <a:p>
              <a:pPr algn="r">
                <a:lnSpc>
                  <a:spcPct val="80000"/>
                </a:lnSpc>
              </a:pPr>
              <a:r>
                <a:rPr lang="en-GB" sz="500" dirty="0">
                  <a:latin typeface="Arial" panose="020B0604020202020204" pitchFamily="34" charset="0"/>
                  <a:ea typeface="Aileron" charset="0"/>
                  <a:cs typeface="Arial" panose="020B0604020202020204" pitchFamily="34" charset="0"/>
                </a:rPr>
                <a:t>6</a:t>
              </a:r>
            </a:p>
            <a:p>
              <a:pPr algn="r">
                <a:lnSpc>
                  <a:spcPct val="80000"/>
                </a:lnSpc>
              </a:pPr>
              <a:r>
                <a:rPr lang="en-GB" sz="500" dirty="0">
                  <a:latin typeface="Arial" panose="020B0604020202020204" pitchFamily="34" charset="0"/>
                  <a:ea typeface="Aileron" charset="0"/>
                  <a:cs typeface="Arial" panose="020B0604020202020204" pitchFamily="34" charset="0"/>
                </a:rPr>
                <a:t>5</a:t>
              </a:r>
            </a:p>
          </p:txBody>
        </p:sp>
        <p:sp>
          <p:nvSpPr>
            <p:cNvPr id="306" name="TextBox 305">
              <a:extLst>
                <a:ext uri="{FF2B5EF4-FFF2-40B4-BE49-F238E27FC236}">
                  <a16:creationId xmlns:a16="http://schemas.microsoft.com/office/drawing/2014/main" id="{45561F29-E082-AE46-8176-B62545E472C7}"/>
                </a:ext>
              </a:extLst>
            </p:cNvPr>
            <p:cNvSpPr txBox="1"/>
            <p:nvPr/>
          </p:nvSpPr>
          <p:spPr>
            <a:xfrm flipH="1">
              <a:off x="9665730" y="3617764"/>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4</a:t>
              </a:r>
            </a:p>
          </p:txBody>
        </p:sp>
        <p:sp>
          <p:nvSpPr>
            <p:cNvPr id="307" name="TextBox 306">
              <a:extLst>
                <a:ext uri="{FF2B5EF4-FFF2-40B4-BE49-F238E27FC236}">
                  <a16:creationId xmlns:a16="http://schemas.microsoft.com/office/drawing/2014/main" id="{4214B0E3-5DE5-9144-8FF8-3FA61026573F}"/>
                </a:ext>
              </a:extLst>
            </p:cNvPr>
            <p:cNvSpPr txBox="1"/>
            <p:nvPr/>
          </p:nvSpPr>
          <p:spPr>
            <a:xfrm flipH="1">
              <a:off x="9665730" y="3732064"/>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3</a:t>
              </a:r>
            </a:p>
          </p:txBody>
        </p:sp>
        <p:sp>
          <p:nvSpPr>
            <p:cNvPr id="308" name="TextBox 307">
              <a:extLst>
                <a:ext uri="{FF2B5EF4-FFF2-40B4-BE49-F238E27FC236}">
                  <a16:creationId xmlns:a16="http://schemas.microsoft.com/office/drawing/2014/main" id="{2A2A56CA-2EEB-C249-B3DD-B982D7E776EC}"/>
                </a:ext>
              </a:extLst>
            </p:cNvPr>
            <p:cNvSpPr txBox="1"/>
            <p:nvPr/>
          </p:nvSpPr>
          <p:spPr>
            <a:xfrm flipH="1">
              <a:off x="9675574" y="3896828"/>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2</a:t>
              </a:r>
            </a:p>
          </p:txBody>
        </p:sp>
        <p:sp>
          <p:nvSpPr>
            <p:cNvPr id="309" name="TextBox 308">
              <a:extLst>
                <a:ext uri="{FF2B5EF4-FFF2-40B4-BE49-F238E27FC236}">
                  <a16:creationId xmlns:a16="http://schemas.microsoft.com/office/drawing/2014/main" id="{5E2B82FD-64DA-D74C-9F3D-16E816DDAB75}"/>
                </a:ext>
              </a:extLst>
            </p:cNvPr>
            <p:cNvSpPr txBox="1"/>
            <p:nvPr/>
          </p:nvSpPr>
          <p:spPr>
            <a:xfrm flipH="1">
              <a:off x="9665730" y="4173389"/>
              <a:ext cx="96684" cy="61555"/>
            </a:xfrm>
            <a:prstGeom prst="rect">
              <a:avLst/>
            </a:prstGeom>
            <a:noFill/>
          </p:spPr>
          <p:txBody>
            <a:bodyPr wrap="square" lIns="0" tIns="0" rIns="0" bIns="0" rtlCol="0">
              <a:spAutoFit/>
            </a:bodyPr>
            <a:lstStyle/>
            <a:p>
              <a:pPr algn="r">
                <a:lnSpc>
                  <a:spcPct val="80000"/>
                </a:lnSpc>
              </a:pPr>
              <a:r>
                <a:rPr lang="en-GB" sz="500" dirty="0">
                  <a:latin typeface="Arial" panose="020B0604020202020204" pitchFamily="34" charset="0"/>
                  <a:ea typeface="Aileron" charset="0"/>
                  <a:cs typeface="Arial" panose="020B0604020202020204" pitchFamily="34" charset="0"/>
                </a:rPr>
                <a:t>1</a:t>
              </a:r>
            </a:p>
          </p:txBody>
        </p:sp>
      </p:grpSp>
      <p:sp>
        <p:nvSpPr>
          <p:cNvPr id="6" name="Content Placeholder 5">
            <a:extLst>
              <a:ext uri="{FF2B5EF4-FFF2-40B4-BE49-F238E27FC236}">
                <a16:creationId xmlns:a16="http://schemas.microsoft.com/office/drawing/2014/main" id="{9BC3BE13-140E-BAB4-09BF-9B9E7FE3FC1B}"/>
              </a:ext>
            </a:extLst>
          </p:cNvPr>
          <p:cNvSpPr>
            <a:spLocks noGrp="1"/>
          </p:cNvSpPr>
          <p:nvPr>
            <p:ph sz="quarter" idx="15"/>
          </p:nvPr>
        </p:nvSpPr>
        <p:spPr>
          <a:xfrm>
            <a:off x="620183" y="6375995"/>
            <a:ext cx="10180339" cy="365125"/>
          </a:xfrm>
        </p:spPr>
        <p:txBody>
          <a:bodyPr/>
          <a:lstStyle/>
          <a:p>
            <a:r>
              <a:rPr lang="en-GB" dirty="0"/>
              <a:t>Figure adapted from Johnson PJ, et al.</a:t>
            </a:r>
            <a:r>
              <a:rPr lang="en-GB" baseline="30000" dirty="0"/>
              <a:t>1</a:t>
            </a:r>
            <a:r>
              <a:rPr lang="en-GB" dirty="0"/>
              <a:t>; Nomogram to quickly assess the ALBI score</a:t>
            </a:r>
            <a:br>
              <a:rPr lang="en-GB" dirty="0"/>
            </a:br>
            <a:r>
              <a:rPr lang="en-GB" dirty="0"/>
              <a:t>ALBI, Albumin-Bilirubin; HCC, hepatocellular carcinoma</a:t>
            </a:r>
            <a:endParaRPr lang="en-GB" strike="sngStrike" dirty="0">
              <a:solidFill>
                <a:srgbClr val="FF0000"/>
              </a:solidFill>
            </a:endParaRPr>
          </a:p>
          <a:p>
            <a:r>
              <a:rPr lang="en-GB" dirty="0"/>
              <a:t>1. Johnson PJ, et al. J Clin Oncol. 2015;33:550-8;  2. Chan AWH, et al. J Gastroenterol Hepatol. 2016;31:1300-6</a:t>
            </a:r>
          </a:p>
          <a:p>
            <a:pPr marL="228600" indent="-228600">
              <a:buAutoNum type="arabicPeriod"/>
            </a:pPr>
            <a:endParaRPr lang="en-GB" dirty="0"/>
          </a:p>
          <a:p>
            <a:pPr marL="228600" indent="-228600">
              <a:buAutoNum type="arabicPeriod"/>
            </a:pPr>
            <a:endParaRPr lang="en-GB" dirty="0"/>
          </a:p>
        </p:txBody>
      </p:sp>
    </p:spTree>
    <p:extLst>
      <p:ext uri="{BB962C8B-B14F-4D97-AF65-F5344CB8AC3E}">
        <p14:creationId xmlns:p14="http://schemas.microsoft.com/office/powerpoint/2010/main" val="4266917205"/>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2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17</TotalTime>
  <Words>6435</Words>
  <Application>Microsoft Macintosh PowerPoint</Application>
  <PresentationFormat>Widescreen</PresentationFormat>
  <Paragraphs>1016</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Aileron</vt:lpstr>
      <vt:lpstr>Arial</vt:lpstr>
      <vt:lpstr>ArialMT</vt:lpstr>
      <vt:lpstr>Calibri</vt:lpstr>
      <vt:lpstr>Lucida Grande</vt:lpstr>
      <vt:lpstr>PT Sans Narrow</vt:lpstr>
      <vt:lpstr>Thème Office</vt:lpstr>
      <vt:lpstr>PowerPoint Presentation</vt:lpstr>
      <vt:lpstr>The use of IMMUNOTHERAPY IN hcc  Micro learning module two:  in-depth subgroup analyses and challenges  Dr Aiwu Ruth He, MD, PhD Medstar Georgetown University Hospital, Washington DC, USA  Prof. Dr Peter R. Galle, MD, PhD University Medical Centre Mainz, Mainz, Germany  JUNE 2023</vt:lpstr>
      <vt:lpstr>This programme has been developed by two international experts</vt:lpstr>
      <vt:lpstr>Developed by HCC COnnect</vt:lpstr>
      <vt:lpstr>Educational objectives</vt:lpstr>
      <vt:lpstr>Clinical takeaways*</vt:lpstr>
      <vt:lpstr>liver function:  Child-pugh and aLBI scoring systems in clinical trials in hcc</vt:lpstr>
      <vt:lpstr>Measuring Liver function in PATIENTS WITH HCC1 The child-pugh scoring system is widely used to grade liver function </vt:lpstr>
      <vt:lpstr>Measuring Liver function in patients with HCC the Albi scoring system was developed more recently to grade liver function1</vt:lpstr>
      <vt:lpstr>Performance of the ALBI scoring system in patients receiving sorafenib treatment</vt:lpstr>
      <vt:lpstr>The modified ALBI scoring system May provide better prognostic and predictive value for patients with HCC1,2</vt:lpstr>
      <vt:lpstr>subgroup analyses in IO HCC trials</vt:lpstr>
      <vt:lpstr>Subgroup analyses are important if…</vt:lpstr>
      <vt:lpstr>Heterogeneity of patients with hcc</vt:lpstr>
      <vt:lpstr>Subgroups for io treatment in HCC an overview</vt:lpstr>
      <vt:lpstr>Subgroup liver function</vt:lpstr>
      <vt:lpstr>Subgroup: Liver function | Atezolizumab + bevacizumab Albi Grade 1 had a greater overall survival (OS) benefit with Atezolizumab + Bevacizumab than with sorafenib1</vt:lpstr>
      <vt:lpstr>Subgroup: Liver function | Atezolizumab + bevacizumab safety profiles across subgroups based on liver function were generally consistent</vt:lpstr>
      <vt:lpstr>Subgroup: Liver function | tremelimumab + Durvalumab OS in both subgroups was consistent with the full analysis set</vt:lpstr>
      <vt:lpstr>Subgroup: Liver function | tremelimumab + Durvalumab safety profiles according to liver function were generally consistent</vt:lpstr>
      <vt:lpstr>Subgroup According to etiology of HCC: viral and non-viral HCC</vt:lpstr>
      <vt:lpstr>Subgroup: the cause of HCC – viral and non-viral HCC1 OS may be related to underlying liver disease</vt:lpstr>
      <vt:lpstr>Subgroup: viral/non-viral | Atezolizumab + bevacizumab OS (Updated Imbrave150)</vt:lpstr>
      <vt:lpstr>Subgroup: viral/non-viral | tremelimumab + Durvalumab  survival benefit of IO in patients with non-viral HCC and HBV-infected HCC </vt:lpstr>
      <vt:lpstr>Subgroup: viral/non-viral | tremelimumab + Durvalumab  survival benefit of IO in patients with non-viral HCC and HBV-infected HCC </vt:lpstr>
      <vt:lpstr>Subgroup: viral vERSUs non-viral etiology | tremelimumab + Durvalumab  INCIDENCES OF trAEs were lower across etiology subgroups</vt:lpstr>
      <vt:lpstr>Subgroup frail patients</vt:lpstr>
      <vt:lpstr>Frail patients with Child–Pugh class b or c these patients are usually excluded from clinical trials</vt:lpstr>
      <vt:lpstr>Frail patients with cardiovascular morbidity Patients with a recent cardiovascular event were excluded from Imbrave150</vt:lpstr>
      <vt:lpstr>In conclusion</vt:lpstr>
      <vt:lpstr>Multidisciplinary Team  Important to Determine the Course of Therapy for Patients with HCC</vt:lpstr>
      <vt:lpstr>In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479</cp:revision>
  <cp:lastPrinted>2017-02-15T09:54:46Z</cp:lastPrinted>
  <dcterms:created xsi:type="dcterms:W3CDTF">2016-10-14T09:38:18Z</dcterms:created>
  <dcterms:modified xsi:type="dcterms:W3CDTF">2023-05-22T12:30:14Z</dcterms:modified>
</cp:coreProperties>
</file>