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omments/modernComment_129_9AA2EC6C.xml" ContentType="application/vnd.ms-powerpoint.comment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1" r:id="rId2"/>
  </p:sldMasterIdLst>
  <p:notesMasterIdLst>
    <p:notesMasterId r:id="rId75"/>
  </p:notesMasterIdLst>
  <p:handoutMasterIdLst>
    <p:handoutMasterId r:id="rId76"/>
  </p:handoutMasterIdLst>
  <p:sldIdLst>
    <p:sldId id="256" r:id="rId3"/>
    <p:sldId id="257" r:id="rId4"/>
    <p:sldId id="261" r:id="rId5"/>
    <p:sldId id="263" r:id="rId6"/>
    <p:sldId id="264" r:id="rId7"/>
    <p:sldId id="262" r:id="rId8"/>
    <p:sldId id="265" r:id="rId9"/>
    <p:sldId id="266" r:id="rId10"/>
    <p:sldId id="268" r:id="rId11"/>
    <p:sldId id="331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520" r:id="rId48"/>
    <p:sldId id="547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7" r:id="rId71"/>
    <p:sldId id="332" r:id="rId72"/>
    <p:sldId id="328" r:id="rId73"/>
    <p:sldId id="330" r:id="rId74"/>
  </p:sldIdLst>
  <p:sldSz cx="12192000" cy="6858000"/>
  <p:notesSz cx="6858000" cy="9144000"/>
  <p:defaultTextStyle>
    <a:defPPr>
      <a:defRPr lang="fr-FR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2470" userDrawn="1">
          <p15:clr>
            <a:srgbClr val="A4A3A4"/>
          </p15:clr>
        </p15:guide>
        <p15:guide id="3" pos="1907" userDrawn="1">
          <p15:clr>
            <a:srgbClr val="A4A3A4"/>
          </p15:clr>
        </p15:guide>
        <p15:guide id="4" orient="horz" pos="3475" userDrawn="1">
          <p15:clr>
            <a:srgbClr val="A4A3A4"/>
          </p15:clr>
        </p15:guide>
        <p15:guide id="5" orient="horz" pos="3702" userDrawn="1">
          <p15:clr>
            <a:srgbClr val="A4A3A4"/>
          </p15:clr>
        </p15:guide>
        <p15:guide id="6" orient="horz" pos="3803" userDrawn="1">
          <p15:clr>
            <a:srgbClr val="A4A3A4"/>
          </p15:clr>
        </p15:guide>
        <p15:guide id="7" orient="horz" pos="4222" userDrawn="1">
          <p15:clr>
            <a:srgbClr val="A4A3A4"/>
          </p15:clr>
        </p15:guide>
        <p15:guide id="8" pos="680" userDrawn="1">
          <p15:clr>
            <a:srgbClr val="A4A3A4"/>
          </p15:clr>
        </p15:guide>
        <p15:guide id="9" pos="401" userDrawn="1">
          <p15:clr>
            <a:srgbClr val="A4A3A4"/>
          </p15:clr>
        </p15:guide>
        <p15:guide id="10" pos="2574" userDrawn="1">
          <p15:clr>
            <a:srgbClr val="A4A3A4"/>
          </p15:clr>
        </p15:guide>
        <p15:guide id="11" pos="2760" userDrawn="1">
          <p15:clr>
            <a:srgbClr val="A4A3A4"/>
          </p15:clr>
        </p15:guide>
        <p15:guide id="12" pos="4979" userDrawn="1">
          <p15:clr>
            <a:srgbClr val="A4A3A4"/>
          </p15:clr>
        </p15:guide>
        <p15:guide id="13" pos="5199" userDrawn="1">
          <p15:clr>
            <a:srgbClr val="A4A3A4"/>
          </p15:clr>
        </p15:guide>
        <p15:guide id="14" pos="74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203774-26AF-7DC6-696C-D1D6181E9F23}" name="Howard Donohue" initials="HD" userId="4648ce945642090e" providerId="Windows Live"/>
  <p188:author id="{9717A496-5E14-81C2-42E6-ACBD1B71E9DF}" name="francesca losacco" initials="fl" userId="29d4c46f77f8448c" providerId="Windows Live"/>
  <p188:author id="{B6EADFD9-A570-F47F-175B-7CD0792BACD2}" name="Tolaney, Sara M.,MD, MPH" initials="TSMM" userId="S::sara_tolaney@dfci.harvard.edu::662f582c-055b-4fce-b3af-ed8702346878" providerId="AD"/>
  <p188:author id="{1B1E6BE7-8E67-C059-1947-FFE6B35C06A2}" name="Bardia, Aditya,MD, MPH" initials="BAM" userId="S::bardia.aditya@mgh.harvard.edu::d5387fcc-50e0-4769-9a06-e43eaf56a03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RON Michal" initials="YM" lastIdx="36" clrIdx="0">
    <p:extLst>
      <p:ext uri="{19B8F6BF-5375-455C-9EA6-DF929625EA0E}">
        <p15:presenceInfo xmlns:p15="http://schemas.microsoft.com/office/powerpoint/2012/main" userId="S-1-5-21-1292428093-1123561945-1801674531-38465" providerId="AD"/>
      </p:ext>
    </p:extLst>
  </p:cmAuthor>
  <p:cmAuthor id="2" name="Patty Cason" initials="PC" lastIdx="23" clrIdx="1">
    <p:extLst>
      <p:ext uri="{19B8F6BF-5375-455C-9EA6-DF929625EA0E}">
        <p15:presenceInfo xmlns:p15="http://schemas.microsoft.com/office/powerpoint/2012/main" userId="24469888d1861777" providerId="Windows Live"/>
      </p:ext>
    </p:extLst>
  </p:cmAuthor>
  <p:cmAuthor id="3" name="Kim Grootscholten" initials="KG" lastIdx="1" clrIdx="2">
    <p:extLst>
      <p:ext uri="{19B8F6BF-5375-455C-9EA6-DF929625EA0E}">
        <p15:presenceInfo xmlns:p15="http://schemas.microsoft.com/office/powerpoint/2012/main" userId="e7084306cf7865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E8F00"/>
    <a:srgbClr val="FFC8CC"/>
    <a:srgbClr val="F5EAE8"/>
    <a:srgbClr val="EAD1CE"/>
    <a:srgbClr val="FFFFFF"/>
    <a:srgbClr val="F9F8FA"/>
    <a:srgbClr val="FCF7F6"/>
    <a:srgbClr val="FFFCF8"/>
    <a:srgbClr val="F6F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E05730-C7AF-43B1-909C-9BEA23487A73}" v="70" dt="2023-06-26T12:59:23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3" autoAdjust="0"/>
    <p:restoredTop sz="94694"/>
  </p:normalViewPr>
  <p:slideViewPr>
    <p:cSldViewPr snapToGrid="0">
      <p:cViewPr varScale="1">
        <p:scale>
          <a:sx n="78" d="100"/>
          <a:sy n="78" d="100"/>
        </p:scale>
        <p:origin x="1243" y="62"/>
      </p:cViewPr>
      <p:guideLst>
        <p:guide orient="horz" pos="709"/>
        <p:guide pos="2470"/>
        <p:guide pos="1907"/>
        <p:guide orient="horz" pos="3475"/>
        <p:guide orient="horz" pos="3702"/>
        <p:guide orient="horz" pos="3803"/>
        <p:guide orient="horz" pos="4222"/>
        <p:guide pos="680"/>
        <p:guide pos="401"/>
        <p:guide pos="2574"/>
        <p:guide pos="2760"/>
        <p:guide pos="4979"/>
        <p:guide pos="5199"/>
        <p:guide pos="74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5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microsoft.com/office/2018/10/relationships/authors" Target="author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microsoft.com/office/2016/11/relationships/changesInfo" Target="changesInfos/changesInfo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 Losacco" userId="kZINJZI1/qqekxLLzm7rIUcWwrgN3cxR2Cla2SgIva4=" providerId="None" clId="Web-{7DE05730-C7AF-43B1-909C-9BEA23487A73}"/>
    <pc:docChg chg="modSld">
      <pc:chgData name="Francesca  Losacco" userId="kZINJZI1/qqekxLLzm7rIUcWwrgN3cxR2Cla2SgIva4=" providerId="None" clId="Web-{7DE05730-C7AF-43B1-909C-9BEA23487A73}" dt="2023-06-26T12:59:23.956" v="79" actId="20577"/>
      <pc:docMkLst>
        <pc:docMk/>
      </pc:docMkLst>
      <pc:sldChg chg="delSp">
        <pc:chgData name="Francesca  Losacco" userId="kZINJZI1/qqekxLLzm7rIUcWwrgN3cxR2Cla2SgIva4=" providerId="None" clId="Web-{7DE05730-C7AF-43B1-909C-9BEA23487A73}" dt="2023-06-26T12:57:59.562" v="71"/>
        <pc:sldMkLst>
          <pc:docMk/>
          <pc:sldMk cId="2533009047" sldId="268"/>
        </pc:sldMkLst>
        <pc:spChg chg="del">
          <ac:chgData name="Francesca  Losacco" userId="kZINJZI1/qqekxLLzm7rIUcWwrgN3cxR2Cla2SgIva4=" providerId="None" clId="Web-{7DE05730-C7AF-43B1-909C-9BEA23487A73}" dt="2023-06-26T12:57:59.562" v="71"/>
          <ac:spMkLst>
            <pc:docMk/>
            <pc:sldMk cId="2533009047" sldId="268"/>
            <ac:spMk id="8" creationId="{8BB687F7-E0E6-F385-6FE0-1EE0A22BDF4C}"/>
          </ac:spMkLst>
        </pc:spChg>
      </pc:sldChg>
      <pc:sldChg chg="addSp modSp">
        <pc:chgData name="Francesca  Losacco" userId="kZINJZI1/qqekxLLzm7rIUcWwrgN3cxR2Cla2SgIva4=" providerId="None" clId="Web-{7DE05730-C7AF-43B1-909C-9BEA23487A73}" dt="2023-06-26T12:22:51.529" v="35" actId="1076"/>
        <pc:sldMkLst>
          <pc:docMk/>
          <pc:sldMk cId="3339802666" sldId="275"/>
        </pc:sldMkLst>
        <pc:spChg chg="add mod">
          <ac:chgData name="Francesca  Losacco" userId="kZINJZI1/qqekxLLzm7rIUcWwrgN3cxR2Cla2SgIva4=" providerId="None" clId="Web-{7DE05730-C7AF-43B1-909C-9BEA23487A73}" dt="2023-06-26T12:22:51.529" v="35" actId="1076"/>
          <ac:spMkLst>
            <pc:docMk/>
            <pc:sldMk cId="3339802666" sldId="275"/>
            <ac:spMk id="2" creationId="{3FAB93E8-A84F-EE55-F074-568E814C5452}"/>
          </ac:spMkLst>
        </pc:spChg>
        <pc:spChg chg="mod">
          <ac:chgData name="Francesca  Losacco" userId="kZINJZI1/qqekxLLzm7rIUcWwrgN3cxR2Cla2SgIva4=" providerId="None" clId="Web-{7DE05730-C7AF-43B1-909C-9BEA23487A73}" dt="2023-06-26T12:22:36.903" v="32" actId="20577"/>
          <ac:spMkLst>
            <pc:docMk/>
            <pc:sldMk cId="3339802666" sldId="275"/>
            <ac:spMk id="8" creationId="{EE2EC0FC-4886-1126-A59F-0DFFA51D7B3D}"/>
          </ac:spMkLst>
        </pc:spChg>
        <pc:graphicFrameChg chg="mod">
          <ac:chgData name="Francesca  Losacco" userId="kZINJZI1/qqekxLLzm7rIUcWwrgN3cxR2Cla2SgIva4=" providerId="None" clId="Web-{7DE05730-C7AF-43B1-909C-9BEA23487A73}" dt="2023-06-26T12:22:44.872" v="34" actId="1076"/>
          <ac:graphicFrameMkLst>
            <pc:docMk/>
            <pc:sldMk cId="3339802666" sldId="275"/>
            <ac:graphicFrameMk id="5" creationId="{AE22EA32-07B3-040A-184B-18BA1DCE06F3}"/>
          </ac:graphicFrameMkLst>
        </pc:graphicFrameChg>
      </pc:sldChg>
      <pc:sldChg chg="addSp modSp">
        <pc:chgData name="Francesca  Losacco" userId="kZINJZI1/qqekxLLzm7rIUcWwrgN3cxR2Cla2SgIva4=" providerId="None" clId="Web-{7DE05730-C7AF-43B1-909C-9BEA23487A73}" dt="2023-06-26T12:20:52.196" v="10" actId="20577"/>
        <pc:sldMkLst>
          <pc:docMk/>
          <pc:sldMk cId="3573590599" sldId="279"/>
        </pc:sldMkLst>
        <pc:spChg chg="add mod">
          <ac:chgData name="Francesca  Losacco" userId="kZINJZI1/qqekxLLzm7rIUcWwrgN3cxR2Cla2SgIva4=" providerId="None" clId="Web-{7DE05730-C7AF-43B1-909C-9BEA23487A73}" dt="2023-06-26T12:20:48.368" v="9" actId="1076"/>
          <ac:spMkLst>
            <pc:docMk/>
            <pc:sldMk cId="3573590599" sldId="279"/>
            <ac:spMk id="2" creationId="{51DBFD0F-92E6-17EE-7191-8716A2B1F806}"/>
          </ac:spMkLst>
        </pc:spChg>
        <pc:spChg chg="mod">
          <ac:chgData name="Francesca  Losacco" userId="kZINJZI1/qqekxLLzm7rIUcWwrgN3cxR2Cla2SgIva4=" providerId="None" clId="Web-{7DE05730-C7AF-43B1-909C-9BEA23487A73}" dt="2023-06-26T12:20:52.196" v="10" actId="20577"/>
          <ac:spMkLst>
            <pc:docMk/>
            <pc:sldMk cId="3573590599" sldId="279"/>
            <ac:spMk id="8" creationId="{89C9155D-2E03-E90E-B504-34B3C2D321DC}"/>
          </ac:spMkLst>
        </pc:spChg>
      </pc:sldChg>
      <pc:sldChg chg="addSp modSp">
        <pc:chgData name="Francesca  Losacco" userId="kZINJZI1/qqekxLLzm7rIUcWwrgN3cxR2Cla2SgIva4=" providerId="None" clId="Web-{7DE05730-C7AF-43B1-909C-9BEA23487A73}" dt="2023-06-26T12:58:52.580" v="75" actId="20577"/>
        <pc:sldMkLst>
          <pc:docMk/>
          <pc:sldMk cId="525319121" sldId="288"/>
        </pc:sldMkLst>
        <pc:spChg chg="add mod">
          <ac:chgData name="Francesca  Losacco" userId="kZINJZI1/qqekxLLzm7rIUcWwrgN3cxR2Cla2SgIva4=" providerId="None" clId="Web-{7DE05730-C7AF-43B1-909C-9BEA23487A73}" dt="2023-06-26T12:24:21.439" v="42" actId="1076"/>
          <ac:spMkLst>
            <pc:docMk/>
            <pc:sldMk cId="525319121" sldId="288"/>
            <ac:spMk id="2" creationId="{AAAAAEBA-638E-FE8C-D63C-DB965DE36813}"/>
          </ac:spMkLst>
        </pc:spChg>
        <pc:spChg chg="mod">
          <ac:chgData name="Francesca  Losacco" userId="kZINJZI1/qqekxLLzm7rIUcWwrgN3cxR2Cla2SgIva4=" providerId="None" clId="Web-{7DE05730-C7AF-43B1-909C-9BEA23487A73}" dt="2023-06-26T12:58:52.580" v="75" actId="20577"/>
          <ac:spMkLst>
            <pc:docMk/>
            <pc:sldMk cId="525319121" sldId="288"/>
            <ac:spMk id="17" creationId="{0A17958C-33EB-1B7E-D90B-41525C77CC78}"/>
          </ac:spMkLst>
        </pc:spChg>
      </pc:sldChg>
      <pc:sldChg chg="addSp modSp">
        <pc:chgData name="Francesca  Losacco" userId="kZINJZI1/qqekxLLzm7rIUcWwrgN3cxR2Cla2SgIva4=" providerId="None" clId="Web-{7DE05730-C7AF-43B1-909C-9BEA23487A73}" dt="2023-06-26T12:25:51.285" v="47" actId="1076"/>
        <pc:sldMkLst>
          <pc:docMk/>
          <pc:sldMk cId="3200713137" sldId="291"/>
        </pc:sldMkLst>
        <pc:spChg chg="add mod">
          <ac:chgData name="Francesca  Losacco" userId="kZINJZI1/qqekxLLzm7rIUcWwrgN3cxR2Cla2SgIva4=" providerId="None" clId="Web-{7DE05730-C7AF-43B1-909C-9BEA23487A73}" dt="2023-06-26T12:25:51.285" v="47" actId="1076"/>
          <ac:spMkLst>
            <pc:docMk/>
            <pc:sldMk cId="3200713137" sldId="291"/>
            <ac:spMk id="3" creationId="{AF29DF80-6906-DE78-9795-B944CB541FF6}"/>
          </ac:spMkLst>
        </pc:spChg>
        <pc:spChg chg="mod">
          <ac:chgData name="Francesca  Losacco" userId="kZINJZI1/qqekxLLzm7rIUcWwrgN3cxR2Cla2SgIva4=" providerId="None" clId="Web-{7DE05730-C7AF-43B1-909C-9BEA23487A73}" dt="2023-06-26T12:25:47.863" v="46" actId="20577"/>
          <ac:spMkLst>
            <pc:docMk/>
            <pc:sldMk cId="3200713137" sldId="291"/>
            <ac:spMk id="18" creationId="{8CA4C88A-E376-A679-8D8A-2CD9EBD93570}"/>
          </ac:spMkLst>
        </pc:spChg>
      </pc:sldChg>
      <pc:sldChg chg="addSp modSp">
        <pc:chgData name="Francesca  Losacco" userId="kZINJZI1/qqekxLLzm7rIUcWwrgN3cxR2Cla2SgIva4=" providerId="None" clId="Web-{7DE05730-C7AF-43B1-909C-9BEA23487A73}" dt="2023-06-26T12:26:46.866" v="57" actId="1076"/>
        <pc:sldMkLst>
          <pc:docMk/>
          <pc:sldMk cId="3183251840" sldId="311"/>
        </pc:sldMkLst>
        <pc:spChg chg="add mod">
          <ac:chgData name="Francesca  Losacco" userId="kZINJZI1/qqekxLLzm7rIUcWwrgN3cxR2Cla2SgIva4=" providerId="None" clId="Web-{7DE05730-C7AF-43B1-909C-9BEA23487A73}" dt="2023-06-26T12:26:46.866" v="57" actId="1076"/>
          <ac:spMkLst>
            <pc:docMk/>
            <pc:sldMk cId="3183251840" sldId="311"/>
            <ac:spMk id="2" creationId="{2F608E5B-73B6-8588-FD91-888B80F587CA}"/>
          </ac:spMkLst>
        </pc:spChg>
        <pc:spChg chg="mod">
          <ac:chgData name="Francesca  Losacco" userId="kZINJZI1/qqekxLLzm7rIUcWwrgN3cxR2Cla2SgIva4=" providerId="None" clId="Web-{7DE05730-C7AF-43B1-909C-9BEA23487A73}" dt="2023-06-26T12:26:42.240" v="56" actId="20577"/>
          <ac:spMkLst>
            <pc:docMk/>
            <pc:sldMk cId="3183251840" sldId="311"/>
            <ac:spMk id="4" creationId="{B43E977B-E517-5192-ADC8-20DBA182C5C0}"/>
          </ac:spMkLst>
        </pc:spChg>
      </pc:sldChg>
      <pc:sldChg chg="addSp modSp">
        <pc:chgData name="Francesca  Losacco" userId="kZINJZI1/qqekxLLzm7rIUcWwrgN3cxR2Cla2SgIva4=" providerId="None" clId="Web-{7DE05730-C7AF-43B1-909C-9BEA23487A73}" dt="2023-06-26T12:28:04.728" v="70" actId="1076"/>
        <pc:sldMkLst>
          <pc:docMk/>
          <pc:sldMk cId="3174452197" sldId="318"/>
        </pc:sldMkLst>
        <pc:spChg chg="add mod">
          <ac:chgData name="Francesca  Losacco" userId="kZINJZI1/qqekxLLzm7rIUcWwrgN3cxR2Cla2SgIva4=" providerId="None" clId="Web-{7DE05730-C7AF-43B1-909C-9BEA23487A73}" dt="2023-06-26T12:28:04.728" v="70" actId="1076"/>
          <ac:spMkLst>
            <pc:docMk/>
            <pc:sldMk cId="3174452197" sldId="318"/>
            <ac:spMk id="2" creationId="{9AB5D9A8-467E-16B4-6648-B0F1C390A049}"/>
          </ac:spMkLst>
        </pc:spChg>
        <pc:spChg chg="mod">
          <ac:chgData name="Francesca  Losacco" userId="kZINJZI1/qqekxLLzm7rIUcWwrgN3cxR2Cla2SgIva4=" providerId="None" clId="Web-{7DE05730-C7AF-43B1-909C-9BEA23487A73}" dt="2023-06-26T12:27:33.039" v="63" actId="20577"/>
          <ac:spMkLst>
            <pc:docMk/>
            <pc:sldMk cId="3174452197" sldId="318"/>
            <ac:spMk id="9" creationId="{EC8B54DA-8416-5AC1-FDED-9150AAFA7FBB}"/>
          </ac:spMkLst>
        </pc:spChg>
        <pc:graphicFrameChg chg="mod">
          <ac:chgData name="Francesca  Losacco" userId="kZINJZI1/qqekxLLzm7rIUcWwrgN3cxR2Cla2SgIva4=" providerId="None" clId="Web-{7DE05730-C7AF-43B1-909C-9BEA23487A73}" dt="2023-06-26T12:27:59.743" v="69" actId="1076"/>
          <ac:graphicFrameMkLst>
            <pc:docMk/>
            <pc:sldMk cId="3174452197" sldId="318"/>
            <ac:graphicFrameMk id="5" creationId="{44695038-DDF7-CD1A-527C-756EB8E8940F}"/>
          </ac:graphicFrameMkLst>
        </pc:graphicFrameChg>
      </pc:sldChg>
      <pc:sldChg chg="modSp">
        <pc:chgData name="Francesca  Losacco" userId="kZINJZI1/qqekxLLzm7rIUcWwrgN3cxR2Cla2SgIva4=" providerId="None" clId="Web-{7DE05730-C7AF-43B1-909C-9BEA23487A73}" dt="2023-06-26T12:59:23.956" v="79" actId="20577"/>
        <pc:sldMkLst>
          <pc:docMk/>
          <pc:sldMk cId="1566863987" sldId="323"/>
        </pc:sldMkLst>
        <pc:spChg chg="mod">
          <ac:chgData name="Francesca  Losacco" userId="kZINJZI1/qqekxLLzm7rIUcWwrgN3cxR2Cla2SgIva4=" providerId="None" clId="Web-{7DE05730-C7AF-43B1-909C-9BEA23487A73}" dt="2023-06-26T12:59:15.206" v="78" actId="20577"/>
          <ac:spMkLst>
            <pc:docMk/>
            <pc:sldMk cId="1566863987" sldId="323"/>
            <ac:spMk id="6" creationId="{528F4B33-449D-63E2-8ADF-7EE37937F216}"/>
          </ac:spMkLst>
        </pc:spChg>
        <pc:spChg chg="mod">
          <ac:chgData name="Francesca  Losacco" userId="kZINJZI1/qqekxLLzm7rIUcWwrgN3cxR2Cla2SgIva4=" providerId="None" clId="Web-{7DE05730-C7AF-43B1-909C-9BEA23487A73}" dt="2023-06-26T12:59:23.956" v="79" actId="20577"/>
          <ac:spMkLst>
            <pc:docMk/>
            <pc:sldMk cId="1566863987" sldId="323"/>
            <ac:spMk id="94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E1-4B23-924E-61D8AA4AC5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50-4581-BB9F-8506F510C1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50-4581-BB9F-8506F510C1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50-4581-BB9F-8506F510C1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1-4B23-924E-61D8AA4AC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31-4C15-80D4-0E0B2588B580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5E-4D2B-9FDB-33ECAC2D79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31-4C15-80D4-0E0B2588B5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31-4C15-80D4-0E0B2588B5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16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5E-4D2B-9FDB-33ECAC2D7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1A-4340-A9B8-893A66F2AFD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70-4DAD-8293-7A62337313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1A-4340-A9B8-893A66F2AF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1A-4340-A9B8-893A66F2AF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9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70-4DAD-8293-7A6233731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EA-42C2-A8A5-601950410E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B8-4793-A5A5-09C6403A30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B8-4793-A5A5-09C6403A30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B8-4793-A5A5-09C6403A303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EA-42C2-A8A5-601950410E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9</c:v>
                </c:pt>
                <c:pt idx="2">
                  <c:v>10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EA-42C2-A8A5-601950410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45-42C6-A3A0-B2EA0731C7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1E-4BF7-BBD0-BFC4B9D0ED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1E-4BF7-BBD0-BFC4B9D0ED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1E-4BF7-BBD0-BFC4B9D0ED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15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5-42C6-A3A0-B2EA0731C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DF-432E-97F9-5264844058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66-45F4-ABFA-DEB4750A65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66-45F4-ABFA-DEB4750A65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66-45F4-ABFA-DEB4750A65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F-432E-97F9-526484405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AF-484F-9084-821F0D650C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46-4069-BAAD-90FFB05CD4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46-4069-BAAD-90FFB05CD4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46-4069-BAAD-90FFB05CD4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9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AF-484F-9084-821F0D650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DC-40CE-8CE6-36B64394687E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D3-4543-B7A4-F9AD821FF9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DC-40CE-8CE6-36B6439468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DC-40CE-8CE6-36B6439468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2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D3-4543-B7A4-F9AD821FF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0D-45E9-87FF-5212B00DC82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EC-430C-8750-B994038DDD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8EC-430C-8750-B994038DDD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0D-45E9-87FF-5212B00DC8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20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C-430C-8750-B994038DD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TP53</c:v>
                </c:pt>
                <c:pt idx="1">
                  <c:v>PIK3CA</c:v>
                </c:pt>
                <c:pt idx="2">
                  <c:v>GATA3</c:v>
                </c:pt>
                <c:pt idx="3">
                  <c:v>ESR1</c:v>
                </c:pt>
                <c:pt idx="4">
                  <c:v>RPTOR</c:v>
                </c:pt>
                <c:pt idx="5">
                  <c:v>ERBB3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</c:v>
                </c:pt>
                <c:pt idx="1">
                  <c:v>36</c:v>
                </c:pt>
                <c:pt idx="2">
                  <c:v>23</c:v>
                </c:pt>
                <c:pt idx="3">
                  <c:v>32</c:v>
                </c:pt>
                <c:pt idx="4">
                  <c:v>14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C-494E-AAB3-6994871865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TP53</c:v>
                </c:pt>
                <c:pt idx="1">
                  <c:v>PIK3CA</c:v>
                </c:pt>
                <c:pt idx="2">
                  <c:v>GATA3</c:v>
                </c:pt>
                <c:pt idx="3">
                  <c:v>ESR1</c:v>
                </c:pt>
                <c:pt idx="4">
                  <c:v>RPTOR</c:v>
                </c:pt>
                <c:pt idx="5">
                  <c:v>ERBB3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37</c:v>
                </c:pt>
                <c:pt idx="1">
                  <c:v>35</c:v>
                </c:pt>
                <c:pt idx="2">
                  <c:v>11</c:v>
                </c:pt>
                <c:pt idx="3">
                  <c:v>0.4</c:v>
                </c:pt>
                <c:pt idx="4">
                  <c:v>0.4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2C-494E-AAB3-6994871865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TP53</c:v>
                </c:pt>
                <c:pt idx="1">
                  <c:v>PIK3CA</c:v>
                </c:pt>
                <c:pt idx="2">
                  <c:v>GATA3</c:v>
                </c:pt>
                <c:pt idx="3">
                  <c:v>ESR1</c:v>
                </c:pt>
                <c:pt idx="4">
                  <c:v>RPTOR</c:v>
                </c:pt>
                <c:pt idx="5">
                  <c:v>ERBB3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19</c:v>
                </c:pt>
                <c:pt idx="1">
                  <c:v>43</c:v>
                </c:pt>
                <c:pt idx="2">
                  <c:v>14</c:v>
                </c:pt>
                <c:pt idx="3">
                  <c:v>0.6</c:v>
                </c:pt>
                <c:pt idx="4">
                  <c:v>0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2C-494E-AAB3-6994871865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8"/>
        <c:overlap val="-12"/>
        <c:axId val="108299823"/>
        <c:axId val="108774303"/>
      </c:barChart>
      <c:catAx>
        <c:axId val="10829982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774303"/>
        <c:crosses val="autoZero"/>
        <c:auto val="1"/>
        <c:lblAlgn val="ctr"/>
        <c:lblOffset val="100"/>
        <c:noMultiLvlLbl val="0"/>
      </c:catAx>
      <c:valAx>
        <c:axId val="1087743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299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29_9AA2EC6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AC4716-5DE1-834D-B933-C2A1B3C798D1}" authorId="{B6EADFD9-A570-F47F-175B-7CD0792BACD2}" created="2023-06-07T16:39:11.122">
    <pc:sldMkLst xmlns:pc="http://schemas.microsoft.com/office/powerpoint/2013/main/command">
      <pc:docMk/>
      <pc:sldMk cId="2594368620" sldId="297"/>
    </pc:sldMkLst>
    <p188:txBody>
      <a:bodyPr/>
      <a:lstStyle/>
      <a:p>
        <a:r>
          <a:rPr lang="en-US"/>
          <a:t>Yes, highlighted areas look great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7/11/2023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7/11/2023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4" name="Google Shape;3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3601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934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750888"/>
            <a:ext cx="6589712" cy="370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3" name="Google Shape;473;p14:notes"/>
          <p:cNvSpPr txBox="1">
            <a:spLocks noGrp="1"/>
          </p:cNvSpPr>
          <p:nvPr>
            <p:ph type="body" idx="1"/>
          </p:nvPr>
        </p:nvSpPr>
        <p:spPr>
          <a:xfrm>
            <a:off x="761138" y="4699289"/>
            <a:ext cx="6081300" cy="4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Johnston SR. Enhancing Endocrine Therapy for Hormone Receptor-Positive Advanced Breast Cancer: </a:t>
            </a:r>
            <a:r>
              <a:rPr lang="en" sz="1200" b="0" i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Cotargeting</a:t>
            </a:r>
            <a:r>
              <a:rPr lang="en" sz="12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Signaling Pathways. </a:t>
            </a:r>
            <a:r>
              <a:rPr lang="en" sz="1200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 Natl Cancer Inst</a:t>
            </a:r>
            <a:r>
              <a:rPr lang="en" sz="12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2015;107(10):djv212. doi:10.1093/</a:t>
            </a:r>
            <a:r>
              <a:rPr lang="en" sz="1200" b="0" i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jnci</a:t>
            </a:r>
            <a:r>
              <a:rPr lang="en" sz="12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/djv212. https://</a:t>
            </a:r>
            <a:r>
              <a:rPr lang="en" sz="1200" b="0" i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academic.oup.com</a:t>
            </a:r>
            <a:r>
              <a:rPr lang="en" sz="12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" sz="1200" b="0" i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jnci</a:t>
            </a:r>
            <a:r>
              <a:rPr lang="en" sz="12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/article/107/10/djv212/987019?login=false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 sz="1200" b="0" i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Johnston SR. </a:t>
            </a:r>
            <a:r>
              <a:rPr lang="en" sz="1200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 Natl Cancer Inst</a:t>
            </a:r>
            <a:r>
              <a:rPr lang="en" sz="12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2015;107:djv212.</a:t>
            </a:r>
            <a:endParaRPr/>
          </a:p>
        </p:txBody>
      </p:sp>
      <p:sp>
        <p:nvSpPr>
          <p:cNvPr id="474" name="Google Shape;474;p14:notes"/>
          <p:cNvSpPr txBox="1">
            <a:spLocks noGrp="1"/>
          </p:cNvSpPr>
          <p:nvPr>
            <p:ph type="sldNum" idx="12"/>
          </p:nvPr>
        </p:nvSpPr>
        <p:spPr>
          <a:xfrm>
            <a:off x="4304316" y="9400139"/>
            <a:ext cx="3297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7400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750888"/>
            <a:ext cx="6589712" cy="370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3" name="Google Shape;483;p15:notes"/>
          <p:cNvSpPr txBox="1">
            <a:spLocks noGrp="1"/>
          </p:cNvSpPr>
          <p:nvPr>
            <p:ph type="body" idx="1"/>
          </p:nvPr>
        </p:nvSpPr>
        <p:spPr>
          <a:xfrm>
            <a:off x="761138" y="4699289"/>
            <a:ext cx="6081300" cy="4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Bardia A, Hovnanian MD, Brachtel EF, Nardi V. Case 35-2018: A 68-Year-Old Woman with Back Pain and a Remote History of Breast Cancer. </a:t>
            </a:r>
            <a:r>
              <a:rPr lang="en" sz="1200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Engl J Med</a:t>
            </a:r>
            <a:r>
              <a:rPr lang="en" sz="12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2018;379(20):1946-1953. doi:10.1056/NEJMcpc1616400. https://pubmed.ncbi.nlm.nih.gov/30428289/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 sz="1200" b="0" i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Bardia A, et al. </a:t>
            </a:r>
            <a:r>
              <a:rPr lang="en" sz="1200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Engl J Med</a:t>
            </a:r>
            <a:r>
              <a:rPr lang="en" sz="12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2018;379:1946-1953.</a:t>
            </a:r>
            <a:endParaRPr/>
          </a:p>
        </p:txBody>
      </p:sp>
      <p:sp>
        <p:nvSpPr>
          <p:cNvPr id="484" name="Google Shape;484;p15:notes"/>
          <p:cNvSpPr txBox="1">
            <a:spLocks noGrp="1"/>
          </p:cNvSpPr>
          <p:nvPr>
            <p:ph type="sldNum" idx="12"/>
          </p:nvPr>
        </p:nvSpPr>
        <p:spPr>
          <a:xfrm>
            <a:off x="4304316" y="9400139"/>
            <a:ext cx="3297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808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3a7e00e0ef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" name="Google Shape;492;g23a7e00e0ef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" sz="1100"/>
            </a:br>
            <a:br>
              <a:rPr lang="en"/>
            </a:br>
            <a:endParaRPr/>
          </a:p>
        </p:txBody>
      </p:sp>
      <p:sp>
        <p:nvSpPr>
          <p:cNvPr id="493" name="Google Shape;493;g23a7e00e0ef_1_14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g23a7e00e0ef_1_1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491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750888"/>
            <a:ext cx="6589712" cy="370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9" name="Google Shape;499;p18:notes"/>
          <p:cNvSpPr txBox="1">
            <a:spLocks noGrp="1"/>
          </p:cNvSpPr>
          <p:nvPr>
            <p:ph type="body" idx="1"/>
          </p:nvPr>
        </p:nvSpPr>
        <p:spPr>
          <a:xfrm>
            <a:off x="761138" y="4699289"/>
            <a:ext cx="6081300" cy="4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Bardia A, Kaklamani V, Wilks S, et al. Phase I Study of Elacestrant (RAD1901), a Novel Selective Estrogen Receptor Degrader, in ER-Positive, HER2-Negative Advanced Breast Cancer. </a:t>
            </a:r>
            <a:r>
              <a:rPr lang="en" sz="1200" b="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 Clin Oncol</a:t>
            </a:r>
            <a:r>
              <a:rPr lang="en" sz="12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2021;39(12):1360-1370. doi:10.1200/JCO.20.02272. https://ascopubs.org/doi/10.1200/JCO.20.02272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 sz="12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Bardia A, et al. </a:t>
            </a:r>
            <a:r>
              <a:rPr lang="en" sz="1200" b="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 Clin Oncol</a:t>
            </a:r>
            <a:r>
              <a:rPr lang="en" sz="12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2021;39:1360-1370.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8:notes"/>
          <p:cNvSpPr txBox="1">
            <a:spLocks noGrp="1"/>
          </p:cNvSpPr>
          <p:nvPr>
            <p:ph type="sldNum" idx="12"/>
          </p:nvPr>
        </p:nvSpPr>
        <p:spPr>
          <a:xfrm>
            <a:off x="4304316" y="9400139"/>
            <a:ext cx="3297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2751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976313"/>
            <a:ext cx="5948362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1" name="Google Shape;511;p19:notes"/>
          <p:cNvSpPr txBox="1">
            <a:spLocks noGrp="1"/>
          </p:cNvSpPr>
          <p:nvPr>
            <p:ph type="body" idx="1"/>
          </p:nvPr>
        </p:nvSpPr>
        <p:spPr>
          <a:xfrm>
            <a:off x="761138" y="4699289"/>
            <a:ext cx="6081300" cy="4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Elacestrant, an oral SERD, has demonstrated antitumor activity in preclinical models of ER+ BC, including those resistant to CDK4/6 inhibitors and with m</a:t>
            </a:r>
            <a:r>
              <a:rPr lang="en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ESR1</a:t>
            </a: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as well as in a Phase 1 trial (NCT02338349) of elacestrant in heavily pretreated patients with mBC</a:t>
            </a:r>
            <a:r>
              <a:rPr lang="en" sz="1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Post-menopausal women or men with mBC</a:t>
            </a:r>
            <a:r>
              <a:rPr lang="en" sz="1200" i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i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i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Bardia A, Neven P, Streich G, et al. Elacestrant, an oral selective estrogen receptor degrader vs investigator’s choice of endocrine monotherapy for ER+/HER2– advanced/metastatic breast cancer following progression on prior endocrine and CDK4/6 inhibitor therapy: Results of EMERALD phase 3 trial. Presented at: 2021 San Antonio Breast Cancer Symposium.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December 7-10, 2021; San Antonio, TX. </a:t>
            </a:r>
            <a:r>
              <a:rPr lang="en" sz="12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Abstract GS2-02.</a:t>
            </a:r>
            <a:endParaRPr sz="1200" i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i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Bardia A, et al. SABCS 2021. Abstract </a:t>
            </a:r>
            <a:r>
              <a:rPr lang="en" sz="18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GS2-02.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/>
          </a:p>
        </p:txBody>
      </p:sp>
      <p:sp>
        <p:nvSpPr>
          <p:cNvPr id="512" name="Google Shape;512;p19:notes"/>
          <p:cNvSpPr txBox="1">
            <a:spLocks noGrp="1"/>
          </p:cNvSpPr>
          <p:nvPr>
            <p:ph type="dt" idx="10"/>
          </p:nvPr>
        </p:nvSpPr>
        <p:spPr>
          <a:xfrm>
            <a:off x="4304316" y="0"/>
            <a:ext cx="3297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425" tIns="40225" rIns="80425" bIns="40225" anchor="t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r>
              <a:rPr lang="e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4/16/2023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9:notes"/>
          <p:cNvSpPr txBox="1">
            <a:spLocks noGrp="1"/>
          </p:cNvSpPr>
          <p:nvPr>
            <p:ph type="sldNum" idx="12"/>
          </p:nvPr>
        </p:nvSpPr>
        <p:spPr>
          <a:xfrm>
            <a:off x="4304316" y="9400139"/>
            <a:ext cx="3297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425" tIns="40225" rIns="80425" bIns="40225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</a:pPr>
            <a:fld id="{00000000-1234-1234-1234-123412341234}" type="slidenum">
              <a:rPr lang="en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670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750888"/>
            <a:ext cx="6589712" cy="370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9" name="Google Shape;529;p20:notes"/>
          <p:cNvSpPr txBox="1">
            <a:spLocks noGrp="1"/>
          </p:cNvSpPr>
          <p:nvPr>
            <p:ph type="body" idx="1"/>
          </p:nvPr>
        </p:nvSpPr>
        <p:spPr>
          <a:xfrm>
            <a:off x="761138" y="4699289"/>
            <a:ext cx="6081300" cy="4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Exploratory Add to speaker notes. As this was additional analysis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" sz="12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Bardia A, Neven P, Streich G, et al. Elacestrant, an oral selective estrogen receptor degrader vs investigator’s choice of endocrine monotherapy for ER+/HER2– advanced/metastatic breast cancer following progression on prior endocrine and CDK4/6 inhibitor therapy: Results of EMERALD phase 3 trial. Presented at: 2021 San Antonio Breast Cancer Symposium. </a:t>
            </a:r>
            <a:r>
              <a:rPr lang="en"/>
              <a:t>December 7-10, 2021; San Antonio, TX. </a:t>
            </a:r>
            <a:r>
              <a:rPr lang="en" sz="12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Abstract GS2-02.</a:t>
            </a:r>
            <a:endParaRPr sz="1200" i="1">
              <a:solidFill>
                <a:srgbClr val="7F7F7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i="1">
              <a:solidFill>
                <a:srgbClr val="7F7F7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"/>
              <a:t>Bardia A, et al. SABCS 2021. Abstract </a:t>
            </a:r>
            <a:r>
              <a:rPr lang="en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GS2-02.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57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3a9901a884_0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3a9901a884_0_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53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750888"/>
            <a:ext cx="6589712" cy="370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6" name="Google Shape;546;p21:notes"/>
          <p:cNvSpPr txBox="1">
            <a:spLocks noGrp="1"/>
          </p:cNvSpPr>
          <p:nvPr>
            <p:ph type="body" idx="1"/>
          </p:nvPr>
        </p:nvSpPr>
        <p:spPr>
          <a:xfrm>
            <a:off x="761138" y="4699289"/>
            <a:ext cx="6081300" cy="4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954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3a7e00e0ef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g23a7e00e0ef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83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1" name="Google Shape;341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001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2" name="Google Shape;56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" sz="1100"/>
            </a:br>
            <a:br>
              <a:rPr lang="en"/>
            </a:br>
            <a:endParaRPr/>
          </a:p>
        </p:txBody>
      </p:sp>
      <p:sp>
        <p:nvSpPr>
          <p:cNvPr id="563" name="Google Shape;563;p2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850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3a7e00e0ef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9" name="Google Shape;569;g23a7e00e0ef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828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7" name="Google Shape;57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837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" sz="1100"/>
            </a:br>
            <a:br>
              <a:rPr lang="en"/>
            </a:br>
            <a:endParaRPr/>
          </a:p>
        </p:txBody>
      </p:sp>
      <p:sp>
        <p:nvSpPr>
          <p:cNvPr id="587" name="Google Shape;587;p2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7880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750888"/>
            <a:ext cx="6589712" cy="370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3" name="Google Shape;593;p24:notes"/>
          <p:cNvSpPr txBox="1">
            <a:spLocks noGrp="1"/>
          </p:cNvSpPr>
          <p:nvPr>
            <p:ph type="body" idx="1"/>
          </p:nvPr>
        </p:nvSpPr>
        <p:spPr>
          <a:xfrm>
            <a:off x="761138" y="4699289"/>
            <a:ext cx="6081300" cy="4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4" name="Google Shape;594;p24:notes"/>
          <p:cNvSpPr txBox="1">
            <a:spLocks noGrp="1"/>
          </p:cNvSpPr>
          <p:nvPr>
            <p:ph type="sldNum" idx="12"/>
          </p:nvPr>
        </p:nvSpPr>
        <p:spPr>
          <a:xfrm>
            <a:off x="4304316" y="9400139"/>
            <a:ext cx="3297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664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3a9901a884_0_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3" name="Google Shape;603;g23a9901a884_0_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506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3a7e00e0ef_1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0" name="Google Shape;610;g23a7e00e0ef_1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3869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750888"/>
            <a:ext cx="6589712" cy="370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8" name="Google Shape;618;p31:notes"/>
          <p:cNvSpPr txBox="1">
            <a:spLocks noGrp="1"/>
          </p:cNvSpPr>
          <p:nvPr>
            <p:ph type="body" idx="1"/>
          </p:nvPr>
        </p:nvSpPr>
        <p:spPr>
          <a:xfrm>
            <a:off x="761138" y="4699289"/>
            <a:ext cx="6081300" cy="4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9" name="Google Shape;619;p31:notes"/>
          <p:cNvSpPr txBox="1">
            <a:spLocks noGrp="1"/>
          </p:cNvSpPr>
          <p:nvPr>
            <p:ph type="sldNum" idx="12"/>
          </p:nvPr>
        </p:nvSpPr>
        <p:spPr>
          <a:xfrm>
            <a:off x="4304316" y="9400139"/>
            <a:ext cx="3297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091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6" name="Google Shape;62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" sz="1100"/>
            </a:br>
            <a:br>
              <a:rPr lang="en"/>
            </a:br>
            <a:endParaRPr/>
          </a:p>
        </p:txBody>
      </p:sp>
      <p:sp>
        <p:nvSpPr>
          <p:cNvPr id="627" name="Google Shape;627;p3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7025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3" name="Google Shape;63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8650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p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90557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012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750888"/>
            <a:ext cx="6589712" cy="370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9" name="Google Shape;649;p41:notes"/>
          <p:cNvSpPr txBox="1">
            <a:spLocks noGrp="1"/>
          </p:cNvSpPr>
          <p:nvPr>
            <p:ph type="body" idx="1"/>
          </p:nvPr>
        </p:nvSpPr>
        <p:spPr>
          <a:xfrm>
            <a:off x="761138" y="4699289"/>
            <a:ext cx="6081300" cy="4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Bardia A, Hovnanian MD, Brachtel EF, Nardi V. Case 35-2018: A 68-Year-Old Woman with Back Pain and a Remote History of Breast Cancer. </a:t>
            </a:r>
            <a:r>
              <a:rPr lang="en" sz="1200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Engl J Med</a:t>
            </a:r>
            <a:r>
              <a:rPr lang="en" sz="12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2018;379(20):1946-1953. doi:10.1056/NEJMcpc1616400. https://pubmed.ncbi.nlm.nih.gov/30428289/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 sz="1200" b="0" i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2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Bardia A, et al. </a:t>
            </a:r>
            <a:r>
              <a:rPr lang="en" sz="1200" b="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Engl J Med</a:t>
            </a:r>
            <a:r>
              <a:rPr lang="en" sz="12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2018;379:1946-1953.</a:t>
            </a:r>
            <a:endParaRPr/>
          </a:p>
        </p:txBody>
      </p:sp>
      <p:sp>
        <p:nvSpPr>
          <p:cNvPr id="650" name="Google Shape;650;p41:notes"/>
          <p:cNvSpPr txBox="1">
            <a:spLocks noGrp="1"/>
          </p:cNvSpPr>
          <p:nvPr>
            <p:ph type="sldNum" idx="12"/>
          </p:nvPr>
        </p:nvSpPr>
        <p:spPr>
          <a:xfrm>
            <a:off x="4304316" y="9400139"/>
            <a:ext cx="3297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3018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3a9901a88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8" name="Google Shape;658;g23a9901a88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" sz="1100"/>
            </a:br>
            <a:br>
              <a:rPr lang="en"/>
            </a:br>
            <a:endParaRPr/>
          </a:p>
        </p:txBody>
      </p:sp>
      <p:sp>
        <p:nvSpPr>
          <p:cNvPr id="659" name="Google Shape;659;g23a9901a884_0_6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g23a9901a884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8584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240686ba492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g240686ba492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583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3a9901a884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4" name="Google Shape;674;g23a9901a884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3551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3a9901a884_0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4" name="Google Shape;684;g23a9901a884_0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8779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23a9901a884_0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3" name="Google Shape;693;g23a9901a884_0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525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3a9901a88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1" name="Google Shape;701;g23a9901a88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" sz="1100"/>
            </a:br>
            <a:br>
              <a:rPr lang="en"/>
            </a:br>
            <a:endParaRPr/>
          </a:p>
        </p:txBody>
      </p:sp>
      <p:sp>
        <p:nvSpPr>
          <p:cNvPr id="702" name="Google Shape;702;g23a9901a884_0_7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g23a9901a884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83262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3a9901a884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g23a9901a884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87751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23a9901a884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6" name="Google Shape;716;g23a9901a884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44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3" name="Google Shape;423;p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6608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23a9901a884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4" name="Google Shape;724;g23a9901a884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" sz="1100"/>
            </a:br>
            <a:br>
              <a:rPr lang="en"/>
            </a:br>
            <a:endParaRPr/>
          </a:p>
        </p:txBody>
      </p:sp>
      <p:sp>
        <p:nvSpPr>
          <p:cNvPr id="725" name="Google Shape;725;g23a9901a884_0_58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g23a9901a884_0_5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89647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23a9901a884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g23a9901a884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03973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23a9901a884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9" name="Google Shape;739;g23a9901a884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5461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23a9901a884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8" name="Google Shape;748;g23a9901a884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42673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23a9901a884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6" name="Google Shape;756;g23a9901a884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4212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23a9901a884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4" name="Google Shape;764;g23a9901a884_0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3137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9E9D-93A9-4E6A-8E42-DC0055A85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2282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9E9D-93A9-4E6A-8E42-DC0055A85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5197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23a9901a884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2" name="Google Shape;772;g23a9901a884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1871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23a9901a884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1" name="Google Shape;781;g23a9901a884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92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7" name="Google Shape;437;p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89530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8" name="Google Shape;78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" sz="1100"/>
            </a:br>
            <a:br>
              <a:rPr lang="en"/>
            </a:br>
            <a:endParaRPr/>
          </a:p>
        </p:txBody>
      </p:sp>
      <p:sp>
        <p:nvSpPr>
          <p:cNvPr id="789" name="Google Shape;789;p49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683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5" name="Google Shape;79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02330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2" name="Google Shape;80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51453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9" name="Google Shape;809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" sz="1100"/>
            </a:br>
            <a:br>
              <a:rPr lang="en"/>
            </a:br>
            <a:endParaRPr/>
          </a:p>
        </p:txBody>
      </p:sp>
      <p:sp>
        <p:nvSpPr>
          <p:cNvPr id="810" name="Google Shape;810;p5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2514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6" name="Google Shape;816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28137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6" name="Google Shape;826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0991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2" name="Google Shape;84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97368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6" name="Google Shape;85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98506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9" name="Google Shape;86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234916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7" name="Google Shape;87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099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9" name="Google Shape;409;p9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2408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6" name="Google Shape;886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" sz="1100"/>
            </a:br>
            <a:br>
              <a:rPr lang="en"/>
            </a:br>
            <a:endParaRPr/>
          </a:p>
        </p:txBody>
      </p:sp>
      <p:sp>
        <p:nvSpPr>
          <p:cNvPr id="887" name="Google Shape;887;p6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53185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3" name="Google Shape;893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7913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1" name="Google Shape;901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0586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1" name="Google Shape;91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4226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23a7e00e0ef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7" name="Google Shape;927;g23a7e00e0ef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5149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23a7e00e0ef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6" name="Google Shape;936;g23a7e00e0ef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01227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23ac171b68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5" name="Google Shape;945;g23ac171b68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0315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4" name="Google Shape;954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1006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1" name="Google Shape;961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en" sz="1100"/>
            </a:br>
            <a:br>
              <a:rPr lang="en"/>
            </a:br>
            <a:endParaRPr/>
          </a:p>
        </p:txBody>
      </p:sp>
      <p:sp>
        <p:nvSpPr>
          <p:cNvPr id="962" name="Google Shape;962;p6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89535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75" name="Google Shape;975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3200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5" name="Google Shape;4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880664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5" name="Google Shape;4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739653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2" name="Google Shape;982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996100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0" name="Google Shape;100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01" name="Google Shape;1001;p22:notes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2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822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2" name="Google Shape;4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7720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511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18" Type="http://schemas.openxmlformats.org/officeDocument/2006/relationships/hyperlink" Target="mailto:info@cor2ed.com" TargetMode="External"/><Relationship Id="rId26" Type="http://schemas.openxmlformats.org/officeDocument/2006/relationships/image" Target="../media/image20.svg"/><Relationship Id="rId3" Type="http://schemas.openxmlformats.org/officeDocument/2006/relationships/image" Target="../media/image3.svg"/><Relationship Id="rId21" Type="http://schemas.openxmlformats.org/officeDocument/2006/relationships/image" Target="../media/image15.png"/><Relationship Id="rId7" Type="http://schemas.openxmlformats.org/officeDocument/2006/relationships/image" Target="../media/image7.svg"/><Relationship Id="rId12" Type="http://schemas.openxmlformats.org/officeDocument/2006/relationships/hyperlink" Target="https://cor2ed.com/" TargetMode="External"/><Relationship Id="rId17" Type="http://schemas.openxmlformats.org/officeDocument/2006/relationships/image" Target="../media/image12.svg"/><Relationship Id="rId25" Type="http://schemas.openxmlformats.org/officeDocument/2006/relationships/image" Target="../media/image19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14.svg"/><Relationship Id="rId29" Type="http://schemas.openxmlformats.org/officeDocument/2006/relationships/hyperlink" Target="https://cor2ed.com/connects/breast-cancer-connect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hyperlink" Target="https://youtu.be/-frXH01_UXY" TargetMode="External"/><Relationship Id="rId24" Type="http://schemas.openxmlformats.org/officeDocument/2006/relationships/image" Target="../media/image18.svg"/><Relationship Id="rId5" Type="http://schemas.openxmlformats.org/officeDocument/2006/relationships/image" Target="../media/image5.svg"/><Relationship Id="rId15" Type="http://schemas.openxmlformats.org/officeDocument/2006/relationships/hyperlink" Target="https://twitter.com/BreastCaConnect" TargetMode="External"/><Relationship Id="rId23" Type="http://schemas.openxmlformats.org/officeDocument/2006/relationships/image" Target="../media/image17.png"/><Relationship Id="rId28" Type="http://schemas.openxmlformats.org/officeDocument/2006/relationships/hyperlink" Target="https://www.linkedin.com/company/giconnect/" TargetMode="External"/><Relationship Id="rId10" Type="http://schemas.openxmlformats.org/officeDocument/2006/relationships/hyperlink" Target="https://www.linkedin.com/company/breastcancerconnect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0.svg"/><Relationship Id="rId22" Type="http://schemas.openxmlformats.org/officeDocument/2006/relationships/image" Target="../media/image16.svg"/><Relationship Id="rId27" Type="http://schemas.openxmlformats.org/officeDocument/2006/relationships/hyperlink" Target="mailto:info@cor2ed" TargetMode="External"/><Relationship Id="rId30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2" y="2758364"/>
            <a:ext cx="5042679" cy="13412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10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noProof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6" y="1270569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891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269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457" indent="-342891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646" indent="-342891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/>
              <a:t>Add text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6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891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269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457" indent="-342891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646" indent="-342891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6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891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269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457" indent="-342891">
              <a:buFont typeface="Arial" charset="0"/>
              <a:buChar char="•"/>
              <a:defRPr sz="2000">
                <a:latin typeface="+mj-lt"/>
              </a:defRPr>
            </a:lvl4pPr>
            <a:lvl5pPr marL="2171646" indent="-342891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and add text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0"/>
            <a:ext cx="5186755" cy="7152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6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891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269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457" indent="-342891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646" indent="-342891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/>
              <a:t>Add text</a:t>
            </a:r>
          </a:p>
          <a:p>
            <a:endParaRPr lang="en-GB" noProof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891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269" indent="-342891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457" indent="-342891">
              <a:buFont typeface="Arial" charset="0"/>
              <a:buChar char="•"/>
              <a:defRPr sz="2000"/>
            </a:lvl4pPr>
            <a:lvl5pPr marL="2171646" indent="-342891">
              <a:buFont typeface="Arial" charset="0"/>
              <a:buChar char="•"/>
              <a:defRPr/>
            </a:lvl5pPr>
          </a:lstStyle>
          <a:p>
            <a:r>
              <a:rPr lang="en-GB" noProof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1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6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ADD TEXT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raphic 145">
            <a:extLst>
              <a:ext uri="{FF2B5EF4-FFF2-40B4-BE49-F238E27FC236}">
                <a16:creationId xmlns:a16="http://schemas.microsoft.com/office/drawing/2014/main" id="{0BA6C29F-1EC0-F449-9240-F2836B2693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7204" y="810931"/>
            <a:ext cx="9306371" cy="4471395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9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1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9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4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3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067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846903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4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9164" y="951062"/>
            <a:ext cx="1914541" cy="509239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90" y="6404237"/>
            <a:ext cx="6959903" cy="4537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1" baseline="0" noProof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1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79982A-8AC7-B74E-9EA1-C749F493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65695"/>
          <a:stretch/>
        </p:blipFill>
        <p:spPr>
          <a:xfrm>
            <a:off x="300855" y="1562276"/>
            <a:ext cx="3012116" cy="37567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7872BE-4EBB-BA49-A46A-FC3A5E900913}"/>
              </a:ext>
            </a:extLst>
          </p:cNvPr>
          <p:cNvSpPr txBox="1"/>
          <p:nvPr userDrawn="1"/>
        </p:nvSpPr>
        <p:spPr>
          <a:xfrm>
            <a:off x="787051" y="5497849"/>
            <a:ext cx="35893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0"/>
              </a:rPr>
              <a:t>@BREASTCANCER CONNECT</a:t>
            </a:r>
            <a:endParaRPr lang="en-GB" sz="140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44874-C0B0-C74D-BD78-708C15438149}"/>
              </a:ext>
            </a:extLst>
          </p:cNvPr>
          <p:cNvSpPr txBox="1"/>
          <p:nvPr userDrawn="1"/>
        </p:nvSpPr>
        <p:spPr>
          <a:xfrm>
            <a:off x="4832501" y="5497849"/>
            <a:ext cx="18629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1"/>
              </a:rPr>
              <a:t>@COR2ED</a:t>
            </a:r>
            <a:endParaRPr lang="en-GB" sz="140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99807B1-5B76-A64B-B52A-94C02C13D7AB}"/>
              </a:ext>
            </a:extLst>
          </p:cNvPr>
          <p:cNvSpPr/>
          <p:nvPr userDrawn="1"/>
        </p:nvSpPr>
        <p:spPr>
          <a:xfrm>
            <a:off x="416333" y="6033096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8A156A-6630-CA4A-B512-E1F50F476DD1}"/>
              </a:ext>
            </a:extLst>
          </p:cNvPr>
          <p:cNvSpPr txBox="1"/>
          <p:nvPr userDrawn="1"/>
        </p:nvSpPr>
        <p:spPr>
          <a:xfrm>
            <a:off x="805459" y="6013567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https://cor2ed.com/</a:t>
            </a:r>
            <a:endParaRPr lang="en-GB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12"/>
            <a:extLst>
              <a:ext uri="{FF2B5EF4-FFF2-40B4-BE49-F238E27FC236}">
                <a16:creationId xmlns:a16="http://schemas.microsoft.com/office/drawing/2014/main" id="{F02AE768-D7AB-A94B-80FA-A6650544CC9B}"/>
              </a:ext>
            </a:extLst>
          </p:cNvPr>
          <p:cNvSpPr/>
          <p:nvPr userDrawn="1"/>
        </p:nvSpPr>
        <p:spPr>
          <a:xfrm>
            <a:off x="391317" y="6016206"/>
            <a:ext cx="217083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World">
            <a:extLst>
              <a:ext uri="{FF2B5EF4-FFF2-40B4-BE49-F238E27FC236}">
                <a16:creationId xmlns:a16="http://schemas.microsoft.com/office/drawing/2014/main" id="{06F46356-6D1C-1A49-AFB9-876266891B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990" y="6070905"/>
            <a:ext cx="306593" cy="3065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C03111-CAAB-3D43-A9E6-ADA046B67BBD}"/>
              </a:ext>
            </a:extLst>
          </p:cNvPr>
          <p:cNvSpPr txBox="1"/>
          <p:nvPr userDrawn="1"/>
        </p:nvSpPr>
        <p:spPr>
          <a:xfrm>
            <a:off x="3080282" y="6033096"/>
            <a:ext cx="25409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</a:t>
            </a:r>
            <a:r>
              <a:rPr lang="en-GB" sz="1400" u="sng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5"/>
              </a:rPr>
              <a:t>@BreastCaConnect</a:t>
            </a:r>
            <a:endParaRPr lang="en-GB" sz="1400" u="sng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hlinkClick r:id="rId15"/>
            <a:extLst>
              <a:ext uri="{FF2B5EF4-FFF2-40B4-BE49-F238E27FC236}">
                <a16:creationId xmlns:a16="http://schemas.microsoft.com/office/drawing/2014/main" id="{9A0346C0-EC87-3C4C-A17B-08C8B6C59587}"/>
              </a:ext>
            </a:extLst>
          </p:cNvPr>
          <p:cNvSpPr/>
          <p:nvPr userDrawn="1"/>
        </p:nvSpPr>
        <p:spPr>
          <a:xfrm>
            <a:off x="2661899" y="6015173"/>
            <a:ext cx="277313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53807611-342D-8C4A-A14C-80E0271B440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007" y="1949575"/>
            <a:ext cx="313184" cy="313184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6FBCB460-E274-5A4F-BEBD-A1EDEA7DDE7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49789" y="2084249"/>
            <a:ext cx="313184" cy="313184"/>
          </a:xfrm>
          <a:prstGeom prst="rect">
            <a:avLst/>
          </a:prstGeom>
        </p:spPr>
      </p:pic>
      <p:pic>
        <p:nvPicPr>
          <p:cNvPr id="35" name="Graphic 34" descr="Marker with solid fill">
            <a:extLst>
              <a:ext uri="{FF2B5EF4-FFF2-40B4-BE49-F238E27FC236}">
                <a16:creationId xmlns:a16="http://schemas.microsoft.com/office/drawing/2014/main" id="{BE7BD657-C4E9-D14E-9C9B-7066503C4F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87336" y="1753300"/>
            <a:ext cx="313184" cy="313184"/>
          </a:xfrm>
          <a:prstGeom prst="rect">
            <a:avLst/>
          </a:prstGeom>
        </p:spPr>
      </p:pic>
      <p:pic>
        <p:nvPicPr>
          <p:cNvPr id="36" name="Graphic 35" descr="Marker with solid fill">
            <a:extLst>
              <a:ext uri="{FF2B5EF4-FFF2-40B4-BE49-F238E27FC236}">
                <a16:creationId xmlns:a16="http://schemas.microsoft.com/office/drawing/2014/main" id="{BDEFE239-A452-7F45-96CC-738EA07C4E2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00460" y="1561745"/>
            <a:ext cx="313184" cy="313184"/>
          </a:xfrm>
          <a:prstGeom prst="rect">
            <a:avLst/>
          </a:prstGeom>
        </p:spPr>
      </p:pic>
      <p:pic>
        <p:nvPicPr>
          <p:cNvPr id="37" name="Graphic 36" descr="Marker with solid fill">
            <a:extLst>
              <a:ext uri="{FF2B5EF4-FFF2-40B4-BE49-F238E27FC236}">
                <a16:creationId xmlns:a16="http://schemas.microsoft.com/office/drawing/2014/main" id="{70D4C4DD-9DED-FD4E-9EC5-1439CD310D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65607" y="1405153"/>
            <a:ext cx="313184" cy="313184"/>
          </a:xfrm>
          <a:prstGeom prst="rect">
            <a:avLst/>
          </a:prstGeom>
        </p:spPr>
      </p:pic>
      <p:pic>
        <p:nvPicPr>
          <p:cNvPr id="38" name="Graphic 37" descr="Marker with solid fill">
            <a:extLst>
              <a:ext uri="{FF2B5EF4-FFF2-40B4-BE49-F238E27FC236}">
                <a16:creationId xmlns:a16="http://schemas.microsoft.com/office/drawing/2014/main" id="{C70E79C7-0DD0-0649-B7D7-16788D73085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88933" y="1753300"/>
            <a:ext cx="313184" cy="313184"/>
          </a:xfrm>
          <a:prstGeom prst="rect">
            <a:avLst/>
          </a:prstGeom>
        </p:spPr>
      </p:pic>
      <p:pic>
        <p:nvPicPr>
          <p:cNvPr id="42" name="Graphic 41" descr="Marker with solid fill">
            <a:extLst>
              <a:ext uri="{FF2B5EF4-FFF2-40B4-BE49-F238E27FC236}">
                <a16:creationId xmlns:a16="http://schemas.microsoft.com/office/drawing/2014/main" id="{5F338712-0256-3043-9E4D-B5213DEBD34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35323" y="1877944"/>
            <a:ext cx="313184" cy="313184"/>
          </a:xfrm>
          <a:prstGeom prst="rect">
            <a:avLst/>
          </a:prstGeom>
        </p:spPr>
      </p:pic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4C8C9780-47C8-6444-9F3C-9763F8B6A4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62927" y="1796720"/>
            <a:ext cx="313184" cy="313184"/>
          </a:xfrm>
          <a:prstGeom prst="rect">
            <a:avLst/>
          </a:prstGeom>
        </p:spPr>
      </p:pic>
      <p:pic>
        <p:nvPicPr>
          <p:cNvPr id="58" name="Graphic 57" descr="Marker with solid fill">
            <a:extLst>
              <a:ext uri="{FF2B5EF4-FFF2-40B4-BE49-F238E27FC236}">
                <a16:creationId xmlns:a16="http://schemas.microsoft.com/office/drawing/2014/main" id="{5A7CCE59-0164-7446-8E77-FB9851A146F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10495" y="1154147"/>
            <a:ext cx="313184" cy="313184"/>
          </a:xfrm>
          <a:prstGeom prst="rect">
            <a:avLst/>
          </a:prstGeom>
        </p:spPr>
      </p:pic>
      <p:pic>
        <p:nvPicPr>
          <p:cNvPr id="59" name="Graphic 58" descr="Marker with solid fill">
            <a:extLst>
              <a:ext uri="{FF2B5EF4-FFF2-40B4-BE49-F238E27FC236}">
                <a16:creationId xmlns:a16="http://schemas.microsoft.com/office/drawing/2014/main" id="{CFF3714E-FE18-FC41-A7DE-211879EBE7B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275599" y="1962644"/>
            <a:ext cx="313184" cy="313184"/>
          </a:xfrm>
          <a:prstGeom prst="rect">
            <a:avLst/>
          </a:prstGeom>
        </p:spPr>
      </p:pic>
      <p:pic>
        <p:nvPicPr>
          <p:cNvPr id="60" name="Graphic 59" descr="Marker with solid fill">
            <a:extLst>
              <a:ext uri="{FF2B5EF4-FFF2-40B4-BE49-F238E27FC236}">
                <a16:creationId xmlns:a16="http://schemas.microsoft.com/office/drawing/2014/main" id="{EFAC734C-8D96-0F4A-ACC0-45B8EFDEE93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47911" y="1824071"/>
            <a:ext cx="313184" cy="313184"/>
          </a:xfrm>
          <a:prstGeom prst="rect">
            <a:avLst/>
          </a:prstGeom>
        </p:spPr>
      </p:pic>
      <p:pic>
        <p:nvPicPr>
          <p:cNvPr id="61" name="Graphic 60" descr="Marker with solid fill">
            <a:extLst>
              <a:ext uri="{FF2B5EF4-FFF2-40B4-BE49-F238E27FC236}">
                <a16:creationId xmlns:a16="http://schemas.microsoft.com/office/drawing/2014/main" id="{DCC46285-97AF-2C41-A4D0-0F4EBC8FFEE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23932" y="3054707"/>
            <a:ext cx="313184" cy="31318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00B0601-CB6B-5749-B122-5A714818F535}"/>
              </a:ext>
            </a:extLst>
          </p:cNvPr>
          <p:cNvSpPr txBox="1"/>
          <p:nvPr userDrawn="1"/>
        </p:nvSpPr>
        <p:spPr>
          <a:xfrm>
            <a:off x="328623" y="4161067"/>
            <a:ext cx="2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more information visit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D6AD5DF-CDEC-4D4F-96AF-0D0CB3B81506}"/>
              </a:ext>
            </a:extLst>
          </p:cNvPr>
          <p:cNvSpPr txBox="1"/>
          <p:nvPr userDrawn="1"/>
        </p:nvSpPr>
        <p:spPr>
          <a:xfrm>
            <a:off x="7294063" y="5495567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8"/>
              </a:rPr>
              <a:t>info@cor2ed</a:t>
            </a:r>
            <a:r>
              <a:rPr lang="en-GB" sz="1200" u="sng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8"/>
              </a:rPr>
              <a:t>.com</a:t>
            </a:r>
            <a:endParaRPr lang="en-GB" sz="1200" u="sng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DA24A0E-A7B5-0F43-9CEB-3AB37F65AB3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924509" y="5510214"/>
            <a:ext cx="371377" cy="371377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7AC80E8D-BB58-544E-93AC-E1DD6BDB271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722163" y="6035311"/>
            <a:ext cx="373380" cy="37338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99899B4-83C2-3F41-8722-47C88C99BFC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484339" y="5510214"/>
            <a:ext cx="373380" cy="3733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1E4A76C-336D-8543-93D3-D9B76F4C2087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16331" y="5510214"/>
            <a:ext cx="373380" cy="373380"/>
          </a:xfrm>
          <a:prstGeom prst="rect">
            <a:avLst/>
          </a:prstGeom>
        </p:spPr>
      </p:pic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8B0E120F-318A-8F48-A635-416307D2FCC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6693" y="2391159"/>
            <a:ext cx="313184" cy="313184"/>
          </a:xfrm>
          <a:prstGeom prst="rect">
            <a:avLst/>
          </a:prstGeom>
        </p:spPr>
      </p:pic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F77A31C7-37D0-4C4E-8D6D-8858270DD3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0009" y="1792711"/>
            <a:ext cx="313184" cy="313184"/>
          </a:xfrm>
          <a:prstGeom prst="rect">
            <a:avLst/>
          </a:prstGeom>
        </p:spPr>
      </p:pic>
      <p:pic>
        <p:nvPicPr>
          <p:cNvPr id="73" name="Graphic 72" descr="Marker with solid fill">
            <a:extLst>
              <a:ext uri="{FF2B5EF4-FFF2-40B4-BE49-F238E27FC236}">
                <a16:creationId xmlns:a16="http://schemas.microsoft.com/office/drawing/2014/main" id="{FA88A190-D239-A34C-9D1C-33E408F399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75004" y="1970736"/>
            <a:ext cx="313184" cy="313184"/>
          </a:xfrm>
          <a:prstGeom prst="rect">
            <a:avLst/>
          </a:prstGeom>
        </p:spPr>
      </p:pic>
      <p:pic>
        <p:nvPicPr>
          <p:cNvPr id="74" name="Graphic 73" descr="Marker with solid fill">
            <a:extLst>
              <a:ext uri="{FF2B5EF4-FFF2-40B4-BE49-F238E27FC236}">
                <a16:creationId xmlns:a16="http://schemas.microsoft.com/office/drawing/2014/main" id="{762A8524-C9D8-4044-B5CF-732D93973E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76647" y="2164583"/>
            <a:ext cx="313184" cy="313184"/>
          </a:xfrm>
          <a:prstGeom prst="rect">
            <a:avLst/>
          </a:prstGeom>
        </p:spPr>
      </p:pic>
      <p:pic>
        <p:nvPicPr>
          <p:cNvPr id="75" name="Graphic 74" descr="Marker with solid fill">
            <a:extLst>
              <a:ext uri="{FF2B5EF4-FFF2-40B4-BE49-F238E27FC236}">
                <a16:creationId xmlns:a16="http://schemas.microsoft.com/office/drawing/2014/main" id="{47185421-2870-3548-A12E-0BDC8DA4BC7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61793" y="1306180"/>
            <a:ext cx="313184" cy="313184"/>
          </a:xfrm>
          <a:prstGeom prst="rect">
            <a:avLst/>
          </a:prstGeom>
        </p:spPr>
      </p:pic>
      <p:pic>
        <p:nvPicPr>
          <p:cNvPr id="76" name="Graphic 75" descr="Marker with solid fill">
            <a:extLst>
              <a:ext uri="{FF2B5EF4-FFF2-40B4-BE49-F238E27FC236}">
                <a16:creationId xmlns:a16="http://schemas.microsoft.com/office/drawing/2014/main" id="{313D09C2-EF20-2145-B8BE-FB08ACB1F36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98623" y="1897545"/>
            <a:ext cx="313184" cy="313184"/>
          </a:xfrm>
          <a:prstGeom prst="rect">
            <a:avLst/>
          </a:prstGeom>
        </p:spPr>
      </p:pic>
      <p:pic>
        <p:nvPicPr>
          <p:cNvPr id="77" name="Graphic 76" descr="Marker with solid fill">
            <a:extLst>
              <a:ext uri="{FF2B5EF4-FFF2-40B4-BE49-F238E27FC236}">
                <a16:creationId xmlns:a16="http://schemas.microsoft.com/office/drawing/2014/main" id="{F0A2E466-2A1B-144F-AE56-4946394E7FF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84975" y="3540815"/>
            <a:ext cx="313184" cy="313184"/>
          </a:xfrm>
          <a:prstGeom prst="rect">
            <a:avLst/>
          </a:prstGeom>
        </p:spPr>
      </p:pic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CCA7587C-5F96-3B41-A33E-7EE2DD0033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89497" y="3912463"/>
            <a:ext cx="313184" cy="313184"/>
          </a:xfrm>
          <a:prstGeom prst="rect">
            <a:avLst/>
          </a:prstGeom>
        </p:spPr>
      </p:pic>
      <p:pic>
        <p:nvPicPr>
          <p:cNvPr id="79" name="Graphic 78" descr="Marker with solid fill">
            <a:extLst>
              <a:ext uri="{FF2B5EF4-FFF2-40B4-BE49-F238E27FC236}">
                <a16:creationId xmlns:a16="http://schemas.microsoft.com/office/drawing/2014/main" id="{48E62363-E642-804D-9BEF-D71E76830B3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82000" y="4300880"/>
            <a:ext cx="313184" cy="313184"/>
          </a:xfrm>
          <a:prstGeom prst="rect">
            <a:avLst/>
          </a:prstGeom>
        </p:spPr>
      </p:pic>
      <p:pic>
        <p:nvPicPr>
          <p:cNvPr id="80" name="Graphic 79" descr="Marker with solid fill">
            <a:extLst>
              <a:ext uri="{FF2B5EF4-FFF2-40B4-BE49-F238E27FC236}">
                <a16:creationId xmlns:a16="http://schemas.microsoft.com/office/drawing/2014/main" id="{3006D2C4-8855-514E-AD29-8CFB220EE88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45031" y="3200363"/>
            <a:ext cx="313184" cy="313184"/>
          </a:xfrm>
          <a:prstGeom prst="rect">
            <a:avLst/>
          </a:prstGeom>
        </p:spPr>
      </p:pic>
      <p:pic>
        <p:nvPicPr>
          <p:cNvPr id="81" name="Graphic 80" descr="Marker with solid fill">
            <a:extLst>
              <a:ext uri="{FF2B5EF4-FFF2-40B4-BE49-F238E27FC236}">
                <a16:creationId xmlns:a16="http://schemas.microsoft.com/office/drawing/2014/main" id="{D75F734C-D443-4B46-93DA-AF0CF31FBF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87275" y="2439712"/>
            <a:ext cx="313184" cy="313184"/>
          </a:xfrm>
          <a:prstGeom prst="rect">
            <a:avLst/>
          </a:prstGeom>
        </p:spPr>
      </p:pic>
      <p:pic>
        <p:nvPicPr>
          <p:cNvPr id="82" name="Graphic 81" descr="Marker with solid fill">
            <a:extLst>
              <a:ext uri="{FF2B5EF4-FFF2-40B4-BE49-F238E27FC236}">
                <a16:creationId xmlns:a16="http://schemas.microsoft.com/office/drawing/2014/main" id="{C7AE84ED-8422-DC4E-B175-CC5C8F704B8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19723" y="2262275"/>
            <a:ext cx="313184" cy="313184"/>
          </a:xfrm>
          <a:prstGeom prst="rect">
            <a:avLst/>
          </a:prstGeom>
        </p:spPr>
      </p:pic>
      <p:pic>
        <p:nvPicPr>
          <p:cNvPr id="83" name="Graphic 82" descr="Marker with solid fill">
            <a:extLst>
              <a:ext uri="{FF2B5EF4-FFF2-40B4-BE49-F238E27FC236}">
                <a16:creationId xmlns:a16="http://schemas.microsoft.com/office/drawing/2014/main" id="{2532B885-263B-9047-A78D-9A81683C9B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58163" y="1573864"/>
            <a:ext cx="313184" cy="313184"/>
          </a:xfrm>
          <a:prstGeom prst="rect">
            <a:avLst/>
          </a:prstGeom>
        </p:spPr>
      </p:pic>
      <p:pic>
        <p:nvPicPr>
          <p:cNvPr id="84" name="Graphic 83" descr="Marker with solid fill">
            <a:extLst>
              <a:ext uri="{FF2B5EF4-FFF2-40B4-BE49-F238E27FC236}">
                <a16:creationId xmlns:a16="http://schemas.microsoft.com/office/drawing/2014/main" id="{34D460A1-4807-2542-A643-4A069172EFB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28691" y="1598140"/>
            <a:ext cx="313184" cy="313184"/>
          </a:xfrm>
          <a:prstGeom prst="rect">
            <a:avLst/>
          </a:prstGeom>
        </p:spPr>
      </p:pic>
      <p:pic>
        <p:nvPicPr>
          <p:cNvPr id="85" name="Graphic 84" descr="Marker with solid fill">
            <a:extLst>
              <a:ext uri="{FF2B5EF4-FFF2-40B4-BE49-F238E27FC236}">
                <a16:creationId xmlns:a16="http://schemas.microsoft.com/office/drawing/2014/main" id="{A74ED9DC-6688-634F-A250-243C66A93ED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85335" y="1679060"/>
            <a:ext cx="313184" cy="313184"/>
          </a:xfrm>
          <a:prstGeom prst="rect">
            <a:avLst/>
          </a:prstGeom>
        </p:spPr>
      </p:pic>
      <p:pic>
        <p:nvPicPr>
          <p:cNvPr id="86" name="Graphic 85" descr="Marker with solid fill">
            <a:extLst>
              <a:ext uri="{FF2B5EF4-FFF2-40B4-BE49-F238E27FC236}">
                <a16:creationId xmlns:a16="http://schemas.microsoft.com/office/drawing/2014/main" id="{AEE635D7-DEC7-0148-A210-028FEA359B3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75536" y="1670968"/>
            <a:ext cx="313184" cy="313184"/>
          </a:xfrm>
          <a:prstGeom prst="rect">
            <a:avLst/>
          </a:prstGeom>
        </p:spPr>
      </p:pic>
      <p:pic>
        <p:nvPicPr>
          <p:cNvPr id="87" name="Graphic 86" descr="Marker with solid fill">
            <a:extLst>
              <a:ext uri="{FF2B5EF4-FFF2-40B4-BE49-F238E27FC236}">
                <a16:creationId xmlns:a16="http://schemas.microsoft.com/office/drawing/2014/main" id="{7554E447-FE87-C54B-8B21-57EF933B125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94021" y="1565772"/>
            <a:ext cx="313184" cy="313184"/>
          </a:xfrm>
          <a:prstGeom prst="rect">
            <a:avLst/>
          </a:prstGeom>
        </p:spPr>
      </p:pic>
      <p:pic>
        <p:nvPicPr>
          <p:cNvPr id="88" name="Graphic 87" descr="Marker with solid fill">
            <a:extLst>
              <a:ext uri="{FF2B5EF4-FFF2-40B4-BE49-F238E27FC236}">
                <a16:creationId xmlns:a16="http://schemas.microsoft.com/office/drawing/2014/main" id="{443C4B3F-A327-814A-838B-1304A4D2BD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15401" y="1598140"/>
            <a:ext cx="313184" cy="313184"/>
          </a:xfrm>
          <a:prstGeom prst="rect">
            <a:avLst/>
          </a:prstGeom>
        </p:spPr>
      </p:pic>
      <p:pic>
        <p:nvPicPr>
          <p:cNvPr id="89" name="Graphic 88" descr="Marker with solid fill">
            <a:extLst>
              <a:ext uri="{FF2B5EF4-FFF2-40B4-BE49-F238E27FC236}">
                <a16:creationId xmlns:a16="http://schemas.microsoft.com/office/drawing/2014/main" id="{0DC73A53-C4DE-4445-B167-0D121CD5272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81563" y="1987144"/>
            <a:ext cx="313184" cy="313184"/>
          </a:xfrm>
          <a:prstGeom prst="rect">
            <a:avLst/>
          </a:prstGeom>
        </p:spPr>
      </p:pic>
      <p:pic>
        <p:nvPicPr>
          <p:cNvPr id="90" name="Graphic 89" descr="Marker with solid fill">
            <a:extLst>
              <a:ext uri="{FF2B5EF4-FFF2-40B4-BE49-F238E27FC236}">
                <a16:creationId xmlns:a16="http://schemas.microsoft.com/office/drawing/2014/main" id="{AF39396C-6A5A-FA42-986E-C13F19F631D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76367" y="1946684"/>
            <a:ext cx="313184" cy="313184"/>
          </a:xfrm>
          <a:prstGeom prst="rect">
            <a:avLst/>
          </a:prstGeom>
        </p:spPr>
      </p:pic>
      <p:pic>
        <p:nvPicPr>
          <p:cNvPr id="91" name="Graphic 90" descr="Marker with solid fill">
            <a:extLst>
              <a:ext uri="{FF2B5EF4-FFF2-40B4-BE49-F238E27FC236}">
                <a16:creationId xmlns:a16="http://schemas.microsoft.com/office/drawing/2014/main" id="{ADA742A8-F8A3-C34A-B42B-1DC158290AF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85053" y="1623003"/>
            <a:ext cx="313184" cy="313184"/>
          </a:xfrm>
          <a:prstGeom prst="rect">
            <a:avLst/>
          </a:prstGeom>
        </p:spPr>
      </p:pic>
      <p:pic>
        <p:nvPicPr>
          <p:cNvPr id="92" name="Graphic 91" descr="Marker with solid fill">
            <a:extLst>
              <a:ext uri="{FF2B5EF4-FFF2-40B4-BE49-F238E27FC236}">
                <a16:creationId xmlns:a16="http://schemas.microsoft.com/office/drawing/2014/main" id="{461D264F-BF20-1F41-8FCE-E4D7FA9A13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82157" y="1720107"/>
            <a:ext cx="313184" cy="313184"/>
          </a:xfrm>
          <a:prstGeom prst="rect">
            <a:avLst/>
          </a:prstGeom>
        </p:spPr>
      </p:pic>
      <p:pic>
        <p:nvPicPr>
          <p:cNvPr id="93" name="Graphic 92" descr="Marker with solid fill">
            <a:extLst>
              <a:ext uri="{FF2B5EF4-FFF2-40B4-BE49-F238E27FC236}">
                <a16:creationId xmlns:a16="http://schemas.microsoft.com/office/drawing/2014/main" id="{01505620-15B1-1A4D-A195-EB87809CBA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5973" y="1792935"/>
            <a:ext cx="313184" cy="313184"/>
          </a:xfrm>
          <a:prstGeom prst="rect">
            <a:avLst/>
          </a:prstGeom>
        </p:spPr>
      </p:pic>
      <p:pic>
        <p:nvPicPr>
          <p:cNvPr id="94" name="Graphic 93" descr="Marker with solid fill">
            <a:extLst>
              <a:ext uri="{FF2B5EF4-FFF2-40B4-BE49-F238E27FC236}">
                <a16:creationId xmlns:a16="http://schemas.microsoft.com/office/drawing/2014/main" id="{BD6E3A08-1566-B845-979E-76E658A5C7D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12820" y="1703923"/>
            <a:ext cx="313184" cy="313184"/>
          </a:xfrm>
          <a:prstGeom prst="rect">
            <a:avLst/>
          </a:prstGeom>
        </p:spPr>
      </p:pic>
      <p:pic>
        <p:nvPicPr>
          <p:cNvPr id="95" name="Graphic 94" descr="Marker with solid fill">
            <a:extLst>
              <a:ext uri="{FF2B5EF4-FFF2-40B4-BE49-F238E27FC236}">
                <a16:creationId xmlns:a16="http://schemas.microsoft.com/office/drawing/2014/main" id="{A2C3FACD-9BE7-DD4C-8D35-EB2BEAD9FB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77555" y="1970961"/>
            <a:ext cx="313184" cy="313184"/>
          </a:xfrm>
          <a:prstGeom prst="rect">
            <a:avLst/>
          </a:prstGeom>
        </p:spPr>
      </p:pic>
      <p:pic>
        <p:nvPicPr>
          <p:cNvPr id="96" name="Graphic 95" descr="Marker with solid fill">
            <a:extLst>
              <a:ext uri="{FF2B5EF4-FFF2-40B4-BE49-F238E27FC236}">
                <a16:creationId xmlns:a16="http://schemas.microsoft.com/office/drawing/2014/main" id="{46E87B89-E78F-A14C-99F2-0421570F16B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42291" y="2084249"/>
            <a:ext cx="313184" cy="313184"/>
          </a:xfrm>
          <a:prstGeom prst="rect">
            <a:avLst/>
          </a:prstGeom>
        </p:spPr>
      </p:pic>
      <p:pic>
        <p:nvPicPr>
          <p:cNvPr id="97" name="Graphic 96" descr="Marker with solid fill">
            <a:extLst>
              <a:ext uri="{FF2B5EF4-FFF2-40B4-BE49-F238E27FC236}">
                <a16:creationId xmlns:a16="http://schemas.microsoft.com/office/drawing/2014/main" id="{21971F66-27DB-C94C-A121-37F50845B81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137" y="2148985"/>
            <a:ext cx="313184" cy="313184"/>
          </a:xfrm>
          <a:prstGeom prst="rect">
            <a:avLst/>
          </a:prstGeom>
        </p:spPr>
      </p:pic>
      <p:pic>
        <p:nvPicPr>
          <p:cNvPr id="98" name="Graphic 97" descr="Marker with solid fill">
            <a:extLst>
              <a:ext uri="{FF2B5EF4-FFF2-40B4-BE49-F238E27FC236}">
                <a16:creationId xmlns:a16="http://schemas.microsoft.com/office/drawing/2014/main" id="{F9EF303E-5F8A-5841-B5FB-7215092D719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401" y="1987144"/>
            <a:ext cx="313184" cy="313184"/>
          </a:xfrm>
          <a:prstGeom prst="rect">
            <a:avLst/>
          </a:prstGeom>
        </p:spPr>
      </p:pic>
      <p:sp>
        <p:nvSpPr>
          <p:cNvPr id="99" name="Rectangle 98">
            <a:hlinkClick r:id="rId27"/>
            <a:extLst>
              <a:ext uri="{FF2B5EF4-FFF2-40B4-BE49-F238E27FC236}">
                <a16:creationId xmlns:a16="http://schemas.microsoft.com/office/drawing/2014/main" id="{2A6480F3-532C-6543-85E7-0BC80B7701C0}"/>
              </a:ext>
            </a:extLst>
          </p:cNvPr>
          <p:cNvSpPr/>
          <p:nvPr userDrawn="1"/>
        </p:nvSpPr>
        <p:spPr>
          <a:xfrm>
            <a:off x="7093478" y="4887049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1" name="Rectangle 100">
            <a:hlinkClick r:id="rId28"/>
            <a:extLst>
              <a:ext uri="{FF2B5EF4-FFF2-40B4-BE49-F238E27FC236}">
                <a16:creationId xmlns:a16="http://schemas.microsoft.com/office/drawing/2014/main" id="{271C9EA2-037E-9447-9A8A-CC48EEAF6E57}"/>
              </a:ext>
            </a:extLst>
          </p:cNvPr>
          <p:cNvSpPr/>
          <p:nvPr userDrawn="1"/>
        </p:nvSpPr>
        <p:spPr>
          <a:xfrm>
            <a:off x="645547" y="4714395"/>
            <a:ext cx="3853667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>
            <a:hlinkClick r:id="rId11"/>
            <a:extLst>
              <a:ext uri="{FF2B5EF4-FFF2-40B4-BE49-F238E27FC236}">
                <a16:creationId xmlns:a16="http://schemas.microsoft.com/office/drawing/2014/main" id="{F9B80F2A-9AF6-7C46-83DC-D13BDFBA94F0}"/>
              </a:ext>
            </a:extLst>
          </p:cNvPr>
          <p:cNvSpPr/>
          <p:nvPr userDrawn="1"/>
        </p:nvSpPr>
        <p:spPr>
          <a:xfrm>
            <a:off x="4424078" y="5480238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Text&#10;&#10;Description automatically generated with medium confidence">
            <a:hlinkClick r:id="rId29"/>
            <a:extLst>
              <a:ext uri="{FF2B5EF4-FFF2-40B4-BE49-F238E27FC236}">
                <a16:creationId xmlns:a16="http://schemas.microsoft.com/office/drawing/2014/main" id="{B3387532-306B-F559-350C-DBECE1B093A8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300855" y="4509469"/>
            <a:ext cx="1946955" cy="8505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5" userDrawn="1">
          <p15:clr>
            <a:srgbClr val="FBAE40"/>
          </p15:clr>
        </p15:guide>
        <p15:guide id="2" orient="horz" pos="548" userDrawn="1">
          <p15:clr>
            <a:srgbClr val="FBAE40"/>
          </p15:clr>
        </p15:guide>
        <p15:guide id="3" pos="147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0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78731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0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B24BC-BC56-FD4E-B9E0-A07C7B8EBB54}"/>
              </a:ext>
            </a:extLst>
          </p:cNvPr>
          <p:cNvSpPr/>
          <p:nvPr userDrawn="1"/>
        </p:nvSpPr>
        <p:spPr>
          <a:xfrm>
            <a:off x="9984432" y="259200"/>
            <a:ext cx="1872208" cy="649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5987961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1_Titre et contenu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6"/>
          <p:cNvSpPr txBox="1">
            <a:spLocks noGrp="1"/>
          </p:cNvSpPr>
          <p:nvPr>
            <p:ph type="title"/>
          </p:nvPr>
        </p:nvSpPr>
        <p:spPr>
          <a:xfrm>
            <a:off x="619201" y="259200"/>
            <a:ext cx="109632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2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6"/>
          <p:cNvSpPr txBox="1">
            <a:spLocks noGrp="1"/>
          </p:cNvSpPr>
          <p:nvPr>
            <p:ph type="body" idx="1"/>
          </p:nvPr>
        </p:nvSpPr>
        <p:spPr>
          <a:xfrm>
            <a:off x="620184" y="1425600"/>
            <a:ext cx="109624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317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54" lvl="2" indent="-4063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339" lvl="3" indent="-4063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924" lvl="4" indent="-4063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6"/>
          <p:cNvSpPr txBox="1">
            <a:spLocks noGrp="1"/>
          </p:cNvSpPr>
          <p:nvPr>
            <p:ph type="sldNum" idx="12"/>
          </p:nvPr>
        </p:nvSpPr>
        <p:spPr>
          <a:xfrm>
            <a:off x="10512491" y="6356351"/>
            <a:ext cx="1069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9" name="Google Shape;19;p76"/>
          <p:cNvSpPr txBox="1">
            <a:spLocks noGrp="1"/>
          </p:cNvSpPr>
          <p:nvPr>
            <p:ph type="body" idx="2"/>
          </p:nvPr>
        </p:nvSpPr>
        <p:spPr>
          <a:xfrm>
            <a:off x="620183" y="6356351"/>
            <a:ext cx="10180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None/>
              <a:defRPr sz="1200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L="1828754" lvl="2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251528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Disposition personnalisée">
  <p:cSld name="7_Disposition personnalisée">
    <p:bg>
      <p:bgPr>
        <a:solidFill>
          <a:srgbClr val="5D8298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0"/>
          <p:cNvSpPr txBox="1">
            <a:spLocks noGrp="1"/>
          </p:cNvSpPr>
          <p:nvPr>
            <p:ph type="sldNum" idx="12"/>
          </p:nvPr>
        </p:nvSpPr>
        <p:spPr>
          <a:xfrm>
            <a:off x="10512491" y="6356351"/>
            <a:ext cx="1069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9" name="Google Shape;39;p8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4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0"/>
          <p:cNvSpPr txBox="1"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0"/>
          <p:cNvSpPr txBox="1">
            <a:spLocks noGrp="1"/>
          </p:cNvSpPr>
          <p:nvPr>
            <p:ph type="body" idx="2"/>
          </p:nvPr>
        </p:nvSpPr>
        <p:spPr>
          <a:xfrm>
            <a:off x="620183" y="6356351"/>
            <a:ext cx="10180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L="1828754" lvl="2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57232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924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eparator dark">
  <p:cSld name="Title separator dark">
    <p:bg>
      <p:bgPr>
        <a:solidFill>
          <a:schemeClr val="accen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58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2"/>
          <p:cNvSpPr txBox="1">
            <a:spLocks noGrp="1"/>
          </p:cNvSpPr>
          <p:nvPr>
            <p:ph type="sldNum" idx="12"/>
          </p:nvPr>
        </p:nvSpPr>
        <p:spPr>
          <a:xfrm>
            <a:off x="10512491" y="6356351"/>
            <a:ext cx="1069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392079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58213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and Modify the text</a:t>
            </a:r>
          </a:p>
        </p:txBody>
      </p:sp>
      <p:sp>
        <p:nvSpPr>
          <p:cNvPr id="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8"/>
          <p:cNvSpPr txBox="1">
            <a:spLocks noGrp="1"/>
          </p:cNvSpPr>
          <p:nvPr>
            <p:ph type="body" idx="1"/>
          </p:nvPr>
        </p:nvSpPr>
        <p:spPr>
          <a:xfrm>
            <a:off x="620184" y="1425600"/>
            <a:ext cx="109632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317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54" lvl="2" indent="-4063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339" lvl="3" indent="-4063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924" lvl="4" indent="-4063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78"/>
          <p:cNvSpPr txBox="1">
            <a:spLocks noGrp="1"/>
          </p:cNvSpPr>
          <p:nvPr>
            <p:ph type="title"/>
          </p:nvPr>
        </p:nvSpPr>
        <p:spPr>
          <a:xfrm>
            <a:off x="619201" y="259200"/>
            <a:ext cx="109632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2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8"/>
          <p:cNvSpPr txBox="1">
            <a:spLocks noGrp="1"/>
          </p:cNvSpPr>
          <p:nvPr>
            <p:ph type="sldNum" idx="12"/>
          </p:nvPr>
        </p:nvSpPr>
        <p:spPr>
          <a:xfrm>
            <a:off x="10800523" y="6428359"/>
            <a:ext cx="78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" name="Google Shape;24;p78"/>
          <p:cNvSpPr txBox="1">
            <a:spLocks noGrp="1"/>
          </p:cNvSpPr>
          <p:nvPr>
            <p:ph type="body" idx="2"/>
          </p:nvPr>
        </p:nvSpPr>
        <p:spPr>
          <a:xfrm>
            <a:off x="620183" y="6356351"/>
            <a:ext cx="10180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None/>
              <a:defRPr sz="1200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L="1828754" lvl="2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900090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489130"/>
            <a:ext cx="10972800" cy="2223261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MODULE/LECTURE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797535"/>
            <a:ext cx="10972800" cy="94867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5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D9F7408-FA39-411A-B427-9F7A5AE9AC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5142187"/>
            <a:ext cx="10972800" cy="5941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rgbClr val="002557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Speaker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7FB3A7-0AD3-4819-9FFB-85C98D428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1" y="490957"/>
            <a:ext cx="2233782" cy="632905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D14182-7338-E24A-A336-65D15A2657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09803744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3F7A0-71F0-446B-9DE8-6D75BE64E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828799"/>
            <a:ext cx="109728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BC0B0E-85B0-5647-8D1C-9EE40FB0FA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459988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7A794-B351-4E1D-AC06-88E609E32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512" y="2257671"/>
            <a:ext cx="10972800" cy="1970998"/>
          </a:xfr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CB67DAE-E1EF-8040-9240-16BFD8EDA7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483576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609FE5-2F18-684C-97F3-2F85F052D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42680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58213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6055288F-9E10-9760-F1B4-6162A143F5EB}"/>
              </a:ext>
            </a:extLst>
          </p:cNvPr>
          <p:cNvSpPr txBox="1">
            <a:spLocks/>
          </p:cNvSpPr>
          <p:nvPr userDrawn="1"/>
        </p:nvSpPr>
        <p:spPr>
          <a:xfrm>
            <a:off x="10800524" y="6428360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342900" rtl="0" eaLnBrk="1" latinLnBrk="0" hangingPunct="1">
              <a:defRPr sz="825" kern="12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E43C0F-8A7B-3A4B-9DB5-B3472E36E833}" type="slidenum">
              <a:rPr lang="en-GB" sz="1100" smtClean="0">
                <a:solidFill>
                  <a:schemeClr val="bg1"/>
                </a:solidFill>
              </a:rPr>
              <a:pPr/>
              <a:t>‹#›</a:t>
            </a:fld>
            <a:endParaRPr lang="en-GB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1384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58213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and </a:t>
            </a:r>
            <a:r>
              <a:rPr lang="fr-FR" err="1"/>
              <a:t>Modify</a:t>
            </a:r>
            <a:r>
              <a:rPr lang="fr-FR"/>
              <a:t> </a:t>
            </a:r>
            <a:br>
              <a:rPr lang="fr-FR"/>
            </a:br>
            <a:r>
              <a:rPr lang="fr-FR"/>
              <a:t>the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41624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B0892A3-AA32-4643-922B-907261114E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3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AND MODIFY THE TEXT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500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3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3" y="5125193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/>
              <a:t>CLICK AND MODIFY THE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DAE90F2-0D99-4E4A-B2F6-79682983F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1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7F306939-B51D-D644-A9DD-CD59219C29EE}"/>
              </a:ext>
            </a:extLst>
          </p:cNvPr>
          <p:cNvSpPr txBox="1">
            <a:spLocks/>
          </p:cNvSpPr>
          <p:nvPr userDrawn="1"/>
        </p:nvSpPr>
        <p:spPr>
          <a:xfrm>
            <a:off x="10800524" y="6428360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457189" rtl="0" eaLnBrk="1" latinLnBrk="0" hangingPunct="1">
              <a:defRPr sz="1100" kern="12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7" y="239345"/>
            <a:ext cx="8931169" cy="44657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Drop an image or click on the </a:t>
            </a:r>
            <a:r>
              <a:rPr lang="en-GB" noProof="0"/>
              <a:t>icon</a:t>
            </a:r>
            <a:r>
              <a:rPr lang="en-GB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7"/>
            <a:ext cx="8942784" cy="8048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and add text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2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62" r:id="rId4"/>
    <p:sldLayoutId id="2147483661" r:id="rId5"/>
    <p:sldLayoutId id="2147483658" r:id="rId6"/>
    <p:sldLayoutId id="2147483652" r:id="rId7"/>
    <p:sldLayoutId id="2147483657" r:id="rId8"/>
    <p:sldLayoutId id="2147483654" r:id="rId9"/>
    <p:sldLayoutId id="2147483655" r:id="rId10"/>
    <p:sldLayoutId id="2147483675" r:id="rId11"/>
    <p:sldLayoutId id="2147483676" r:id="rId12"/>
    <p:sldLayoutId id="2147483656" r:id="rId13"/>
    <p:sldLayoutId id="2147483678" r:id="rId14"/>
    <p:sldLayoutId id="2147483679" r:id="rId15"/>
    <p:sldLayoutId id="2147483680" r:id="rId16"/>
    <p:sldLayoutId id="2147483684" r:id="rId17"/>
    <p:sldLayoutId id="2147483685" r:id="rId18"/>
    <p:sldLayoutId id="2147483686" r:id="rId19"/>
    <p:sldLayoutId id="2147483696" r:id="rId20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79" indent="-357179" algn="l" defTabSz="457189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57" indent="-257168" algn="l" defTabSz="457189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269" indent="-342891" algn="l" defTabSz="457189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457" indent="-342891" algn="l" defTabSz="457189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646" indent="-342891" algn="l" defTabSz="457189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7D2D6-7C48-4E81-B298-73268FCAC58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0080" y="365124"/>
            <a:ext cx="10972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BD162-260B-459B-AFCC-55DA16A1361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40080" y="1825625"/>
            <a:ext cx="109728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08DB3-8625-42CD-B269-7A764B719C7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83564" y="217034"/>
            <a:ext cx="874486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823C6C-73E3-42A3-83A3-6A4C934D23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" y="6238560"/>
            <a:ext cx="12198050" cy="628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84D898-A908-4F9B-8BFC-D0A350053FE5}"/>
              </a:ext>
            </a:extLst>
          </p:cNvPr>
          <p:cNvSpPr txBox="1"/>
          <p:nvPr userDrawn="1"/>
        </p:nvSpPr>
        <p:spPr>
          <a:xfrm>
            <a:off x="2659934" y="6446454"/>
            <a:ext cx="69654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>
                <a:solidFill>
                  <a:srgbClr val="002557"/>
                </a:solidFill>
              </a:rPr>
              <a:t>PRESENTED BY:</a:t>
            </a:r>
          </a:p>
        </p:txBody>
      </p:sp>
    </p:spTree>
    <p:extLst>
      <p:ext uri="{BB962C8B-B14F-4D97-AF65-F5344CB8AC3E}">
        <p14:creationId xmlns:p14="http://schemas.microsoft.com/office/powerpoint/2010/main" val="266340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5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rgbClr val="008764"/>
        </a:buClr>
        <a:buFont typeface="Arial" panose="020B0604020202020204" pitchFamily="34" charset="0"/>
        <a:buChar char="•"/>
        <a:defRPr lang="en-US" sz="24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Wingdings" panose="05000000000000000000" pitchFamily="2" charset="2"/>
        <a:buChar char="§"/>
        <a:defRPr lang="en-US" sz="24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Courier New" panose="02070309020205020404" pitchFamily="49" charset="0"/>
        <a:buChar char="o"/>
        <a:defRPr lang="en-US" sz="18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Arial" panose="020B0604020202020204" pitchFamily="34" charset="0"/>
        <a:buChar char="•"/>
        <a:defRPr lang="en-US" sz="18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Arial" panose="020B0604020202020204" pitchFamily="34" charset="0"/>
        <a:buChar char="•"/>
        <a:defRPr lang="en-US" sz="18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drugs/resources-information-approved-drugs/fda-approves-elacestrant-er-positive-her2-negative-esr1-mutated-advanced-or-metastatic-breast-cance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scopubs.org/na101/home/literatum/publisher/asco/journals/content/jco/2022/jco.2022.40.issue-28/jco.22.00338/20220921/images/large/jco.22.00338t2.jpe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3455270?term=NCT03455270&amp;draw=2&amp;rank=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fda.gov/drugs/resources-information-approved-drugs/fda-approves-elacestrant-er-positive-her2-negative-esr1-mutated-advanced-or-metastatic-breast-cancer" TargetMode="External"/><Relationship Id="rId4" Type="http://schemas.openxmlformats.org/officeDocument/2006/relationships/hyperlink" Target="https://clinicaltrials.gov/ct2/show/NCT02734615?term=NCT02734615&amp;draw=2&amp;rank=1&#160;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3778931?term=ELACESTRANT&amp;phase=2&amp;draw=2&amp;rank=1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9_9AA2EC6C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sv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4975308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sv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svg"/><Relationship Id="rId9" Type="http://schemas.openxmlformats.org/officeDocument/2006/relationships/image" Target="../media/image66.sv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28835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C62F1-8D33-207C-55AD-D87A3841D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ym typeface="Arial"/>
              </a:rPr>
              <a:t>PATIENT CASE OVERVIEW </a:t>
            </a:r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POLLING QUESTION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A5427-E104-6C2D-2556-9C2B525F9A6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200" y="1570766"/>
            <a:ext cx="10963200" cy="2002250"/>
          </a:xfrm>
        </p:spPr>
        <p:txBody>
          <a:bodyPr/>
          <a:lstStyle/>
          <a:p>
            <a:r>
              <a:rPr lang="en-GB" dirty="0">
                <a:sym typeface="Arial"/>
              </a:rPr>
              <a:t>55-year-old female with</a:t>
            </a:r>
          </a:p>
          <a:p>
            <a:pPr lvl="1"/>
            <a:r>
              <a:rPr lang="en-GB" dirty="0">
                <a:sym typeface="Arial"/>
              </a:rPr>
              <a:t>2005: HR+/HER2- breast cancer (localised)</a:t>
            </a:r>
          </a:p>
          <a:p>
            <a:pPr lvl="1"/>
            <a:r>
              <a:rPr lang="en-GB" dirty="0">
                <a:sym typeface="Arial"/>
              </a:rPr>
              <a:t>2010: Completed adjuvant tamoxifen</a:t>
            </a:r>
          </a:p>
          <a:p>
            <a:pPr lvl="1"/>
            <a:r>
              <a:rPr lang="en-GB" dirty="0">
                <a:sym typeface="Arial"/>
              </a:rPr>
              <a:t>2021: Disease recurrence (bone): started letrozole with CDK4/6i</a:t>
            </a:r>
          </a:p>
          <a:p>
            <a:pPr lvl="1"/>
            <a:r>
              <a:rPr lang="en-GB" dirty="0">
                <a:sym typeface="Arial"/>
              </a:rPr>
              <a:t>2023: Disease progression (bone)</a:t>
            </a:r>
          </a:p>
          <a:p>
            <a:pPr lvl="1"/>
            <a:r>
              <a:rPr lang="en-GB" b="1" dirty="0" err="1">
                <a:sym typeface="Arial"/>
              </a:rPr>
              <a:t>ctDNA</a:t>
            </a:r>
            <a:r>
              <a:rPr lang="en-GB" b="1" dirty="0">
                <a:sym typeface="Arial"/>
              </a:rPr>
              <a:t> revealed </a:t>
            </a:r>
            <a:r>
              <a:rPr lang="en-GB" b="1" i="1" dirty="0">
                <a:sym typeface="Arial"/>
              </a:rPr>
              <a:t>ESR1</a:t>
            </a:r>
            <a:r>
              <a:rPr lang="en-GB" b="1" dirty="0">
                <a:sym typeface="Arial"/>
              </a:rPr>
              <a:t> mutation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33051-1537-660C-C843-2C3036C253B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/>
              <a:t>CDK4/6i, cyclin-dependent kinase 4/6 inhibitor; ctDNA, circulating tumour DNA; ESR1, estrogen receptor 1; HER2, human epidermal growth factor receptor 2; </a:t>
            </a:r>
            <a:r>
              <a:rPr lang="en-GB">
                <a:sym typeface="Arial"/>
              </a:rPr>
              <a:t>HR, hormone receptor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89FDF82-5CB0-9FAE-EE8B-CD83829EE35D}"/>
              </a:ext>
            </a:extLst>
          </p:cNvPr>
          <p:cNvSpPr txBox="1">
            <a:spLocks/>
          </p:cNvSpPr>
          <p:nvPr/>
        </p:nvSpPr>
        <p:spPr>
          <a:xfrm>
            <a:off x="609600" y="3893363"/>
            <a:ext cx="10972800" cy="702471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457189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None/>
              <a:defRPr sz="2000" b="1" i="0" kern="120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377" indent="0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566" indent="0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754" indent="0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5943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ym typeface="Arial"/>
              </a:rPr>
              <a:t>Which therapy would you consider next?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B86EC9E-6EFE-AC08-7B75-F5F19C624753}"/>
              </a:ext>
            </a:extLst>
          </p:cNvPr>
          <p:cNvSpPr txBox="1">
            <a:spLocks/>
          </p:cNvSpPr>
          <p:nvPr/>
        </p:nvSpPr>
        <p:spPr>
          <a:xfrm>
            <a:off x="619200" y="4249767"/>
            <a:ext cx="10963200" cy="20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79" indent="-357179" algn="l" defTabSz="457189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57" indent="-257168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269" indent="-342891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457" indent="-342891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646" indent="-342891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UcPeriod"/>
            </a:pPr>
            <a:r>
              <a:rPr lang="en-GB" b="1" dirty="0" err="1">
                <a:sym typeface="Arial"/>
              </a:rPr>
              <a:t>Fulvestrant</a:t>
            </a:r>
            <a:endParaRPr lang="en-GB" b="1" dirty="0">
              <a:sym typeface="Arial"/>
            </a:endParaRPr>
          </a:p>
          <a:p>
            <a:pPr marL="457200" indent="-457200">
              <a:buFont typeface="+mj-lt"/>
              <a:buAutoNum type="alphaUcPeriod"/>
            </a:pPr>
            <a:r>
              <a:rPr lang="en-GB" b="1" dirty="0" err="1"/>
              <a:t>Fulvestrant</a:t>
            </a:r>
            <a:r>
              <a:rPr lang="en-GB" b="1" dirty="0"/>
              <a:t> +</a:t>
            </a:r>
            <a:r>
              <a:rPr lang="en-GB" b="1" dirty="0">
                <a:sym typeface="Arial"/>
              </a:rPr>
              <a:t> CDK4/6i</a:t>
            </a:r>
          </a:p>
          <a:p>
            <a:pPr marL="457200" indent="-457200">
              <a:buFont typeface="+mj-lt"/>
              <a:buAutoNum type="alphaUcPeriod"/>
            </a:pPr>
            <a:r>
              <a:rPr lang="en-GB" b="1" dirty="0">
                <a:sym typeface="Arial"/>
              </a:rPr>
              <a:t>Exemestane + </a:t>
            </a:r>
            <a:r>
              <a:rPr lang="en-GB" b="1" dirty="0" err="1">
                <a:sym typeface="Arial"/>
              </a:rPr>
              <a:t>everolimus</a:t>
            </a:r>
            <a:endParaRPr lang="en-GB" b="1" dirty="0">
              <a:sym typeface="Arial"/>
            </a:endParaRPr>
          </a:p>
          <a:p>
            <a:pPr marL="457200" indent="-457200">
              <a:buFont typeface="+mj-lt"/>
              <a:buAutoNum type="alphaUcPeriod"/>
            </a:pPr>
            <a:r>
              <a:rPr lang="en-GB" sz="2400" b="1" dirty="0" err="1">
                <a:solidFill>
                  <a:schemeClr val="accent2"/>
                </a:solidFill>
                <a:sym typeface="Arial"/>
              </a:rPr>
              <a:t>Elacestrant</a:t>
            </a:r>
            <a:r>
              <a:rPr lang="en-GB" sz="2400" b="1" dirty="0">
                <a:solidFill>
                  <a:schemeClr val="accent2"/>
                </a:solidFill>
                <a:sym typeface="Arial"/>
              </a:rPr>
              <a:t> </a:t>
            </a:r>
            <a:r>
              <a:rPr lang="en-GB" sz="2400" dirty="0">
                <a:solidFill>
                  <a:schemeClr val="accent2"/>
                </a:solidFill>
              </a:rPr>
              <a:t>✅</a:t>
            </a:r>
            <a:endParaRPr lang="en-GB" sz="2400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GB" sz="2400" b="1" dirty="0">
              <a:solidFill>
                <a:schemeClr val="accent2"/>
              </a:solidFill>
              <a:sym typeface="Arial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9CC660C-3540-D489-A681-E4026E422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69309"/>
              </p:ext>
            </p:extLst>
          </p:nvPr>
        </p:nvGraphicFramePr>
        <p:xfrm>
          <a:off x="5780315" y="2608233"/>
          <a:ext cx="6324600" cy="3846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2928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60B9-3BFF-8EE2-5885-69B0681A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ym typeface="Arial"/>
              </a:rPr>
              <a:t>ENDOCRINE THERAPY RESISTANCE: FACTORS TO CONSIDER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47918-9DF6-83CC-C3C2-2CFAE27B19D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021288"/>
            <a:ext cx="11164448" cy="365125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AKT, alpha serine/threonine kinase; CBP, CREB binding protein; CDK4/6, cyclin-dependent kinase 4/6; EGFR, epidermal growth factor receptor;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ER, estrogen receptor; ERE, estrogen response element;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HER2/3, human epidermal growth factor receptor 2/3; IGF1R, insulin-like growth factor 1 receptor; MAPK, mitogen-activated protein kinase;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MEK, mitogen-activated protein kinase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;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 mTOR, mammalian target of rapamycin;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P, phosphorylation; P90 RSK, ribosomal S6 kinase;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PI3K, phosphatidylinositol-3 kinase; SOS, mammalian son-of-sevenless</a:t>
            </a:r>
            <a:endParaRPr lang="en-GB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Johnston SR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,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 J Natl Cancer Inst. 2015;107:djv212</a:t>
            </a:r>
            <a:endParaRPr lang="en-GB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C27279-4701-5F81-401A-B31674A0D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178610-5342-2976-E890-C07F421A08C2}"/>
              </a:ext>
            </a:extLst>
          </p:cNvPr>
          <p:cNvSpPr txBox="1"/>
          <p:nvPr/>
        </p:nvSpPr>
        <p:spPr>
          <a:xfrm>
            <a:off x="3177587" y="3236080"/>
            <a:ext cx="66684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Cytoplasm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82B54-869E-0520-4184-63A5624CC43C}"/>
              </a:ext>
            </a:extLst>
          </p:cNvPr>
          <p:cNvSpPr txBox="1"/>
          <p:nvPr/>
        </p:nvSpPr>
        <p:spPr>
          <a:xfrm>
            <a:off x="673666" y="1635726"/>
            <a:ext cx="261947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700">
                <a:solidFill>
                  <a:srgbClr val="FF000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Estrogen-independent,</a:t>
            </a:r>
            <a:br>
              <a:rPr lang="en-GB" sz="1700">
                <a:solidFill>
                  <a:srgbClr val="FF000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700">
                <a:solidFill>
                  <a:srgbClr val="FF000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ER-mediated signalling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6BFC90-13A1-065D-16A9-ACB5F9981BA7}"/>
              </a:ext>
            </a:extLst>
          </p:cNvPr>
          <p:cNvSpPr txBox="1"/>
          <p:nvPr/>
        </p:nvSpPr>
        <p:spPr>
          <a:xfrm>
            <a:off x="7320362" y="3114329"/>
            <a:ext cx="743730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Tumour</a:t>
            </a:r>
            <a:br>
              <a:rPr lang="en-GB" sz="1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growth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944D71-BBBE-4C91-75D3-C06B37A5FBA8}"/>
              </a:ext>
            </a:extLst>
          </p:cNvPr>
          <p:cNvSpPr txBox="1"/>
          <p:nvPr/>
        </p:nvSpPr>
        <p:spPr>
          <a:xfrm>
            <a:off x="5460471" y="1024245"/>
            <a:ext cx="122629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EGFR/HER2/HER3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3FF3B6-5770-9470-1431-78F30D9AA96E}"/>
              </a:ext>
            </a:extLst>
          </p:cNvPr>
          <p:cNvSpPr txBox="1"/>
          <p:nvPr/>
        </p:nvSpPr>
        <p:spPr>
          <a:xfrm>
            <a:off x="4505154" y="952320"/>
            <a:ext cx="41517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IGF1R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A0F63AD-AFDC-B56E-BE97-97E3563CDE85}"/>
              </a:ext>
            </a:extLst>
          </p:cNvPr>
          <p:cNvSpPr/>
          <p:nvPr/>
        </p:nvSpPr>
        <p:spPr>
          <a:xfrm>
            <a:off x="3139471" y="2837888"/>
            <a:ext cx="440987" cy="24231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en-GB" sz="90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14E7296-EF78-C1FC-8C31-ABB17E913EB1}"/>
              </a:ext>
            </a:extLst>
          </p:cNvPr>
          <p:cNvSpPr/>
          <p:nvPr/>
        </p:nvSpPr>
        <p:spPr>
          <a:xfrm>
            <a:off x="4039853" y="2100039"/>
            <a:ext cx="464145" cy="238646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</a:t>
            </a:r>
            <a:endParaRPr lang="en-GB" sz="9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3B702F0-F701-F8BF-A539-6A4DA6D8468C}"/>
              </a:ext>
            </a:extLst>
          </p:cNvPr>
          <p:cNvSpPr/>
          <p:nvPr/>
        </p:nvSpPr>
        <p:spPr>
          <a:xfrm>
            <a:off x="4442097" y="1402706"/>
            <a:ext cx="136525" cy="123112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GB" sz="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7CDE6A4-CAF4-924E-E4D6-5033822690A4}"/>
              </a:ext>
            </a:extLst>
          </p:cNvPr>
          <p:cNvSpPr/>
          <p:nvPr/>
        </p:nvSpPr>
        <p:spPr>
          <a:xfrm>
            <a:off x="4447983" y="1250042"/>
            <a:ext cx="136525" cy="123112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GB" sz="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FA03F6B-B2A1-9135-5ABC-BD7F03DF7CED}"/>
              </a:ext>
            </a:extLst>
          </p:cNvPr>
          <p:cNvSpPr/>
          <p:nvPr/>
        </p:nvSpPr>
        <p:spPr>
          <a:xfrm>
            <a:off x="4108236" y="1240399"/>
            <a:ext cx="136525" cy="123112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GB" sz="7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E53EA95-09C7-71D4-CAE0-032668AB2629}"/>
              </a:ext>
            </a:extLst>
          </p:cNvPr>
          <p:cNvSpPr/>
          <p:nvPr/>
        </p:nvSpPr>
        <p:spPr>
          <a:xfrm>
            <a:off x="4151736" y="1399633"/>
            <a:ext cx="136525" cy="123112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GB" sz="7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9BD0CBD-2DAA-C619-D550-5011EB75EAE2}"/>
              </a:ext>
            </a:extLst>
          </p:cNvPr>
          <p:cNvSpPr/>
          <p:nvPr/>
        </p:nvSpPr>
        <p:spPr>
          <a:xfrm>
            <a:off x="5635542" y="1659976"/>
            <a:ext cx="136525" cy="123112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GB" sz="700"/>
          </a:p>
        </p:txBody>
      </p:sp>
      <p:sp>
        <p:nvSpPr>
          <p:cNvPr id="46" name="Rectangle: Rounded Corners 5">
            <a:extLst>
              <a:ext uri="{FF2B5EF4-FFF2-40B4-BE49-F238E27FC236}">
                <a16:creationId xmlns:a16="http://schemas.microsoft.com/office/drawing/2014/main" id="{38BF28C6-7F47-BE54-CDD5-91D326B92F8C}"/>
              </a:ext>
            </a:extLst>
          </p:cNvPr>
          <p:cNvSpPr/>
          <p:nvPr/>
        </p:nvSpPr>
        <p:spPr>
          <a:xfrm>
            <a:off x="5684583" y="2296003"/>
            <a:ext cx="600950" cy="16927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MAPK</a:t>
            </a:r>
            <a:endParaRPr lang="en-GB" sz="1000" baseline="30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: Rounded Corners 5">
            <a:extLst>
              <a:ext uri="{FF2B5EF4-FFF2-40B4-BE49-F238E27FC236}">
                <a16:creationId xmlns:a16="http://schemas.microsoft.com/office/drawing/2014/main" id="{75EBA396-9517-AA14-113E-A350CF38981C}"/>
              </a:ext>
            </a:extLst>
          </p:cNvPr>
          <p:cNvSpPr/>
          <p:nvPr/>
        </p:nvSpPr>
        <p:spPr>
          <a:xfrm>
            <a:off x="4228139" y="3295372"/>
            <a:ext cx="391413" cy="169277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</a:t>
            </a:r>
            <a:endParaRPr lang="en-GB" sz="1000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22A885C-C9D1-BC76-116F-A1CC03DE144D}"/>
              </a:ext>
            </a:extLst>
          </p:cNvPr>
          <p:cNvSpPr/>
          <p:nvPr/>
        </p:nvSpPr>
        <p:spPr>
          <a:xfrm>
            <a:off x="6178933" y="1706437"/>
            <a:ext cx="1351676" cy="352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</a:t>
            </a:r>
            <a:endParaRPr lang="en-GB" sz="900">
              <a:solidFill>
                <a:schemeClr val="tx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E63CB64-D738-656A-2859-1AAE08E59B9B}"/>
              </a:ext>
            </a:extLst>
          </p:cNvPr>
          <p:cNvGrpSpPr/>
          <p:nvPr/>
        </p:nvGrpSpPr>
        <p:grpSpPr>
          <a:xfrm>
            <a:off x="3698973" y="2648088"/>
            <a:ext cx="742552" cy="476400"/>
            <a:chOff x="2133414" y="3259723"/>
            <a:chExt cx="742552" cy="476400"/>
          </a:xfrm>
        </p:grpSpPr>
        <p:sp>
          <p:nvSpPr>
            <p:cNvPr id="55" name="AutoShape 95">
              <a:extLst>
                <a:ext uri="{FF2B5EF4-FFF2-40B4-BE49-F238E27FC236}">
                  <a16:creationId xmlns:a16="http://schemas.microsoft.com/office/drawing/2014/main" id="{575AC798-E78C-6D6E-3D34-2B87E9812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414" y="3259723"/>
              <a:ext cx="742552" cy="476400"/>
            </a:xfrm>
            <a:prstGeom prst="irregularSeal1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9004C"/>
                </a:buClr>
                <a:buSzPct val="140000"/>
                <a:buFont typeface="Arial" pitchFamily="34" charset="0"/>
                <a:buChar char="•"/>
                <a:defRPr sz="280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4C"/>
                </a:buClr>
                <a:buFont typeface="Wingdings" pitchFamily="2" charset="2"/>
                <a:buChar char="§"/>
                <a:defRPr sz="280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9004C"/>
                </a:buClr>
                <a:buFont typeface="Times" charset="0"/>
                <a:buChar char="•"/>
                <a:defRPr sz="240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9004C"/>
                </a:buClr>
                <a:buChar char="–"/>
                <a:defRPr sz="200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9004C"/>
                </a:buClr>
                <a:buChar char="»"/>
                <a:defRPr sz="110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4C"/>
                </a:buClr>
                <a:buChar char="»"/>
                <a:defRPr sz="110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4C"/>
                </a:buClr>
                <a:buChar char="»"/>
                <a:defRPr sz="110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4C"/>
                </a:buClr>
                <a:buChar char="»"/>
                <a:defRPr sz="110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4C"/>
                </a:buClr>
                <a:buChar char="»"/>
                <a:defRPr sz="110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GB" altLang="en-US" sz="2700" b="1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882581A-5058-1EB4-2A81-31984E3FBA5C}"/>
                </a:ext>
              </a:extLst>
            </p:cNvPr>
            <p:cNvSpPr txBox="1"/>
            <p:nvPr/>
          </p:nvSpPr>
          <p:spPr>
            <a:xfrm>
              <a:off x="2249126" y="3407657"/>
              <a:ext cx="49532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10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CDK4/6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3797E9A-6A0F-5A10-54D6-54D307059222}"/>
              </a:ext>
            </a:extLst>
          </p:cNvPr>
          <p:cNvGrpSpPr/>
          <p:nvPr/>
        </p:nvGrpSpPr>
        <p:grpSpPr>
          <a:xfrm>
            <a:off x="4595583" y="2702721"/>
            <a:ext cx="742552" cy="476400"/>
            <a:chOff x="2133414" y="3259723"/>
            <a:chExt cx="742552" cy="476400"/>
          </a:xfrm>
        </p:grpSpPr>
        <p:sp>
          <p:nvSpPr>
            <p:cNvPr id="58" name="AutoShape 95">
              <a:extLst>
                <a:ext uri="{FF2B5EF4-FFF2-40B4-BE49-F238E27FC236}">
                  <a16:creationId xmlns:a16="http://schemas.microsoft.com/office/drawing/2014/main" id="{2D8AAF95-1757-AB45-1557-54593D67B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414" y="3259723"/>
              <a:ext cx="742552" cy="476400"/>
            </a:xfrm>
            <a:prstGeom prst="irregularSeal1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9004C"/>
                </a:buClr>
                <a:buSzPct val="140000"/>
                <a:buFont typeface="Arial" pitchFamily="34" charset="0"/>
                <a:buChar char="•"/>
                <a:defRPr sz="280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9004C"/>
                </a:buClr>
                <a:buFont typeface="Wingdings" pitchFamily="2" charset="2"/>
                <a:buChar char="§"/>
                <a:defRPr sz="280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9004C"/>
                </a:buClr>
                <a:buFont typeface="Times" charset="0"/>
                <a:buChar char="•"/>
                <a:defRPr sz="240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9004C"/>
                </a:buClr>
                <a:buChar char="–"/>
                <a:defRPr sz="200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9004C"/>
                </a:buClr>
                <a:buChar char="»"/>
                <a:defRPr sz="110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4C"/>
                </a:buClr>
                <a:buChar char="»"/>
                <a:defRPr sz="110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4C"/>
                </a:buClr>
                <a:buChar char="»"/>
                <a:defRPr sz="110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4C"/>
                </a:buClr>
                <a:buChar char="»"/>
                <a:defRPr sz="110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4C"/>
                </a:buClr>
                <a:buChar char="»"/>
                <a:defRPr sz="110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GB" altLang="en-US" sz="2700" b="1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314EB6F-D7FC-8686-93DB-7C5F236E6384}"/>
                </a:ext>
              </a:extLst>
            </p:cNvPr>
            <p:cNvSpPr txBox="1"/>
            <p:nvPr/>
          </p:nvSpPr>
          <p:spPr>
            <a:xfrm>
              <a:off x="2282223" y="3407657"/>
              <a:ext cx="41517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GB" sz="110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mTOR</a:t>
              </a:r>
            </a:p>
          </p:txBody>
        </p:sp>
      </p:grpSp>
      <p:sp>
        <p:nvSpPr>
          <p:cNvPr id="60" name="Freeform 59">
            <a:extLst>
              <a:ext uri="{FF2B5EF4-FFF2-40B4-BE49-F238E27FC236}">
                <a16:creationId xmlns:a16="http://schemas.microsoft.com/office/drawing/2014/main" id="{2984CB83-E64F-41C4-93B3-C13ECBDE676B}"/>
              </a:ext>
            </a:extLst>
          </p:cNvPr>
          <p:cNvSpPr/>
          <p:nvPr/>
        </p:nvSpPr>
        <p:spPr>
          <a:xfrm>
            <a:off x="2605186" y="2198616"/>
            <a:ext cx="723721" cy="596348"/>
          </a:xfrm>
          <a:custGeom>
            <a:avLst/>
            <a:gdLst>
              <a:gd name="connsiteX0" fmla="*/ 0 w 723721"/>
              <a:gd name="connsiteY0" fmla="*/ 0 h 596348"/>
              <a:gd name="connsiteX1" fmla="*/ 429371 w 723721"/>
              <a:gd name="connsiteY1" fmla="*/ 127221 h 596348"/>
              <a:gd name="connsiteX2" fmla="*/ 675861 w 723721"/>
              <a:gd name="connsiteY2" fmla="*/ 333955 h 596348"/>
              <a:gd name="connsiteX3" fmla="*/ 723569 w 723721"/>
              <a:gd name="connsiteY3" fmla="*/ 596348 h 59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721" h="596348">
                <a:moveTo>
                  <a:pt x="0" y="0"/>
                </a:moveTo>
                <a:cubicBezTo>
                  <a:pt x="158364" y="35781"/>
                  <a:pt x="316728" y="71562"/>
                  <a:pt x="429371" y="127221"/>
                </a:cubicBezTo>
                <a:cubicBezTo>
                  <a:pt x="542015" y="182880"/>
                  <a:pt x="626828" y="255767"/>
                  <a:pt x="675861" y="333955"/>
                </a:cubicBezTo>
                <a:cubicBezTo>
                  <a:pt x="724894" y="412143"/>
                  <a:pt x="724231" y="504245"/>
                  <a:pt x="723569" y="596348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Up Arrow 60">
            <a:extLst>
              <a:ext uri="{FF2B5EF4-FFF2-40B4-BE49-F238E27FC236}">
                <a16:creationId xmlns:a16="http://schemas.microsoft.com/office/drawing/2014/main" id="{345919F6-74E5-AF24-8067-9707D9065E30}"/>
              </a:ext>
            </a:extLst>
          </p:cNvPr>
          <p:cNvSpPr/>
          <p:nvPr/>
        </p:nvSpPr>
        <p:spPr>
          <a:xfrm rot="6562614">
            <a:off x="3765559" y="2860345"/>
            <a:ext cx="193562" cy="643299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4C40911A-945A-0AEC-FC93-2721DF3C092B}"/>
              </a:ext>
            </a:extLst>
          </p:cNvPr>
          <p:cNvSpPr/>
          <p:nvPr/>
        </p:nvSpPr>
        <p:spPr>
          <a:xfrm>
            <a:off x="6376934" y="3209416"/>
            <a:ext cx="890189" cy="341189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8" name="Oval 447">
            <a:extLst>
              <a:ext uri="{FF2B5EF4-FFF2-40B4-BE49-F238E27FC236}">
                <a16:creationId xmlns:a16="http://schemas.microsoft.com/office/drawing/2014/main" id="{6B8E0805-439A-E02F-7687-BF4B96D0E3CA}"/>
              </a:ext>
            </a:extLst>
          </p:cNvPr>
          <p:cNvSpPr/>
          <p:nvPr/>
        </p:nvSpPr>
        <p:spPr>
          <a:xfrm>
            <a:off x="5503785" y="1523156"/>
            <a:ext cx="136525" cy="123112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GB" sz="700"/>
          </a:p>
        </p:txBody>
      </p:sp>
      <p:sp>
        <p:nvSpPr>
          <p:cNvPr id="449" name="Oval 448">
            <a:extLst>
              <a:ext uri="{FF2B5EF4-FFF2-40B4-BE49-F238E27FC236}">
                <a16:creationId xmlns:a16="http://schemas.microsoft.com/office/drawing/2014/main" id="{9FF57A2A-B100-A93C-0D5C-CDED075C20EC}"/>
              </a:ext>
            </a:extLst>
          </p:cNvPr>
          <p:cNvSpPr/>
          <p:nvPr/>
        </p:nvSpPr>
        <p:spPr>
          <a:xfrm>
            <a:off x="4269354" y="3697918"/>
            <a:ext cx="136525" cy="123112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GB" sz="700"/>
          </a:p>
        </p:txBody>
      </p:sp>
      <p:sp>
        <p:nvSpPr>
          <p:cNvPr id="450" name="Oval 449">
            <a:extLst>
              <a:ext uri="{FF2B5EF4-FFF2-40B4-BE49-F238E27FC236}">
                <a16:creationId xmlns:a16="http://schemas.microsoft.com/office/drawing/2014/main" id="{8CD7B33C-5143-0B35-F9B6-CC36EEB25DCF}"/>
              </a:ext>
            </a:extLst>
          </p:cNvPr>
          <p:cNvSpPr/>
          <p:nvPr/>
        </p:nvSpPr>
        <p:spPr>
          <a:xfrm>
            <a:off x="4362330" y="3656643"/>
            <a:ext cx="136525" cy="123112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GB" sz="700"/>
          </a:p>
        </p:txBody>
      </p:sp>
      <p:sp>
        <p:nvSpPr>
          <p:cNvPr id="451" name="Oval 450">
            <a:extLst>
              <a:ext uri="{FF2B5EF4-FFF2-40B4-BE49-F238E27FC236}">
                <a16:creationId xmlns:a16="http://schemas.microsoft.com/office/drawing/2014/main" id="{3ABA89CC-A182-443E-6436-161EEB2731AB}"/>
              </a:ext>
            </a:extLst>
          </p:cNvPr>
          <p:cNvSpPr/>
          <p:nvPr/>
        </p:nvSpPr>
        <p:spPr>
          <a:xfrm>
            <a:off x="4435355" y="3704268"/>
            <a:ext cx="136525" cy="123112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GB" sz="700"/>
          </a:p>
        </p:txBody>
      </p:sp>
      <p:sp>
        <p:nvSpPr>
          <p:cNvPr id="452" name="Oval 451">
            <a:extLst>
              <a:ext uri="{FF2B5EF4-FFF2-40B4-BE49-F238E27FC236}">
                <a16:creationId xmlns:a16="http://schemas.microsoft.com/office/drawing/2014/main" id="{2764A59C-8B27-1F10-0644-A1097D80D585}"/>
              </a:ext>
            </a:extLst>
          </p:cNvPr>
          <p:cNvSpPr/>
          <p:nvPr/>
        </p:nvSpPr>
        <p:spPr>
          <a:xfrm>
            <a:off x="4619889" y="3695151"/>
            <a:ext cx="136525" cy="123112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GB" sz="700"/>
          </a:p>
        </p:txBody>
      </p: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613F5F5F-DCF8-9C09-15B3-D10E00EEBFBF}"/>
              </a:ext>
            </a:extLst>
          </p:cNvPr>
          <p:cNvCxnSpPr>
            <a:cxnSpLocks/>
          </p:cNvCxnSpPr>
          <p:nvPr/>
        </p:nvCxnSpPr>
        <p:spPr>
          <a:xfrm flipV="1">
            <a:off x="3432786" y="1563533"/>
            <a:ext cx="800366" cy="1212858"/>
          </a:xfrm>
          <a:prstGeom prst="line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F56CBE5D-4E09-FCAB-CC7A-182798086AE8}"/>
              </a:ext>
            </a:extLst>
          </p:cNvPr>
          <p:cNvCxnSpPr>
            <a:cxnSpLocks/>
          </p:cNvCxnSpPr>
          <p:nvPr/>
        </p:nvCxnSpPr>
        <p:spPr>
          <a:xfrm flipV="1">
            <a:off x="4135502" y="1559862"/>
            <a:ext cx="1313207" cy="135367"/>
          </a:xfrm>
          <a:prstGeom prst="line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A5B79DA3-82A5-748E-7443-2868B33C5534}"/>
              </a:ext>
            </a:extLst>
          </p:cNvPr>
          <p:cNvCxnSpPr>
            <a:cxnSpLocks/>
          </p:cNvCxnSpPr>
          <p:nvPr/>
        </p:nvCxnSpPr>
        <p:spPr>
          <a:xfrm>
            <a:off x="4359472" y="1369700"/>
            <a:ext cx="211275" cy="35813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03B19529-8FA5-7B7C-498F-DE67E834B311}"/>
              </a:ext>
            </a:extLst>
          </p:cNvPr>
          <p:cNvGrpSpPr/>
          <p:nvPr/>
        </p:nvGrpSpPr>
        <p:grpSpPr>
          <a:xfrm>
            <a:off x="4167825" y="908720"/>
            <a:ext cx="358435" cy="510815"/>
            <a:chOff x="4283345" y="1138771"/>
            <a:chExt cx="358435" cy="510815"/>
          </a:xfrm>
        </p:grpSpPr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B5C2BB6A-CE79-4E40-3009-CAEF38009034}"/>
                </a:ext>
              </a:extLst>
            </p:cNvPr>
            <p:cNvSpPr/>
            <p:nvPr/>
          </p:nvSpPr>
          <p:spPr>
            <a:xfrm>
              <a:off x="4338792" y="1223149"/>
              <a:ext cx="144571" cy="389529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55E24C0D-7F45-788D-2225-FF5E0853418B}"/>
                </a:ext>
              </a:extLst>
            </p:cNvPr>
            <p:cNvSpPr/>
            <p:nvPr/>
          </p:nvSpPr>
          <p:spPr>
            <a:xfrm>
              <a:off x="4447421" y="1223149"/>
              <a:ext cx="144571" cy="389529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5E06CF78-38CC-AC60-7235-B83E072EF789}"/>
                </a:ext>
              </a:extLst>
            </p:cNvPr>
            <p:cNvSpPr/>
            <p:nvPr/>
          </p:nvSpPr>
          <p:spPr>
            <a:xfrm rot="5400000">
              <a:off x="4338890" y="1496926"/>
              <a:ext cx="97113" cy="20820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687078F7-D49B-716E-46FA-3B5B88874617}"/>
                </a:ext>
              </a:extLst>
            </p:cNvPr>
            <p:cNvSpPr/>
            <p:nvPr/>
          </p:nvSpPr>
          <p:spPr>
            <a:xfrm rot="5400000">
              <a:off x="4489121" y="1496928"/>
              <a:ext cx="97113" cy="20820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3DBB2EC7-7645-BCBE-476B-3ED9A0F79664}"/>
                </a:ext>
              </a:extLst>
            </p:cNvPr>
            <p:cNvSpPr/>
            <p:nvPr/>
          </p:nvSpPr>
          <p:spPr>
            <a:xfrm rot="5400000">
              <a:off x="4385643" y="1100237"/>
              <a:ext cx="67371" cy="14444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C517DCF3-B9C2-F003-8BC9-042359EA5235}"/>
              </a:ext>
            </a:extLst>
          </p:cNvPr>
          <p:cNvCxnSpPr>
            <a:cxnSpLocks/>
          </p:cNvCxnSpPr>
          <p:nvPr/>
        </p:nvCxnSpPr>
        <p:spPr>
          <a:xfrm flipH="1">
            <a:off x="4888530" y="1712925"/>
            <a:ext cx="659003" cy="123253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2C647133-1564-73FE-7344-B204A32EACD6}"/>
              </a:ext>
            </a:extLst>
          </p:cNvPr>
          <p:cNvCxnSpPr>
            <a:cxnSpLocks/>
          </p:cNvCxnSpPr>
          <p:nvPr/>
        </p:nvCxnSpPr>
        <p:spPr>
          <a:xfrm>
            <a:off x="4380539" y="2346920"/>
            <a:ext cx="213689" cy="591552"/>
          </a:xfrm>
          <a:prstGeom prst="line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C3E57C68-AED9-0468-27B3-232D966F4F17}"/>
              </a:ext>
            </a:extLst>
          </p:cNvPr>
          <p:cNvCxnSpPr>
            <a:cxnSpLocks/>
          </p:cNvCxnSpPr>
          <p:nvPr/>
        </p:nvCxnSpPr>
        <p:spPr>
          <a:xfrm flipH="1">
            <a:off x="4451704" y="2423120"/>
            <a:ext cx="1138163" cy="427535"/>
          </a:xfrm>
          <a:prstGeom prst="line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EE7F5D16-C3E7-106F-5F49-3558916F48D8}"/>
              </a:ext>
            </a:extLst>
          </p:cNvPr>
          <p:cNvCxnSpPr>
            <a:cxnSpLocks/>
          </p:cNvCxnSpPr>
          <p:nvPr/>
        </p:nvCxnSpPr>
        <p:spPr>
          <a:xfrm flipH="1">
            <a:off x="5246909" y="2420434"/>
            <a:ext cx="346402" cy="417136"/>
          </a:xfrm>
          <a:prstGeom prst="line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8E813CD0-9993-5503-07C6-8B6417D71083}"/>
              </a:ext>
            </a:extLst>
          </p:cNvPr>
          <p:cNvCxnSpPr>
            <a:cxnSpLocks/>
          </p:cNvCxnSpPr>
          <p:nvPr/>
        </p:nvCxnSpPr>
        <p:spPr>
          <a:xfrm flipH="1">
            <a:off x="4404186" y="1882321"/>
            <a:ext cx="135709" cy="215867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B5EAE1A4-0A63-03BF-671B-2C198D62E662}"/>
              </a:ext>
            </a:extLst>
          </p:cNvPr>
          <p:cNvCxnSpPr>
            <a:cxnSpLocks/>
          </p:cNvCxnSpPr>
          <p:nvPr/>
        </p:nvCxnSpPr>
        <p:spPr>
          <a:xfrm flipH="1">
            <a:off x="6100330" y="1804859"/>
            <a:ext cx="135709" cy="215867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E22140E6-214F-7A96-F02A-6C1164001A23}"/>
              </a:ext>
            </a:extLst>
          </p:cNvPr>
          <p:cNvSpPr/>
          <p:nvPr/>
        </p:nvSpPr>
        <p:spPr>
          <a:xfrm>
            <a:off x="6034760" y="1647379"/>
            <a:ext cx="625971" cy="1958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</a:t>
            </a:r>
            <a:endParaRPr lang="en-GB" sz="90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67F2435-F3E1-17F5-F98B-BA6B2BC849A4}"/>
              </a:ext>
            </a:extLst>
          </p:cNvPr>
          <p:cNvSpPr/>
          <p:nvPr/>
        </p:nvSpPr>
        <p:spPr>
          <a:xfrm>
            <a:off x="4380638" y="1735646"/>
            <a:ext cx="464145" cy="238646"/>
          </a:xfrm>
          <a:prstGeom prst="ellipse">
            <a:avLst/>
          </a:prstGeom>
          <a:solidFill>
            <a:srgbClr val="FFC8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PI3K</a:t>
            </a:r>
            <a:endParaRPr lang="en-GB" sz="900">
              <a:solidFill>
                <a:schemeClr val="tx1"/>
              </a:solidFill>
            </a:endParaRPr>
          </a:p>
        </p:txBody>
      </p: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8E0C1136-1E2E-D033-9783-C05A895B9445}"/>
              </a:ext>
            </a:extLst>
          </p:cNvPr>
          <p:cNvCxnSpPr>
            <a:cxnSpLocks/>
          </p:cNvCxnSpPr>
          <p:nvPr/>
        </p:nvCxnSpPr>
        <p:spPr>
          <a:xfrm>
            <a:off x="6001091" y="2153560"/>
            <a:ext cx="0" cy="14400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5">
            <a:extLst>
              <a:ext uri="{FF2B5EF4-FFF2-40B4-BE49-F238E27FC236}">
                <a16:creationId xmlns:a16="http://schemas.microsoft.com/office/drawing/2014/main" id="{1113FE78-A496-494B-F951-B21A8EBB8774}"/>
              </a:ext>
            </a:extLst>
          </p:cNvPr>
          <p:cNvSpPr/>
          <p:nvPr/>
        </p:nvSpPr>
        <p:spPr>
          <a:xfrm>
            <a:off x="5816276" y="2031254"/>
            <a:ext cx="362657" cy="16927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</a:t>
            </a:r>
            <a:endParaRPr lang="en-GB" sz="1000" baseline="30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5">
            <a:extLst>
              <a:ext uri="{FF2B5EF4-FFF2-40B4-BE49-F238E27FC236}">
                <a16:creationId xmlns:a16="http://schemas.microsoft.com/office/drawing/2014/main" id="{D1D03B07-26F7-D9F8-999D-35BF2C5F9B9E}"/>
              </a:ext>
            </a:extLst>
          </p:cNvPr>
          <p:cNvSpPr/>
          <p:nvPr/>
        </p:nvSpPr>
        <p:spPr>
          <a:xfrm>
            <a:off x="5120130" y="2296003"/>
            <a:ext cx="529641" cy="16927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p90</a:t>
            </a:r>
            <a:r>
              <a:rPr lang="en-GB" sz="10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RSK</a:t>
            </a:r>
            <a:endParaRPr lang="en-GB" sz="1000" baseline="30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8F09078A-A3EC-0CA8-1F92-4741B1E1B6DB}"/>
              </a:ext>
            </a:extLst>
          </p:cNvPr>
          <p:cNvGrpSpPr/>
          <p:nvPr/>
        </p:nvGrpSpPr>
        <p:grpSpPr>
          <a:xfrm rot="2180864">
            <a:off x="5658303" y="1313652"/>
            <a:ext cx="251403" cy="343435"/>
            <a:chOff x="4283345" y="1159937"/>
            <a:chExt cx="358435" cy="489649"/>
          </a:xfrm>
        </p:grpSpPr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371955A7-48D4-0543-F176-21A0E49C40B1}"/>
                </a:ext>
              </a:extLst>
            </p:cNvPr>
            <p:cNvSpPr/>
            <p:nvPr/>
          </p:nvSpPr>
          <p:spPr>
            <a:xfrm rot="5400000">
              <a:off x="4338890" y="1496926"/>
              <a:ext cx="97113" cy="2082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617828D5-00F4-6B49-7301-2797E8DA1183}"/>
                </a:ext>
              </a:extLst>
            </p:cNvPr>
            <p:cNvSpPr/>
            <p:nvPr/>
          </p:nvSpPr>
          <p:spPr>
            <a:xfrm rot="5400000">
              <a:off x="4489121" y="1496928"/>
              <a:ext cx="97113" cy="2082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EB2D9E4E-4F2F-B22C-A852-69C09FA6B8AA}"/>
                </a:ext>
              </a:extLst>
            </p:cNvPr>
            <p:cNvSpPr/>
            <p:nvPr/>
          </p:nvSpPr>
          <p:spPr>
            <a:xfrm rot="5400000">
              <a:off x="4372735" y="1111676"/>
              <a:ext cx="84376" cy="180898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77BF76CC-1C3C-CF59-BA50-03F31B3BD589}"/>
                </a:ext>
              </a:extLst>
            </p:cNvPr>
            <p:cNvSpPr/>
            <p:nvPr/>
          </p:nvSpPr>
          <p:spPr>
            <a:xfrm>
              <a:off x="4447421" y="1223149"/>
              <a:ext cx="144571" cy="38952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FF19A614-5F3C-D85C-09F8-F54747C70BE2}"/>
                </a:ext>
              </a:extLst>
            </p:cNvPr>
            <p:cNvSpPr/>
            <p:nvPr/>
          </p:nvSpPr>
          <p:spPr>
            <a:xfrm>
              <a:off x="4338792" y="1223149"/>
              <a:ext cx="144571" cy="38952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49D1B347-5A8D-B06D-BF35-5417DD40F8DD}"/>
              </a:ext>
            </a:extLst>
          </p:cNvPr>
          <p:cNvSpPr/>
          <p:nvPr/>
        </p:nvSpPr>
        <p:spPr>
          <a:xfrm>
            <a:off x="5820772" y="1588936"/>
            <a:ext cx="380477" cy="1692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</a:t>
            </a:r>
            <a:endParaRPr lang="en-GB" sz="900">
              <a:solidFill>
                <a:schemeClr val="tx1"/>
              </a:solidFill>
            </a:endParaRPr>
          </a:p>
        </p:txBody>
      </p:sp>
      <p:sp>
        <p:nvSpPr>
          <p:cNvPr id="498" name="Rectangle: Rounded Corners 5">
            <a:extLst>
              <a:ext uri="{FF2B5EF4-FFF2-40B4-BE49-F238E27FC236}">
                <a16:creationId xmlns:a16="http://schemas.microsoft.com/office/drawing/2014/main" id="{7073DA52-168A-FC23-DE9E-B4FE4E11787A}"/>
              </a:ext>
            </a:extLst>
          </p:cNvPr>
          <p:cNvSpPr/>
          <p:nvPr/>
        </p:nvSpPr>
        <p:spPr>
          <a:xfrm>
            <a:off x="5075492" y="3242208"/>
            <a:ext cx="1140430" cy="290410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GB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Target Gene</a:t>
            </a:r>
            <a:br>
              <a:rPr lang="en-GB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  <a:endParaRPr lang="en-GB" sz="1000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6C900B-D8CF-4225-F7B8-2C33405D1D7D}"/>
              </a:ext>
            </a:extLst>
          </p:cNvPr>
          <p:cNvSpPr/>
          <p:nvPr/>
        </p:nvSpPr>
        <p:spPr>
          <a:xfrm>
            <a:off x="8544272" y="3607879"/>
            <a:ext cx="1372498" cy="754177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en-GB" sz="90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8832C3-CCE7-4565-8262-2E1881288450}"/>
              </a:ext>
            </a:extLst>
          </p:cNvPr>
          <p:cNvSpPr/>
          <p:nvPr/>
        </p:nvSpPr>
        <p:spPr>
          <a:xfrm>
            <a:off x="9079462" y="4243983"/>
            <a:ext cx="302119" cy="50503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en-GB" sz="9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ABAB0-A9FE-7269-0221-CBA4E9F5D637}"/>
              </a:ext>
            </a:extLst>
          </p:cNvPr>
          <p:cNvSpPr txBox="1"/>
          <p:nvPr/>
        </p:nvSpPr>
        <p:spPr>
          <a:xfrm>
            <a:off x="8288189" y="3656213"/>
            <a:ext cx="51135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Nucleus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FB45C4-FAA4-1D44-3C99-DAAE0C4BD808}"/>
              </a:ext>
            </a:extLst>
          </p:cNvPr>
          <p:cNvSpPr/>
          <p:nvPr/>
        </p:nvSpPr>
        <p:spPr>
          <a:xfrm>
            <a:off x="5465461" y="1174063"/>
            <a:ext cx="3074477" cy="2849102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59762B0-01A8-E52C-BFA9-9789279A293F}"/>
              </a:ext>
            </a:extLst>
          </p:cNvPr>
          <p:cNvSpPr/>
          <p:nvPr/>
        </p:nvSpPr>
        <p:spPr>
          <a:xfrm>
            <a:off x="4717261" y="3845737"/>
            <a:ext cx="1372498" cy="754177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p160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6277922-A299-FDE3-F903-C887DD533A5D}"/>
              </a:ext>
            </a:extLst>
          </p:cNvPr>
          <p:cNvSpPr/>
          <p:nvPr/>
        </p:nvSpPr>
        <p:spPr>
          <a:xfrm>
            <a:off x="5043302" y="3799098"/>
            <a:ext cx="319437" cy="168009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900">
              <a:solidFill>
                <a:schemeClr val="tx1"/>
              </a:solidFill>
            </a:endParaRPr>
          </a:p>
        </p:txBody>
      </p: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7DFFABCF-1201-43FA-F323-BF0F997C74FB}"/>
              </a:ext>
            </a:extLst>
          </p:cNvPr>
          <p:cNvGrpSpPr/>
          <p:nvPr/>
        </p:nvGrpSpPr>
        <p:grpSpPr>
          <a:xfrm>
            <a:off x="4219325" y="3988251"/>
            <a:ext cx="1805017" cy="69584"/>
            <a:chOff x="4583832" y="4476643"/>
            <a:chExt cx="2710354" cy="104485"/>
          </a:xfrm>
          <a:solidFill>
            <a:srgbClr val="4E8F00"/>
          </a:solidFill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61EFB966-BDC2-E434-73CC-20875301FE69}"/>
                </a:ext>
              </a:extLst>
            </p:cNvPr>
            <p:cNvSpPr/>
            <p:nvPr/>
          </p:nvSpPr>
          <p:spPr>
            <a:xfrm>
              <a:off x="4583832" y="4476643"/>
              <a:ext cx="158495" cy="10448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90E5D6C7-96CD-F5EF-29E6-0298F2F94369}"/>
                </a:ext>
              </a:extLst>
            </p:cNvPr>
            <p:cNvSpPr/>
            <p:nvPr/>
          </p:nvSpPr>
          <p:spPr>
            <a:xfrm>
              <a:off x="4710330" y="4476643"/>
              <a:ext cx="158495" cy="10448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4023516C-8575-7E66-07D6-3AF42A770982}"/>
                </a:ext>
              </a:extLst>
            </p:cNvPr>
            <p:cNvSpPr/>
            <p:nvPr/>
          </p:nvSpPr>
          <p:spPr>
            <a:xfrm>
              <a:off x="4836828" y="4476643"/>
              <a:ext cx="158495" cy="10448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A89C9F0D-59B5-45D3-21E7-F0FD61C91C62}"/>
                </a:ext>
              </a:extLst>
            </p:cNvPr>
            <p:cNvSpPr/>
            <p:nvPr/>
          </p:nvSpPr>
          <p:spPr>
            <a:xfrm>
              <a:off x="4963326" y="4476643"/>
              <a:ext cx="158495" cy="10448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F574145C-A487-213F-A00E-EE3FD693D6B0}"/>
                </a:ext>
              </a:extLst>
            </p:cNvPr>
            <p:cNvSpPr/>
            <p:nvPr/>
          </p:nvSpPr>
          <p:spPr>
            <a:xfrm>
              <a:off x="5089824" y="4476643"/>
              <a:ext cx="158495" cy="10448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E296CC10-440D-17DB-A714-F077202E2A84}"/>
                </a:ext>
              </a:extLst>
            </p:cNvPr>
            <p:cNvSpPr/>
            <p:nvPr/>
          </p:nvSpPr>
          <p:spPr>
            <a:xfrm>
              <a:off x="5216322" y="4476643"/>
              <a:ext cx="158495" cy="10448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88F38BD7-03F9-BCA6-02C7-51AF09EE2E10}"/>
                </a:ext>
              </a:extLst>
            </p:cNvPr>
            <p:cNvSpPr/>
            <p:nvPr/>
          </p:nvSpPr>
          <p:spPr>
            <a:xfrm>
              <a:off x="5342820" y="4476643"/>
              <a:ext cx="158495" cy="10448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C35A217F-1A17-8F60-B444-674DCCB0C815}"/>
                </a:ext>
              </a:extLst>
            </p:cNvPr>
            <p:cNvSpPr/>
            <p:nvPr/>
          </p:nvSpPr>
          <p:spPr>
            <a:xfrm>
              <a:off x="5469318" y="4476643"/>
              <a:ext cx="158495" cy="10448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876AD201-1A48-9BC2-C285-B12BBA1358CE}"/>
                </a:ext>
              </a:extLst>
            </p:cNvPr>
            <p:cNvSpPr/>
            <p:nvPr/>
          </p:nvSpPr>
          <p:spPr>
            <a:xfrm>
              <a:off x="5595816" y="4476643"/>
              <a:ext cx="158495" cy="10448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30C1DD8E-FCF1-47E0-0FCE-369B3A58809C}"/>
                </a:ext>
              </a:extLst>
            </p:cNvPr>
            <p:cNvSpPr/>
            <p:nvPr/>
          </p:nvSpPr>
          <p:spPr>
            <a:xfrm>
              <a:off x="5722314" y="4476643"/>
              <a:ext cx="158495" cy="10448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912970EA-87F3-5392-48A1-756DC34CD6ED}"/>
                </a:ext>
              </a:extLst>
            </p:cNvPr>
            <p:cNvSpPr/>
            <p:nvPr/>
          </p:nvSpPr>
          <p:spPr>
            <a:xfrm>
              <a:off x="5848812" y="4476643"/>
              <a:ext cx="158495" cy="10448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D5A68B0B-D93F-2CA5-45CE-1D00E8132C84}"/>
                </a:ext>
              </a:extLst>
            </p:cNvPr>
            <p:cNvSpPr/>
            <p:nvPr/>
          </p:nvSpPr>
          <p:spPr>
            <a:xfrm>
              <a:off x="5975311" y="4476643"/>
              <a:ext cx="158495" cy="10448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6C946606-929D-B1B0-9B18-83F4AF593B7D}"/>
                </a:ext>
              </a:extLst>
            </p:cNvPr>
            <p:cNvSpPr/>
            <p:nvPr/>
          </p:nvSpPr>
          <p:spPr>
            <a:xfrm>
              <a:off x="6123707" y="4476643"/>
              <a:ext cx="158495" cy="10448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280F8FAE-A382-C561-11FD-9A0E1444BB33}"/>
                </a:ext>
              </a:extLst>
            </p:cNvPr>
            <p:cNvSpPr/>
            <p:nvPr/>
          </p:nvSpPr>
          <p:spPr>
            <a:xfrm>
              <a:off x="6250205" y="4476643"/>
              <a:ext cx="158495" cy="10448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2A3ADC5D-C823-41DB-02F7-6098CABBBFB3}"/>
                </a:ext>
              </a:extLst>
            </p:cNvPr>
            <p:cNvSpPr/>
            <p:nvPr/>
          </p:nvSpPr>
          <p:spPr>
            <a:xfrm>
              <a:off x="6376703" y="4476643"/>
              <a:ext cx="158495" cy="10448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C23813D2-809D-6E53-A6B1-F719863451E3}"/>
                </a:ext>
              </a:extLst>
            </p:cNvPr>
            <p:cNvSpPr/>
            <p:nvPr/>
          </p:nvSpPr>
          <p:spPr>
            <a:xfrm>
              <a:off x="6503201" y="4476643"/>
              <a:ext cx="158495" cy="10448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riangle 51">
              <a:extLst>
                <a:ext uri="{FF2B5EF4-FFF2-40B4-BE49-F238E27FC236}">
                  <a16:creationId xmlns:a16="http://schemas.microsoft.com/office/drawing/2014/main" id="{899AD11F-77DC-DA2D-C1F5-FB3FD4E03EAC}"/>
                </a:ext>
              </a:extLst>
            </p:cNvPr>
            <p:cNvSpPr/>
            <p:nvPr/>
          </p:nvSpPr>
          <p:spPr>
            <a:xfrm>
              <a:off x="6629699" y="4476643"/>
              <a:ext cx="158495" cy="10448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riangle 52">
              <a:extLst>
                <a:ext uri="{FF2B5EF4-FFF2-40B4-BE49-F238E27FC236}">
                  <a16:creationId xmlns:a16="http://schemas.microsoft.com/office/drawing/2014/main" id="{11436EFB-DAB6-CA92-D19F-9D70BBB7F0F0}"/>
                </a:ext>
              </a:extLst>
            </p:cNvPr>
            <p:cNvSpPr/>
            <p:nvPr/>
          </p:nvSpPr>
          <p:spPr>
            <a:xfrm>
              <a:off x="6756197" y="4476643"/>
              <a:ext cx="158495" cy="10448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3" name="Triangle 452">
              <a:extLst>
                <a:ext uri="{FF2B5EF4-FFF2-40B4-BE49-F238E27FC236}">
                  <a16:creationId xmlns:a16="http://schemas.microsoft.com/office/drawing/2014/main" id="{A2AC4683-7BCF-161E-9759-D68E3C9A6FF5}"/>
                </a:ext>
              </a:extLst>
            </p:cNvPr>
            <p:cNvSpPr/>
            <p:nvPr/>
          </p:nvSpPr>
          <p:spPr>
            <a:xfrm>
              <a:off x="6882695" y="4476643"/>
              <a:ext cx="158495" cy="10448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5" name="Triangle 454">
              <a:extLst>
                <a:ext uri="{FF2B5EF4-FFF2-40B4-BE49-F238E27FC236}">
                  <a16:creationId xmlns:a16="http://schemas.microsoft.com/office/drawing/2014/main" id="{888826D7-BCBB-31C8-BE49-41A2A45364DF}"/>
                </a:ext>
              </a:extLst>
            </p:cNvPr>
            <p:cNvSpPr/>
            <p:nvPr/>
          </p:nvSpPr>
          <p:spPr>
            <a:xfrm>
              <a:off x="7009193" y="4476643"/>
              <a:ext cx="158495" cy="10448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3" name="Triangle 462">
              <a:extLst>
                <a:ext uri="{FF2B5EF4-FFF2-40B4-BE49-F238E27FC236}">
                  <a16:creationId xmlns:a16="http://schemas.microsoft.com/office/drawing/2014/main" id="{5055FBE8-80B0-64C8-C21A-BF7A9C861294}"/>
                </a:ext>
              </a:extLst>
            </p:cNvPr>
            <p:cNvSpPr/>
            <p:nvPr/>
          </p:nvSpPr>
          <p:spPr>
            <a:xfrm>
              <a:off x="7135691" y="4476643"/>
              <a:ext cx="158495" cy="10448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FF1B9303-944D-D5F5-4F55-7E8776C91BE5}"/>
              </a:ext>
            </a:extLst>
          </p:cNvPr>
          <p:cNvCxnSpPr>
            <a:cxnSpLocks/>
          </p:cNvCxnSpPr>
          <p:nvPr/>
        </p:nvCxnSpPr>
        <p:spPr>
          <a:xfrm flipV="1">
            <a:off x="5738978" y="3761067"/>
            <a:ext cx="264549" cy="20108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7" name="Oval 476">
            <a:extLst>
              <a:ext uri="{FF2B5EF4-FFF2-40B4-BE49-F238E27FC236}">
                <a16:creationId xmlns:a16="http://schemas.microsoft.com/office/drawing/2014/main" id="{80FF5B97-E985-2D38-0AB3-66166E501A86}"/>
              </a:ext>
            </a:extLst>
          </p:cNvPr>
          <p:cNvSpPr/>
          <p:nvPr/>
        </p:nvSpPr>
        <p:spPr>
          <a:xfrm>
            <a:off x="5303567" y="3762470"/>
            <a:ext cx="388358" cy="19967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GB" sz="900"/>
          </a:p>
        </p:txBody>
      </p:sp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822A7B4B-203E-96B5-08B4-D922EFAB0AE1}"/>
              </a:ext>
            </a:extLst>
          </p:cNvPr>
          <p:cNvSpPr/>
          <p:nvPr/>
        </p:nvSpPr>
        <p:spPr>
          <a:xfrm>
            <a:off x="5128633" y="3582972"/>
            <a:ext cx="306002" cy="248767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CBP</a:t>
            </a:r>
            <a:endParaRPr lang="en-GB" sz="1000" baseline="30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8077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5"/>
          <p:cNvSpPr/>
          <p:nvPr/>
        </p:nvSpPr>
        <p:spPr>
          <a:xfrm>
            <a:off x="3018800" y="1183317"/>
            <a:ext cx="6154400" cy="4852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lang="en-GB"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5440" y="1264654"/>
            <a:ext cx="6021120" cy="46992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B5D64D-F16A-9AD9-2DC6-8857D1E72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>
                <a:sym typeface="Arial"/>
              </a:rPr>
              <a:t>ESR1</a:t>
            </a:r>
            <a:r>
              <a:rPr lang="en-GB">
                <a:sym typeface="Arial"/>
              </a:rPr>
              <a:t> (ACQUIRED) MUTATIONS: RESISTANCE TO AI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C895A-9FC0-05F5-F8A5-FE0816F9B8C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>
                <a:sym typeface="Arial"/>
              </a:rPr>
              <a:t>AI, aromatase inhibitor; ESR1, estrogen receptor 1; HRE, hormone response element; SERD, selective estrogen receptor degrader </a:t>
            </a:r>
          </a:p>
          <a:p>
            <a:r>
              <a:rPr lang="en-GB">
                <a:sym typeface="Arial"/>
              </a:rPr>
              <a:t>Bardia A, et al. N Engl J Med. 2018;379:1946-53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7B1E6B-5AC6-9F3C-D6F1-0C5315D15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0110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3a7e00e0ef_1_14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ELACESTRANT &amp; </a:t>
            </a:r>
          </a:p>
          <a:p>
            <a:r>
              <a:rPr lang="en-GB"/>
              <a:t>THE EMERALD TRIAL</a:t>
            </a:r>
          </a:p>
        </p:txBody>
      </p:sp>
    </p:spTree>
    <p:extLst>
      <p:ext uri="{BB962C8B-B14F-4D97-AF65-F5344CB8AC3E}">
        <p14:creationId xmlns:p14="http://schemas.microsoft.com/office/powerpoint/2010/main" val="129452060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F8DEEA-E6B1-393F-790A-E15EFB313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ym typeface="Arial"/>
              </a:rPr>
              <a:t>CBR AT 24 WEEKS 42.6%</a:t>
            </a:r>
          </a:p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8BB84E-43B8-FC1E-808D-C5D4E502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ELACESTRANT CLINICAL ACTIVITY: PHASE 1 TRIAL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9A8657-EC19-7F07-040E-3EEE9CA2759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3820616" cy="3960000"/>
          </a:xfrm>
        </p:spPr>
        <p:txBody>
          <a:bodyPr/>
          <a:lstStyle/>
          <a:p>
            <a:r>
              <a:rPr lang="en-GB">
                <a:sym typeface="Arial"/>
              </a:rPr>
              <a:t>Median of 3 prior systemic therapies</a:t>
            </a:r>
          </a:p>
          <a:p>
            <a:pPr lvl="1"/>
            <a:r>
              <a:rPr lang="en-GB">
                <a:sym typeface="Arial"/>
              </a:rPr>
              <a:t>52% had previously received prior SERD</a:t>
            </a:r>
          </a:p>
          <a:p>
            <a:pPr lvl="1"/>
            <a:r>
              <a:rPr lang="en-GB">
                <a:sym typeface="Arial"/>
              </a:rPr>
              <a:t>52% had previously received CDK4/6i therapy</a:t>
            </a:r>
          </a:p>
          <a:p>
            <a:pPr lvl="1"/>
            <a:r>
              <a:rPr lang="en-GB">
                <a:sym typeface="Arial"/>
              </a:rPr>
              <a:t>50% had </a:t>
            </a:r>
            <a:r>
              <a:rPr lang="en-GB" i="1">
                <a:sym typeface="Arial"/>
              </a:rPr>
              <a:t>ESR1</a:t>
            </a:r>
            <a:r>
              <a:rPr lang="en-GB">
                <a:sym typeface="Arial"/>
              </a:rPr>
              <a:t> mutation</a:t>
            </a:r>
          </a:p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E30513-D691-B8A1-49B7-5471C4077FB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264000"/>
            <a:ext cx="10180339" cy="365125"/>
          </a:xfrm>
        </p:spPr>
        <p:txBody>
          <a:bodyPr/>
          <a:lstStyle/>
          <a:p>
            <a:r>
              <a:rPr lang="en-GB">
                <a:sym typeface="Arial"/>
              </a:rPr>
              <a:t>CBE, clinical benefit–evaluable; CBR, clinical benefit rate; CDK4/6i, cyclin-dependent kinase 4/6 inhibitor; </a:t>
            </a:r>
            <a:r>
              <a:rPr lang="en-GB"/>
              <a:t>ESR1, estrogen receptor 1; </a:t>
            </a:r>
            <a:r>
              <a:rPr lang="en-GB">
                <a:sym typeface="Arial"/>
              </a:rPr>
              <a:t>PR, partial response; </a:t>
            </a:r>
            <a:r>
              <a:rPr lang="en-GB"/>
              <a:t>RE, response-evaluable; </a:t>
            </a:r>
            <a:r>
              <a:rPr lang="en-GB">
                <a:sym typeface="Arial"/>
              </a:rPr>
              <a:t>SERD, selective estrogen receptor degrader</a:t>
            </a:r>
            <a:endParaRPr lang="en-GB"/>
          </a:p>
          <a:p>
            <a:r>
              <a:rPr lang="en-GB">
                <a:sym typeface="Arial"/>
              </a:rPr>
              <a:t>Bardia A, et al. J Clin Oncol. 2021;</a:t>
            </a:r>
            <a:r>
              <a:rPr lang="en-GB"/>
              <a:t>39:1360-70</a:t>
            </a:r>
            <a:endParaRPr lang="en-GB">
              <a:sym typeface="Arial"/>
            </a:endParaRPr>
          </a:p>
        </p:txBody>
      </p:sp>
      <p:pic>
        <p:nvPicPr>
          <p:cNvPr id="14" name="Picture 13" descr="A picture containing screenshot, text, line&#10;&#10;Description automatically generated">
            <a:extLst>
              <a:ext uri="{FF2B5EF4-FFF2-40B4-BE49-F238E27FC236}">
                <a16:creationId xmlns:a16="http://schemas.microsoft.com/office/drawing/2014/main" id="{F71BA368-35F5-14EE-FD5C-A9E3B2C22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356" y="1628800"/>
            <a:ext cx="6704211" cy="396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882806-2B3F-8F7C-9AD6-DA4DDF3DBCA1}"/>
              </a:ext>
            </a:extLst>
          </p:cNvPr>
          <p:cNvSpPr txBox="1"/>
          <p:nvPr/>
        </p:nvSpPr>
        <p:spPr>
          <a:xfrm>
            <a:off x="6690284" y="5620598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03A51A-BD67-8583-0E31-38BF5505BD3A}"/>
              </a:ext>
            </a:extLst>
          </p:cNvPr>
          <p:cNvSpPr txBox="1"/>
          <p:nvPr/>
        </p:nvSpPr>
        <p:spPr>
          <a:xfrm>
            <a:off x="7041131" y="562059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7CC625-98A3-376C-6B2E-B985427406A4}"/>
              </a:ext>
            </a:extLst>
          </p:cNvPr>
          <p:cNvSpPr txBox="1"/>
          <p:nvPr/>
        </p:nvSpPr>
        <p:spPr>
          <a:xfrm>
            <a:off x="7431096" y="562059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5500CE-947C-C801-558C-9752486820A5}"/>
              </a:ext>
            </a:extLst>
          </p:cNvPr>
          <p:cNvSpPr txBox="1"/>
          <p:nvPr/>
        </p:nvSpPr>
        <p:spPr>
          <a:xfrm>
            <a:off x="10582293" y="5620598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DF79BE-AA10-5508-AD82-EC1C4F134700}"/>
              </a:ext>
            </a:extLst>
          </p:cNvPr>
          <p:cNvSpPr txBox="1"/>
          <p:nvPr/>
        </p:nvSpPr>
        <p:spPr>
          <a:xfrm>
            <a:off x="10162072" y="5620598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1B6937-3B07-971C-04FA-D6BA84EF5359}"/>
              </a:ext>
            </a:extLst>
          </p:cNvPr>
          <p:cNvSpPr txBox="1"/>
          <p:nvPr/>
        </p:nvSpPr>
        <p:spPr>
          <a:xfrm>
            <a:off x="9785555" y="5620598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FFF8C7-3E3A-DCD9-6751-62C76D8E320F}"/>
              </a:ext>
            </a:extLst>
          </p:cNvPr>
          <p:cNvSpPr txBox="1"/>
          <p:nvPr/>
        </p:nvSpPr>
        <p:spPr>
          <a:xfrm>
            <a:off x="9381126" y="5620598"/>
            <a:ext cx="2434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BA07E0-81C0-39AB-E840-85B3C7FD9798}"/>
              </a:ext>
            </a:extLst>
          </p:cNvPr>
          <p:cNvSpPr txBox="1"/>
          <p:nvPr/>
        </p:nvSpPr>
        <p:spPr>
          <a:xfrm>
            <a:off x="9034658" y="562059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BF4FAF-3C1E-164F-5AB5-286307E03ECD}"/>
              </a:ext>
            </a:extLst>
          </p:cNvPr>
          <p:cNvSpPr txBox="1"/>
          <p:nvPr/>
        </p:nvSpPr>
        <p:spPr>
          <a:xfrm>
            <a:off x="8637970" y="562059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4877C4-E60A-D9B5-0D5F-7BB018641D07}"/>
              </a:ext>
            </a:extLst>
          </p:cNvPr>
          <p:cNvSpPr txBox="1"/>
          <p:nvPr/>
        </p:nvSpPr>
        <p:spPr>
          <a:xfrm>
            <a:off x="8237920" y="562059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5269E4-CE4F-42BF-740F-830CA02F3406}"/>
              </a:ext>
            </a:extLst>
          </p:cNvPr>
          <p:cNvSpPr txBox="1"/>
          <p:nvPr/>
        </p:nvSpPr>
        <p:spPr>
          <a:xfrm>
            <a:off x="7837870" y="562059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15C069-D780-DB6B-5D8B-51EE1CD9447D}"/>
              </a:ext>
            </a:extLst>
          </p:cNvPr>
          <p:cNvSpPr txBox="1"/>
          <p:nvPr/>
        </p:nvSpPr>
        <p:spPr>
          <a:xfrm>
            <a:off x="10965534" y="5620598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C543F4-D56C-2048-6008-FE6ACA75BB9F}"/>
              </a:ext>
            </a:extLst>
          </p:cNvPr>
          <p:cNvSpPr txBox="1"/>
          <p:nvPr/>
        </p:nvSpPr>
        <p:spPr>
          <a:xfrm>
            <a:off x="11362223" y="5620598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192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9E9BDA-6AE5-61CE-284C-1C383F0F8633}"/>
              </a:ext>
            </a:extLst>
          </p:cNvPr>
          <p:cNvSpPr txBox="1"/>
          <p:nvPr/>
        </p:nvSpPr>
        <p:spPr>
          <a:xfrm>
            <a:off x="10309991" y="4812647"/>
            <a:ext cx="1404231" cy="5936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i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ESR1</a:t>
            </a:r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mutant (n=25)</a:t>
            </a:r>
          </a:p>
          <a:p>
            <a:pPr>
              <a:lnSpc>
                <a:spcPct val="110000"/>
              </a:lnSpc>
            </a:pPr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 first reached</a:t>
            </a:r>
          </a:p>
          <a:p>
            <a:pPr>
              <a:lnSpc>
                <a:spcPct val="110000"/>
              </a:lnSpc>
            </a:pPr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 confirmed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8C1091-B138-DA9A-CDDB-45C8258A643F}"/>
              </a:ext>
            </a:extLst>
          </p:cNvPr>
          <p:cNvSpPr txBox="1"/>
          <p:nvPr/>
        </p:nvSpPr>
        <p:spPr>
          <a:xfrm>
            <a:off x="8119573" y="5836622"/>
            <a:ext cx="20000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Treatment duration (weeks)</a:t>
            </a:r>
          </a:p>
        </p:txBody>
      </p:sp>
    </p:spTree>
    <p:extLst>
      <p:ext uri="{BB962C8B-B14F-4D97-AF65-F5344CB8AC3E}">
        <p14:creationId xmlns:p14="http://schemas.microsoft.com/office/powerpoint/2010/main" val="27795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9"/>
          <p:cNvSpPr txBox="1">
            <a:spLocks noGrp="1"/>
          </p:cNvSpPr>
          <p:nvPr>
            <p:ph sz="quarter" idx="12"/>
          </p:nvPr>
        </p:nvSpPr>
        <p:spPr>
          <a:xfrm>
            <a:off x="620184" y="1052278"/>
            <a:ext cx="10963200" cy="4525200"/>
          </a:xfrm>
        </p:spPr>
        <p:txBody>
          <a:bodyPr vert="horz" lIns="0" tIns="0" rIns="0" bIns="0" rtlCol="0" anchor="t">
            <a:noAutofit/>
          </a:bodyPr>
          <a:lstStyle/>
          <a:p>
            <a:pPr marL="356870" indent="-356870"/>
            <a:r>
              <a:rPr lang="en-GB" dirty="0"/>
              <a:t>A multicentre, international, randomised, open-label, active-controlled phase 3 trial for postmenopausal patients with ER+/HER2- MBC</a:t>
            </a:r>
            <a:endParaRPr lang="en-US"/>
          </a:p>
          <a:p>
            <a:endParaRPr lang="en-GB">
              <a:sym typeface="Arial"/>
            </a:endParaRPr>
          </a:p>
          <a:p>
            <a:endParaRPr lang="en-GB">
              <a:sym typeface="Arial"/>
            </a:endParaRPr>
          </a:p>
          <a:p>
            <a:endParaRPr lang="en-GB">
              <a:sym typeface="Arial"/>
            </a:endParaRPr>
          </a:p>
          <a:p>
            <a:pPr marL="356870" indent="-356870"/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Primary end point: </a:t>
            </a:r>
            <a:r>
              <a:rPr lang="en-GB" dirty="0">
                <a:latin typeface="Arial"/>
                <a:cs typeface="Arial"/>
                <a:sym typeface="Arial"/>
              </a:rPr>
              <a:t>assess PFS in all patients and those with m</a:t>
            </a:r>
            <a:r>
              <a:rPr lang="en-GB" i="1" dirty="0">
                <a:latin typeface="Arial"/>
                <a:cs typeface="Arial"/>
                <a:sym typeface="Arial"/>
              </a:rPr>
              <a:t>ESR1</a:t>
            </a:r>
            <a:endParaRPr lang="en-GB">
              <a:latin typeface="Arial"/>
              <a:cs typeface="Arial"/>
            </a:endParaRPr>
          </a:p>
          <a:p>
            <a:pPr marL="356870" indent="-356870"/>
            <a:r>
              <a:rPr lang="en-GB" b="1" dirty="0">
                <a:solidFill>
                  <a:schemeClr val="accent1"/>
                </a:solidFill>
                <a:latin typeface="Arial"/>
                <a:cs typeface="Arial"/>
              </a:rPr>
              <a:t>Secondary end point: </a:t>
            </a:r>
            <a:r>
              <a:rPr lang="en-GB" dirty="0">
                <a:latin typeface="Arial"/>
                <a:cs typeface="Arial"/>
              </a:rPr>
              <a:t>assess OS in all patients and those with m</a:t>
            </a:r>
            <a:r>
              <a:rPr lang="en-GB" i="1" dirty="0">
                <a:latin typeface="Arial"/>
                <a:cs typeface="Arial"/>
              </a:rPr>
              <a:t>ESR1</a:t>
            </a:r>
            <a:endParaRPr lang="en-GB" i="1" dirty="0">
              <a:latin typeface="Arial"/>
              <a:cs typeface="Arial"/>
              <a:sym typeface="Arial"/>
            </a:endParaRPr>
          </a:p>
          <a:p>
            <a:pPr marL="356870" indent="-356870"/>
            <a:r>
              <a:rPr lang="en-GB" b="1" dirty="0">
                <a:solidFill>
                  <a:schemeClr val="accent1"/>
                </a:solidFill>
                <a:sym typeface="Arial"/>
              </a:rPr>
              <a:t>Study design considerations:</a:t>
            </a:r>
            <a:endParaRPr lang="en-GB" b="1" dirty="0">
              <a:solidFill>
                <a:schemeClr val="accent1"/>
              </a:solidFill>
            </a:endParaRPr>
          </a:p>
          <a:p>
            <a:pPr marL="713740" lvl="1" indent="-256540"/>
            <a:r>
              <a:rPr lang="en-GB" sz="1700" dirty="0">
                <a:sym typeface="Arial"/>
              </a:rPr>
              <a:t>planned sample size: 466 patients (randomised 1:1)</a:t>
            </a:r>
            <a:endParaRPr lang="en-GB" sz="1700" dirty="0"/>
          </a:p>
          <a:p>
            <a:pPr marL="713740" lvl="1" indent="-256540"/>
            <a:r>
              <a:rPr lang="en-GB" sz="1700" dirty="0">
                <a:sym typeface="Arial"/>
              </a:rPr>
              <a:t>planned number of countries/study sites: ~17/215</a:t>
            </a:r>
            <a:endParaRPr lang="en-GB" sz="1700" dirty="0"/>
          </a:p>
          <a:p>
            <a:pPr marL="713740" lvl="1" indent="-256540"/>
            <a:r>
              <a:rPr lang="en-GB" sz="1700" dirty="0">
                <a:sym typeface="Arial"/>
              </a:rPr>
              <a:t>planned study duration: ~30–33 months</a:t>
            </a:r>
            <a:endParaRPr lang="en-GB" sz="1700" dirty="0"/>
          </a:p>
          <a:p>
            <a:pPr marL="713740" lvl="1" indent="-256540"/>
            <a:r>
              <a:rPr lang="en-GB" sz="1700" dirty="0">
                <a:sym typeface="Arial"/>
              </a:rPr>
              <a:t>stratification factors: m</a:t>
            </a:r>
            <a:r>
              <a:rPr lang="en-GB" sz="1700" i="1" dirty="0">
                <a:sym typeface="Arial"/>
              </a:rPr>
              <a:t>ESR1 </a:t>
            </a:r>
            <a:r>
              <a:rPr lang="en-GB" sz="1700" dirty="0">
                <a:sym typeface="Arial"/>
              </a:rPr>
              <a:t>status (detected by </a:t>
            </a:r>
            <a:r>
              <a:rPr lang="en-GB" sz="1700" dirty="0" err="1">
                <a:sym typeface="Arial"/>
              </a:rPr>
              <a:t>ctDNA</a:t>
            </a:r>
            <a:r>
              <a:rPr lang="en-GB" sz="1700" dirty="0">
                <a:sym typeface="Arial"/>
              </a:rPr>
              <a:t>), prior </a:t>
            </a:r>
            <a:r>
              <a:rPr lang="en-GB" sz="1700" dirty="0" err="1">
                <a:sym typeface="Arial"/>
              </a:rPr>
              <a:t>fulvestrant</a:t>
            </a:r>
            <a:r>
              <a:rPr lang="en-GB" sz="1700" dirty="0">
                <a:sym typeface="Arial"/>
              </a:rPr>
              <a:t> and presence of visceral disease</a:t>
            </a:r>
            <a:endParaRPr lang="en-GB" sz="1700" dirty="0"/>
          </a:p>
          <a:p>
            <a:pPr marL="713740" lvl="1" indent="-256540"/>
            <a:endParaRPr lang="en-GB"/>
          </a:p>
        </p:txBody>
      </p:sp>
      <p:sp>
        <p:nvSpPr>
          <p:cNvPr id="517" name="Google Shape;517;p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PHASE 3 EMERALD: STUDY DESIGN</a:t>
            </a:r>
          </a:p>
        </p:txBody>
      </p:sp>
      <p:sp>
        <p:nvSpPr>
          <p:cNvPr id="516" name="Google Shape;516;p19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29F592-18A9-1992-5D8B-C4F5C66C45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093296"/>
            <a:ext cx="10962217" cy="365125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CBR, clinical benefit rate; CDK4/6, cyclin-dependent kinase 4/6; ctDNA, circulating tumour DNA; DoR, duration of response; ECOG PS; Eastern Cooperative </a:t>
            </a:r>
            <a:br>
              <a:rPr lang="en-GB"/>
            </a:br>
            <a:r>
              <a:rPr lang="en-GB">
                <a:latin typeface="Arial"/>
                <a:cs typeface="Arial"/>
              </a:rPr>
              <a:t>Oncology Group performance status; </a:t>
            </a:r>
            <a:r>
              <a:rPr lang="en-GB">
                <a:latin typeface="Arial"/>
                <a:cs typeface="Arial"/>
                <a:sym typeface="Arial"/>
              </a:rPr>
              <a:t>ER, estrogen receptor; </a:t>
            </a:r>
            <a:r>
              <a:rPr lang="en-GB">
                <a:latin typeface="Arial"/>
                <a:cs typeface="Arial"/>
              </a:rPr>
              <a:t>ET, endocrine therapy; </a:t>
            </a:r>
            <a:r>
              <a:rPr lang="en-GB">
                <a:latin typeface="Arial"/>
                <a:cs typeface="Arial"/>
                <a:sym typeface="Arial"/>
              </a:rPr>
              <a:t>HER2, hormone epidermal growth factor receptor 2;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>
                <a:latin typeface="Arial"/>
                <a:cs typeface="Arial"/>
                <a:sym typeface="Arial"/>
              </a:rPr>
              <a:t>MBC, metastatic breast cancer; </a:t>
            </a:r>
            <a:br>
              <a:rPr lang="en-GB"/>
            </a:br>
            <a:r>
              <a:rPr lang="en-GB">
                <a:latin typeface="Arial"/>
                <a:cs typeface="Arial"/>
              </a:rPr>
              <a:t>mESR1, estrogen receptor 1 mutation; ORR, objective response rate; </a:t>
            </a:r>
            <a:r>
              <a:rPr lang="en-GB">
                <a:latin typeface="Arial"/>
                <a:cs typeface="Arial"/>
                <a:sym typeface="Arial"/>
              </a:rPr>
              <a:t>OS, overall survival;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>
                <a:latin typeface="Arial"/>
                <a:cs typeface="Arial"/>
                <a:sym typeface="Arial"/>
              </a:rPr>
              <a:t>PFS, progression-free survival; PK, pharmacokinetics; PRO patient reported outcome; QD, Use "every day"</a:t>
            </a:r>
            <a:endParaRPr lang="en-GB">
              <a:latin typeface="Arial"/>
              <a:cs typeface="Arial"/>
            </a:endParaRPr>
          </a:p>
          <a:p>
            <a:r>
              <a:rPr lang="en-GB">
                <a:latin typeface="Arial"/>
                <a:cs typeface="Arial"/>
                <a:sym typeface="Arial"/>
              </a:rPr>
              <a:t>Bardia A, et al. SABCS 2021. Abstract GS2-02. </a:t>
            </a:r>
            <a:r>
              <a:rPr lang="en-GB">
                <a:latin typeface="Arial"/>
                <a:cs typeface="Arial"/>
              </a:rPr>
              <a:t>Oral presentation</a:t>
            </a:r>
            <a:endParaRPr lang="en-GB">
              <a:latin typeface="Arial"/>
              <a:cs typeface="Arial"/>
              <a:sym typeface="Arial"/>
            </a:endParaRPr>
          </a:p>
        </p:txBody>
      </p:sp>
      <p:grpSp>
        <p:nvGrpSpPr>
          <p:cNvPr id="518" name="Google Shape;518;p19"/>
          <p:cNvGrpSpPr/>
          <p:nvPr/>
        </p:nvGrpSpPr>
        <p:grpSpPr>
          <a:xfrm>
            <a:off x="485467" y="1809474"/>
            <a:ext cx="11219669" cy="1226004"/>
            <a:chOff x="282719" y="1463691"/>
            <a:chExt cx="11517590" cy="1400400"/>
          </a:xfrm>
        </p:grpSpPr>
        <p:grpSp>
          <p:nvGrpSpPr>
            <p:cNvPr id="519" name="Google Shape;519;p19"/>
            <p:cNvGrpSpPr/>
            <p:nvPr/>
          </p:nvGrpSpPr>
          <p:grpSpPr>
            <a:xfrm>
              <a:off x="7201619" y="1503155"/>
              <a:ext cx="4598690" cy="1313711"/>
              <a:chOff x="4428400" y="962590"/>
              <a:chExt cx="3298207" cy="971105"/>
            </a:xfrm>
          </p:grpSpPr>
          <p:sp>
            <p:nvSpPr>
              <p:cNvPr id="520" name="Google Shape;520;p19"/>
              <p:cNvSpPr/>
              <p:nvPr/>
            </p:nvSpPr>
            <p:spPr>
              <a:xfrm>
                <a:off x="4767407" y="962590"/>
                <a:ext cx="2959200" cy="414300"/>
              </a:xfrm>
              <a:prstGeom prst="roundRect">
                <a:avLst>
                  <a:gd name="adj" fmla="val 13261"/>
                </a:avLst>
              </a:prstGeom>
              <a:solidFill>
                <a:schemeClr val="accent1"/>
              </a:solidFill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r>
                  <a:rPr lang="en-GB" sz="1467" b="1">
                    <a:solidFill>
                      <a:schemeClr val="bg1"/>
                    </a:solidFill>
                    <a:latin typeface="Arial"/>
                    <a:ea typeface="Arial"/>
                    <a:cs typeface="Arial"/>
                    <a:sym typeface="Arial"/>
                  </a:rPr>
                  <a:t>Elacestrant (400 mg oral QD)</a:t>
                </a:r>
                <a:endParaRPr lang="en-GB" sz="1467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19"/>
              <p:cNvSpPr/>
              <p:nvPr/>
            </p:nvSpPr>
            <p:spPr>
              <a:xfrm>
                <a:off x="4767407" y="1519395"/>
                <a:ext cx="2959200" cy="414300"/>
              </a:xfrm>
              <a:prstGeom prst="roundRect">
                <a:avLst>
                  <a:gd name="adj" fmla="val 13261"/>
                </a:avLst>
              </a:prstGeom>
              <a:solidFill>
                <a:schemeClr val="dk2"/>
              </a:solidFill>
              <a:ln w="254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</a:pPr>
                <a:r>
                  <a:rPr lang="en-GB" sz="1467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Investigator’s choice of fulvestrant, anastrozole, letrozole, exemestane</a:t>
                </a:r>
                <a:endParaRPr lang="en-GB" sz="1733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22" name="Google Shape;522;p19"/>
              <p:cNvCxnSpPr>
                <a:stCxn id="523" idx="3"/>
                <a:endCxn id="521" idx="1"/>
              </p:cNvCxnSpPr>
              <p:nvPr/>
            </p:nvCxnSpPr>
            <p:spPr>
              <a:xfrm>
                <a:off x="4428400" y="1451011"/>
                <a:ext cx="339000" cy="27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524" name="Google Shape;524;p19"/>
              <p:cNvCxnSpPr>
                <a:stCxn id="523" idx="3"/>
                <a:endCxn id="520" idx="1"/>
              </p:cNvCxnSpPr>
              <p:nvPr/>
            </p:nvCxnSpPr>
            <p:spPr>
              <a:xfrm rot="10800000" flipH="1">
                <a:off x="4428400" y="1169611"/>
                <a:ext cx="339000" cy="281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sp>
          <p:nvSpPr>
            <p:cNvPr id="523" name="Google Shape;523;p19"/>
            <p:cNvSpPr/>
            <p:nvPr/>
          </p:nvSpPr>
          <p:spPr>
            <a:xfrm>
              <a:off x="282719" y="1463691"/>
              <a:ext cx="6918900" cy="1400400"/>
            </a:xfrm>
            <a:prstGeom prst="roundRect">
              <a:avLst>
                <a:gd name="adj" fmla="val 13261"/>
              </a:avLst>
            </a:prstGeom>
            <a:solidFill>
              <a:schemeClr val="accent6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60933" rIns="1800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-GB" sz="1467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Key inclusion criteria</a:t>
              </a:r>
              <a:endParaRPr lang="en-GB" sz="1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  <a:buSzPts val="1100"/>
              </a:pPr>
              <a:r>
                <a:rPr lang="en-GB" sz="14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Advanced/metastatic ER+/HER2- breast cancer; progressed or relapsed on or after </a:t>
              </a:r>
              <a:r>
                <a:rPr lang="en-GB" sz="145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one or two lines of ET, one </a:t>
              </a:r>
              <a:r>
                <a:rPr lang="en-GB" sz="14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of which was given in combination with a CDK4/6 inhibitor, for advanced or MBC; </a:t>
              </a:r>
              <a:br>
                <a:rPr lang="en-GB" sz="1450">
                  <a:latin typeface="Arial"/>
                  <a:ea typeface="Arial"/>
                  <a:cs typeface="Arial"/>
                </a:rPr>
              </a:br>
              <a:r>
                <a:rPr lang="en-GB" sz="14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ECOG PS 0 or 1</a:t>
              </a:r>
              <a:endParaRPr lang="en-GB" sz="1733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89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8289F9-3037-DF07-874B-5DEFF8C42F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5130495"/>
            <a:ext cx="10963200" cy="649592"/>
          </a:xfrm>
        </p:spPr>
        <p:txBody>
          <a:bodyPr/>
          <a:lstStyle/>
          <a:p>
            <a:pPr marL="0" indent="0" algn="ctr">
              <a:buNone/>
            </a:pPr>
            <a:r>
              <a:rPr lang="en-GB">
                <a:sym typeface="Arial"/>
              </a:rPr>
              <a:t>Elacestrant demonstrated a higher PFS rate versus SoC ET at 6 and 12 months in patients with ER+/HER2- advanced/metastatic breast cancer following prior CDK4/6i therapy</a:t>
            </a:r>
          </a:p>
        </p:txBody>
      </p:sp>
      <p:sp>
        <p:nvSpPr>
          <p:cNvPr id="531" name="Google Shape;531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EMERALD: PFS RATE AT 6 &amp; 12 MONTHS ALL PATIENTS AND </a:t>
            </a:r>
            <a:r>
              <a:rPr lang="en-GB" cap="none"/>
              <a:t>m</a:t>
            </a:r>
            <a:r>
              <a:rPr lang="en-GB" i="1"/>
              <a:t>ESR1</a:t>
            </a:r>
            <a:r>
              <a:rPr lang="en-GB"/>
              <a:t> GROUP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83618-C5C7-FC61-FB1A-57E3049029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264000"/>
            <a:ext cx="11164448" cy="365125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CDK4/6i, cyclin-dependent kinase 4/6 inhibitor; CI, confidence interval; ER, estrogen receptor; ET, endocrine therapy; HER2, human epidermal growth factor receptor 2; </a:t>
            </a:r>
            <a:r>
              <a:rPr lang="en-GB">
                <a:latin typeface="Arial"/>
                <a:cs typeface="Arial"/>
                <a:sym typeface="Arial"/>
              </a:rPr>
              <a:t>mESR1, estrogen receptor 1 mutation; </a:t>
            </a:r>
            <a:r>
              <a:rPr lang="en-GB">
                <a:latin typeface="Arial"/>
                <a:cs typeface="Arial"/>
              </a:rPr>
              <a:t>N, sample size; </a:t>
            </a:r>
            <a:r>
              <a:rPr lang="en-GB">
                <a:latin typeface="Arial"/>
                <a:cs typeface="Arial"/>
                <a:sym typeface="Arial"/>
              </a:rPr>
              <a:t>PFS, progression-free survival;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SoC, standard of care</a:t>
            </a:r>
            <a:endParaRPr lang="en-GB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Bardia A, et al. SABCS 2021. Abstract GS2-02. O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ral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09FF3-D7FC-7CB6-5A63-828F8107C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9F8C3-A0EF-60E8-AFA3-062EE35BFA0C}"/>
              </a:ext>
            </a:extLst>
          </p:cNvPr>
          <p:cNvSpPr txBox="1"/>
          <p:nvPr/>
        </p:nvSpPr>
        <p:spPr>
          <a:xfrm>
            <a:off x="2890219" y="1222334"/>
            <a:ext cx="124393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All patients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C4FA52-AAEA-9D90-56FD-44D7FEA48969}"/>
              </a:ext>
            </a:extLst>
          </p:cNvPr>
          <p:cNvSpPr txBox="1"/>
          <p:nvPr/>
        </p:nvSpPr>
        <p:spPr>
          <a:xfrm>
            <a:off x="1241604" y="4573680"/>
            <a:ext cx="173124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239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F1430A-B405-8F4D-80E8-B5A4BB2FC8B1}"/>
              </a:ext>
            </a:extLst>
          </p:cNvPr>
          <p:cNvSpPr txBox="1"/>
          <p:nvPr/>
        </p:nvSpPr>
        <p:spPr>
          <a:xfrm>
            <a:off x="647934" y="4536747"/>
            <a:ext cx="55624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 b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Elacestrant</a:t>
            </a:r>
          </a:p>
          <a:p>
            <a:pPr algn="r"/>
            <a:r>
              <a:rPr lang="en-GB" sz="8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SOC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F01BDD5B-A51F-EB22-68A1-4DA2C8235938}"/>
              </a:ext>
            </a:extLst>
          </p:cNvPr>
          <p:cNvSpPr txBox="1"/>
          <p:nvPr/>
        </p:nvSpPr>
        <p:spPr>
          <a:xfrm>
            <a:off x="6925949" y="1222334"/>
            <a:ext cx="45653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Patients with tumours harbouring m</a:t>
            </a:r>
            <a:r>
              <a:rPr lang="en-GB" b="1" i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ESR1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2C32D1F5-1351-74C5-1653-2CDB1B1CE805}"/>
              </a:ext>
            </a:extLst>
          </p:cNvPr>
          <p:cNvSpPr txBox="1"/>
          <p:nvPr/>
        </p:nvSpPr>
        <p:spPr>
          <a:xfrm rot="16200000">
            <a:off x="293395" y="3013679"/>
            <a:ext cx="1336904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GB" sz="1000" b="1">
                <a:latin typeface="Arial"/>
                <a:ea typeface="Aileron" charset="0"/>
                <a:cs typeface="Arial"/>
              </a:rPr>
              <a:t>Probability of PFS (%)</a:t>
            </a: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91D651A-B2D0-BFBD-5D8E-8B18CA5F1977}"/>
              </a:ext>
            </a:extLst>
          </p:cNvPr>
          <p:cNvSpPr txBox="1"/>
          <p:nvPr/>
        </p:nvSpPr>
        <p:spPr>
          <a:xfrm>
            <a:off x="1239899" y="4025426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516" name="Straight Connector 515">
            <a:extLst>
              <a:ext uri="{FF2B5EF4-FFF2-40B4-BE49-F238E27FC236}">
                <a16:creationId xmlns:a16="http://schemas.microsoft.com/office/drawing/2014/main" id="{5264E703-8C49-65D7-F723-5FE3EF9FCF1F}"/>
              </a:ext>
            </a:extLst>
          </p:cNvPr>
          <p:cNvCxnSpPr>
            <a:cxnSpLocks/>
          </p:cNvCxnSpPr>
          <p:nvPr/>
        </p:nvCxnSpPr>
        <p:spPr>
          <a:xfrm>
            <a:off x="1333527" y="409943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9637E98B-BE3A-5BDC-3B54-7D8D56A4E63D}"/>
              </a:ext>
            </a:extLst>
          </p:cNvPr>
          <p:cNvCxnSpPr>
            <a:cxnSpLocks/>
          </p:cNvCxnSpPr>
          <p:nvPr/>
        </p:nvCxnSpPr>
        <p:spPr>
          <a:xfrm>
            <a:off x="1387526" y="4140699"/>
            <a:ext cx="4500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2D01BB57-6175-817B-D8D4-833048FA5CBA}"/>
              </a:ext>
            </a:extLst>
          </p:cNvPr>
          <p:cNvCxnSpPr>
            <a:cxnSpLocks/>
          </p:cNvCxnSpPr>
          <p:nvPr/>
        </p:nvCxnSpPr>
        <p:spPr>
          <a:xfrm flipV="1">
            <a:off x="1388606" y="2075922"/>
            <a:ext cx="0" cy="206585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CDC9B2FD-BFEA-1E79-3036-A1BAF57DD325}"/>
              </a:ext>
            </a:extLst>
          </p:cNvPr>
          <p:cNvCxnSpPr>
            <a:cxnSpLocks/>
          </p:cNvCxnSpPr>
          <p:nvPr/>
        </p:nvCxnSpPr>
        <p:spPr>
          <a:xfrm rot="16200000">
            <a:off x="1930342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0" name="TextBox 519">
            <a:extLst>
              <a:ext uri="{FF2B5EF4-FFF2-40B4-BE49-F238E27FC236}">
                <a16:creationId xmlns:a16="http://schemas.microsoft.com/office/drawing/2014/main" id="{AFE6DECE-2AD4-F9B5-9559-C4E8448C95E1}"/>
              </a:ext>
            </a:extLst>
          </p:cNvPr>
          <p:cNvSpPr txBox="1"/>
          <p:nvPr/>
        </p:nvSpPr>
        <p:spPr>
          <a:xfrm>
            <a:off x="1925282" y="4201043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6765DAEE-68C0-6334-EB06-23A0A515E189}"/>
              </a:ext>
            </a:extLst>
          </p:cNvPr>
          <p:cNvCxnSpPr>
            <a:cxnSpLocks/>
          </p:cNvCxnSpPr>
          <p:nvPr/>
        </p:nvCxnSpPr>
        <p:spPr>
          <a:xfrm rot="16200000">
            <a:off x="3172223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4" name="TextBox 523">
            <a:extLst>
              <a:ext uri="{FF2B5EF4-FFF2-40B4-BE49-F238E27FC236}">
                <a16:creationId xmlns:a16="http://schemas.microsoft.com/office/drawing/2014/main" id="{9C4253E0-C704-BFA3-C19A-55965B7990E8}"/>
              </a:ext>
            </a:extLst>
          </p:cNvPr>
          <p:cNvSpPr txBox="1"/>
          <p:nvPr/>
        </p:nvSpPr>
        <p:spPr>
          <a:xfrm>
            <a:off x="3135103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C4D22D28-E1AC-E83C-707B-39EE4A614587}"/>
              </a:ext>
            </a:extLst>
          </p:cNvPr>
          <p:cNvCxnSpPr>
            <a:cxnSpLocks/>
          </p:cNvCxnSpPr>
          <p:nvPr/>
        </p:nvCxnSpPr>
        <p:spPr>
          <a:xfrm rot="16200000">
            <a:off x="4927068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6" name="TextBox 525">
            <a:extLst>
              <a:ext uri="{FF2B5EF4-FFF2-40B4-BE49-F238E27FC236}">
                <a16:creationId xmlns:a16="http://schemas.microsoft.com/office/drawing/2014/main" id="{7ECF00DB-E646-9C33-B862-D238B1867FBA}"/>
              </a:ext>
            </a:extLst>
          </p:cNvPr>
          <p:cNvSpPr txBox="1"/>
          <p:nvPr/>
        </p:nvSpPr>
        <p:spPr>
          <a:xfrm>
            <a:off x="4889948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9D268005-06CF-CC92-F623-2B6E49020448}"/>
              </a:ext>
            </a:extLst>
          </p:cNvPr>
          <p:cNvCxnSpPr>
            <a:cxnSpLocks/>
          </p:cNvCxnSpPr>
          <p:nvPr/>
        </p:nvCxnSpPr>
        <p:spPr>
          <a:xfrm rot="16200000">
            <a:off x="1404222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TextBox 527">
            <a:extLst>
              <a:ext uri="{FF2B5EF4-FFF2-40B4-BE49-F238E27FC236}">
                <a16:creationId xmlns:a16="http://schemas.microsoft.com/office/drawing/2014/main" id="{79CE8E62-86E5-0729-4314-8A918056766B}"/>
              </a:ext>
            </a:extLst>
          </p:cNvPr>
          <p:cNvSpPr txBox="1"/>
          <p:nvPr/>
        </p:nvSpPr>
        <p:spPr>
          <a:xfrm>
            <a:off x="1399162" y="4201043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CE5B6C50-E43C-CD26-62E1-1B3CD7B689DC}"/>
              </a:ext>
            </a:extLst>
          </p:cNvPr>
          <p:cNvCxnSpPr>
            <a:cxnSpLocks/>
          </p:cNvCxnSpPr>
          <p:nvPr/>
        </p:nvCxnSpPr>
        <p:spPr>
          <a:xfrm rot="16200000">
            <a:off x="4042646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0" name="TextBox 529">
            <a:extLst>
              <a:ext uri="{FF2B5EF4-FFF2-40B4-BE49-F238E27FC236}">
                <a16:creationId xmlns:a16="http://schemas.microsoft.com/office/drawing/2014/main" id="{57424363-7994-B253-4AD4-4CDB25C6C456}"/>
              </a:ext>
            </a:extLst>
          </p:cNvPr>
          <p:cNvSpPr txBox="1"/>
          <p:nvPr/>
        </p:nvSpPr>
        <p:spPr>
          <a:xfrm>
            <a:off x="4005526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538" name="Straight Connector 537">
            <a:extLst>
              <a:ext uri="{FF2B5EF4-FFF2-40B4-BE49-F238E27FC236}">
                <a16:creationId xmlns:a16="http://schemas.microsoft.com/office/drawing/2014/main" id="{59079D58-69A7-CF57-53ED-9F35053E132E}"/>
              </a:ext>
            </a:extLst>
          </p:cNvPr>
          <p:cNvCxnSpPr>
            <a:cxnSpLocks/>
          </p:cNvCxnSpPr>
          <p:nvPr/>
        </p:nvCxnSpPr>
        <p:spPr>
          <a:xfrm rot="16200000">
            <a:off x="4221538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9" name="TextBox 538">
            <a:extLst>
              <a:ext uri="{FF2B5EF4-FFF2-40B4-BE49-F238E27FC236}">
                <a16:creationId xmlns:a16="http://schemas.microsoft.com/office/drawing/2014/main" id="{167EDB85-2463-8A32-C47C-1444B777DDA2}"/>
              </a:ext>
            </a:extLst>
          </p:cNvPr>
          <p:cNvSpPr txBox="1"/>
          <p:nvPr/>
        </p:nvSpPr>
        <p:spPr>
          <a:xfrm>
            <a:off x="4184418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3E8AA99A-3217-E0EC-1CF5-2F279F5D2F87}"/>
              </a:ext>
            </a:extLst>
          </p:cNvPr>
          <p:cNvSpPr txBox="1"/>
          <p:nvPr/>
        </p:nvSpPr>
        <p:spPr>
          <a:xfrm>
            <a:off x="1175779" y="2843609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561" name="Straight Connector 560">
            <a:extLst>
              <a:ext uri="{FF2B5EF4-FFF2-40B4-BE49-F238E27FC236}">
                <a16:creationId xmlns:a16="http://schemas.microsoft.com/office/drawing/2014/main" id="{052F062C-2A74-6483-B093-4C14B45B6DE8}"/>
              </a:ext>
            </a:extLst>
          </p:cNvPr>
          <p:cNvCxnSpPr>
            <a:cxnSpLocks/>
          </p:cNvCxnSpPr>
          <p:nvPr/>
        </p:nvCxnSpPr>
        <p:spPr>
          <a:xfrm>
            <a:off x="1333527" y="291762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2" name="TextBox 561">
            <a:extLst>
              <a:ext uri="{FF2B5EF4-FFF2-40B4-BE49-F238E27FC236}">
                <a16:creationId xmlns:a16="http://schemas.microsoft.com/office/drawing/2014/main" id="{AA0FF3C1-28A3-35A1-A7D5-AF0FBAD95F48}"/>
              </a:ext>
            </a:extLst>
          </p:cNvPr>
          <p:cNvSpPr txBox="1"/>
          <p:nvPr/>
        </p:nvSpPr>
        <p:spPr>
          <a:xfrm>
            <a:off x="1175779" y="2445867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2358F55F-7332-C684-45FB-755748E7B9C3}"/>
              </a:ext>
            </a:extLst>
          </p:cNvPr>
          <p:cNvCxnSpPr>
            <a:cxnSpLocks/>
          </p:cNvCxnSpPr>
          <p:nvPr/>
        </p:nvCxnSpPr>
        <p:spPr>
          <a:xfrm>
            <a:off x="1333527" y="251987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4" name="TextBox 563">
            <a:extLst>
              <a:ext uri="{FF2B5EF4-FFF2-40B4-BE49-F238E27FC236}">
                <a16:creationId xmlns:a16="http://schemas.microsoft.com/office/drawing/2014/main" id="{3312F808-49B8-CED8-0ADC-3772C15659C0}"/>
              </a:ext>
            </a:extLst>
          </p:cNvPr>
          <p:cNvSpPr txBox="1"/>
          <p:nvPr/>
        </p:nvSpPr>
        <p:spPr>
          <a:xfrm>
            <a:off x="1111659" y="2055239"/>
            <a:ext cx="19236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8E286C35-2844-112A-BDB5-A0396F1889AA}"/>
              </a:ext>
            </a:extLst>
          </p:cNvPr>
          <p:cNvCxnSpPr>
            <a:cxnSpLocks/>
          </p:cNvCxnSpPr>
          <p:nvPr/>
        </p:nvCxnSpPr>
        <p:spPr>
          <a:xfrm>
            <a:off x="1333527" y="212925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id="{869430C7-DB23-7727-2BEE-43CFD97539E3}"/>
              </a:ext>
            </a:extLst>
          </p:cNvPr>
          <p:cNvCxnSpPr>
            <a:cxnSpLocks/>
          </p:cNvCxnSpPr>
          <p:nvPr/>
        </p:nvCxnSpPr>
        <p:spPr>
          <a:xfrm rot="16200000">
            <a:off x="1585197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3" name="TextBox 572">
            <a:extLst>
              <a:ext uri="{FF2B5EF4-FFF2-40B4-BE49-F238E27FC236}">
                <a16:creationId xmlns:a16="http://schemas.microsoft.com/office/drawing/2014/main" id="{6A4B0FF7-CA6F-B796-7D67-C347F418B9C9}"/>
              </a:ext>
            </a:extLst>
          </p:cNvPr>
          <p:cNvSpPr txBox="1"/>
          <p:nvPr/>
        </p:nvSpPr>
        <p:spPr>
          <a:xfrm>
            <a:off x="1580137" y="4201043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574" name="Straight Connector 573">
            <a:extLst>
              <a:ext uri="{FF2B5EF4-FFF2-40B4-BE49-F238E27FC236}">
                <a16:creationId xmlns:a16="http://schemas.microsoft.com/office/drawing/2014/main" id="{DBE93FF8-3584-E054-E87B-E01C4C8DFEB1}"/>
              </a:ext>
            </a:extLst>
          </p:cNvPr>
          <p:cNvCxnSpPr>
            <a:cxnSpLocks/>
          </p:cNvCxnSpPr>
          <p:nvPr/>
        </p:nvCxnSpPr>
        <p:spPr>
          <a:xfrm rot="16200000">
            <a:off x="1762997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5" name="TextBox 574">
            <a:extLst>
              <a:ext uri="{FF2B5EF4-FFF2-40B4-BE49-F238E27FC236}">
                <a16:creationId xmlns:a16="http://schemas.microsoft.com/office/drawing/2014/main" id="{CC80949F-566C-391F-1D64-EE71C3ABDCBF}"/>
              </a:ext>
            </a:extLst>
          </p:cNvPr>
          <p:cNvSpPr txBox="1"/>
          <p:nvPr/>
        </p:nvSpPr>
        <p:spPr>
          <a:xfrm>
            <a:off x="1757937" y="4201043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4592432E-FD2F-9680-ABC7-F322D8689930}"/>
              </a:ext>
            </a:extLst>
          </p:cNvPr>
          <p:cNvCxnSpPr>
            <a:cxnSpLocks/>
          </p:cNvCxnSpPr>
          <p:nvPr/>
        </p:nvCxnSpPr>
        <p:spPr>
          <a:xfrm rot="16200000">
            <a:off x="2124017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7" name="TextBox 576">
            <a:extLst>
              <a:ext uri="{FF2B5EF4-FFF2-40B4-BE49-F238E27FC236}">
                <a16:creationId xmlns:a16="http://schemas.microsoft.com/office/drawing/2014/main" id="{E7411EF7-9DBA-6D4E-7FCB-B9F005D94247}"/>
              </a:ext>
            </a:extLst>
          </p:cNvPr>
          <p:cNvSpPr txBox="1"/>
          <p:nvPr/>
        </p:nvSpPr>
        <p:spPr>
          <a:xfrm>
            <a:off x="2118957" y="4201043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32FC0A0B-B76F-1225-3385-30ABD910BE24}"/>
              </a:ext>
            </a:extLst>
          </p:cNvPr>
          <p:cNvCxnSpPr>
            <a:cxnSpLocks/>
          </p:cNvCxnSpPr>
          <p:nvPr/>
        </p:nvCxnSpPr>
        <p:spPr>
          <a:xfrm rot="16200000">
            <a:off x="2285942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9" name="TextBox 578">
            <a:extLst>
              <a:ext uri="{FF2B5EF4-FFF2-40B4-BE49-F238E27FC236}">
                <a16:creationId xmlns:a16="http://schemas.microsoft.com/office/drawing/2014/main" id="{5638830C-4555-5487-B0A6-4B181CF7854E}"/>
              </a:ext>
            </a:extLst>
          </p:cNvPr>
          <p:cNvSpPr txBox="1"/>
          <p:nvPr/>
        </p:nvSpPr>
        <p:spPr>
          <a:xfrm>
            <a:off x="2280882" y="4201043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id="{56E6F8E1-DA34-21DE-747D-FB3F47AC518C}"/>
              </a:ext>
            </a:extLst>
          </p:cNvPr>
          <p:cNvCxnSpPr>
            <a:cxnSpLocks/>
          </p:cNvCxnSpPr>
          <p:nvPr/>
        </p:nvCxnSpPr>
        <p:spPr>
          <a:xfrm rot="16200000">
            <a:off x="2466917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1" name="TextBox 580">
            <a:extLst>
              <a:ext uri="{FF2B5EF4-FFF2-40B4-BE49-F238E27FC236}">
                <a16:creationId xmlns:a16="http://schemas.microsoft.com/office/drawing/2014/main" id="{CF50B8C5-5475-C950-1935-4F2DBD7F991F}"/>
              </a:ext>
            </a:extLst>
          </p:cNvPr>
          <p:cNvSpPr txBox="1"/>
          <p:nvPr/>
        </p:nvSpPr>
        <p:spPr>
          <a:xfrm>
            <a:off x="2461857" y="4201043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id="{4A44EE32-2F7C-714E-C6FA-341156A95488}"/>
              </a:ext>
            </a:extLst>
          </p:cNvPr>
          <p:cNvCxnSpPr>
            <a:cxnSpLocks/>
          </p:cNvCxnSpPr>
          <p:nvPr/>
        </p:nvCxnSpPr>
        <p:spPr>
          <a:xfrm rot="16200000">
            <a:off x="2644717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" name="TextBox 582">
            <a:extLst>
              <a:ext uri="{FF2B5EF4-FFF2-40B4-BE49-F238E27FC236}">
                <a16:creationId xmlns:a16="http://schemas.microsoft.com/office/drawing/2014/main" id="{DCEFE0B6-3B9C-4D72-4B96-114711020465}"/>
              </a:ext>
            </a:extLst>
          </p:cNvPr>
          <p:cNvSpPr txBox="1"/>
          <p:nvPr/>
        </p:nvSpPr>
        <p:spPr>
          <a:xfrm>
            <a:off x="2639657" y="4201043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id="{A7DCF44E-1417-57EC-6FF5-E77780DA4693}"/>
              </a:ext>
            </a:extLst>
          </p:cNvPr>
          <p:cNvCxnSpPr>
            <a:cxnSpLocks/>
          </p:cNvCxnSpPr>
          <p:nvPr/>
        </p:nvCxnSpPr>
        <p:spPr>
          <a:xfrm rot="16200000">
            <a:off x="2812992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5" name="TextBox 584">
            <a:extLst>
              <a:ext uri="{FF2B5EF4-FFF2-40B4-BE49-F238E27FC236}">
                <a16:creationId xmlns:a16="http://schemas.microsoft.com/office/drawing/2014/main" id="{F533AA93-BED4-DA7B-CF15-876FDB0294AD}"/>
              </a:ext>
            </a:extLst>
          </p:cNvPr>
          <p:cNvSpPr txBox="1"/>
          <p:nvPr/>
        </p:nvSpPr>
        <p:spPr>
          <a:xfrm>
            <a:off x="2807932" y="4201043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586" name="Straight Connector 585">
            <a:extLst>
              <a:ext uri="{FF2B5EF4-FFF2-40B4-BE49-F238E27FC236}">
                <a16:creationId xmlns:a16="http://schemas.microsoft.com/office/drawing/2014/main" id="{CC691F44-F44F-81A5-25E4-664C0B4232C0}"/>
              </a:ext>
            </a:extLst>
          </p:cNvPr>
          <p:cNvCxnSpPr>
            <a:cxnSpLocks/>
          </p:cNvCxnSpPr>
          <p:nvPr/>
        </p:nvCxnSpPr>
        <p:spPr>
          <a:xfrm rot="16200000">
            <a:off x="2990792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7" name="TextBox 586">
            <a:extLst>
              <a:ext uri="{FF2B5EF4-FFF2-40B4-BE49-F238E27FC236}">
                <a16:creationId xmlns:a16="http://schemas.microsoft.com/office/drawing/2014/main" id="{0C6ACAF3-C12C-E1EF-8B1F-35D9BB2B15C0}"/>
              </a:ext>
            </a:extLst>
          </p:cNvPr>
          <p:cNvSpPr txBox="1"/>
          <p:nvPr/>
        </p:nvSpPr>
        <p:spPr>
          <a:xfrm>
            <a:off x="2985732" y="4201043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588" name="Straight Connector 587">
            <a:extLst>
              <a:ext uri="{FF2B5EF4-FFF2-40B4-BE49-F238E27FC236}">
                <a16:creationId xmlns:a16="http://schemas.microsoft.com/office/drawing/2014/main" id="{BC38D4AA-3E68-3693-436B-EA07B9C2AACC}"/>
              </a:ext>
            </a:extLst>
          </p:cNvPr>
          <p:cNvCxnSpPr>
            <a:cxnSpLocks/>
          </p:cNvCxnSpPr>
          <p:nvPr/>
        </p:nvCxnSpPr>
        <p:spPr>
          <a:xfrm rot="16200000">
            <a:off x="3340498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9" name="TextBox 588">
            <a:extLst>
              <a:ext uri="{FF2B5EF4-FFF2-40B4-BE49-F238E27FC236}">
                <a16:creationId xmlns:a16="http://schemas.microsoft.com/office/drawing/2014/main" id="{248CC636-F7BE-BD55-DC8D-1BBD8517DBFE}"/>
              </a:ext>
            </a:extLst>
          </p:cNvPr>
          <p:cNvSpPr txBox="1"/>
          <p:nvPr/>
        </p:nvSpPr>
        <p:spPr>
          <a:xfrm>
            <a:off x="3303378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590" name="Straight Connector 589">
            <a:extLst>
              <a:ext uri="{FF2B5EF4-FFF2-40B4-BE49-F238E27FC236}">
                <a16:creationId xmlns:a16="http://schemas.microsoft.com/office/drawing/2014/main" id="{3411CC06-3184-E2D0-FF7C-18DC16BE795D}"/>
              </a:ext>
            </a:extLst>
          </p:cNvPr>
          <p:cNvCxnSpPr>
            <a:cxnSpLocks/>
          </p:cNvCxnSpPr>
          <p:nvPr/>
        </p:nvCxnSpPr>
        <p:spPr>
          <a:xfrm rot="16200000">
            <a:off x="3515123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1" name="TextBox 590">
            <a:extLst>
              <a:ext uri="{FF2B5EF4-FFF2-40B4-BE49-F238E27FC236}">
                <a16:creationId xmlns:a16="http://schemas.microsoft.com/office/drawing/2014/main" id="{DACBE746-CB91-1537-5719-45840FF3E087}"/>
              </a:ext>
            </a:extLst>
          </p:cNvPr>
          <p:cNvSpPr txBox="1"/>
          <p:nvPr/>
        </p:nvSpPr>
        <p:spPr>
          <a:xfrm>
            <a:off x="3478003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592" name="Straight Connector 591">
            <a:extLst>
              <a:ext uri="{FF2B5EF4-FFF2-40B4-BE49-F238E27FC236}">
                <a16:creationId xmlns:a16="http://schemas.microsoft.com/office/drawing/2014/main" id="{0A284A47-6ED8-14D6-5475-72EC54BCD461}"/>
              </a:ext>
            </a:extLst>
          </p:cNvPr>
          <p:cNvCxnSpPr>
            <a:cxnSpLocks/>
          </p:cNvCxnSpPr>
          <p:nvPr/>
        </p:nvCxnSpPr>
        <p:spPr>
          <a:xfrm rot="16200000">
            <a:off x="3696098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3" name="TextBox 592">
            <a:extLst>
              <a:ext uri="{FF2B5EF4-FFF2-40B4-BE49-F238E27FC236}">
                <a16:creationId xmlns:a16="http://schemas.microsoft.com/office/drawing/2014/main" id="{7B66CEC5-1A9B-0873-15C3-5A0A275D4CD2}"/>
              </a:ext>
            </a:extLst>
          </p:cNvPr>
          <p:cNvSpPr txBox="1"/>
          <p:nvPr/>
        </p:nvSpPr>
        <p:spPr>
          <a:xfrm>
            <a:off x="3658978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594" name="Straight Connector 593">
            <a:extLst>
              <a:ext uri="{FF2B5EF4-FFF2-40B4-BE49-F238E27FC236}">
                <a16:creationId xmlns:a16="http://schemas.microsoft.com/office/drawing/2014/main" id="{FF0891AA-5A4B-54C2-10CB-C258EA4B6835}"/>
              </a:ext>
            </a:extLst>
          </p:cNvPr>
          <p:cNvCxnSpPr>
            <a:cxnSpLocks/>
          </p:cNvCxnSpPr>
          <p:nvPr/>
        </p:nvCxnSpPr>
        <p:spPr>
          <a:xfrm rot="16200000">
            <a:off x="3873898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5" name="TextBox 594">
            <a:extLst>
              <a:ext uri="{FF2B5EF4-FFF2-40B4-BE49-F238E27FC236}">
                <a16:creationId xmlns:a16="http://schemas.microsoft.com/office/drawing/2014/main" id="{30A430C6-699D-AD97-F846-2B3C60232BE8}"/>
              </a:ext>
            </a:extLst>
          </p:cNvPr>
          <p:cNvSpPr txBox="1"/>
          <p:nvPr/>
        </p:nvSpPr>
        <p:spPr>
          <a:xfrm>
            <a:off x="3836778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</p:txBody>
      </p: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BC024ECA-689D-FF3E-2566-BB723730AF3C}"/>
              </a:ext>
            </a:extLst>
          </p:cNvPr>
          <p:cNvCxnSpPr>
            <a:cxnSpLocks/>
          </p:cNvCxnSpPr>
          <p:nvPr/>
        </p:nvCxnSpPr>
        <p:spPr>
          <a:xfrm rot="16200000">
            <a:off x="5809185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7" name="TextBox 596">
            <a:extLst>
              <a:ext uri="{FF2B5EF4-FFF2-40B4-BE49-F238E27FC236}">
                <a16:creationId xmlns:a16="http://schemas.microsoft.com/office/drawing/2014/main" id="{D565FC46-F3FB-8247-95B2-245707DACB8B}"/>
              </a:ext>
            </a:extLst>
          </p:cNvPr>
          <p:cNvSpPr txBox="1"/>
          <p:nvPr/>
        </p:nvSpPr>
        <p:spPr>
          <a:xfrm>
            <a:off x="5772065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FD2AF6E4-3D7E-DD72-5B28-9FF5370BC922}"/>
              </a:ext>
            </a:extLst>
          </p:cNvPr>
          <p:cNvCxnSpPr>
            <a:cxnSpLocks/>
          </p:cNvCxnSpPr>
          <p:nvPr/>
        </p:nvCxnSpPr>
        <p:spPr>
          <a:xfrm rot="16200000">
            <a:off x="5625035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9" name="TextBox 598">
            <a:extLst>
              <a:ext uri="{FF2B5EF4-FFF2-40B4-BE49-F238E27FC236}">
                <a16:creationId xmlns:a16="http://schemas.microsoft.com/office/drawing/2014/main" id="{A55510D2-C8F6-4AEA-AC72-5CE976A8E58C}"/>
              </a:ext>
            </a:extLst>
          </p:cNvPr>
          <p:cNvSpPr txBox="1"/>
          <p:nvPr/>
        </p:nvSpPr>
        <p:spPr>
          <a:xfrm>
            <a:off x="5587915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600" name="Straight Connector 599">
            <a:extLst>
              <a:ext uri="{FF2B5EF4-FFF2-40B4-BE49-F238E27FC236}">
                <a16:creationId xmlns:a16="http://schemas.microsoft.com/office/drawing/2014/main" id="{A9E11F1A-EE32-8A7A-1C09-6B4FA79171AD}"/>
              </a:ext>
            </a:extLst>
          </p:cNvPr>
          <p:cNvCxnSpPr>
            <a:cxnSpLocks/>
          </p:cNvCxnSpPr>
          <p:nvPr/>
        </p:nvCxnSpPr>
        <p:spPr>
          <a:xfrm rot="16200000">
            <a:off x="5450410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1" name="TextBox 600">
            <a:extLst>
              <a:ext uri="{FF2B5EF4-FFF2-40B4-BE49-F238E27FC236}">
                <a16:creationId xmlns:a16="http://schemas.microsoft.com/office/drawing/2014/main" id="{BAF09301-6694-0CDB-0D60-A5532E3A7433}"/>
              </a:ext>
            </a:extLst>
          </p:cNvPr>
          <p:cNvSpPr txBox="1"/>
          <p:nvPr/>
        </p:nvSpPr>
        <p:spPr>
          <a:xfrm>
            <a:off x="5413290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</a:t>
            </a:r>
          </a:p>
        </p:txBody>
      </p: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4E5E890C-0D5A-DDB3-B50F-27D3FCA85576}"/>
              </a:ext>
            </a:extLst>
          </p:cNvPr>
          <p:cNvCxnSpPr>
            <a:cxnSpLocks/>
          </p:cNvCxnSpPr>
          <p:nvPr/>
        </p:nvCxnSpPr>
        <p:spPr>
          <a:xfrm rot="16200000">
            <a:off x="5091635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3" name="TextBox 602">
            <a:extLst>
              <a:ext uri="{FF2B5EF4-FFF2-40B4-BE49-F238E27FC236}">
                <a16:creationId xmlns:a16="http://schemas.microsoft.com/office/drawing/2014/main" id="{37DE5663-2DF7-243A-165B-A9B431DFC9B6}"/>
              </a:ext>
            </a:extLst>
          </p:cNvPr>
          <p:cNvSpPr txBox="1"/>
          <p:nvPr/>
        </p:nvSpPr>
        <p:spPr>
          <a:xfrm>
            <a:off x="5054515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21</a:t>
            </a:r>
          </a:p>
        </p:txBody>
      </p: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688C8D57-3C35-B2BA-A05B-1BC7E00D7CB6}"/>
              </a:ext>
            </a:extLst>
          </p:cNvPr>
          <p:cNvCxnSpPr>
            <a:cxnSpLocks/>
          </p:cNvCxnSpPr>
          <p:nvPr/>
        </p:nvCxnSpPr>
        <p:spPr>
          <a:xfrm rot="16200000">
            <a:off x="5282135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5" name="TextBox 604">
            <a:extLst>
              <a:ext uri="{FF2B5EF4-FFF2-40B4-BE49-F238E27FC236}">
                <a16:creationId xmlns:a16="http://schemas.microsoft.com/office/drawing/2014/main" id="{B89D6CC3-9510-CB13-9AE7-1C764DEFE5AD}"/>
              </a:ext>
            </a:extLst>
          </p:cNvPr>
          <p:cNvSpPr txBox="1"/>
          <p:nvPr/>
        </p:nvSpPr>
        <p:spPr>
          <a:xfrm>
            <a:off x="5245015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</a:t>
            </a:r>
          </a:p>
        </p:txBody>
      </p:sp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7CF521A2-5182-1D93-E4D2-A2E1C8049E75}"/>
              </a:ext>
            </a:extLst>
          </p:cNvPr>
          <p:cNvCxnSpPr>
            <a:cxnSpLocks/>
          </p:cNvCxnSpPr>
          <p:nvPr/>
        </p:nvCxnSpPr>
        <p:spPr>
          <a:xfrm rot="16200000">
            <a:off x="4746093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7" name="TextBox 606">
            <a:extLst>
              <a:ext uri="{FF2B5EF4-FFF2-40B4-BE49-F238E27FC236}">
                <a16:creationId xmlns:a16="http://schemas.microsoft.com/office/drawing/2014/main" id="{EE616DEC-2DC2-A749-A27D-E467D0CF73B8}"/>
              </a:ext>
            </a:extLst>
          </p:cNvPr>
          <p:cNvSpPr txBox="1"/>
          <p:nvPr/>
        </p:nvSpPr>
        <p:spPr>
          <a:xfrm>
            <a:off x="4708973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19</a:t>
            </a:r>
          </a:p>
        </p:txBody>
      </p: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D5104CA4-8E52-7C56-C389-E05703BA05C5}"/>
              </a:ext>
            </a:extLst>
          </p:cNvPr>
          <p:cNvCxnSpPr>
            <a:cxnSpLocks/>
          </p:cNvCxnSpPr>
          <p:nvPr/>
        </p:nvCxnSpPr>
        <p:spPr>
          <a:xfrm rot="16200000">
            <a:off x="4571468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9" name="TextBox 608">
            <a:extLst>
              <a:ext uri="{FF2B5EF4-FFF2-40B4-BE49-F238E27FC236}">
                <a16:creationId xmlns:a16="http://schemas.microsoft.com/office/drawing/2014/main" id="{5DBCB358-4C59-DECD-E373-AB035384675A}"/>
              </a:ext>
            </a:extLst>
          </p:cNvPr>
          <p:cNvSpPr txBox="1"/>
          <p:nvPr/>
        </p:nvSpPr>
        <p:spPr>
          <a:xfrm>
            <a:off x="4534348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F906F839-EA1C-AF20-5828-E4824F994EB6}"/>
              </a:ext>
            </a:extLst>
          </p:cNvPr>
          <p:cNvCxnSpPr>
            <a:cxnSpLocks/>
          </p:cNvCxnSpPr>
          <p:nvPr/>
        </p:nvCxnSpPr>
        <p:spPr>
          <a:xfrm rot="16200000">
            <a:off x="4399338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1" name="TextBox 610">
            <a:extLst>
              <a:ext uri="{FF2B5EF4-FFF2-40B4-BE49-F238E27FC236}">
                <a16:creationId xmlns:a16="http://schemas.microsoft.com/office/drawing/2014/main" id="{BFFAEF9B-D0C4-2BCC-7E5D-C4CFE849335C}"/>
              </a:ext>
            </a:extLst>
          </p:cNvPr>
          <p:cNvSpPr txBox="1"/>
          <p:nvPr/>
        </p:nvSpPr>
        <p:spPr>
          <a:xfrm>
            <a:off x="4362218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12" name="TextBox 611">
            <a:extLst>
              <a:ext uri="{FF2B5EF4-FFF2-40B4-BE49-F238E27FC236}">
                <a16:creationId xmlns:a16="http://schemas.microsoft.com/office/drawing/2014/main" id="{4B297AA6-3652-E58A-D54F-245775FD4238}"/>
              </a:ext>
            </a:extLst>
          </p:cNvPr>
          <p:cNvSpPr txBox="1"/>
          <p:nvPr/>
        </p:nvSpPr>
        <p:spPr>
          <a:xfrm>
            <a:off x="3146739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27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13" name="TextBox 612">
            <a:extLst>
              <a:ext uri="{FF2B5EF4-FFF2-40B4-BE49-F238E27FC236}">
                <a16:creationId xmlns:a16="http://schemas.microsoft.com/office/drawing/2014/main" id="{0C57E72E-E6CE-08C2-7550-2700A7004A50}"/>
              </a:ext>
            </a:extLst>
          </p:cNvPr>
          <p:cNvSpPr txBox="1"/>
          <p:nvPr/>
        </p:nvSpPr>
        <p:spPr>
          <a:xfrm>
            <a:off x="3346764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4" name="TextBox 613">
            <a:extLst>
              <a:ext uri="{FF2B5EF4-FFF2-40B4-BE49-F238E27FC236}">
                <a16:creationId xmlns:a16="http://schemas.microsoft.com/office/drawing/2014/main" id="{73245040-EC72-E114-11E6-EC7DE1BBC1F1}"/>
              </a:ext>
            </a:extLst>
          </p:cNvPr>
          <p:cNvSpPr txBox="1"/>
          <p:nvPr/>
        </p:nvSpPr>
        <p:spPr>
          <a:xfrm>
            <a:off x="3527739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19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5" name="TextBox 614">
            <a:extLst>
              <a:ext uri="{FF2B5EF4-FFF2-40B4-BE49-F238E27FC236}">
                <a16:creationId xmlns:a16="http://schemas.microsoft.com/office/drawing/2014/main" id="{5E516589-338E-BA28-8E4F-99A80DD2EC0E}"/>
              </a:ext>
            </a:extLst>
          </p:cNvPr>
          <p:cNvSpPr txBox="1"/>
          <p:nvPr/>
        </p:nvSpPr>
        <p:spPr>
          <a:xfrm>
            <a:off x="2968939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33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11DA0A3E-66F7-1AF9-D3A8-97241DE91F40}"/>
              </a:ext>
            </a:extLst>
          </p:cNvPr>
          <p:cNvSpPr txBox="1"/>
          <p:nvPr/>
        </p:nvSpPr>
        <p:spPr>
          <a:xfrm>
            <a:off x="2784789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34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617" name="TextBox 616">
            <a:extLst>
              <a:ext uri="{FF2B5EF4-FFF2-40B4-BE49-F238E27FC236}">
                <a16:creationId xmlns:a16="http://schemas.microsoft.com/office/drawing/2014/main" id="{2C0D52EF-7590-8DD5-D5AB-05BC4BC33E57}"/>
              </a:ext>
            </a:extLst>
          </p:cNvPr>
          <p:cNvSpPr txBox="1"/>
          <p:nvPr/>
        </p:nvSpPr>
        <p:spPr>
          <a:xfrm>
            <a:off x="2584764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692E4B99-A290-10AC-3EC2-560836DD08DE}"/>
              </a:ext>
            </a:extLst>
          </p:cNvPr>
          <p:cNvSpPr txBox="1"/>
          <p:nvPr/>
        </p:nvSpPr>
        <p:spPr>
          <a:xfrm>
            <a:off x="2410139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42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id="{2B384430-A9F7-099B-C4EC-A62E03459D3E}"/>
              </a:ext>
            </a:extLst>
          </p:cNvPr>
          <p:cNvSpPr txBox="1"/>
          <p:nvPr/>
        </p:nvSpPr>
        <p:spPr>
          <a:xfrm>
            <a:off x="2213289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57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F57BE7D6-160E-38DC-710C-3D26659A0277}"/>
              </a:ext>
            </a:extLst>
          </p:cNvPr>
          <p:cNvSpPr txBox="1"/>
          <p:nvPr/>
        </p:nvSpPr>
        <p:spPr>
          <a:xfrm>
            <a:off x="2041839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622" name="TextBox 621">
            <a:extLst>
              <a:ext uri="{FF2B5EF4-FFF2-40B4-BE49-F238E27FC236}">
                <a16:creationId xmlns:a16="http://schemas.microsoft.com/office/drawing/2014/main" id="{9994D527-6B1B-8BC3-B0D6-BB83FB62C43A}"/>
              </a:ext>
            </a:extLst>
          </p:cNvPr>
          <p:cNvSpPr txBox="1"/>
          <p:nvPr/>
        </p:nvSpPr>
        <p:spPr>
          <a:xfrm>
            <a:off x="1841814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89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623" name="TextBox 622">
            <a:extLst>
              <a:ext uri="{FF2B5EF4-FFF2-40B4-BE49-F238E27FC236}">
                <a16:creationId xmlns:a16="http://schemas.microsoft.com/office/drawing/2014/main" id="{A86B6931-16B3-E1BF-85B7-99942E2C47BB}"/>
              </a:ext>
            </a:extLst>
          </p:cNvPr>
          <p:cNvSpPr txBox="1"/>
          <p:nvPr/>
        </p:nvSpPr>
        <p:spPr>
          <a:xfrm>
            <a:off x="1638335" y="4573680"/>
            <a:ext cx="173124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106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624" name="TextBox 623">
            <a:extLst>
              <a:ext uri="{FF2B5EF4-FFF2-40B4-BE49-F238E27FC236}">
                <a16:creationId xmlns:a16="http://schemas.microsoft.com/office/drawing/2014/main" id="{EA377BF2-FC54-DEB9-228E-4A12BF4F0B71}"/>
              </a:ext>
            </a:extLst>
          </p:cNvPr>
          <p:cNvSpPr txBox="1"/>
          <p:nvPr/>
        </p:nvSpPr>
        <p:spPr>
          <a:xfrm>
            <a:off x="1444660" y="4573680"/>
            <a:ext cx="173124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223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206</a:t>
            </a:r>
          </a:p>
        </p:txBody>
      </p:sp>
      <p:sp>
        <p:nvSpPr>
          <p:cNvPr id="625" name="TextBox 624">
            <a:extLst>
              <a:ext uri="{FF2B5EF4-FFF2-40B4-BE49-F238E27FC236}">
                <a16:creationId xmlns:a16="http://schemas.microsoft.com/office/drawing/2014/main" id="{058AAD1D-3F7B-4EA6-3159-BA4C0B036E6C}"/>
              </a:ext>
            </a:extLst>
          </p:cNvPr>
          <p:cNvSpPr txBox="1"/>
          <p:nvPr/>
        </p:nvSpPr>
        <p:spPr>
          <a:xfrm>
            <a:off x="5045668" y="4573680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6" name="TextBox 625">
            <a:extLst>
              <a:ext uri="{FF2B5EF4-FFF2-40B4-BE49-F238E27FC236}">
                <a16:creationId xmlns:a16="http://schemas.microsoft.com/office/drawing/2014/main" id="{265028E6-71B5-5867-1164-CF0181CA125C}"/>
              </a:ext>
            </a:extLst>
          </p:cNvPr>
          <p:cNvSpPr txBox="1"/>
          <p:nvPr/>
        </p:nvSpPr>
        <p:spPr>
          <a:xfrm>
            <a:off x="4861518" y="4573680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7" name="TextBox 626">
            <a:extLst>
              <a:ext uri="{FF2B5EF4-FFF2-40B4-BE49-F238E27FC236}">
                <a16:creationId xmlns:a16="http://schemas.microsoft.com/office/drawing/2014/main" id="{2AA3BD16-1DCF-BF95-879A-D72FE4B12A39}"/>
              </a:ext>
            </a:extLst>
          </p:cNvPr>
          <p:cNvSpPr txBox="1"/>
          <p:nvPr/>
        </p:nvSpPr>
        <p:spPr>
          <a:xfrm>
            <a:off x="5242518" y="4573680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D5AFF8DE-C951-0E47-CFCD-CCB311916DD4}"/>
              </a:ext>
            </a:extLst>
          </p:cNvPr>
          <p:cNvSpPr txBox="1"/>
          <p:nvPr/>
        </p:nvSpPr>
        <p:spPr>
          <a:xfrm>
            <a:off x="5429843" y="4573680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9" name="TextBox 628">
            <a:extLst>
              <a:ext uri="{FF2B5EF4-FFF2-40B4-BE49-F238E27FC236}">
                <a16:creationId xmlns:a16="http://schemas.microsoft.com/office/drawing/2014/main" id="{16711986-0B23-ACCF-9E26-80A2C84B45D9}"/>
              </a:ext>
            </a:extLst>
          </p:cNvPr>
          <p:cNvSpPr txBox="1"/>
          <p:nvPr/>
        </p:nvSpPr>
        <p:spPr>
          <a:xfrm>
            <a:off x="5613993" y="4573680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0" name="TextBox 629">
            <a:extLst>
              <a:ext uri="{FF2B5EF4-FFF2-40B4-BE49-F238E27FC236}">
                <a16:creationId xmlns:a16="http://schemas.microsoft.com/office/drawing/2014/main" id="{F8FAC9CB-A75A-2A2C-5409-00B870AC491C}"/>
              </a:ext>
            </a:extLst>
          </p:cNvPr>
          <p:cNvSpPr txBox="1"/>
          <p:nvPr/>
        </p:nvSpPr>
        <p:spPr>
          <a:xfrm>
            <a:off x="5807668" y="4573680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DA124D74-8F89-6965-7046-37C60E91ED7F}"/>
              </a:ext>
            </a:extLst>
          </p:cNvPr>
          <p:cNvSpPr txBox="1"/>
          <p:nvPr/>
        </p:nvSpPr>
        <p:spPr>
          <a:xfrm>
            <a:off x="4667843" y="4573680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1CC404A8-55B9-3CED-BB73-3C1C7CB8D205}"/>
              </a:ext>
            </a:extLst>
          </p:cNvPr>
          <p:cNvSpPr txBox="1"/>
          <p:nvPr/>
        </p:nvSpPr>
        <p:spPr>
          <a:xfrm>
            <a:off x="4490043" y="4573680"/>
            <a:ext cx="57708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3" name="TextBox 632">
            <a:extLst>
              <a:ext uri="{FF2B5EF4-FFF2-40B4-BE49-F238E27FC236}">
                <a16:creationId xmlns:a16="http://schemas.microsoft.com/office/drawing/2014/main" id="{8029A44F-AE59-7A6B-4275-6A38454517EB}"/>
              </a:ext>
            </a:extLst>
          </p:cNvPr>
          <p:cNvSpPr txBox="1"/>
          <p:nvPr/>
        </p:nvSpPr>
        <p:spPr>
          <a:xfrm>
            <a:off x="4309068" y="4573680"/>
            <a:ext cx="57708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4" name="TextBox 633">
            <a:extLst>
              <a:ext uri="{FF2B5EF4-FFF2-40B4-BE49-F238E27FC236}">
                <a16:creationId xmlns:a16="http://schemas.microsoft.com/office/drawing/2014/main" id="{2EF26335-0E5F-522D-BA29-8BF5D2A1EDDA}"/>
              </a:ext>
            </a:extLst>
          </p:cNvPr>
          <p:cNvSpPr txBox="1"/>
          <p:nvPr/>
        </p:nvSpPr>
        <p:spPr>
          <a:xfrm>
            <a:off x="4118568" y="4573680"/>
            <a:ext cx="57708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35" name="TextBox 634">
            <a:extLst>
              <a:ext uri="{FF2B5EF4-FFF2-40B4-BE49-F238E27FC236}">
                <a16:creationId xmlns:a16="http://schemas.microsoft.com/office/drawing/2014/main" id="{C7421B2F-5759-34F0-CC13-C136868F17A5}"/>
              </a:ext>
            </a:extLst>
          </p:cNvPr>
          <p:cNvSpPr txBox="1"/>
          <p:nvPr/>
        </p:nvSpPr>
        <p:spPr>
          <a:xfrm>
            <a:off x="3911914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36" name="TextBox 635">
            <a:extLst>
              <a:ext uri="{FF2B5EF4-FFF2-40B4-BE49-F238E27FC236}">
                <a16:creationId xmlns:a16="http://schemas.microsoft.com/office/drawing/2014/main" id="{E0179722-09E4-DC81-267C-2A0113A01916}"/>
              </a:ext>
            </a:extLst>
          </p:cNvPr>
          <p:cNvSpPr txBox="1"/>
          <p:nvPr/>
        </p:nvSpPr>
        <p:spPr>
          <a:xfrm>
            <a:off x="3708714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38" name="TextBox 637">
            <a:extLst>
              <a:ext uri="{FF2B5EF4-FFF2-40B4-BE49-F238E27FC236}">
                <a16:creationId xmlns:a16="http://schemas.microsoft.com/office/drawing/2014/main" id="{E9FD72D7-600A-EA10-347A-3466A06B74C4}"/>
              </a:ext>
            </a:extLst>
          </p:cNvPr>
          <p:cNvSpPr txBox="1"/>
          <p:nvPr/>
        </p:nvSpPr>
        <p:spPr>
          <a:xfrm>
            <a:off x="1175779" y="2642717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70</a:t>
            </a:r>
          </a:p>
        </p:txBody>
      </p: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id="{0EE4276A-E4AA-2985-4E22-AA92DEFCFE48}"/>
              </a:ext>
            </a:extLst>
          </p:cNvPr>
          <p:cNvCxnSpPr>
            <a:cxnSpLocks/>
          </p:cNvCxnSpPr>
          <p:nvPr/>
        </p:nvCxnSpPr>
        <p:spPr>
          <a:xfrm>
            <a:off x="1333527" y="271672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0" name="TextBox 639">
            <a:extLst>
              <a:ext uri="{FF2B5EF4-FFF2-40B4-BE49-F238E27FC236}">
                <a16:creationId xmlns:a16="http://schemas.microsoft.com/office/drawing/2014/main" id="{4B59A102-5062-4C6E-22E7-267C99722851}"/>
              </a:ext>
            </a:extLst>
          </p:cNvPr>
          <p:cNvSpPr txBox="1"/>
          <p:nvPr/>
        </p:nvSpPr>
        <p:spPr>
          <a:xfrm>
            <a:off x="1175779" y="3026892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674BE1FB-CCE4-8893-3C70-4D0D3383A40E}"/>
              </a:ext>
            </a:extLst>
          </p:cNvPr>
          <p:cNvCxnSpPr>
            <a:cxnSpLocks/>
          </p:cNvCxnSpPr>
          <p:nvPr/>
        </p:nvCxnSpPr>
        <p:spPr>
          <a:xfrm>
            <a:off x="1333527" y="310090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2" name="TextBox 641">
            <a:extLst>
              <a:ext uri="{FF2B5EF4-FFF2-40B4-BE49-F238E27FC236}">
                <a16:creationId xmlns:a16="http://schemas.microsoft.com/office/drawing/2014/main" id="{4DE42703-88EA-70CE-5F46-940770409CDA}"/>
              </a:ext>
            </a:extLst>
          </p:cNvPr>
          <p:cNvSpPr txBox="1"/>
          <p:nvPr/>
        </p:nvSpPr>
        <p:spPr>
          <a:xfrm>
            <a:off x="1175779" y="3226917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EF0FDF2D-70AB-D148-6C3A-2DC38EE00F24}"/>
              </a:ext>
            </a:extLst>
          </p:cNvPr>
          <p:cNvCxnSpPr>
            <a:cxnSpLocks/>
          </p:cNvCxnSpPr>
          <p:nvPr/>
        </p:nvCxnSpPr>
        <p:spPr>
          <a:xfrm>
            <a:off x="1333527" y="330092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4" name="TextBox 643">
            <a:extLst>
              <a:ext uri="{FF2B5EF4-FFF2-40B4-BE49-F238E27FC236}">
                <a16:creationId xmlns:a16="http://schemas.microsoft.com/office/drawing/2014/main" id="{04E69F60-A10C-1353-0246-7057F0325D27}"/>
              </a:ext>
            </a:extLst>
          </p:cNvPr>
          <p:cNvSpPr txBox="1"/>
          <p:nvPr/>
        </p:nvSpPr>
        <p:spPr>
          <a:xfrm>
            <a:off x="1175779" y="3423767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id="{EB0C5274-F542-DADB-A514-FB8ECDAFC1BC}"/>
              </a:ext>
            </a:extLst>
          </p:cNvPr>
          <p:cNvCxnSpPr>
            <a:cxnSpLocks/>
          </p:cNvCxnSpPr>
          <p:nvPr/>
        </p:nvCxnSpPr>
        <p:spPr>
          <a:xfrm>
            <a:off x="1333527" y="349777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6" name="TextBox 645">
            <a:extLst>
              <a:ext uri="{FF2B5EF4-FFF2-40B4-BE49-F238E27FC236}">
                <a16:creationId xmlns:a16="http://schemas.microsoft.com/office/drawing/2014/main" id="{29811670-63A4-59F6-DFB0-1CD16968E76F}"/>
              </a:ext>
            </a:extLst>
          </p:cNvPr>
          <p:cNvSpPr txBox="1"/>
          <p:nvPr/>
        </p:nvSpPr>
        <p:spPr>
          <a:xfrm>
            <a:off x="1175779" y="3626967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A8EC5646-ADC5-ACBB-C373-FDAA03A8B44D}"/>
              </a:ext>
            </a:extLst>
          </p:cNvPr>
          <p:cNvCxnSpPr>
            <a:cxnSpLocks/>
          </p:cNvCxnSpPr>
          <p:nvPr/>
        </p:nvCxnSpPr>
        <p:spPr>
          <a:xfrm>
            <a:off x="1333527" y="370097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8" name="TextBox 647">
            <a:extLst>
              <a:ext uri="{FF2B5EF4-FFF2-40B4-BE49-F238E27FC236}">
                <a16:creationId xmlns:a16="http://schemas.microsoft.com/office/drawing/2014/main" id="{D752EC68-538D-8D9A-2C7C-1BBFDEFB468C}"/>
              </a:ext>
            </a:extLst>
          </p:cNvPr>
          <p:cNvSpPr txBox="1"/>
          <p:nvPr/>
        </p:nvSpPr>
        <p:spPr>
          <a:xfrm>
            <a:off x="1175779" y="3826992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B286B884-CB5C-7865-7EB1-B876EFFC8E22}"/>
              </a:ext>
            </a:extLst>
          </p:cNvPr>
          <p:cNvCxnSpPr>
            <a:cxnSpLocks/>
          </p:cNvCxnSpPr>
          <p:nvPr/>
        </p:nvCxnSpPr>
        <p:spPr>
          <a:xfrm>
            <a:off x="1333527" y="390100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0" name="TextBox 649">
            <a:extLst>
              <a:ext uri="{FF2B5EF4-FFF2-40B4-BE49-F238E27FC236}">
                <a16:creationId xmlns:a16="http://schemas.microsoft.com/office/drawing/2014/main" id="{982A0904-8FDC-78B2-FC85-920A7E265ADB}"/>
              </a:ext>
            </a:extLst>
          </p:cNvPr>
          <p:cNvSpPr txBox="1"/>
          <p:nvPr/>
        </p:nvSpPr>
        <p:spPr>
          <a:xfrm>
            <a:off x="1175779" y="2239492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</a:t>
            </a:r>
          </a:p>
        </p:txBody>
      </p:sp>
      <p:cxnSp>
        <p:nvCxnSpPr>
          <p:cNvPr id="651" name="Straight Connector 650">
            <a:extLst>
              <a:ext uri="{FF2B5EF4-FFF2-40B4-BE49-F238E27FC236}">
                <a16:creationId xmlns:a16="http://schemas.microsoft.com/office/drawing/2014/main" id="{92AE0CE7-B214-CE5B-0EFD-5A6FC0307B10}"/>
              </a:ext>
            </a:extLst>
          </p:cNvPr>
          <p:cNvCxnSpPr>
            <a:cxnSpLocks/>
          </p:cNvCxnSpPr>
          <p:nvPr/>
        </p:nvCxnSpPr>
        <p:spPr>
          <a:xfrm>
            <a:off x="1333527" y="232456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2" name="TextBox 651">
            <a:extLst>
              <a:ext uri="{FF2B5EF4-FFF2-40B4-BE49-F238E27FC236}">
                <a16:creationId xmlns:a16="http://schemas.microsoft.com/office/drawing/2014/main" id="{3415FA45-08E4-A091-10D3-5EDDA85CC966}"/>
              </a:ext>
            </a:extLst>
          </p:cNvPr>
          <p:cNvSpPr txBox="1"/>
          <p:nvPr/>
        </p:nvSpPr>
        <p:spPr>
          <a:xfrm>
            <a:off x="3206571" y="4353448"/>
            <a:ext cx="88325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655" name="TextBox 654">
            <a:extLst>
              <a:ext uri="{FF2B5EF4-FFF2-40B4-BE49-F238E27FC236}">
                <a16:creationId xmlns:a16="http://schemas.microsoft.com/office/drawing/2014/main" id="{66EAD8D6-DF9A-BB44-8CA2-9CF05811986F}"/>
              </a:ext>
            </a:extLst>
          </p:cNvPr>
          <p:cNvSpPr txBox="1"/>
          <p:nvPr/>
        </p:nvSpPr>
        <p:spPr>
          <a:xfrm>
            <a:off x="6884451" y="4573680"/>
            <a:ext cx="173124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115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113</a:t>
            </a:r>
          </a:p>
        </p:txBody>
      </p:sp>
      <p:sp>
        <p:nvSpPr>
          <p:cNvPr id="656" name="TextBox 655">
            <a:extLst>
              <a:ext uri="{FF2B5EF4-FFF2-40B4-BE49-F238E27FC236}">
                <a16:creationId xmlns:a16="http://schemas.microsoft.com/office/drawing/2014/main" id="{7D125ECB-8D14-6DAD-80A2-24FAC066C60F}"/>
              </a:ext>
            </a:extLst>
          </p:cNvPr>
          <p:cNvSpPr txBox="1"/>
          <p:nvPr/>
        </p:nvSpPr>
        <p:spPr>
          <a:xfrm>
            <a:off x="6271849" y="4536747"/>
            <a:ext cx="55624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 b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Elacestrant</a:t>
            </a:r>
          </a:p>
          <a:p>
            <a:pPr algn="r"/>
            <a:r>
              <a:rPr lang="en-GB" sz="8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SOC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942CE421-2634-2452-9B64-1FA9F06C7A58}"/>
              </a:ext>
            </a:extLst>
          </p:cNvPr>
          <p:cNvSpPr txBox="1"/>
          <p:nvPr/>
        </p:nvSpPr>
        <p:spPr>
          <a:xfrm rot="16200000">
            <a:off x="5815261" y="3013679"/>
            <a:ext cx="1336904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GB" sz="1000" b="1">
                <a:solidFill>
                  <a:srgbClr val="000000"/>
                </a:solidFill>
                <a:latin typeface="Arial"/>
                <a:ea typeface="Aileron" charset="0"/>
                <a:cs typeface="Arial"/>
              </a:rPr>
              <a:t>Probability of PFS (%)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7C61563D-B728-2D95-E7C6-51C79041B746}"/>
              </a:ext>
            </a:extLst>
          </p:cNvPr>
          <p:cNvSpPr txBox="1"/>
          <p:nvPr/>
        </p:nvSpPr>
        <p:spPr>
          <a:xfrm>
            <a:off x="6761765" y="4025426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659" name="Straight Connector 658">
            <a:extLst>
              <a:ext uri="{FF2B5EF4-FFF2-40B4-BE49-F238E27FC236}">
                <a16:creationId xmlns:a16="http://schemas.microsoft.com/office/drawing/2014/main" id="{380B6B4E-D063-2D72-E14F-C710E0092004}"/>
              </a:ext>
            </a:extLst>
          </p:cNvPr>
          <p:cNvCxnSpPr>
            <a:cxnSpLocks/>
          </p:cNvCxnSpPr>
          <p:nvPr/>
        </p:nvCxnSpPr>
        <p:spPr>
          <a:xfrm>
            <a:off x="6855393" y="409943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8A5EF5A4-10E4-2AC9-1F55-001103E3BAD6}"/>
              </a:ext>
            </a:extLst>
          </p:cNvPr>
          <p:cNvCxnSpPr>
            <a:cxnSpLocks/>
          </p:cNvCxnSpPr>
          <p:nvPr/>
        </p:nvCxnSpPr>
        <p:spPr>
          <a:xfrm>
            <a:off x="6909392" y="4140699"/>
            <a:ext cx="4536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BE766471-613A-0956-347D-B4D5B187C581}"/>
              </a:ext>
            </a:extLst>
          </p:cNvPr>
          <p:cNvCxnSpPr>
            <a:cxnSpLocks/>
          </p:cNvCxnSpPr>
          <p:nvPr/>
        </p:nvCxnSpPr>
        <p:spPr>
          <a:xfrm flipV="1">
            <a:off x="6910472" y="2075922"/>
            <a:ext cx="0" cy="206585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Connector 661">
            <a:extLst>
              <a:ext uri="{FF2B5EF4-FFF2-40B4-BE49-F238E27FC236}">
                <a16:creationId xmlns:a16="http://schemas.microsoft.com/office/drawing/2014/main" id="{F2EDA84C-C205-9BDD-FDC2-3D9BE8F142D8}"/>
              </a:ext>
            </a:extLst>
          </p:cNvPr>
          <p:cNvCxnSpPr>
            <a:cxnSpLocks/>
          </p:cNvCxnSpPr>
          <p:nvPr/>
        </p:nvCxnSpPr>
        <p:spPr>
          <a:xfrm rot="16200000">
            <a:off x="7452208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3" name="TextBox 662">
            <a:extLst>
              <a:ext uri="{FF2B5EF4-FFF2-40B4-BE49-F238E27FC236}">
                <a16:creationId xmlns:a16="http://schemas.microsoft.com/office/drawing/2014/main" id="{69C00527-EB96-B1F0-4537-4547E6216979}"/>
              </a:ext>
            </a:extLst>
          </p:cNvPr>
          <p:cNvSpPr txBox="1"/>
          <p:nvPr/>
        </p:nvSpPr>
        <p:spPr>
          <a:xfrm>
            <a:off x="7447148" y="4201043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664" name="Straight Connector 663">
            <a:extLst>
              <a:ext uri="{FF2B5EF4-FFF2-40B4-BE49-F238E27FC236}">
                <a16:creationId xmlns:a16="http://schemas.microsoft.com/office/drawing/2014/main" id="{ECBC2941-A0C5-3DD6-E29B-8A810DB4D807}"/>
              </a:ext>
            </a:extLst>
          </p:cNvPr>
          <p:cNvCxnSpPr>
            <a:cxnSpLocks/>
          </p:cNvCxnSpPr>
          <p:nvPr/>
        </p:nvCxnSpPr>
        <p:spPr>
          <a:xfrm rot="16200000">
            <a:off x="8694089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" name="TextBox 664">
            <a:extLst>
              <a:ext uri="{FF2B5EF4-FFF2-40B4-BE49-F238E27FC236}">
                <a16:creationId xmlns:a16="http://schemas.microsoft.com/office/drawing/2014/main" id="{B967A477-1662-F062-0066-385C4EAF9D32}"/>
              </a:ext>
            </a:extLst>
          </p:cNvPr>
          <p:cNvSpPr txBox="1"/>
          <p:nvPr/>
        </p:nvSpPr>
        <p:spPr>
          <a:xfrm>
            <a:off x="8656969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C2AAED98-7D2F-3C64-FC86-1CBA83214928}"/>
              </a:ext>
            </a:extLst>
          </p:cNvPr>
          <p:cNvCxnSpPr>
            <a:cxnSpLocks/>
          </p:cNvCxnSpPr>
          <p:nvPr/>
        </p:nvCxnSpPr>
        <p:spPr>
          <a:xfrm rot="16200000">
            <a:off x="10448934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7" name="TextBox 666">
            <a:extLst>
              <a:ext uri="{FF2B5EF4-FFF2-40B4-BE49-F238E27FC236}">
                <a16:creationId xmlns:a16="http://schemas.microsoft.com/office/drawing/2014/main" id="{E1C0F2B6-EC61-CCD5-018E-0F8235AC1A51}"/>
              </a:ext>
            </a:extLst>
          </p:cNvPr>
          <p:cNvSpPr txBox="1"/>
          <p:nvPr/>
        </p:nvSpPr>
        <p:spPr>
          <a:xfrm>
            <a:off x="10411814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668" name="Straight Connector 667">
            <a:extLst>
              <a:ext uri="{FF2B5EF4-FFF2-40B4-BE49-F238E27FC236}">
                <a16:creationId xmlns:a16="http://schemas.microsoft.com/office/drawing/2014/main" id="{D6932E8D-F113-BB55-6943-C2F8B52AAB45}"/>
              </a:ext>
            </a:extLst>
          </p:cNvPr>
          <p:cNvCxnSpPr>
            <a:cxnSpLocks/>
          </p:cNvCxnSpPr>
          <p:nvPr/>
        </p:nvCxnSpPr>
        <p:spPr>
          <a:xfrm rot="16200000">
            <a:off x="6926088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9" name="TextBox 668">
            <a:extLst>
              <a:ext uri="{FF2B5EF4-FFF2-40B4-BE49-F238E27FC236}">
                <a16:creationId xmlns:a16="http://schemas.microsoft.com/office/drawing/2014/main" id="{9A5B8701-E462-CF1E-F00B-BF24C045ED4F}"/>
              </a:ext>
            </a:extLst>
          </p:cNvPr>
          <p:cNvSpPr txBox="1"/>
          <p:nvPr/>
        </p:nvSpPr>
        <p:spPr>
          <a:xfrm>
            <a:off x="6921028" y="4201043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670" name="Straight Connector 669">
            <a:extLst>
              <a:ext uri="{FF2B5EF4-FFF2-40B4-BE49-F238E27FC236}">
                <a16:creationId xmlns:a16="http://schemas.microsoft.com/office/drawing/2014/main" id="{3C5240D0-23C1-044D-3422-2ABDEEBA5E84}"/>
              </a:ext>
            </a:extLst>
          </p:cNvPr>
          <p:cNvCxnSpPr>
            <a:cxnSpLocks/>
          </p:cNvCxnSpPr>
          <p:nvPr/>
        </p:nvCxnSpPr>
        <p:spPr>
          <a:xfrm rot="16200000">
            <a:off x="9564512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1" name="TextBox 670">
            <a:extLst>
              <a:ext uri="{FF2B5EF4-FFF2-40B4-BE49-F238E27FC236}">
                <a16:creationId xmlns:a16="http://schemas.microsoft.com/office/drawing/2014/main" id="{740AD663-2502-3BA9-B023-A7CE03F310E2}"/>
              </a:ext>
            </a:extLst>
          </p:cNvPr>
          <p:cNvSpPr txBox="1"/>
          <p:nvPr/>
        </p:nvSpPr>
        <p:spPr>
          <a:xfrm>
            <a:off x="9527392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672" name="Straight Connector 671">
            <a:extLst>
              <a:ext uri="{FF2B5EF4-FFF2-40B4-BE49-F238E27FC236}">
                <a16:creationId xmlns:a16="http://schemas.microsoft.com/office/drawing/2014/main" id="{8203750E-AF77-4092-EF52-7D5C79BF905B}"/>
              </a:ext>
            </a:extLst>
          </p:cNvPr>
          <p:cNvCxnSpPr>
            <a:cxnSpLocks/>
          </p:cNvCxnSpPr>
          <p:nvPr/>
        </p:nvCxnSpPr>
        <p:spPr>
          <a:xfrm rot="16200000">
            <a:off x="9743404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3" name="TextBox 672">
            <a:extLst>
              <a:ext uri="{FF2B5EF4-FFF2-40B4-BE49-F238E27FC236}">
                <a16:creationId xmlns:a16="http://schemas.microsoft.com/office/drawing/2014/main" id="{236CA89B-71C1-DA06-B35C-6C5BDA1009EF}"/>
              </a:ext>
            </a:extLst>
          </p:cNvPr>
          <p:cNvSpPr txBox="1"/>
          <p:nvPr/>
        </p:nvSpPr>
        <p:spPr>
          <a:xfrm>
            <a:off x="9706284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674" name="TextBox 673">
            <a:extLst>
              <a:ext uri="{FF2B5EF4-FFF2-40B4-BE49-F238E27FC236}">
                <a16:creationId xmlns:a16="http://schemas.microsoft.com/office/drawing/2014/main" id="{26CD3473-54AB-0D17-1C2B-1AB748FD66AB}"/>
              </a:ext>
            </a:extLst>
          </p:cNvPr>
          <p:cNvSpPr txBox="1"/>
          <p:nvPr/>
        </p:nvSpPr>
        <p:spPr>
          <a:xfrm>
            <a:off x="6697645" y="2843609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675" name="Straight Connector 674">
            <a:extLst>
              <a:ext uri="{FF2B5EF4-FFF2-40B4-BE49-F238E27FC236}">
                <a16:creationId xmlns:a16="http://schemas.microsoft.com/office/drawing/2014/main" id="{73669837-0C35-A0C7-E091-AEC462B1B5FA}"/>
              </a:ext>
            </a:extLst>
          </p:cNvPr>
          <p:cNvCxnSpPr>
            <a:cxnSpLocks/>
          </p:cNvCxnSpPr>
          <p:nvPr/>
        </p:nvCxnSpPr>
        <p:spPr>
          <a:xfrm>
            <a:off x="6855393" y="291762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6" name="TextBox 675">
            <a:extLst>
              <a:ext uri="{FF2B5EF4-FFF2-40B4-BE49-F238E27FC236}">
                <a16:creationId xmlns:a16="http://schemas.microsoft.com/office/drawing/2014/main" id="{E38FD7C1-09DF-227F-79AB-FD27C456BED9}"/>
              </a:ext>
            </a:extLst>
          </p:cNvPr>
          <p:cNvSpPr txBox="1"/>
          <p:nvPr/>
        </p:nvSpPr>
        <p:spPr>
          <a:xfrm>
            <a:off x="6697645" y="2445867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cxnSp>
        <p:nvCxnSpPr>
          <p:cNvPr id="677" name="Straight Connector 676">
            <a:extLst>
              <a:ext uri="{FF2B5EF4-FFF2-40B4-BE49-F238E27FC236}">
                <a16:creationId xmlns:a16="http://schemas.microsoft.com/office/drawing/2014/main" id="{5A6C2492-1218-F27B-2CB1-CE9EAB0569BB}"/>
              </a:ext>
            </a:extLst>
          </p:cNvPr>
          <p:cNvCxnSpPr>
            <a:cxnSpLocks/>
          </p:cNvCxnSpPr>
          <p:nvPr/>
        </p:nvCxnSpPr>
        <p:spPr>
          <a:xfrm>
            <a:off x="6855393" y="251987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8" name="TextBox 677">
            <a:extLst>
              <a:ext uri="{FF2B5EF4-FFF2-40B4-BE49-F238E27FC236}">
                <a16:creationId xmlns:a16="http://schemas.microsoft.com/office/drawing/2014/main" id="{9B18AB8B-2574-DCDC-7E92-ED754A114927}"/>
              </a:ext>
            </a:extLst>
          </p:cNvPr>
          <p:cNvSpPr txBox="1"/>
          <p:nvPr/>
        </p:nvSpPr>
        <p:spPr>
          <a:xfrm>
            <a:off x="6633525" y="2055239"/>
            <a:ext cx="19236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cxnSp>
        <p:nvCxnSpPr>
          <p:cNvPr id="679" name="Straight Connector 678">
            <a:extLst>
              <a:ext uri="{FF2B5EF4-FFF2-40B4-BE49-F238E27FC236}">
                <a16:creationId xmlns:a16="http://schemas.microsoft.com/office/drawing/2014/main" id="{833D74D3-7A19-6CFE-CE89-C32DB2C42674}"/>
              </a:ext>
            </a:extLst>
          </p:cNvPr>
          <p:cNvCxnSpPr>
            <a:cxnSpLocks/>
          </p:cNvCxnSpPr>
          <p:nvPr/>
        </p:nvCxnSpPr>
        <p:spPr>
          <a:xfrm>
            <a:off x="6855393" y="212925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>
            <a:extLst>
              <a:ext uri="{FF2B5EF4-FFF2-40B4-BE49-F238E27FC236}">
                <a16:creationId xmlns:a16="http://schemas.microsoft.com/office/drawing/2014/main" id="{A1FCD1F9-8FD4-A541-27E3-CD28B2716B1E}"/>
              </a:ext>
            </a:extLst>
          </p:cNvPr>
          <p:cNvCxnSpPr>
            <a:cxnSpLocks/>
          </p:cNvCxnSpPr>
          <p:nvPr/>
        </p:nvCxnSpPr>
        <p:spPr>
          <a:xfrm rot="16200000">
            <a:off x="7107063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7" name="TextBox 686">
            <a:extLst>
              <a:ext uri="{FF2B5EF4-FFF2-40B4-BE49-F238E27FC236}">
                <a16:creationId xmlns:a16="http://schemas.microsoft.com/office/drawing/2014/main" id="{2C958A3C-310F-41CF-A84D-288A73C4448D}"/>
              </a:ext>
            </a:extLst>
          </p:cNvPr>
          <p:cNvSpPr txBox="1"/>
          <p:nvPr/>
        </p:nvSpPr>
        <p:spPr>
          <a:xfrm>
            <a:off x="7102003" y="4201043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688" name="Straight Connector 687">
            <a:extLst>
              <a:ext uri="{FF2B5EF4-FFF2-40B4-BE49-F238E27FC236}">
                <a16:creationId xmlns:a16="http://schemas.microsoft.com/office/drawing/2014/main" id="{8A9CE17D-35E5-656A-371B-96CD3FCEDB43}"/>
              </a:ext>
            </a:extLst>
          </p:cNvPr>
          <p:cNvCxnSpPr>
            <a:cxnSpLocks/>
          </p:cNvCxnSpPr>
          <p:nvPr/>
        </p:nvCxnSpPr>
        <p:spPr>
          <a:xfrm rot="16200000">
            <a:off x="7284863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9" name="TextBox 688">
            <a:extLst>
              <a:ext uri="{FF2B5EF4-FFF2-40B4-BE49-F238E27FC236}">
                <a16:creationId xmlns:a16="http://schemas.microsoft.com/office/drawing/2014/main" id="{ECD0A8A4-3884-24B3-3365-AAE44C61B667}"/>
              </a:ext>
            </a:extLst>
          </p:cNvPr>
          <p:cNvSpPr txBox="1"/>
          <p:nvPr/>
        </p:nvSpPr>
        <p:spPr>
          <a:xfrm>
            <a:off x="7279803" y="4201043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690" name="Straight Connector 689">
            <a:extLst>
              <a:ext uri="{FF2B5EF4-FFF2-40B4-BE49-F238E27FC236}">
                <a16:creationId xmlns:a16="http://schemas.microsoft.com/office/drawing/2014/main" id="{39287C5F-C1A2-EEEE-51A0-231CFFC369D3}"/>
              </a:ext>
            </a:extLst>
          </p:cNvPr>
          <p:cNvCxnSpPr>
            <a:cxnSpLocks/>
          </p:cNvCxnSpPr>
          <p:nvPr/>
        </p:nvCxnSpPr>
        <p:spPr>
          <a:xfrm rot="16200000">
            <a:off x="7645883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1" name="TextBox 690">
            <a:extLst>
              <a:ext uri="{FF2B5EF4-FFF2-40B4-BE49-F238E27FC236}">
                <a16:creationId xmlns:a16="http://schemas.microsoft.com/office/drawing/2014/main" id="{E5F3A71F-67BA-CD89-ECAC-D4513ABDBB82}"/>
              </a:ext>
            </a:extLst>
          </p:cNvPr>
          <p:cNvSpPr txBox="1"/>
          <p:nvPr/>
        </p:nvSpPr>
        <p:spPr>
          <a:xfrm>
            <a:off x="7640823" y="4201043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92" name="Straight Connector 691">
            <a:extLst>
              <a:ext uri="{FF2B5EF4-FFF2-40B4-BE49-F238E27FC236}">
                <a16:creationId xmlns:a16="http://schemas.microsoft.com/office/drawing/2014/main" id="{C7586163-3AC9-3826-7AB8-96228FE41FD6}"/>
              </a:ext>
            </a:extLst>
          </p:cNvPr>
          <p:cNvCxnSpPr>
            <a:cxnSpLocks/>
          </p:cNvCxnSpPr>
          <p:nvPr/>
        </p:nvCxnSpPr>
        <p:spPr>
          <a:xfrm rot="16200000">
            <a:off x="7807808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3" name="TextBox 692">
            <a:extLst>
              <a:ext uri="{FF2B5EF4-FFF2-40B4-BE49-F238E27FC236}">
                <a16:creationId xmlns:a16="http://schemas.microsoft.com/office/drawing/2014/main" id="{7678D1A5-6702-D625-BD58-ABE32AB24291}"/>
              </a:ext>
            </a:extLst>
          </p:cNvPr>
          <p:cNvSpPr txBox="1"/>
          <p:nvPr/>
        </p:nvSpPr>
        <p:spPr>
          <a:xfrm>
            <a:off x="7802748" y="4201043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694" name="Straight Connector 693">
            <a:extLst>
              <a:ext uri="{FF2B5EF4-FFF2-40B4-BE49-F238E27FC236}">
                <a16:creationId xmlns:a16="http://schemas.microsoft.com/office/drawing/2014/main" id="{5777C651-A63A-B6E0-60BC-1DF608E52541}"/>
              </a:ext>
            </a:extLst>
          </p:cNvPr>
          <p:cNvCxnSpPr>
            <a:cxnSpLocks/>
          </p:cNvCxnSpPr>
          <p:nvPr/>
        </p:nvCxnSpPr>
        <p:spPr>
          <a:xfrm rot="16200000">
            <a:off x="7988783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5" name="TextBox 694">
            <a:extLst>
              <a:ext uri="{FF2B5EF4-FFF2-40B4-BE49-F238E27FC236}">
                <a16:creationId xmlns:a16="http://schemas.microsoft.com/office/drawing/2014/main" id="{90AEE294-A315-B573-C4EE-14B7F5A01E13}"/>
              </a:ext>
            </a:extLst>
          </p:cNvPr>
          <p:cNvSpPr txBox="1"/>
          <p:nvPr/>
        </p:nvSpPr>
        <p:spPr>
          <a:xfrm>
            <a:off x="7983723" y="4201043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4B557F0B-B1A6-6DD2-B4D9-AE203EC54A33}"/>
              </a:ext>
            </a:extLst>
          </p:cNvPr>
          <p:cNvCxnSpPr>
            <a:cxnSpLocks/>
          </p:cNvCxnSpPr>
          <p:nvPr/>
        </p:nvCxnSpPr>
        <p:spPr>
          <a:xfrm rot="16200000">
            <a:off x="8166583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7" name="TextBox 696">
            <a:extLst>
              <a:ext uri="{FF2B5EF4-FFF2-40B4-BE49-F238E27FC236}">
                <a16:creationId xmlns:a16="http://schemas.microsoft.com/office/drawing/2014/main" id="{42ECD0D0-DCF1-EC88-E958-06157A4CB017}"/>
              </a:ext>
            </a:extLst>
          </p:cNvPr>
          <p:cNvSpPr txBox="1"/>
          <p:nvPr/>
        </p:nvSpPr>
        <p:spPr>
          <a:xfrm>
            <a:off x="8161523" y="4201043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94E1DA98-24FA-F503-5A29-DFC8E324CA38}"/>
              </a:ext>
            </a:extLst>
          </p:cNvPr>
          <p:cNvCxnSpPr>
            <a:cxnSpLocks/>
          </p:cNvCxnSpPr>
          <p:nvPr/>
        </p:nvCxnSpPr>
        <p:spPr>
          <a:xfrm rot="16200000">
            <a:off x="8334858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9" name="TextBox 698">
            <a:extLst>
              <a:ext uri="{FF2B5EF4-FFF2-40B4-BE49-F238E27FC236}">
                <a16:creationId xmlns:a16="http://schemas.microsoft.com/office/drawing/2014/main" id="{466C2790-C48B-A26E-3BE6-577A649E09EF}"/>
              </a:ext>
            </a:extLst>
          </p:cNvPr>
          <p:cNvSpPr txBox="1"/>
          <p:nvPr/>
        </p:nvSpPr>
        <p:spPr>
          <a:xfrm>
            <a:off x="8329798" y="4201043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id="{BB394943-6431-893F-7808-FA18EA913ED8}"/>
              </a:ext>
            </a:extLst>
          </p:cNvPr>
          <p:cNvCxnSpPr>
            <a:cxnSpLocks/>
          </p:cNvCxnSpPr>
          <p:nvPr/>
        </p:nvCxnSpPr>
        <p:spPr>
          <a:xfrm rot="16200000">
            <a:off x="8512658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1" name="TextBox 700">
            <a:extLst>
              <a:ext uri="{FF2B5EF4-FFF2-40B4-BE49-F238E27FC236}">
                <a16:creationId xmlns:a16="http://schemas.microsoft.com/office/drawing/2014/main" id="{2775A2C7-ADE8-C5CE-9BD5-FE8C12F9F548}"/>
              </a:ext>
            </a:extLst>
          </p:cNvPr>
          <p:cNvSpPr txBox="1"/>
          <p:nvPr/>
        </p:nvSpPr>
        <p:spPr>
          <a:xfrm>
            <a:off x="8507598" y="4201043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702" name="Straight Connector 701">
            <a:extLst>
              <a:ext uri="{FF2B5EF4-FFF2-40B4-BE49-F238E27FC236}">
                <a16:creationId xmlns:a16="http://schemas.microsoft.com/office/drawing/2014/main" id="{67CCB70F-FC18-67F4-5603-B22C8B5AF097}"/>
              </a:ext>
            </a:extLst>
          </p:cNvPr>
          <p:cNvCxnSpPr>
            <a:cxnSpLocks/>
          </p:cNvCxnSpPr>
          <p:nvPr/>
        </p:nvCxnSpPr>
        <p:spPr>
          <a:xfrm rot="16200000">
            <a:off x="8862364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3" name="TextBox 702">
            <a:extLst>
              <a:ext uri="{FF2B5EF4-FFF2-40B4-BE49-F238E27FC236}">
                <a16:creationId xmlns:a16="http://schemas.microsoft.com/office/drawing/2014/main" id="{F0B14FBA-4327-EC30-2F5E-646963B942C0}"/>
              </a:ext>
            </a:extLst>
          </p:cNvPr>
          <p:cNvSpPr txBox="1"/>
          <p:nvPr/>
        </p:nvSpPr>
        <p:spPr>
          <a:xfrm>
            <a:off x="8825244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704" name="Straight Connector 703">
            <a:extLst>
              <a:ext uri="{FF2B5EF4-FFF2-40B4-BE49-F238E27FC236}">
                <a16:creationId xmlns:a16="http://schemas.microsoft.com/office/drawing/2014/main" id="{97022653-2A6D-FF47-A7DA-4555634E3A35}"/>
              </a:ext>
            </a:extLst>
          </p:cNvPr>
          <p:cNvCxnSpPr>
            <a:cxnSpLocks/>
          </p:cNvCxnSpPr>
          <p:nvPr/>
        </p:nvCxnSpPr>
        <p:spPr>
          <a:xfrm rot="16200000">
            <a:off x="9036989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5" name="TextBox 704">
            <a:extLst>
              <a:ext uri="{FF2B5EF4-FFF2-40B4-BE49-F238E27FC236}">
                <a16:creationId xmlns:a16="http://schemas.microsoft.com/office/drawing/2014/main" id="{BE3D40B0-9C0E-0ECE-BEB6-274ACF12981B}"/>
              </a:ext>
            </a:extLst>
          </p:cNvPr>
          <p:cNvSpPr txBox="1"/>
          <p:nvPr/>
        </p:nvSpPr>
        <p:spPr>
          <a:xfrm>
            <a:off x="8999869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706" name="Straight Connector 705">
            <a:extLst>
              <a:ext uri="{FF2B5EF4-FFF2-40B4-BE49-F238E27FC236}">
                <a16:creationId xmlns:a16="http://schemas.microsoft.com/office/drawing/2014/main" id="{A911E457-590E-ACE8-1C93-48645F1E39EE}"/>
              </a:ext>
            </a:extLst>
          </p:cNvPr>
          <p:cNvCxnSpPr>
            <a:cxnSpLocks/>
          </p:cNvCxnSpPr>
          <p:nvPr/>
        </p:nvCxnSpPr>
        <p:spPr>
          <a:xfrm rot="16200000">
            <a:off x="9217964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7" name="TextBox 706">
            <a:extLst>
              <a:ext uri="{FF2B5EF4-FFF2-40B4-BE49-F238E27FC236}">
                <a16:creationId xmlns:a16="http://schemas.microsoft.com/office/drawing/2014/main" id="{675D7554-CC22-1BD4-C49E-9CBF40F86308}"/>
              </a:ext>
            </a:extLst>
          </p:cNvPr>
          <p:cNvSpPr txBox="1"/>
          <p:nvPr/>
        </p:nvSpPr>
        <p:spPr>
          <a:xfrm>
            <a:off x="9180844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708" name="Straight Connector 707">
            <a:extLst>
              <a:ext uri="{FF2B5EF4-FFF2-40B4-BE49-F238E27FC236}">
                <a16:creationId xmlns:a16="http://schemas.microsoft.com/office/drawing/2014/main" id="{ED20B363-F125-1398-DCA3-4E6389794AA8}"/>
              </a:ext>
            </a:extLst>
          </p:cNvPr>
          <p:cNvCxnSpPr>
            <a:cxnSpLocks/>
          </p:cNvCxnSpPr>
          <p:nvPr/>
        </p:nvCxnSpPr>
        <p:spPr>
          <a:xfrm rot="16200000">
            <a:off x="9395764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9" name="TextBox 708">
            <a:extLst>
              <a:ext uri="{FF2B5EF4-FFF2-40B4-BE49-F238E27FC236}">
                <a16:creationId xmlns:a16="http://schemas.microsoft.com/office/drawing/2014/main" id="{0C1D100A-CF84-CEE8-5E96-3E2BB1FB70F8}"/>
              </a:ext>
            </a:extLst>
          </p:cNvPr>
          <p:cNvSpPr txBox="1"/>
          <p:nvPr/>
        </p:nvSpPr>
        <p:spPr>
          <a:xfrm>
            <a:off x="9358644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</p:txBody>
      </p:sp>
      <p:cxnSp>
        <p:nvCxnSpPr>
          <p:cNvPr id="710" name="Straight Connector 709">
            <a:extLst>
              <a:ext uri="{FF2B5EF4-FFF2-40B4-BE49-F238E27FC236}">
                <a16:creationId xmlns:a16="http://schemas.microsoft.com/office/drawing/2014/main" id="{DD49C784-F741-BEB3-9691-1881734A4147}"/>
              </a:ext>
            </a:extLst>
          </p:cNvPr>
          <p:cNvCxnSpPr>
            <a:cxnSpLocks/>
          </p:cNvCxnSpPr>
          <p:nvPr/>
        </p:nvCxnSpPr>
        <p:spPr>
          <a:xfrm rot="16200000">
            <a:off x="11331051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1" name="TextBox 710">
            <a:extLst>
              <a:ext uri="{FF2B5EF4-FFF2-40B4-BE49-F238E27FC236}">
                <a16:creationId xmlns:a16="http://schemas.microsoft.com/office/drawing/2014/main" id="{9DAD3405-34E1-C82A-1E55-6516E79B24CC}"/>
              </a:ext>
            </a:extLst>
          </p:cNvPr>
          <p:cNvSpPr txBox="1"/>
          <p:nvPr/>
        </p:nvSpPr>
        <p:spPr>
          <a:xfrm>
            <a:off x="11293931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cxnSp>
        <p:nvCxnSpPr>
          <p:cNvPr id="712" name="Straight Connector 711">
            <a:extLst>
              <a:ext uri="{FF2B5EF4-FFF2-40B4-BE49-F238E27FC236}">
                <a16:creationId xmlns:a16="http://schemas.microsoft.com/office/drawing/2014/main" id="{2D39A57F-5766-CA24-1936-93DFD05FE29E}"/>
              </a:ext>
            </a:extLst>
          </p:cNvPr>
          <p:cNvCxnSpPr>
            <a:cxnSpLocks/>
          </p:cNvCxnSpPr>
          <p:nvPr/>
        </p:nvCxnSpPr>
        <p:spPr>
          <a:xfrm rot="16200000">
            <a:off x="11146901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3" name="TextBox 712">
            <a:extLst>
              <a:ext uri="{FF2B5EF4-FFF2-40B4-BE49-F238E27FC236}">
                <a16:creationId xmlns:a16="http://schemas.microsoft.com/office/drawing/2014/main" id="{78B8BF77-2788-E0CF-78B0-A4DC3D55B082}"/>
              </a:ext>
            </a:extLst>
          </p:cNvPr>
          <p:cNvSpPr txBox="1"/>
          <p:nvPr/>
        </p:nvSpPr>
        <p:spPr>
          <a:xfrm>
            <a:off x="11109781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714" name="Straight Connector 713">
            <a:extLst>
              <a:ext uri="{FF2B5EF4-FFF2-40B4-BE49-F238E27FC236}">
                <a16:creationId xmlns:a16="http://schemas.microsoft.com/office/drawing/2014/main" id="{910C9594-5465-FE65-76D1-03D2AF6A3C52}"/>
              </a:ext>
            </a:extLst>
          </p:cNvPr>
          <p:cNvCxnSpPr>
            <a:cxnSpLocks/>
          </p:cNvCxnSpPr>
          <p:nvPr/>
        </p:nvCxnSpPr>
        <p:spPr>
          <a:xfrm rot="16200000">
            <a:off x="10972276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5" name="TextBox 714">
            <a:extLst>
              <a:ext uri="{FF2B5EF4-FFF2-40B4-BE49-F238E27FC236}">
                <a16:creationId xmlns:a16="http://schemas.microsoft.com/office/drawing/2014/main" id="{CF556D07-9C7D-0684-8D8F-231080E7FA41}"/>
              </a:ext>
            </a:extLst>
          </p:cNvPr>
          <p:cNvSpPr txBox="1"/>
          <p:nvPr/>
        </p:nvSpPr>
        <p:spPr>
          <a:xfrm>
            <a:off x="10935156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</a:t>
            </a:r>
          </a:p>
        </p:txBody>
      </p:sp>
      <p:cxnSp>
        <p:nvCxnSpPr>
          <p:cNvPr id="716" name="Straight Connector 715">
            <a:extLst>
              <a:ext uri="{FF2B5EF4-FFF2-40B4-BE49-F238E27FC236}">
                <a16:creationId xmlns:a16="http://schemas.microsoft.com/office/drawing/2014/main" id="{4314B709-5F0E-7BC9-DF32-98B66552C804}"/>
              </a:ext>
            </a:extLst>
          </p:cNvPr>
          <p:cNvCxnSpPr>
            <a:cxnSpLocks/>
          </p:cNvCxnSpPr>
          <p:nvPr/>
        </p:nvCxnSpPr>
        <p:spPr>
          <a:xfrm rot="16200000">
            <a:off x="10613501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" name="TextBox 716">
            <a:extLst>
              <a:ext uri="{FF2B5EF4-FFF2-40B4-BE49-F238E27FC236}">
                <a16:creationId xmlns:a16="http://schemas.microsoft.com/office/drawing/2014/main" id="{03EC3874-7B8B-9782-131E-C59AD6764591}"/>
              </a:ext>
            </a:extLst>
          </p:cNvPr>
          <p:cNvSpPr txBox="1"/>
          <p:nvPr/>
        </p:nvSpPr>
        <p:spPr>
          <a:xfrm>
            <a:off x="10576381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21</a:t>
            </a:r>
          </a:p>
        </p:txBody>
      </p:sp>
      <p:cxnSp>
        <p:nvCxnSpPr>
          <p:cNvPr id="718" name="Straight Connector 717">
            <a:extLst>
              <a:ext uri="{FF2B5EF4-FFF2-40B4-BE49-F238E27FC236}">
                <a16:creationId xmlns:a16="http://schemas.microsoft.com/office/drawing/2014/main" id="{7A2A1EA5-76C3-FAE8-0D1D-913013B31C91}"/>
              </a:ext>
            </a:extLst>
          </p:cNvPr>
          <p:cNvCxnSpPr>
            <a:cxnSpLocks/>
          </p:cNvCxnSpPr>
          <p:nvPr/>
        </p:nvCxnSpPr>
        <p:spPr>
          <a:xfrm rot="16200000">
            <a:off x="10804001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9" name="TextBox 718">
            <a:extLst>
              <a:ext uri="{FF2B5EF4-FFF2-40B4-BE49-F238E27FC236}">
                <a16:creationId xmlns:a16="http://schemas.microsoft.com/office/drawing/2014/main" id="{DDFDE2D8-57BE-CBB7-C7D7-141AC2D35DFD}"/>
              </a:ext>
            </a:extLst>
          </p:cNvPr>
          <p:cNvSpPr txBox="1"/>
          <p:nvPr/>
        </p:nvSpPr>
        <p:spPr>
          <a:xfrm>
            <a:off x="10766881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</a:t>
            </a:r>
          </a:p>
        </p:txBody>
      </p:sp>
      <p:cxnSp>
        <p:nvCxnSpPr>
          <p:cNvPr id="720" name="Straight Connector 719">
            <a:extLst>
              <a:ext uri="{FF2B5EF4-FFF2-40B4-BE49-F238E27FC236}">
                <a16:creationId xmlns:a16="http://schemas.microsoft.com/office/drawing/2014/main" id="{19133069-F556-025E-56C4-71504DA0C18E}"/>
              </a:ext>
            </a:extLst>
          </p:cNvPr>
          <p:cNvCxnSpPr>
            <a:cxnSpLocks/>
          </p:cNvCxnSpPr>
          <p:nvPr/>
        </p:nvCxnSpPr>
        <p:spPr>
          <a:xfrm rot="16200000">
            <a:off x="10267959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1" name="TextBox 720">
            <a:extLst>
              <a:ext uri="{FF2B5EF4-FFF2-40B4-BE49-F238E27FC236}">
                <a16:creationId xmlns:a16="http://schemas.microsoft.com/office/drawing/2014/main" id="{A66CD9A7-69EC-88D9-B989-FA7FE5B6A2F1}"/>
              </a:ext>
            </a:extLst>
          </p:cNvPr>
          <p:cNvSpPr txBox="1"/>
          <p:nvPr/>
        </p:nvSpPr>
        <p:spPr>
          <a:xfrm>
            <a:off x="10230839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19</a:t>
            </a:r>
          </a:p>
        </p:txBody>
      </p:sp>
      <p:cxnSp>
        <p:nvCxnSpPr>
          <p:cNvPr id="722" name="Straight Connector 721">
            <a:extLst>
              <a:ext uri="{FF2B5EF4-FFF2-40B4-BE49-F238E27FC236}">
                <a16:creationId xmlns:a16="http://schemas.microsoft.com/office/drawing/2014/main" id="{2B710407-775E-7B32-9E06-5A3BF8337CCF}"/>
              </a:ext>
            </a:extLst>
          </p:cNvPr>
          <p:cNvCxnSpPr>
            <a:cxnSpLocks/>
          </p:cNvCxnSpPr>
          <p:nvPr/>
        </p:nvCxnSpPr>
        <p:spPr>
          <a:xfrm rot="16200000">
            <a:off x="10093334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3" name="TextBox 722">
            <a:extLst>
              <a:ext uri="{FF2B5EF4-FFF2-40B4-BE49-F238E27FC236}">
                <a16:creationId xmlns:a16="http://schemas.microsoft.com/office/drawing/2014/main" id="{A401FD7F-782A-62E6-B100-8C3391652678}"/>
              </a:ext>
            </a:extLst>
          </p:cNvPr>
          <p:cNvSpPr txBox="1"/>
          <p:nvPr/>
        </p:nvSpPr>
        <p:spPr>
          <a:xfrm>
            <a:off x="10056214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724" name="Straight Connector 723">
            <a:extLst>
              <a:ext uri="{FF2B5EF4-FFF2-40B4-BE49-F238E27FC236}">
                <a16:creationId xmlns:a16="http://schemas.microsoft.com/office/drawing/2014/main" id="{CC0A3118-9BC1-E643-27ED-D88D9D83CFBF}"/>
              </a:ext>
            </a:extLst>
          </p:cNvPr>
          <p:cNvCxnSpPr>
            <a:cxnSpLocks/>
          </p:cNvCxnSpPr>
          <p:nvPr/>
        </p:nvCxnSpPr>
        <p:spPr>
          <a:xfrm rot="16200000">
            <a:off x="9921204" y="416925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5" name="TextBox 724">
            <a:extLst>
              <a:ext uri="{FF2B5EF4-FFF2-40B4-BE49-F238E27FC236}">
                <a16:creationId xmlns:a16="http://schemas.microsoft.com/office/drawing/2014/main" id="{81B18AD0-E452-036B-3D8D-94985DC53CE5}"/>
              </a:ext>
            </a:extLst>
          </p:cNvPr>
          <p:cNvSpPr txBox="1"/>
          <p:nvPr/>
        </p:nvSpPr>
        <p:spPr>
          <a:xfrm>
            <a:off x="9884084" y="4201043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726" name="TextBox 725">
            <a:extLst>
              <a:ext uri="{FF2B5EF4-FFF2-40B4-BE49-F238E27FC236}">
                <a16:creationId xmlns:a16="http://schemas.microsoft.com/office/drawing/2014/main" id="{11A0A3D8-853A-3B4A-7483-BE635E99E88B}"/>
              </a:ext>
            </a:extLst>
          </p:cNvPr>
          <p:cNvSpPr txBox="1"/>
          <p:nvPr/>
        </p:nvSpPr>
        <p:spPr>
          <a:xfrm>
            <a:off x="8749938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27" name="TextBox 726">
            <a:extLst>
              <a:ext uri="{FF2B5EF4-FFF2-40B4-BE49-F238E27FC236}">
                <a16:creationId xmlns:a16="http://schemas.microsoft.com/office/drawing/2014/main" id="{9D90F07E-27E5-8BA7-E5F1-9CFEA33AAE2A}"/>
              </a:ext>
            </a:extLst>
          </p:cNvPr>
          <p:cNvSpPr txBox="1"/>
          <p:nvPr/>
        </p:nvSpPr>
        <p:spPr>
          <a:xfrm>
            <a:off x="8931348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13224C27-F8EA-B1C6-743F-19B2A7B28BB7}"/>
              </a:ext>
            </a:extLst>
          </p:cNvPr>
          <p:cNvSpPr txBox="1"/>
          <p:nvPr/>
        </p:nvSpPr>
        <p:spPr>
          <a:xfrm>
            <a:off x="9131796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29" name="TextBox 728">
            <a:extLst>
              <a:ext uri="{FF2B5EF4-FFF2-40B4-BE49-F238E27FC236}">
                <a16:creationId xmlns:a16="http://schemas.microsoft.com/office/drawing/2014/main" id="{933140C8-24F9-BEC1-7312-98BBB632F384}"/>
              </a:ext>
            </a:extLst>
          </p:cNvPr>
          <p:cNvSpPr txBox="1"/>
          <p:nvPr/>
        </p:nvSpPr>
        <p:spPr>
          <a:xfrm>
            <a:off x="8570238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30" name="TextBox 729">
            <a:extLst>
              <a:ext uri="{FF2B5EF4-FFF2-40B4-BE49-F238E27FC236}">
                <a16:creationId xmlns:a16="http://schemas.microsoft.com/office/drawing/2014/main" id="{023366AE-E73A-BAF9-2E23-AEB31D9ED8B2}"/>
              </a:ext>
            </a:extLst>
          </p:cNvPr>
          <p:cNvSpPr txBox="1"/>
          <p:nvPr/>
        </p:nvSpPr>
        <p:spPr>
          <a:xfrm>
            <a:off x="8385671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21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31" name="TextBox 730">
            <a:extLst>
              <a:ext uri="{FF2B5EF4-FFF2-40B4-BE49-F238E27FC236}">
                <a16:creationId xmlns:a16="http://schemas.microsoft.com/office/drawing/2014/main" id="{7C7C36A9-0BE0-A102-3B56-A7005490FB67}"/>
              </a:ext>
            </a:extLst>
          </p:cNvPr>
          <p:cNvSpPr txBox="1"/>
          <p:nvPr/>
        </p:nvSpPr>
        <p:spPr>
          <a:xfrm>
            <a:off x="8205048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26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32" name="TextBox 731">
            <a:extLst>
              <a:ext uri="{FF2B5EF4-FFF2-40B4-BE49-F238E27FC236}">
                <a16:creationId xmlns:a16="http://schemas.microsoft.com/office/drawing/2014/main" id="{334BBCCF-12E9-2BAB-98BD-9B354E526D3C}"/>
              </a:ext>
            </a:extLst>
          </p:cNvPr>
          <p:cNvSpPr txBox="1"/>
          <p:nvPr/>
        </p:nvSpPr>
        <p:spPr>
          <a:xfrm>
            <a:off x="8018530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26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33" name="TextBox 732">
            <a:extLst>
              <a:ext uri="{FF2B5EF4-FFF2-40B4-BE49-F238E27FC236}">
                <a16:creationId xmlns:a16="http://schemas.microsoft.com/office/drawing/2014/main" id="{D29749D4-DBF0-C487-574B-57CC60D56F6A}"/>
              </a:ext>
            </a:extLst>
          </p:cNvPr>
          <p:cNvSpPr txBox="1"/>
          <p:nvPr/>
        </p:nvSpPr>
        <p:spPr>
          <a:xfrm>
            <a:off x="7846126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33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734" name="TextBox 733">
            <a:extLst>
              <a:ext uri="{FF2B5EF4-FFF2-40B4-BE49-F238E27FC236}">
                <a16:creationId xmlns:a16="http://schemas.microsoft.com/office/drawing/2014/main" id="{840FBB18-EEA5-A964-0AEC-D690B4096564}"/>
              </a:ext>
            </a:extLst>
          </p:cNvPr>
          <p:cNvSpPr txBox="1"/>
          <p:nvPr/>
        </p:nvSpPr>
        <p:spPr>
          <a:xfrm>
            <a:off x="7649340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35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735" name="TextBox 734">
            <a:extLst>
              <a:ext uri="{FF2B5EF4-FFF2-40B4-BE49-F238E27FC236}">
                <a16:creationId xmlns:a16="http://schemas.microsoft.com/office/drawing/2014/main" id="{1179DB94-7108-A1B6-6A9F-7D3C8E066AC5}"/>
              </a:ext>
            </a:extLst>
          </p:cNvPr>
          <p:cNvSpPr txBox="1"/>
          <p:nvPr/>
        </p:nvSpPr>
        <p:spPr>
          <a:xfrm>
            <a:off x="7477802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46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736" name="TextBox 735">
            <a:extLst>
              <a:ext uri="{FF2B5EF4-FFF2-40B4-BE49-F238E27FC236}">
                <a16:creationId xmlns:a16="http://schemas.microsoft.com/office/drawing/2014/main" id="{5313855F-8776-14EC-7748-00DCEFB07365}"/>
              </a:ext>
            </a:extLst>
          </p:cNvPr>
          <p:cNvSpPr txBox="1"/>
          <p:nvPr/>
        </p:nvSpPr>
        <p:spPr>
          <a:xfrm>
            <a:off x="7293750" y="4573680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54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737" name="TextBox 736">
            <a:extLst>
              <a:ext uri="{FF2B5EF4-FFF2-40B4-BE49-F238E27FC236}">
                <a16:creationId xmlns:a16="http://schemas.microsoft.com/office/drawing/2014/main" id="{8491480F-6654-DA87-EDF4-C6E975CA1867}"/>
              </a:ext>
            </a:extLst>
          </p:cNvPr>
          <p:cNvSpPr txBox="1"/>
          <p:nvPr/>
        </p:nvSpPr>
        <p:spPr>
          <a:xfrm>
            <a:off x="7069348" y="4573680"/>
            <a:ext cx="173124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105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99</a:t>
            </a:r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A7BB9946-D4A1-A712-231E-CAE0A3DFE866}"/>
              </a:ext>
            </a:extLst>
          </p:cNvPr>
          <p:cNvSpPr txBox="1"/>
          <p:nvPr/>
        </p:nvSpPr>
        <p:spPr>
          <a:xfrm>
            <a:off x="10620806" y="4573680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39" name="TextBox 738">
            <a:extLst>
              <a:ext uri="{FF2B5EF4-FFF2-40B4-BE49-F238E27FC236}">
                <a16:creationId xmlns:a16="http://schemas.microsoft.com/office/drawing/2014/main" id="{2896DE8A-EB00-50F5-4E1F-522E02AEA04E}"/>
              </a:ext>
            </a:extLst>
          </p:cNvPr>
          <p:cNvSpPr txBox="1"/>
          <p:nvPr/>
        </p:nvSpPr>
        <p:spPr>
          <a:xfrm>
            <a:off x="10443437" y="4573680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40" name="TextBox 739">
            <a:extLst>
              <a:ext uri="{FF2B5EF4-FFF2-40B4-BE49-F238E27FC236}">
                <a16:creationId xmlns:a16="http://schemas.microsoft.com/office/drawing/2014/main" id="{D37E018A-8F2E-E1A1-7BED-1AD8F88DD769}"/>
              </a:ext>
            </a:extLst>
          </p:cNvPr>
          <p:cNvSpPr txBox="1"/>
          <p:nvPr/>
        </p:nvSpPr>
        <p:spPr>
          <a:xfrm>
            <a:off x="10802216" y="4573680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41" name="TextBox 740">
            <a:extLst>
              <a:ext uri="{FF2B5EF4-FFF2-40B4-BE49-F238E27FC236}">
                <a16:creationId xmlns:a16="http://schemas.microsoft.com/office/drawing/2014/main" id="{D0844F9F-7AC2-7E44-105F-06CA2361CAE9}"/>
              </a:ext>
            </a:extLst>
          </p:cNvPr>
          <p:cNvSpPr txBox="1"/>
          <p:nvPr/>
        </p:nvSpPr>
        <p:spPr>
          <a:xfrm>
            <a:off x="10987955" y="4573680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42" name="TextBox 741">
            <a:extLst>
              <a:ext uri="{FF2B5EF4-FFF2-40B4-BE49-F238E27FC236}">
                <a16:creationId xmlns:a16="http://schemas.microsoft.com/office/drawing/2014/main" id="{0457BA9F-6A4E-6566-5F80-115F8DF76AAC}"/>
              </a:ext>
            </a:extLst>
          </p:cNvPr>
          <p:cNvSpPr txBox="1"/>
          <p:nvPr/>
        </p:nvSpPr>
        <p:spPr>
          <a:xfrm>
            <a:off x="11176277" y="4573680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43" name="TextBox 742">
            <a:extLst>
              <a:ext uri="{FF2B5EF4-FFF2-40B4-BE49-F238E27FC236}">
                <a16:creationId xmlns:a16="http://schemas.microsoft.com/office/drawing/2014/main" id="{FD002F03-8C0C-6539-3A9A-4A5101AE98DC}"/>
              </a:ext>
            </a:extLst>
          </p:cNvPr>
          <p:cNvSpPr txBox="1"/>
          <p:nvPr/>
        </p:nvSpPr>
        <p:spPr>
          <a:xfrm>
            <a:off x="11329533" y="4573680"/>
            <a:ext cx="92637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44" name="TextBox 743">
            <a:extLst>
              <a:ext uri="{FF2B5EF4-FFF2-40B4-BE49-F238E27FC236}">
                <a16:creationId xmlns:a16="http://schemas.microsoft.com/office/drawing/2014/main" id="{9846B126-B526-0CD4-89B6-DE4B73254839}"/>
              </a:ext>
            </a:extLst>
          </p:cNvPr>
          <p:cNvSpPr txBox="1"/>
          <p:nvPr/>
        </p:nvSpPr>
        <p:spPr>
          <a:xfrm>
            <a:off x="10262027" y="4573680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45" name="TextBox 744">
            <a:extLst>
              <a:ext uri="{FF2B5EF4-FFF2-40B4-BE49-F238E27FC236}">
                <a16:creationId xmlns:a16="http://schemas.microsoft.com/office/drawing/2014/main" id="{A3B63AAC-2F59-5A28-271D-E943E08A12D6}"/>
              </a:ext>
            </a:extLst>
          </p:cNvPr>
          <p:cNvSpPr txBox="1"/>
          <p:nvPr/>
        </p:nvSpPr>
        <p:spPr>
          <a:xfrm>
            <a:off x="10069000" y="4573680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46" name="TextBox 745">
            <a:extLst>
              <a:ext uri="{FF2B5EF4-FFF2-40B4-BE49-F238E27FC236}">
                <a16:creationId xmlns:a16="http://schemas.microsoft.com/office/drawing/2014/main" id="{89A71D87-6214-B1AD-9AF1-414DFFC84700}"/>
              </a:ext>
            </a:extLst>
          </p:cNvPr>
          <p:cNvSpPr txBox="1"/>
          <p:nvPr/>
        </p:nvSpPr>
        <p:spPr>
          <a:xfrm>
            <a:off x="9892989" y="4573680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47" name="TextBox 746">
            <a:extLst>
              <a:ext uri="{FF2B5EF4-FFF2-40B4-BE49-F238E27FC236}">
                <a16:creationId xmlns:a16="http://schemas.microsoft.com/office/drawing/2014/main" id="{0F43FEE7-D41F-DB92-D36A-5DCB69BC8FEC}"/>
              </a:ext>
            </a:extLst>
          </p:cNvPr>
          <p:cNvSpPr txBox="1"/>
          <p:nvPr/>
        </p:nvSpPr>
        <p:spPr>
          <a:xfrm>
            <a:off x="9706471" y="4573680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48" name="TextBox 747">
            <a:extLst>
              <a:ext uri="{FF2B5EF4-FFF2-40B4-BE49-F238E27FC236}">
                <a16:creationId xmlns:a16="http://schemas.microsoft.com/office/drawing/2014/main" id="{A171899C-4D52-5DCF-BCA8-90475AAA90FF}"/>
              </a:ext>
            </a:extLst>
          </p:cNvPr>
          <p:cNvSpPr txBox="1"/>
          <p:nvPr/>
        </p:nvSpPr>
        <p:spPr>
          <a:xfrm>
            <a:off x="9525992" y="4573680"/>
            <a:ext cx="57708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49" name="TextBox 748">
            <a:extLst>
              <a:ext uri="{FF2B5EF4-FFF2-40B4-BE49-F238E27FC236}">
                <a16:creationId xmlns:a16="http://schemas.microsoft.com/office/drawing/2014/main" id="{F6B7EBCE-C18A-D9A9-BA6A-5A71722BF10F}"/>
              </a:ext>
            </a:extLst>
          </p:cNvPr>
          <p:cNvSpPr txBox="1"/>
          <p:nvPr/>
        </p:nvSpPr>
        <p:spPr>
          <a:xfrm>
            <a:off x="9344582" y="4573680"/>
            <a:ext cx="57708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382DCDCA-2CB3-6106-47BB-D0AB2435FDD2}"/>
              </a:ext>
            </a:extLst>
          </p:cNvPr>
          <p:cNvSpPr txBox="1"/>
          <p:nvPr/>
        </p:nvSpPr>
        <p:spPr>
          <a:xfrm>
            <a:off x="6697645" y="2642717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70</a:t>
            </a:r>
          </a:p>
        </p:txBody>
      </p:sp>
      <p:cxnSp>
        <p:nvCxnSpPr>
          <p:cNvPr id="751" name="Straight Connector 750">
            <a:extLst>
              <a:ext uri="{FF2B5EF4-FFF2-40B4-BE49-F238E27FC236}">
                <a16:creationId xmlns:a16="http://schemas.microsoft.com/office/drawing/2014/main" id="{5B568D36-C326-CEDC-DB6E-9F1D6A953061}"/>
              </a:ext>
            </a:extLst>
          </p:cNvPr>
          <p:cNvCxnSpPr>
            <a:cxnSpLocks/>
          </p:cNvCxnSpPr>
          <p:nvPr/>
        </p:nvCxnSpPr>
        <p:spPr>
          <a:xfrm>
            <a:off x="6855393" y="271672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2" name="TextBox 751">
            <a:extLst>
              <a:ext uri="{FF2B5EF4-FFF2-40B4-BE49-F238E27FC236}">
                <a16:creationId xmlns:a16="http://schemas.microsoft.com/office/drawing/2014/main" id="{67F51ADA-1951-C5C6-5D4B-42AEC6275058}"/>
              </a:ext>
            </a:extLst>
          </p:cNvPr>
          <p:cNvSpPr txBox="1"/>
          <p:nvPr/>
        </p:nvSpPr>
        <p:spPr>
          <a:xfrm>
            <a:off x="6697645" y="3026892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cxnSp>
        <p:nvCxnSpPr>
          <p:cNvPr id="753" name="Straight Connector 752">
            <a:extLst>
              <a:ext uri="{FF2B5EF4-FFF2-40B4-BE49-F238E27FC236}">
                <a16:creationId xmlns:a16="http://schemas.microsoft.com/office/drawing/2014/main" id="{C32417E6-02A9-2D86-E7E9-2E50BE22BF25}"/>
              </a:ext>
            </a:extLst>
          </p:cNvPr>
          <p:cNvCxnSpPr>
            <a:cxnSpLocks/>
          </p:cNvCxnSpPr>
          <p:nvPr/>
        </p:nvCxnSpPr>
        <p:spPr>
          <a:xfrm>
            <a:off x="6855393" y="310090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4" name="TextBox 753">
            <a:extLst>
              <a:ext uri="{FF2B5EF4-FFF2-40B4-BE49-F238E27FC236}">
                <a16:creationId xmlns:a16="http://schemas.microsoft.com/office/drawing/2014/main" id="{79A0218D-B2A7-633C-31C4-FB0D4C3D67A9}"/>
              </a:ext>
            </a:extLst>
          </p:cNvPr>
          <p:cNvSpPr txBox="1"/>
          <p:nvPr/>
        </p:nvSpPr>
        <p:spPr>
          <a:xfrm>
            <a:off x="6697645" y="3226917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755" name="Straight Connector 754">
            <a:extLst>
              <a:ext uri="{FF2B5EF4-FFF2-40B4-BE49-F238E27FC236}">
                <a16:creationId xmlns:a16="http://schemas.microsoft.com/office/drawing/2014/main" id="{245DE2D7-BF44-03FC-3C4A-A22BF85510E2}"/>
              </a:ext>
            </a:extLst>
          </p:cNvPr>
          <p:cNvCxnSpPr>
            <a:cxnSpLocks/>
          </p:cNvCxnSpPr>
          <p:nvPr/>
        </p:nvCxnSpPr>
        <p:spPr>
          <a:xfrm>
            <a:off x="6855393" y="330092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6" name="TextBox 755">
            <a:extLst>
              <a:ext uri="{FF2B5EF4-FFF2-40B4-BE49-F238E27FC236}">
                <a16:creationId xmlns:a16="http://schemas.microsoft.com/office/drawing/2014/main" id="{C5B6BB03-ED80-9057-F61E-8B9279B2492F}"/>
              </a:ext>
            </a:extLst>
          </p:cNvPr>
          <p:cNvSpPr txBox="1"/>
          <p:nvPr/>
        </p:nvSpPr>
        <p:spPr>
          <a:xfrm>
            <a:off x="6697645" y="3423767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757" name="Straight Connector 756">
            <a:extLst>
              <a:ext uri="{FF2B5EF4-FFF2-40B4-BE49-F238E27FC236}">
                <a16:creationId xmlns:a16="http://schemas.microsoft.com/office/drawing/2014/main" id="{5D8E2994-5914-4158-C410-24F408A4D3A2}"/>
              </a:ext>
            </a:extLst>
          </p:cNvPr>
          <p:cNvCxnSpPr>
            <a:cxnSpLocks/>
          </p:cNvCxnSpPr>
          <p:nvPr/>
        </p:nvCxnSpPr>
        <p:spPr>
          <a:xfrm>
            <a:off x="6855393" y="349777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8" name="TextBox 757">
            <a:extLst>
              <a:ext uri="{FF2B5EF4-FFF2-40B4-BE49-F238E27FC236}">
                <a16:creationId xmlns:a16="http://schemas.microsoft.com/office/drawing/2014/main" id="{81D73146-2271-E61D-BCAA-1C0870741054}"/>
              </a:ext>
            </a:extLst>
          </p:cNvPr>
          <p:cNvSpPr txBox="1"/>
          <p:nvPr/>
        </p:nvSpPr>
        <p:spPr>
          <a:xfrm>
            <a:off x="6697645" y="3626967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759" name="Straight Connector 758">
            <a:extLst>
              <a:ext uri="{FF2B5EF4-FFF2-40B4-BE49-F238E27FC236}">
                <a16:creationId xmlns:a16="http://schemas.microsoft.com/office/drawing/2014/main" id="{672C8686-0577-AA86-BF02-86CF3CDD7BAF}"/>
              </a:ext>
            </a:extLst>
          </p:cNvPr>
          <p:cNvCxnSpPr>
            <a:cxnSpLocks/>
          </p:cNvCxnSpPr>
          <p:nvPr/>
        </p:nvCxnSpPr>
        <p:spPr>
          <a:xfrm>
            <a:off x="6855393" y="370097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0" name="TextBox 759">
            <a:extLst>
              <a:ext uri="{FF2B5EF4-FFF2-40B4-BE49-F238E27FC236}">
                <a16:creationId xmlns:a16="http://schemas.microsoft.com/office/drawing/2014/main" id="{B3D9E74F-FE47-75E0-90A4-F48C423A0003}"/>
              </a:ext>
            </a:extLst>
          </p:cNvPr>
          <p:cNvSpPr txBox="1"/>
          <p:nvPr/>
        </p:nvSpPr>
        <p:spPr>
          <a:xfrm>
            <a:off x="6697645" y="3826992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761" name="Straight Connector 760">
            <a:extLst>
              <a:ext uri="{FF2B5EF4-FFF2-40B4-BE49-F238E27FC236}">
                <a16:creationId xmlns:a16="http://schemas.microsoft.com/office/drawing/2014/main" id="{05A38B2D-5C6D-723C-D127-E428634F4DDF}"/>
              </a:ext>
            </a:extLst>
          </p:cNvPr>
          <p:cNvCxnSpPr>
            <a:cxnSpLocks/>
          </p:cNvCxnSpPr>
          <p:nvPr/>
        </p:nvCxnSpPr>
        <p:spPr>
          <a:xfrm>
            <a:off x="6855393" y="390100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2" name="TextBox 761">
            <a:extLst>
              <a:ext uri="{FF2B5EF4-FFF2-40B4-BE49-F238E27FC236}">
                <a16:creationId xmlns:a16="http://schemas.microsoft.com/office/drawing/2014/main" id="{769242B2-390E-6B80-EA17-579ED9168BE0}"/>
              </a:ext>
            </a:extLst>
          </p:cNvPr>
          <p:cNvSpPr txBox="1"/>
          <p:nvPr/>
        </p:nvSpPr>
        <p:spPr>
          <a:xfrm>
            <a:off x="6697645" y="2239492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</a:t>
            </a:r>
          </a:p>
        </p:txBody>
      </p:sp>
      <p:cxnSp>
        <p:nvCxnSpPr>
          <p:cNvPr id="763" name="Straight Connector 762">
            <a:extLst>
              <a:ext uri="{FF2B5EF4-FFF2-40B4-BE49-F238E27FC236}">
                <a16:creationId xmlns:a16="http://schemas.microsoft.com/office/drawing/2014/main" id="{712DAF04-4AE2-025E-E0E6-EDE0FDD4E4F2}"/>
              </a:ext>
            </a:extLst>
          </p:cNvPr>
          <p:cNvCxnSpPr>
            <a:cxnSpLocks/>
          </p:cNvCxnSpPr>
          <p:nvPr/>
        </p:nvCxnSpPr>
        <p:spPr>
          <a:xfrm>
            <a:off x="6855393" y="232456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4" name="TextBox 763">
            <a:extLst>
              <a:ext uri="{FF2B5EF4-FFF2-40B4-BE49-F238E27FC236}">
                <a16:creationId xmlns:a16="http://schemas.microsoft.com/office/drawing/2014/main" id="{9102378C-6C3A-B597-E8B2-6D6BC233C423}"/>
              </a:ext>
            </a:extLst>
          </p:cNvPr>
          <p:cNvSpPr txBox="1"/>
          <p:nvPr/>
        </p:nvSpPr>
        <p:spPr>
          <a:xfrm>
            <a:off x="8728437" y="4353448"/>
            <a:ext cx="88325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Time (months)</a:t>
            </a:r>
          </a:p>
        </p:txBody>
      </p:sp>
      <p:cxnSp>
        <p:nvCxnSpPr>
          <p:cNvPr id="769" name="Straight Connector 768">
            <a:extLst>
              <a:ext uri="{FF2B5EF4-FFF2-40B4-BE49-F238E27FC236}">
                <a16:creationId xmlns:a16="http://schemas.microsoft.com/office/drawing/2014/main" id="{4FAEE785-9370-6594-0EC2-974D220BBD55}"/>
              </a:ext>
            </a:extLst>
          </p:cNvPr>
          <p:cNvCxnSpPr>
            <a:cxnSpLocks/>
          </p:cNvCxnSpPr>
          <p:nvPr/>
        </p:nvCxnSpPr>
        <p:spPr>
          <a:xfrm flipV="1">
            <a:off x="2493917" y="3447587"/>
            <a:ext cx="0" cy="693112"/>
          </a:xfrm>
          <a:prstGeom prst="line">
            <a:avLst/>
          </a:prstGeom>
          <a:ln w="12700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>
            <a:extLst>
              <a:ext uri="{FF2B5EF4-FFF2-40B4-BE49-F238E27FC236}">
                <a16:creationId xmlns:a16="http://schemas.microsoft.com/office/drawing/2014/main" id="{E1D9A3C3-E388-E9D1-2B35-B4990E3C9AC3}"/>
              </a:ext>
            </a:extLst>
          </p:cNvPr>
          <p:cNvCxnSpPr>
            <a:cxnSpLocks/>
          </p:cNvCxnSpPr>
          <p:nvPr/>
        </p:nvCxnSpPr>
        <p:spPr>
          <a:xfrm flipV="1">
            <a:off x="3541667" y="3645024"/>
            <a:ext cx="0" cy="495675"/>
          </a:xfrm>
          <a:prstGeom prst="line">
            <a:avLst/>
          </a:prstGeom>
          <a:ln w="12700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BE9033F7-7572-1F99-0268-4BE9D1C0E6A5}"/>
              </a:ext>
            </a:extLst>
          </p:cNvPr>
          <p:cNvGrpSpPr/>
          <p:nvPr/>
        </p:nvGrpSpPr>
        <p:grpSpPr>
          <a:xfrm>
            <a:off x="1441465" y="3807457"/>
            <a:ext cx="999586" cy="246221"/>
            <a:chOff x="2936174" y="2050178"/>
            <a:chExt cx="999586" cy="246221"/>
          </a:xfrm>
        </p:grpSpPr>
        <p:sp>
          <p:nvSpPr>
            <p:cNvPr id="567" name="TextBox 566">
              <a:extLst>
                <a:ext uri="{FF2B5EF4-FFF2-40B4-BE49-F238E27FC236}">
                  <a16:creationId xmlns:a16="http://schemas.microsoft.com/office/drawing/2014/main" id="{D964F3FF-A128-1108-C309-512333F52DB3}"/>
                </a:ext>
              </a:extLst>
            </p:cNvPr>
            <p:cNvSpPr txBox="1"/>
            <p:nvPr/>
          </p:nvSpPr>
          <p:spPr>
            <a:xfrm>
              <a:off x="3148685" y="2050178"/>
              <a:ext cx="78707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Elacestrant</a:t>
              </a:r>
            </a:p>
            <a:p>
              <a:r>
                <a:rPr lang="en-GB" sz="80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Standard of Care</a:t>
              </a:r>
            </a:p>
          </p:txBody>
        </p:sp>
        <p:cxnSp>
          <p:nvCxnSpPr>
            <p:cNvPr id="568" name="Straight Connector 567">
              <a:extLst>
                <a:ext uri="{FF2B5EF4-FFF2-40B4-BE49-F238E27FC236}">
                  <a16:creationId xmlns:a16="http://schemas.microsoft.com/office/drawing/2014/main" id="{23602C15-03A7-B839-6A62-A8C7AD65323D}"/>
                </a:ext>
              </a:extLst>
            </p:cNvPr>
            <p:cNvCxnSpPr>
              <a:cxnSpLocks/>
            </p:cNvCxnSpPr>
            <p:nvPr/>
          </p:nvCxnSpPr>
          <p:spPr>
            <a:xfrm>
              <a:off x="2936174" y="2116641"/>
              <a:ext cx="15984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3217180C-3FB4-0C32-9D04-E976A8F420EE}"/>
                </a:ext>
              </a:extLst>
            </p:cNvPr>
            <p:cNvSpPr/>
            <p:nvPr/>
          </p:nvSpPr>
          <p:spPr>
            <a:xfrm>
              <a:off x="2977000" y="2077547"/>
              <a:ext cx="78189" cy="781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1BDE79B4-243D-B3D1-F87A-20F14848C16D}"/>
                </a:ext>
              </a:extLst>
            </p:cNvPr>
            <p:cNvCxnSpPr>
              <a:cxnSpLocks/>
            </p:cNvCxnSpPr>
            <p:nvPr/>
          </p:nvCxnSpPr>
          <p:spPr>
            <a:xfrm>
              <a:off x="2936174" y="2240466"/>
              <a:ext cx="159841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AD18C9CA-D070-588E-2F16-A4A5CF92D3E5}"/>
                </a:ext>
              </a:extLst>
            </p:cNvPr>
            <p:cNvSpPr/>
            <p:nvPr/>
          </p:nvSpPr>
          <p:spPr>
            <a:xfrm>
              <a:off x="2977000" y="2201372"/>
              <a:ext cx="78189" cy="7818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68" name="Picture 767" descr="A picture containing map, screenshot&#10;&#10;Description automatically generated">
            <a:extLst>
              <a:ext uri="{FF2B5EF4-FFF2-40B4-BE49-F238E27FC236}">
                <a16:creationId xmlns:a16="http://schemas.microsoft.com/office/drawing/2014/main" id="{46B8DFE7-602B-7D9C-7906-88481BFBD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795" y="2080539"/>
            <a:ext cx="4279900" cy="1854200"/>
          </a:xfrm>
          <a:prstGeom prst="rect">
            <a:avLst/>
          </a:prstGeom>
        </p:spPr>
      </p:pic>
      <p:graphicFrame>
        <p:nvGraphicFramePr>
          <p:cNvPr id="9" name="Table 20">
            <a:extLst>
              <a:ext uri="{FF2B5EF4-FFF2-40B4-BE49-F238E27FC236}">
                <a16:creationId xmlns:a16="http://schemas.microsoft.com/office/drawing/2014/main" id="{4870F699-8E4A-C81C-9478-6D27C3736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292882"/>
              </p:ext>
            </p:extLst>
          </p:nvPr>
        </p:nvGraphicFramePr>
        <p:xfrm>
          <a:off x="2575877" y="1632878"/>
          <a:ext cx="3466382" cy="120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568">
                  <a:extLst>
                    <a:ext uri="{9D8B030D-6E8A-4147-A177-3AD203B41FA5}">
                      <a16:colId xmlns:a16="http://schemas.microsoft.com/office/drawing/2014/main" val="335783334"/>
                    </a:ext>
                  </a:extLst>
                </a:gridCol>
                <a:gridCol w="892407">
                  <a:extLst>
                    <a:ext uri="{9D8B030D-6E8A-4147-A177-3AD203B41FA5}">
                      <a16:colId xmlns:a16="http://schemas.microsoft.com/office/drawing/2014/main" val="263748627"/>
                    </a:ext>
                  </a:extLst>
                </a:gridCol>
                <a:gridCol w="892407">
                  <a:extLst>
                    <a:ext uri="{9D8B030D-6E8A-4147-A177-3AD203B41FA5}">
                      <a16:colId xmlns:a16="http://schemas.microsoft.com/office/drawing/2014/main" val="39266241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Elacestrant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353280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2335435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rate at 6 months, %</a:t>
                      </a:r>
                      <a:b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34.3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(27.2-41.5)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20.4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(14.1-26.7)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77952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Arial"/>
                          <a:cs typeface="Arial"/>
                        </a:rPr>
                        <a:t>PFS rate at 12 months, %</a:t>
                      </a:r>
                      <a:br>
                        <a:rPr lang="en-GB" sz="1000" b="1">
                          <a:latin typeface="Arial"/>
                          <a:cs typeface="Arial"/>
                        </a:rPr>
                      </a:br>
                      <a:r>
                        <a:rPr lang="en-GB" sz="1000" b="1">
                          <a:latin typeface="Arial"/>
                          <a:cs typeface="Arial"/>
                        </a:rPr>
                        <a:t>(95% CI)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22.3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(15.2-29.4)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(4.0-14.8)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1983449852"/>
                  </a:ext>
                </a:extLst>
              </a:tr>
            </a:tbl>
          </a:graphicData>
        </a:graphic>
      </p:graphicFrame>
      <p:cxnSp>
        <p:nvCxnSpPr>
          <p:cNvPr id="773" name="Straight Connector 772">
            <a:extLst>
              <a:ext uri="{FF2B5EF4-FFF2-40B4-BE49-F238E27FC236}">
                <a16:creationId xmlns:a16="http://schemas.microsoft.com/office/drawing/2014/main" id="{0AC2054B-FF90-47EE-DC6C-FA28C7187982}"/>
              </a:ext>
            </a:extLst>
          </p:cNvPr>
          <p:cNvCxnSpPr>
            <a:cxnSpLocks/>
          </p:cNvCxnSpPr>
          <p:nvPr/>
        </p:nvCxnSpPr>
        <p:spPr>
          <a:xfrm flipV="1">
            <a:off x="8016175" y="3300928"/>
            <a:ext cx="0" cy="839771"/>
          </a:xfrm>
          <a:prstGeom prst="line">
            <a:avLst/>
          </a:prstGeom>
          <a:ln w="12700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5" name="Straight Connector 774">
            <a:extLst>
              <a:ext uri="{FF2B5EF4-FFF2-40B4-BE49-F238E27FC236}">
                <a16:creationId xmlns:a16="http://schemas.microsoft.com/office/drawing/2014/main" id="{74045F6A-EFF3-DD3B-2A63-877D38026E68}"/>
              </a:ext>
            </a:extLst>
          </p:cNvPr>
          <p:cNvCxnSpPr>
            <a:cxnSpLocks/>
          </p:cNvCxnSpPr>
          <p:nvPr/>
        </p:nvCxnSpPr>
        <p:spPr>
          <a:xfrm flipV="1">
            <a:off x="9063925" y="3562266"/>
            <a:ext cx="0" cy="578433"/>
          </a:xfrm>
          <a:prstGeom prst="line">
            <a:avLst/>
          </a:prstGeom>
          <a:ln w="12700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8" name="Picture 777" descr="A picture containing map, screenshot&#10;&#10;Description automatically generated">
            <a:extLst>
              <a:ext uri="{FF2B5EF4-FFF2-40B4-BE49-F238E27FC236}">
                <a16:creationId xmlns:a16="http://schemas.microsoft.com/office/drawing/2014/main" id="{4A856D3F-5373-33B7-3AA8-703DC2457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901" y="2087305"/>
            <a:ext cx="4279900" cy="1879600"/>
          </a:xfrm>
          <a:prstGeom prst="rect">
            <a:avLst/>
          </a:prstGeom>
        </p:spPr>
      </p:pic>
      <p:grpSp>
        <p:nvGrpSpPr>
          <p:cNvPr id="680" name="Group 679">
            <a:extLst>
              <a:ext uri="{FF2B5EF4-FFF2-40B4-BE49-F238E27FC236}">
                <a16:creationId xmlns:a16="http://schemas.microsoft.com/office/drawing/2014/main" id="{EF26603E-566D-1C47-BA38-0928C27EC6DE}"/>
              </a:ext>
            </a:extLst>
          </p:cNvPr>
          <p:cNvGrpSpPr/>
          <p:nvPr/>
        </p:nvGrpSpPr>
        <p:grpSpPr>
          <a:xfrm>
            <a:off x="6963331" y="3807457"/>
            <a:ext cx="999586" cy="246221"/>
            <a:chOff x="2936174" y="2050178"/>
            <a:chExt cx="999586" cy="246221"/>
          </a:xfrm>
        </p:grpSpPr>
        <p:sp>
          <p:nvSpPr>
            <p:cNvPr id="681" name="TextBox 680">
              <a:extLst>
                <a:ext uri="{FF2B5EF4-FFF2-40B4-BE49-F238E27FC236}">
                  <a16:creationId xmlns:a16="http://schemas.microsoft.com/office/drawing/2014/main" id="{7E3D8DB2-CEAF-E254-8319-AEE2AA5A8311}"/>
                </a:ext>
              </a:extLst>
            </p:cNvPr>
            <p:cNvSpPr txBox="1"/>
            <p:nvPr/>
          </p:nvSpPr>
          <p:spPr>
            <a:xfrm>
              <a:off x="3148685" y="2050178"/>
              <a:ext cx="78707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Elacestrant</a:t>
              </a:r>
            </a:p>
            <a:p>
              <a:r>
                <a:rPr lang="en-GB" sz="80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Standard of Care</a:t>
              </a:r>
            </a:p>
          </p:txBody>
        </p: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id="{C9DC9767-965A-96EC-90B4-A53635FEDCD7}"/>
                </a:ext>
              </a:extLst>
            </p:cNvPr>
            <p:cNvCxnSpPr>
              <a:cxnSpLocks/>
            </p:cNvCxnSpPr>
            <p:nvPr/>
          </p:nvCxnSpPr>
          <p:spPr>
            <a:xfrm>
              <a:off x="2936174" y="2116641"/>
              <a:ext cx="15984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CF75D9C8-7A56-310A-B5FB-9A14231F7818}"/>
                </a:ext>
              </a:extLst>
            </p:cNvPr>
            <p:cNvSpPr/>
            <p:nvPr/>
          </p:nvSpPr>
          <p:spPr>
            <a:xfrm>
              <a:off x="2977000" y="2077547"/>
              <a:ext cx="78189" cy="781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id="{2E713289-4F8D-4E48-894D-187D1B00C353}"/>
                </a:ext>
              </a:extLst>
            </p:cNvPr>
            <p:cNvCxnSpPr>
              <a:cxnSpLocks/>
            </p:cNvCxnSpPr>
            <p:nvPr/>
          </p:nvCxnSpPr>
          <p:spPr>
            <a:xfrm>
              <a:off x="2936174" y="2240466"/>
              <a:ext cx="159841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6D7A5506-D73B-0199-D0B6-87F121E73220}"/>
                </a:ext>
              </a:extLst>
            </p:cNvPr>
            <p:cNvSpPr/>
            <p:nvPr/>
          </p:nvSpPr>
          <p:spPr>
            <a:xfrm>
              <a:off x="2977000" y="2201372"/>
              <a:ext cx="78189" cy="7818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654" name="Table 20">
            <a:extLst>
              <a:ext uri="{FF2B5EF4-FFF2-40B4-BE49-F238E27FC236}">
                <a16:creationId xmlns:a16="http://schemas.microsoft.com/office/drawing/2014/main" id="{257A16FA-024B-2D38-A2C9-D45AFF2CF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02549"/>
              </p:ext>
            </p:extLst>
          </p:nvPr>
        </p:nvGraphicFramePr>
        <p:xfrm>
          <a:off x="8097743" y="1632878"/>
          <a:ext cx="3466382" cy="120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568">
                  <a:extLst>
                    <a:ext uri="{9D8B030D-6E8A-4147-A177-3AD203B41FA5}">
                      <a16:colId xmlns:a16="http://schemas.microsoft.com/office/drawing/2014/main" val="335783334"/>
                    </a:ext>
                  </a:extLst>
                </a:gridCol>
                <a:gridCol w="892407">
                  <a:extLst>
                    <a:ext uri="{9D8B030D-6E8A-4147-A177-3AD203B41FA5}">
                      <a16:colId xmlns:a16="http://schemas.microsoft.com/office/drawing/2014/main" val="263748627"/>
                    </a:ext>
                  </a:extLst>
                </a:gridCol>
                <a:gridCol w="892407">
                  <a:extLst>
                    <a:ext uri="{9D8B030D-6E8A-4147-A177-3AD203B41FA5}">
                      <a16:colId xmlns:a16="http://schemas.microsoft.com/office/drawing/2014/main" val="39266241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Elacestrant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353280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2335435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rate at 6 months, %</a:t>
                      </a:r>
                      <a:b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40.8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(30.1-51.4)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(14.1-26.7)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77952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Arial"/>
                          <a:cs typeface="Arial"/>
                        </a:rPr>
                        <a:t>PFS rate at 12 months, %</a:t>
                      </a:r>
                      <a:br>
                        <a:rPr lang="en-GB" sz="1000" b="1">
                          <a:latin typeface="Arial"/>
                          <a:cs typeface="Arial"/>
                        </a:rPr>
                      </a:br>
                      <a:r>
                        <a:rPr lang="en-GB" sz="1000" b="1">
                          <a:latin typeface="Arial"/>
                          <a:cs typeface="Arial"/>
                        </a:rPr>
                        <a:t>(95% CI)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26.8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(16.2-37.4)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(1.3-15.1)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1983449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53465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1D42E-EF48-EE96-9A16-5D7D150D7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998" y="926613"/>
            <a:ext cx="10972800" cy="990502"/>
          </a:xfrm>
        </p:spPr>
        <p:txBody>
          <a:bodyPr>
            <a:normAutofit/>
          </a:bodyPr>
          <a:lstStyle/>
          <a:p>
            <a:r>
              <a:rPr lang="en-GB" dirty="0">
                <a:sym typeface="Arial"/>
              </a:rPr>
              <a:t>ACCORDING TO DATA PRESENTED IN THE EMERALD TRIAL, WHO OF THE FOLLOWING PATIENTS, WITH ER+/HER2- MBC, WOULD MOST BENEFIT FROM ELACESTRANT TREATMENT?</a:t>
            </a:r>
          </a:p>
        </p:txBody>
      </p:sp>
      <p:sp>
        <p:nvSpPr>
          <p:cNvPr id="540" name="Google Shape;540;g23a9901a884_0_84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POLLING QUESTION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2EC0FC-4886-1126-A59F-0DFFA51D7B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0395" y="1602437"/>
            <a:ext cx="10963200" cy="3960000"/>
          </a:xfrm>
        </p:spPr>
        <p:txBody>
          <a:bodyPr vert="horz" lIns="0" tIns="0" rIns="0" bIns="0" rtlCol="0" anchor="t">
            <a:normAutofit/>
          </a:bodyPr>
          <a:lstStyle/>
          <a:p>
            <a:pPr marL="356870" indent="-356870"/>
            <a:endParaRPr lang="en-GB" b="1" dirty="0"/>
          </a:p>
          <a:p>
            <a:pPr marL="457200" indent="-457200">
              <a:buFont typeface="+mj-lt"/>
              <a:buAutoNum type="alphaUcPeriod"/>
            </a:pPr>
            <a:r>
              <a:rPr lang="en-GB" b="1" dirty="0">
                <a:latin typeface="Arial"/>
                <a:cs typeface="Arial"/>
                <a:sym typeface="Arial"/>
              </a:rPr>
              <a:t>P</a:t>
            </a:r>
            <a:r>
              <a:rPr lang="en-GB" b="1" dirty="0">
                <a:latin typeface="Arial"/>
                <a:cs typeface="Arial"/>
              </a:rPr>
              <a:t>atients</a:t>
            </a:r>
            <a:r>
              <a:rPr lang="en-GB" b="1" dirty="0">
                <a:latin typeface="Arial"/>
                <a:cs typeface="Arial"/>
                <a:sym typeface="Arial"/>
              </a:rPr>
              <a:t> with </a:t>
            </a:r>
            <a:r>
              <a:rPr lang="en-GB" b="1" i="1" dirty="0">
                <a:latin typeface="Arial"/>
                <a:cs typeface="Arial"/>
                <a:sym typeface="Arial"/>
              </a:rPr>
              <a:t>ESR1</a:t>
            </a:r>
            <a:r>
              <a:rPr lang="en-GB" b="1" dirty="0">
                <a:latin typeface="Arial"/>
                <a:cs typeface="Arial"/>
                <a:sym typeface="Arial"/>
              </a:rPr>
              <a:t> WT, regardless of prior duration of CDK</a:t>
            </a:r>
            <a:r>
              <a:rPr lang="en-GB" b="1" dirty="0">
                <a:latin typeface="Arial"/>
                <a:cs typeface="Arial"/>
              </a:rPr>
              <a:t>4</a:t>
            </a:r>
            <a:r>
              <a:rPr lang="en-GB" b="1" dirty="0">
                <a:latin typeface="Arial"/>
                <a:cs typeface="Arial"/>
                <a:sym typeface="Arial"/>
              </a:rPr>
              <a:t>/6i</a:t>
            </a:r>
            <a:endParaRPr lang="en-GB" b="1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lphaUcPeriod"/>
            </a:pPr>
            <a:r>
              <a:rPr lang="en-GB" b="1" dirty="0">
                <a:latin typeface="Arial"/>
                <a:cs typeface="Arial"/>
              </a:rPr>
              <a:t>Patients</a:t>
            </a:r>
            <a:r>
              <a:rPr lang="en-GB" b="1" dirty="0">
                <a:latin typeface="Arial"/>
                <a:cs typeface="Arial"/>
                <a:sym typeface="Arial"/>
              </a:rPr>
              <a:t> with </a:t>
            </a:r>
            <a:r>
              <a:rPr lang="en-GB" b="1" i="1" dirty="0">
                <a:latin typeface="Arial"/>
                <a:cs typeface="Arial"/>
                <a:sym typeface="Arial"/>
              </a:rPr>
              <a:t>ESR1</a:t>
            </a:r>
            <a:r>
              <a:rPr lang="en-GB" b="1" dirty="0">
                <a:latin typeface="Arial"/>
                <a:cs typeface="Arial"/>
                <a:sym typeface="Arial"/>
              </a:rPr>
              <a:t> MT and prior duration of CDK4/6i of &lt; 12 months</a:t>
            </a:r>
            <a:endParaRPr lang="en-GB" b="1" dirty="0">
              <a:latin typeface="Arial"/>
              <a:cs typeface="Arial"/>
            </a:endParaRPr>
          </a:p>
          <a:p>
            <a:pPr marL="457200" indent="-457200">
              <a:buAutoNum type="alphaUcPeriod"/>
            </a:pPr>
            <a:r>
              <a:rPr lang="en-GB" sz="2400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P</a:t>
            </a:r>
            <a:r>
              <a:rPr lang="en-GB" sz="2400" b="1" dirty="0">
                <a:solidFill>
                  <a:schemeClr val="accent1"/>
                </a:solidFill>
                <a:latin typeface="Arial"/>
                <a:cs typeface="Arial"/>
              </a:rPr>
              <a:t>atients</a:t>
            </a:r>
            <a:r>
              <a:rPr lang="en-GB" sz="2400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 with </a:t>
            </a:r>
            <a:r>
              <a:rPr lang="en-GB" sz="2400" b="1" i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ESR1</a:t>
            </a:r>
            <a:r>
              <a:rPr lang="en-GB" sz="2400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 MT and prior duration of CDK4/6i of &gt;12 months</a:t>
            </a:r>
            <a:endParaRPr lang="en-GB" sz="2400" b="1" dirty="0">
              <a:solidFill>
                <a:schemeClr val="accent1"/>
              </a:solidFill>
              <a:cs typeface="Arial"/>
            </a:endParaRPr>
          </a:p>
          <a:p>
            <a:pPr marL="457200" indent="-457200">
              <a:buAutoNum type="alphaUcPeriod"/>
            </a:pPr>
            <a:r>
              <a:rPr lang="en-GB" b="1" dirty="0">
                <a:latin typeface="Arial"/>
                <a:cs typeface="Arial"/>
                <a:sym typeface="Arial"/>
              </a:rPr>
              <a:t>All of the above 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7B7234-0007-BE0D-7F2D-BD7C9F47D8D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CDK4/6i, cyclin-dependent kinase 4/6 inhibitor; ER, estrogen receptor; HER2, human epidermal growth factor receptor 2; MBC, metastatic breast cancer;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MT, mutation;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WT, wild type</a:t>
            </a:r>
            <a:endParaRPr lang="en-GB">
              <a:solidFill>
                <a:schemeClr val="tx2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E22EA32-07B3-040A-184B-18BA1DCE0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753816"/>
              </p:ext>
            </p:extLst>
          </p:nvPr>
        </p:nvGraphicFramePr>
        <p:xfrm>
          <a:off x="6764481" y="3103250"/>
          <a:ext cx="5818910" cy="367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FAB93E8-A84F-EE55-F074-568E814C5452}"/>
              </a:ext>
            </a:extLst>
          </p:cNvPr>
          <p:cNvSpPr txBox="1"/>
          <p:nvPr/>
        </p:nvSpPr>
        <p:spPr>
          <a:xfrm>
            <a:off x="10928407" y="2962345"/>
            <a:ext cx="4231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C0504D"/>
                </a:solidFill>
                <a:latin typeface="Arial" panose="020B0604020202020204" pitchFamily="34" charset="0"/>
              </a:rPr>
              <a:t>✅</a:t>
            </a:r>
            <a:r>
              <a:rPr lang="en-US" sz="24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0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C07AE5-2A08-A082-5799-B633781E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ym typeface="Arial"/>
              </a:rPr>
              <a:t>EMERALD: PFS BY DURATION OF CDK4/6</a:t>
            </a:r>
            <a:r>
              <a:rPr lang="en-GB" cap="none">
                <a:sym typeface="Arial"/>
              </a:rPr>
              <a:t>i</a:t>
            </a:r>
            <a:r>
              <a:rPr lang="en-GB">
                <a:sym typeface="Arial"/>
              </a:rPr>
              <a:t> (</a:t>
            </a:r>
            <a:r>
              <a:rPr lang="en-GB" cap="none">
                <a:sym typeface="Arial"/>
              </a:rPr>
              <a:t>m</a:t>
            </a:r>
            <a:r>
              <a:rPr lang="en-GB" i="1">
                <a:sym typeface="Arial"/>
              </a:rPr>
              <a:t>ESR1</a:t>
            </a:r>
            <a:r>
              <a:rPr lang="en-GB">
                <a:sym typeface="Arial"/>
              </a:rPr>
              <a:t>) 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FE2EF0-97C0-34C7-3D2B-344E158F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02F6E0E-941B-08A6-8CA4-DA0B9625A8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264000"/>
            <a:ext cx="10180800" cy="365125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CDK4/6i,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cyclin-dependent kinase 4/6 inhibitor; CI, confidence interval;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mESR1</a:t>
            </a:r>
            <a:r>
              <a:rPr lang="en-GB">
                <a:latin typeface="Arial"/>
                <a:cs typeface="Arial"/>
                <a:sym typeface="Arial"/>
              </a:rPr>
              <a:t>, estrogen receptor 1 mutation; mo, months; PFS, progression-free survival;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SoC; standard of care</a:t>
            </a:r>
            <a:endParaRPr lang="en-GB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GB">
                <a:latin typeface="Arial"/>
                <a:cs typeface="Arial"/>
                <a:sym typeface="Arial"/>
              </a:rPr>
              <a:t>Bardia A, et al</a:t>
            </a:r>
            <a:r>
              <a:rPr lang="en-GB">
                <a:latin typeface="Arial"/>
                <a:cs typeface="Arial"/>
              </a:rPr>
              <a:t>. </a:t>
            </a:r>
            <a:r>
              <a:rPr lang="en-GB">
                <a:latin typeface="Arial"/>
                <a:cs typeface="Arial"/>
                <a:sym typeface="Arial"/>
              </a:rPr>
              <a:t>SABCS</a:t>
            </a:r>
            <a:r>
              <a:rPr lang="en-GB">
                <a:latin typeface="Arial"/>
                <a:cs typeface="Arial"/>
              </a:rPr>
              <a:t> </a:t>
            </a:r>
            <a:r>
              <a:rPr lang="en-GB">
                <a:latin typeface="Arial"/>
                <a:cs typeface="Arial"/>
                <a:sym typeface="Arial"/>
              </a:rPr>
              <a:t>2022. </a:t>
            </a:r>
            <a:r>
              <a:rPr lang="en-GB">
                <a:latin typeface="Arial"/>
                <a:cs typeface="Arial"/>
              </a:rPr>
              <a:t>Oral 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265085-1CF5-8E89-572C-909D68870A3D}"/>
              </a:ext>
            </a:extLst>
          </p:cNvPr>
          <p:cNvSpPr txBox="1"/>
          <p:nvPr/>
        </p:nvSpPr>
        <p:spPr>
          <a:xfrm>
            <a:off x="1902545" y="980728"/>
            <a:ext cx="143629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At least 6 mo</a:t>
            </a:r>
          </a:p>
          <a:p>
            <a:pPr algn="ctr"/>
            <a:r>
              <a:rPr lang="en-GB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CDK4/6i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9891725E-7221-C2E6-8576-952E0BBAB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876309"/>
              </p:ext>
            </p:extLst>
          </p:nvPr>
        </p:nvGraphicFramePr>
        <p:xfrm>
          <a:off x="541573" y="4163517"/>
          <a:ext cx="3466382" cy="165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568">
                  <a:extLst>
                    <a:ext uri="{9D8B030D-6E8A-4147-A177-3AD203B41FA5}">
                      <a16:colId xmlns:a16="http://schemas.microsoft.com/office/drawing/2014/main" val="335783334"/>
                    </a:ext>
                  </a:extLst>
                </a:gridCol>
                <a:gridCol w="892407">
                  <a:extLst>
                    <a:ext uri="{9D8B030D-6E8A-4147-A177-3AD203B41FA5}">
                      <a16:colId xmlns:a16="http://schemas.microsoft.com/office/drawing/2014/main" val="263748627"/>
                    </a:ext>
                  </a:extLst>
                </a:gridCol>
                <a:gridCol w="892407">
                  <a:extLst>
                    <a:ext uri="{9D8B030D-6E8A-4147-A177-3AD203B41FA5}">
                      <a16:colId xmlns:a16="http://schemas.microsoft.com/office/drawing/2014/main" val="39266241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Elacestrant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 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Hormonal Therapy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353280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PFS, months</a:t>
                      </a:r>
                      <a:b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4.14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(2.20-7.79)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1.87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(1.87-3.29)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33467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rate at 12 months, %</a:t>
                      </a:r>
                      <a:b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26.02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(15.12-36.92)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6.45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(0.00-13.65)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77952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(95% CI)</a:t>
                      </a:r>
                    </a:p>
                  </a:txBody>
                  <a:tcPr marL="55440" marR="55440"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0.517</a:t>
                      </a:r>
                    </a:p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(0.361-0.738)</a:t>
                      </a:r>
                    </a:p>
                  </a:txBody>
                  <a:tcPr marL="55440" marR="5544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3990154649"/>
                  </a:ext>
                </a:extLst>
              </a:tr>
            </a:tbl>
          </a:graphicData>
        </a:graphic>
      </p:graphicFrame>
      <p:graphicFrame>
        <p:nvGraphicFramePr>
          <p:cNvPr id="23" name="Table 20">
            <a:extLst>
              <a:ext uri="{FF2B5EF4-FFF2-40B4-BE49-F238E27FC236}">
                <a16:creationId xmlns:a16="http://schemas.microsoft.com/office/drawing/2014/main" id="{9EDF71EF-187D-0E5F-94B8-40620B660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063427"/>
              </p:ext>
            </p:extLst>
          </p:nvPr>
        </p:nvGraphicFramePr>
        <p:xfrm>
          <a:off x="4403791" y="4163517"/>
          <a:ext cx="3466382" cy="165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568">
                  <a:extLst>
                    <a:ext uri="{9D8B030D-6E8A-4147-A177-3AD203B41FA5}">
                      <a16:colId xmlns:a16="http://schemas.microsoft.com/office/drawing/2014/main" val="335783334"/>
                    </a:ext>
                  </a:extLst>
                </a:gridCol>
                <a:gridCol w="892407">
                  <a:extLst>
                    <a:ext uri="{9D8B030D-6E8A-4147-A177-3AD203B41FA5}">
                      <a16:colId xmlns:a16="http://schemas.microsoft.com/office/drawing/2014/main" val="263748627"/>
                    </a:ext>
                  </a:extLst>
                </a:gridCol>
                <a:gridCol w="892407">
                  <a:extLst>
                    <a:ext uri="{9D8B030D-6E8A-4147-A177-3AD203B41FA5}">
                      <a16:colId xmlns:a16="http://schemas.microsoft.com/office/drawing/2014/main" val="39266241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Elacestrant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 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Hormonal Therapy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353280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PFS, months</a:t>
                      </a:r>
                      <a:b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8.61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(4.14-10.84)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1.91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(1.87-3.68)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33467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rate at 12 months, %</a:t>
                      </a:r>
                      <a:b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35.81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(21.84-49.78)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8.39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(0.00-17.66)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77952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(95% CI)</a:t>
                      </a:r>
                    </a:p>
                  </a:txBody>
                  <a:tcPr marL="55440" marR="55440"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0.410</a:t>
                      </a:r>
                    </a:p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(0.262-0.634)</a:t>
                      </a:r>
                    </a:p>
                  </a:txBody>
                  <a:tcPr marL="55440" marR="5544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3990154649"/>
                  </a:ext>
                </a:extLst>
              </a:tr>
            </a:tbl>
          </a:graphicData>
        </a:graphic>
      </p:graphicFrame>
      <p:graphicFrame>
        <p:nvGraphicFramePr>
          <p:cNvPr id="24" name="Table 20">
            <a:extLst>
              <a:ext uri="{FF2B5EF4-FFF2-40B4-BE49-F238E27FC236}">
                <a16:creationId xmlns:a16="http://schemas.microsoft.com/office/drawing/2014/main" id="{6DABBA63-FA2E-789E-305B-4015010A3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044289"/>
              </p:ext>
            </p:extLst>
          </p:nvPr>
        </p:nvGraphicFramePr>
        <p:xfrm>
          <a:off x="8318250" y="4154758"/>
          <a:ext cx="3466382" cy="165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568">
                  <a:extLst>
                    <a:ext uri="{9D8B030D-6E8A-4147-A177-3AD203B41FA5}">
                      <a16:colId xmlns:a16="http://schemas.microsoft.com/office/drawing/2014/main" val="335783334"/>
                    </a:ext>
                  </a:extLst>
                </a:gridCol>
                <a:gridCol w="892407">
                  <a:extLst>
                    <a:ext uri="{9D8B030D-6E8A-4147-A177-3AD203B41FA5}">
                      <a16:colId xmlns:a16="http://schemas.microsoft.com/office/drawing/2014/main" val="263748627"/>
                    </a:ext>
                  </a:extLst>
                </a:gridCol>
                <a:gridCol w="892407">
                  <a:extLst>
                    <a:ext uri="{9D8B030D-6E8A-4147-A177-3AD203B41FA5}">
                      <a16:colId xmlns:a16="http://schemas.microsoft.com/office/drawing/2014/main" val="39266241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Elacestrant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 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Hormonal Therapy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353280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PFS, months</a:t>
                      </a:r>
                      <a:b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8.61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(5.45-16.89)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Arial"/>
                          <a:cs typeface="Arial"/>
                        </a:rPr>
                        <a:t>2.10</a:t>
                      </a:r>
                      <a:br>
                        <a:rPr lang="en-GB" sz="1000">
                          <a:latin typeface="Arial"/>
                          <a:cs typeface="Arial"/>
                        </a:rPr>
                      </a:br>
                      <a:r>
                        <a:rPr lang="en-GB" sz="1000">
                          <a:latin typeface="Arial"/>
                          <a:cs typeface="Arial"/>
                        </a:rPr>
                        <a:t>(1.87-3.75)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33467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rate at 12 months, %</a:t>
                      </a:r>
                      <a:b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35.79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(19.54-52.05)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7.73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(0.00-20.20)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77952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 (95% CI)</a:t>
                      </a:r>
                    </a:p>
                  </a:txBody>
                  <a:tcPr marL="55440" marR="55440"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0.466</a:t>
                      </a:r>
                    </a:p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(0.270-0.791)</a:t>
                      </a:r>
                    </a:p>
                  </a:txBody>
                  <a:tcPr marL="55440" marR="55440"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3990154649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A944D5D-04F3-2C28-CEEC-457D01512417}"/>
              </a:ext>
            </a:extLst>
          </p:cNvPr>
          <p:cNvSpPr txBox="1"/>
          <p:nvPr/>
        </p:nvSpPr>
        <p:spPr>
          <a:xfrm>
            <a:off x="2043871" y="3566172"/>
            <a:ext cx="88325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A9325E-808D-8D79-3052-3D4E72E77AD9}"/>
              </a:ext>
            </a:extLst>
          </p:cNvPr>
          <p:cNvSpPr txBox="1"/>
          <p:nvPr/>
        </p:nvSpPr>
        <p:spPr>
          <a:xfrm rot="16200000">
            <a:off x="-69577" y="2475931"/>
            <a:ext cx="1336904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GB" sz="1000" b="1">
                <a:latin typeface="Arial"/>
                <a:ea typeface="Aileron" charset="0"/>
                <a:cs typeface="Arial"/>
              </a:rPr>
              <a:t>Probability of PFS (%)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8C3E35-6474-0398-1218-ADD157F2E780}"/>
              </a:ext>
            </a:extLst>
          </p:cNvPr>
          <p:cNvSpPr txBox="1"/>
          <p:nvPr/>
        </p:nvSpPr>
        <p:spPr>
          <a:xfrm>
            <a:off x="818813" y="3272391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F010406-4C06-4078-4BA2-2F37BFDC9F6B}"/>
              </a:ext>
            </a:extLst>
          </p:cNvPr>
          <p:cNvCxnSpPr>
            <a:cxnSpLocks/>
          </p:cNvCxnSpPr>
          <p:nvPr/>
        </p:nvCxnSpPr>
        <p:spPr>
          <a:xfrm>
            <a:off x="912441" y="3346402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0617A2A-25F6-400A-BBF1-EEB3449A22B7}"/>
              </a:ext>
            </a:extLst>
          </p:cNvPr>
          <p:cNvCxnSpPr>
            <a:cxnSpLocks/>
          </p:cNvCxnSpPr>
          <p:nvPr/>
        </p:nvCxnSpPr>
        <p:spPr>
          <a:xfrm>
            <a:off x="966441" y="3387664"/>
            <a:ext cx="304151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37C62E1-C2A1-94BD-CB8E-A1AF168C8691}"/>
              </a:ext>
            </a:extLst>
          </p:cNvPr>
          <p:cNvCxnSpPr>
            <a:cxnSpLocks/>
          </p:cNvCxnSpPr>
          <p:nvPr/>
        </p:nvCxnSpPr>
        <p:spPr>
          <a:xfrm flipV="1">
            <a:off x="967520" y="1684891"/>
            <a:ext cx="0" cy="170385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A0C1A06-94C2-E72B-54D1-75F95FEA3616}"/>
              </a:ext>
            </a:extLst>
          </p:cNvPr>
          <p:cNvCxnSpPr>
            <a:cxnSpLocks/>
          </p:cNvCxnSpPr>
          <p:nvPr/>
        </p:nvCxnSpPr>
        <p:spPr>
          <a:xfrm rot="16200000">
            <a:off x="1462560" y="341621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2E23D18-451D-2849-33CB-21EB9B1C0B6D}"/>
              </a:ext>
            </a:extLst>
          </p:cNvPr>
          <p:cNvSpPr txBox="1"/>
          <p:nvPr/>
        </p:nvSpPr>
        <p:spPr>
          <a:xfrm>
            <a:off x="1457500" y="3448008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337779-4585-3A01-23B2-8B595FD5A639}"/>
              </a:ext>
            </a:extLst>
          </p:cNvPr>
          <p:cNvSpPr txBox="1"/>
          <p:nvPr/>
        </p:nvSpPr>
        <p:spPr>
          <a:xfrm>
            <a:off x="916186" y="3738252"/>
            <a:ext cx="173124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103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8F8B62D-6D0B-F0DB-502F-F603E075BA52}"/>
              </a:ext>
            </a:extLst>
          </p:cNvPr>
          <p:cNvSpPr txBox="1"/>
          <p:nvPr/>
        </p:nvSpPr>
        <p:spPr>
          <a:xfrm>
            <a:off x="335360" y="3701319"/>
            <a:ext cx="55624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 b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Elacestrant</a:t>
            </a:r>
          </a:p>
          <a:p>
            <a:pPr algn="r"/>
            <a:r>
              <a:rPr lang="en-GB" sz="8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SOC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E9C0EF2-5147-B947-D5C1-6F949D8B150C}"/>
              </a:ext>
            </a:extLst>
          </p:cNvPr>
          <p:cNvCxnSpPr>
            <a:cxnSpLocks/>
          </p:cNvCxnSpPr>
          <p:nvPr/>
        </p:nvCxnSpPr>
        <p:spPr>
          <a:xfrm rot="16200000">
            <a:off x="1964210" y="341621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92EB11C-CAD3-1515-477E-636C8329061E}"/>
              </a:ext>
            </a:extLst>
          </p:cNvPr>
          <p:cNvSpPr txBox="1"/>
          <p:nvPr/>
        </p:nvSpPr>
        <p:spPr>
          <a:xfrm>
            <a:off x="1927090" y="3448008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8D75D70-214B-4CB4-96E7-8B2AC5FBA54D}"/>
              </a:ext>
            </a:extLst>
          </p:cNvPr>
          <p:cNvCxnSpPr>
            <a:cxnSpLocks/>
          </p:cNvCxnSpPr>
          <p:nvPr/>
        </p:nvCxnSpPr>
        <p:spPr>
          <a:xfrm rot="16200000">
            <a:off x="2951635" y="341621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7030D9B-8E65-71C8-23E6-A9F61DC409E2}"/>
              </a:ext>
            </a:extLst>
          </p:cNvPr>
          <p:cNvSpPr txBox="1"/>
          <p:nvPr/>
        </p:nvSpPr>
        <p:spPr>
          <a:xfrm>
            <a:off x="2914515" y="3448008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DB5DE33-D287-4A00-4549-4C6789471457}"/>
              </a:ext>
            </a:extLst>
          </p:cNvPr>
          <p:cNvCxnSpPr>
            <a:cxnSpLocks/>
          </p:cNvCxnSpPr>
          <p:nvPr/>
        </p:nvCxnSpPr>
        <p:spPr>
          <a:xfrm rot="16200000">
            <a:off x="995835" y="341621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A5B4B78-0952-4CCF-251E-38BDD036EF53}"/>
              </a:ext>
            </a:extLst>
          </p:cNvPr>
          <p:cNvSpPr txBox="1"/>
          <p:nvPr/>
        </p:nvSpPr>
        <p:spPr>
          <a:xfrm>
            <a:off x="990775" y="3448008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9819EB0-7DEB-50B8-5B95-0B90E61FEEC8}"/>
              </a:ext>
            </a:extLst>
          </p:cNvPr>
          <p:cNvCxnSpPr>
            <a:cxnSpLocks/>
          </p:cNvCxnSpPr>
          <p:nvPr/>
        </p:nvCxnSpPr>
        <p:spPr>
          <a:xfrm rot="16200000">
            <a:off x="2449985" y="341621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" name="TextBox 511">
            <a:extLst>
              <a:ext uri="{FF2B5EF4-FFF2-40B4-BE49-F238E27FC236}">
                <a16:creationId xmlns:a16="http://schemas.microsoft.com/office/drawing/2014/main" id="{7A289FEC-64EC-3802-3686-E243CF84F674}"/>
              </a:ext>
            </a:extLst>
          </p:cNvPr>
          <p:cNvSpPr txBox="1"/>
          <p:nvPr/>
        </p:nvSpPr>
        <p:spPr>
          <a:xfrm>
            <a:off x="2412865" y="3448008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A3F06541-37F2-C919-E304-9165A67A1600}"/>
              </a:ext>
            </a:extLst>
          </p:cNvPr>
          <p:cNvCxnSpPr>
            <a:cxnSpLocks/>
          </p:cNvCxnSpPr>
          <p:nvPr/>
        </p:nvCxnSpPr>
        <p:spPr>
          <a:xfrm rot="16200000">
            <a:off x="3427885" y="341621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4" name="TextBox 513">
            <a:extLst>
              <a:ext uri="{FF2B5EF4-FFF2-40B4-BE49-F238E27FC236}">
                <a16:creationId xmlns:a16="http://schemas.microsoft.com/office/drawing/2014/main" id="{4AE7286B-F8D2-F661-6DFF-BBCD50A1319E}"/>
              </a:ext>
            </a:extLst>
          </p:cNvPr>
          <p:cNvSpPr txBox="1"/>
          <p:nvPr/>
        </p:nvSpPr>
        <p:spPr>
          <a:xfrm>
            <a:off x="3390765" y="3448008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E4432EAC-6E7F-FC36-E674-CFAB55221E09}"/>
              </a:ext>
            </a:extLst>
          </p:cNvPr>
          <p:cNvCxnSpPr>
            <a:cxnSpLocks/>
          </p:cNvCxnSpPr>
          <p:nvPr/>
        </p:nvCxnSpPr>
        <p:spPr>
          <a:xfrm rot="16200000">
            <a:off x="3916835" y="341621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6" name="TextBox 515">
            <a:extLst>
              <a:ext uri="{FF2B5EF4-FFF2-40B4-BE49-F238E27FC236}">
                <a16:creationId xmlns:a16="http://schemas.microsoft.com/office/drawing/2014/main" id="{3ADD5DE5-599D-F0A7-15F9-35D0F76A03C5}"/>
              </a:ext>
            </a:extLst>
          </p:cNvPr>
          <p:cNvSpPr txBox="1"/>
          <p:nvPr/>
        </p:nvSpPr>
        <p:spPr>
          <a:xfrm>
            <a:off x="3879715" y="3448008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7F397E99-FE15-462C-5A0E-31F80E01F57D}"/>
              </a:ext>
            </a:extLst>
          </p:cNvPr>
          <p:cNvSpPr txBox="1"/>
          <p:nvPr/>
        </p:nvSpPr>
        <p:spPr>
          <a:xfrm>
            <a:off x="754693" y="2954891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6C2521FD-2DFB-C802-B414-6A461B3CBCF2}"/>
              </a:ext>
            </a:extLst>
          </p:cNvPr>
          <p:cNvSpPr txBox="1"/>
          <p:nvPr/>
        </p:nvSpPr>
        <p:spPr>
          <a:xfrm>
            <a:off x="1326040" y="3738252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33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7E461553-366C-6F68-B39E-E0C88962AA54}"/>
              </a:ext>
            </a:extLst>
          </p:cNvPr>
          <p:cNvSpPr txBox="1"/>
          <p:nvPr/>
        </p:nvSpPr>
        <p:spPr>
          <a:xfrm>
            <a:off x="1526065" y="3738252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0831C85C-9E81-DD5F-F471-45FDDACF3D69}"/>
              </a:ext>
            </a:extLst>
          </p:cNvPr>
          <p:cNvSpPr txBox="1"/>
          <p:nvPr/>
        </p:nvSpPr>
        <p:spPr>
          <a:xfrm>
            <a:off x="1145065" y="3738252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6BE0DF75-BA96-D648-4680-1B4008743D8D}"/>
              </a:ext>
            </a:extLst>
          </p:cNvPr>
          <p:cNvSpPr txBox="1"/>
          <p:nvPr/>
        </p:nvSpPr>
        <p:spPr>
          <a:xfrm>
            <a:off x="1735615" y="3738252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892BAF2D-53A0-B2F2-D232-2099F2E4859E}"/>
              </a:ext>
            </a:extLst>
          </p:cNvPr>
          <p:cNvSpPr txBox="1"/>
          <p:nvPr/>
        </p:nvSpPr>
        <p:spPr>
          <a:xfrm>
            <a:off x="1919765" y="3738252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4EC8EC6D-2C2C-F458-5A57-B08843C0C0C2}"/>
              </a:ext>
            </a:extLst>
          </p:cNvPr>
          <p:cNvSpPr txBox="1"/>
          <p:nvPr/>
        </p:nvSpPr>
        <p:spPr>
          <a:xfrm>
            <a:off x="2116615" y="3738252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11B85167-4D09-E207-1F40-35083F73E75E}"/>
              </a:ext>
            </a:extLst>
          </p:cNvPr>
          <p:cNvSpPr txBox="1"/>
          <p:nvPr/>
        </p:nvSpPr>
        <p:spPr>
          <a:xfrm>
            <a:off x="2332794" y="3738252"/>
            <a:ext cx="57708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5E8C15D4-290A-C600-664E-C146EAFCD661}"/>
              </a:ext>
            </a:extLst>
          </p:cNvPr>
          <p:cNvSpPr txBox="1"/>
          <p:nvPr/>
        </p:nvSpPr>
        <p:spPr>
          <a:xfrm>
            <a:off x="2545519" y="3738252"/>
            <a:ext cx="57708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E6A4F3D5-BFDA-892C-791C-8EE7B6E38B3C}"/>
              </a:ext>
            </a:extLst>
          </p:cNvPr>
          <p:cNvSpPr txBox="1"/>
          <p:nvPr/>
        </p:nvSpPr>
        <p:spPr>
          <a:xfrm>
            <a:off x="2720144" y="3738252"/>
            <a:ext cx="57708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B6AE2E0E-22AE-6AFA-DD6F-7F0656E1E72A}"/>
              </a:ext>
            </a:extLst>
          </p:cNvPr>
          <p:cNvSpPr txBox="1"/>
          <p:nvPr/>
        </p:nvSpPr>
        <p:spPr>
          <a:xfrm>
            <a:off x="2842674" y="3738253"/>
            <a:ext cx="264674" cy="1046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/>
                <a:ea typeface="Aileron" charset="0"/>
                <a:cs typeface="Arial"/>
              </a:rPr>
              <a:t>6</a:t>
            </a:r>
            <a:endParaRPr lang="en-GB" sz="80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897C71BF-CE10-42E2-A6A6-207FA0C86370}"/>
              </a:ext>
            </a:extLst>
          </p:cNvPr>
          <p:cNvSpPr txBox="1"/>
          <p:nvPr/>
        </p:nvSpPr>
        <p:spPr>
          <a:xfrm>
            <a:off x="3136069" y="3738252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94287843-68AE-31D2-4E61-E1B891334EF2}"/>
              </a:ext>
            </a:extLst>
          </p:cNvPr>
          <p:cNvSpPr txBox="1"/>
          <p:nvPr/>
        </p:nvSpPr>
        <p:spPr>
          <a:xfrm>
            <a:off x="3332919" y="3738252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573E9BC5-A06D-0C25-C532-5186933107A9}"/>
              </a:ext>
            </a:extLst>
          </p:cNvPr>
          <p:cNvSpPr txBox="1"/>
          <p:nvPr/>
        </p:nvSpPr>
        <p:spPr>
          <a:xfrm>
            <a:off x="3529769" y="3738252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7" name="TextBox 546">
            <a:extLst>
              <a:ext uri="{FF2B5EF4-FFF2-40B4-BE49-F238E27FC236}">
                <a16:creationId xmlns:a16="http://schemas.microsoft.com/office/drawing/2014/main" id="{F0F870CC-6731-75E7-029C-84356BBB7CE6}"/>
              </a:ext>
            </a:extLst>
          </p:cNvPr>
          <p:cNvSpPr txBox="1"/>
          <p:nvPr/>
        </p:nvSpPr>
        <p:spPr>
          <a:xfrm>
            <a:off x="3723444" y="3738252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BBB2E6C7-E866-CA5F-E304-D6040B0463C5}"/>
              </a:ext>
            </a:extLst>
          </p:cNvPr>
          <p:cNvSpPr txBox="1"/>
          <p:nvPr/>
        </p:nvSpPr>
        <p:spPr>
          <a:xfrm>
            <a:off x="3913944" y="3738252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556" name="Picture 555" descr="A picture containing map, screenshot&#10;&#10;Description automatically generated">
            <a:extLst>
              <a:ext uri="{FF2B5EF4-FFF2-40B4-BE49-F238E27FC236}">
                <a16:creationId xmlns:a16="http://schemas.microsoft.com/office/drawing/2014/main" id="{59F9B216-29BC-5893-9FEA-F01C7150A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15" y="1727164"/>
            <a:ext cx="2921000" cy="1612900"/>
          </a:xfrm>
          <a:prstGeom prst="rect">
            <a:avLst/>
          </a:prstGeom>
        </p:spPr>
      </p:pic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26115B19-54F4-55F2-5C24-3A407E7B3F5D}"/>
              </a:ext>
            </a:extLst>
          </p:cNvPr>
          <p:cNvCxnSpPr>
            <a:cxnSpLocks/>
          </p:cNvCxnSpPr>
          <p:nvPr/>
        </p:nvCxnSpPr>
        <p:spPr>
          <a:xfrm>
            <a:off x="912441" y="3028902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0" name="TextBox 519">
            <a:extLst>
              <a:ext uri="{FF2B5EF4-FFF2-40B4-BE49-F238E27FC236}">
                <a16:creationId xmlns:a16="http://schemas.microsoft.com/office/drawing/2014/main" id="{98F23EC9-9AA8-FDD3-6107-8F60E23A0613}"/>
              </a:ext>
            </a:extLst>
          </p:cNvPr>
          <p:cNvSpPr txBox="1"/>
          <p:nvPr/>
        </p:nvSpPr>
        <p:spPr>
          <a:xfrm>
            <a:off x="754693" y="2634216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F9385089-1B1D-426E-35E8-78E520B31333}"/>
              </a:ext>
            </a:extLst>
          </p:cNvPr>
          <p:cNvCxnSpPr>
            <a:cxnSpLocks/>
          </p:cNvCxnSpPr>
          <p:nvPr/>
        </p:nvCxnSpPr>
        <p:spPr>
          <a:xfrm>
            <a:off x="912441" y="270822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2" name="TextBox 521">
            <a:extLst>
              <a:ext uri="{FF2B5EF4-FFF2-40B4-BE49-F238E27FC236}">
                <a16:creationId xmlns:a16="http://schemas.microsoft.com/office/drawing/2014/main" id="{2BC1957C-4740-5BBB-2FA6-1223849286FF}"/>
              </a:ext>
            </a:extLst>
          </p:cNvPr>
          <p:cNvSpPr txBox="1"/>
          <p:nvPr/>
        </p:nvSpPr>
        <p:spPr>
          <a:xfrm>
            <a:off x="754693" y="2326241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43512C37-A719-1136-504B-6631A35B1451}"/>
              </a:ext>
            </a:extLst>
          </p:cNvPr>
          <p:cNvCxnSpPr>
            <a:cxnSpLocks/>
          </p:cNvCxnSpPr>
          <p:nvPr/>
        </p:nvCxnSpPr>
        <p:spPr>
          <a:xfrm>
            <a:off x="912441" y="2400252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4" name="TextBox 523">
            <a:extLst>
              <a:ext uri="{FF2B5EF4-FFF2-40B4-BE49-F238E27FC236}">
                <a16:creationId xmlns:a16="http://schemas.microsoft.com/office/drawing/2014/main" id="{A64ED68A-BA65-5335-9062-1C127F12288F}"/>
              </a:ext>
            </a:extLst>
          </p:cNvPr>
          <p:cNvSpPr txBox="1"/>
          <p:nvPr/>
        </p:nvSpPr>
        <p:spPr>
          <a:xfrm>
            <a:off x="754693" y="2002391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3A259D5A-92F3-1349-A9AF-6C846A069AEA}"/>
              </a:ext>
            </a:extLst>
          </p:cNvPr>
          <p:cNvCxnSpPr>
            <a:cxnSpLocks/>
          </p:cNvCxnSpPr>
          <p:nvPr/>
        </p:nvCxnSpPr>
        <p:spPr>
          <a:xfrm>
            <a:off x="912441" y="2076402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6" name="TextBox 525">
            <a:extLst>
              <a:ext uri="{FF2B5EF4-FFF2-40B4-BE49-F238E27FC236}">
                <a16:creationId xmlns:a16="http://schemas.microsoft.com/office/drawing/2014/main" id="{D925DDBF-73D4-15BD-2B9B-D50C24F052DD}"/>
              </a:ext>
            </a:extLst>
          </p:cNvPr>
          <p:cNvSpPr txBox="1"/>
          <p:nvPr/>
        </p:nvSpPr>
        <p:spPr>
          <a:xfrm>
            <a:off x="690573" y="1684891"/>
            <a:ext cx="19236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E53C9F7E-D7B1-2125-C3A5-E419B57C2997}"/>
              </a:ext>
            </a:extLst>
          </p:cNvPr>
          <p:cNvCxnSpPr>
            <a:cxnSpLocks/>
          </p:cNvCxnSpPr>
          <p:nvPr/>
        </p:nvCxnSpPr>
        <p:spPr>
          <a:xfrm>
            <a:off x="912441" y="1758902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4" name="Group 563">
            <a:extLst>
              <a:ext uri="{FF2B5EF4-FFF2-40B4-BE49-F238E27FC236}">
                <a16:creationId xmlns:a16="http://schemas.microsoft.com/office/drawing/2014/main" id="{0F57819B-CBA6-17C0-F398-FB22F1B915B1}"/>
              </a:ext>
            </a:extLst>
          </p:cNvPr>
          <p:cNvGrpSpPr/>
          <p:nvPr/>
        </p:nvGrpSpPr>
        <p:grpSpPr>
          <a:xfrm>
            <a:off x="2847175" y="1873753"/>
            <a:ext cx="977144" cy="246221"/>
            <a:chOff x="2936174" y="2050178"/>
            <a:chExt cx="977144" cy="246221"/>
          </a:xfrm>
        </p:grpSpPr>
        <p:sp>
          <p:nvSpPr>
            <p:cNvPr id="529" name="TextBox 528">
              <a:extLst>
                <a:ext uri="{FF2B5EF4-FFF2-40B4-BE49-F238E27FC236}">
                  <a16:creationId xmlns:a16="http://schemas.microsoft.com/office/drawing/2014/main" id="{CAF7E145-564C-EF37-3AD3-BF65238B4C85}"/>
                </a:ext>
              </a:extLst>
            </p:cNvPr>
            <p:cNvSpPr txBox="1"/>
            <p:nvPr/>
          </p:nvSpPr>
          <p:spPr>
            <a:xfrm>
              <a:off x="3148685" y="2050178"/>
              <a:ext cx="76463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Elacestrant</a:t>
              </a:r>
            </a:p>
            <a:p>
              <a:r>
                <a:rPr lang="en-GB" sz="80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Standard of care</a:t>
              </a:r>
            </a:p>
          </p:txBody>
        </p: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93D7CE6F-24DA-5959-BD06-CA2B49D4F6CA}"/>
                </a:ext>
              </a:extLst>
            </p:cNvPr>
            <p:cNvCxnSpPr>
              <a:cxnSpLocks/>
            </p:cNvCxnSpPr>
            <p:nvPr/>
          </p:nvCxnSpPr>
          <p:spPr>
            <a:xfrm>
              <a:off x="2936174" y="2116641"/>
              <a:ext cx="15984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AEC0F8B0-6685-9130-EBC6-2D9EE1DB6D29}"/>
                </a:ext>
              </a:extLst>
            </p:cNvPr>
            <p:cNvSpPr/>
            <p:nvPr/>
          </p:nvSpPr>
          <p:spPr>
            <a:xfrm>
              <a:off x="2977000" y="2077547"/>
              <a:ext cx="78189" cy="781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486CC015-D2F4-8BDD-B3B5-C7BA98DD3596}"/>
                </a:ext>
              </a:extLst>
            </p:cNvPr>
            <p:cNvCxnSpPr>
              <a:cxnSpLocks/>
            </p:cNvCxnSpPr>
            <p:nvPr/>
          </p:nvCxnSpPr>
          <p:spPr>
            <a:xfrm>
              <a:off x="2936174" y="2240466"/>
              <a:ext cx="159841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B126E813-5C24-87CE-41C0-7EB021014CF4}"/>
                </a:ext>
              </a:extLst>
            </p:cNvPr>
            <p:cNvSpPr/>
            <p:nvPr/>
          </p:nvSpPr>
          <p:spPr>
            <a:xfrm>
              <a:off x="2977000" y="2201372"/>
              <a:ext cx="78189" cy="7818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5" name="TextBox 564">
            <a:extLst>
              <a:ext uri="{FF2B5EF4-FFF2-40B4-BE49-F238E27FC236}">
                <a16:creationId xmlns:a16="http://schemas.microsoft.com/office/drawing/2014/main" id="{E6B942AB-AB11-752B-876A-3A8876990E96}"/>
              </a:ext>
            </a:extLst>
          </p:cNvPr>
          <p:cNvSpPr txBox="1"/>
          <p:nvPr/>
        </p:nvSpPr>
        <p:spPr>
          <a:xfrm>
            <a:off x="5880117" y="3566172"/>
            <a:ext cx="88325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id="{75ABFC05-7195-D966-7F1D-B4714BD42F65}"/>
              </a:ext>
            </a:extLst>
          </p:cNvPr>
          <p:cNvSpPr txBox="1"/>
          <p:nvPr/>
        </p:nvSpPr>
        <p:spPr>
          <a:xfrm rot="16200000">
            <a:off x="3766669" y="2475931"/>
            <a:ext cx="1336904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GB" sz="1000" b="1">
                <a:latin typeface="Arial"/>
                <a:ea typeface="Aileron" charset="0"/>
                <a:cs typeface="Arial"/>
              </a:rPr>
              <a:t>Probability of PFS (%)</a:t>
            </a:r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52CE69FF-586E-FF21-755E-9B36FC9E20EF}"/>
              </a:ext>
            </a:extLst>
          </p:cNvPr>
          <p:cNvSpPr txBox="1"/>
          <p:nvPr/>
        </p:nvSpPr>
        <p:spPr>
          <a:xfrm>
            <a:off x="4655059" y="3250234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id="{47D68DE0-14C2-7947-D9E6-4AF5D14A5C01}"/>
              </a:ext>
            </a:extLst>
          </p:cNvPr>
          <p:cNvCxnSpPr>
            <a:cxnSpLocks/>
          </p:cNvCxnSpPr>
          <p:nvPr/>
        </p:nvCxnSpPr>
        <p:spPr>
          <a:xfrm>
            <a:off x="4748687" y="3324245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BE9E58E2-362F-F06B-41C2-B0627846510F}"/>
              </a:ext>
            </a:extLst>
          </p:cNvPr>
          <p:cNvCxnSpPr>
            <a:cxnSpLocks/>
          </p:cNvCxnSpPr>
          <p:nvPr/>
        </p:nvCxnSpPr>
        <p:spPr>
          <a:xfrm>
            <a:off x="4802687" y="3387664"/>
            <a:ext cx="31004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id="{BA26CDBF-5B17-CFF4-9B40-1E3AC6B245FD}"/>
              </a:ext>
            </a:extLst>
          </p:cNvPr>
          <p:cNvCxnSpPr>
            <a:cxnSpLocks/>
          </p:cNvCxnSpPr>
          <p:nvPr/>
        </p:nvCxnSpPr>
        <p:spPr>
          <a:xfrm flipV="1">
            <a:off x="4803766" y="1684891"/>
            <a:ext cx="0" cy="170385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>
            <a:extLst>
              <a:ext uri="{FF2B5EF4-FFF2-40B4-BE49-F238E27FC236}">
                <a16:creationId xmlns:a16="http://schemas.microsoft.com/office/drawing/2014/main" id="{FC642DB3-37FE-C11F-B19E-545A25061DCB}"/>
              </a:ext>
            </a:extLst>
          </p:cNvPr>
          <p:cNvCxnSpPr>
            <a:cxnSpLocks/>
          </p:cNvCxnSpPr>
          <p:nvPr/>
        </p:nvCxnSpPr>
        <p:spPr>
          <a:xfrm rot="16200000">
            <a:off x="5330146" y="341621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2" name="TextBox 571">
            <a:extLst>
              <a:ext uri="{FF2B5EF4-FFF2-40B4-BE49-F238E27FC236}">
                <a16:creationId xmlns:a16="http://schemas.microsoft.com/office/drawing/2014/main" id="{2BCBBF99-7DA9-3CC4-E250-CC046C050F11}"/>
              </a:ext>
            </a:extLst>
          </p:cNvPr>
          <p:cNvSpPr txBox="1"/>
          <p:nvPr/>
        </p:nvSpPr>
        <p:spPr>
          <a:xfrm>
            <a:off x="5325086" y="3448008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77B97EA7-2133-13A3-2893-FAC80FFE687E}"/>
              </a:ext>
            </a:extLst>
          </p:cNvPr>
          <p:cNvSpPr txBox="1"/>
          <p:nvPr/>
        </p:nvSpPr>
        <p:spPr>
          <a:xfrm>
            <a:off x="4781286" y="3738252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78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574" name="TextBox 573">
            <a:extLst>
              <a:ext uri="{FF2B5EF4-FFF2-40B4-BE49-F238E27FC236}">
                <a16:creationId xmlns:a16="http://schemas.microsoft.com/office/drawing/2014/main" id="{5DEADB95-B613-DFC7-1BD6-BC4B4D85224A}"/>
              </a:ext>
            </a:extLst>
          </p:cNvPr>
          <p:cNvSpPr txBox="1"/>
          <p:nvPr/>
        </p:nvSpPr>
        <p:spPr>
          <a:xfrm>
            <a:off x="4171606" y="3701319"/>
            <a:ext cx="55624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 b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Elacestrant</a:t>
            </a:r>
          </a:p>
          <a:p>
            <a:pPr algn="r"/>
            <a:r>
              <a:rPr lang="en-GB" sz="8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SOC</a:t>
            </a:r>
          </a:p>
        </p:txBody>
      </p:sp>
      <p:cxnSp>
        <p:nvCxnSpPr>
          <p:cNvPr id="575" name="Straight Connector 574">
            <a:extLst>
              <a:ext uri="{FF2B5EF4-FFF2-40B4-BE49-F238E27FC236}">
                <a16:creationId xmlns:a16="http://schemas.microsoft.com/office/drawing/2014/main" id="{B1D21CA4-CB8C-B4E4-45D5-706707CD0405}"/>
              </a:ext>
            </a:extLst>
          </p:cNvPr>
          <p:cNvCxnSpPr>
            <a:cxnSpLocks/>
          </p:cNvCxnSpPr>
          <p:nvPr/>
        </p:nvCxnSpPr>
        <p:spPr>
          <a:xfrm rot="16200000">
            <a:off x="5830124" y="341621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6" name="TextBox 575">
            <a:extLst>
              <a:ext uri="{FF2B5EF4-FFF2-40B4-BE49-F238E27FC236}">
                <a16:creationId xmlns:a16="http://schemas.microsoft.com/office/drawing/2014/main" id="{3883C662-F04A-3643-DDBD-64D4D4397829}"/>
              </a:ext>
            </a:extLst>
          </p:cNvPr>
          <p:cNvSpPr txBox="1"/>
          <p:nvPr/>
        </p:nvSpPr>
        <p:spPr>
          <a:xfrm>
            <a:off x="5793004" y="3448008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577" name="Straight Connector 576">
            <a:extLst>
              <a:ext uri="{FF2B5EF4-FFF2-40B4-BE49-F238E27FC236}">
                <a16:creationId xmlns:a16="http://schemas.microsoft.com/office/drawing/2014/main" id="{ABC55715-DF15-E5CF-2DCE-9B7FE233C300}"/>
              </a:ext>
            </a:extLst>
          </p:cNvPr>
          <p:cNvCxnSpPr>
            <a:cxnSpLocks/>
          </p:cNvCxnSpPr>
          <p:nvPr/>
        </p:nvCxnSpPr>
        <p:spPr>
          <a:xfrm rot="16200000">
            <a:off x="6821273" y="341621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8" name="TextBox 577">
            <a:extLst>
              <a:ext uri="{FF2B5EF4-FFF2-40B4-BE49-F238E27FC236}">
                <a16:creationId xmlns:a16="http://schemas.microsoft.com/office/drawing/2014/main" id="{BB766EED-B4C4-0EF0-36AC-CE616FFDAB0E}"/>
              </a:ext>
            </a:extLst>
          </p:cNvPr>
          <p:cNvSpPr txBox="1"/>
          <p:nvPr/>
        </p:nvSpPr>
        <p:spPr>
          <a:xfrm>
            <a:off x="6784153" y="3448008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579" name="Straight Connector 578">
            <a:extLst>
              <a:ext uri="{FF2B5EF4-FFF2-40B4-BE49-F238E27FC236}">
                <a16:creationId xmlns:a16="http://schemas.microsoft.com/office/drawing/2014/main" id="{6BC33630-4B7C-A1F7-4610-12DD0E58BB79}"/>
              </a:ext>
            </a:extLst>
          </p:cNvPr>
          <p:cNvCxnSpPr>
            <a:cxnSpLocks/>
          </p:cNvCxnSpPr>
          <p:nvPr/>
        </p:nvCxnSpPr>
        <p:spPr>
          <a:xfrm rot="16200000">
            <a:off x="4832081" y="341621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0" name="TextBox 579">
            <a:extLst>
              <a:ext uri="{FF2B5EF4-FFF2-40B4-BE49-F238E27FC236}">
                <a16:creationId xmlns:a16="http://schemas.microsoft.com/office/drawing/2014/main" id="{D6E94A22-D59B-A7DD-6589-92E8EC5884F3}"/>
              </a:ext>
            </a:extLst>
          </p:cNvPr>
          <p:cNvSpPr txBox="1"/>
          <p:nvPr/>
        </p:nvSpPr>
        <p:spPr>
          <a:xfrm>
            <a:off x="4827021" y="3448008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581" name="Straight Connector 580">
            <a:extLst>
              <a:ext uri="{FF2B5EF4-FFF2-40B4-BE49-F238E27FC236}">
                <a16:creationId xmlns:a16="http://schemas.microsoft.com/office/drawing/2014/main" id="{BDA2416B-676F-2F3E-67C7-CA9EA82B2631}"/>
              </a:ext>
            </a:extLst>
          </p:cNvPr>
          <p:cNvCxnSpPr>
            <a:cxnSpLocks/>
          </p:cNvCxnSpPr>
          <p:nvPr/>
        </p:nvCxnSpPr>
        <p:spPr>
          <a:xfrm rot="16200000">
            <a:off x="6324532" y="341621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2" name="TextBox 581">
            <a:extLst>
              <a:ext uri="{FF2B5EF4-FFF2-40B4-BE49-F238E27FC236}">
                <a16:creationId xmlns:a16="http://schemas.microsoft.com/office/drawing/2014/main" id="{7B353A8D-B917-CCE9-2ED7-1EDD49E138D7}"/>
              </a:ext>
            </a:extLst>
          </p:cNvPr>
          <p:cNvSpPr txBox="1"/>
          <p:nvPr/>
        </p:nvSpPr>
        <p:spPr>
          <a:xfrm>
            <a:off x="6287412" y="3448008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583" name="Straight Connector 582">
            <a:extLst>
              <a:ext uri="{FF2B5EF4-FFF2-40B4-BE49-F238E27FC236}">
                <a16:creationId xmlns:a16="http://schemas.microsoft.com/office/drawing/2014/main" id="{154192E0-A786-BFBC-696B-08825862C2D6}"/>
              </a:ext>
            </a:extLst>
          </p:cNvPr>
          <p:cNvCxnSpPr>
            <a:cxnSpLocks/>
          </p:cNvCxnSpPr>
          <p:nvPr/>
        </p:nvCxnSpPr>
        <p:spPr>
          <a:xfrm rot="16200000">
            <a:off x="7314563" y="341621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4" name="TextBox 583">
            <a:extLst>
              <a:ext uri="{FF2B5EF4-FFF2-40B4-BE49-F238E27FC236}">
                <a16:creationId xmlns:a16="http://schemas.microsoft.com/office/drawing/2014/main" id="{79FEA866-E7F2-8B4F-7668-443D526A1BFC}"/>
              </a:ext>
            </a:extLst>
          </p:cNvPr>
          <p:cNvSpPr txBox="1"/>
          <p:nvPr/>
        </p:nvSpPr>
        <p:spPr>
          <a:xfrm>
            <a:off x="7277443" y="3448008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9A4CDDD7-A2AC-A057-7121-A19A1F256DE5}"/>
              </a:ext>
            </a:extLst>
          </p:cNvPr>
          <p:cNvCxnSpPr>
            <a:cxnSpLocks/>
          </p:cNvCxnSpPr>
          <p:nvPr/>
        </p:nvCxnSpPr>
        <p:spPr>
          <a:xfrm rot="16200000">
            <a:off x="7812017" y="341621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6" name="TextBox 585">
            <a:extLst>
              <a:ext uri="{FF2B5EF4-FFF2-40B4-BE49-F238E27FC236}">
                <a16:creationId xmlns:a16="http://schemas.microsoft.com/office/drawing/2014/main" id="{EE4122B6-7215-6022-A771-EDF4CF41CB0A}"/>
              </a:ext>
            </a:extLst>
          </p:cNvPr>
          <p:cNvSpPr txBox="1"/>
          <p:nvPr/>
        </p:nvSpPr>
        <p:spPr>
          <a:xfrm>
            <a:off x="7774897" y="3448008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87" name="TextBox 586">
            <a:extLst>
              <a:ext uri="{FF2B5EF4-FFF2-40B4-BE49-F238E27FC236}">
                <a16:creationId xmlns:a16="http://schemas.microsoft.com/office/drawing/2014/main" id="{32C617E0-5E3F-2AFE-182F-61D79F2A579A}"/>
              </a:ext>
            </a:extLst>
          </p:cNvPr>
          <p:cNvSpPr txBox="1"/>
          <p:nvPr/>
        </p:nvSpPr>
        <p:spPr>
          <a:xfrm>
            <a:off x="4590939" y="2933074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88" name="TextBox 587">
            <a:extLst>
              <a:ext uri="{FF2B5EF4-FFF2-40B4-BE49-F238E27FC236}">
                <a16:creationId xmlns:a16="http://schemas.microsoft.com/office/drawing/2014/main" id="{2DD5FFE0-E28D-7179-F58B-7A0DD0112CDA}"/>
              </a:ext>
            </a:extLst>
          </p:cNvPr>
          <p:cNvSpPr txBox="1"/>
          <p:nvPr/>
        </p:nvSpPr>
        <p:spPr>
          <a:xfrm>
            <a:off x="5162286" y="3738252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31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949E6F41-0A40-D87C-A444-BF79001A9B33}"/>
              </a:ext>
            </a:extLst>
          </p:cNvPr>
          <p:cNvSpPr txBox="1"/>
          <p:nvPr/>
        </p:nvSpPr>
        <p:spPr>
          <a:xfrm>
            <a:off x="5362311" y="3738252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id="{C5D25980-2418-66D2-065A-DD8C2205CAC2}"/>
              </a:ext>
            </a:extLst>
          </p:cNvPr>
          <p:cNvSpPr txBox="1"/>
          <p:nvPr/>
        </p:nvSpPr>
        <p:spPr>
          <a:xfrm>
            <a:off x="4981311" y="3738252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42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591" name="TextBox 590">
            <a:extLst>
              <a:ext uri="{FF2B5EF4-FFF2-40B4-BE49-F238E27FC236}">
                <a16:creationId xmlns:a16="http://schemas.microsoft.com/office/drawing/2014/main" id="{AD72D755-DD26-FAAA-1712-F776D6166FA7}"/>
              </a:ext>
            </a:extLst>
          </p:cNvPr>
          <p:cNvSpPr txBox="1"/>
          <p:nvPr/>
        </p:nvSpPr>
        <p:spPr>
          <a:xfrm>
            <a:off x="5591424" y="3738252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92" name="TextBox 591">
            <a:extLst>
              <a:ext uri="{FF2B5EF4-FFF2-40B4-BE49-F238E27FC236}">
                <a16:creationId xmlns:a16="http://schemas.microsoft.com/office/drawing/2014/main" id="{6719826E-01CF-5C7F-7571-ED6CE1BAE8D1}"/>
              </a:ext>
            </a:extLst>
          </p:cNvPr>
          <p:cNvSpPr txBox="1"/>
          <p:nvPr/>
        </p:nvSpPr>
        <p:spPr>
          <a:xfrm>
            <a:off x="5774956" y="3738252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93" name="TextBox 592">
            <a:extLst>
              <a:ext uri="{FF2B5EF4-FFF2-40B4-BE49-F238E27FC236}">
                <a16:creationId xmlns:a16="http://schemas.microsoft.com/office/drawing/2014/main" id="{45F122B0-7469-F837-6361-0202509A7C03}"/>
              </a:ext>
            </a:extLst>
          </p:cNvPr>
          <p:cNvSpPr txBox="1"/>
          <p:nvPr/>
        </p:nvSpPr>
        <p:spPr>
          <a:xfrm>
            <a:off x="5984506" y="3738252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4" name="TextBox 593">
            <a:extLst>
              <a:ext uri="{FF2B5EF4-FFF2-40B4-BE49-F238E27FC236}">
                <a16:creationId xmlns:a16="http://schemas.microsoft.com/office/drawing/2014/main" id="{10D55024-2550-474C-E1DB-4DCE57BD137D}"/>
              </a:ext>
            </a:extLst>
          </p:cNvPr>
          <p:cNvSpPr txBox="1"/>
          <p:nvPr/>
        </p:nvSpPr>
        <p:spPr>
          <a:xfrm>
            <a:off x="6199916" y="3738252"/>
            <a:ext cx="57708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5" name="TextBox 594">
            <a:extLst>
              <a:ext uri="{FF2B5EF4-FFF2-40B4-BE49-F238E27FC236}">
                <a16:creationId xmlns:a16="http://schemas.microsoft.com/office/drawing/2014/main" id="{B0D39C54-F58A-673C-4C5A-79196114E4B3}"/>
              </a:ext>
            </a:extLst>
          </p:cNvPr>
          <p:cNvSpPr txBox="1"/>
          <p:nvPr/>
        </p:nvSpPr>
        <p:spPr>
          <a:xfrm>
            <a:off x="6418526" y="3738252"/>
            <a:ext cx="57708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6" name="TextBox 595">
            <a:extLst>
              <a:ext uri="{FF2B5EF4-FFF2-40B4-BE49-F238E27FC236}">
                <a16:creationId xmlns:a16="http://schemas.microsoft.com/office/drawing/2014/main" id="{78F0EA02-E8E4-1740-B6B9-052BEAB67249}"/>
              </a:ext>
            </a:extLst>
          </p:cNvPr>
          <p:cNvSpPr txBox="1"/>
          <p:nvPr/>
        </p:nvSpPr>
        <p:spPr>
          <a:xfrm>
            <a:off x="6606694" y="3738252"/>
            <a:ext cx="57708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F2AA2691-3A29-0053-F647-BD95C737BC55}"/>
              </a:ext>
            </a:extLst>
          </p:cNvPr>
          <p:cNvSpPr txBox="1"/>
          <p:nvPr/>
        </p:nvSpPr>
        <p:spPr>
          <a:xfrm>
            <a:off x="6819419" y="3738252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87DDC9FA-1BBF-21FD-3A6B-027E7A748C5A}"/>
              </a:ext>
            </a:extLst>
          </p:cNvPr>
          <p:cNvSpPr txBox="1"/>
          <p:nvPr/>
        </p:nvSpPr>
        <p:spPr>
          <a:xfrm>
            <a:off x="7013360" y="3738252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99" name="TextBox 598">
            <a:extLst>
              <a:ext uri="{FF2B5EF4-FFF2-40B4-BE49-F238E27FC236}">
                <a16:creationId xmlns:a16="http://schemas.microsoft.com/office/drawing/2014/main" id="{EEC5865D-582C-AEBC-CE31-D88D21BD37B1}"/>
              </a:ext>
            </a:extLst>
          </p:cNvPr>
          <p:cNvSpPr txBox="1"/>
          <p:nvPr/>
        </p:nvSpPr>
        <p:spPr>
          <a:xfrm>
            <a:off x="7219735" y="3738252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0" name="TextBox 599">
            <a:extLst>
              <a:ext uri="{FF2B5EF4-FFF2-40B4-BE49-F238E27FC236}">
                <a16:creationId xmlns:a16="http://schemas.microsoft.com/office/drawing/2014/main" id="{387A5F89-3D91-AC16-22BF-F0A555BBEAC8}"/>
              </a:ext>
            </a:extLst>
          </p:cNvPr>
          <p:cNvSpPr txBox="1"/>
          <p:nvPr/>
        </p:nvSpPr>
        <p:spPr>
          <a:xfrm>
            <a:off x="7423064" y="3738252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217E6A9D-089E-D063-D1A8-0E54001D6C4B}"/>
              </a:ext>
            </a:extLst>
          </p:cNvPr>
          <p:cNvSpPr txBox="1"/>
          <p:nvPr/>
        </p:nvSpPr>
        <p:spPr>
          <a:xfrm>
            <a:off x="7625299" y="3738252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ADA4FC9B-9567-1DCF-C452-4DCBFDFF86A6}"/>
              </a:ext>
            </a:extLst>
          </p:cNvPr>
          <p:cNvSpPr txBox="1"/>
          <p:nvPr/>
        </p:nvSpPr>
        <p:spPr>
          <a:xfrm>
            <a:off x="7827534" y="3738252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C85F8032-85AC-86E7-2303-589AA230C135}"/>
              </a:ext>
            </a:extLst>
          </p:cNvPr>
          <p:cNvCxnSpPr>
            <a:cxnSpLocks/>
          </p:cNvCxnSpPr>
          <p:nvPr/>
        </p:nvCxnSpPr>
        <p:spPr>
          <a:xfrm>
            <a:off x="4748687" y="3007085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5" name="TextBox 604">
            <a:extLst>
              <a:ext uri="{FF2B5EF4-FFF2-40B4-BE49-F238E27FC236}">
                <a16:creationId xmlns:a16="http://schemas.microsoft.com/office/drawing/2014/main" id="{F4EFDC7E-13B5-EC87-AA30-87A654492FC5}"/>
              </a:ext>
            </a:extLst>
          </p:cNvPr>
          <p:cNvSpPr txBox="1"/>
          <p:nvPr/>
        </p:nvSpPr>
        <p:spPr>
          <a:xfrm>
            <a:off x="4590939" y="2634216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D1E41B4E-87DB-7D12-C806-51356BDDB367}"/>
              </a:ext>
            </a:extLst>
          </p:cNvPr>
          <p:cNvCxnSpPr>
            <a:cxnSpLocks/>
          </p:cNvCxnSpPr>
          <p:nvPr/>
        </p:nvCxnSpPr>
        <p:spPr>
          <a:xfrm>
            <a:off x="4748687" y="270822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7" name="TextBox 606">
            <a:extLst>
              <a:ext uri="{FF2B5EF4-FFF2-40B4-BE49-F238E27FC236}">
                <a16:creationId xmlns:a16="http://schemas.microsoft.com/office/drawing/2014/main" id="{508CEB4E-47A0-5F57-DAA1-85C94DD98836}"/>
              </a:ext>
            </a:extLst>
          </p:cNvPr>
          <p:cNvSpPr txBox="1"/>
          <p:nvPr/>
        </p:nvSpPr>
        <p:spPr>
          <a:xfrm>
            <a:off x="4590939" y="2326241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0D027A68-B53A-BBFD-5FB5-FD34DBD50ED3}"/>
              </a:ext>
            </a:extLst>
          </p:cNvPr>
          <p:cNvCxnSpPr>
            <a:cxnSpLocks/>
          </p:cNvCxnSpPr>
          <p:nvPr/>
        </p:nvCxnSpPr>
        <p:spPr>
          <a:xfrm>
            <a:off x="4748687" y="2400252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9" name="TextBox 608">
            <a:extLst>
              <a:ext uri="{FF2B5EF4-FFF2-40B4-BE49-F238E27FC236}">
                <a16:creationId xmlns:a16="http://schemas.microsoft.com/office/drawing/2014/main" id="{43B81D13-CF02-22A1-EB21-072241EAC0B4}"/>
              </a:ext>
            </a:extLst>
          </p:cNvPr>
          <p:cNvSpPr txBox="1"/>
          <p:nvPr/>
        </p:nvSpPr>
        <p:spPr>
          <a:xfrm>
            <a:off x="4590939" y="2002391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3B18CFBD-9F05-301A-817A-EBCE199C880A}"/>
              </a:ext>
            </a:extLst>
          </p:cNvPr>
          <p:cNvCxnSpPr>
            <a:cxnSpLocks/>
          </p:cNvCxnSpPr>
          <p:nvPr/>
        </p:nvCxnSpPr>
        <p:spPr>
          <a:xfrm>
            <a:off x="4748687" y="2076402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1" name="TextBox 610">
            <a:extLst>
              <a:ext uri="{FF2B5EF4-FFF2-40B4-BE49-F238E27FC236}">
                <a16:creationId xmlns:a16="http://schemas.microsoft.com/office/drawing/2014/main" id="{F12465E8-D457-170D-D47E-9AC59E1057A8}"/>
              </a:ext>
            </a:extLst>
          </p:cNvPr>
          <p:cNvSpPr txBox="1"/>
          <p:nvPr/>
        </p:nvSpPr>
        <p:spPr>
          <a:xfrm>
            <a:off x="4526819" y="1684891"/>
            <a:ext cx="19236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17A814CC-E912-B946-FF01-75DCFF3D3A4E}"/>
              </a:ext>
            </a:extLst>
          </p:cNvPr>
          <p:cNvCxnSpPr>
            <a:cxnSpLocks/>
          </p:cNvCxnSpPr>
          <p:nvPr/>
        </p:nvCxnSpPr>
        <p:spPr>
          <a:xfrm>
            <a:off x="4748687" y="1758902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0" name="TextBox 619">
            <a:extLst>
              <a:ext uri="{FF2B5EF4-FFF2-40B4-BE49-F238E27FC236}">
                <a16:creationId xmlns:a16="http://schemas.microsoft.com/office/drawing/2014/main" id="{480F39CC-3CD1-9224-567A-D2E8900C0442}"/>
              </a:ext>
            </a:extLst>
          </p:cNvPr>
          <p:cNvSpPr txBox="1"/>
          <p:nvPr/>
        </p:nvSpPr>
        <p:spPr>
          <a:xfrm>
            <a:off x="5585980" y="980728"/>
            <a:ext cx="156453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At least 12 mo</a:t>
            </a:r>
          </a:p>
          <a:p>
            <a:pPr algn="ctr"/>
            <a:r>
              <a:rPr lang="en-GB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CDK4/6i</a:t>
            </a:r>
          </a:p>
        </p:txBody>
      </p:sp>
      <p:pic>
        <p:nvPicPr>
          <p:cNvPr id="622" name="Picture 621" descr="A picture containing map&#10;&#10;Description automatically generated">
            <a:extLst>
              <a:ext uri="{FF2B5EF4-FFF2-40B4-BE49-F238E27FC236}">
                <a16:creationId xmlns:a16="http://schemas.microsoft.com/office/drawing/2014/main" id="{52AA4784-BC05-B2EA-C80E-4307686B5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021" y="1720982"/>
            <a:ext cx="2971800" cy="1587500"/>
          </a:xfrm>
          <a:prstGeom prst="rect">
            <a:avLst/>
          </a:prstGeom>
        </p:spPr>
      </p:pic>
      <p:sp>
        <p:nvSpPr>
          <p:cNvPr id="623" name="TextBox 622">
            <a:extLst>
              <a:ext uri="{FF2B5EF4-FFF2-40B4-BE49-F238E27FC236}">
                <a16:creationId xmlns:a16="http://schemas.microsoft.com/office/drawing/2014/main" id="{280930EC-97E0-CEEE-2512-C5F2D8455A08}"/>
              </a:ext>
            </a:extLst>
          </p:cNvPr>
          <p:cNvSpPr txBox="1"/>
          <p:nvPr/>
        </p:nvSpPr>
        <p:spPr>
          <a:xfrm>
            <a:off x="9752870" y="3566172"/>
            <a:ext cx="88325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624" name="TextBox 623">
            <a:extLst>
              <a:ext uri="{FF2B5EF4-FFF2-40B4-BE49-F238E27FC236}">
                <a16:creationId xmlns:a16="http://schemas.microsoft.com/office/drawing/2014/main" id="{234A4617-F167-BE6F-5169-A9D452FC67E7}"/>
              </a:ext>
            </a:extLst>
          </p:cNvPr>
          <p:cNvSpPr txBox="1"/>
          <p:nvPr/>
        </p:nvSpPr>
        <p:spPr>
          <a:xfrm rot="16200000">
            <a:off x="7639422" y="2475931"/>
            <a:ext cx="1336904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GB" sz="1000" b="1">
                <a:latin typeface="Arial"/>
                <a:ea typeface="Aileron" charset="0"/>
                <a:cs typeface="Arial"/>
              </a:rPr>
              <a:t>Probability of PFS (%)</a:t>
            </a:r>
          </a:p>
        </p:txBody>
      </p:sp>
      <p:sp>
        <p:nvSpPr>
          <p:cNvPr id="625" name="TextBox 624">
            <a:extLst>
              <a:ext uri="{FF2B5EF4-FFF2-40B4-BE49-F238E27FC236}">
                <a16:creationId xmlns:a16="http://schemas.microsoft.com/office/drawing/2014/main" id="{DBE0DE9C-2DDC-23A3-0FDD-F1C5BB485CEB}"/>
              </a:ext>
            </a:extLst>
          </p:cNvPr>
          <p:cNvSpPr txBox="1"/>
          <p:nvPr/>
        </p:nvSpPr>
        <p:spPr>
          <a:xfrm>
            <a:off x="8527812" y="3250234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511E6582-3B0A-B917-7A24-FB4DA2D69A5A}"/>
              </a:ext>
            </a:extLst>
          </p:cNvPr>
          <p:cNvCxnSpPr>
            <a:cxnSpLocks/>
          </p:cNvCxnSpPr>
          <p:nvPr/>
        </p:nvCxnSpPr>
        <p:spPr>
          <a:xfrm>
            <a:off x="8621440" y="3324245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>
            <a:extLst>
              <a:ext uri="{FF2B5EF4-FFF2-40B4-BE49-F238E27FC236}">
                <a16:creationId xmlns:a16="http://schemas.microsoft.com/office/drawing/2014/main" id="{F7063B5A-5F21-9DF7-F89F-57ADB1E0E9BE}"/>
              </a:ext>
            </a:extLst>
          </p:cNvPr>
          <p:cNvCxnSpPr>
            <a:cxnSpLocks/>
          </p:cNvCxnSpPr>
          <p:nvPr/>
        </p:nvCxnSpPr>
        <p:spPr>
          <a:xfrm>
            <a:off x="8675440" y="3387664"/>
            <a:ext cx="31004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8" name="Straight Connector 627">
            <a:extLst>
              <a:ext uri="{FF2B5EF4-FFF2-40B4-BE49-F238E27FC236}">
                <a16:creationId xmlns:a16="http://schemas.microsoft.com/office/drawing/2014/main" id="{2680A0BA-F662-5FFD-27C4-A7BBF1BCD7C2}"/>
              </a:ext>
            </a:extLst>
          </p:cNvPr>
          <p:cNvCxnSpPr>
            <a:cxnSpLocks/>
          </p:cNvCxnSpPr>
          <p:nvPr/>
        </p:nvCxnSpPr>
        <p:spPr>
          <a:xfrm flipV="1">
            <a:off x="8676519" y="1684891"/>
            <a:ext cx="0" cy="170385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9" name="Straight Connector 628">
            <a:extLst>
              <a:ext uri="{FF2B5EF4-FFF2-40B4-BE49-F238E27FC236}">
                <a16:creationId xmlns:a16="http://schemas.microsoft.com/office/drawing/2014/main" id="{890FEDA4-4A73-D504-25F8-4607A49DACAC}"/>
              </a:ext>
            </a:extLst>
          </p:cNvPr>
          <p:cNvCxnSpPr>
            <a:cxnSpLocks/>
          </p:cNvCxnSpPr>
          <p:nvPr/>
        </p:nvCxnSpPr>
        <p:spPr>
          <a:xfrm rot="16200000">
            <a:off x="9190168" y="341621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0" name="TextBox 629">
            <a:extLst>
              <a:ext uri="{FF2B5EF4-FFF2-40B4-BE49-F238E27FC236}">
                <a16:creationId xmlns:a16="http://schemas.microsoft.com/office/drawing/2014/main" id="{351977CC-579C-8492-21B4-7A686D5639AC}"/>
              </a:ext>
            </a:extLst>
          </p:cNvPr>
          <p:cNvSpPr txBox="1"/>
          <p:nvPr/>
        </p:nvSpPr>
        <p:spPr>
          <a:xfrm>
            <a:off x="9185108" y="3448008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08903425-24A9-9D9E-C1EB-A50E90DEF5DF}"/>
              </a:ext>
            </a:extLst>
          </p:cNvPr>
          <p:cNvSpPr txBox="1"/>
          <p:nvPr/>
        </p:nvSpPr>
        <p:spPr>
          <a:xfrm>
            <a:off x="8654039" y="3738252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55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269EA6F6-7A9F-A30E-28F1-705882DFC4E1}"/>
              </a:ext>
            </a:extLst>
          </p:cNvPr>
          <p:cNvSpPr txBox="1"/>
          <p:nvPr/>
        </p:nvSpPr>
        <p:spPr>
          <a:xfrm>
            <a:off x="8044359" y="3701319"/>
            <a:ext cx="55624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 b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Elacestrant</a:t>
            </a:r>
          </a:p>
          <a:p>
            <a:pPr algn="r"/>
            <a:r>
              <a:rPr lang="en-GB" sz="8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SOC</a:t>
            </a:r>
          </a:p>
        </p:txBody>
      </p: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5CDACC0C-E7EC-71A3-0233-8A5DACF9895E}"/>
              </a:ext>
            </a:extLst>
          </p:cNvPr>
          <p:cNvCxnSpPr>
            <a:cxnSpLocks/>
          </p:cNvCxnSpPr>
          <p:nvPr/>
        </p:nvCxnSpPr>
        <p:spPr>
          <a:xfrm rot="16200000">
            <a:off x="9689441" y="341621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4" name="TextBox 633">
            <a:extLst>
              <a:ext uri="{FF2B5EF4-FFF2-40B4-BE49-F238E27FC236}">
                <a16:creationId xmlns:a16="http://schemas.microsoft.com/office/drawing/2014/main" id="{EF892888-1793-03CC-E069-C4FECCA1E485}"/>
              </a:ext>
            </a:extLst>
          </p:cNvPr>
          <p:cNvSpPr txBox="1"/>
          <p:nvPr/>
        </p:nvSpPr>
        <p:spPr>
          <a:xfrm>
            <a:off x="9652321" y="3448008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635" name="Straight Connector 634">
            <a:extLst>
              <a:ext uri="{FF2B5EF4-FFF2-40B4-BE49-F238E27FC236}">
                <a16:creationId xmlns:a16="http://schemas.microsoft.com/office/drawing/2014/main" id="{17BC6E3B-9D82-03AF-0A90-708C9CDA2A01}"/>
              </a:ext>
            </a:extLst>
          </p:cNvPr>
          <p:cNvCxnSpPr>
            <a:cxnSpLocks/>
          </p:cNvCxnSpPr>
          <p:nvPr/>
        </p:nvCxnSpPr>
        <p:spPr>
          <a:xfrm rot="16200000">
            <a:off x="10673244" y="341621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6" name="TextBox 635">
            <a:extLst>
              <a:ext uri="{FF2B5EF4-FFF2-40B4-BE49-F238E27FC236}">
                <a16:creationId xmlns:a16="http://schemas.microsoft.com/office/drawing/2014/main" id="{72F488E0-3B37-D72E-33AC-4F0F42474D7F}"/>
              </a:ext>
            </a:extLst>
          </p:cNvPr>
          <p:cNvSpPr txBox="1"/>
          <p:nvPr/>
        </p:nvSpPr>
        <p:spPr>
          <a:xfrm>
            <a:off x="10636124" y="3448008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637" name="Straight Connector 636">
            <a:extLst>
              <a:ext uri="{FF2B5EF4-FFF2-40B4-BE49-F238E27FC236}">
                <a16:creationId xmlns:a16="http://schemas.microsoft.com/office/drawing/2014/main" id="{E6B0528D-168C-57EC-5A50-83337496765D}"/>
              </a:ext>
            </a:extLst>
          </p:cNvPr>
          <p:cNvCxnSpPr>
            <a:cxnSpLocks/>
          </p:cNvCxnSpPr>
          <p:nvPr/>
        </p:nvCxnSpPr>
        <p:spPr>
          <a:xfrm rot="16200000">
            <a:off x="8704834" y="341621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8" name="TextBox 637">
            <a:extLst>
              <a:ext uri="{FF2B5EF4-FFF2-40B4-BE49-F238E27FC236}">
                <a16:creationId xmlns:a16="http://schemas.microsoft.com/office/drawing/2014/main" id="{CC3C3F12-BBDB-87D3-A3C9-602AF81EB2C2}"/>
              </a:ext>
            </a:extLst>
          </p:cNvPr>
          <p:cNvSpPr txBox="1"/>
          <p:nvPr/>
        </p:nvSpPr>
        <p:spPr>
          <a:xfrm>
            <a:off x="8699774" y="3448008"/>
            <a:ext cx="6412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id="{7C1AC1BB-317D-786F-1C55-3B4F61F1CFC7}"/>
              </a:ext>
            </a:extLst>
          </p:cNvPr>
          <p:cNvCxnSpPr>
            <a:cxnSpLocks/>
          </p:cNvCxnSpPr>
          <p:nvPr/>
        </p:nvCxnSpPr>
        <p:spPr>
          <a:xfrm rot="16200000">
            <a:off x="10174775" y="341621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0" name="TextBox 639">
            <a:extLst>
              <a:ext uri="{FF2B5EF4-FFF2-40B4-BE49-F238E27FC236}">
                <a16:creationId xmlns:a16="http://schemas.microsoft.com/office/drawing/2014/main" id="{FB18D55C-7C0D-A4FC-DB2F-A5CEED9EBFD2}"/>
              </a:ext>
            </a:extLst>
          </p:cNvPr>
          <p:cNvSpPr txBox="1"/>
          <p:nvPr/>
        </p:nvSpPr>
        <p:spPr>
          <a:xfrm>
            <a:off x="10137655" y="3448008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005DDB8A-4406-AC23-FA2E-01694BEBA11F}"/>
              </a:ext>
            </a:extLst>
          </p:cNvPr>
          <p:cNvCxnSpPr>
            <a:cxnSpLocks/>
          </p:cNvCxnSpPr>
          <p:nvPr/>
        </p:nvCxnSpPr>
        <p:spPr>
          <a:xfrm rot="16200000">
            <a:off x="11159108" y="341621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2" name="TextBox 641">
            <a:extLst>
              <a:ext uri="{FF2B5EF4-FFF2-40B4-BE49-F238E27FC236}">
                <a16:creationId xmlns:a16="http://schemas.microsoft.com/office/drawing/2014/main" id="{9C368372-182C-6226-E2E7-FBBDA7DAF8A6}"/>
              </a:ext>
            </a:extLst>
          </p:cNvPr>
          <p:cNvSpPr txBox="1"/>
          <p:nvPr/>
        </p:nvSpPr>
        <p:spPr>
          <a:xfrm>
            <a:off x="11121988" y="3448008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5A6ED508-ED3D-053B-E6C5-6DD116914209}"/>
              </a:ext>
            </a:extLst>
          </p:cNvPr>
          <p:cNvCxnSpPr>
            <a:cxnSpLocks/>
          </p:cNvCxnSpPr>
          <p:nvPr/>
        </p:nvCxnSpPr>
        <p:spPr>
          <a:xfrm rot="16200000">
            <a:off x="11654033" y="341621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4" name="TextBox 643">
            <a:extLst>
              <a:ext uri="{FF2B5EF4-FFF2-40B4-BE49-F238E27FC236}">
                <a16:creationId xmlns:a16="http://schemas.microsoft.com/office/drawing/2014/main" id="{B7F2198B-7F4F-73A1-19C2-2F06C855373F}"/>
              </a:ext>
            </a:extLst>
          </p:cNvPr>
          <p:cNvSpPr txBox="1"/>
          <p:nvPr/>
        </p:nvSpPr>
        <p:spPr>
          <a:xfrm>
            <a:off x="11616913" y="3448008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645" name="TextBox 644">
            <a:extLst>
              <a:ext uri="{FF2B5EF4-FFF2-40B4-BE49-F238E27FC236}">
                <a16:creationId xmlns:a16="http://schemas.microsoft.com/office/drawing/2014/main" id="{FD284F82-A6F8-591D-9C41-02A54C743459}"/>
              </a:ext>
            </a:extLst>
          </p:cNvPr>
          <p:cNvSpPr txBox="1"/>
          <p:nvPr/>
        </p:nvSpPr>
        <p:spPr>
          <a:xfrm>
            <a:off x="8463692" y="2933074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46" name="TextBox 645">
            <a:extLst>
              <a:ext uri="{FF2B5EF4-FFF2-40B4-BE49-F238E27FC236}">
                <a16:creationId xmlns:a16="http://schemas.microsoft.com/office/drawing/2014/main" id="{7D64BFB6-E09A-4FC8-B577-7D79AC6F34E8}"/>
              </a:ext>
            </a:extLst>
          </p:cNvPr>
          <p:cNvSpPr txBox="1"/>
          <p:nvPr/>
        </p:nvSpPr>
        <p:spPr>
          <a:xfrm>
            <a:off x="9055657" y="3738252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47" name="TextBox 646">
            <a:extLst>
              <a:ext uri="{FF2B5EF4-FFF2-40B4-BE49-F238E27FC236}">
                <a16:creationId xmlns:a16="http://schemas.microsoft.com/office/drawing/2014/main" id="{22495888-A368-955B-A26C-4014D1869899}"/>
              </a:ext>
            </a:extLst>
          </p:cNvPr>
          <p:cNvSpPr txBox="1"/>
          <p:nvPr/>
        </p:nvSpPr>
        <p:spPr>
          <a:xfrm>
            <a:off x="9235064" y="3738252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48" name="TextBox 647">
            <a:extLst>
              <a:ext uri="{FF2B5EF4-FFF2-40B4-BE49-F238E27FC236}">
                <a16:creationId xmlns:a16="http://schemas.microsoft.com/office/drawing/2014/main" id="{139038AD-473D-80A1-7797-9FF1AF0CCE93}"/>
              </a:ext>
            </a:extLst>
          </p:cNvPr>
          <p:cNvSpPr txBox="1"/>
          <p:nvPr/>
        </p:nvSpPr>
        <p:spPr>
          <a:xfrm>
            <a:off x="8854064" y="3738252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649" name="TextBox 648">
            <a:extLst>
              <a:ext uri="{FF2B5EF4-FFF2-40B4-BE49-F238E27FC236}">
                <a16:creationId xmlns:a16="http://schemas.microsoft.com/office/drawing/2014/main" id="{A1ABD4D1-A36E-EAD0-6C3B-1009BF856C8E}"/>
              </a:ext>
            </a:extLst>
          </p:cNvPr>
          <p:cNvSpPr txBox="1"/>
          <p:nvPr/>
        </p:nvSpPr>
        <p:spPr>
          <a:xfrm>
            <a:off x="9443759" y="3738252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50" name="TextBox 649">
            <a:extLst>
              <a:ext uri="{FF2B5EF4-FFF2-40B4-BE49-F238E27FC236}">
                <a16:creationId xmlns:a16="http://schemas.microsoft.com/office/drawing/2014/main" id="{8D2EEB96-48B3-28D5-0A68-6CBC1EDF7619}"/>
              </a:ext>
            </a:extLst>
          </p:cNvPr>
          <p:cNvSpPr txBox="1"/>
          <p:nvPr/>
        </p:nvSpPr>
        <p:spPr>
          <a:xfrm>
            <a:off x="9628599" y="3738252"/>
            <a:ext cx="115416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51" name="TextBox 650">
            <a:extLst>
              <a:ext uri="{FF2B5EF4-FFF2-40B4-BE49-F238E27FC236}">
                <a16:creationId xmlns:a16="http://schemas.microsoft.com/office/drawing/2014/main" id="{14FBF489-E32A-6CB2-878F-1465BB8D5E80}"/>
              </a:ext>
            </a:extLst>
          </p:cNvPr>
          <p:cNvSpPr txBox="1"/>
          <p:nvPr/>
        </p:nvSpPr>
        <p:spPr>
          <a:xfrm>
            <a:off x="9873579" y="3738252"/>
            <a:ext cx="57708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2" name="TextBox 651">
            <a:extLst>
              <a:ext uri="{FF2B5EF4-FFF2-40B4-BE49-F238E27FC236}">
                <a16:creationId xmlns:a16="http://schemas.microsoft.com/office/drawing/2014/main" id="{9289EB6F-0EAE-0942-C4CF-A65B53F8FB8A}"/>
              </a:ext>
            </a:extLst>
          </p:cNvPr>
          <p:cNvSpPr txBox="1"/>
          <p:nvPr/>
        </p:nvSpPr>
        <p:spPr>
          <a:xfrm>
            <a:off x="10053634" y="3738252"/>
            <a:ext cx="57708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A8DC155C-F082-C562-7D39-92165511601F}"/>
              </a:ext>
            </a:extLst>
          </p:cNvPr>
          <p:cNvSpPr txBox="1"/>
          <p:nvPr/>
        </p:nvSpPr>
        <p:spPr>
          <a:xfrm>
            <a:off x="10261509" y="3738252"/>
            <a:ext cx="57708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4" name="TextBox 653">
            <a:extLst>
              <a:ext uri="{FF2B5EF4-FFF2-40B4-BE49-F238E27FC236}">
                <a16:creationId xmlns:a16="http://schemas.microsoft.com/office/drawing/2014/main" id="{C2C0F269-4F26-0833-8333-BB3D9BA20B93}"/>
              </a:ext>
            </a:extLst>
          </p:cNvPr>
          <p:cNvSpPr txBox="1"/>
          <p:nvPr/>
        </p:nvSpPr>
        <p:spPr>
          <a:xfrm>
            <a:off x="10442442" y="3738252"/>
            <a:ext cx="57708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55" name="TextBox 654">
            <a:extLst>
              <a:ext uri="{FF2B5EF4-FFF2-40B4-BE49-F238E27FC236}">
                <a16:creationId xmlns:a16="http://schemas.microsoft.com/office/drawing/2014/main" id="{1D958681-04AB-F77D-D209-526FC87436D5}"/>
              </a:ext>
            </a:extLst>
          </p:cNvPr>
          <p:cNvSpPr txBox="1"/>
          <p:nvPr/>
        </p:nvSpPr>
        <p:spPr>
          <a:xfrm>
            <a:off x="10655666" y="3738252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56" name="TextBox 655">
            <a:extLst>
              <a:ext uri="{FF2B5EF4-FFF2-40B4-BE49-F238E27FC236}">
                <a16:creationId xmlns:a16="http://schemas.microsoft.com/office/drawing/2014/main" id="{2321A74E-5F9F-5ABA-73E6-EC4E8369452A}"/>
              </a:ext>
            </a:extLst>
          </p:cNvPr>
          <p:cNvSpPr txBox="1"/>
          <p:nvPr/>
        </p:nvSpPr>
        <p:spPr>
          <a:xfrm>
            <a:off x="10857259" y="3738252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FEB4319F-16F0-824D-85A7-6170DF597AF8}"/>
              </a:ext>
            </a:extLst>
          </p:cNvPr>
          <p:cNvSpPr txBox="1"/>
          <p:nvPr/>
        </p:nvSpPr>
        <p:spPr>
          <a:xfrm>
            <a:off x="11056932" y="3738252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DB72804A-15AC-88DD-0492-9136EA43BCE5}"/>
              </a:ext>
            </a:extLst>
          </p:cNvPr>
          <p:cNvSpPr txBox="1"/>
          <p:nvPr/>
        </p:nvSpPr>
        <p:spPr>
          <a:xfrm>
            <a:off x="11261973" y="3738252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id="{72C2F42A-26DC-17A5-F900-135284A5D3AF}"/>
              </a:ext>
            </a:extLst>
          </p:cNvPr>
          <p:cNvSpPr txBox="1"/>
          <p:nvPr/>
        </p:nvSpPr>
        <p:spPr>
          <a:xfrm>
            <a:off x="11461646" y="3738252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0" name="TextBox 659">
            <a:extLst>
              <a:ext uri="{FF2B5EF4-FFF2-40B4-BE49-F238E27FC236}">
                <a16:creationId xmlns:a16="http://schemas.microsoft.com/office/drawing/2014/main" id="{EC38A76F-8D40-30F5-F695-95A92AE8C6E8}"/>
              </a:ext>
            </a:extLst>
          </p:cNvPr>
          <p:cNvSpPr txBox="1"/>
          <p:nvPr/>
        </p:nvSpPr>
        <p:spPr>
          <a:xfrm>
            <a:off x="11642579" y="3738252"/>
            <a:ext cx="57708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7B56D5B6-E897-D9E4-B9F8-9CB397395065}"/>
              </a:ext>
            </a:extLst>
          </p:cNvPr>
          <p:cNvCxnSpPr>
            <a:cxnSpLocks/>
          </p:cNvCxnSpPr>
          <p:nvPr/>
        </p:nvCxnSpPr>
        <p:spPr>
          <a:xfrm>
            <a:off x="8621440" y="3007085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2" name="TextBox 661">
            <a:extLst>
              <a:ext uri="{FF2B5EF4-FFF2-40B4-BE49-F238E27FC236}">
                <a16:creationId xmlns:a16="http://schemas.microsoft.com/office/drawing/2014/main" id="{60CF18FF-2787-9662-A0EC-B3575CDD4BB1}"/>
              </a:ext>
            </a:extLst>
          </p:cNvPr>
          <p:cNvSpPr txBox="1"/>
          <p:nvPr/>
        </p:nvSpPr>
        <p:spPr>
          <a:xfrm>
            <a:off x="8463692" y="2634216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663" name="Straight Connector 662">
            <a:extLst>
              <a:ext uri="{FF2B5EF4-FFF2-40B4-BE49-F238E27FC236}">
                <a16:creationId xmlns:a16="http://schemas.microsoft.com/office/drawing/2014/main" id="{01B2C744-B022-08B3-A3F9-B30A8D5AC949}"/>
              </a:ext>
            </a:extLst>
          </p:cNvPr>
          <p:cNvCxnSpPr>
            <a:cxnSpLocks/>
          </p:cNvCxnSpPr>
          <p:nvPr/>
        </p:nvCxnSpPr>
        <p:spPr>
          <a:xfrm>
            <a:off x="8621440" y="270822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4" name="TextBox 663">
            <a:extLst>
              <a:ext uri="{FF2B5EF4-FFF2-40B4-BE49-F238E27FC236}">
                <a16:creationId xmlns:a16="http://schemas.microsoft.com/office/drawing/2014/main" id="{A97AEC85-4F9A-2B70-957F-452D63B86354}"/>
              </a:ext>
            </a:extLst>
          </p:cNvPr>
          <p:cNvSpPr txBox="1"/>
          <p:nvPr/>
        </p:nvSpPr>
        <p:spPr>
          <a:xfrm>
            <a:off x="8463692" y="2326241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665" name="Straight Connector 664">
            <a:extLst>
              <a:ext uri="{FF2B5EF4-FFF2-40B4-BE49-F238E27FC236}">
                <a16:creationId xmlns:a16="http://schemas.microsoft.com/office/drawing/2014/main" id="{9FA466B9-56B2-CE64-4474-14519FC522EE}"/>
              </a:ext>
            </a:extLst>
          </p:cNvPr>
          <p:cNvCxnSpPr>
            <a:cxnSpLocks/>
          </p:cNvCxnSpPr>
          <p:nvPr/>
        </p:nvCxnSpPr>
        <p:spPr>
          <a:xfrm>
            <a:off x="8621440" y="2400252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6" name="TextBox 665">
            <a:extLst>
              <a:ext uri="{FF2B5EF4-FFF2-40B4-BE49-F238E27FC236}">
                <a16:creationId xmlns:a16="http://schemas.microsoft.com/office/drawing/2014/main" id="{15B13D69-9B53-ED2D-9942-67917741AC5E}"/>
              </a:ext>
            </a:extLst>
          </p:cNvPr>
          <p:cNvSpPr txBox="1"/>
          <p:nvPr/>
        </p:nvSpPr>
        <p:spPr>
          <a:xfrm>
            <a:off x="8463692" y="2002391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cxnSp>
        <p:nvCxnSpPr>
          <p:cNvPr id="667" name="Straight Connector 666">
            <a:extLst>
              <a:ext uri="{FF2B5EF4-FFF2-40B4-BE49-F238E27FC236}">
                <a16:creationId xmlns:a16="http://schemas.microsoft.com/office/drawing/2014/main" id="{97951B42-79C9-1492-BFE0-9EF091249E1D}"/>
              </a:ext>
            </a:extLst>
          </p:cNvPr>
          <p:cNvCxnSpPr>
            <a:cxnSpLocks/>
          </p:cNvCxnSpPr>
          <p:nvPr/>
        </p:nvCxnSpPr>
        <p:spPr>
          <a:xfrm>
            <a:off x="8621440" y="2076402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8" name="TextBox 667">
            <a:extLst>
              <a:ext uri="{FF2B5EF4-FFF2-40B4-BE49-F238E27FC236}">
                <a16:creationId xmlns:a16="http://schemas.microsoft.com/office/drawing/2014/main" id="{C60E57B9-C68D-0541-D6E6-DE44880E6F05}"/>
              </a:ext>
            </a:extLst>
          </p:cNvPr>
          <p:cNvSpPr txBox="1"/>
          <p:nvPr/>
        </p:nvSpPr>
        <p:spPr>
          <a:xfrm>
            <a:off x="8399572" y="1697739"/>
            <a:ext cx="19236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cxnSp>
        <p:nvCxnSpPr>
          <p:cNvPr id="669" name="Straight Connector 668">
            <a:extLst>
              <a:ext uri="{FF2B5EF4-FFF2-40B4-BE49-F238E27FC236}">
                <a16:creationId xmlns:a16="http://schemas.microsoft.com/office/drawing/2014/main" id="{BB55FD0B-6F33-6F8A-44D8-AFAC5C16A398}"/>
              </a:ext>
            </a:extLst>
          </p:cNvPr>
          <p:cNvCxnSpPr>
            <a:cxnSpLocks/>
          </p:cNvCxnSpPr>
          <p:nvPr/>
        </p:nvCxnSpPr>
        <p:spPr>
          <a:xfrm>
            <a:off x="8621440" y="177175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6" name="TextBox 675">
            <a:extLst>
              <a:ext uri="{FF2B5EF4-FFF2-40B4-BE49-F238E27FC236}">
                <a16:creationId xmlns:a16="http://schemas.microsoft.com/office/drawing/2014/main" id="{4C3CBF74-A030-3353-0474-B5F19AA00AC7}"/>
              </a:ext>
            </a:extLst>
          </p:cNvPr>
          <p:cNvSpPr txBox="1"/>
          <p:nvPr/>
        </p:nvSpPr>
        <p:spPr>
          <a:xfrm>
            <a:off x="9534884" y="980728"/>
            <a:ext cx="156453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At least 18 mo</a:t>
            </a:r>
          </a:p>
          <a:p>
            <a:pPr algn="ctr"/>
            <a:r>
              <a:rPr lang="en-GB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CDK4/6i</a:t>
            </a:r>
          </a:p>
        </p:txBody>
      </p:sp>
      <p:pic>
        <p:nvPicPr>
          <p:cNvPr id="679" name="Picture 678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046CD0FE-1887-CB0F-FE6E-A15A8B913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662" y="1736963"/>
            <a:ext cx="2933700" cy="1562100"/>
          </a:xfrm>
          <a:prstGeom prst="rect">
            <a:avLst/>
          </a:prstGeom>
        </p:spPr>
      </p:pic>
      <p:grpSp>
        <p:nvGrpSpPr>
          <p:cNvPr id="670" name="Group 669">
            <a:extLst>
              <a:ext uri="{FF2B5EF4-FFF2-40B4-BE49-F238E27FC236}">
                <a16:creationId xmlns:a16="http://schemas.microsoft.com/office/drawing/2014/main" id="{B2C6E306-C8D2-8DDF-9F34-61EF3AEAFCF7}"/>
              </a:ext>
            </a:extLst>
          </p:cNvPr>
          <p:cNvGrpSpPr/>
          <p:nvPr/>
        </p:nvGrpSpPr>
        <p:grpSpPr>
          <a:xfrm>
            <a:off x="10556174" y="1873753"/>
            <a:ext cx="977144" cy="246221"/>
            <a:chOff x="2936174" y="2050178"/>
            <a:chExt cx="977144" cy="246221"/>
          </a:xfrm>
        </p:grpSpPr>
        <p:sp>
          <p:nvSpPr>
            <p:cNvPr id="671" name="TextBox 670">
              <a:extLst>
                <a:ext uri="{FF2B5EF4-FFF2-40B4-BE49-F238E27FC236}">
                  <a16:creationId xmlns:a16="http://schemas.microsoft.com/office/drawing/2014/main" id="{7A7B6FFA-753B-C719-448B-963791D2605D}"/>
                </a:ext>
              </a:extLst>
            </p:cNvPr>
            <p:cNvSpPr txBox="1"/>
            <p:nvPr/>
          </p:nvSpPr>
          <p:spPr>
            <a:xfrm>
              <a:off x="3148685" y="2050178"/>
              <a:ext cx="76463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Elacestrant</a:t>
              </a:r>
            </a:p>
            <a:p>
              <a:r>
                <a:rPr lang="en-GB" sz="80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Standard of care</a:t>
              </a:r>
            </a:p>
          </p:txBody>
        </p:sp>
        <p:cxnSp>
          <p:nvCxnSpPr>
            <p:cNvPr id="672" name="Straight Connector 671">
              <a:extLst>
                <a:ext uri="{FF2B5EF4-FFF2-40B4-BE49-F238E27FC236}">
                  <a16:creationId xmlns:a16="http://schemas.microsoft.com/office/drawing/2014/main" id="{29512092-4C4E-0373-702F-EE5F42C21E4E}"/>
                </a:ext>
              </a:extLst>
            </p:cNvPr>
            <p:cNvCxnSpPr>
              <a:cxnSpLocks/>
            </p:cNvCxnSpPr>
            <p:nvPr/>
          </p:nvCxnSpPr>
          <p:spPr>
            <a:xfrm>
              <a:off x="2936174" y="2116641"/>
              <a:ext cx="15984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BC565831-5F38-7D3B-EB1D-08E056ACDDD3}"/>
                </a:ext>
              </a:extLst>
            </p:cNvPr>
            <p:cNvSpPr/>
            <p:nvPr/>
          </p:nvSpPr>
          <p:spPr>
            <a:xfrm>
              <a:off x="2977000" y="2077547"/>
              <a:ext cx="78189" cy="781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74" name="Straight Connector 673">
              <a:extLst>
                <a:ext uri="{FF2B5EF4-FFF2-40B4-BE49-F238E27FC236}">
                  <a16:creationId xmlns:a16="http://schemas.microsoft.com/office/drawing/2014/main" id="{6C335CE9-EDCE-5047-20C7-467363BE7A8B}"/>
                </a:ext>
              </a:extLst>
            </p:cNvPr>
            <p:cNvCxnSpPr>
              <a:cxnSpLocks/>
            </p:cNvCxnSpPr>
            <p:nvPr/>
          </p:nvCxnSpPr>
          <p:spPr>
            <a:xfrm>
              <a:off x="2936174" y="2240466"/>
              <a:ext cx="159841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4C0B8FAD-FB7B-BD44-3277-B676105052E7}"/>
                </a:ext>
              </a:extLst>
            </p:cNvPr>
            <p:cNvSpPr/>
            <p:nvPr/>
          </p:nvSpPr>
          <p:spPr>
            <a:xfrm>
              <a:off x="2977000" y="2201372"/>
              <a:ext cx="78189" cy="7818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3" name="Group 612">
            <a:extLst>
              <a:ext uri="{FF2B5EF4-FFF2-40B4-BE49-F238E27FC236}">
                <a16:creationId xmlns:a16="http://schemas.microsoft.com/office/drawing/2014/main" id="{F6335631-3436-158F-1546-D6EDDD807884}"/>
              </a:ext>
            </a:extLst>
          </p:cNvPr>
          <p:cNvGrpSpPr/>
          <p:nvPr/>
        </p:nvGrpSpPr>
        <p:grpSpPr>
          <a:xfrm>
            <a:off x="6683421" y="1873753"/>
            <a:ext cx="977144" cy="246221"/>
            <a:chOff x="2936174" y="2050178"/>
            <a:chExt cx="977144" cy="246221"/>
          </a:xfrm>
        </p:grpSpPr>
        <p:sp>
          <p:nvSpPr>
            <p:cNvPr id="614" name="TextBox 613">
              <a:extLst>
                <a:ext uri="{FF2B5EF4-FFF2-40B4-BE49-F238E27FC236}">
                  <a16:creationId xmlns:a16="http://schemas.microsoft.com/office/drawing/2014/main" id="{5B6B4ED8-81F1-3C13-088B-7D4DCCFF7712}"/>
                </a:ext>
              </a:extLst>
            </p:cNvPr>
            <p:cNvSpPr txBox="1"/>
            <p:nvPr/>
          </p:nvSpPr>
          <p:spPr>
            <a:xfrm>
              <a:off x="3148685" y="2050178"/>
              <a:ext cx="76463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Elacestrant</a:t>
              </a:r>
            </a:p>
            <a:p>
              <a:r>
                <a:rPr lang="en-GB" sz="80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Standard of care</a:t>
              </a:r>
            </a:p>
          </p:txBody>
        </p:sp>
        <p:cxnSp>
          <p:nvCxnSpPr>
            <p:cNvPr id="615" name="Straight Connector 614">
              <a:extLst>
                <a:ext uri="{FF2B5EF4-FFF2-40B4-BE49-F238E27FC236}">
                  <a16:creationId xmlns:a16="http://schemas.microsoft.com/office/drawing/2014/main" id="{3CC3687A-4187-7225-BF97-71514BDFC95E}"/>
                </a:ext>
              </a:extLst>
            </p:cNvPr>
            <p:cNvCxnSpPr>
              <a:cxnSpLocks/>
            </p:cNvCxnSpPr>
            <p:nvPr/>
          </p:nvCxnSpPr>
          <p:spPr>
            <a:xfrm>
              <a:off x="2936174" y="2116641"/>
              <a:ext cx="159841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B2B388C5-9BCE-2ADC-CF70-87219992BBF5}"/>
                </a:ext>
              </a:extLst>
            </p:cNvPr>
            <p:cNvSpPr/>
            <p:nvPr/>
          </p:nvSpPr>
          <p:spPr>
            <a:xfrm>
              <a:off x="2977000" y="2077547"/>
              <a:ext cx="78189" cy="781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17" name="Straight Connector 616">
              <a:extLst>
                <a:ext uri="{FF2B5EF4-FFF2-40B4-BE49-F238E27FC236}">
                  <a16:creationId xmlns:a16="http://schemas.microsoft.com/office/drawing/2014/main" id="{9B6E46AB-21E1-EE41-3B1F-BE92512C3153}"/>
                </a:ext>
              </a:extLst>
            </p:cNvPr>
            <p:cNvCxnSpPr>
              <a:cxnSpLocks/>
            </p:cNvCxnSpPr>
            <p:nvPr/>
          </p:nvCxnSpPr>
          <p:spPr>
            <a:xfrm>
              <a:off x="2936174" y="2240466"/>
              <a:ext cx="159841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259843BE-953D-FA2D-7567-192F362705D4}"/>
                </a:ext>
              </a:extLst>
            </p:cNvPr>
            <p:cNvSpPr/>
            <p:nvPr/>
          </p:nvSpPr>
          <p:spPr>
            <a:xfrm>
              <a:off x="2977000" y="2201372"/>
              <a:ext cx="78189" cy="7818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6029371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3a7e00e0ef_1_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/>
          <a:p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JANUARY 2023: ELACESTRANT (ORSERDU) APPROVAL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5C0302-0274-7C94-13C7-0C5AFE5DF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CFAEC-8CF8-3C24-C0AC-458FA456C80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232227"/>
            <a:ext cx="10962217" cy="365125"/>
          </a:xfrm>
        </p:spPr>
        <p:txBody>
          <a:bodyPr/>
          <a:lstStyle/>
          <a:p>
            <a:pPr>
              <a:buClr>
                <a:schemeClr val="dk1"/>
              </a:buClr>
              <a:buSzPts val="1000"/>
            </a:pPr>
            <a:r>
              <a:rPr lang="en-GB" sz="1200">
                <a:solidFill>
                  <a:schemeClr val="dk2"/>
                </a:solidFill>
              </a:rPr>
              <a:t>ER, estrogen receptor; ESR1, estrogen receptor 1; </a:t>
            </a:r>
            <a:r>
              <a:rPr lang="en-GB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HER2, human epidermal growth factor receptor 2</a:t>
            </a:r>
          </a:p>
          <a:p>
            <a:pPr>
              <a:buClr>
                <a:schemeClr val="dk1"/>
              </a:buClr>
              <a:buSzPts val="1000"/>
            </a:pPr>
            <a:r>
              <a:rPr lang="en-GB" sz="1200" spc="-4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https://www.fda.gov/drugs/resources-information-approved-drugs/fda-approves-elacestrant-er-positive-her2-negative-esr1-mutated-advanced-or-metastatic-breast-cancer</a:t>
            </a:r>
            <a:r>
              <a:rPr lang="en-GB" sz="1200" spc="-4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spc="-4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(accessed May 23, 2023)</a:t>
            </a:r>
            <a:r>
              <a:rPr lang="en-GB" spc="-4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endParaRPr lang="en-GB" sz="1200" spc="-40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58" name="Google Shape;558;g23a7e00e0ef_1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6867" y="1347934"/>
            <a:ext cx="8467867" cy="4324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2975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"/>
          <p:cNvSpPr txBox="1">
            <a:spLocks noGrp="1"/>
          </p:cNvSpPr>
          <p:nvPr>
            <p:ph type="title"/>
          </p:nvPr>
        </p:nvSpPr>
        <p:spPr>
          <a:xfrm>
            <a:off x="609600" y="518319"/>
            <a:ext cx="10972800" cy="582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3000"/>
            </a:pPr>
            <a:r>
              <a:rPr lang="en-GB" noProof="0"/>
              <a:t>BREAST CANCER CONNECT </a:t>
            </a:r>
            <a:br>
              <a:rPr lang="en-GB" noProof="0"/>
            </a:br>
            <a:r>
              <a:rPr lang="en-GB" noProof="0"/>
              <a:t>VIRTUAL EXPERTS KNOWLEDGE SHARE</a:t>
            </a:r>
            <a:br>
              <a:rPr lang="en-GB" sz="2800" noProof="0"/>
            </a:br>
            <a:br>
              <a:rPr lang="en-GB" sz="2800" noProof="0"/>
            </a:br>
            <a:br>
              <a:rPr lang="en-GB" sz="2800" noProof="0"/>
            </a:br>
            <a:br>
              <a:rPr lang="en-GB" sz="2800" noProof="0"/>
            </a:br>
            <a:r>
              <a:rPr lang="en-GB" sz="3200" noProof="0"/>
              <a:t>NEW ORAL ENDOCRINE THERAPY OPTIONS</a:t>
            </a:r>
            <a:br>
              <a:rPr lang="en-GB" sz="3200" noProof="0"/>
            </a:br>
            <a:r>
              <a:rPr lang="en-GB" sz="3200" noProof="0"/>
              <a:t>IN BREAST CANCER</a:t>
            </a:r>
          </a:p>
          <a:p>
            <a:pPr>
              <a:spcBef>
                <a:spcPts val="0"/>
              </a:spcBef>
              <a:buClr>
                <a:schemeClr val="lt1"/>
              </a:buClr>
              <a:buSzPts val="3000"/>
            </a:pPr>
            <a:br>
              <a:rPr lang="en-GB" sz="1867" noProof="0"/>
            </a:br>
            <a:br>
              <a:rPr lang="en-GB" sz="1867" noProof="0"/>
            </a:br>
            <a:br>
              <a:rPr lang="en-GB" sz="1467" cap="none" noProof="0"/>
            </a:br>
            <a:br>
              <a:rPr lang="en-GB" sz="1467" cap="none" noProof="0"/>
            </a:br>
            <a:br>
              <a:rPr lang="en-GB" sz="1867" b="0" cap="none" noProof="0"/>
            </a:br>
            <a:r>
              <a:rPr lang="en-GB" sz="2400" cap="none" noProof="0"/>
              <a:t>Tuesday 2</a:t>
            </a:r>
            <a:r>
              <a:rPr lang="en-GB" sz="2400" noProof="0"/>
              <a:t>0</a:t>
            </a:r>
            <a:r>
              <a:rPr lang="en-GB" sz="2400" baseline="30000" noProof="0"/>
              <a:t>th</a:t>
            </a:r>
            <a:r>
              <a:rPr lang="en-GB" sz="2400" cap="none" noProof="0"/>
              <a:t> </a:t>
            </a:r>
            <a:r>
              <a:rPr lang="en-GB" sz="2400" noProof="0"/>
              <a:t>June 2023</a:t>
            </a:r>
          </a:p>
        </p:txBody>
      </p:sp>
      <p:sp>
        <p:nvSpPr>
          <p:cNvPr id="345" name="Google Shape;345;p2"/>
          <p:cNvSpPr txBox="1">
            <a:spLocks noGrp="1"/>
          </p:cNvSpPr>
          <p:nvPr>
            <p:ph type="sldNum" idx="12"/>
          </p:nvPr>
        </p:nvSpPr>
        <p:spPr>
          <a:xfrm>
            <a:off x="10512491" y="6356351"/>
            <a:ext cx="1069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79225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295468503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F741F-AB84-99F0-6BB9-053FD7C49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ym typeface="Arial"/>
              </a:rPr>
              <a:t>WHAT ARE THE TWO MOST </a:t>
            </a:r>
            <a:r>
              <a:rPr lang="en-GB" dirty="0">
                <a:solidFill>
                  <a:schemeClr val="accent1"/>
                </a:solidFill>
                <a:sym typeface="Arial"/>
              </a:rPr>
              <a:t>COMMON GRADE 3 or 4 ADVERSE </a:t>
            </a:r>
            <a:r>
              <a:rPr lang="en-GB" dirty="0">
                <a:sym typeface="Arial"/>
              </a:rPr>
              <a:t>EVENTs IDENTIFIED WHEN TREATING PATIENTS WITH ELACESTRANT?</a:t>
            </a:r>
          </a:p>
        </p:txBody>
      </p:sp>
      <p:sp>
        <p:nvSpPr>
          <p:cNvPr id="571" name="Google Shape;571;g23a7e00e0ef_1_12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POLLING QUESTION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C9155D-2E03-E90E-B504-34B3C2D321D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en-GB" dirty="0"/>
          </a:p>
          <a:p>
            <a:pPr marL="457200" indent="-457200">
              <a:buFont typeface="+mj-lt"/>
              <a:buAutoNum type="alphaUcPeriod"/>
            </a:pPr>
            <a:r>
              <a:rPr lang="en-GB" b="1" dirty="0">
                <a:sym typeface="Arial"/>
              </a:rPr>
              <a:t>Diarrhoea and dyspepsia </a:t>
            </a:r>
          </a:p>
          <a:p>
            <a:pPr marL="457200" indent="-457200">
              <a:buFont typeface="+mj-lt"/>
              <a:buAutoNum type="alphaUcPeriod"/>
            </a:pPr>
            <a:r>
              <a:rPr lang="en-GB" b="1" dirty="0">
                <a:sym typeface="Arial"/>
              </a:rPr>
              <a:t>Nausea and arthralgia</a:t>
            </a:r>
          </a:p>
          <a:p>
            <a:pPr marL="457200" indent="-457200">
              <a:buFont typeface="+mj-lt"/>
              <a:buAutoNum type="alphaUcPeriod"/>
            </a:pPr>
            <a:r>
              <a:rPr lang="en-GB" sz="2400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Nausea and back pain</a:t>
            </a:r>
            <a:r>
              <a:rPr lang="en-GB" b="1" dirty="0">
                <a:latin typeface="Arial"/>
                <a:cs typeface="Arial"/>
                <a:sym typeface="Arial"/>
              </a:rPr>
              <a:t> </a:t>
            </a:r>
            <a:endParaRPr lang="en-GB" b="1" dirty="0"/>
          </a:p>
          <a:p>
            <a:pPr marL="457200" indent="-457200">
              <a:buFont typeface="+mj-lt"/>
              <a:buAutoNum type="alphaUcPeriod"/>
            </a:pPr>
            <a:r>
              <a:rPr lang="en-GB" b="1" dirty="0">
                <a:sym typeface="Arial"/>
              </a:rPr>
              <a:t>Back pain and fatigue </a:t>
            </a:r>
          </a:p>
        </p:txBody>
      </p:sp>
      <p:sp>
        <p:nvSpPr>
          <p:cNvPr id="572" name="Google Shape;572;g23a7e00e0ef_1_127"/>
          <p:cNvSpPr txBox="1"/>
          <p:nvPr/>
        </p:nvSpPr>
        <p:spPr>
          <a:xfrm>
            <a:off x="778900" y="2723301"/>
            <a:ext cx="9729600" cy="67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1400"/>
            </a:pPr>
            <a:endParaRPr lang="en-GB" sz="1867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C5E5BEA-E555-D01E-0459-48B5184886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847295"/>
              </p:ext>
            </p:extLst>
          </p:nvPr>
        </p:nvGraphicFramePr>
        <p:xfrm>
          <a:off x="4982029" y="2009205"/>
          <a:ext cx="6760071" cy="4589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1DBFD0F-92E6-17EE-7191-8716A2B1F806}"/>
              </a:ext>
            </a:extLst>
          </p:cNvPr>
          <p:cNvSpPr txBox="1"/>
          <p:nvPr/>
        </p:nvSpPr>
        <p:spPr>
          <a:xfrm>
            <a:off x="4399280" y="3403600"/>
            <a:ext cx="4231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rgbClr val="C0504D"/>
                </a:solidFill>
                <a:latin typeface="Arial" panose="020B0604020202020204" pitchFamily="34" charset="0"/>
              </a:rPr>
              <a:t>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0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55B09E0-EDAB-61A3-5965-D113155D8E4B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158995579"/>
              </p:ext>
            </p:extLst>
          </p:nvPr>
        </p:nvGraphicFramePr>
        <p:xfrm>
          <a:off x="620713" y="2425204"/>
          <a:ext cx="10963271" cy="315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943">
                  <a:extLst>
                    <a:ext uri="{9D8B030D-6E8A-4147-A177-3AD203B41FA5}">
                      <a16:colId xmlns:a16="http://schemas.microsoft.com/office/drawing/2014/main" val="1514108163"/>
                    </a:ext>
                  </a:extLst>
                </a:gridCol>
                <a:gridCol w="1073041">
                  <a:extLst>
                    <a:ext uri="{9D8B030D-6E8A-4147-A177-3AD203B41FA5}">
                      <a16:colId xmlns:a16="http://schemas.microsoft.com/office/drawing/2014/main" val="997700661"/>
                    </a:ext>
                  </a:extLst>
                </a:gridCol>
                <a:gridCol w="1073041">
                  <a:extLst>
                    <a:ext uri="{9D8B030D-6E8A-4147-A177-3AD203B41FA5}">
                      <a16:colId xmlns:a16="http://schemas.microsoft.com/office/drawing/2014/main" val="3420187282"/>
                    </a:ext>
                  </a:extLst>
                </a:gridCol>
                <a:gridCol w="1073041">
                  <a:extLst>
                    <a:ext uri="{9D8B030D-6E8A-4147-A177-3AD203B41FA5}">
                      <a16:colId xmlns:a16="http://schemas.microsoft.com/office/drawing/2014/main" val="3885873788"/>
                    </a:ext>
                  </a:extLst>
                </a:gridCol>
                <a:gridCol w="1073041">
                  <a:extLst>
                    <a:ext uri="{9D8B030D-6E8A-4147-A177-3AD203B41FA5}">
                      <a16:colId xmlns:a16="http://schemas.microsoft.com/office/drawing/2014/main" val="2991812677"/>
                    </a:ext>
                  </a:extLst>
                </a:gridCol>
                <a:gridCol w="1073041">
                  <a:extLst>
                    <a:ext uri="{9D8B030D-6E8A-4147-A177-3AD203B41FA5}">
                      <a16:colId xmlns:a16="http://schemas.microsoft.com/office/drawing/2014/main" val="572909364"/>
                    </a:ext>
                  </a:extLst>
                </a:gridCol>
                <a:gridCol w="1073041">
                  <a:extLst>
                    <a:ext uri="{9D8B030D-6E8A-4147-A177-3AD203B41FA5}">
                      <a16:colId xmlns:a16="http://schemas.microsoft.com/office/drawing/2014/main" val="442062529"/>
                    </a:ext>
                  </a:extLst>
                </a:gridCol>
                <a:gridCol w="1073041">
                  <a:extLst>
                    <a:ext uri="{9D8B030D-6E8A-4147-A177-3AD203B41FA5}">
                      <a16:colId xmlns:a16="http://schemas.microsoft.com/office/drawing/2014/main" val="1997237992"/>
                    </a:ext>
                  </a:extLst>
                </a:gridCol>
                <a:gridCol w="1073041">
                  <a:extLst>
                    <a:ext uri="{9D8B030D-6E8A-4147-A177-3AD203B41FA5}">
                      <a16:colId xmlns:a16="http://schemas.microsoft.com/office/drawing/2014/main" val="183179591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en-GB" sz="1000" b="1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AEs</a:t>
                      </a:r>
                      <a:r>
                        <a:rPr lang="en-GB" sz="1000" b="1" baseline="3000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occurring in ≥10% of patients </a:t>
                      </a:r>
                      <a:br>
                        <a:rPr lang="en-GB"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in any arm</a:t>
                      </a:r>
                    </a:p>
                  </a:txBody>
                  <a:tcPr marL="55440" marR="55440" marT="28800" marB="28800" anchor="b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Elacestrant</a:t>
                      </a:r>
                    </a:p>
                  </a:txBody>
                  <a:tcPr marR="55440" marT="28800" marB="288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55440" marT="28800" marB="288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R="55440" marT="28800" marB="288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55440" marT="28800" marB="288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Fulvestrant</a:t>
                      </a:r>
                    </a:p>
                  </a:txBody>
                  <a:tcPr marR="55440" marT="28800" marB="288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55440" marT="28800" marB="288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AI</a:t>
                      </a:r>
                    </a:p>
                  </a:txBody>
                  <a:tcPr marR="55440" marT="28800" marB="288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55440" marT="28800" marB="288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2769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r>
                        <a:rPr lang="en-GB" sz="1000" b="1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AEsc</a:t>
                      </a:r>
                      <a:r>
                        <a:rPr lang="en-GB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occurring in ≥10% of patients in any arm</a:t>
                      </a:r>
                    </a:p>
                  </a:txBody>
                  <a:tcPr marL="55440" marR="55440" marT="28800" marB="288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All grades</a:t>
                      </a:r>
                    </a:p>
                  </a:txBody>
                  <a:tcPr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Grade 3 or 4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All grades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Grade 3 or 4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All grades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Grade 3 or</a:t>
                      </a:r>
                      <a:r>
                        <a:rPr lang="en-GB" sz="10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All grades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Grade 3 or 4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622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/>
                          <a:cs typeface="Arial"/>
                        </a:rPr>
                        <a:t>Nausea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83 (35.0)</a:t>
                      </a:r>
                      <a:r>
                        <a:rPr lang="en-GB" sz="1000" baseline="30000" dirty="0">
                          <a:latin typeface="Arial"/>
                          <a:cs typeface="Arial"/>
                        </a:rPr>
                        <a:t>d</a:t>
                      </a:r>
                    </a:p>
                  </a:txBody>
                  <a:tcPr marR="55440" marT="28800" marB="28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6 (2.5)</a:t>
                      </a:r>
                    </a:p>
                  </a:txBody>
                  <a:tcPr marR="55440" marT="28800" marB="28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43 (18.8)</a:t>
                      </a:r>
                    </a:p>
                  </a:txBody>
                  <a:tcPr marR="55440" marT="28800" marB="28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2 (0.9)</a:t>
                      </a:r>
                    </a:p>
                  </a:txBody>
                  <a:tcPr marR="55440" marT="28800" marB="28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26 (16.1)</a:t>
                      </a:r>
                    </a:p>
                  </a:txBody>
                  <a:tcPr marR="55440" marT="28800" marB="28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Arial"/>
                          <a:cs typeface="Arial"/>
                        </a:rPr>
                        <a:t>17 (25.0)</a:t>
                      </a:r>
                    </a:p>
                  </a:txBody>
                  <a:tcPr marR="55440" marT="28800" marB="28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2 (2.9)</a:t>
                      </a:r>
                    </a:p>
                  </a:txBody>
                  <a:tcPr marR="55440" marT="28800" marB="28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604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/>
                          <a:cs typeface="Arial"/>
                        </a:rPr>
                        <a:t>Fatigue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45 (19.0)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2 (0.8)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43 (18.8)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2 (0.9)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35 (21.7)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1 (0.6)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Arial"/>
                          <a:cs typeface="Arial"/>
                        </a:rPr>
                        <a:t>8 (11.8)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1 (1.5)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030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/>
                          <a:cs typeface="Arial"/>
                        </a:rPr>
                        <a:t>Vomiting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45 (19.0)</a:t>
                      </a:r>
                      <a:r>
                        <a:rPr lang="en-GB" sz="1000" baseline="30000" dirty="0">
                          <a:latin typeface="Arial"/>
                          <a:cs typeface="Arial"/>
                        </a:rPr>
                        <a:t>e</a:t>
                      </a:r>
                      <a:endParaRPr lang="en-GB" sz="1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2 (0.8)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19 (8.3)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12 (7.5)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Arial"/>
                          <a:cs typeface="Arial"/>
                        </a:rPr>
                        <a:t>7 (10.3)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083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/>
                          <a:cs typeface="Arial"/>
                        </a:rPr>
                        <a:t>Decreased appetite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35 (14.8)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2 (0.8)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21 (9.2)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1 (0.4)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12 (7.5)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Arial"/>
                          <a:cs typeface="Arial"/>
                        </a:rPr>
                        <a:t>9 (13.2)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1 (1.5)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575292"/>
                  </a:ext>
                </a:extLst>
              </a:tr>
              <a:tr h="101377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/>
                          <a:cs typeface="Arial"/>
                        </a:rPr>
                        <a:t>Arthralgia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34 (14.3)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2 (0.8)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37 (16.2)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28 (17.4)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Arial"/>
                          <a:cs typeface="Arial"/>
                        </a:rPr>
                        <a:t>9 (13.2)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946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/>
                          <a:cs typeface="Arial"/>
                        </a:rPr>
                        <a:t>Diarrhoea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33 (13.9)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23 (10.0)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2 (0.9)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14 (8.7)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1 (0.6)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Arial"/>
                          <a:cs typeface="Arial"/>
                        </a:rPr>
                        <a:t>9 (13.2)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1 (1.5)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379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/>
                          <a:cs typeface="Arial"/>
                        </a:rPr>
                        <a:t>Back pain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33 (13.9)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6 (2.5)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22 (9.6)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1 (0.4)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16 (9.9)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1 (0.6)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Arial"/>
                          <a:cs typeface="Arial"/>
                        </a:rPr>
                        <a:t>6 (8.8)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270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/>
                          <a:cs typeface="Arial"/>
                        </a:rPr>
                        <a:t>AST increased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31 (13.1)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4 (1.7)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28 (12.2)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2 (0.9)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20 (12.4)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2 (1.2)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Arial"/>
                          <a:cs typeface="Arial"/>
                        </a:rPr>
                        <a:t>8 (11.8)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819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/>
                          <a:cs typeface="Arial"/>
                        </a:rPr>
                        <a:t>Headache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29 (12.2)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4 (1.7)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26 (11.4)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18 (11.2)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Arial"/>
                          <a:cs typeface="Arial"/>
                        </a:rPr>
                        <a:t>8 (11.8)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185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/>
                          <a:cs typeface="Arial"/>
                        </a:rPr>
                        <a:t>Constipation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29 (12.2)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15 (6.6)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10 (6.2)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Arial"/>
                          <a:cs typeface="Arial"/>
                        </a:rPr>
                        <a:t>5 (7.4)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131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/>
                          <a:cs typeface="Arial"/>
                        </a:rPr>
                        <a:t>Hot flush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27 (11.4)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19 (8.3)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15 (9.3)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Arial"/>
                          <a:cs typeface="Arial"/>
                        </a:rPr>
                        <a:t>4 (5.9)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145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/>
                          <a:cs typeface="Arial"/>
                        </a:rPr>
                        <a:t>Dyspepsia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24 (10.1)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6 (2.6)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4 (2.5)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Arial"/>
                          <a:cs typeface="Arial"/>
                        </a:rPr>
                        <a:t>2 (2.9)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337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Arial"/>
                          <a:cs typeface="Arial"/>
                        </a:rPr>
                        <a:t>ALT increased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22 (9.3)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5 (2.1)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23 (10.0)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1 (0.4)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17 (10.6)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Arial"/>
                          <a:cs typeface="Arial"/>
                        </a:rPr>
                        <a:t>6 (8.8)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highlight>
                            <a:srgbClr val="FFFF00"/>
                          </a:highlight>
                          <a:latin typeface="Arial"/>
                          <a:cs typeface="Arial"/>
                        </a:rPr>
                        <a:t>1 (1.5)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64212769"/>
                  </a:ext>
                </a:extLst>
              </a:tr>
            </a:tbl>
          </a:graphicData>
        </a:graphic>
      </p:graphicFrame>
      <p:sp>
        <p:nvSpPr>
          <p:cNvPr id="579" name="Google Shape;579;p3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ELACESTRANT VS SOC: ADVERSE EVENTS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725089-CCE8-7B14-42E3-3602F8F2E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E41D4-3641-5E20-411E-3A7643280C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093296"/>
            <a:ext cx="10876416" cy="3651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000" baseline="30000">
                <a:latin typeface="Arial"/>
                <a:cs typeface="Arial"/>
                <a:sym typeface="Arial"/>
              </a:rPr>
              <a:t>a</a:t>
            </a:r>
            <a:r>
              <a:rPr lang="en-GB" sz="1000">
                <a:latin typeface="Arial"/>
                <a:cs typeface="Arial"/>
                <a:sym typeface="Arial"/>
              </a:rPr>
              <a:t>AE severity was graded according to the National Cancer Institute’s Common Terminology Criteria for Adverse Events version 5.0. </a:t>
            </a:r>
            <a:r>
              <a:rPr lang="en-GB" sz="1000" baseline="30000">
                <a:latin typeface="Arial"/>
                <a:cs typeface="Arial"/>
                <a:sym typeface="Arial"/>
              </a:rPr>
              <a:t>b</a:t>
            </a:r>
            <a:r>
              <a:rPr lang="en-GB" sz="1000">
                <a:latin typeface="Arial"/>
                <a:cs typeface="Arial"/>
                <a:sym typeface="Arial"/>
              </a:rPr>
              <a:t>No fatal events were attributed to study drug by the investigator. </a:t>
            </a:r>
            <a:br>
              <a:rPr lang="en-GB" sz="1000"/>
            </a:br>
            <a:r>
              <a:rPr lang="en-GB" sz="1000" baseline="30000">
                <a:latin typeface="Arial"/>
                <a:cs typeface="Arial"/>
                <a:sym typeface="Arial"/>
              </a:rPr>
              <a:t>c</a:t>
            </a:r>
            <a:r>
              <a:rPr lang="en-GB" sz="1000">
                <a:latin typeface="Arial"/>
                <a:cs typeface="Arial"/>
                <a:sym typeface="Arial"/>
              </a:rPr>
              <a:t>Preferred terms were coded using the Medical Dictionary for Regulatory Activities version 23.0. </a:t>
            </a:r>
            <a:r>
              <a:rPr lang="en-GB" sz="1000" baseline="30000">
                <a:latin typeface="Arial"/>
                <a:cs typeface="Arial"/>
                <a:sym typeface="Arial"/>
              </a:rPr>
              <a:t>d</a:t>
            </a:r>
            <a:r>
              <a:rPr lang="en-GB" sz="1000">
                <a:latin typeface="Arial"/>
                <a:cs typeface="Arial"/>
                <a:sym typeface="Arial"/>
              </a:rPr>
              <a:t>Grade 1 nausea, n=59 (24.9%); grade 2 nausea, n=18 (7.6%); grade 3 nausea, n= 6 (2.5%); and no patients experienced grade 4 nausea. Percentages reflect maximum grade experienced. </a:t>
            </a:r>
            <a:r>
              <a:rPr lang="en-GB" sz="1000" baseline="30000" err="1">
                <a:latin typeface="Arial"/>
                <a:cs typeface="Arial"/>
                <a:sym typeface="Arial"/>
              </a:rPr>
              <a:t>e</a:t>
            </a:r>
            <a:r>
              <a:rPr lang="en-GB" sz="1000" err="1">
                <a:latin typeface="Arial"/>
                <a:cs typeface="Arial"/>
                <a:sym typeface="Arial"/>
              </a:rPr>
              <a:t>Grade</a:t>
            </a:r>
            <a:r>
              <a:rPr lang="en-GB" sz="1000">
                <a:latin typeface="Arial"/>
                <a:cs typeface="Arial"/>
                <a:sym typeface="Arial"/>
              </a:rPr>
              <a:t> 1 vomiting, n=36 (15.2%); grade 2 vomiting, n=7 (3.0%); grade 3  vomiting, n=2 (0.8%); and no patients experienced grade 4 vomiting. Percentages reflect maximum grade experienced</a:t>
            </a:r>
            <a:endParaRPr lang="en-GB" sz="100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Arial"/>
                <a:cs typeface="Arial"/>
              </a:rPr>
              <a:t>AE, adverse event; AI, aromatase inhibitor; ALT, alanine transaminase; AST, aspartate transferase; n, sample size; </a:t>
            </a:r>
            <a:r>
              <a:rPr lang="en-GB" sz="1000">
                <a:latin typeface="Arial"/>
                <a:cs typeface="Arial"/>
                <a:sym typeface="Arial"/>
              </a:rPr>
              <a:t>SoC, standard of care</a:t>
            </a:r>
            <a:endParaRPr lang="en-GB" sz="100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latin typeface="Arial"/>
                <a:cs typeface="Arial"/>
                <a:sym typeface="Arial"/>
                <a:hlinkClick r:id="rId3"/>
              </a:rPr>
              <a:t>https://ascopubs.org/na101/home/literatum/publisher/asco/journals/content/jco/2022/jco.2022.40.issue-28/jco.22.00338/20220921/images/large/jco.22.00338t2.jpeg</a:t>
            </a:r>
            <a:r>
              <a:rPr lang="en-GB" sz="1000">
                <a:latin typeface="Arial"/>
                <a:cs typeface="Arial"/>
                <a:sym typeface="Arial"/>
              </a:rPr>
              <a:t> </a:t>
            </a:r>
            <a:r>
              <a:rPr lang="en-GB" sz="1000">
                <a:solidFill>
                  <a:schemeClr val="tx2"/>
                </a:solidFill>
                <a:latin typeface="Arial"/>
                <a:cs typeface="Arial"/>
                <a:sym typeface="Arial"/>
              </a:rPr>
              <a:t>(accessed May 23, 2023)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CC12F60-ABD3-67A8-453F-AAEDFCA4D2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928398"/>
              </p:ext>
            </p:extLst>
          </p:nvPr>
        </p:nvGraphicFramePr>
        <p:xfrm>
          <a:off x="620713" y="738347"/>
          <a:ext cx="10950575" cy="1557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039">
                  <a:extLst>
                    <a:ext uri="{9D8B030D-6E8A-4147-A177-3AD203B41FA5}">
                      <a16:colId xmlns:a16="http://schemas.microsoft.com/office/drawing/2014/main" val="1514108163"/>
                    </a:ext>
                  </a:extLst>
                </a:gridCol>
                <a:gridCol w="1926884">
                  <a:extLst>
                    <a:ext uri="{9D8B030D-6E8A-4147-A177-3AD203B41FA5}">
                      <a16:colId xmlns:a16="http://schemas.microsoft.com/office/drawing/2014/main" val="997700661"/>
                    </a:ext>
                  </a:extLst>
                </a:gridCol>
                <a:gridCol w="1926884">
                  <a:extLst>
                    <a:ext uri="{9D8B030D-6E8A-4147-A177-3AD203B41FA5}">
                      <a16:colId xmlns:a16="http://schemas.microsoft.com/office/drawing/2014/main" val="3420187282"/>
                    </a:ext>
                  </a:extLst>
                </a:gridCol>
                <a:gridCol w="1926884">
                  <a:extLst>
                    <a:ext uri="{9D8B030D-6E8A-4147-A177-3AD203B41FA5}">
                      <a16:colId xmlns:a16="http://schemas.microsoft.com/office/drawing/2014/main" val="1997237992"/>
                    </a:ext>
                  </a:extLst>
                </a:gridCol>
                <a:gridCol w="1926884">
                  <a:extLst>
                    <a:ext uri="{9D8B030D-6E8A-4147-A177-3AD203B41FA5}">
                      <a16:colId xmlns:a16="http://schemas.microsoft.com/office/drawing/2014/main" val="183179591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</a:p>
                  </a:txBody>
                  <a:tcPr marL="55440" marR="55440" marT="28800" marB="288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55440" marT="28800" marB="2880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</a:t>
                      </a:r>
                    </a:p>
                  </a:txBody>
                  <a:tcPr marR="55440" marT="28800" marB="288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</a:p>
                  </a:txBody>
                  <a:tcPr marR="55440" marT="28800" marB="288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55440" marT="28800" marB="288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276944"/>
                  </a:ext>
                </a:extLst>
              </a:tr>
              <a:tr h="297656">
                <a:tc vMerge="1">
                  <a:txBody>
                    <a:bodyPr/>
                    <a:lstStyle/>
                    <a:p>
                      <a:r>
                        <a:rPr lang="en-GB" sz="1000" b="1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AEsc</a:t>
                      </a:r>
                      <a:r>
                        <a:rPr lang="en-GB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occurring in ≥10% of patients in any arm</a:t>
                      </a:r>
                    </a:p>
                  </a:txBody>
                  <a:tcPr marL="55440" marR="55440" marT="28800" marB="288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Elacestrant</a:t>
                      </a:r>
                      <a:r>
                        <a:rPr lang="en-GB" sz="10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(N=237)</a:t>
                      </a:r>
                    </a:p>
                  </a:txBody>
                  <a:tcPr marR="55440" marT="28800" marB="288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Total (N=229)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Fulvestrant</a:t>
                      </a:r>
                      <a:r>
                        <a:rPr lang="en-GB" sz="10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(N=161)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AI (N=68)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622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AE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 (92.0)</a:t>
                      </a:r>
                      <a:endParaRPr lang="en-GB" sz="1000" baseline="30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55440" marT="28800" marB="28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 (86.0)</a:t>
                      </a:r>
                    </a:p>
                  </a:txBody>
                  <a:tcPr marR="55440" marT="28800" marB="28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 (89.4)</a:t>
                      </a:r>
                    </a:p>
                  </a:txBody>
                  <a:tcPr marR="55440" marT="28800" marB="28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(77.9)</a:t>
                      </a:r>
                    </a:p>
                  </a:txBody>
                  <a:tcPr marR="55440" marT="28800" marB="288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604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3 and 4</a:t>
                      </a:r>
                      <a:r>
                        <a:rPr lang="en-GB" sz="1000" b="1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(27.0)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(20.5)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(20.5)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(20.6)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030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5</a:t>
                      </a:r>
                      <a:r>
                        <a:rPr lang="en-GB" sz="1000" b="1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(1.7)</a:t>
                      </a:r>
                      <a:endParaRPr lang="en-GB" sz="1000" baseline="30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(2.6)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(3.1)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(1.5)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083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Leading to dose reduction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(3.0)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applicable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575292"/>
                  </a:ext>
                </a:extLst>
              </a:tr>
              <a:tr h="101377">
                <a:tc>
                  <a:txBody>
                    <a:bodyPr/>
                    <a:lstStyle/>
                    <a:p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Leading to study drug discontinuation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(6.3)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(4.4)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(3.7)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(5.9)</a:t>
                      </a:r>
                    </a:p>
                  </a:txBody>
                  <a:tcPr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9461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8B448B-865F-37B3-844F-BF58333E9E84}"/>
              </a:ext>
            </a:extLst>
          </p:cNvPr>
          <p:cNvSpPr txBox="1"/>
          <p:nvPr/>
        </p:nvSpPr>
        <p:spPr>
          <a:xfrm>
            <a:off x="396875" y="-228600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00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8803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SERD</a:t>
            </a:r>
            <a:r>
              <a:rPr lang="en-GB" cap="none"/>
              <a:t>s</a:t>
            </a:r>
            <a:r>
              <a:rPr lang="en-GB"/>
              <a:t> &amp; TREATMENT</a:t>
            </a:r>
            <a:br>
              <a:rPr lang="en-GB"/>
            </a:br>
            <a:r>
              <a:rPr lang="en-GB"/>
              <a:t>LANDSCAPE</a:t>
            </a:r>
          </a:p>
        </p:txBody>
      </p:sp>
      <p:sp>
        <p:nvSpPr>
          <p:cNvPr id="2" name="Google Shape;427;p6">
            <a:extLst>
              <a:ext uri="{FF2B5EF4-FFF2-40B4-BE49-F238E27FC236}">
                <a16:creationId xmlns:a16="http://schemas.microsoft.com/office/drawing/2014/main" id="{223D39E8-F70D-70D9-BBA9-7A60D0D1ED38}"/>
              </a:ext>
            </a:extLst>
          </p:cNvPr>
          <p:cNvSpPr txBox="1">
            <a:spLocks/>
          </p:cNvSpPr>
          <p:nvPr/>
        </p:nvSpPr>
        <p:spPr>
          <a:xfrm>
            <a:off x="370567" y="6410833"/>
            <a:ext cx="9949600" cy="27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357179" indent="-357179" algn="l" defTabSz="457189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57" indent="-257168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269" indent="-342891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457" indent="-342891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646" indent="-342891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</a:rPr>
              <a:t>SERD, selective estrogen receptor degrader  </a:t>
            </a:r>
          </a:p>
        </p:txBody>
      </p:sp>
    </p:spTree>
    <p:extLst>
      <p:ext uri="{BB962C8B-B14F-4D97-AF65-F5344CB8AC3E}">
        <p14:creationId xmlns:p14="http://schemas.microsoft.com/office/powerpoint/2010/main" val="306222784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842603-7835-8BDE-9440-2ED5687E7AA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4899563"/>
            <a:ext cx="10963200" cy="661754"/>
          </a:xfrm>
        </p:spPr>
        <p:txBody>
          <a:bodyPr/>
          <a:lstStyle/>
          <a:p>
            <a:pPr marL="0" indent="0" algn="ctr">
              <a:buNone/>
            </a:pPr>
            <a:r>
              <a:rPr lang="en-GB" b="1">
                <a:solidFill>
                  <a:schemeClr val="accent1"/>
                </a:solidFill>
                <a:sym typeface="Arial"/>
              </a:rPr>
              <a:t>Need to be careful with cross-study comparisons: </a:t>
            </a:r>
            <a:br>
              <a:rPr lang="en-GB" b="1">
                <a:solidFill>
                  <a:schemeClr val="accent1"/>
                </a:solidFill>
                <a:sym typeface="Arial"/>
              </a:rPr>
            </a:br>
            <a:r>
              <a:rPr lang="en-GB">
                <a:sym typeface="Arial"/>
              </a:rPr>
              <a:t>Differences in prior lines of treatment, endocrine sensitivity, tumour biology</a:t>
            </a:r>
          </a:p>
        </p:txBody>
      </p:sp>
      <p:sp>
        <p:nvSpPr>
          <p:cNvPr id="596" name="Google Shape;596;p2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ORAL SERD IN ER+ MBC: CURRENT DEVELOPMENT STATUS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AA3845-B04A-717B-2DB1-BCEBE584F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5CA4E-E34A-5560-0318-06E4864A59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5817443"/>
            <a:ext cx="11092440" cy="962025"/>
          </a:xfrm>
        </p:spPr>
        <p:txBody>
          <a:bodyPr anchor="b"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9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ER, </a:t>
            </a:r>
            <a:r>
              <a:rPr lang="en-GB" sz="900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estrogen</a:t>
            </a:r>
            <a:r>
              <a:rPr lang="en-GB" sz="9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receptor; FDA, Food and Drug Administration; MBC, metastatic breast cancer; SERD, selective </a:t>
            </a:r>
            <a:r>
              <a:rPr lang="en-GB" sz="900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estrogen</a:t>
            </a:r>
            <a:r>
              <a:rPr lang="en-GB" sz="9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receptor degrader</a:t>
            </a:r>
            <a:endParaRPr lang="en-GB" sz="900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900" baseline="30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1 </a:t>
            </a:r>
            <a:r>
              <a:rPr lang="en-GB" sz="9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htt</a:t>
            </a:r>
            <a:r>
              <a:rPr lang="en-GB" sz="900" u="sng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ps://clinicaltrials.gov/ct2/show/NCT03778931?term=ELACESTRANT&amp;phase=2&amp;draw=2&amp;rank=1; </a:t>
            </a:r>
            <a:r>
              <a:rPr lang="en-GB" sz="900" u="sng" baseline="30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2 </a:t>
            </a:r>
            <a:r>
              <a:rPr lang="en-GB" sz="900" u="sng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https://www.clinicaltrials.gov/ct2/show/NCT04546009; </a:t>
            </a:r>
            <a:br>
              <a:rPr lang="en-GB" sz="900" u="sng" dirty="0"/>
            </a:br>
            <a:r>
              <a:rPr lang="en-GB" sz="900" u="sng" baseline="30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3</a:t>
            </a:r>
            <a:r>
              <a:rPr lang="en-GB" sz="900" u="sng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https://clinicaltrials.gov/ct2/show/NCT05128773?term=</a:t>
            </a:r>
            <a:r>
              <a:rPr lang="en-GB" sz="900" u="sng" err="1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Amcenestrant&amp;draw</a:t>
            </a:r>
            <a:r>
              <a:rPr lang="en-GB" sz="900" u="sng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=2&amp;rank=3; </a:t>
            </a:r>
            <a:r>
              <a:rPr lang="en-GB" sz="900" u="sng" baseline="30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4 </a:t>
            </a:r>
            <a:r>
              <a:rPr lang="en-GB" sz="900" u="sng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https://clinicaltrials.gov/ct2/show/NCT04975308?term=EMBER+phase+3&amp;draw=2&amp;rank=1</a:t>
            </a:r>
            <a:br>
              <a:rPr lang="en-GB" sz="900" u="sng" dirty="0"/>
            </a:br>
            <a:r>
              <a:rPr lang="en-GB" sz="900" u="sng" baseline="30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5</a:t>
            </a:r>
            <a:r>
              <a:rPr lang="en-GB" sz="900" u="sng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https://clinicaltrials.gov/ct2/show/NCT04964934?term=SERENA+phase+3&amp;draw=2&amp;rank=1; </a:t>
            </a:r>
            <a:r>
              <a:rPr lang="en-GB" sz="900" u="sng" baseline="30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6 </a:t>
            </a:r>
            <a:r>
              <a:rPr lang="en-GB" sz="900" u="sng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https://clinicaltrials.gov/ct2/show/NCT04669587?term=ENZENO&amp;draw=2&amp;rank=1; </a:t>
            </a:r>
            <a:br>
              <a:rPr lang="en-GB" sz="900" u="sng" dirty="0">
                <a:latin typeface="Arial"/>
                <a:cs typeface="Arial"/>
              </a:rPr>
            </a:br>
            <a:r>
              <a:rPr lang="en-GB" sz="900" u="sng" baseline="30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7 </a:t>
            </a:r>
            <a:r>
              <a:rPr lang="en-GB" sz="900" u="sng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https://clinicaltrials.gov/ct2/show/NCT03560531?term=NCT03560531&amp;draw=2&amp;rank=1;</a:t>
            </a:r>
            <a:r>
              <a:rPr lang="en-GB" sz="900" u="sng" baseline="30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8 </a:t>
            </a:r>
            <a:r>
              <a:rPr lang="en-GB" sz="900" u="sng" dirty="0">
                <a:solidFill>
                  <a:schemeClr val="accent1"/>
                </a:solidFill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https://clinicaltrials.gov/ct2/show/NCT03455270?term=NCT03455270&amp;draw=2&amp;rank=1</a:t>
            </a:r>
            <a:r>
              <a:rPr lang="en-GB" sz="900" u="sng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;</a:t>
            </a:r>
            <a:endParaRPr lang="en-GB" sz="900" u="sng" dirty="0">
              <a:solidFill>
                <a:schemeClr val="accent1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900" u="sng" baseline="30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9 </a:t>
            </a:r>
            <a:r>
              <a:rPr lang="en-GB" sz="900" u="sng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https://clinicaltrials.gov/ct2/show/NCT03471663?term=NCT03471663&amp;draw=1&amp;rank=1; </a:t>
            </a:r>
            <a:r>
              <a:rPr lang="en-GB" sz="900" u="sng" baseline="30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10 </a:t>
            </a:r>
            <a:r>
              <a:rPr lang="en-GB" sz="900" u="sng" dirty="0">
                <a:solidFill>
                  <a:schemeClr val="accent1"/>
                </a:solidFill>
                <a:latin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https://clinicaltrials.gov/ct2/show/NCT02734615?term=NCT02734615&amp;draw=2&amp;rank=1 </a:t>
            </a:r>
            <a:endParaRPr lang="en-GB" sz="900" dirty="0">
              <a:solidFill>
                <a:schemeClr val="accent1"/>
              </a:solidFill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900" u="sng" baseline="30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11</a:t>
            </a:r>
            <a:r>
              <a:rPr lang="en-GB" sz="900" u="sng" dirty="0">
                <a:solidFill>
                  <a:schemeClr val="accent1"/>
                </a:solidFill>
                <a:latin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https://www.fda.gov/drugs/resources-information-approved-drugs/fda-approves-elacestrant-er-positive-her2-negative-esr1-mutated-advanced-or-metastatic-breast-cance</a:t>
            </a:r>
            <a:r>
              <a:rPr lang="en-GB" sz="900" u="sng" baseline="30000" dirty="0">
                <a:solidFill>
                  <a:schemeClr val="accent1"/>
                </a:solidFill>
                <a:latin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GB" sz="900" u="sng" baseline="30000" dirty="0">
                <a:solidFill>
                  <a:schemeClr val="tx2"/>
                </a:solidFill>
                <a:latin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;</a:t>
            </a:r>
            <a:r>
              <a:rPr lang="en-GB" sz="900" baseline="30000" dirty="0">
                <a:solidFill>
                  <a:schemeClr val="tx2"/>
                </a:solidFill>
                <a:latin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</a:t>
            </a:r>
            <a:r>
              <a:rPr lang="en-GB" sz="9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All</a:t>
            </a:r>
            <a:r>
              <a:rPr lang="en-GB" sz="900" dirty="0">
                <a:solidFill>
                  <a:schemeClr val="tx2"/>
                </a:solidFill>
                <a:latin typeface="Arial"/>
                <a:cs typeface="Arial"/>
              </a:rPr>
              <a:t> references accessed may 22, 2023 </a:t>
            </a:r>
            <a:endParaRPr lang="en-GB" sz="900">
              <a:solidFill>
                <a:schemeClr val="tx2"/>
              </a:solidFill>
              <a:cs typeface="Arial"/>
            </a:endParaRPr>
          </a:p>
        </p:txBody>
      </p:sp>
      <p:graphicFrame>
        <p:nvGraphicFramePr>
          <p:cNvPr id="597" name="Google Shape;597;p24"/>
          <p:cNvGraphicFramePr/>
          <p:nvPr>
            <p:extLst>
              <p:ext uri="{D42A27DB-BD31-4B8C-83A1-F6EECF244321}">
                <p14:modId xmlns:p14="http://schemas.microsoft.com/office/powerpoint/2010/main" val="4119126920"/>
              </p:ext>
            </p:extLst>
          </p:nvPr>
        </p:nvGraphicFramePr>
        <p:xfrm>
          <a:off x="608616" y="849996"/>
          <a:ext cx="10973785" cy="3986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4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2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6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Drug name</a:t>
                      </a:r>
                      <a:endParaRPr sz="15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33" marR="1219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Trial </a:t>
                      </a:r>
                      <a:r>
                        <a:rPr lang="en" sz="1500" u="none" strike="noStrike" cap="none" dirty="0" err="1">
                          <a:latin typeface="Arial"/>
                          <a:cs typeface="Arial"/>
                        </a:rPr>
                        <a:t>name</a:t>
                      </a:r>
                      <a:r>
                        <a:rPr lang="en" sz="1500" u="none" strike="noStrike" cap="none" baseline="30000" dirty="0" err="1">
                          <a:latin typeface="Arial"/>
                          <a:cs typeface="Arial"/>
                        </a:rPr>
                        <a:t>a</a:t>
                      </a:r>
                    </a:p>
                  </a:txBody>
                  <a:tcPr marL="121933" marR="1219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Current Development Status</a:t>
                      </a:r>
                      <a:endParaRPr sz="15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33" marR="121933" marT="45733" marB="457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0" u="none" strike="noStrike" cap="none" dirty="0" err="1">
                          <a:latin typeface="Arial"/>
                          <a:cs typeface="Arial"/>
                        </a:rPr>
                        <a:t>Elacestrant</a:t>
                      </a: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 (RAD-1901)</a:t>
                      </a:r>
                      <a:endParaRPr sz="15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33" marR="1219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EMERALD</a:t>
                      </a:r>
                      <a:r>
                        <a:rPr lang="en" sz="1500" u="none" strike="noStrike" cap="none" baseline="300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1933" marR="1219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FDA Approved</a:t>
                      </a:r>
                      <a:r>
                        <a:rPr lang="en" sz="1500" u="none" strike="noStrike" cap="none" baseline="30000" dirty="0">
                          <a:latin typeface="Arial"/>
                          <a:cs typeface="Arial"/>
                        </a:rPr>
                        <a:t>11</a:t>
                      </a:r>
                      <a:endParaRPr sz="1500" u="none" strike="noStrike" cap="none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33" marR="121933" marT="45733" marB="457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0" u="none" strike="noStrike" cap="none" dirty="0" err="1">
                          <a:latin typeface="Arial"/>
                          <a:cs typeface="Arial"/>
                        </a:rPr>
                        <a:t>Giredestrant</a:t>
                      </a:r>
                      <a:r>
                        <a:rPr lang="en" sz="1500" b="0" u="none" strike="noStrike" cap="none" dirty="0">
                          <a:latin typeface="Arial"/>
                          <a:cs typeface="Arial"/>
                        </a:rPr>
                        <a:t> (GDC-9545)</a:t>
                      </a:r>
                      <a:endParaRPr sz="15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33" marR="1219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persevERA</a:t>
                      </a:r>
                      <a:r>
                        <a:rPr lang="en" sz="1500" u="none" strike="noStrike" cap="none" baseline="30000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21933" marR="1219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0" u="none" strike="noStrike" cap="none" dirty="0">
                          <a:latin typeface="Arial"/>
                          <a:cs typeface="Arial"/>
                        </a:rPr>
                        <a:t>Phase 3</a:t>
                      </a:r>
                      <a:endParaRPr sz="15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33" marR="121933" marT="45733" marB="457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0" u="none" strike="noStrike" cap="none" dirty="0" err="1">
                          <a:latin typeface="Arial"/>
                          <a:cs typeface="Arial"/>
                        </a:rPr>
                        <a:t>Amcenestrant</a:t>
                      </a:r>
                      <a:r>
                        <a:rPr lang="en" sz="1500" b="0" u="none" strike="noStrike" cap="none" dirty="0">
                          <a:latin typeface="Arial"/>
                          <a:cs typeface="Arial"/>
                        </a:rPr>
                        <a:t> (SAR439859)</a:t>
                      </a:r>
                      <a:endParaRPr sz="15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33" marR="121933" marT="45733" marB="45733"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AMEERA-6</a:t>
                      </a:r>
                      <a:r>
                        <a:rPr lang="en" sz="1500" u="none" strike="noStrike" cap="none" baseline="30000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1933" marR="1219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Discontinued</a:t>
                      </a:r>
                      <a:endParaRPr sz="15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33" marR="121933" marT="45733" marB="457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0" u="none" strike="noStrike" cap="none" dirty="0" err="1">
                          <a:latin typeface="Arial"/>
                          <a:cs typeface="Arial"/>
                        </a:rPr>
                        <a:t>Imlunestrant</a:t>
                      </a:r>
                      <a:r>
                        <a:rPr lang="en" sz="1500" b="0" u="none" strike="noStrike" cap="none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(LY3484356)</a:t>
                      </a:r>
                      <a:endParaRPr sz="15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33" marR="1219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EMBER</a:t>
                      </a:r>
                      <a:r>
                        <a:rPr lang="en" sz="1500" u="none" strike="noStrike" cap="none" baseline="30000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121933" marR="1219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0" u="none" strike="noStrike" cap="none" dirty="0">
                          <a:latin typeface="Arial"/>
                          <a:cs typeface="Arial"/>
                        </a:rPr>
                        <a:t>Phase 3</a:t>
                      </a:r>
                      <a:endParaRPr sz="15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33" marR="121933" marT="45733" marB="4573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Camizestrant</a:t>
                      </a:r>
                      <a:r>
                        <a:rPr lang="en" sz="15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 (AZD9833)</a:t>
                      </a:r>
                      <a:endParaRPr sz="1500" b="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33" marR="1219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SERENA</a:t>
                      </a:r>
                      <a:r>
                        <a:rPr lang="en" sz="1500" u="none" strike="noStrike" cap="none" baseline="30000" dirty="0">
                          <a:latin typeface="Arial"/>
                          <a:cs typeface="Arial"/>
                        </a:rPr>
                        <a:t>5</a:t>
                      </a:r>
                      <a:endParaRPr lang="en" sz="1500" u="none" strike="noStrike" cap="none" baseline="30000" dirty="0"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21933" marR="1219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500" b="0" u="none" strike="noStrike" cap="none" dirty="0">
                          <a:latin typeface="Arial"/>
                          <a:cs typeface="Arial"/>
                        </a:rPr>
                        <a:t>Phase 3</a:t>
                      </a:r>
                      <a:endParaRPr sz="15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33" marR="121933" marT="45733" marB="4573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1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500" u="none" strike="noStrike" cap="none" dirty="0" err="1">
                          <a:latin typeface="Arial"/>
                          <a:cs typeface="Arial"/>
                        </a:rPr>
                        <a:t>Borestrant</a:t>
                      </a: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 (ZB716)</a:t>
                      </a:r>
                      <a:endParaRPr sz="15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33" marR="1219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ENZENO</a:t>
                      </a:r>
                      <a:r>
                        <a:rPr lang="en" sz="1500" u="none" strike="noStrike" cap="none" baseline="30000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121933" marR="1219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Phase 1/2</a:t>
                      </a:r>
                      <a:endParaRPr sz="1500" b="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33" marR="121933" marT="45733" marB="4573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1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ZN-c5</a:t>
                      </a:r>
                      <a:endParaRPr sz="15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33" marR="1219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NCT03560531</a:t>
                      </a:r>
                      <a:r>
                        <a:rPr lang="en" sz="1500" u="none" strike="noStrike" cap="none" baseline="30000" dirty="0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121933" marR="1219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Phase 1/2 </a:t>
                      </a:r>
                      <a:endParaRPr sz="15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33" marR="121933" marT="45733" marB="4573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500" u="none" strike="noStrike" cap="none" dirty="0" err="1">
                          <a:latin typeface="Arial"/>
                          <a:cs typeface="Arial"/>
                        </a:rPr>
                        <a:t>Rintodestrant</a:t>
                      </a: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 (G1T48)</a:t>
                      </a:r>
                      <a:endParaRPr sz="15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33" marR="1219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NCT03455270</a:t>
                      </a:r>
                      <a:r>
                        <a:rPr lang="en" sz="1500" u="none" strike="noStrike" cap="none" baseline="30000" dirty="0"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121933" marR="1219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Phase 1</a:t>
                      </a:r>
                      <a:endParaRPr sz="1500" b="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33" marR="121933" marT="45733" marB="4573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1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D-0502</a:t>
                      </a:r>
                      <a:endParaRPr sz="15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33" marR="1219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NCT03471663</a:t>
                      </a:r>
                      <a:r>
                        <a:rPr lang="en" sz="1500" u="none" strike="noStrike" cap="none" baseline="30000" dirty="0"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121933" marR="1219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Phase 1 </a:t>
                      </a:r>
                      <a:endParaRPr sz="15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33" marR="121933" marT="45733" marB="45733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1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LSZ-102</a:t>
                      </a:r>
                      <a:endParaRPr sz="15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33" marR="1219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 NCT02734615</a:t>
                      </a:r>
                      <a:r>
                        <a:rPr lang="en" sz="1500" u="none" strike="noStrike" cap="none" baseline="30000" dirty="0"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1933" marR="1219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500" u="none" strike="noStrike" cap="none" dirty="0">
                          <a:latin typeface="Arial"/>
                          <a:cs typeface="Arial"/>
                        </a:rPr>
                        <a:t>Phase 1 </a:t>
                      </a:r>
                      <a:endParaRPr sz="15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33" marR="121933" marT="45733" marB="45733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99" name="Google Shape;599;p24"/>
          <p:cNvSpPr txBox="1"/>
          <p:nvPr/>
        </p:nvSpPr>
        <p:spPr>
          <a:xfrm>
            <a:off x="0" y="0"/>
            <a:ext cx="4000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GB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655804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3a9901a884_0_85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CLOSER LOOK AT ORAL SERDs PHASE 3 TRIALS 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E41EDC-4F9F-9FAD-8A7B-A72904780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16F69-571D-40C3-86DA-9F7B15D758F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5886592"/>
            <a:ext cx="11020432" cy="860425"/>
          </a:xfrm>
        </p:spPr>
        <p:txBody>
          <a:bodyPr anchor="b"/>
          <a:lstStyle/>
          <a:p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ABC, advanced breast cancer; AI, aromatase inhibitor; CDK4/6i, cyclin-dependent kinase 4/6 inhibitor; chemo, chemotherapy;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ER, </a:t>
            </a:r>
            <a:r>
              <a:rPr lang="en-GB" sz="1000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estrogen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receptor;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ESR1, </a:t>
            </a:r>
            <a:r>
              <a:rPr lang="en-GB" sz="1000" err="1">
                <a:solidFill>
                  <a:schemeClr val="tx2"/>
                </a:solidFill>
                <a:latin typeface="Arial"/>
                <a:cs typeface="Arial"/>
              </a:rPr>
              <a:t>estrogen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 receptor 1; ET, endocrine therapy;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FDA, Food and Drug Administration; </a:t>
            </a:r>
            <a:r>
              <a:rPr lang="en-GB" sz="1000" err="1">
                <a:solidFill>
                  <a:schemeClr val="tx2"/>
                </a:solidFill>
                <a:latin typeface="Arial"/>
                <a:cs typeface="Arial"/>
              </a:rPr>
              <a:t>fulv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, </a:t>
            </a:r>
            <a:r>
              <a:rPr lang="en-GB" sz="1000" err="1">
                <a:solidFill>
                  <a:schemeClr val="tx2"/>
                </a:solidFill>
                <a:latin typeface="Arial"/>
                <a:cs typeface="Arial"/>
              </a:rPr>
              <a:t>fulvestrant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;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HER2, human epidermal growth factor 2; ITT, intent-to-treat; MBC, metastatic breast cancer; N, sample size; PFS, progression-free survival</a:t>
            </a:r>
            <a:endParaRPr lang="en-GB" sz="1000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GB" sz="1000" baseline="30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1</a:t>
            </a:r>
            <a:r>
              <a:rPr lang="en-GB" sz="1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sz="1000" dirty="0">
                <a:solidFill>
                  <a:schemeClr val="accent1"/>
                </a:solidFill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https://clinicaltrials.gov/ct2/show/NCT03778931?term=ELACESTRANT&amp;phase=2&amp;draw=2&amp;rank=1</a:t>
            </a:r>
            <a:r>
              <a:rPr lang="en-GB" sz="1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(accessed May 22, 2023)</a:t>
            </a:r>
            <a:br>
              <a:rPr lang="en-GB" sz="1000" dirty="0"/>
            </a:br>
            <a:r>
              <a:rPr lang="en-GB" sz="1000" baseline="30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2</a:t>
            </a:r>
            <a:r>
              <a:rPr lang="en-GB" sz="1000" u="sng" baseline="30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sz="1000" u="sng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https://www.clinicaltrials.gov/ct2/show/NCT04546009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 (accessed May 22, 2023)</a:t>
            </a:r>
            <a:br>
              <a:rPr lang="en-GB" sz="1000" dirty="0"/>
            </a:br>
            <a:r>
              <a:rPr lang="en-GB" sz="1000" baseline="30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3</a:t>
            </a:r>
            <a:r>
              <a:rPr lang="en-GB" sz="1000" u="sng" baseline="30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sz="1000" u="sng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https://clinicaltrials.gov/ct2/show/NCT04964934?term=SERENA+phase+3&amp;draw=2&amp;rank=1</a:t>
            </a:r>
            <a:r>
              <a:rPr lang="en-GB" sz="1000" u="sng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(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accessed May 22, 2023)</a:t>
            </a:r>
            <a:br>
              <a:rPr lang="en-GB" sz="1000" dirty="0"/>
            </a:br>
            <a:r>
              <a:rPr lang="en-GB" sz="1000" baseline="30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4</a:t>
            </a:r>
            <a:r>
              <a:rPr lang="en-GB" sz="1000" u="sng" baseline="30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 </a:t>
            </a:r>
            <a:r>
              <a:rPr lang="en-GB" sz="1000" u="sng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h</a:t>
            </a:r>
            <a:r>
              <a:rPr lang="en-GB" sz="1000" u="sng" dirty="0">
                <a:solidFill>
                  <a:schemeClr val="accent1"/>
                </a:solidFill>
                <a:latin typeface="Arial"/>
                <a:cs typeface="Arial"/>
                <a:sym typeface="Aria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</a:t>
            </a:r>
            <a:r>
              <a:rPr lang="en-GB" sz="1000" dirty="0">
                <a:solidFill>
                  <a:schemeClr val="accent1"/>
                </a:solidFill>
                <a:latin typeface="Arial"/>
                <a:cs typeface="Arial"/>
                <a:sym typeface="Aria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ps://clinicaltrials.gov/ct2/show/NCT04975308?term=EMBER+phase+3&amp;draw=2&amp;rank=1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(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accessed May 22, 2023) </a:t>
            </a:r>
            <a:r>
              <a:rPr lang="en-GB" sz="1000" baseline="30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5</a:t>
            </a:r>
            <a:r>
              <a:rPr lang="en-GB" sz="1000" dirty="0">
                <a:latin typeface="Arial"/>
                <a:cs typeface="Arial"/>
                <a:sym typeface="Arial"/>
              </a:rPr>
              <a:t>Bidard F-C, et al. J Clin Oncol. 2022;40:3246-56</a:t>
            </a:r>
            <a:endParaRPr lang="en-GB" sz="1000" u="sng" dirty="0">
              <a:solidFill>
                <a:schemeClr val="tx2"/>
              </a:solidFill>
              <a:cs typeface="Arial"/>
              <a:sym typeface="Arial"/>
            </a:endParaRPr>
          </a:p>
          <a:p>
            <a:r>
              <a:rPr lang="en-GB" sz="1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 </a:t>
            </a:r>
            <a:r>
              <a:rPr lang="en-GB" sz="1000" baseline="30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6</a:t>
            </a:r>
            <a:r>
              <a:rPr lang="en-GB" sz="1000" u="sng" baseline="30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1</a:t>
            </a:r>
            <a:r>
              <a:rPr lang="en-GB" sz="1000" u="sng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https://www.fda.gov/drugs/resources-information-approved-drugs/fda-approves-elacestrant-er-positive-her2-negative-esr1-mutated-advanced-or-metastatic-breast-cancer</a:t>
            </a:r>
            <a:r>
              <a:rPr lang="en-GB" sz="1000" u="sng" dirty="0">
                <a:solidFill>
                  <a:srgbClr val="C6573B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(accessed May 22, 2023)</a:t>
            </a:r>
            <a:endParaRPr lang="en-GB" sz="1000" u="sng" dirty="0">
              <a:solidFill>
                <a:schemeClr val="tx2"/>
              </a:solidFill>
              <a:cs typeface="Arial"/>
            </a:endParaRPr>
          </a:p>
          <a:p>
            <a:r>
              <a:rPr lang="en-GB" sz="1000" baseline="30000" dirty="0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A</a:t>
            </a:r>
            <a:r>
              <a:rPr lang="en-GB" sz="1000" dirty="0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Except</a:t>
            </a:r>
            <a:r>
              <a:rPr lang="en-GB" sz="1000" dirty="0">
                <a:latin typeface="Arial"/>
                <a:cs typeface="Arial"/>
                <a:sym typeface="Arial"/>
              </a:rPr>
              <a:t> for neoadjuvant/ adjuvant chemotherapy</a:t>
            </a:r>
            <a:endParaRPr lang="en-GB" sz="1000" dirty="0">
              <a:solidFill>
                <a:schemeClr val="tx2"/>
              </a:solidFill>
              <a:cs typeface="Arial"/>
            </a:endParaRPr>
          </a:p>
        </p:txBody>
      </p:sp>
      <p:graphicFrame>
        <p:nvGraphicFramePr>
          <p:cNvPr id="606" name="Google Shape;606;g23a9901a884_0_858"/>
          <p:cNvGraphicFramePr/>
          <p:nvPr>
            <p:extLst>
              <p:ext uri="{D42A27DB-BD31-4B8C-83A1-F6EECF244321}">
                <p14:modId xmlns:p14="http://schemas.microsoft.com/office/powerpoint/2010/main" val="2134922350"/>
              </p:ext>
            </p:extLst>
          </p:nvPr>
        </p:nvGraphicFramePr>
        <p:xfrm>
          <a:off x="619202" y="842450"/>
          <a:ext cx="10963197" cy="431474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62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4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0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7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43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72000" marB="72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EMERALD</a:t>
                      </a:r>
                      <a:r>
                        <a:rPr lang="en" sz="1100" b="1" u="none" strike="noStrike" cap="none" baseline="30000" dirty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1100" b="1" u="none" strike="noStrike" cap="none" baseline="30000" dirty="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</a:txBody>
                  <a:tcPr marL="121900" marR="121900" marT="72000" marB="72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57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persevERA</a:t>
                      </a:r>
                      <a:r>
                        <a:rPr lang="en" sz="1100" b="1" u="none" strike="noStrike" cap="none" baseline="30000" dirty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00" b="1" u="none" strike="noStrike" cap="none" baseline="300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72000" marB="72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57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SERENA-6</a:t>
                      </a:r>
                      <a:r>
                        <a:rPr lang="en" sz="1100" b="1" u="none" strike="noStrike" cap="none" baseline="30000" dirty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100" b="1" u="none" strike="noStrike" cap="none" baseline="300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72000" marB="72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57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EMBER-3</a:t>
                      </a:r>
                      <a:r>
                        <a:rPr lang="en" sz="1100" b="1" u="none" strike="noStrike" cap="none" baseline="30000" dirty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100" b="1" u="none" strike="noStrike" cap="none" baseline="300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72000" marB="72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57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3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</a:txBody>
                  <a:tcPr marL="121900" marR="121900" marT="72000" marB="72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466</a:t>
                      </a:r>
                      <a:endParaRPr sz="11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72000" marB="72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992</a:t>
                      </a:r>
                      <a:endParaRPr sz="11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00" marR="121900" marT="72000" marB="72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300</a:t>
                      </a:r>
                      <a:endParaRPr sz="11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00" marR="121900" marT="72000" marB="72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860</a:t>
                      </a:r>
                      <a:endParaRPr sz="11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72000" marB="720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80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PATIENT POPULATION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ER+/HER2- ABC/MBC</a:t>
                      </a:r>
                      <a:endParaRPr sz="11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ER+/HER2- ABC/MBC</a:t>
                      </a:r>
                      <a:endParaRPr sz="11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ER+/HER2- MBC with detectable </a:t>
                      </a:r>
                      <a:r>
                        <a:rPr lang="en" sz="1100" i="1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ESR1</a:t>
                      </a:r>
                      <a:r>
                        <a:rPr lang="en" sz="11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 mutation</a:t>
                      </a:r>
                      <a:endParaRPr sz="11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ER+/HER2- ABC/MBC</a:t>
                      </a:r>
                      <a:endParaRPr sz="11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3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PRIOR CHEMO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20% had 1 line</a:t>
                      </a:r>
                      <a:r>
                        <a:rPr lang="en" sz="1100" u="none" strike="noStrike" cap="none" baseline="30000" dirty="0">
                          <a:latin typeface="Arial"/>
                          <a:cs typeface="Arial"/>
                        </a:rPr>
                        <a:t>5</a:t>
                      </a:r>
                      <a:endParaRPr sz="1100" u="none" strike="noStrike" cap="none" baseline="30000" dirty="0"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Allowed</a:t>
                      </a:r>
                      <a:endParaRPr sz="11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Allowed</a:t>
                      </a:r>
                      <a:endParaRPr sz="11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Not </a:t>
                      </a:r>
                      <a:r>
                        <a:rPr lang="en" sz="1100" u="none" strike="noStrike" cap="none" err="1">
                          <a:latin typeface="Arial"/>
                          <a:cs typeface="Arial"/>
                        </a:rPr>
                        <a:t>allowed</a:t>
                      </a:r>
                      <a:r>
                        <a:rPr lang="en" sz="1100" u="none" strike="noStrike" cap="none" baseline="30000" err="1">
                          <a:latin typeface="Arial"/>
                          <a:cs typeface="Arial"/>
                        </a:rPr>
                        <a:t>a</a:t>
                      </a:r>
                      <a:endParaRPr sz="1100" u="none" strike="noStrike" cap="none" baseline="30000" err="1"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3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PRIOR FULV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30%</a:t>
                      </a:r>
                      <a:r>
                        <a:rPr lang="en" sz="1100" u="none" strike="noStrike" cap="none" baseline="30000" dirty="0">
                          <a:latin typeface="Arial"/>
                          <a:cs typeface="Arial"/>
                        </a:rPr>
                        <a:t>5</a:t>
                      </a:r>
                      <a:endParaRPr sz="1100" u="none" strike="noStrike" cap="none" baseline="30000" dirty="0"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Not allowed</a:t>
                      </a:r>
                      <a:endParaRPr sz="11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Not allowed</a:t>
                      </a:r>
                      <a:endParaRPr sz="11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Not allowed</a:t>
                      </a:r>
                      <a:endParaRPr sz="11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80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PRIOR CDK4/6i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(advanced/metastatic settings)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Required</a:t>
                      </a: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Allowed</a:t>
                      </a:r>
                      <a:endParaRPr sz="11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Required</a:t>
                      </a: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Allowed</a:t>
                      </a:r>
                      <a:endParaRPr sz="11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773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TREATMENT ARMS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 err="1">
                          <a:latin typeface="Arial"/>
                          <a:cs typeface="Arial"/>
                        </a:rPr>
                        <a:t>Elacestrant</a:t>
                      </a: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 vs </a:t>
                      </a:r>
                      <a:endParaRPr sz="11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ET (AI or </a:t>
                      </a:r>
                      <a:r>
                        <a:rPr lang="en" sz="1100" u="none" strike="noStrike" cap="none" dirty="0" err="1">
                          <a:latin typeface="Arial"/>
                          <a:cs typeface="Arial"/>
                        </a:rPr>
                        <a:t>fulvestrant</a:t>
                      </a: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) </a:t>
                      </a:r>
                      <a:endParaRPr sz="11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 err="1">
                          <a:latin typeface="Arial"/>
                          <a:cs typeface="Arial"/>
                        </a:rPr>
                        <a:t>Giredestrant</a:t>
                      </a: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 + letrozole-matched placebo + </a:t>
                      </a:r>
                      <a:r>
                        <a:rPr lang="en" sz="1100" u="none" strike="noStrike" cap="none" dirty="0" err="1">
                          <a:latin typeface="Arial"/>
                          <a:cs typeface="Arial"/>
                        </a:rPr>
                        <a:t>palbociclib</a:t>
                      </a: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 vs </a:t>
                      </a:r>
                      <a:r>
                        <a:rPr lang="en" sz="1100" u="none" strike="noStrike" cap="none" dirty="0" err="1">
                          <a:latin typeface="Arial"/>
                          <a:cs typeface="Arial"/>
                        </a:rPr>
                        <a:t>giredestrant</a:t>
                      </a:r>
                      <a:r>
                        <a:rPr lang="en" sz="1100" b="0" i="0" u="none" strike="noStrike" cap="none" noProof="0" dirty="0">
                          <a:solidFill>
                            <a:srgbClr val="000000"/>
                          </a:solidFill>
                          <a:latin typeface="Arial"/>
                        </a:rPr>
                        <a:t>-matched placebo</a:t>
                      </a: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 + letrozole + </a:t>
                      </a:r>
                      <a:r>
                        <a:rPr lang="en" sz="1100" u="none" strike="noStrike" cap="none" dirty="0" err="1">
                          <a:latin typeface="Arial"/>
                          <a:cs typeface="Arial"/>
                        </a:rPr>
                        <a:t>palbociclib</a:t>
                      </a:r>
                      <a:endParaRPr sz="1100" u="none" strike="noStrike" cap="none" dirty="0" err="1"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 err="1">
                          <a:latin typeface="Arial"/>
                          <a:cs typeface="Arial"/>
                        </a:rPr>
                        <a:t>Camizestrant</a:t>
                      </a: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 + </a:t>
                      </a:r>
                      <a:r>
                        <a:rPr lang="en" sz="1100" u="none" strike="noStrike" cap="none" dirty="0" err="1">
                          <a:latin typeface="Arial"/>
                          <a:cs typeface="Arial"/>
                        </a:rPr>
                        <a:t>palbociclib</a:t>
                      </a: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 or </a:t>
                      </a:r>
                      <a:r>
                        <a:rPr lang="en" sz="1100" u="none" strike="noStrike" cap="none" dirty="0" err="1">
                          <a:latin typeface="Arial"/>
                          <a:cs typeface="Arial"/>
                        </a:rPr>
                        <a:t>abemaciclib</a:t>
                      </a: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 vs anastrozole or letrozole + </a:t>
                      </a:r>
                      <a:r>
                        <a:rPr lang="en" sz="1100" u="none" strike="noStrike" cap="none" dirty="0" err="1">
                          <a:latin typeface="Arial"/>
                          <a:cs typeface="Arial"/>
                        </a:rPr>
                        <a:t>palbociclib</a:t>
                      </a: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 or </a:t>
                      </a:r>
                      <a:r>
                        <a:rPr lang="en" sz="1100" u="none" strike="noStrike" cap="none" dirty="0" err="1">
                          <a:latin typeface="Arial"/>
                          <a:cs typeface="Arial"/>
                        </a:rPr>
                        <a:t>abemaciclib</a:t>
                      </a:r>
                      <a:endParaRPr sz="1100" u="none" strike="noStrike" cap="none" dirty="0" err="1"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 err="1">
                          <a:latin typeface="Arial"/>
                          <a:cs typeface="Arial"/>
                        </a:rPr>
                        <a:t>Imlunestrant</a:t>
                      </a: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 vs ET (AI or </a:t>
                      </a:r>
                      <a:r>
                        <a:rPr lang="en" sz="1100" u="none" strike="noStrike" cap="none" dirty="0" err="1">
                          <a:latin typeface="Arial"/>
                          <a:cs typeface="Arial"/>
                        </a:rPr>
                        <a:t>fulv</a:t>
                      </a: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) vs </a:t>
                      </a:r>
                      <a:r>
                        <a:rPr lang="en" sz="1100" u="none" strike="noStrike" cap="none" dirty="0" err="1">
                          <a:latin typeface="Arial"/>
                          <a:cs typeface="Arial"/>
                        </a:rPr>
                        <a:t>imlunestrant</a:t>
                      </a: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 + </a:t>
                      </a:r>
                      <a:r>
                        <a:rPr lang="en" sz="1100" u="none" strike="noStrike" cap="none" dirty="0" err="1">
                          <a:latin typeface="Arial"/>
                          <a:cs typeface="Arial"/>
                        </a:rPr>
                        <a:t>abemaciclib</a:t>
                      </a: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 </a:t>
                      </a:r>
                      <a:endParaRPr sz="11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3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PRIMARY ENDPOINT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PFS in ITT</a:t>
                      </a:r>
                      <a:r>
                        <a:rPr lang="en" sz="1100" u="none" strike="noStrike" cap="none" baseline="30000" dirty="0">
                          <a:latin typeface="Arial"/>
                          <a:cs typeface="Arial"/>
                        </a:rPr>
                        <a:t>5</a:t>
                      </a:r>
                      <a:endParaRPr sz="1100" u="none" strike="noStrike" cap="none" baseline="30000" dirty="0"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PFS</a:t>
                      </a:r>
                      <a:endParaRPr sz="11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PFS </a:t>
                      </a:r>
                      <a:endParaRPr sz="11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PFS</a:t>
                      </a:r>
                      <a:endParaRPr sz="11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773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RESULTS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FDA-Approved</a:t>
                      </a:r>
                      <a:r>
                        <a:rPr lang="en" sz="1100" u="none" strike="noStrike" cap="none" baseline="30000" dirty="0">
                          <a:latin typeface="Arial"/>
                          <a:cs typeface="Arial"/>
                        </a:rPr>
                        <a:t>6</a:t>
                      </a:r>
                      <a:endParaRPr sz="1100" u="none" strike="noStrike" cap="none" baseline="30000" dirty="0"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Not yet reported 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Estimated primary completion date: April 2024</a:t>
                      </a:r>
                      <a:endParaRPr sz="11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Not yet reported 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Estimated primary completion date: January 2025</a:t>
                      </a:r>
                      <a:endParaRPr sz="11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Not yet reported </a:t>
                      </a:r>
                      <a:endParaRPr sz="11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11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Estimated primary completion date: April, 2024</a:t>
                      </a:r>
                      <a:endParaRPr sz="11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121900" marR="121900" marT="72000" marB="72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60695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3a7e00e0ef_1_1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HR+ MBC: TREATMENT ALGORITHM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98A580-B840-5F08-5162-611D122BD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8B958-B47C-40AE-941D-CA3C2F92A9F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237312"/>
            <a:ext cx="10180339" cy="36512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*ADC, antibody drug conjugate; CDK4/6(</a:t>
            </a:r>
            <a:r>
              <a:rPr lang="en-GB" dirty="0" err="1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), cyclin-dependent kinase 4/6 (inhibitor);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ESR1, </a:t>
            </a:r>
            <a:r>
              <a:rPr lang="en-GB" dirty="0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estrogen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receptor 1;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ET, endocrine therapy;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HR, hormone receptor; MBC, metastatic breast cancer; PIK3CA, p</a:t>
            </a:r>
            <a:r>
              <a:rPr lang="en-GB" b="0" i="0" dirty="0">
                <a:solidFill>
                  <a:schemeClr val="tx2"/>
                </a:solidFill>
                <a:effectLst/>
                <a:latin typeface="Arial"/>
                <a:cs typeface="Arial"/>
              </a:rPr>
              <a:t>hosphatidylinositol-4,5-bisphosphate 3-kinase catalytic subunit alpha</a:t>
            </a:r>
            <a:endParaRPr lang="en-GB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Provided by Aditya Bardia 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E9CAEFB7-E7AB-907E-C0B4-E91A5CF987D0}"/>
              </a:ext>
            </a:extLst>
          </p:cNvPr>
          <p:cNvSpPr/>
          <p:nvPr/>
        </p:nvSpPr>
        <p:spPr>
          <a:xfrm>
            <a:off x="1991544" y="1348676"/>
            <a:ext cx="1605175" cy="720080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First line</a:t>
            </a:r>
            <a:b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FEB9062D-C937-53BD-F58B-352A5D8D5792}"/>
              </a:ext>
            </a:extLst>
          </p:cNvPr>
          <p:cNvSpPr/>
          <p:nvPr/>
        </p:nvSpPr>
        <p:spPr>
          <a:xfrm>
            <a:off x="1991544" y="2415906"/>
            <a:ext cx="1605175" cy="720080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Second line</a:t>
            </a:r>
            <a:b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therapy (plus)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C0DC8370-C681-B504-A4FE-1207C74F5B23}"/>
              </a:ext>
            </a:extLst>
          </p:cNvPr>
          <p:cNvSpPr/>
          <p:nvPr/>
        </p:nvSpPr>
        <p:spPr>
          <a:xfrm>
            <a:off x="1991544" y="4941168"/>
            <a:ext cx="1605175" cy="720080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Third line</a:t>
            </a:r>
            <a:b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therapy (plus)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B13A5-7524-8D26-39AF-19A62DC50AB8}"/>
              </a:ext>
            </a:extLst>
          </p:cNvPr>
          <p:cNvSpPr txBox="1"/>
          <p:nvPr/>
        </p:nvSpPr>
        <p:spPr>
          <a:xfrm>
            <a:off x="5169444" y="2519204"/>
            <a:ext cx="387279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400" b="1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Tumour genotyping (plasma-based preferred)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E9295-7474-0744-2544-C441C4B9E955}"/>
              </a:ext>
            </a:extLst>
          </p:cNvPr>
          <p:cNvSpPr txBox="1"/>
          <p:nvPr/>
        </p:nvSpPr>
        <p:spPr>
          <a:xfrm>
            <a:off x="6240015" y="3645024"/>
            <a:ext cx="755015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GB" sz="1400" b="1" i="1">
                <a:latin typeface="Arial"/>
                <a:ea typeface="Aileron" charset="0"/>
                <a:cs typeface="Arial"/>
              </a:rPr>
              <a:t>PIK3CA</a:t>
            </a:r>
            <a:br>
              <a:rPr lang="en-GB" sz="14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b="1">
                <a:latin typeface="Arial"/>
                <a:ea typeface="Aileron" charset="0"/>
                <a:cs typeface="Arial"/>
              </a:rPr>
              <a:t>mutation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95B5E-F2BE-3940-6B78-BCDF93182558}"/>
              </a:ext>
            </a:extLst>
          </p:cNvPr>
          <p:cNvSpPr txBox="1"/>
          <p:nvPr/>
        </p:nvSpPr>
        <p:spPr>
          <a:xfrm>
            <a:off x="7966364" y="3645024"/>
            <a:ext cx="123110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Not actionable</a:t>
            </a:r>
            <a:br>
              <a:rPr lang="en-GB" sz="14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alteration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D4F076-367A-794C-6DE5-F8EC46C63351}"/>
              </a:ext>
            </a:extLst>
          </p:cNvPr>
          <p:cNvSpPr txBox="1"/>
          <p:nvPr/>
        </p:nvSpPr>
        <p:spPr>
          <a:xfrm>
            <a:off x="4477491" y="3645024"/>
            <a:ext cx="75501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i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ESR1</a:t>
            </a:r>
            <a:br>
              <a:rPr lang="en-GB" sz="14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mutation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8D0407-EB46-0279-D482-3E5AB4DDDAA6}"/>
              </a:ext>
            </a:extLst>
          </p:cNvPr>
          <p:cNvCxnSpPr>
            <a:cxnSpLocks/>
          </p:cNvCxnSpPr>
          <p:nvPr/>
        </p:nvCxnSpPr>
        <p:spPr>
          <a:xfrm>
            <a:off x="6617522" y="1348676"/>
            <a:ext cx="0" cy="1170729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AD15725-3215-2991-8DB5-170E137E987A}"/>
              </a:ext>
            </a:extLst>
          </p:cNvPr>
          <p:cNvSpPr txBox="1"/>
          <p:nvPr/>
        </p:nvSpPr>
        <p:spPr>
          <a:xfrm>
            <a:off x="5565151" y="1667209"/>
            <a:ext cx="2162451" cy="391628"/>
          </a:xfrm>
          <a:prstGeom prst="rect">
            <a:avLst/>
          </a:prstGeom>
          <a:solidFill>
            <a:schemeClr val="bg1"/>
          </a:solidFill>
        </p:spPr>
        <p:txBody>
          <a:bodyPr wrap="none" lIns="0" tIns="72000" rIns="0" bIns="72000" rtlCol="0">
            <a:spAutoFit/>
          </a:bodyPr>
          <a:lstStyle/>
          <a:p>
            <a:pPr algn="l"/>
            <a:r>
              <a:rPr lang="en-GB" sz="16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ET + CDK4/6 inhibitor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165C6-3C39-2D1E-073D-70DEB0CD5B57}"/>
              </a:ext>
            </a:extLst>
          </p:cNvPr>
          <p:cNvSpPr txBox="1"/>
          <p:nvPr/>
        </p:nvSpPr>
        <p:spPr>
          <a:xfrm>
            <a:off x="6043647" y="4692376"/>
            <a:ext cx="1147750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GB" sz="1400" b="1">
                <a:latin typeface="Arial"/>
                <a:ea typeface="Aileron" charset="0"/>
                <a:cs typeface="Arial"/>
              </a:rPr>
              <a:t>ET + alpelisib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2A2E98-FED0-52AC-35BF-A9EFDDE0138D}"/>
              </a:ext>
            </a:extLst>
          </p:cNvPr>
          <p:cNvSpPr txBox="1"/>
          <p:nvPr/>
        </p:nvSpPr>
        <p:spPr>
          <a:xfrm>
            <a:off x="4372494" y="4692376"/>
            <a:ext cx="965008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GB" sz="1400" b="1">
                <a:latin typeface="Arial"/>
                <a:ea typeface="Aileron" charset="0"/>
                <a:cs typeface="Arial"/>
              </a:rPr>
              <a:t>Elacestrant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DB99D9-0A55-885F-9CB2-84AF8A0EAC0A}"/>
              </a:ext>
            </a:extLst>
          </p:cNvPr>
          <p:cNvSpPr txBox="1"/>
          <p:nvPr/>
        </p:nvSpPr>
        <p:spPr>
          <a:xfrm>
            <a:off x="7967165" y="4692376"/>
            <a:ext cx="1229503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GB" sz="1400" b="1">
                <a:latin typeface="Arial"/>
                <a:ea typeface="Aileron" charset="0"/>
                <a:cs typeface="Arial"/>
              </a:rPr>
              <a:t>ET +/- CDK4/6i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009FFA-009B-877A-647F-6D8216477A4D}"/>
              </a:ext>
            </a:extLst>
          </p:cNvPr>
          <p:cNvCxnSpPr>
            <a:cxnSpLocks/>
          </p:cNvCxnSpPr>
          <p:nvPr/>
        </p:nvCxnSpPr>
        <p:spPr>
          <a:xfrm>
            <a:off x="4854998" y="3135986"/>
            <a:ext cx="0" cy="46814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1845AA0-73B0-A040-52AD-556128E09A2A}"/>
              </a:ext>
            </a:extLst>
          </p:cNvPr>
          <p:cNvCxnSpPr>
            <a:cxnSpLocks/>
          </p:cNvCxnSpPr>
          <p:nvPr/>
        </p:nvCxnSpPr>
        <p:spPr>
          <a:xfrm>
            <a:off x="6617522" y="2852936"/>
            <a:ext cx="0" cy="75119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472C99A-C123-A3F8-91A1-09D5536B566F}"/>
              </a:ext>
            </a:extLst>
          </p:cNvPr>
          <p:cNvCxnSpPr>
            <a:cxnSpLocks/>
          </p:cNvCxnSpPr>
          <p:nvPr/>
        </p:nvCxnSpPr>
        <p:spPr>
          <a:xfrm>
            <a:off x="8581917" y="3135986"/>
            <a:ext cx="0" cy="46814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3AF30DA-4E1E-128F-122B-56B89F7514A1}"/>
              </a:ext>
            </a:extLst>
          </p:cNvPr>
          <p:cNvCxnSpPr>
            <a:cxnSpLocks/>
          </p:cNvCxnSpPr>
          <p:nvPr/>
        </p:nvCxnSpPr>
        <p:spPr>
          <a:xfrm>
            <a:off x="4854998" y="4149080"/>
            <a:ext cx="0" cy="46814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F04226-22AB-3B0A-C36D-AEFF362B0423}"/>
              </a:ext>
            </a:extLst>
          </p:cNvPr>
          <p:cNvCxnSpPr>
            <a:cxnSpLocks/>
          </p:cNvCxnSpPr>
          <p:nvPr/>
        </p:nvCxnSpPr>
        <p:spPr>
          <a:xfrm>
            <a:off x="6617522" y="4149080"/>
            <a:ext cx="0" cy="46814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96DC055-EF68-594D-A5EA-7384DECA67E0}"/>
              </a:ext>
            </a:extLst>
          </p:cNvPr>
          <p:cNvCxnSpPr>
            <a:cxnSpLocks/>
          </p:cNvCxnSpPr>
          <p:nvPr/>
        </p:nvCxnSpPr>
        <p:spPr>
          <a:xfrm>
            <a:off x="8581917" y="4149080"/>
            <a:ext cx="0" cy="46814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072A9A-5A8C-7E8E-008E-26C2567A2496}"/>
              </a:ext>
            </a:extLst>
          </p:cNvPr>
          <p:cNvCxnSpPr>
            <a:cxnSpLocks/>
          </p:cNvCxnSpPr>
          <p:nvPr/>
        </p:nvCxnSpPr>
        <p:spPr>
          <a:xfrm flipH="1">
            <a:off x="4854996" y="3144281"/>
            <a:ext cx="3726921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EF9A4ED-33FE-A5E3-4FF3-E03593C0E4B5}"/>
              </a:ext>
            </a:extLst>
          </p:cNvPr>
          <p:cNvSpPr/>
          <p:nvPr/>
        </p:nvSpPr>
        <p:spPr>
          <a:xfrm>
            <a:off x="4884360" y="1076484"/>
            <a:ext cx="3466325" cy="355238"/>
          </a:xfrm>
          <a:prstGeom prst="roundRect">
            <a:avLst>
              <a:gd name="adj" fmla="val 21094"/>
            </a:avLst>
          </a:prstGeom>
          <a:solidFill>
            <a:schemeClr val="tx2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Metastatic HR+ breast cancer</a:t>
            </a:r>
            <a:endParaRPr lang="en-GB" sz="1600" baseline="30000">
              <a:solidFill>
                <a:schemeClr val="bg1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F75AF9A-1813-E4D1-3D94-6D584C04E545}"/>
              </a:ext>
            </a:extLst>
          </p:cNvPr>
          <p:cNvSpPr/>
          <p:nvPr/>
        </p:nvSpPr>
        <p:spPr>
          <a:xfrm>
            <a:off x="4287783" y="5168593"/>
            <a:ext cx="5336609" cy="355238"/>
          </a:xfrm>
          <a:prstGeom prst="roundRect">
            <a:avLst>
              <a:gd name="adj" fmla="val 21094"/>
            </a:avLst>
          </a:prstGeom>
          <a:solidFill>
            <a:schemeClr val="accent6">
              <a:lumMod val="40000"/>
              <a:lumOff val="6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4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ET-based options, chemotherapy, ADCs</a:t>
            </a:r>
            <a:endParaRPr lang="en-GB" sz="1400" baseline="30000">
              <a:solidFill>
                <a:schemeClr val="tx1"/>
              </a:solidFill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A14B613-6FB8-86A1-D0F1-4CB75F4B4986}"/>
              </a:ext>
            </a:extLst>
          </p:cNvPr>
          <p:cNvSpPr/>
          <p:nvPr/>
        </p:nvSpPr>
        <p:spPr>
          <a:xfrm>
            <a:off x="5128819" y="5618404"/>
            <a:ext cx="3654536" cy="355238"/>
          </a:xfrm>
          <a:prstGeom prst="roundRect">
            <a:avLst>
              <a:gd name="adj" fmla="val 21094"/>
            </a:avLst>
          </a:prstGeom>
          <a:solidFill>
            <a:schemeClr val="accent6">
              <a:lumMod val="40000"/>
              <a:lumOff val="60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4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Consider clinical trials when available</a:t>
            </a:r>
            <a:endParaRPr lang="en-GB" sz="1400" baseline="30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3779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73B4D-B4F8-918C-2883-6C260D6ED4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OVERVIEW OF CLINICAL DATA OF SERD</a:t>
            </a:r>
            <a:r>
              <a:rPr lang="en-GB" cap="none"/>
              <a:t>s</a:t>
            </a:r>
            <a:r>
              <a:rPr lang="en-GB"/>
              <a:t> &amp; THEIR PLACE IN TREATMENT LANDSCAPE </a:t>
            </a:r>
          </a:p>
        </p:txBody>
      </p:sp>
      <p:sp>
        <p:nvSpPr>
          <p:cNvPr id="621" name="Google Shape;621;p3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</a:t>
            </a:r>
          </a:p>
          <a:p>
            <a:r>
              <a:rPr lang="en-GB"/>
              <a:t> </a:t>
            </a:r>
          </a:p>
          <a:p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A31DCFE-875A-30AA-B15B-A595BA64777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56870" indent="-356870"/>
            <a:r>
              <a:rPr lang="en-GB">
                <a:sym typeface="Arial"/>
              </a:rPr>
              <a:t>Endocrine therapy is the mainstay of management of patient with HR+ MBC</a:t>
            </a:r>
            <a:endParaRPr lang="en-GB"/>
          </a:p>
          <a:p>
            <a:pPr marL="356870" indent="-356870"/>
            <a:r>
              <a:rPr lang="en-GB" err="1">
                <a:latin typeface="Arial"/>
                <a:cs typeface="Arial"/>
                <a:sym typeface="Arial"/>
              </a:rPr>
              <a:t>Elacestrant</a:t>
            </a:r>
            <a:r>
              <a:rPr lang="en-GB">
                <a:latin typeface="Arial"/>
                <a:cs typeface="Arial"/>
                <a:sym typeface="Arial"/>
              </a:rPr>
              <a:t>, an oral SERD, has demonstrated superiority over standard endocrine therapy in second-/third-line setting, and FDA approved for </a:t>
            </a:r>
            <a:r>
              <a:rPr lang="en-GB" i="1">
                <a:latin typeface="Arial"/>
                <a:cs typeface="Arial"/>
                <a:sym typeface="Arial"/>
              </a:rPr>
              <a:t>ESR1</a:t>
            </a:r>
            <a:r>
              <a:rPr lang="en-GB">
                <a:latin typeface="Arial"/>
                <a:cs typeface="Arial"/>
                <a:sym typeface="Arial"/>
              </a:rPr>
              <a:t> mutant MBC </a:t>
            </a:r>
            <a:endParaRPr lang="en-GB"/>
          </a:p>
          <a:p>
            <a:pPr marL="356870" indent="-356870"/>
            <a:r>
              <a:rPr lang="en-GB">
                <a:sym typeface="Arial"/>
              </a:rPr>
              <a:t>Elacestrant exhibited manageable toxicity with most adverse events being of </a:t>
            </a:r>
            <a:br>
              <a:rPr lang="en-GB">
                <a:sym typeface="Arial"/>
              </a:rPr>
            </a:br>
            <a:r>
              <a:rPr lang="en-GB">
                <a:sym typeface="Arial"/>
              </a:rPr>
              <a:t>grade 1 or 2 severity</a:t>
            </a:r>
            <a:endParaRPr lang="en-GB"/>
          </a:p>
          <a:p>
            <a:pPr marL="356870" indent="-356870"/>
            <a:r>
              <a:rPr lang="en-GB">
                <a:sym typeface="Arial"/>
              </a:rPr>
              <a:t>There are several oral SERDs in clinical development for HR+ metastatic breast cancer, alone and in combination therapy with other targeted therapies, including CDK4/6, PI3K, and AKT inhibitors, which could redefine the therapeutic landscape of breast cancer</a:t>
            </a:r>
            <a:endParaRPr lang="en-GB"/>
          </a:p>
          <a:p>
            <a:pPr marL="356870" indent="-356870"/>
            <a:endParaRPr lang="en-GB"/>
          </a:p>
          <a:p>
            <a:pPr marL="356870" indent="-356870"/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959691-FADC-A5AB-A592-A7EB73D82D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516376" cy="365125"/>
          </a:xfrm>
        </p:spPr>
        <p:txBody>
          <a:bodyPr/>
          <a:lstStyle/>
          <a:p>
            <a:r>
              <a:rPr lang="en-GB"/>
              <a:t>AKT, alpha serine/threonine kinase; CDK4/6, cyclin-dependent kinase 4/6; ESR1, estrogen receptor 1; FDA, Food and Drug Administration; HR, hormone receptor;  MBC, metastatic breast cancer; PI3K, phosphoinositide 3-kinase; </a:t>
            </a:r>
            <a:r>
              <a:rPr lang="en-GB">
                <a:sym typeface="Arial"/>
              </a:rPr>
              <a:t>SERD, selective estrogen receptor degrader</a:t>
            </a:r>
          </a:p>
        </p:txBody>
      </p:sp>
    </p:spTree>
    <p:extLst>
      <p:ext uri="{BB962C8B-B14F-4D97-AF65-F5344CB8AC3E}">
        <p14:creationId xmlns:p14="http://schemas.microsoft.com/office/powerpoint/2010/main" val="1780306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18777926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3"/>
          <p:cNvSpPr txBox="1">
            <a:spLocks noGrp="1"/>
          </p:cNvSpPr>
          <p:nvPr>
            <p:ph type="title"/>
          </p:nvPr>
        </p:nvSpPr>
        <p:spPr>
          <a:xfrm>
            <a:off x="457200" y="205967"/>
            <a:ext cx="11343600" cy="312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rm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/>
              <a:t>  </a:t>
            </a:r>
          </a:p>
          <a:p>
            <a:pPr algn="l"/>
            <a:endParaRPr lang="en-GB"/>
          </a:p>
        </p:txBody>
      </p:sp>
      <p:sp>
        <p:nvSpPr>
          <p:cNvPr id="636" name="Google Shape;636;p33"/>
          <p:cNvSpPr txBox="1">
            <a:spLocks noGrp="1"/>
          </p:cNvSpPr>
          <p:nvPr>
            <p:ph type="subTitle" idx="1"/>
          </p:nvPr>
        </p:nvSpPr>
        <p:spPr>
          <a:xfrm>
            <a:off x="609600" y="5850719"/>
            <a:ext cx="10972800" cy="80131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b="1"/>
              <a:t>Dr Sara Tolaney</a:t>
            </a:r>
            <a:endParaRPr lang="en-GB"/>
          </a:p>
        </p:txBody>
      </p:sp>
      <p:sp>
        <p:nvSpPr>
          <p:cNvPr id="637" name="Google Shape;637;p33"/>
          <p:cNvSpPr txBox="1"/>
          <p:nvPr/>
        </p:nvSpPr>
        <p:spPr>
          <a:xfrm>
            <a:off x="1268200" y="368300"/>
            <a:ext cx="9655600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000"/>
            </a:pPr>
            <a:r>
              <a:rPr lang="en-GB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OPTIMISATION OF TREATMENT SELECTION &amp; SEQUENCING DECISIONS IN ER+ ADVANCED OR METASTATIC BREAST CANCER </a:t>
            </a:r>
            <a:endParaRPr lang="en-GB"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8" name="Google Shape;638;p33"/>
          <p:cNvPicPr preferRelativeResize="0"/>
          <p:nvPr/>
        </p:nvPicPr>
        <p:blipFill rotWithShape="1">
          <a:blip r:embed="rId3">
            <a:alphaModFix/>
          </a:blip>
          <a:srcRect l="12097" t="4117" r="4110" b="4180"/>
          <a:stretch/>
        </p:blipFill>
        <p:spPr>
          <a:xfrm>
            <a:off x="5209600" y="3577901"/>
            <a:ext cx="1772800" cy="2144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B4C994-2546-0867-635D-BF05F3AE33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01A99684-6E85-4F18-F098-D6FEBFA423C1}"/>
              </a:ext>
            </a:extLst>
          </p:cNvPr>
          <p:cNvSpPr txBox="1">
            <a:spLocks/>
          </p:cNvSpPr>
          <p:nvPr/>
        </p:nvSpPr>
        <p:spPr>
          <a:xfrm>
            <a:off x="620184" y="6356352"/>
            <a:ext cx="10516376" cy="365125"/>
          </a:xfrm>
          <a:prstGeom prst="rect">
            <a:avLst/>
          </a:prstGeom>
        </p:spPr>
        <p:txBody>
          <a:bodyPr/>
          <a:lstStyle>
            <a:lvl1pPr marL="357179" indent="-357179" algn="l" defTabSz="457189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57" indent="-257168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269" indent="-342891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457" indent="-342891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646" indent="-342891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>
                <a:solidFill>
                  <a:schemeClr val="bg1"/>
                </a:solidFill>
              </a:rPr>
              <a:t>ER, estrogen receptor</a:t>
            </a:r>
            <a:endParaRPr lang="en-GB" sz="120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88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"/>
          <p:cNvSpPr txBox="1">
            <a:spLocks noGrp="1"/>
          </p:cNvSpPr>
          <p:nvPr>
            <p:ph type="body" idx="1"/>
          </p:nvPr>
        </p:nvSpPr>
        <p:spPr>
          <a:xfrm>
            <a:off x="619203" y="970600"/>
            <a:ext cx="67864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GB" b="1"/>
              <a:t>This programme is developed by BREAST CANCER CONNECT, an international group of experts in the field of breast cancer.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/>
          </a:p>
          <a:p>
            <a:pPr marL="0" indent="0">
              <a:lnSpc>
                <a:spcPct val="120000"/>
              </a:lnSpc>
              <a:spcBef>
                <a:spcPts val="667"/>
              </a:spcBef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02" name="Google Shape;402;p8"/>
          <p:cNvSpPr txBox="1">
            <a:spLocks noGrp="1"/>
          </p:cNvSpPr>
          <p:nvPr>
            <p:ph type="title"/>
          </p:nvPr>
        </p:nvSpPr>
        <p:spPr>
          <a:xfrm>
            <a:off x="619200" y="259200"/>
            <a:ext cx="8174000" cy="86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/>
          <a:p>
            <a:r>
              <a:rPr lang="en-GB">
                <a:latin typeface="Arial"/>
                <a:ea typeface="Arial"/>
                <a:cs typeface="Arial"/>
                <a:sym typeface="Arial"/>
              </a:rPr>
              <a:t>DEVELOPED </a:t>
            </a:r>
            <a:r>
              <a:rPr lang="en-GB"/>
              <a:t>BY BREAST CANCER CONNECT</a:t>
            </a:r>
          </a:p>
        </p:txBody>
      </p:sp>
      <p:sp>
        <p:nvSpPr>
          <p:cNvPr id="403" name="Google Shape;403;p8"/>
          <p:cNvSpPr txBox="1"/>
          <p:nvPr/>
        </p:nvSpPr>
        <p:spPr>
          <a:xfrm>
            <a:off x="-10511" y="-1513490"/>
            <a:ext cx="184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endParaRPr lang="en-GB" sz="2400">
              <a:solidFill>
                <a:srgbClr val="505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8"/>
          <p:cNvSpPr txBox="1"/>
          <p:nvPr/>
        </p:nvSpPr>
        <p:spPr>
          <a:xfrm>
            <a:off x="565933" y="2098133"/>
            <a:ext cx="10436400" cy="459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spcBef>
                <a:spcPts val="667"/>
              </a:spcBef>
              <a:buClr>
                <a:srgbClr val="000000"/>
              </a:buClr>
              <a:buSzPts val="1500"/>
            </a:pPr>
            <a:r>
              <a:rPr lang="en-GB" sz="1467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Acknowledgement and disclosures</a:t>
            </a:r>
          </a:p>
          <a:p>
            <a:pPr>
              <a:spcBef>
                <a:spcPts val="667"/>
              </a:spcBef>
              <a:buClr>
                <a:srgbClr val="000000"/>
              </a:buClr>
              <a:buSzPts val="1500"/>
            </a:pPr>
            <a:r>
              <a:rPr lang="en-GB" sz="1467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BREAST CANCER CONNECT programme is supported through an independent educational grant from </a:t>
            </a:r>
            <a:r>
              <a:rPr lang="en-GB" sz="1467">
                <a:solidFill>
                  <a:schemeClr val="dk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Menarini Stemline Oncology</a:t>
            </a:r>
            <a:r>
              <a:rPr lang="en-GB" sz="1467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The programme is therefore independent, the content is not influenced by the supporter and is under the sole responsibility of the experts.</a:t>
            </a:r>
          </a:p>
          <a:p>
            <a:pPr>
              <a:spcBef>
                <a:spcPts val="667"/>
              </a:spcBef>
              <a:buClr>
                <a:srgbClr val="000000"/>
              </a:buClr>
              <a:buSzPts val="1500"/>
            </a:pPr>
            <a:endParaRPr lang="en-GB" sz="267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67"/>
              </a:spcBef>
              <a:buClr>
                <a:srgbClr val="000000"/>
              </a:buClr>
              <a:buSzPts val="1500"/>
            </a:pPr>
            <a:r>
              <a:rPr lang="en-GB" sz="13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Expert Disclaimers: </a:t>
            </a:r>
          </a:p>
          <a:p>
            <a:pPr marL="608965" indent="-389255">
              <a:spcBef>
                <a:spcPts val="667"/>
              </a:spcBef>
              <a:spcAft>
                <a:spcPts val="600"/>
              </a:spcAft>
              <a:buClr>
                <a:srgbClr val="C7583B"/>
              </a:buClr>
              <a:buSzPts val="1000"/>
              <a:buFont typeface="Arial"/>
              <a:buChar char="●"/>
            </a:pPr>
            <a:r>
              <a:rPr lang="en-GB"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Assoc. Prof. Aditya Bardia </a:t>
            </a:r>
            <a:r>
              <a:rPr lang="en-GB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has received financial support from Daiichi/AstraZeneca, Eli Lilly, Foundation Medicine, Genentech/Roche, Immunomedics/Gilead, Merck, Novartis, Pfizer, Phillips, Radius Health/Menarini, Spectrum Pharma, Taiho Pharm, Sanofi for consultant/advisory board and research grants, including institutional, from Daiichi/AstraZeneca, Genentech/Roche, Immunomedics/Gilead, Merck, Natera, Novartis, Pfizer, Radius Health, Sanofi.</a:t>
            </a:r>
            <a:endParaRPr lang="en-GB" sz="1200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marL="608965" indent="-389255">
              <a:spcAft>
                <a:spcPts val="600"/>
              </a:spcAft>
              <a:buClr>
                <a:srgbClr val="C7583B"/>
              </a:buClr>
              <a:buSzPts val="1000"/>
              <a:buFont typeface="Arial"/>
              <a:buChar char="●"/>
            </a:pPr>
            <a:r>
              <a:rPr lang="en-GB"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Dr Sara Tolaney </a:t>
            </a:r>
            <a:r>
              <a:rPr lang="en-GB" sz="12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has received institutional research funds from </a:t>
            </a:r>
            <a:r>
              <a:rPr lang="en-GB" sz="1200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Genentech/Roche, Merck, Exelixis, Pfizer, Lilly, Novartis, Bristol Myers Squibb, Eisai, AstraZeneca, Gilead, </a:t>
            </a:r>
            <a:r>
              <a:rPr lang="en-GB" sz="1200" err="1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NanoString</a:t>
            </a:r>
            <a:r>
              <a:rPr lang="en-GB" sz="1200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 Technologies, Gilead, Seattle Genetics, </a:t>
            </a:r>
            <a:r>
              <a:rPr lang="en-GB" sz="1200" err="1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OncoPep</a:t>
            </a:r>
            <a:r>
              <a:rPr lang="en-GB" sz="1200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 </a:t>
            </a:r>
            <a:r>
              <a:rPr lang="en-GB" sz="1200">
                <a:solidFill>
                  <a:schemeClr val="tx2"/>
                </a:solidFill>
                <a:latin typeface="Arial"/>
                <a:ea typeface="+mn-lt"/>
                <a:cs typeface="Arial"/>
                <a:sym typeface="Arial"/>
              </a:rPr>
              <a:t>and</a:t>
            </a:r>
            <a:r>
              <a:rPr lang="en-GB" sz="12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has received honoraria for consultant and advisory role from </a:t>
            </a:r>
            <a:r>
              <a:rPr lang="en-GB" sz="1200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Novartis, Pfizer, Merck, Eli Lilly, AstraZeneca, Genentech/Roche, Eisai, Sanofi, Bristol Myers Squibb, Seattle Genetics, </a:t>
            </a:r>
            <a:r>
              <a:rPr lang="en-GB" sz="1200" err="1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CytomX</a:t>
            </a:r>
            <a:r>
              <a:rPr lang="en-GB" sz="1200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 Therapeutics, Daiichi Sankyo, Gilead, Ellipses Pharma, 4D Pharma, </a:t>
            </a:r>
            <a:r>
              <a:rPr lang="en-GB" sz="1200" err="1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OncoSec</a:t>
            </a:r>
            <a:r>
              <a:rPr lang="en-GB" sz="1200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 Medical Inc., </a:t>
            </a:r>
            <a:r>
              <a:rPr lang="en-GB" sz="1200" err="1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BeyondSpring</a:t>
            </a:r>
            <a:r>
              <a:rPr lang="en-GB" sz="1200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 Pharmaceuticals, </a:t>
            </a:r>
            <a:r>
              <a:rPr lang="en-GB" sz="1200" err="1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OncXerna</a:t>
            </a:r>
            <a:r>
              <a:rPr lang="en-GB" sz="1200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, </a:t>
            </a:r>
            <a:r>
              <a:rPr lang="en-GB" sz="1200" err="1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Zymeworks</a:t>
            </a:r>
            <a:r>
              <a:rPr lang="en-GB" sz="1200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, </a:t>
            </a:r>
            <a:r>
              <a:rPr lang="en-GB" sz="1200" err="1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Zentalis</a:t>
            </a:r>
            <a:r>
              <a:rPr lang="en-GB" sz="1200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, Blueprint Medicines, Reveal Genomics, ARC Therapeutics, Infinity Therapeutics, </a:t>
            </a:r>
            <a:r>
              <a:rPr lang="en-GB" sz="1200" err="1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Myovant</a:t>
            </a:r>
            <a:r>
              <a:rPr lang="en-GB" sz="1200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, </a:t>
            </a:r>
            <a:r>
              <a:rPr lang="en-GB" sz="1200" err="1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Zetagen</a:t>
            </a:r>
            <a:r>
              <a:rPr lang="en-GB" sz="1200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, Umoja Biopharma, Menarini/</a:t>
            </a:r>
            <a:r>
              <a:rPr lang="en-GB" sz="1200" err="1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Stemline</a:t>
            </a:r>
            <a:r>
              <a:rPr lang="en-GB" sz="1200">
                <a:solidFill>
                  <a:schemeClr val="tx2"/>
                </a:solidFill>
                <a:latin typeface="Arial"/>
                <a:ea typeface="+mn-lt"/>
                <a:cs typeface="+mn-lt"/>
                <a:sym typeface="Arial"/>
              </a:rPr>
              <a:t>, Aadi Bioscience, Bayer</a:t>
            </a:r>
            <a:endParaRPr lang="en-GB" sz="120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marL="608965" indent="-389255">
              <a:spcAft>
                <a:spcPts val="600"/>
              </a:spcAft>
              <a:buClr>
                <a:srgbClr val="C7583B"/>
              </a:buClr>
              <a:buSzPts val="1000"/>
              <a:buFont typeface="Arial"/>
              <a:buChar char="●"/>
            </a:pPr>
            <a:r>
              <a:rPr lang="en-GB"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Prof. Frédérique </a:t>
            </a:r>
            <a:r>
              <a:rPr lang="en-GB" sz="1200" b="1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Penault-llorca</a:t>
            </a:r>
            <a:r>
              <a:rPr lang="en-GB"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has received financial support from AbbVie, AstraZeneca, Bayer, BMS, Daiichi Sankyo, Genomic Health, Gilead, GSK, Lilly, Menarini /</a:t>
            </a:r>
            <a:r>
              <a:rPr lang="en-GB" sz="120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Stemline</a:t>
            </a:r>
            <a:r>
              <a:rPr lang="en-GB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MERCK, MSD, Myriad, </a:t>
            </a:r>
            <a:r>
              <a:rPr lang="en-GB" sz="120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NanoString</a:t>
            </a:r>
            <a:r>
              <a:rPr lang="en-GB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Technologies, Novartis, Pfizer, Pierre-Fabre, Roche, Seagen, Servier, </a:t>
            </a:r>
            <a:r>
              <a:rPr lang="en-GB" sz="120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Tesaro</a:t>
            </a:r>
            <a:r>
              <a:rPr lang="en-GB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; Institutional research grants from  AbbVie, </a:t>
            </a:r>
            <a:r>
              <a:rPr lang="en-GB" sz="120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Agendia</a:t>
            </a:r>
            <a:r>
              <a:rPr lang="en-GB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AstraZeneca, Bayer, BMS, Genomic Health, MSD, Myriad, </a:t>
            </a:r>
            <a:r>
              <a:rPr lang="en-GB" sz="120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NanoString</a:t>
            </a:r>
            <a:r>
              <a:rPr lang="en-GB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Technologies, Roche; Congress invitations from AbbVie, AstraZeneca, BMS, MSD, Novartis, Pfizer, Roche</a:t>
            </a:r>
            <a:endParaRPr lang="en-GB" sz="1200">
              <a:solidFill>
                <a:schemeClr val="dk2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05" name="Google Shape;405;p8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3052" y="790261"/>
            <a:ext cx="3273949" cy="14313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123A3C-B39F-456C-D800-E845F3E9B7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20734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B2D57-49D1-7FC3-6673-51108527F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/>
                <a:cs typeface="Arial"/>
                <a:sym typeface="Arial"/>
              </a:rPr>
              <a:t>WHAT </a:t>
            </a:r>
            <a:r>
              <a:rPr lang="en-GB" dirty="0">
                <a:latin typeface="Arial"/>
                <a:cs typeface="Arial"/>
              </a:rPr>
              <a:t>IS A POTENTIAL </a:t>
            </a:r>
            <a:r>
              <a:rPr lang="en-GB" dirty="0">
                <a:latin typeface="Arial"/>
                <a:cs typeface="Arial"/>
                <a:sym typeface="Arial"/>
              </a:rPr>
              <a:t>SECOND</a:t>
            </a:r>
            <a:r>
              <a:rPr lang="en-GB" baseline="30000" dirty="0">
                <a:latin typeface="Arial"/>
                <a:cs typeface="Arial"/>
                <a:sym typeface="Arial"/>
              </a:rPr>
              <a:t> </a:t>
            </a:r>
            <a:r>
              <a:rPr lang="en-GB" dirty="0">
                <a:latin typeface="Arial"/>
                <a:cs typeface="Arial"/>
                <a:sym typeface="Arial"/>
              </a:rPr>
              <a:t>LINE TREATMENT OPTION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>
                <a:latin typeface="Arial"/>
                <a:cs typeface="Arial"/>
                <a:sym typeface="Arial"/>
              </a:rPr>
              <a:t>FOR ER+/HER2- MBC</a:t>
            </a:r>
            <a:br>
              <a:rPr lang="en-GB" dirty="0"/>
            </a:br>
            <a:r>
              <a:rPr lang="en-GB" dirty="0">
                <a:latin typeface="Arial"/>
                <a:cs typeface="Arial"/>
                <a:sym typeface="Arial"/>
              </a:rPr>
              <a:t>PATIENTS in CDK4/6</a:t>
            </a:r>
            <a:r>
              <a:rPr lang="en-GB" cap="none" dirty="0">
                <a:latin typeface="Arial"/>
                <a:cs typeface="Arial"/>
                <a:sym typeface="Arial"/>
              </a:rPr>
              <a:t>i</a:t>
            </a:r>
            <a:r>
              <a:rPr lang="en-GB" dirty="0">
                <a:latin typeface="Arial"/>
                <a:cs typeface="Arial"/>
                <a:sym typeface="Arial"/>
              </a:rPr>
              <a:t> PRETREATED PATIENTS </a:t>
            </a:r>
            <a:endParaRPr lang="en-GB" dirty="0">
              <a:sym typeface="Arial"/>
            </a:endParaRPr>
          </a:p>
        </p:txBody>
      </p:sp>
      <p:sp>
        <p:nvSpPr>
          <p:cNvPr id="643" name="Google Shape;643;p4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POLLING QUESTION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A17958C-33EB-1B7E-D90B-41525C77CC7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en-GB" dirty="0"/>
          </a:p>
          <a:p>
            <a:pPr marL="457200" indent="-457200">
              <a:buFont typeface="+mj-lt"/>
              <a:buAutoNum type="alphaUcPeriod"/>
            </a:pPr>
            <a:r>
              <a:rPr lang="en-GB" b="1" dirty="0" err="1">
                <a:sym typeface="Arial"/>
              </a:rPr>
              <a:t>Elacestrant</a:t>
            </a:r>
            <a:r>
              <a:rPr lang="en-GB" b="1" dirty="0">
                <a:sym typeface="Arial"/>
              </a:rPr>
              <a:t> (if m</a:t>
            </a:r>
            <a:r>
              <a:rPr lang="en-GB" b="1" i="1" dirty="0">
                <a:sym typeface="Arial"/>
              </a:rPr>
              <a:t>ESR1</a:t>
            </a:r>
            <a:r>
              <a:rPr lang="en-GB" b="1" dirty="0">
                <a:sym typeface="Arial"/>
              </a:rPr>
              <a:t>)</a:t>
            </a:r>
          </a:p>
          <a:p>
            <a:pPr marL="457200" indent="-457200">
              <a:buFont typeface="+mj-lt"/>
              <a:buAutoNum type="alphaUcPeriod"/>
            </a:pPr>
            <a:r>
              <a:rPr lang="en-GB" b="1" dirty="0" err="1">
                <a:sym typeface="Arial"/>
              </a:rPr>
              <a:t>Fulvestrant</a:t>
            </a:r>
            <a:r>
              <a:rPr lang="en-GB" b="1" dirty="0">
                <a:sym typeface="Arial"/>
              </a:rPr>
              <a:t> + </a:t>
            </a:r>
            <a:r>
              <a:rPr lang="en-GB" b="1" dirty="0" err="1">
                <a:sym typeface="Arial"/>
              </a:rPr>
              <a:t>everolimus</a:t>
            </a:r>
            <a:r>
              <a:rPr lang="en-GB" b="1" dirty="0">
                <a:sym typeface="Arial"/>
              </a:rPr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en-GB" b="1" err="1">
                <a:latin typeface="Arial"/>
                <a:cs typeface="Arial"/>
                <a:sym typeface="Arial"/>
              </a:rPr>
              <a:t>Fulvestrant</a:t>
            </a:r>
            <a:r>
              <a:rPr lang="en-GB" b="1" dirty="0">
                <a:latin typeface="Arial"/>
                <a:cs typeface="Arial"/>
                <a:sym typeface="Arial"/>
              </a:rPr>
              <a:t> + </a:t>
            </a:r>
            <a:r>
              <a:rPr lang="en-GB" b="1" err="1">
                <a:latin typeface="Arial"/>
                <a:cs typeface="Arial"/>
                <a:sym typeface="Arial"/>
              </a:rPr>
              <a:t>alpelisib</a:t>
            </a:r>
            <a:r>
              <a:rPr lang="en-GB" b="1" dirty="0">
                <a:latin typeface="Arial"/>
                <a:cs typeface="Arial"/>
                <a:sym typeface="Arial"/>
              </a:rPr>
              <a:t> (if mPI3K)</a:t>
            </a:r>
            <a:endParaRPr lang="en-GB" b="1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lphaUcPeriod"/>
            </a:pPr>
            <a:r>
              <a:rPr lang="en-GB" sz="2400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All of the above</a:t>
            </a:r>
            <a:r>
              <a:rPr lang="en-GB" b="1" dirty="0">
                <a:latin typeface="Arial"/>
                <a:cs typeface="Arial"/>
                <a:sym typeface="Arial"/>
              </a:rPr>
              <a:t> </a:t>
            </a:r>
            <a:endParaRPr lang="en-GB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F18EB5-D36A-462A-67AC-E82DCF1FFAB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5" y="6356352"/>
            <a:ext cx="9796296" cy="36512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CDK4/6i, cyclin-dependent kinase 4/6 inhibitor;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ER, </a:t>
            </a:r>
            <a:r>
              <a:rPr lang="en-GB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estrogen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receptor; HER2, human epidermal growth factor 2; MBC, metastatic breast cancer; mESR1, </a:t>
            </a:r>
            <a:r>
              <a:rPr lang="en-GB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estrogen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receptor 1 mutation; mPI3K,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phosphoinositide 3-kinase mutation</a:t>
            </a:r>
            <a:endParaRPr lang="en-GB" dirty="0">
              <a:solidFill>
                <a:schemeClr val="tx2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3C9E939-6F53-BBBE-089E-9400ED5F2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1056392"/>
              </p:ext>
            </p:extLst>
          </p:nvPr>
        </p:nvGraphicFramePr>
        <p:xfrm>
          <a:off x="4891315" y="1302810"/>
          <a:ext cx="7061199" cy="4542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AAAAEBA-638E-FE8C-D63C-DB965DE36813}"/>
              </a:ext>
            </a:extLst>
          </p:cNvPr>
          <p:cNvSpPr txBox="1"/>
          <p:nvPr/>
        </p:nvSpPr>
        <p:spPr>
          <a:xfrm>
            <a:off x="3403600" y="3850640"/>
            <a:ext cx="4231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rgbClr val="C0504D"/>
                </a:solidFill>
                <a:latin typeface="Arial" panose="020B0604020202020204" pitchFamily="34" charset="0"/>
              </a:rPr>
              <a:t>✅</a:t>
            </a:r>
            <a:r>
              <a:rPr lang="en-US" sz="240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19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0F1D-AA09-30DF-D51B-A7CDB846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ym typeface="Arial"/>
              </a:rPr>
              <a:t>POST CDK4/6</a:t>
            </a:r>
            <a:r>
              <a:rPr lang="en-GB" cap="none">
                <a:sym typeface="Arial"/>
              </a:rPr>
              <a:t>i</a:t>
            </a:r>
            <a:r>
              <a:rPr lang="en-GB">
                <a:sym typeface="Arial"/>
              </a:rPr>
              <a:t> ALGORITHM 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F3AFB-B048-83AF-94DE-5B1D8C6BA45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180399"/>
            <a:ext cx="10962217" cy="365125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AI, aromatase inhibitor; AKT, alpha serine/threonine kinase; CDK4/6i, cyclin-dependent kinase 4/6 inhibitor; ESR1, estrogen receptor 1;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ET, endocrine therapy;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FUL, fulvestrant; (g)BRCA, (germline) BReast CAncer gene, mo, months; OS, overall survival; PARP, poly ADP ribose polymerase;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PIK3CA, phosphatidylinositol-4,5-bisphosphate 3-kinase catalytic subunit alpha;  PTEN, phosphatase and tensin homolog; Rb, retinoblastoma ; </a:t>
            </a:r>
            <a:r>
              <a:rPr lang="en-GB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wt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, wild type</a:t>
            </a:r>
            <a:endParaRPr lang="en-GB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Provided by Sara Tolaney 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B52667-FB76-8186-50E6-A132F17D1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DCEA319-5CD5-A9DB-6897-752D4CF06219}"/>
              </a:ext>
            </a:extLst>
          </p:cNvPr>
          <p:cNvSpPr/>
          <p:nvPr/>
        </p:nvSpPr>
        <p:spPr>
          <a:xfrm>
            <a:off x="6706417" y="968165"/>
            <a:ext cx="1800200" cy="355238"/>
          </a:xfrm>
          <a:prstGeom prst="roundRect">
            <a:avLst>
              <a:gd name="adj" fmla="val 21094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3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PARP inhibitor</a:t>
            </a:r>
            <a:endParaRPr lang="en-GB" sz="1300" baseline="300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04499E-1EC0-9F37-22A3-01BD8851EE8F}"/>
              </a:ext>
            </a:extLst>
          </p:cNvPr>
          <p:cNvSpPr txBox="1"/>
          <p:nvPr/>
        </p:nvSpPr>
        <p:spPr>
          <a:xfrm>
            <a:off x="8616280" y="4753195"/>
            <a:ext cx="1925207" cy="5078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Low discontinuation rate</a:t>
            </a:r>
          </a:p>
          <a:p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 data from randomised trials</a:t>
            </a:r>
            <a:b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with CDK4/6i pre-treatment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7116685-1D67-7E71-D654-9D5D99F8A09D}"/>
              </a:ext>
            </a:extLst>
          </p:cNvPr>
          <p:cNvSpPr/>
          <p:nvPr/>
        </p:nvSpPr>
        <p:spPr>
          <a:xfrm>
            <a:off x="1375668" y="1133242"/>
            <a:ext cx="2402682" cy="1662147"/>
          </a:xfrm>
          <a:prstGeom prst="roundRect">
            <a:avLst>
              <a:gd name="adj" fmla="val 6274"/>
            </a:avLst>
          </a:prstGeom>
          <a:solidFill>
            <a:schemeClr val="bg1"/>
          </a:solidFill>
          <a:ln w="2222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GB" sz="1300" b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Factors:</a:t>
            </a:r>
          </a:p>
          <a:p>
            <a:pPr marL="171450" indent="-171450" algn="l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ET</a:t>
            </a:r>
          </a:p>
          <a:p>
            <a:pPr marL="171450" indent="-171450" algn="l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Somatic mutations </a:t>
            </a:r>
            <a:r>
              <a:rPr lang="en-GB" sz="13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ESR1</a:t>
            </a: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PIK3CA</a:t>
            </a: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</a:t>
            </a: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PTEN</a:t>
            </a:r>
          </a:p>
          <a:p>
            <a:pPr marL="171450" indent="-171450" algn="l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BRCA1/2 status</a:t>
            </a:r>
          </a:p>
          <a:p>
            <a:pPr marL="171450" indent="-171450" algn="l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to prior CDK4/6i- ≤12 mo vs &gt;12 mo</a:t>
            </a:r>
            <a:endParaRPr lang="en-GB" sz="130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5A36E1-705E-4186-FCD9-764B98772678}"/>
              </a:ext>
            </a:extLst>
          </p:cNvPr>
          <p:cNvSpPr txBox="1"/>
          <p:nvPr/>
        </p:nvSpPr>
        <p:spPr>
          <a:xfrm>
            <a:off x="1038332" y="3432973"/>
            <a:ext cx="997068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3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AI + CDK4/6i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A16539-6D33-5281-9887-E7FE7AF825C2}"/>
              </a:ext>
            </a:extLst>
          </p:cNvPr>
          <p:cNvCxnSpPr>
            <a:cxnSpLocks/>
          </p:cNvCxnSpPr>
          <p:nvPr/>
        </p:nvCxnSpPr>
        <p:spPr>
          <a:xfrm>
            <a:off x="4049507" y="1145784"/>
            <a:ext cx="396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814D64-B5DA-88C8-23E6-689CDA0A492A}"/>
              </a:ext>
            </a:extLst>
          </p:cNvPr>
          <p:cNvCxnSpPr>
            <a:cxnSpLocks/>
          </p:cNvCxnSpPr>
          <p:nvPr/>
        </p:nvCxnSpPr>
        <p:spPr>
          <a:xfrm flipV="1">
            <a:off x="4042946" y="1128544"/>
            <a:ext cx="0" cy="440640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A94FAB4-A812-8F1F-1DC3-08169D5FBE43}"/>
              </a:ext>
            </a:extLst>
          </p:cNvPr>
          <p:cNvSpPr/>
          <p:nvPr/>
        </p:nvSpPr>
        <p:spPr>
          <a:xfrm>
            <a:off x="4451515" y="968165"/>
            <a:ext cx="1872000" cy="355238"/>
          </a:xfrm>
          <a:prstGeom prst="roundRect">
            <a:avLst>
              <a:gd name="adj" fmla="val 21094"/>
            </a:avLst>
          </a:prstGeom>
          <a:solidFill>
            <a:schemeClr val="bg2">
              <a:lumMod val="90000"/>
            </a:schemeClr>
          </a:solidFill>
          <a:ln w="22225"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1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gBRCA1/2 mutation</a:t>
            </a:r>
            <a:endParaRPr lang="en-GB" sz="1100" baseline="3000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F7FC71-E493-3AB1-673E-ABE11B4169B4}"/>
              </a:ext>
            </a:extLst>
          </p:cNvPr>
          <p:cNvSpPr txBox="1"/>
          <p:nvPr/>
        </p:nvSpPr>
        <p:spPr>
          <a:xfrm>
            <a:off x="8608425" y="1090546"/>
            <a:ext cx="143394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1100">
                <a:latin typeface="Arial"/>
                <a:ea typeface="Aileron" charset="0"/>
                <a:cs typeface="Arial"/>
              </a:rPr>
              <a:t>No OS benefit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5B57B2-6EAA-DB74-AA26-1422769D3E62}"/>
              </a:ext>
            </a:extLst>
          </p:cNvPr>
          <p:cNvSpPr txBox="1"/>
          <p:nvPr/>
        </p:nvSpPr>
        <p:spPr>
          <a:xfrm>
            <a:off x="8616280" y="1640892"/>
            <a:ext cx="1567737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Numerical OS benefit</a:t>
            </a:r>
          </a:p>
          <a:p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Discontinuation rate 25%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5526B5-6B7C-C26B-4D3B-9CC1787ED44B}"/>
              </a:ext>
            </a:extLst>
          </p:cNvPr>
          <p:cNvSpPr txBox="1"/>
          <p:nvPr/>
        </p:nvSpPr>
        <p:spPr>
          <a:xfrm>
            <a:off x="8616280" y="2075474"/>
            <a:ext cx="213680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Numerical OS benefit (immature)</a:t>
            </a:r>
          </a:p>
          <a:p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Discontinuation rate 13%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9728C03-78E9-6F41-3BC3-5162C8BC40C9}"/>
              </a:ext>
            </a:extLst>
          </p:cNvPr>
          <p:cNvSpPr/>
          <p:nvPr/>
        </p:nvSpPr>
        <p:spPr>
          <a:xfrm>
            <a:off x="6706417" y="1619391"/>
            <a:ext cx="1800200" cy="355238"/>
          </a:xfrm>
          <a:prstGeom prst="roundRect">
            <a:avLst>
              <a:gd name="adj" fmla="val 21094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3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Alpelisib + FUL</a:t>
            </a:r>
            <a:endParaRPr lang="en-GB" sz="1300" baseline="30000">
              <a:solidFill>
                <a:schemeClr val="tx1"/>
              </a:solidFill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CE0F809-7A16-8AF6-F330-A2A6BC1CFADE}"/>
              </a:ext>
            </a:extLst>
          </p:cNvPr>
          <p:cNvSpPr/>
          <p:nvPr/>
        </p:nvSpPr>
        <p:spPr>
          <a:xfrm>
            <a:off x="6706417" y="2085965"/>
            <a:ext cx="1800200" cy="355238"/>
          </a:xfrm>
          <a:prstGeom prst="roundRect">
            <a:avLst>
              <a:gd name="adj" fmla="val 21094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3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Capivasertib + FUL</a:t>
            </a:r>
            <a:endParaRPr lang="en-GB" sz="1300" baseline="30000">
              <a:solidFill>
                <a:schemeClr val="tx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0A9FA7C-E279-C18E-B68E-E6571803C30D}"/>
              </a:ext>
            </a:extLst>
          </p:cNvPr>
          <p:cNvSpPr/>
          <p:nvPr/>
        </p:nvSpPr>
        <p:spPr>
          <a:xfrm>
            <a:off x="6706417" y="3358466"/>
            <a:ext cx="1800200" cy="355238"/>
          </a:xfrm>
          <a:prstGeom prst="roundRect">
            <a:avLst>
              <a:gd name="adj" fmla="val 21094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3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Elacestrant</a:t>
            </a:r>
            <a:endParaRPr lang="en-GB" sz="1300" baseline="3000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A9654C-DD92-F0B7-5380-0C41FBA2EE6A}"/>
              </a:ext>
            </a:extLst>
          </p:cNvPr>
          <p:cNvSpPr txBox="1"/>
          <p:nvPr/>
        </p:nvSpPr>
        <p:spPr>
          <a:xfrm>
            <a:off x="8904312" y="3432973"/>
            <a:ext cx="152125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Low discontinuation rate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A9DFCE-5FF5-264C-B977-84E1AB33F201}"/>
              </a:ext>
            </a:extLst>
          </p:cNvPr>
          <p:cNvSpPr txBox="1"/>
          <p:nvPr/>
        </p:nvSpPr>
        <p:spPr>
          <a:xfrm>
            <a:off x="8904311" y="3961570"/>
            <a:ext cx="170641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3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Fulvestrant mono</a:t>
            </a:r>
            <a:br>
              <a:rPr lang="en-GB" sz="13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3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less effective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4315D77-2837-80CD-8953-0B5C96A8BB44}"/>
              </a:ext>
            </a:extLst>
          </p:cNvPr>
          <p:cNvSpPr/>
          <p:nvPr/>
        </p:nvSpPr>
        <p:spPr>
          <a:xfrm>
            <a:off x="6706417" y="5343635"/>
            <a:ext cx="1800200" cy="355238"/>
          </a:xfrm>
          <a:prstGeom prst="roundRect">
            <a:avLst>
              <a:gd name="adj" fmla="val 21094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3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Chemotherapy</a:t>
            </a:r>
            <a:endParaRPr lang="en-GB" sz="1300" baseline="30000">
              <a:solidFill>
                <a:schemeClr val="tx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679F0CE-C062-BF0E-7307-C5BB41E653C5}"/>
              </a:ext>
            </a:extLst>
          </p:cNvPr>
          <p:cNvSpPr/>
          <p:nvPr/>
        </p:nvSpPr>
        <p:spPr>
          <a:xfrm>
            <a:off x="6706417" y="4833702"/>
            <a:ext cx="1800200" cy="355238"/>
          </a:xfrm>
          <a:prstGeom prst="roundRect">
            <a:avLst>
              <a:gd name="adj" fmla="val 21094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3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Everolimus + ET</a:t>
            </a:r>
            <a:endParaRPr lang="en-GB" sz="1300" baseline="30000">
              <a:solidFill>
                <a:schemeClr val="tx1"/>
              </a:solidFill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4E9F5A0-779F-FB55-BECA-A9E4C7F258F4}"/>
              </a:ext>
            </a:extLst>
          </p:cNvPr>
          <p:cNvSpPr/>
          <p:nvPr/>
        </p:nvSpPr>
        <p:spPr>
          <a:xfrm>
            <a:off x="6706417" y="4174195"/>
            <a:ext cx="1800200" cy="432000"/>
          </a:xfrm>
          <a:prstGeom prst="roundRect">
            <a:avLst>
              <a:gd name="adj" fmla="val 21094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en-GB" sz="13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Switching ET + ribociclib</a:t>
            </a:r>
            <a:endParaRPr lang="en-GB" sz="1300" baseline="30000">
              <a:solidFill>
                <a:schemeClr val="tx1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BE47D86-BC22-A3E0-AF72-2E458D6A2F13}"/>
              </a:ext>
            </a:extLst>
          </p:cNvPr>
          <p:cNvSpPr/>
          <p:nvPr/>
        </p:nvSpPr>
        <p:spPr>
          <a:xfrm>
            <a:off x="4451515" y="1619391"/>
            <a:ext cx="1872000" cy="355238"/>
          </a:xfrm>
          <a:prstGeom prst="roundRect">
            <a:avLst>
              <a:gd name="adj" fmla="val 21094"/>
            </a:avLst>
          </a:prstGeom>
          <a:solidFill>
            <a:srgbClr val="F5EAE8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1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PIK3CA mutation</a:t>
            </a:r>
            <a:endParaRPr lang="en-GB" sz="1100" baseline="30000">
              <a:solidFill>
                <a:schemeClr val="tx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BA9FA0-51F0-0066-5D59-B875C4C21916}"/>
              </a:ext>
            </a:extLst>
          </p:cNvPr>
          <p:cNvCxnSpPr>
            <a:cxnSpLocks/>
          </p:cNvCxnSpPr>
          <p:nvPr/>
        </p:nvCxnSpPr>
        <p:spPr>
          <a:xfrm>
            <a:off x="4049507" y="1797010"/>
            <a:ext cx="396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E234D5A-1164-4D0D-0128-D548BCF5BA2E}"/>
              </a:ext>
            </a:extLst>
          </p:cNvPr>
          <p:cNvSpPr/>
          <p:nvPr/>
        </p:nvSpPr>
        <p:spPr>
          <a:xfrm>
            <a:off x="4451515" y="2085965"/>
            <a:ext cx="1872000" cy="355238"/>
          </a:xfrm>
          <a:prstGeom prst="roundRect">
            <a:avLst>
              <a:gd name="adj" fmla="val 21094"/>
            </a:avLst>
          </a:prstGeom>
          <a:solidFill>
            <a:srgbClr val="F5EAE8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1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AKT mutated pathway</a:t>
            </a:r>
            <a:br>
              <a:rPr lang="en-GB" sz="11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(PIK3CA/AKT/PTEN)</a:t>
            </a:r>
            <a:endParaRPr lang="en-GB" sz="1100" baseline="30000">
              <a:solidFill>
                <a:schemeClr val="tx1"/>
              </a:solidFill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B29626F-708F-F6EA-61D3-49BE6A623ECE}"/>
              </a:ext>
            </a:extLst>
          </p:cNvPr>
          <p:cNvSpPr/>
          <p:nvPr/>
        </p:nvSpPr>
        <p:spPr>
          <a:xfrm>
            <a:off x="4451515" y="2552538"/>
            <a:ext cx="1872000" cy="580421"/>
          </a:xfrm>
          <a:prstGeom prst="roundRect">
            <a:avLst>
              <a:gd name="adj" fmla="val 21094"/>
            </a:avLst>
          </a:prstGeom>
          <a:solidFill>
            <a:srgbClr val="F5EAE8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1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PIK3CA/AKT/PTEN wt (Benefit to 1</a:t>
            </a:r>
            <a:r>
              <a:rPr lang="en-GB" sz="1100" b="1" baseline="30000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</a:t>
            </a:r>
            <a:r>
              <a:rPr lang="en-GB" sz="11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line</a:t>
            </a:r>
            <a:br>
              <a:rPr lang="en-GB" sz="11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CDK4/6i &lt;12 mo)</a:t>
            </a:r>
            <a:endParaRPr lang="en-GB" sz="1100" baseline="30000">
              <a:solidFill>
                <a:schemeClr val="tx1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86FC767-3473-5310-F073-E15BCE0EDFBA}"/>
              </a:ext>
            </a:extLst>
          </p:cNvPr>
          <p:cNvCxnSpPr>
            <a:cxnSpLocks/>
          </p:cNvCxnSpPr>
          <p:nvPr/>
        </p:nvCxnSpPr>
        <p:spPr>
          <a:xfrm>
            <a:off x="4049507" y="2263584"/>
            <a:ext cx="396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950C493-9BB9-971A-B4F9-A8D2BA470C2D}"/>
              </a:ext>
            </a:extLst>
          </p:cNvPr>
          <p:cNvCxnSpPr>
            <a:cxnSpLocks/>
          </p:cNvCxnSpPr>
          <p:nvPr/>
        </p:nvCxnSpPr>
        <p:spPr>
          <a:xfrm>
            <a:off x="4049507" y="2842748"/>
            <a:ext cx="396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053A952-4A36-698C-1C52-F90759D8E2CF}"/>
              </a:ext>
            </a:extLst>
          </p:cNvPr>
          <p:cNvSpPr/>
          <p:nvPr/>
        </p:nvSpPr>
        <p:spPr>
          <a:xfrm>
            <a:off x="4451515" y="3245875"/>
            <a:ext cx="1872000" cy="580421"/>
          </a:xfrm>
          <a:prstGeom prst="roundRect">
            <a:avLst>
              <a:gd name="adj" fmla="val 21094"/>
            </a:avLst>
          </a:prstGeom>
          <a:solidFill>
            <a:srgbClr val="F5EAE8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100" b="1" i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ESR1</a:t>
            </a:r>
            <a:r>
              <a:rPr lang="en-GB" sz="11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mutated tumours Prolonged benefit to </a:t>
            </a:r>
            <a:br>
              <a:rPr lang="en-GB" sz="11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  <a:r>
              <a:rPr lang="en-GB" sz="1100" b="1" baseline="30000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</a:t>
            </a:r>
            <a:r>
              <a:rPr lang="en-GB" sz="11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line CDK4/6i (&gt;12 mo)</a:t>
            </a:r>
            <a:endParaRPr lang="en-GB" sz="1100" baseline="30000">
              <a:solidFill>
                <a:schemeClr val="tx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F1502EF-E575-A3CE-3E32-77D61A337732}"/>
              </a:ext>
            </a:extLst>
          </p:cNvPr>
          <p:cNvCxnSpPr>
            <a:cxnSpLocks/>
          </p:cNvCxnSpPr>
          <p:nvPr/>
        </p:nvCxnSpPr>
        <p:spPr>
          <a:xfrm>
            <a:off x="2135560" y="3536085"/>
            <a:ext cx="2309947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FA1797F-FD7E-17A6-3118-7B58C3A725C6}"/>
              </a:ext>
            </a:extLst>
          </p:cNvPr>
          <p:cNvCxnSpPr>
            <a:cxnSpLocks/>
          </p:cNvCxnSpPr>
          <p:nvPr/>
        </p:nvCxnSpPr>
        <p:spPr>
          <a:xfrm>
            <a:off x="6384032" y="1797010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2980096-59EB-EE22-A7CC-F10293EDD5B6}"/>
              </a:ext>
            </a:extLst>
          </p:cNvPr>
          <p:cNvCxnSpPr>
            <a:cxnSpLocks/>
          </p:cNvCxnSpPr>
          <p:nvPr/>
        </p:nvCxnSpPr>
        <p:spPr>
          <a:xfrm>
            <a:off x="6384032" y="2263584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F838936-86C4-D660-8F66-2A5A7FF023A9}"/>
              </a:ext>
            </a:extLst>
          </p:cNvPr>
          <p:cNvCxnSpPr>
            <a:cxnSpLocks/>
          </p:cNvCxnSpPr>
          <p:nvPr/>
        </p:nvCxnSpPr>
        <p:spPr>
          <a:xfrm>
            <a:off x="6384032" y="1892260"/>
            <a:ext cx="288032" cy="183214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BF5972B-BD62-1BDE-DCAD-BAC27E483A88}"/>
              </a:ext>
            </a:extLst>
          </p:cNvPr>
          <p:cNvCxnSpPr>
            <a:cxnSpLocks/>
          </p:cNvCxnSpPr>
          <p:nvPr/>
        </p:nvCxnSpPr>
        <p:spPr>
          <a:xfrm flipV="1">
            <a:off x="6384032" y="2412670"/>
            <a:ext cx="288032" cy="183214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5796368-15E2-ED2D-D6F1-D80142519722}"/>
              </a:ext>
            </a:extLst>
          </p:cNvPr>
          <p:cNvCxnSpPr>
            <a:cxnSpLocks/>
          </p:cNvCxnSpPr>
          <p:nvPr/>
        </p:nvCxnSpPr>
        <p:spPr>
          <a:xfrm>
            <a:off x="6384032" y="3536085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E5E42FD5-9C26-F026-66E7-95D0A4974E73}"/>
              </a:ext>
            </a:extLst>
          </p:cNvPr>
          <p:cNvSpPr/>
          <p:nvPr/>
        </p:nvSpPr>
        <p:spPr>
          <a:xfrm>
            <a:off x="4451515" y="4099985"/>
            <a:ext cx="1872000" cy="580421"/>
          </a:xfrm>
          <a:prstGeom prst="roundRect">
            <a:avLst>
              <a:gd name="adj" fmla="val 21094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1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Mild progression</a:t>
            </a:r>
            <a:br>
              <a:rPr lang="en-GB" sz="11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 Rb mutation</a:t>
            </a:r>
            <a:br>
              <a:rPr lang="en-GB" sz="11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1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(if known)</a:t>
            </a:r>
            <a:endParaRPr lang="en-GB" sz="1100" baseline="30000">
              <a:solidFill>
                <a:schemeClr val="tx1"/>
              </a:solidFill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67C0D612-667C-C755-8AC1-C6E322E8B9F0}"/>
              </a:ext>
            </a:extLst>
          </p:cNvPr>
          <p:cNvSpPr/>
          <p:nvPr/>
        </p:nvSpPr>
        <p:spPr>
          <a:xfrm>
            <a:off x="4451515" y="4833701"/>
            <a:ext cx="1872000" cy="355238"/>
          </a:xfrm>
          <a:prstGeom prst="roundRect">
            <a:avLst>
              <a:gd name="adj" fmla="val 21094"/>
            </a:avLst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1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 mutations detected</a:t>
            </a:r>
            <a:endParaRPr lang="en-GB" sz="1100" baseline="30000">
              <a:solidFill>
                <a:schemeClr val="tx1"/>
              </a:solidFill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3974AAB1-CFB1-6FF0-28E3-4E480455EFCE}"/>
              </a:ext>
            </a:extLst>
          </p:cNvPr>
          <p:cNvSpPr/>
          <p:nvPr/>
        </p:nvSpPr>
        <p:spPr>
          <a:xfrm>
            <a:off x="4451515" y="5343635"/>
            <a:ext cx="1872000" cy="355238"/>
          </a:xfrm>
          <a:prstGeom prst="roundRect">
            <a:avLst>
              <a:gd name="adj" fmla="val 21094"/>
            </a:avLst>
          </a:prstGeom>
          <a:solidFill>
            <a:srgbClr val="FF0000"/>
          </a:solidFill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100" b="1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Imminent organ failure</a:t>
            </a:r>
            <a:endParaRPr lang="en-GB" sz="1100" baseline="30000">
              <a:solidFill>
                <a:schemeClr val="bg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ED89949-679A-2A11-505B-B0C02AE49474}"/>
              </a:ext>
            </a:extLst>
          </p:cNvPr>
          <p:cNvCxnSpPr>
            <a:cxnSpLocks/>
          </p:cNvCxnSpPr>
          <p:nvPr/>
        </p:nvCxnSpPr>
        <p:spPr>
          <a:xfrm>
            <a:off x="6384032" y="4390195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41C26C6-07C6-20FB-F83B-66D74809CD9A}"/>
              </a:ext>
            </a:extLst>
          </p:cNvPr>
          <p:cNvCxnSpPr>
            <a:cxnSpLocks/>
          </p:cNvCxnSpPr>
          <p:nvPr/>
        </p:nvCxnSpPr>
        <p:spPr>
          <a:xfrm>
            <a:off x="6384032" y="5011321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1D46C41-E88F-1C4D-E101-9C4586776FD7}"/>
              </a:ext>
            </a:extLst>
          </p:cNvPr>
          <p:cNvCxnSpPr>
            <a:cxnSpLocks/>
          </p:cNvCxnSpPr>
          <p:nvPr/>
        </p:nvCxnSpPr>
        <p:spPr>
          <a:xfrm>
            <a:off x="6384032" y="5521254"/>
            <a:ext cx="288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ight Brace 60">
            <a:extLst>
              <a:ext uri="{FF2B5EF4-FFF2-40B4-BE49-F238E27FC236}">
                <a16:creationId xmlns:a16="http://schemas.microsoft.com/office/drawing/2014/main" id="{0B11C402-2EA4-30D5-7E54-F9FE271761BD}"/>
              </a:ext>
            </a:extLst>
          </p:cNvPr>
          <p:cNvSpPr/>
          <p:nvPr/>
        </p:nvSpPr>
        <p:spPr>
          <a:xfrm>
            <a:off x="8597492" y="3536084"/>
            <a:ext cx="213037" cy="885459"/>
          </a:xfrm>
          <a:prstGeom prst="rightBrace">
            <a:avLst>
              <a:gd name="adj1" fmla="val 40003"/>
              <a:gd name="adj2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0D7F06A-362C-9D7D-92D1-8F5535B1E92C}"/>
              </a:ext>
            </a:extLst>
          </p:cNvPr>
          <p:cNvCxnSpPr>
            <a:cxnSpLocks/>
          </p:cNvCxnSpPr>
          <p:nvPr/>
        </p:nvCxnSpPr>
        <p:spPr>
          <a:xfrm>
            <a:off x="4049507" y="4390195"/>
            <a:ext cx="396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0" name="Straight Connector 639">
            <a:extLst>
              <a:ext uri="{FF2B5EF4-FFF2-40B4-BE49-F238E27FC236}">
                <a16:creationId xmlns:a16="http://schemas.microsoft.com/office/drawing/2014/main" id="{0A08D502-852F-21AD-6B1F-A1B145CE2C91}"/>
              </a:ext>
            </a:extLst>
          </p:cNvPr>
          <p:cNvCxnSpPr>
            <a:cxnSpLocks/>
          </p:cNvCxnSpPr>
          <p:nvPr/>
        </p:nvCxnSpPr>
        <p:spPr>
          <a:xfrm>
            <a:off x="4049507" y="5011320"/>
            <a:ext cx="396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BF824A5B-9A66-FD40-68DA-86235FFE1C03}"/>
              </a:ext>
            </a:extLst>
          </p:cNvPr>
          <p:cNvCxnSpPr>
            <a:cxnSpLocks/>
          </p:cNvCxnSpPr>
          <p:nvPr/>
        </p:nvCxnSpPr>
        <p:spPr>
          <a:xfrm>
            <a:off x="4049507" y="5521254"/>
            <a:ext cx="396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2" name="Down Arrow 641">
            <a:extLst>
              <a:ext uri="{FF2B5EF4-FFF2-40B4-BE49-F238E27FC236}">
                <a16:creationId xmlns:a16="http://schemas.microsoft.com/office/drawing/2014/main" id="{FADBC1B6-0C75-C101-07A5-5161D15DC327}"/>
              </a:ext>
            </a:extLst>
          </p:cNvPr>
          <p:cNvSpPr/>
          <p:nvPr/>
        </p:nvSpPr>
        <p:spPr>
          <a:xfrm>
            <a:off x="2468997" y="2996952"/>
            <a:ext cx="216024" cy="540000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3" name="Rounded Rectangle 642">
            <a:extLst>
              <a:ext uri="{FF2B5EF4-FFF2-40B4-BE49-F238E27FC236}">
                <a16:creationId xmlns:a16="http://schemas.microsoft.com/office/drawing/2014/main" id="{C7965C01-86C9-D2D1-0945-4EEBB2518856}"/>
              </a:ext>
            </a:extLst>
          </p:cNvPr>
          <p:cNvSpPr/>
          <p:nvPr/>
        </p:nvSpPr>
        <p:spPr>
          <a:xfrm>
            <a:off x="3935760" y="1537300"/>
            <a:ext cx="6864764" cy="2379287"/>
          </a:xfrm>
          <a:prstGeom prst="roundRect">
            <a:avLst>
              <a:gd name="adj" fmla="val 10100"/>
            </a:avLst>
          </a:prstGeom>
          <a:noFill/>
          <a:ln w="317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02825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23a9901a884_0_6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PI3K INHIBITION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5A7799-723F-0471-EF73-5F32473299C5}"/>
              </a:ext>
            </a:extLst>
          </p:cNvPr>
          <p:cNvSpPr txBox="1"/>
          <p:nvPr/>
        </p:nvSpPr>
        <p:spPr>
          <a:xfrm>
            <a:off x="609600" y="6425426"/>
            <a:ext cx="6097348" cy="2769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PI3K, phosphoinositide 3-kinase </a:t>
            </a:r>
          </a:p>
        </p:txBody>
      </p:sp>
    </p:spTree>
    <p:extLst>
      <p:ext uri="{BB962C8B-B14F-4D97-AF65-F5344CB8AC3E}">
        <p14:creationId xmlns:p14="http://schemas.microsoft.com/office/powerpoint/2010/main" val="229668597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1B1B63-1167-858F-8F4D-65D7333AA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14362"/>
            <a:ext cx="10972800" cy="864000"/>
          </a:xfrm>
        </p:spPr>
        <p:txBody>
          <a:bodyPr/>
          <a:lstStyle/>
          <a:p>
            <a:r>
              <a:rPr lang="en-GB" dirty="0">
                <a:sym typeface="Arial"/>
              </a:rPr>
              <a:t>WHAT PERCENTAGE OF HR+ METASTATIC BREAST CANCER HARBOR A </a:t>
            </a:r>
            <a:br>
              <a:rPr lang="en-GB" dirty="0">
                <a:sym typeface="Arial"/>
              </a:rPr>
            </a:br>
            <a:r>
              <a:rPr lang="en-GB" dirty="0">
                <a:sym typeface="Arial"/>
              </a:rPr>
              <a:t>PIK3CA MUTATION?</a:t>
            </a:r>
          </a:p>
        </p:txBody>
      </p:sp>
      <p:sp>
        <p:nvSpPr>
          <p:cNvPr id="667" name="Google Shape;667;g240686ba492_1_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POLLING QUESTION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CA4C88A-E376-A679-8D8A-2CD9EBD9357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457200" indent="-457200">
              <a:buFont typeface="+mj-lt"/>
              <a:buAutoNum type="alphaUcPeriod"/>
            </a:pPr>
            <a:endParaRPr lang="en-GB" b="1" dirty="0"/>
          </a:p>
          <a:p>
            <a:pPr marL="457200" indent="-457200">
              <a:buFont typeface="+mj-lt"/>
              <a:buAutoNum type="alphaUcPeriod"/>
            </a:pPr>
            <a:r>
              <a:rPr lang="en-GB" b="1" dirty="0">
                <a:sym typeface="Arial"/>
              </a:rPr>
              <a:t>~15%</a:t>
            </a:r>
          </a:p>
          <a:p>
            <a:pPr marL="457200" indent="-457200">
              <a:buFont typeface="+mj-lt"/>
              <a:buAutoNum type="alphaUcPeriod"/>
            </a:pPr>
            <a:r>
              <a:rPr lang="en-GB" b="1" dirty="0">
                <a:sym typeface="Arial"/>
              </a:rPr>
              <a:t>~25%</a:t>
            </a:r>
          </a:p>
          <a:p>
            <a:pPr marL="457200" indent="-457200">
              <a:buFont typeface="+mj-lt"/>
              <a:buAutoNum type="alphaUcPeriod"/>
            </a:pPr>
            <a:r>
              <a:rPr lang="en-GB" sz="2400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~40%</a:t>
            </a:r>
            <a:endParaRPr lang="en-GB" sz="2400" b="1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lphaUcPeriod"/>
            </a:pPr>
            <a:r>
              <a:rPr lang="en-GB" b="1" dirty="0">
                <a:sym typeface="Arial"/>
              </a:rPr>
              <a:t>~50%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88F35-08BB-92C8-48B1-5EE811D7D13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>
                <a:sym typeface="Arial"/>
              </a:rPr>
              <a:t>HR, hormone receptor; PIK3CA, phosphatidylinositol-4,5-bisphosphate 3-kinase catalytic subunit alpha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CB49668-411D-E07C-2E2C-50DEA0FD6C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986225"/>
              </p:ext>
            </p:extLst>
          </p:nvPr>
        </p:nvGraphicFramePr>
        <p:xfrm>
          <a:off x="4717143" y="1123200"/>
          <a:ext cx="7474857" cy="4940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29DF80-6906-DE78-9795-B944CB541FF6}"/>
              </a:ext>
            </a:extLst>
          </p:cNvPr>
          <p:cNvSpPr txBox="1"/>
          <p:nvPr/>
        </p:nvSpPr>
        <p:spPr>
          <a:xfrm>
            <a:off x="1971040" y="3362960"/>
            <a:ext cx="4231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rgbClr val="C0504D"/>
                </a:solidFill>
                <a:latin typeface="Arial" panose="020B0604020202020204" pitchFamily="34" charset="0"/>
              </a:rPr>
              <a:t>✅</a:t>
            </a:r>
            <a:r>
              <a:rPr lang="en-US" sz="240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13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g23a9901a884_0_6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2165" y="1176449"/>
            <a:ext cx="5614200" cy="3972667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g23a9901a884_0_640"/>
          <p:cNvSpPr txBox="1">
            <a:spLocks noGrp="1"/>
          </p:cNvSpPr>
          <p:nvPr>
            <p:ph sz="quarter" idx="12"/>
          </p:nvPr>
        </p:nvSpPr>
        <p:spPr>
          <a:xfrm>
            <a:off x="620184" y="1425600"/>
            <a:ext cx="5614200" cy="3443560"/>
          </a:xfrm>
        </p:spPr>
        <p:txBody>
          <a:bodyPr/>
          <a:lstStyle/>
          <a:p>
            <a:r>
              <a:rPr lang="en-GB"/>
              <a:t>PI3K/mTOR pathway is frequently altered in HR+ BC and has been implicated in resistance to endocrine therapies</a:t>
            </a:r>
            <a:r>
              <a:rPr lang="en-GB" baseline="30000"/>
              <a:t>1,2</a:t>
            </a:r>
          </a:p>
          <a:p>
            <a:r>
              <a:rPr lang="en-GB"/>
              <a:t>≈40% of HR+ BC harbour a </a:t>
            </a:r>
            <a:r>
              <a:rPr lang="en-GB" i="1"/>
              <a:t>PIK3CA</a:t>
            </a:r>
            <a:r>
              <a:rPr lang="en-GB"/>
              <a:t> mutation, leading to hyperactivation </a:t>
            </a:r>
            <a:br>
              <a:rPr lang="en-GB"/>
            </a:br>
            <a:r>
              <a:rPr lang="en-GB"/>
              <a:t>of the PI3K pathway</a:t>
            </a:r>
            <a:r>
              <a:rPr lang="en-GB" baseline="30000"/>
              <a:t>3-5</a:t>
            </a:r>
          </a:p>
          <a:p>
            <a:r>
              <a:rPr lang="en-GB"/>
              <a:t>PI3K signalling promotes estrogen-independent growth of ER+ BC cells, and this growth is inhibited by the addition of PI3K inhibitors to antiestrogens</a:t>
            </a:r>
            <a:r>
              <a:rPr lang="en-GB" baseline="30000"/>
              <a:t>6-8</a:t>
            </a:r>
          </a:p>
        </p:txBody>
      </p:sp>
      <p:sp>
        <p:nvSpPr>
          <p:cNvPr id="677" name="Google Shape;677;g23a9901a884_0_64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ROLE OF PI3K PATHWAY IN hr+ </a:t>
            </a:r>
            <a:r>
              <a:rPr lang="en-GB" err="1">
                <a:latin typeface="Arial"/>
                <a:cs typeface="Arial"/>
              </a:rPr>
              <a:t>bc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BFE8E5-D04F-D46C-5031-1417AFD9A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B66619-9C46-5628-6E8A-7B59D688978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4235"/>
            <a:ext cx="11256181" cy="365125"/>
          </a:xfrm>
        </p:spPr>
        <p:txBody>
          <a:bodyPr anchor="b"/>
          <a:lstStyle/>
          <a:p>
            <a:pPr>
              <a:buClr>
                <a:srgbClr val="000000"/>
              </a:buClr>
              <a:buSzPts val="700"/>
            </a:pPr>
            <a:r>
              <a:rPr lang="en-GB" sz="1000">
                <a:solidFill>
                  <a:schemeClr val="tx2"/>
                </a:solidFill>
                <a:latin typeface="Arial"/>
                <a:cs typeface="Arial"/>
              </a:rPr>
              <a:t>AKT, alpha serine/threonine kinase; AMP, adenosine monophosphate; AMPK, AMP activated protein kinase; ATP, adenosine triphosphate; BAD; Bcl-2-associated death promoter; BC, breast cancer; EGFR, epidermal growth factor receptor; ER, estrogen receptor; ERK, extracellular signal-regulated kinase; FKHR, forkhead transcription factor; GDP, guanosine diphosphate; Grb2, growth factor receptor-bound protein 2; GSK3β, glycogen synthase kinase-3 beta; GTP, nucleotide guanosine triphosphate; HER, human epidermal growth factor, HR, hormone receptor; IRS, insulin receptor substrate; LKB1, liver kinase B1; MAPK, mitogen-activated protein kinase; MDM2, mouse double minute 2 homolog; mTOR, mammalian target of rapamycin; NF-kB, nuclear factor kappa-light-chain-enhancer of activated B cells; P, phosphorylation; </a:t>
            </a:r>
            <a:r>
              <a:rPr lang="en-GB" sz="10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PI3K,phosphoinositide 3-kinase;</a:t>
            </a:r>
            <a:r>
              <a:rPr lang="en-GB" sz="100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GB" sz="10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PIK3CA, phosphatidylinositol-4,5-bisphosphate 3-kinase catalytic subunit alpha; </a:t>
            </a:r>
            <a:r>
              <a:rPr lang="en-GB" sz="1000">
                <a:solidFill>
                  <a:schemeClr val="tx2"/>
                </a:solidFill>
                <a:latin typeface="Arial"/>
                <a:cs typeface="Arial"/>
              </a:rPr>
              <a:t>PKA/C, protein kinase A/C; PIP, prolactin-induced protein; PTEN, phosphatase and tensin homolog; </a:t>
            </a:r>
            <a:r>
              <a:rPr lang="en-GB" sz="10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STAT, signal transducer and activator of transcription</a:t>
            </a:r>
            <a:endParaRPr lang="en-GB" sz="100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>
              <a:buClr>
                <a:srgbClr val="000000"/>
              </a:buClr>
              <a:buSzPts val="700"/>
            </a:pPr>
            <a:r>
              <a:rPr lang="en-GB" sz="10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1. Miller TW, et al. J Clin Oncol. 2011;29:4452-61;  2. Bosch A, et al. Sci Transl Med. 2015;7283ra51;  3. Mayer IA, et al. Clin Cancer Res. 2017;23:26-34; 4. Loi S, et al. Proc Natl Acad Sci. 2010;107:10208-13;  </a:t>
            </a:r>
            <a:br>
              <a:rPr lang="en-GB" sz="10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0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5. Stemke-Hale K, et al. Cancer Res. 2008;68:6084-91;  6. Miller TW, et al. J Clin Invest. 2010;120:2406-13;  7. Crowder RJ, et al. Cancer Res. 2009;69:3955-62; 8. Miller TW, et al. Cancer Discov. 2011;1:338-51;  </a:t>
            </a:r>
            <a:br>
              <a:rPr lang="en-GB" sz="1000">
                <a:solidFill>
                  <a:schemeClr val="tx2"/>
                </a:solidFill>
                <a:latin typeface="Arial"/>
                <a:ea typeface="Arial"/>
                <a:cs typeface="Arial"/>
              </a:rPr>
            </a:br>
            <a:r>
              <a:rPr lang="en-GB" sz="10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9. Hennessy BT, et al. Nat Rev Drug Discov. 2005;4:988-1004</a:t>
            </a:r>
            <a:endParaRPr lang="en-GB" sz="1000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78" name="Google Shape;678;g23a9901a884_0_640"/>
          <p:cNvSpPr txBox="1"/>
          <p:nvPr/>
        </p:nvSpPr>
        <p:spPr>
          <a:xfrm>
            <a:off x="7711653" y="569975"/>
            <a:ext cx="2715200" cy="42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3" tIns="45700" rIns="91333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GB" sz="213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PI3K/AKT Pathway</a:t>
            </a:r>
            <a:r>
              <a:rPr lang="en-GB" sz="2133" b="1" baseline="30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lang="en-GB" sz="2133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4E8574-769D-E743-40B5-077410F22DDF}"/>
              </a:ext>
            </a:extLst>
          </p:cNvPr>
          <p:cNvSpPr txBox="1"/>
          <p:nvPr/>
        </p:nvSpPr>
        <p:spPr>
          <a:xfrm>
            <a:off x="8325990" y="3219718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00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246FC-38B0-1995-5A5F-BD0E7C5FFF67}"/>
              </a:ext>
            </a:extLst>
          </p:cNvPr>
          <p:cNvSpPr txBox="1"/>
          <p:nvPr/>
        </p:nvSpPr>
        <p:spPr>
          <a:xfrm>
            <a:off x="6850285" y="2582482"/>
            <a:ext cx="804929" cy="4108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00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CFAF0-CC27-500E-4C55-A95CC2697DF1}"/>
              </a:ext>
            </a:extLst>
          </p:cNvPr>
          <p:cNvSpPr txBox="1"/>
          <p:nvPr/>
        </p:nvSpPr>
        <p:spPr>
          <a:xfrm>
            <a:off x="8244516" y="4461024"/>
            <a:ext cx="6617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Segoe UI"/>
              </a:rPr>
              <a:t>Cytoskeletal rearrangement transformation</a:t>
            </a:r>
            <a:endParaRPr lang="en-US" sz="800" b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722718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23a9901a884_0_77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BYL</a:t>
            </a:r>
            <a:r>
              <a:rPr lang="en-GB" cap="none"/>
              <a:t>ieve</a:t>
            </a:r>
            <a:r>
              <a:rPr lang="en-GB"/>
              <a:t>: ALPELISIB + FULVESTRANT IN PIK3CA-MUTANT  HR+/HER2- ABC</a:t>
            </a:r>
          </a:p>
          <a:p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763F47A-E46C-0A25-511E-0EAA301A4B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200" y="4365104"/>
            <a:ext cx="10963200" cy="1366072"/>
          </a:xfrm>
        </p:spPr>
        <p:txBody>
          <a:bodyPr/>
          <a:lstStyle/>
          <a:p>
            <a:r>
              <a:rPr lang="en-GB" b="1">
                <a:solidFill>
                  <a:schemeClr val="accent1"/>
                </a:solidFill>
                <a:sym typeface="Arial"/>
              </a:rPr>
              <a:t>Primary endpoint: </a:t>
            </a:r>
            <a:r>
              <a:rPr lang="en-GB">
                <a:sym typeface="Arial"/>
              </a:rPr>
              <a:t>proportion of each cohort alive without PD at 6 months (RECIST v1.1)</a:t>
            </a:r>
          </a:p>
          <a:p>
            <a:pPr lvl="1"/>
            <a:r>
              <a:rPr lang="en-GB">
                <a:sym typeface="Arial"/>
              </a:rPr>
              <a:t>Endpoint met if lower 95% CI &gt;30%</a:t>
            </a:r>
          </a:p>
          <a:p>
            <a:r>
              <a:rPr lang="en-GB" b="1">
                <a:solidFill>
                  <a:schemeClr val="accent1"/>
                </a:solidFill>
                <a:sym typeface="Arial"/>
              </a:rPr>
              <a:t>Secondary endpoints (in each cohort): </a:t>
            </a:r>
            <a:r>
              <a:rPr lang="en-GB">
                <a:sym typeface="Arial"/>
              </a:rPr>
              <a:t>PFS, PFS2, ORR, CBR, DoR, OS, and safety</a:t>
            </a:r>
          </a:p>
          <a:p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20D0940-F33B-1B99-4A26-EA91EB8F8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5949280"/>
            <a:ext cx="11155891" cy="365125"/>
          </a:xfrm>
        </p:spPr>
        <p:txBody>
          <a:bodyPr/>
          <a:lstStyle/>
          <a:p>
            <a:r>
              <a:rPr lang="en-GB" sz="1000" baseline="30000" dirty="0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a</a:t>
            </a:r>
            <a:r>
              <a:rPr lang="en-GB" sz="1000" dirty="0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Centrally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confirmed. </a:t>
            </a:r>
            <a:r>
              <a:rPr lang="en-GB" sz="1000" baseline="30000" dirty="0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b</a:t>
            </a:r>
            <a:r>
              <a:rPr lang="en-GB" sz="1000" dirty="0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Fulvestrant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given on days 1 and 15 of cycle 1, day 1 for subsequent cycles. </a:t>
            </a:r>
            <a:r>
              <a:rPr lang="en-GB" sz="1000" baseline="30000" dirty="0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c</a:t>
            </a:r>
            <a:r>
              <a:rPr lang="en-GB" sz="1000" dirty="0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Men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in letrozole cohort and premenopausal women received </a:t>
            </a:r>
            <a:r>
              <a:rPr lang="en-GB" sz="1000" dirty="0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goserelin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3.6 mg SC Q28D or leuprolide 7.5 mg IM Q28D for adequate gonadal suppression</a:t>
            </a:r>
            <a:endParaRPr lang="en-GB" sz="1000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ABC, advanced metastatic breast cancer; AI, aromatase inhibitor; BC, breast cancer; CBR, clinical benefit rate; CDK4/6i, cyclin-dependent kinase 4/6 inhibitor; CI, confidence interval; CT, chemotherapy; </a:t>
            </a:r>
            <a:r>
              <a:rPr lang="en-GB" sz="1000" dirty="0" err="1">
                <a:solidFill>
                  <a:schemeClr val="tx2"/>
                </a:solidFill>
                <a:latin typeface="Arial"/>
                <a:cs typeface="Arial"/>
              </a:rPr>
              <a:t>DoR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, duration of response; ECOG PS, Eastern Cooperative Oncology Group performance status; ET, endocrine therapy; HER2, hormone epidermal growth factor 2;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HR, hormone receptor;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IM; intramuscular; ORR, objective response rate; OS, overall survival; PD, disease progression; PFS(2), progression-free survival (2);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PIK3CA, phosphatidylinositol-4,5-bisphosphate 3-kinase catalytic subunit alpha; PI3Ki, phosphoinositide 3-kinases inhibitor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; PO QD, orally once per day;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Q28D, every 28 days;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R, randomisation;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RECIST, Response Evaluation Criteria in Solid Tumours; SC, subcutaneous</a:t>
            </a:r>
            <a:endParaRPr lang="en-GB" sz="1000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Chia S. ASCO 2023. Abstract 1078. Oral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presentation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3FA717-34B4-D2A6-F301-BE496378F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14362"/>
            <a:ext cx="11391056" cy="702471"/>
          </a:xfrm>
        </p:spPr>
        <p:txBody>
          <a:bodyPr/>
          <a:lstStyle/>
          <a:p>
            <a:r>
              <a:rPr lang="en-GB" spc="70"/>
              <a:t>INTERNATIONAL, OPEN-LABEL, MULTICOHORT, NONCOMPARATIVE PHASE 2 STUDY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B1631F-43DF-9AD8-BE47-99309E2E8CEC}"/>
              </a:ext>
            </a:extLst>
          </p:cNvPr>
          <p:cNvSpPr txBox="1"/>
          <p:nvPr/>
        </p:nvSpPr>
        <p:spPr>
          <a:xfrm>
            <a:off x="7731777" y="1556792"/>
            <a:ext cx="2236703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3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Cohort A: Prior CDK4/6i + AI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5CD9CAD-8335-084E-B1ED-97B524673EFF}"/>
              </a:ext>
            </a:extLst>
          </p:cNvPr>
          <p:cNvSpPr/>
          <p:nvPr/>
        </p:nvSpPr>
        <p:spPr>
          <a:xfrm>
            <a:off x="6528048" y="1802916"/>
            <a:ext cx="4644160" cy="623642"/>
          </a:xfrm>
          <a:prstGeom prst="roundRect">
            <a:avLst>
              <a:gd name="adj" fmla="val 21094"/>
            </a:avLst>
          </a:prstGeom>
          <a:solidFill>
            <a:schemeClr val="tx2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400" b="1" dirty="0">
                <a:solidFill>
                  <a:schemeClr val="bg1"/>
                </a:solidFill>
                <a:latin typeface="Arial"/>
                <a:ea typeface="Aileron" charset="0"/>
                <a:cs typeface="Arial"/>
              </a:rPr>
              <a:t>Alpelisib </a:t>
            </a: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300 mg PO QD </a:t>
            </a:r>
            <a:r>
              <a:rPr lang="en-GB" sz="1400" b="1" dirty="0">
                <a:solidFill>
                  <a:schemeClr val="bg1"/>
                </a:solidFill>
                <a:latin typeface="Arial"/>
                <a:cs typeface="Arial"/>
              </a:rPr>
              <a:t>+ </a:t>
            </a:r>
            <a:r>
              <a:rPr lang="en-GB" sz="1400" b="1" dirty="0" err="1">
                <a:solidFill>
                  <a:schemeClr val="bg1"/>
                </a:solidFill>
                <a:latin typeface="Arial"/>
                <a:cs typeface="Arial"/>
              </a:rPr>
              <a:t>fulvestrant</a:t>
            </a:r>
            <a:r>
              <a:rPr lang="en-GB" sz="1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500 mg </a:t>
            </a:r>
            <a:r>
              <a:rPr lang="en-GB" sz="1400" dirty="0" err="1">
                <a:solidFill>
                  <a:schemeClr val="bg1"/>
                </a:solidFill>
                <a:latin typeface="Arial"/>
                <a:cs typeface="Arial"/>
              </a:rPr>
              <a:t>IM</a:t>
            </a:r>
            <a:r>
              <a:rPr lang="en-GB" sz="1400" baseline="30000" dirty="0" err="1">
                <a:solidFill>
                  <a:schemeClr val="bg1"/>
                </a:solidFill>
                <a:latin typeface="Arial"/>
                <a:cs typeface="Arial"/>
              </a:rPr>
              <a:t>b,c</a:t>
            </a:r>
            <a:b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(n=119)</a:t>
            </a:r>
            <a:endParaRPr lang="en-GB" sz="1400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0C8627-5F75-03AA-9360-06885D409DE5}"/>
              </a:ext>
            </a:extLst>
          </p:cNvPr>
          <p:cNvSpPr txBox="1"/>
          <p:nvPr/>
        </p:nvSpPr>
        <p:spPr>
          <a:xfrm>
            <a:off x="7357735" y="2526200"/>
            <a:ext cx="2984792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3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Cohort B: Prior CDK4/6i + Fulvestrant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514BD74-F0EF-7A52-A325-BDA69F9FAAB9}"/>
              </a:ext>
            </a:extLst>
          </p:cNvPr>
          <p:cNvSpPr/>
          <p:nvPr/>
        </p:nvSpPr>
        <p:spPr>
          <a:xfrm>
            <a:off x="6528048" y="2772324"/>
            <a:ext cx="4644160" cy="623642"/>
          </a:xfrm>
          <a:prstGeom prst="roundRect">
            <a:avLst>
              <a:gd name="adj" fmla="val 21094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400" b="1" dirty="0" err="1">
                <a:solidFill>
                  <a:schemeClr val="bg1"/>
                </a:solidFill>
                <a:latin typeface="Arial"/>
                <a:ea typeface="Aileron" charset="0"/>
                <a:cs typeface="Arial"/>
              </a:rPr>
              <a:t>Alpelisib</a:t>
            </a:r>
            <a:r>
              <a:rPr lang="en-GB" sz="1400" b="1" dirty="0">
                <a:solidFill>
                  <a:schemeClr val="bg1"/>
                </a:solidFill>
                <a:latin typeface="Arial"/>
                <a:ea typeface="Aileron" charset="0"/>
                <a:cs typeface="Arial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300 mg PO QD </a:t>
            </a:r>
            <a:r>
              <a:rPr lang="en-GB" sz="1400" b="1" dirty="0">
                <a:solidFill>
                  <a:schemeClr val="bg1"/>
                </a:solidFill>
                <a:latin typeface="Arial"/>
                <a:cs typeface="Arial"/>
              </a:rPr>
              <a:t>+ letrozole </a:t>
            </a: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2.5 mg PO </a:t>
            </a:r>
            <a:r>
              <a:rPr lang="en-GB" sz="1400" dirty="0" err="1">
                <a:solidFill>
                  <a:schemeClr val="bg1"/>
                </a:solidFill>
                <a:latin typeface="Arial"/>
                <a:cs typeface="Arial"/>
              </a:rPr>
              <a:t>QD</a:t>
            </a:r>
            <a:r>
              <a:rPr lang="en-GB" sz="1400" baseline="30000" dirty="0" err="1">
                <a:solidFill>
                  <a:schemeClr val="bg1"/>
                </a:solidFill>
                <a:latin typeface="Arial"/>
                <a:cs typeface="Arial"/>
              </a:rPr>
              <a:t>c</a:t>
            </a:r>
            <a:b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(minimum n=114)</a:t>
            </a:r>
            <a:endParaRPr lang="en-GB" sz="1400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93E46D-DD39-0BEC-D4BA-B19C0441ABC5}"/>
              </a:ext>
            </a:extLst>
          </p:cNvPr>
          <p:cNvSpPr txBox="1"/>
          <p:nvPr/>
        </p:nvSpPr>
        <p:spPr>
          <a:xfrm>
            <a:off x="7572410" y="3495608"/>
            <a:ext cx="2555443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3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Cohort C: Prior AI then CT or ET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BA1DC5C-D058-41EF-AD98-6DC82537D2D3}"/>
              </a:ext>
            </a:extLst>
          </p:cNvPr>
          <p:cNvSpPr/>
          <p:nvPr/>
        </p:nvSpPr>
        <p:spPr>
          <a:xfrm>
            <a:off x="6528048" y="3741732"/>
            <a:ext cx="4644160" cy="623642"/>
          </a:xfrm>
          <a:prstGeom prst="roundRect">
            <a:avLst>
              <a:gd name="adj" fmla="val 21094"/>
            </a:avLst>
          </a:prstGeom>
          <a:solidFill>
            <a:schemeClr val="tx2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400" b="1" dirty="0" err="1">
                <a:solidFill>
                  <a:schemeClr val="bg1"/>
                </a:solidFill>
                <a:latin typeface="Arial"/>
                <a:ea typeface="Aileron" charset="0"/>
                <a:cs typeface="Arial"/>
              </a:rPr>
              <a:t>Alpelisib</a:t>
            </a:r>
            <a:r>
              <a:rPr lang="en-GB" sz="1400" b="1" dirty="0">
                <a:solidFill>
                  <a:schemeClr val="bg1"/>
                </a:solidFill>
                <a:latin typeface="Arial"/>
                <a:ea typeface="Aileron" charset="0"/>
                <a:cs typeface="Arial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300 mg PO QD </a:t>
            </a:r>
            <a:r>
              <a:rPr lang="en-GB" sz="1400" b="1" dirty="0">
                <a:solidFill>
                  <a:schemeClr val="bg1"/>
                </a:solidFill>
                <a:latin typeface="Arial"/>
                <a:cs typeface="Arial"/>
              </a:rPr>
              <a:t>+ </a:t>
            </a:r>
            <a:r>
              <a:rPr lang="en-GB" sz="1400" b="1" dirty="0" err="1">
                <a:solidFill>
                  <a:schemeClr val="bg1"/>
                </a:solidFill>
                <a:latin typeface="Arial"/>
                <a:cs typeface="Arial"/>
              </a:rPr>
              <a:t>fulvestrant</a:t>
            </a:r>
            <a:r>
              <a:rPr lang="en-GB" sz="1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500 mg </a:t>
            </a:r>
            <a:r>
              <a:rPr lang="en-GB" sz="1400" dirty="0" err="1">
                <a:solidFill>
                  <a:schemeClr val="bg1"/>
                </a:solidFill>
                <a:latin typeface="Arial"/>
                <a:cs typeface="Arial"/>
              </a:rPr>
              <a:t>IM</a:t>
            </a:r>
            <a:r>
              <a:rPr lang="en-GB" sz="1400" baseline="30000" dirty="0" err="1">
                <a:solidFill>
                  <a:schemeClr val="bg1"/>
                </a:solidFill>
                <a:latin typeface="Arial"/>
                <a:cs typeface="Arial"/>
              </a:rPr>
              <a:t>b,c</a:t>
            </a:r>
            <a:b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Arial"/>
                <a:cs typeface="Arial"/>
              </a:rPr>
              <a:t>(minimum n=115)</a:t>
            </a:r>
            <a:endParaRPr lang="en-GB" sz="1400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42E203-0880-F117-5875-793447AADC55}"/>
              </a:ext>
            </a:extLst>
          </p:cNvPr>
          <p:cNvSpPr txBox="1"/>
          <p:nvPr/>
        </p:nvSpPr>
        <p:spPr>
          <a:xfrm>
            <a:off x="5030893" y="2443605"/>
            <a:ext cx="56105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Planned</a:t>
            </a:r>
            <a:b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N=340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190965-1CFC-D763-7036-364CA3C41B3F}"/>
              </a:ext>
            </a:extLst>
          </p:cNvPr>
          <p:cNvCxnSpPr>
            <a:cxnSpLocks/>
          </p:cNvCxnSpPr>
          <p:nvPr/>
        </p:nvCxnSpPr>
        <p:spPr>
          <a:xfrm>
            <a:off x="5807968" y="2114737"/>
            <a:ext cx="72008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0E8E12C-63FB-EA71-3501-B0D34B0AC1A1}"/>
              </a:ext>
            </a:extLst>
          </p:cNvPr>
          <p:cNvCxnSpPr>
            <a:cxnSpLocks/>
          </p:cNvCxnSpPr>
          <p:nvPr/>
        </p:nvCxnSpPr>
        <p:spPr>
          <a:xfrm>
            <a:off x="3431704" y="3063733"/>
            <a:ext cx="3096344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0D997E5-E320-17C7-D6B9-62BCE8466199}"/>
              </a:ext>
            </a:extLst>
          </p:cNvPr>
          <p:cNvSpPr/>
          <p:nvPr/>
        </p:nvSpPr>
        <p:spPr>
          <a:xfrm>
            <a:off x="5081784" y="2834099"/>
            <a:ext cx="459268" cy="45926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BA93941-4BB6-F70E-FFC9-485EBBE926F1}"/>
              </a:ext>
            </a:extLst>
          </p:cNvPr>
          <p:cNvSpPr/>
          <p:nvPr/>
        </p:nvSpPr>
        <p:spPr>
          <a:xfrm>
            <a:off x="1275788" y="2053584"/>
            <a:ext cx="3532584" cy="2020298"/>
          </a:xfrm>
          <a:prstGeom prst="roundRect">
            <a:avLst>
              <a:gd name="adj" fmla="val 6274"/>
            </a:avLst>
          </a:prstGeom>
          <a:solidFill>
            <a:schemeClr val="bg1"/>
          </a:solidFill>
          <a:ln w="2222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171450" indent="-1714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/>
                <a:ea typeface="Aileron" charset="0"/>
                <a:cs typeface="Arial"/>
              </a:rPr>
              <a:t>Men and pre-/post-menopausal women with </a:t>
            </a:r>
            <a:r>
              <a:rPr lang="en-GB" sz="1300" i="1">
                <a:solidFill>
                  <a:schemeClr val="tx1"/>
                </a:solidFill>
                <a:latin typeface="Arial"/>
                <a:ea typeface="Aileron" charset="0"/>
                <a:cs typeface="Arial"/>
              </a:rPr>
              <a:t>PIK3CA </a:t>
            </a:r>
            <a:r>
              <a:rPr lang="en-GB" sz="1300">
                <a:solidFill>
                  <a:schemeClr val="tx1"/>
                </a:solidFill>
                <a:latin typeface="Arial"/>
                <a:ea typeface="Aileron" charset="0"/>
                <a:cs typeface="Arial"/>
              </a:rPr>
              <a:t>mutated HR+/</a:t>
            </a:r>
            <a:r>
              <a:rPr lang="en-GB" sz="1300" i="1">
                <a:solidFill>
                  <a:schemeClr val="tx1"/>
                </a:solidFill>
                <a:latin typeface="Arial"/>
                <a:ea typeface="Aileron" charset="0"/>
                <a:cs typeface="Arial"/>
              </a:rPr>
              <a:t>HER2-</a:t>
            </a:r>
            <a:r>
              <a:rPr lang="en-GB" sz="1300">
                <a:solidFill>
                  <a:schemeClr val="tx1"/>
                </a:solidFill>
                <a:latin typeface="Arial"/>
                <a:ea typeface="Aileron" charset="0"/>
                <a:cs typeface="Arial"/>
              </a:rPr>
              <a:t> advanced BC</a:t>
            </a:r>
          </a:p>
          <a:p>
            <a:pPr marL="171450" indent="-171450" algn="l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 prior treatment CDK4/6i and ET, systemic CT, or ET</a:t>
            </a:r>
          </a:p>
          <a:p>
            <a:pPr marL="171450" indent="-171450" algn="l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/>
                <a:cs typeface="Arial"/>
              </a:rPr>
              <a:t>No prior PI3Ki</a:t>
            </a:r>
          </a:p>
          <a:p>
            <a:pPr marL="171450" indent="-171450" algn="l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/>
                <a:cs typeface="Arial"/>
              </a:rPr>
              <a:t>Measurable disease or ≥1 predominantly lytic bone lesion</a:t>
            </a:r>
          </a:p>
          <a:p>
            <a:pPr marL="171450" indent="-171450" algn="l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/>
                <a:cs typeface="Arial"/>
              </a:rPr>
              <a:t>ECOG PS ≤2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ACD262-CB01-6529-3E76-78866A3C4380}"/>
              </a:ext>
            </a:extLst>
          </p:cNvPr>
          <p:cNvCxnSpPr>
            <a:cxnSpLocks/>
          </p:cNvCxnSpPr>
          <p:nvPr/>
        </p:nvCxnSpPr>
        <p:spPr>
          <a:xfrm>
            <a:off x="5807968" y="4053553"/>
            <a:ext cx="72008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3E3530-7EC3-8FD9-D6C8-72CF3C36BDF6}"/>
              </a:ext>
            </a:extLst>
          </p:cNvPr>
          <p:cNvCxnSpPr>
            <a:cxnSpLocks/>
          </p:cNvCxnSpPr>
          <p:nvPr/>
        </p:nvCxnSpPr>
        <p:spPr>
          <a:xfrm flipV="1">
            <a:off x="5801407" y="2099201"/>
            <a:ext cx="0" cy="196560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117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3BE35-B91E-0EC7-3E87-7B0A009EB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Median </a:t>
            </a:r>
            <a:r>
              <a:rPr lang="en-GB" dirty="0" err="1">
                <a:latin typeface="Arial"/>
                <a:cs typeface="Arial"/>
              </a:rPr>
              <a:t>pfs</a:t>
            </a:r>
            <a:r>
              <a:rPr lang="en-GB" dirty="0">
                <a:latin typeface="Arial"/>
                <a:cs typeface="Arial"/>
              </a:rPr>
              <a:t> &amp; </a:t>
            </a:r>
            <a:r>
              <a:rPr lang="en-GB" dirty="0" err="1">
                <a:latin typeface="Arial"/>
                <a:cs typeface="Arial"/>
              </a:rPr>
              <a:t>os</a:t>
            </a:r>
            <a:r>
              <a:rPr lang="en-GB" dirty="0">
                <a:latin typeface="Arial"/>
                <a:cs typeface="Arial"/>
              </a:rPr>
              <a:t> per local investigator assessment in 2L &amp; 3L </a:t>
            </a:r>
          </a:p>
        </p:txBody>
      </p:sp>
      <p:sp>
        <p:nvSpPr>
          <p:cNvPr id="695" name="Google Shape;695;g23a9901a884_0_79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ACTIVITY WITH PI3K INHIBITORS &amp; VARIOUS ENDOCRINE PARTNERS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6DD4D7-F975-9127-97EF-7C41081E855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165304"/>
            <a:ext cx="11092440" cy="36512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2L, second line of treatment; BC, breast cancer;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CDK4/6i, cyclin-dependent kinase 4/6 inhibitor; ET, endocrine therapy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; HER2, human epidermal growth factor receptor 2;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HR, hormone receptor;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Arial"/>
                <a:cs typeface="Arial"/>
              </a:rPr>
              <a:t>mo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, months;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NA, not applicable; PFS progression free survival;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PI3K(</a:t>
            </a:r>
            <a:r>
              <a:rPr lang="en-GB" dirty="0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i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), phosphoinositide 3-kinase (inhibitor);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PIK3CA, phosphatidylinositol-4,5-bisphosphate 3-kinase catalytic subunit alpha; </a:t>
            </a:r>
            <a:r>
              <a:rPr lang="en-GB" dirty="0" err="1">
                <a:solidFill>
                  <a:schemeClr val="tx2"/>
                </a:solidFill>
                <a:latin typeface="Arial"/>
                <a:cs typeface="Arial"/>
              </a:rPr>
              <a:t>tx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, treatment</a:t>
            </a:r>
          </a:p>
          <a:p>
            <a:r>
              <a:rPr lang="fr-FR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Hope R. et al, SABCS 2021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. Oral presentation; Hope R. et al. Cancer Res 2021; </a:t>
            </a:r>
            <a:r>
              <a:rPr lang="en-GB" dirty="0">
                <a:latin typeface="Arial"/>
                <a:cs typeface="Arial"/>
                <a:sym typeface="Arial"/>
              </a:rPr>
              <a:t>81 (4): PD2-07</a:t>
            </a:r>
            <a:endParaRPr lang="en-GB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6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8BF096B0-D721-06A7-4487-9399A61B8C3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-78" r="93" b="3261"/>
          <a:stretch/>
        </p:blipFill>
        <p:spPr>
          <a:xfrm>
            <a:off x="610667" y="2583054"/>
            <a:ext cx="10961588" cy="1813098"/>
          </a:xfrm>
        </p:spPr>
      </p:pic>
    </p:spTree>
    <p:extLst>
      <p:ext uri="{BB962C8B-B14F-4D97-AF65-F5344CB8AC3E}">
        <p14:creationId xmlns:p14="http://schemas.microsoft.com/office/powerpoint/2010/main" val="1742690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23a9901a884_0_7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AKT INHIBITION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134FB-A3E6-BEFB-1CE8-9C589234C623}"/>
              </a:ext>
            </a:extLst>
          </p:cNvPr>
          <p:cNvSpPr txBox="1"/>
          <p:nvPr/>
        </p:nvSpPr>
        <p:spPr>
          <a:xfrm>
            <a:off x="609600" y="6425426"/>
            <a:ext cx="6097348" cy="2769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AKT, alpha serine/threonine kinase</a:t>
            </a:r>
          </a:p>
        </p:txBody>
      </p:sp>
    </p:spTree>
    <p:extLst>
      <p:ext uri="{BB962C8B-B14F-4D97-AF65-F5344CB8AC3E}">
        <p14:creationId xmlns:p14="http://schemas.microsoft.com/office/powerpoint/2010/main" val="110618664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5A49C3-FA75-1832-657E-027F8E08A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782642"/>
            <a:ext cx="10972800" cy="702471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CAPI</a:t>
            </a:r>
            <a:r>
              <a:rPr lang="en-GB" cap="none">
                <a:latin typeface="Arial"/>
                <a:cs typeface="Arial"/>
              </a:rPr>
              <a:t>tello</a:t>
            </a:r>
            <a:r>
              <a:rPr lang="en-GB">
                <a:latin typeface="Arial"/>
                <a:cs typeface="Arial"/>
              </a:rPr>
              <a:t>-291 Phase 3 STUDY DESIGN </a:t>
            </a:r>
            <a:endParaRPr lang="en-GB"/>
          </a:p>
        </p:txBody>
      </p:sp>
      <p:sp>
        <p:nvSpPr>
          <p:cNvPr id="710" name="Google Shape;710;g23a9901a884_0_342"/>
          <p:cNvSpPr txBox="1">
            <a:spLocks noGrp="1"/>
          </p:cNvSpPr>
          <p:nvPr>
            <p:ph type="title"/>
          </p:nvPr>
        </p:nvSpPr>
        <p:spPr>
          <a:xfrm>
            <a:off x="619202" y="259200"/>
            <a:ext cx="11237438" cy="43349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CAPIVASERTIb</a:t>
            </a:r>
            <a:r>
              <a:rPr lang="en-GB" dirty="0"/>
              <a:t> + FULVESTRANT IN AI- RESISTANT HR+/HER2- BC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E93317-E9D1-B078-93B8-FF1D81CC8A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088211"/>
            <a:ext cx="10731600" cy="365125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ABC, advanced breast cancer; AI, aromatase inhibitor; AKT, alpha serine/threonine kinase; BC, breast cancer; CDK4/6, cyclin-dependent kinase 4/6; FFPE, formalin‑fixed paraffin-embedded; HbA1c, haemoglobin A1c; HER2, human epidermal growth factor receptor; HR, hormone receptor; mTOR,  mammalian target of rapamycin; PFS, progression-free survival; PI3K, phosphoinositide 3-kinase; PIK3CA, phosphatidylinositol-4,5-bisphosphate 3-kinase catalytic subunit alpha; PTEN, phosphatase and tensin homolog; R, randomisation;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SERD, selective estrogen receptor degrader</a:t>
            </a:r>
            <a:endParaRPr lang="en-GB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Presented by Nick Turner, SABCS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2022. Oral presentation</a:t>
            </a:r>
            <a:endParaRPr lang="en-GB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0F2E8A4-FC82-47CB-2291-B7FFF7DE3A3C}"/>
              </a:ext>
            </a:extLst>
          </p:cNvPr>
          <p:cNvSpPr/>
          <p:nvPr/>
        </p:nvSpPr>
        <p:spPr>
          <a:xfrm>
            <a:off x="5052240" y="4082582"/>
            <a:ext cx="3311999" cy="703493"/>
          </a:xfrm>
          <a:prstGeom prst="roundRect">
            <a:avLst>
              <a:gd name="adj" fmla="val 16260"/>
            </a:avLst>
          </a:prstGeom>
          <a:solidFill>
            <a:schemeClr val="tx2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400" b="1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Placebo: </a:t>
            </a:r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</a:t>
            </a:r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wice daily, </a:t>
            </a:r>
            <a:b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days on, 3 days off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5CAACE-EBDE-FD29-FFF1-3493F7BFBF3E}"/>
              </a:ext>
            </a:extLst>
          </p:cNvPr>
          <p:cNvSpPr txBox="1"/>
          <p:nvPr/>
        </p:nvSpPr>
        <p:spPr>
          <a:xfrm>
            <a:off x="5236207" y="3204845"/>
            <a:ext cx="2438168" cy="800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3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Stratification factors:</a:t>
            </a:r>
          </a:p>
          <a:p>
            <a: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Liver metastases (yes/no)</a:t>
            </a:r>
          </a:p>
          <a:p>
            <a: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Prior CDK4/6 inhibitor (yes/no)</a:t>
            </a:r>
          </a:p>
          <a:p>
            <a: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Region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4D87C15-FF16-430C-3CE3-F299DB66BD82}"/>
              </a:ext>
            </a:extLst>
          </p:cNvPr>
          <p:cNvSpPr/>
          <p:nvPr/>
        </p:nvSpPr>
        <p:spPr>
          <a:xfrm>
            <a:off x="5052240" y="4896499"/>
            <a:ext cx="3311999" cy="703493"/>
          </a:xfrm>
          <a:prstGeom prst="roundRect">
            <a:avLst>
              <a:gd name="adj" fmla="val 16260"/>
            </a:avLst>
          </a:prstGeom>
          <a:solidFill>
            <a:schemeClr val="tx2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400" b="1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Fulvestrant: </a:t>
            </a:r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mg: cycle 1, </a:t>
            </a:r>
            <a:b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1 and 15; then every 4 weeks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A13E5E2-7893-3EA5-C8E4-C8347CF5966E}"/>
              </a:ext>
            </a:extLst>
          </p:cNvPr>
          <p:cNvSpPr/>
          <p:nvPr/>
        </p:nvSpPr>
        <p:spPr>
          <a:xfrm>
            <a:off x="5052240" y="1559393"/>
            <a:ext cx="3311999" cy="703493"/>
          </a:xfrm>
          <a:prstGeom prst="roundRect">
            <a:avLst>
              <a:gd name="adj" fmla="val 16260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400" b="1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Capivasertib: </a:t>
            </a:r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mg twice daily, </a:t>
            </a:r>
          </a:p>
          <a:p>
            <a:pPr algn="ctr">
              <a:spcAft>
                <a:spcPts val="200"/>
              </a:spcAft>
            </a:pPr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days on, 3 days off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3C827DE-E3BC-9E7A-457A-0471D9B7D1B1}"/>
              </a:ext>
            </a:extLst>
          </p:cNvPr>
          <p:cNvSpPr/>
          <p:nvPr/>
        </p:nvSpPr>
        <p:spPr>
          <a:xfrm>
            <a:off x="5052240" y="2373310"/>
            <a:ext cx="3311999" cy="703493"/>
          </a:xfrm>
          <a:prstGeom prst="roundRect">
            <a:avLst>
              <a:gd name="adj" fmla="val 16260"/>
            </a:avLst>
          </a:prstGeom>
          <a:solidFill>
            <a:schemeClr val="accent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1400" b="1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Fulvestrant: </a:t>
            </a:r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mg: cycle 1, </a:t>
            </a:r>
            <a:b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1 and 15; then every 4 weeks</a:t>
            </a:r>
            <a:endParaRPr lang="en-GB" sz="140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347DB4-F242-2ED7-6C5A-C62C3E7D7D02}"/>
              </a:ext>
            </a:extLst>
          </p:cNvPr>
          <p:cNvCxnSpPr>
            <a:cxnSpLocks/>
          </p:cNvCxnSpPr>
          <p:nvPr/>
        </p:nvCxnSpPr>
        <p:spPr>
          <a:xfrm>
            <a:off x="4728241" y="4434328"/>
            <a:ext cx="324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C0B54F1-1B98-EAC2-CD10-6E6E523E81E2}"/>
              </a:ext>
            </a:extLst>
          </p:cNvPr>
          <p:cNvCxnSpPr>
            <a:cxnSpLocks/>
          </p:cNvCxnSpPr>
          <p:nvPr/>
        </p:nvCxnSpPr>
        <p:spPr>
          <a:xfrm flipV="1">
            <a:off x="4732150" y="1911139"/>
            <a:ext cx="0" cy="3347371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5465E6B-B0F3-B759-FEB8-1DFB533A3C6E}"/>
              </a:ext>
            </a:extLst>
          </p:cNvPr>
          <p:cNvCxnSpPr>
            <a:cxnSpLocks/>
          </p:cNvCxnSpPr>
          <p:nvPr/>
        </p:nvCxnSpPr>
        <p:spPr>
          <a:xfrm>
            <a:off x="4728241" y="5248245"/>
            <a:ext cx="324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01D07C-8AA8-3041-4FC4-714934E13B5D}"/>
              </a:ext>
            </a:extLst>
          </p:cNvPr>
          <p:cNvCxnSpPr>
            <a:cxnSpLocks/>
          </p:cNvCxnSpPr>
          <p:nvPr/>
        </p:nvCxnSpPr>
        <p:spPr>
          <a:xfrm>
            <a:off x="4728241" y="2725056"/>
            <a:ext cx="324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3BBBBD-5F20-2C4C-F1F6-E820434821D9}"/>
              </a:ext>
            </a:extLst>
          </p:cNvPr>
          <p:cNvCxnSpPr>
            <a:cxnSpLocks/>
          </p:cNvCxnSpPr>
          <p:nvPr/>
        </p:nvCxnSpPr>
        <p:spPr>
          <a:xfrm>
            <a:off x="4728241" y="1911139"/>
            <a:ext cx="324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08FDB-9B9D-F30E-71BE-7E3A1FF606C0}"/>
              </a:ext>
            </a:extLst>
          </p:cNvPr>
          <p:cNvSpPr/>
          <p:nvPr/>
        </p:nvSpPr>
        <p:spPr>
          <a:xfrm>
            <a:off x="8678357" y="1559393"/>
            <a:ext cx="2812143" cy="1645452"/>
          </a:xfrm>
          <a:prstGeom prst="roundRect">
            <a:avLst>
              <a:gd name="adj" fmla="val 6274"/>
            </a:avLst>
          </a:prstGeom>
          <a:solidFill>
            <a:schemeClr val="bg1"/>
          </a:solidFill>
          <a:ln w="2222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>
              <a:spcAft>
                <a:spcPts val="300"/>
              </a:spcAft>
            </a:pPr>
            <a:r>
              <a:rPr lang="en-GB" sz="1400" b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Dual primary endpoints</a:t>
            </a:r>
          </a:p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GB" sz="13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PFS by investigator assessment</a:t>
            </a:r>
          </a:p>
          <a:p>
            <a:pPr marL="171450" indent="-171450" algn="l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</a:p>
          <a:p>
            <a:pPr marL="171450" indent="-171450" algn="l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/>
                <a:cs typeface="Arial"/>
              </a:rPr>
              <a:t>AKT pathway-altered tumours (≥1 qualifying </a:t>
            </a:r>
            <a:r>
              <a:rPr lang="en-GB" sz="1300" i="1">
                <a:solidFill>
                  <a:schemeClr val="tx1"/>
                </a:solidFill>
                <a:latin typeface="Arial"/>
                <a:cs typeface="Arial"/>
              </a:rPr>
              <a:t>PIK3CA, AKT1</a:t>
            </a:r>
            <a:r>
              <a:rPr lang="en-GB" sz="1300">
                <a:solidFill>
                  <a:schemeClr val="tx1"/>
                </a:solidFill>
                <a:latin typeface="Arial"/>
                <a:cs typeface="Arial"/>
              </a:rPr>
              <a:t>, or </a:t>
            </a:r>
            <a:r>
              <a:rPr lang="en-GB" sz="1300" i="1">
                <a:solidFill>
                  <a:schemeClr val="tx1"/>
                </a:solidFill>
                <a:latin typeface="Arial"/>
                <a:cs typeface="Arial"/>
              </a:rPr>
              <a:t>PTEN</a:t>
            </a:r>
            <a:r>
              <a:rPr lang="en-GB" sz="1300">
                <a:solidFill>
                  <a:schemeClr val="tx1"/>
                </a:solidFill>
                <a:latin typeface="Arial"/>
                <a:cs typeface="Arial"/>
              </a:rPr>
              <a:t> alteration)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E3B6AEC-B8D5-765B-96E3-986B3F47FFB1}"/>
              </a:ext>
            </a:extLst>
          </p:cNvPr>
          <p:cNvSpPr/>
          <p:nvPr/>
        </p:nvSpPr>
        <p:spPr>
          <a:xfrm>
            <a:off x="8678357" y="3735766"/>
            <a:ext cx="2812143" cy="1864226"/>
          </a:xfrm>
          <a:prstGeom prst="roundRect">
            <a:avLst>
              <a:gd name="adj" fmla="val 6274"/>
            </a:avLst>
          </a:prstGeom>
          <a:solidFill>
            <a:schemeClr val="bg1"/>
          </a:solidFill>
          <a:ln w="2222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>
              <a:spcAft>
                <a:spcPts val="300"/>
              </a:spcAft>
            </a:pPr>
            <a:r>
              <a:rPr lang="en-GB" sz="1400" b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Key secondary endpoints</a:t>
            </a:r>
          </a:p>
          <a:p>
            <a:pPr algn="l">
              <a:spcAft>
                <a:spcPts val="300"/>
              </a:spcAft>
              <a:buClr>
                <a:schemeClr val="accent1"/>
              </a:buClr>
            </a:pPr>
            <a:r>
              <a:rPr lang="en-GB" sz="13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Overall survival</a:t>
            </a:r>
          </a:p>
          <a:p>
            <a:pPr marL="171450" indent="-171450" algn="l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</a:p>
          <a:p>
            <a:pPr marL="171450" indent="-171450" algn="l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 pathway-altered tumours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GB"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response rate</a:t>
            </a:r>
          </a:p>
          <a:p>
            <a:pPr marL="171450" indent="-171450" algn="l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</a:p>
          <a:p>
            <a:pPr marL="171450" indent="-1714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 pathway-altered tumours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D117B3E-EADE-B65E-1632-5CE9BA24FF1F}"/>
              </a:ext>
            </a:extLst>
          </p:cNvPr>
          <p:cNvCxnSpPr>
            <a:cxnSpLocks/>
          </p:cNvCxnSpPr>
          <p:nvPr/>
        </p:nvCxnSpPr>
        <p:spPr>
          <a:xfrm>
            <a:off x="4067229" y="3579691"/>
            <a:ext cx="394096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2FCBB73-F3DB-7216-E43D-6320379A79BC}"/>
              </a:ext>
            </a:extLst>
          </p:cNvPr>
          <p:cNvSpPr/>
          <p:nvPr/>
        </p:nvSpPr>
        <p:spPr>
          <a:xfrm>
            <a:off x="619200" y="1559393"/>
            <a:ext cx="3532584" cy="4040596"/>
          </a:xfrm>
          <a:prstGeom prst="roundRect">
            <a:avLst>
              <a:gd name="adj" fmla="val 6274"/>
            </a:avLst>
          </a:prstGeom>
          <a:solidFill>
            <a:schemeClr val="bg1"/>
          </a:solidFill>
          <a:ln w="2222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>
              <a:spcAft>
                <a:spcPts val="300"/>
              </a:spcAft>
            </a:pPr>
            <a:r>
              <a:rPr lang="en-GB" sz="1400" b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Patients with HR+/HER2– ABC</a:t>
            </a:r>
          </a:p>
          <a:p>
            <a:pPr marL="171450" indent="-171450" algn="l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Men and pre-/post-menopausal women</a:t>
            </a:r>
          </a:p>
          <a:p>
            <a:pPr marL="171450" indent="-171450" algn="l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Recurrence while on or &lt;12 months from end of adjuvant AI, or progression while on prior AI for ABC</a:t>
            </a:r>
          </a:p>
          <a:p>
            <a:pPr marL="171450" indent="-171450" algn="l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≤2 lines of prior endocrine therapy for ABC</a:t>
            </a:r>
          </a:p>
          <a:p>
            <a:pPr marL="171450" indent="-171450" algn="l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≤1 line of chemotherapy for ABC</a:t>
            </a:r>
          </a:p>
          <a:p>
            <a:pPr marL="171450" indent="-171450" algn="l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CDK4/6 inhibitors allowed (at least 51% required)</a:t>
            </a:r>
          </a:p>
          <a:p>
            <a:pPr marL="171450" indent="-171450" algn="l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prior SERD, mTOR inhibitor, PI3K inhibitor or AKT inhibitor</a:t>
            </a:r>
          </a:p>
          <a:p>
            <a:pPr marL="171450" indent="-171450" algn="l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HbA1c &lt;8.0% (63.9 mmol/mol) and diabetes not requiring insulin allowed</a:t>
            </a:r>
          </a:p>
          <a:p>
            <a:pPr marL="171450" indent="-171450" algn="l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FFPE tumour sample from the primary/recurrent cancer available for retrospective central molecular testing</a:t>
            </a:r>
            <a:endParaRPr lang="en-GB" sz="130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39BCD36-6B8A-9808-A6E4-FCEA8CCF47F6}"/>
              </a:ext>
            </a:extLst>
          </p:cNvPr>
          <p:cNvGrpSpPr/>
          <p:nvPr/>
        </p:nvGrpSpPr>
        <p:grpSpPr>
          <a:xfrm>
            <a:off x="4340588" y="3188129"/>
            <a:ext cx="783125" cy="783125"/>
            <a:chOff x="10808234" y="1242678"/>
            <a:chExt cx="783125" cy="78312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CCAB072-C420-A2C5-5397-6A022A4A1EC2}"/>
                </a:ext>
              </a:extLst>
            </p:cNvPr>
            <p:cNvSpPr/>
            <p:nvPr/>
          </p:nvSpPr>
          <p:spPr>
            <a:xfrm>
              <a:off x="10808234" y="1242678"/>
              <a:ext cx="783125" cy="78312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C76E45-2B3E-CAC1-B078-614DE64E5007}"/>
                </a:ext>
              </a:extLst>
            </p:cNvPr>
            <p:cNvSpPr txBox="1"/>
            <p:nvPr/>
          </p:nvSpPr>
          <p:spPr>
            <a:xfrm>
              <a:off x="10920874" y="1267525"/>
              <a:ext cx="557845" cy="5847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300" b="1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R</a:t>
              </a:r>
              <a:br>
                <a:rPr lang="en-GB" sz="1300" b="1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</a:br>
              <a:r>
                <a:rPr lang="en-GB" sz="1300" b="1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1:1</a:t>
              </a:r>
              <a:br>
                <a:rPr lang="en-GB" sz="1300" b="1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</a:br>
              <a:r>
                <a:rPr lang="en-GB" sz="1200" b="1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(N=708)</a:t>
              </a: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0598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23a9901a884_0_5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/>
          <a:p>
            <a:r>
              <a:rPr lang="en-GB"/>
              <a:t>INVESTIGATOR ASSESSED PFS BY SUBGROUP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973320-3BCB-7B78-80A0-ECDDDAC51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dirty="0" smtClean="0"/>
              <a:pPr/>
              <a:t>39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EB38F2-AE53-C72E-8439-8C4A6625D05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200">
                <a:solidFill>
                  <a:schemeClr val="tx2"/>
                </a:solidFill>
                <a:latin typeface="Arial"/>
                <a:cs typeface="Arial"/>
              </a:rPr>
              <a:t>ABC, advanced breast cancer; </a:t>
            </a:r>
            <a:r>
              <a:rPr lang="en-GB" sz="12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CDK4/6, cyclin-dependent kinase 4/6; </a:t>
            </a:r>
            <a:r>
              <a:rPr lang="en-GB" sz="1200">
                <a:solidFill>
                  <a:schemeClr val="tx2"/>
                </a:solidFill>
                <a:latin typeface="Arial"/>
                <a:cs typeface="Arial"/>
              </a:rPr>
              <a:t>CI, confidence interval; </a:t>
            </a:r>
            <a:r>
              <a:rPr lang="en-GB" sz="12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HR, hazard ratio; PFS, progression-free survival</a:t>
            </a:r>
            <a:endParaRPr lang="en-GB" sz="120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r>
              <a:rPr lang="en-GB" sz="12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Presented by Nick Turner, SABCS</a:t>
            </a:r>
            <a:r>
              <a:rPr lang="en-GB" sz="1200">
                <a:solidFill>
                  <a:schemeClr val="tx2"/>
                </a:solidFill>
                <a:latin typeface="Arial"/>
                <a:cs typeface="Arial"/>
              </a:rPr>
              <a:t> 2</a:t>
            </a:r>
            <a:r>
              <a:rPr lang="en-GB" sz="12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022. Oral presentation</a:t>
            </a:r>
            <a:r>
              <a:rPr lang="en-GB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lang="en-GB" sz="120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81FB5-BEAB-10A7-20AF-435ACD3665AA}"/>
              </a:ext>
            </a:extLst>
          </p:cNvPr>
          <p:cNvSpPr txBox="1"/>
          <p:nvPr/>
        </p:nvSpPr>
        <p:spPr>
          <a:xfrm>
            <a:off x="7495536" y="5945701"/>
            <a:ext cx="1279196" cy="15388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GB" sz="1000" b="1" dirty="0">
                <a:latin typeface="Arial"/>
                <a:ea typeface="Aileron" charset="0"/>
                <a:cs typeface="Arial"/>
              </a:rPr>
              <a:t>Hazard ratio (95% CI)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0C7B93-6738-3A03-4AB7-A82F8C3788D9}"/>
              </a:ext>
            </a:extLst>
          </p:cNvPr>
          <p:cNvCxnSpPr>
            <a:cxnSpLocks/>
          </p:cNvCxnSpPr>
          <p:nvPr/>
        </p:nvCxnSpPr>
        <p:spPr>
          <a:xfrm>
            <a:off x="5735960" y="5729781"/>
            <a:ext cx="381642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E3C196-8F8A-63D6-F5A3-47492889C187}"/>
              </a:ext>
            </a:extLst>
          </p:cNvPr>
          <p:cNvCxnSpPr>
            <a:cxnSpLocks/>
          </p:cNvCxnSpPr>
          <p:nvPr/>
        </p:nvCxnSpPr>
        <p:spPr>
          <a:xfrm rot="16200000">
            <a:off x="5825709" y="5764706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9D33A3-40E8-4141-D18E-7E944527723C}"/>
              </a:ext>
            </a:extLst>
          </p:cNvPr>
          <p:cNvSpPr txBox="1"/>
          <p:nvPr/>
        </p:nvSpPr>
        <p:spPr>
          <a:xfrm>
            <a:off x="5773549" y="5805499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F5FDB8-017B-A49E-7F1B-1CEA9E6F9010}"/>
              </a:ext>
            </a:extLst>
          </p:cNvPr>
          <p:cNvCxnSpPr>
            <a:cxnSpLocks/>
          </p:cNvCxnSpPr>
          <p:nvPr/>
        </p:nvCxnSpPr>
        <p:spPr>
          <a:xfrm rot="16200000">
            <a:off x="6963047" y="5764706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61C36BF-208E-E76A-503A-106E1D4B7179}"/>
              </a:ext>
            </a:extLst>
          </p:cNvPr>
          <p:cNvSpPr txBox="1"/>
          <p:nvPr/>
        </p:nvSpPr>
        <p:spPr>
          <a:xfrm>
            <a:off x="6910887" y="5805499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2FE2E5-A867-FB4D-F142-47F3E615F251}"/>
              </a:ext>
            </a:extLst>
          </p:cNvPr>
          <p:cNvCxnSpPr>
            <a:cxnSpLocks/>
          </p:cNvCxnSpPr>
          <p:nvPr/>
        </p:nvCxnSpPr>
        <p:spPr>
          <a:xfrm rot="16200000">
            <a:off x="8099130" y="5764706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795BE43-FA1A-0EDE-719F-8255450E3CD7}"/>
              </a:ext>
            </a:extLst>
          </p:cNvPr>
          <p:cNvSpPr txBox="1"/>
          <p:nvPr/>
        </p:nvSpPr>
        <p:spPr>
          <a:xfrm>
            <a:off x="8046970" y="5805499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4837F2-53A8-50B6-8924-A35A3F395CC6}"/>
              </a:ext>
            </a:extLst>
          </p:cNvPr>
          <p:cNvCxnSpPr>
            <a:cxnSpLocks/>
          </p:cNvCxnSpPr>
          <p:nvPr/>
        </p:nvCxnSpPr>
        <p:spPr>
          <a:xfrm rot="16200000">
            <a:off x="9235212" y="5764706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3158741-9040-A7D7-C84D-714387C01238}"/>
              </a:ext>
            </a:extLst>
          </p:cNvPr>
          <p:cNvSpPr txBox="1"/>
          <p:nvPr/>
        </p:nvSpPr>
        <p:spPr>
          <a:xfrm>
            <a:off x="9183052" y="5805499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2.0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6A7C66-203F-6254-3D55-548ADA057CEF}"/>
              </a:ext>
            </a:extLst>
          </p:cNvPr>
          <p:cNvSpPr txBox="1"/>
          <p:nvPr/>
        </p:nvSpPr>
        <p:spPr>
          <a:xfrm>
            <a:off x="4877715" y="5945701"/>
            <a:ext cx="20758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b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Favours capivasertib + fulvestrant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ED25AAF-3B4C-3FA4-81F4-BBBFE97B6729}"/>
              </a:ext>
            </a:extLst>
          </p:cNvPr>
          <p:cNvCxnSpPr>
            <a:cxnSpLocks/>
          </p:cNvCxnSpPr>
          <p:nvPr/>
        </p:nvCxnSpPr>
        <p:spPr>
          <a:xfrm flipH="1">
            <a:off x="7019838" y="6026415"/>
            <a:ext cx="444314" cy="0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9E4CA3-9097-6701-1405-A54437D8ABF8}"/>
              </a:ext>
            </a:extLst>
          </p:cNvPr>
          <p:cNvCxnSpPr>
            <a:cxnSpLocks/>
          </p:cNvCxnSpPr>
          <p:nvPr/>
        </p:nvCxnSpPr>
        <p:spPr>
          <a:xfrm>
            <a:off x="8826902" y="6026415"/>
            <a:ext cx="444314" cy="0"/>
          </a:xfrm>
          <a:prstGeom prst="line">
            <a:avLst/>
          </a:prstGeom>
          <a:ln w="1270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500C728-18BE-A090-96EB-23702D5A752A}"/>
              </a:ext>
            </a:extLst>
          </p:cNvPr>
          <p:cNvSpPr txBox="1"/>
          <p:nvPr/>
        </p:nvSpPr>
        <p:spPr>
          <a:xfrm>
            <a:off x="9323668" y="5945701"/>
            <a:ext cx="181459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Favours placebo + fulvestrant</a:t>
            </a:r>
          </a:p>
        </p:txBody>
      </p:sp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id="{FECE571B-9881-1CF6-2CE5-B26BCA8AF456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4112437"/>
              </p:ext>
            </p:extLst>
          </p:nvPr>
        </p:nvGraphicFramePr>
        <p:xfrm>
          <a:off x="620713" y="1049697"/>
          <a:ext cx="10963275" cy="4577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655">
                  <a:extLst>
                    <a:ext uri="{9D8B030D-6E8A-4147-A177-3AD203B41FA5}">
                      <a16:colId xmlns:a16="http://schemas.microsoft.com/office/drawing/2014/main" val="1496983318"/>
                    </a:ext>
                  </a:extLst>
                </a:gridCol>
                <a:gridCol w="978376">
                  <a:extLst>
                    <a:ext uri="{9D8B030D-6E8A-4147-A177-3AD203B41FA5}">
                      <a16:colId xmlns:a16="http://schemas.microsoft.com/office/drawing/2014/main" val="97509383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103852324"/>
                    </a:ext>
                  </a:extLst>
                </a:gridCol>
                <a:gridCol w="4591477">
                  <a:extLst>
                    <a:ext uri="{9D8B030D-6E8A-4147-A177-3AD203B41FA5}">
                      <a16:colId xmlns:a16="http://schemas.microsoft.com/office/drawing/2014/main" val="375503211"/>
                    </a:ext>
                  </a:extLst>
                </a:gridCol>
                <a:gridCol w="2192655">
                  <a:extLst>
                    <a:ext uri="{9D8B030D-6E8A-4147-A177-3AD203B41FA5}">
                      <a16:colId xmlns:a16="http://schemas.microsoft.com/office/drawing/2014/main" val="1172118741"/>
                    </a:ext>
                  </a:extLst>
                </a:gridCol>
              </a:tblGrid>
              <a:tr h="14655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</a:t>
                      </a:r>
                      <a:b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55440" marR="55440" marT="18000" marB="18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32907"/>
                  </a:ext>
                </a:extLst>
              </a:tr>
              <a:tr h="14655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 (0.51, 0.71)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594828"/>
                  </a:ext>
                </a:extLst>
              </a:tr>
              <a:tr h="146557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 marL="55440" marR="5544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&lt;65 years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491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 (0.53, 0.79)</a:t>
                      </a:r>
                    </a:p>
                  </a:txBody>
                  <a:tcPr marL="55440" marR="55440" marT="18000" marB="18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316552"/>
                  </a:ext>
                </a:extLst>
              </a:tr>
              <a:tr h="146557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≥65 years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 (0.47, 0.90)</a:t>
                      </a:r>
                    </a:p>
                  </a:txBody>
                  <a:tcPr marL="55440" marR="55440" marT="18000" marB="18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404096"/>
                  </a:ext>
                </a:extLst>
              </a:tr>
              <a:tr h="146557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</a:t>
                      </a:r>
                    </a:p>
                  </a:txBody>
                  <a:tcPr marL="55440" marR="55440" marT="18000" marB="18000" anchor="ctr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 (0.44, 0.86)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976259"/>
                  </a:ext>
                </a:extLst>
              </a:tr>
              <a:tr h="146557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 (0.52, 0.80)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13625"/>
                  </a:ext>
                </a:extLst>
              </a:tr>
              <a:tr h="146557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 (0.42, 0.96)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345747"/>
                  </a:ext>
                </a:extLst>
              </a:tr>
              <a:tr h="146557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</a:p>
                  </a:txBody>
                  <a:tcPr marL="55440" marR="5544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 (0.48, 0.75)</a:t>
                      </a:r>
                    </a:p>
                  </a:txBody>
                  <a:tcPr marL="55440" marR="55440" marT="18000" marB="18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624352"/>
                  </a:ext>
                </a:extLst>
              </a:tr>
              <a:tr h="146557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 (0.51, 1.16)</a:t>
                      </a:r>
                    </a:p>
                  </a:txBody>
                  <a:tcPr marL="55440" marR="55440" marT="18000" marB="18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114564"/>
                  </a:ext>
                </a:extLst>
              </a:tr>
              <a:tr h="146557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 (0.42, 0.85)</a:t>
                      </a:r>
                    </a:p>
                  </a:txBody>
                  <a:tcPr marL="55440" marR="55440" marT="18000" marB="18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686792"/>
                  </a:ext>
                </a:extLst>
              </a:tr>
              <a:tr h="146557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Menopausal status </a:t>
                      </a:r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(females only)</a:t>
                      </a:r>
                    </a:p>
                  </a:txBody>
                  <a:tcPr marL="55440" marR="55440" marT="18000" marB="18000" anchor="ctr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Pre/peri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 (0.60, 1.20)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828306"/>
                  </a:ext>
                </a:extLst>
              </a:tr>
              <a:tr h="146557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 (0.48, 0.71)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311967"/>
                  </a:ext>
                </a:extLst>
              </a:tr>
              <a:tr h="146557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 metastases</a:t>
                      </a:r>
                    </a:p>
                  </a:txBody>
                  <a:tcPr marL="55440" marR="5544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 (0.48, 0.78)</a:t>
                      </a:r>
                    </a:p>
                  </a:txBody>
                  <a:tcPr marL="55440" marR="55440" marT="18000" marB="18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622909"/>
                  </a:ext>
                </a:extLst>
              </a:tr>
              <a:tr h="146557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 (0.49, 0.79)</a:t>
                      </a:r>
                    </a:p>
                  </a:txBody>
                  <a:tcPr marL="55440" marR="55440" marT="18000" marB="18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946535"/>
                  </a:ext>
                </a:extLst>
              </a:tr>
              <a:tr h="146557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Visceral metastases</a:t>
                      </a:r>
                    </a:p>
                  </a:txBody>
                  <a:tcPr marL="55440" marR="55440" marT="18000" marB="18000" anchor="ctr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 (0.56, 0.84)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557181"/>
                  </a:ext>
                </a:extLst>
              </a:tr>
              <a:tr h="146557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 (0.39, 0.74)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88601"/>
                  </a:ext>
                </a:extLst>
              </a:tr>
              <a:tr h="146557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Endocrine resistance</a:t>
                      </a:r>
                    </a:p>
                  </a:txBody>
                  <a:tcPr marL="55440" marR="5544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 (0.50, 0.86)</a:t>
                      </a:r>
                    </a:p>
                  </a:txBody>
                  <a:tcPr marL="55440" marR="55440" marT="18000" marB="18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964732"/>
                  </a:ext>
                </a:extLst>
              </a:tr>
              <a:tr h="146557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 (0.51, 0.79)</a:t>
                      </a:r>
                    </a:p>
                  </a:txBody>
                  <a:tcPr marL="55440" marR="55440" marT="18000" marB="18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722721"/>
                  </a:ext>
                </a:extLst>
              </a:tr>
              <a:tr h="146557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use of CDK4/6 inhibitors</a:t>
                      </a:r>
                    </a:p>
                  </a:txBody>
                  <a:tcPr marL="55440" marR="55440" marT="18000" marB="18000" anchor="ctr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 (0.51, 0.75)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603843"/>
                  </a:ext>
                </a:extLst>
              </a:tr>
              <a:tr h="146557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 (0.47, 0.91)</a:t>
                      </a:r>
                    </a:p>
                  </a:txBody>
                  <a:tcPr marL="55440" marR="55440" marT="18000" marB="180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45388"/>
                  </a:ext>
                </a:extLst>
              </a:tr>
              <a:tr h="146557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chemotherapy for ABC</a:t>
                      </a:r>
                    </a:p>
                  </a:txBody>
                  <a:tcPr marL="55440" marR="5544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 (0.41, 0.91)</a:t>
                      </a:r>
                    </a:p>
                  </a:txBody>
                  <a:tcPr marL="55440" marR="55440" marT="18000" marB="18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060200"/>
                  </a:ext>
                </a:extLst>
              </a:tr>
              <a:tr h="146557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579</a:t>
                      </a: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 (0.54, 0.78)</a:t>
                      </a:r>
                    </a:p>
                  </a:txBody>
                  <a:tcPr marL="55440" marR="55440" marT="18000" marB="18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997121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37B6165B-EB66-A39E-DACF-E07099F9C0EF}"/>
              </a:ext>
            </a:extLst>
          </p:cNvPr>
          <p:cNvGrpSpPr/>
          <p:nvPr/>
        </p:nvGrpSpPr>
        <p:grpSpPr>
          <a:xfrm>
            <a:off x="7115838" y="5481228"/>
            <a:ext cx="612000" cy="72008"/>
            <a:chOff x="5591838" y="5500102"/>
            <a:chExt cx="1149350" cy="72008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8C86715-FE8F-B654-567B-E8348053561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5583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0FBD28B-2FF6-871C-FD34-888A86522D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518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391A0EE-A860-51B8-88A8-FFF943DC93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838" y="5536106"/>
              <a:ext cx="1149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Diamond 38">
            <a:extLst>
              <a:ext uri="{FF2B5EF4-FFF2-40B4-BE49-F238E27FC236}">
                <a16:creationId xmlns:a16="http://schemas.microsoft.com/office/drawing/2014/main" id="{8240A651-20B7-B3AE-8075-C637E22068F2}"/>
              </a:ext>
            </a:extLst>
          </p:cNvPr>
          <p:cNvSpPr/>
          <p:nvPr/>
        </p:nvSpPr>
        <p:spPr>
          <a:xfrm>
            <a:off x="7339186" y="5445224"/>
            <a:ext cx="175400" cy="144016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3A6FFBF-E046-E1FB-9A1E-8609113E65E1}"/>
              </a:ext>
            </a:extLst>
          </p:cNvPr>
          <p:cNvGrpSpPr/>
          <p:nvPr/>
        </p:nvGrpSpPr>
        <p:grpSpPr>
          <a:xfrm>
            <a:off x="6674513" y="5284271"/>
            <a:ext cx="1296000" cy="72008"/>
            <a:chOff x="5591838" y="5500102"/>
            <a:chExt cx="1149350" cy="7200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3576102-98C7-23C5-91DF-27112446AF1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5583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0C62319-987C-BF6A-B7EB-251914F41D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518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7816773-6659-7E58-3020-43C18C711A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838" y="5536106"/>
              <a:ext cx="1149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iamond 47">
            <a:extLst>
              <a:ext uri="{FF2B5EF4-FFF2-40B4-BE49-F238E27FC236}">
                <a16:creationId xmlns:a16="http://schemas.microsoft.com/office/drawing/2014/main" id="{8D378693-9CBD-E782-6037-6B92C589B575}"/>
              </a:ext>
            </a:extLst>
          </p:cNvPr>
          <p:cNvSpPr/>
          <p:nvPr/>
        </p:nvSpPr>
        <p:spPr>
          <a:xfrm>
            <a:off x="7287301" y="5280675"/>
            <a:ext cx="79200" cy="792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404FF3F-D360-3736-1479-762BEEC9C64F}"/>
              </a:ext>
            </a:extLst>
          </p:cNvPr>
          <p:cNvGrpSpPr/>
          <p:nvPr/>
        </p:nvGrpSpPr>
        <p:grpSpPr>
          <a:xfrm>
            <a:off x="6893588" y="5078031"/>
            <a:ext cx="1080000" cy="72008"/>
            <a:chOff x="5591838" y="5500102"/>
            <a:chExt cx="1149350" cy="72008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FF7B859-A2E5-1C88-37FA-7431EAC0D0E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5583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D0CA08E-BB43-2F74-AE99-2559587B5D6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518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7D3A527-F280-38E2-8269-94BF591E75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838" y="5536106"/>
              <a:ext cx="1149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Diamond 52">
            <a:extLst>
              <a:ext uri="{FF2B5EF4-FFF2-40B4-BE49-F238E27FC236}">
                <a16:creationId xmlns:a16="http://schemas.microsoft.com/office/drawing/2014/main" id="{73316542-68A0-9D7A-ED26-00B80368249C}"/>
              </a:ext>
            </a:extLst>
          </p:cNvPr>
          <p:cNvSpPr/>
          <p:nvPr/>
        </p:nvSpPr>
        <p:spPr>
          <a:xfrm>
            <a:off x="7377114" y="5060035"/>
            <a:ext cx="108000" cy="1080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7F48620-D3F5-BEDD-FCD7-C5B8479AFECE}"/>
              </a:ext>
            </a:extLst>
          </p:cNvPr>
          <p:cNvGrpSpPr/>
          <p:nvPr/>
        </p:nvGrpSpPr>
        <p:grpSpPr>
          <a:xfrm>
            <a:off x="7030113" y="4891222"/>
            <a:ext cx="626400" cy="72008"/>
            <a:chOff x="5591838" y="5500102"/>
            <a:chExt cx="1149350" cy="7200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603B3D2-60DF-898B-33EF-1CB43F74933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5583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0D68622-9B91-CED6-7496-31CF6FA0A0C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518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F219EE8-6303-D6A6-2351-81DD53F75F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838" y="5536106"/>
              <a:ext cx="1149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Diamond 57">
            <a:extLst>
              <a:ext uri="{FF2B5EF4-FFF2-40B4-BE49-F238E27FC236}">
                <a16:creationId xmlns:a16="http://schemas.microsoft.com/office/drawing/2014/main" id="{601D4162-443A-090F-E250-717A08B30819}"/>
              </a:ext>
            </a:extLst>
          </p:cNvPr>
          <p:cNvSpPr/>
          <p:nvPr/>
        </p:nvSpPr>
        <p:spPr>
          <a:xfrm>
            <a:off x="7277838" y="4855226"/>
            <a:ext cx="144000" cy="1440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BA1A1CB-A54E-EC7B-456C-EA5F40AA8680}"/>
              </a:ext>
            </a:extLst>
          </p:cNvPr>
          <p:cNvGrpSpPr/>
          <p:nvPr/>
        </p:nvGrpSpPr>
        <p:grpSpPr>
          <a:xfrm>
            <a:off x="7033288" y="4675303"/>
            <a:ext cx="705600" cy="72008"/>
            <a:chOff x="5591838" y="5500102"/>
            <a:chExt cx="1149350" cy="72008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C8E7428-EA36-90D1-23CB-118FC8FCDC4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5583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149BDA7-83D0-FC61-61C7-BD39AF5EEC4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518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362553-36C3-0D55-189D-44BF80DF47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838" y="5536106"/>
              <a:ext cx="1149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Diamond 62">
            <a:extLst>
              <a:ext uri="{FF2B5EF4-FFF2-40B4-BE49-F238E27FC236}">
                <a16:creationId xmlns:a16="http://schemas.microsoft.com/office/drawing/2014/main" id="{DC88556C-3C57-2A4F-2044-9ACC5491408B}"/>
              </a:ext>
            </a:extLst>
          </p:cNvPr>
          <p:cNvSpPr/>
          <p:nvPr/>
        </p:nvSpPr>
        <p:spPr>
          <a:xfrm>
            <a:off x="7325226" y="4639307"/>
            <a:ext cx="144000" cy="1440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4" name="Group 703">
            <a:extLst>
              <a:ext uri="{FF2B5EF4-FFF2-40B4-BE49-F238E27FC236}">
                <a16:creationId xmlns:a16="http://schemas.microsoft.com/office/drawing/2014/main" id="{2ED70214-21AF-5C78-EC67-082190C74DE8}"/>
              </a:ext>
            </a:extLst>
          </p:cNvPr>
          <p:cNvGrpSpPr/>
          <p:nvPr/>
        </p:nvGrpSpPr>
        <p:grpSpPr>
          <a:xfrm>
            <a:off x="6992013" y="4479521"/>
            <a:ext cx="900000" cy="72008"/>
            <a:chOff x="5591838" y="5500102"/>
            <a:chExt cx="1149350" cy="72008"/>
          </a:xfrm>
        </p:grpSpPr>
        <p:cxnSp>
          <p:nvCxnSpPr>
            <p:cNvPr id="705" name="Straight Connector 704">
              <a:extLst>
                <a:ext uri="{FF2B5EF4-FFF2-40B4-BE49-F238E27FC236}">
                  <a16:creationId xmlns:a16="http://schemas.microsoft.com/office/drawing/2014/main" id="{45A7C6BD-E9B0-2D46-2D13-87A4BA4E31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5583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705">
              <a:extLst>
                <a:ext uri="{FF2B5EF4-FFF2-40B4-BE49-F238E27FC236}">
                  <a16:creationId xmlns:a16="http://schemas.microsoft.com/office/drawing/2014/main" id="{B078797A-5999-3303-8799-1C31ABDA2B5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518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Straight Connector 706">
              <a:extLst>
                <a:ext uri="{FF2B5EF4-FFF2-40B4-BE49-F238E27FC236}">
                  <a16:creationId xmlns:a16="http://schemas.microsoft.com/office/drawing/2014/main" id="{CEC0FAE8-3A06-F99E-712D-9BAAE98394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838" y="5536106"/>
              <a:ext cx="1149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8" name="Diamond 707">
            <a:extLst>
              <a:ext uri="{FF2B5EF4-FFF2-40B4-BE49-F238E27FC236}">
                <a16:creationId xmlns:a16="http://schemas.microsoft.com/office/drawing/2014/main" id="{BC2CFAD7-4FA2-83FD-3EFF-201C7914737B}"/>
              </a:ext>
            </a:extLst>
          </p:cNvPr>
          <p:cNvSpPr/>
          <p:nvPr/>
        </p:nvSpPr>
        <p:spPr>
          <a:xfrm>
            <a:off x="7392144" y="4461525"/>
            <a:ext cx="108000" cy="1080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9" name="Group 708">
            <a:extLst>
              <a:ext uri="{FF2B5EF4-FFF2-40B4-BE49-F238E27FC236}">
                <a16:creationId xmlns:a16="http://schemas.microsoft.com/office/drawing/2014/main" id="{ED8B11A1-2848-31CC-34E5-3E94D32CFBFA}"/>
              </a:ext>
            </a:extLst>
          </p:cNvPr>
          <p:cNvGrpSpPr/>
          <p:nvPr/>
        </p:nvGrpSpPr>
        <p:grpSpPr>
          <a:xfrm>
            <a:off x="6588788" y="4295644"/>
            <a:ext cx="1054800" cy="72008"/>
            <a:chOff x="5591838" y="5500102"/>
            <a:chExt cx="1149350" cy="72008"/>
          </a:xfrm>
        </p:grpSpPr>
        <p:cxnSp>
          <p:nvCxnSpPr>
            <p:cNvPr id="710" name="Straight Connector 709">
              <a:extLst>
                <a:ext uri="{FF2B5EF4-FFF2-40B4-BE49-F238E27FC236}">
                  <a16:creationId xmlns:a16="http://schemas.microsoft.com/office/drawing/2014/main" id="{83E51629-07FB-A525-2D2E-0986ACDAB96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5583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Straight Connector 710">
              <a:extLst>
                <a:ext uri="{FF2B5EF4-FFF2-40B4-BE49-F238E27FC236}">
                  <a16:creationId xmlns:a16="http://schemas.microsoft.com/office/drawing/2014/main" id="{5B6172D7-7078-1E2C-0A84-1F039B84C5E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518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Straight Connector 711">
              <a:extLst>
                <a:ext uri="{FF2B5EF4-FFF2-40B4-BE49-F238E27FC236}">
                  <a16:creationId xmlns:a16="http://schemas.microsoft.com/office/drawing/2014/main" id="{E4B13941-76C2-95FD-403C-4192464054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838" y="5536106"/>
              <a:ext cx="1149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4" name="Diamond 713">
            <a:extLst>
              <a:ext uri="{FF2B5EF4-FFF2-40B4-BE49-F238E27FC236}">
                <a16:creationId xmlns:a16="http://schemas.microsoft.com/office/drawing/2014/main" id="{231CEC87-A42A-9332-A2B2-5F5CAC2F774C}"/>
              </a:ext>
            </a:extLst>
          </p:cNvPr>
          <p:cNvSpPr/>
          <p:nvPr/>
        </p:nvSpPr>
        <p:spPr>
          <a:xfrm>
            <a:off x="7075301" y="4283048"/>
            <a:ext cx="97200" cy="972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15" name="Group 714">
            <a:extLst>
              <a:ext uri="{FF2B5EF4-FFF2-40B4-BE49-F238E27FC236}">
                <a16:creationId xmlns:a16="http://schemas.microsoft.com/office/drawing/2014/main" id="{8808BBD5-034A-4524-6DC8-E998296C861F}"/>
              </a:ext>
            </a:extLst>
          </p:cNvPr>
          <p:cNvGrpSpPr/>
          <p:nvPr/>
        </p:nvGrpSpPr>
        <p:grpSpPr>
          <a:xfrm>
            <a:off x="7188863" y="4086575"/>
            <a:ext cx="648000" cy="72008"/>
            <a:chOff x="5591838" y="5500102"/>
            <a:chExt cx="1149350" cy="72008"/>
          </a:xfrm>
        </p:grpSpPr>
        <p:cxnSp>
          <p:nvCxnSpPr>
            <p:cNvPr id="716" name="Straight Connector 715">
              <a:extLst>
                <a:ext uri="{FF2B5EF4-FFF2-40B4-BE49-F238E27FC236}">
                  <a16:creationId xmlns:a16="http://schemas.microsoft.com/office/drawing/2014/main" id="{419B9C2E-3ADA-BA26-1C4C-DDA53989725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5583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Straight Connector 716">
              <a:extLst>
                <a:ext uri="{FF2B5EF4-FFF2-40B4-BE49-F238E27FC236}">
                  <a16:creationId xmlns:a16="http://schemas.microsoft.com/office/drawing/2014/main" id="{D468B456-F05F-4D9F-C56D-E6EF6EB9BB9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518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>
              <a:extLst>
                <a:ext uri="{FF2B5EF4-FFF2-40B4-BE49-F238E27FC236}">
                  <a16:creationId xmlns:a16="http://schemas.microsoft.com/office/drawing/2014/main" id="{5A44BB91-14E6-E922-6169-3171E90F84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838" y="5536106"/>
              <a:ext cx="1149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4" name="Group 723">
            <a:extLst>
              <a:ext uri="{FF2B5EF4-FFF2-40B4-BE49-F238E27FC236}">
                <a16:creationId xmlns:a16="http://schemas.microsoft.com/office/drawing/2014/main" id="{9249E22E-1D83-C99C-788D-AE49072EFF9B}"/>
              </a:ext>
            </a:extLst>
          </p:cNvPr>
          <p:cNvGrpSpPr/>
          <p:nvPr/>
        </p:nvGrpSpPr>
        <p:grpSpPr>
          <a:xfrm>
            <a:off x="6963438" y="3868853"/>
            <a:ext cx="774000" cy="72008"/>
            <a:chOff x="5591838" y="5500102"/>
            <a:chExt cx="1149350" cy="72008"/>
          </a:xfrm>
        </p:grpSpPr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id="{A0886F8B-52E5-B9AE-ED49-432E8B6184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5583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>
              <a:extLst>
                <a:ext uri="{FF2B5EF4-FFF2-40B4-BE49-F238E27FC236}">
                  <a16:creationId xmlns:a16="http://schemas.microsoft.com/office/drawing/2014/main" id="{6BB94DBE-D4CA-1216-12F0-3F8870A84B4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518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726">
              <a:extLst>
                <a:ext uri="{FF2B5EF4-FFF2-40B4-BE49-F238E27FC236}">
                  <a16:creationId xmlns:a16="http://schemas.microsoft.com/office/drawing/2014/main" id="{ABEDB866-AAAB-751F-C250-2B9B50921B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838" y="5536106"/>
              <a:ext cx="1149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9" name="Diamond 728">
            <a:extLst>
              <a:ext uri="{FF2B5EF4-FFF2-40B4-BE49-F238E27FC236}">
                <a16:creationId xmlns:a16="http://schemas.microsoft.com/office/drawing/2014/main" id="{8F2A823F-E072-8F85-D7AF-A569E8E91B80}"/>
              </a:ext>
            </a:extLst>
          </p:cNvPr>
          <p:cNvSpPr/>
          <p:nvPr/>
        </p:nvSpPr>
        <p:spPr>
          <a:xfrm>
            <a:off x="7448538" y="4050579"/>
            <a:ext cx="144000" cy="1440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1" name="Diamond 730">
            <a:extLst>
              <a:ext uri="{FF2B5EF4-FFF2-40B4-BE49-F238E27FC236}">
                <a16:creationId xmlns:a16="http://schemas.microsoft.com/office/drawing/2014/main" id="{2EE29B5B-2624-0098-B921-F5CD1C9CCE2A}"/>
              </a:ext>
            </a:extLst>
          </p:cNvPr>
          <p:cNvSpPr/>
          <p:nvPr/>
        </p:nvSpPr>
        <p:spPr>
          <a:xfrm>
            <a:off x="7277150" y="3840688"/>
            <a:ext cx="129600" cy="1296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2" name="Group 731">
            <a:extLst>
              <a:ext uri="{FF2B5EF4-FFF2-40B4-BE49-F238E27FC236}">
                <a16:creationId xmlns:a16="http://schemas.microsoft.com/office/drawing/2014/main" id="{0C5273E3-8846-A43B-C4F7-70DDFE55370A}"/>
              </a:ext>
            </a:extLst>
          </p:cNvPr>
          <p:cNvGrpSpPr/>
          <p:nvPr/>
        </p:nvGrpSpPr>
        <p:grpSpPr>
          <a:xfrm>
            <a:off x="6928513" y="3694604"/>
            <a:ext cx="792000" cy="72008"/>
            <a:chOff x="5591838" y="5500102"/>
            <a:chExt cx="1149350" cy="72008"/>
          </a:xfrm>
        </p:grpSpPr>
        <p:cxnSp>
          <p:nvCxnSpPr>
            <p:cNvPr id="733" name="Straight Connector 732">
              <a:extLst>
                <a:ext uri="{FF2B5EF4-FFF2-40B4-BE49-F238E27FC236}">
                  <a16:creationId xmlns:a16="http://schemas.microsoft.com/office/drawing/2014/main" id="{54E57B11-7A01-A04B-F44B-B6F20ED35F7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5583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4" name="Straight Connector 733">
              <a:extLst>
                <a:ext uri="{FF2B5EF4-FFF2-40B4-BE49-F238E27FC236}">
                  <a16:creationId xmlns:a16="http://schemas.microsoft.com/office/drawing/2014/main" id="{26A819B1-D371-3BE0-AA54-6B34EEF1596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518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Straight Connector 734">
              <a:extLst>
                <a:ext uri="{FF2B5EF4-FFF2-40B4-BE49-F238E27FC236}">
                  <a16:creationId xmlns:a16="http://schemas.microsoft.com/office/drawing/2014/main" id="{0D7F65BC-8741-3CC4-AD08-FEC3F58458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838" y="5536106"/>
              <a:ext cx="1149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6" name="Diamond 735">
            <a:extLst>
              <a:ext uri="{FF2B5EF4-FFF2-40B4-BE49-F238E27FC236}">
                <a16:creationId xmlns:a16="http://schemas.microsoft.com/office/drawing/2014/main" id="{EDF00F85-F407-E9E5-F5FD-A080F0C4635F}"/>
              </a:ext>
            </a:extLst>
          </p:cNvPr>
          <p:cNvSpPr/>
          <p:nvPr/>
        </p:nvSpPr>
        <p:spPr>
          <a:xfrm>
            <a:off x="7275564" y="3676608"/>
            <a:ext cx="108000" cy="1080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7" name="Group 736">
            <a:extLst>
              <a:ext uri="{FF2B5EF4-FFF2-40B4-BE49-F238E27FC236}">
                <a16:creationId xmlns:a16="http://schemas.microsoft.com/office/drawing/2014/main" id="{46DF5C56-5190-0E7E-C265-B46B22BADA94}"/>
              </a:ext>
            </a:extLst>
          </p:cNvPr>
          <p:cNvGrpSpPr/>
          <p:nvPr/>
        </p:nvGrpSpPr>
        <p:grpSpPr>
          <a:xfrm>
            <a:off x="6928513" y="3479256"/>
            <a:ext cx="648000" cy="72008"/>
            <a:chOff x="5591838" y="5500102"/>
            <a:chExt cx="1149350" cy="72008"/>
          </a:xfrm>
        </p:grpSpPr>
        <p:cxnSp>
          <p:nvCxnSpPr>
            <p:cNvPr id="738" name="Straight Connector 737">
              <a:extLst>
                <a:ext uri="{FF2B5EF4-FFF2-40B4-BE49-F238E27FC236}">
                  <a16:creationId xmlns:a16="http://schemas.microsoft.com/office/drawing/2014/main" id="{204B3DBE-BCB0-07E7-3D64-DF1CFBB7A25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5583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>
              <a:extLst>
                <a:ext uri="{FF2B5EF4-FFF2-40B4-BE49-F238E27FC236}">
                  <a16:creationId xmlns:a16="http://schemas.microsoft.com/office/drawing/2014/main" id="{753A376C-EDBB-E41B-6D0C-D0FEA6671D3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518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Connector 739">
              <a:extLst>
                <a:ext uri="{FF2B5EF4-FFF2-40B4-BE49-F238E27FC236}">
                  <a16:creationId xmlns:a16="http://schemas.microsoft.com/office/drawing/2014/main" id="{9150F67E-56F6-BA12-E60D-7D172DC65F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838" y="5536106"/>
              <a:ext cx="1149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1" name="Diamond 740">
            <a:extLst>
              <a:ext uri="{FF2B5EF4-FFF2-40B4-BE49-F238E27FC236}">
                <a16:creationId xmlns:a16="http://schemas.microsoft.com/office/drawing/2014/main" id="{4B4E3D03-EE30-01A9-714B-28CB2B97366F}"/>
              </a:ext>
            </a:extLst>
          </p:cNvPr>
          <p:cNvSpPr/>
          <p:nvPr/>
        </p:nvSpPr>
        <p:spPr>
          <a:xfrm>
            <a:off x="7188188" y="3443260"/>
            <a:ext cx="144000" cy="1440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2" name="Group 741">
            <a:extLst>
              <a:ext uri="{FF2B5EF4-FFF2-40B4-BE49-F238E27FC236}">
                <a16:creationId xmlns:a16="http://schemas.microsoft.com/office/drawing/2014/main" id="{FAC6059D-5E37-5A1D-488F-926628855A75}"/>
              </a:ext>
            </a:extLst>
          </p:cNvPr>
          <p:cNvGrpSpPr/>
          <p:nvPr/>
        </p:nvGrpSpPr>
        <p:grpSpPr>
          <a:xfrm>
            <a:off x="7287288" y="3287499"/>
            <a:ext cx="1134000" cy="72008"/>
            <a:chOff x="5591838" y="5500102"/>
            <a:chExt cx="1149350" cy="72008"/>
          </a:xfrm>
        </p:grpSpPr>
        <p:cxnSp>
          <p:nvCxnSpPr>
            <p:cNvPr id="743" name="Straight Connector 742">
              <a:extLst>
                <a:ext uri="{FF2B5EF4-FFF2-40B4-BE49-F238E27FC236}">
                  <a16:creationId xmlns:a16="http://schemas.microsoft.com/office/drawing/2014/main" id="{4356E05E-58BB-DC3F-EA4F-5C99AAECE40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5583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>
              <a:extLst>
                <a:ext uri="{FF2B5EF4-FFF2-40B4-BE49-F238E27FC236}">
                  <a16:creationId xmlns:a16="http://schemas.microsoft.com/office/drawing/2014/main" id="{6E2FB9D0-7088-EE85-BCBD-817D2C72A74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518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>
              <a:extLst>
                <a:ext uri="{FF2B5EF4-FFF2-40B4-BE49-F238E27FC236}">
                  <a16:creationId xmlns:a16="http://schemas.microsoft.com/office/drawing/2014/main" id="{2F6D0AAF-2B83-DED8-AB7D-CC0EEB9621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838" y="5536106"/>
              <a:ext cx="1149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6" name="Diamond 745">
            <a:extLst>
              <a:ext uri="{FF2B5EF4-FFF2-40B4-BE49-F238E27FC236}">
                <a16:creationId xmlns:a16="http://schemas.microsoft.com/office/drawing/2014/main" id="{725914EF-3680-D96E-1BAA-C9A254A071B6}"/>
              </a:ext>
            </a:extLst>
          </p:cNvPr>
          <p:cNvSpPr/>
          <p:nvPr/>
        </p:nvSpPr>
        <p:spPr>
          <a:xfrm>
            <a:off x="7836863" y="3274903"/>
            <a:ext cx="97200" cy="972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7" name="Group 746">
            <a:extLst>
              <a:ext uri="{FF2B5EF4-FFF2-40B4-BE49-F238E27FC236}">
                <a16:creationId xmlns:a16="http://schemas.microsoft.com/office/drawing/2014/main" id="{2186453A-16B3-8CF0-E010-2BDB3F159980}"/>
              </a:ext>
            </a:extLst>
          </p:cNvPr>
          <p:cNvGrpSpPr/>
          <p:nvPr/>
        </p:nvGrpSpPr>
        <p:grpSpPr>
          <a:xfrm>
            <a:off x="6712613" y="3090649"/>
            <a:ext cx="1152000" cy="72008"/>
            <a:chOff x="5591838" y="5500102"/>
            <a:chExt cx="1149350" cy="72008"/>
          </a:xfrm>
        </p:grpSpPr>
        <p:cxnSp>
          <p:nvCxnSpPr>
            <p:cNvPr id="748" name="Straight Connector 747">
              <a:extLst>
                <a:ext uri="{FF2B5EF4-FFF2-40B4-BE49-F238E27FC236}">
                  <a16:creationId xmlns:a16="http://schemas.microsoft.com/office/drawing/2014/main" id="{929B0FB5-2759-E30C-15D3-F8C2669DCCF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5583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>
              <a:extLst>
                <a:ext uri="{FF2B5EF4-FFF2-40B4-BE49-F238E27FC236}">
                  <a16:creationId xmlns:a16="http://schemas.microsoft.com/office/drawing/2014/main" id="{569E66AD-7556-A535-346B-27E4F626AC5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518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Straight Connector 749">
              <a:extLst>
                <a:ext uri="{FF2B5EF4-FFF2-40B4-BE49-F238E27FC236}">
                  <a16:creationId xmlns:a16="http://schemas.microsoft.com/office/drawing/2014/main" id="{4CC23EB6-88F9-E5F2-59E7-50992D26FF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838" y="5536106"/>
              <a:ext cx="1149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2" name="Diamond 751">
            <a:extLst>
              <a:ext uri="{FF2B5EF4-FFF2-40B4-BE49-F238E27FC236}">
                <a16:creationId xmlns:a16="http://schemas.microsoft.com/office/drawing/2014/main" id="{96139EA0-4BC6-03C7-E980-0EF0D0CA1715}"/>
              </a:ext>
            </a:extLst>
          </p:cNvPr>
          <p:cNvSpPr/>
          <p:nvPr/>
        </p:nvSpPr>
        <p:spPr>
          <a:xfrm>
            <a:off x="7243138" y="3078053"/>
            <a:ext cx="97200" cy="972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3" name="Group 752">
            <a:extLst>
              <a:ext uri="{FF2B5EF4-FFF2-40B4-BE49-F238E27FC236}">
                <a16:creationId xmlns:a16="http://schemas.microsoft.com/office/drawing/2014/main" id="{D2275669-FDDB-41BB-2066-7D570B7E5219}"/>
              </a:ext>
            </a:extLst>
          </p:cNvPr>
          <p:cNvGrpSpPr/>
          <p:nvPr/>
        </p:nvGrpSpPr>
        <p:grpSpPr>
          <a:xfrm>
            <a:off x="7026938" y="2907590"/>
            <a:ext cx="1350000" cy="72008"/>
            <a:chOff x="5591838" y="5500102"/>
            <a:chExt cx="1149350" cy="72008"/>
          </a:xfrm>
        </p:grpSpPr>
        <p:cxnSp>
          <p:nvCxnSpPr>
            <p:cNvPr id="754" name="Straight Connector 753">
              <a:extLst>
                <a:ext uri="{FF2B5EF4-FFF2-40B4-BE49-F238E27FC236}">
                  <a16:creationId xmlns:a16="http://schemas.microsoft.com/office/drawing/2014/main" id="{6232D780-8431-470D-A7C6-FFD5E24B779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5583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>
              <a:extLst>
                <a:ext uri="{FF2B5EF4-FFF2-40B4-BE49-F238E27FC236}">
                  <a16:creationId xmlns:a16="http://schemas.microsoft.com/office/drawing/2014/main" id="{22C01D06-4102-0F03-EBE2-4109FAA23F4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518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>
              <a:extLst>
                <a:ext uri="{FF2B5EF4-FFF2-40B4-BE49-F238E27FC236}">
                  <a16:creationId xmlns:a16="http://schemas.microsoft.com/office/drawing/2014/main" id="{973AFED3-A047-CE9C-DBB4-3A9648637B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838" y="5536106"/>
              <a:ext cx="1149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7" name="Diamond 756">
            <a:extLst>
              <a:ext uri="{FF2B5EF4-FFF2-40B4-BE49-F238E27FC236}">
                <a16:creationId xmlns:a16="http://schemas.microsoft.com/office/drawing/2014/main" id="{797C1F89-2AD6-F7CE-3ED0-384FEE5B3A15}"/>
              </a:ext>
            </a:extLst>
          </p:cNvPr>
          <p:cNvSpPr/>
          <p:nvPr/>
        </p:nvSpPr>
        <p:spPr>
          <a:xfrm>
            <a:off x="7654984" y="2894994"/>
            <a:ext cx="90000" cy="900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58" name="Group 757">
            <a:extLst>
              <a:ext uri="{FF2B5EF4-FFF2-40B4-BE49-F238E27FC236}">
                <a16:creationId xmlns:a16="http://schemas.microsoft.com/office/drawing/2014/main" id="{A9653645-26F9-2EA8-5189-3914BD826DF0}"/>
              </a:ext>
            </a:extLst>
          </p:cNvPr>
          <p:cNvGrpSpPr/>
          <p:nvPr/>
        </p:nvGrpSpPr>
        <p:grpSpPr>
          <a:xfrm>
            <a:off x="6928513" y="2693891"/>
            <a:ext cx="727200" cy="72008"/>
            <a:chOff x="5591838" y="5500102"/>
            <a:chExt cx="1149350" cy="72008"/>
          </a:xfrm>
        </p:grpSpPr>
        <p:cxnSp>
          <p:nvCxnSpPr>
            <p:cNvPr id="759" name="Straight Connector 758">
              <a:extLst>
                <a:ext uri="{FF2B5EF4-FFF2-40B4-BE49-F238E27FC236}">
                  <a16:creationId xmlns:a16="http://schemas.microsoft.com/office/drawing/2014/main" id="{9388D9CF-A1AB-DD34-4C26-39E99B41AC2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5583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>
              <a:extLst>
                <a:ext uri="{FF2B5EF4-FFF2-40B4-BE49-F238E27FC236}">
                  <a16:creationId xmlns:a16="http://schemas.microsoft.com/office/drawing/2014/main" id="{39C55C31-DE2A-6D32-55F6-5A74F0D17D8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518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Straight Connector 760">
              <a:extLst>
                <a:ext uri="{FF2B5EF4-FFF2-40B4-BE49-F238E27FC236}">
                  <a16:creationId xmlns:a16="http://schemas.microsoft.com/office/drawing/2014/main" id="{16C13EB1-CEB3-2B37-0BED-F9DCB9F659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838" y="5536106"/>
              <a:ext cx="1149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0" name="Diamond 769">
            <a:extLst>
              <a:ext uri="{FF2B5EF4-FFF2-40B4-BE49-F238E27FC236}">
                <a16:creationId xmlns:a16="http://schemas.microsoft.com/office/drawing/2014/main" id="{FDE63E3B-4BD1-E05D-D45A-91EBAC07136E}"/>
              </a:ext>
            </a:extLst>
          </p:cNvPr>
          <p:cNvSpPr/>
          <p:nvPr/>
        </p:nvSpPr>
        <p:spPr>
          <a:xfrm>
            <a:off x="7226350" y="2665726"/>
            <a:ext cx="129600" cy="1296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71" name="Group 770">
            <a:extLst>
              <a:ext uri="{FF2B5EF4-FFF2-40B4-BE49-F238E27FC236}">
                <a16:creationId xmlns:a16="http://schemas.microsoft.com/office/drawing/2014/main" id="{E0E98DF6-5886-5389-6A68-13225C54F300}"/>
              </a:ext>
            </a:extLst>
          </p:cNvPr>
          <p:cNvGrpSpPr/>
          <p:nvPr/>
        </p:nvGrpSpPr>
        <p:grpSpPr>
          <a:xfrm>
            <a:off x="7058688" y="2284234"/>
            <a:ext cx="709200" cy="72008"/>
            <a:chOff x="5591838" y="5500102"/>
            <a:chExt cx="1149350" cy="72008"/>
          </a:xfrm>
        </p:grpSpPr>
        <p:cxnSp>
          <p:nvCxnSpPr>
            <p:cNvPr id="772" name="Straight Connector 771">
              <a:extLst>
                <a:ext uri="{FF2B5EF4-FFF2-40B4-BE49-F238E27FC236}">
                  <a16:creationId xmlns:a16="http://schemas.microsoft.com/office/drawing/2014/main" id="{6C79A469-E71C-A882-FE69-298A7722ECC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5583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>
              <a:extLst>
                <a:ext uri="{FF2B5EF4-FFF2-40B4-BE49-F238E27FC236}">
                  <a16:creationId xmlns:a16="http://schemas.microsoft.com/office/drawing/2014/main" id="{423BCD92-1155-9FB5-DAD4-FE8A921A2D0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518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>
              <a:extLst>
                <a:ext uri="{FF2B5EF4-FFF2-40B4-BE49-F238E27FC236}">
                  <a16:creationId xmlns:a16="http://schemas.microsoft.com/office/drawing/2014/main" id="{DB30D9FB-7770-5F52-9C80-FC861D7691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838" y="5536106"/>
              <a:ext cx="1149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5" name="Diamond 774">
            <a:extLst>
              <a:ext uri="{FF2B5EF4-FFF2-40B4-BE49-F238E27FC236}">
                <a16:creationId xmlns:a16="http://schemas.microsoft.com/office/drawing/2014/main" id="{B698F659-3E46-463C-0F0D-307532033418}"/>
              </a:ext>
            </a:extLst>
          </p:cNvPr>
          <p:cNvSpPr/>
          <p:nvPr/>
        </p:nvSpPr>
        <p:spPr>
          <a:xfrm>
            <a:off x="7356525" y="2256069"/>
            <a:ext cx="129600" cy="1296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76" name="Group 775">
            <a:extLst>
              <a:ext uri="{FF2B5EF4-FFF2-40B4-BE49-F238E27FC236}">
                <a16:creationId xmlns:a16="http://schemas.microsoft.com/office/drawing/2014/main" id="{31C42385-BB55-05E9-ECF9-C60F7452190B}"/>
              </a:ext>
            </a:extLst>
          </p:cNvPr>
          <p:cNvGrpSpPr/>
          <p:nvPr/>
        </p:nvGrpSpPr>
        <p:grpSpPr>
          <a:xfrm>
            <a:off x="6712613" y="2486691"/>
            <a:ext cx="1350000" cy="72008"/>
            <a:chOff x="5591838" y="5500102"/>
            <a:chExt cx="1149350" cy="72008"/>
          </a:xfrm>
        </p:grpSpPr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8B43BEF2-34A8-D7BD-4FE1-374FAE0D26D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5583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>
              <a:extLst>
                <a:ext uri="{FF2B5EF4-FFF2-40B4-BE49-F238E27FC236}">
                  <a16:creationId xmlns:a16="http://schemas.microsoft.com/office/drawing/2014/main" id="{EFC764A9-8E25-75CF-72D3-423AE8ADC71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518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30CF0890-536F-0F79-9B30-82E6F3DC7A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838" y="5536106"/>
              <a:ext cx="1149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2" name="Diamond 781">
            <a:extLst>
              <a:ext uri="{FF2B5EF4-FFF2-40B4-BE49-F238E27FC236}">
                <a16:creationId xmlns:a16="http://schemas.microsoft.com/office/drawing/2014/main" id="{580FEDD1-761E-1113-5CD4-FF9A955977F2}"/>
              </a:ext>
            </a:extLst>
          </p:cNvPr>
          <p:cNvSpPr/>
          <p:nvPr/>
        </p:nvSpPr>
        <p:spPr>
          <a:xfrm>
            <a:off x="7334309" y="2483095"/>
            <a:ext cx="79200" cy="792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83" name="Group 782">
            <a:extLst>
              <a:ext uri="{FF2B5EF4-FFF2-40B4-BE49-F238E27FC236}">
                <a16:creationId xmlns:a16="http://schemas.microsoft.com/office/drawing/2014/main" id="{6E694995-6437-E5A5-5DCC-809B2B8D2060}"/>
              </a:ext>
            </a:extLst>
          </p:cNvPr>
          <p:cNvGrpSpPr/>
          <p:nvPr/>
        </p:nvGrpSpPr>
        <p:grpSpPr>
          <a:xfrm>
            <a:off x="6785638" y="2088757"/>
            <a:ext cx="1098000" cy="72008"/>
            <a:chOff x="5591838" y="5500102"/>
            <a:chExt cx="1149350" cy="72008"/>
          </a:xfrm>
        </p:grpSpPr>
        <p:cxnSp>
          <p:nvCxnSpPr>
            <p:cNvPr id="784" name="Straight Connector 783">
              <a:extLst>
                <a:ext uri="{FF2B5EF4-FFF2-40B4-BE49-F238E27FC236}">
                  <a16:creationId xmlns:a16="http://schemas.microsoft.com/office/drawing/2014/main" id="{804E6B0F-A8E2-305D-A8F1-DE675F5A8B9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5583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Straight Connector 784">
              <a:extLst>
                <a:ext uri="{FF2B5EF4-FFF2-40B4-BE49-F238E27FC236}">
                  <a16:creationId xmlns:a16="http://schemas.microsoft.com/office/drawing/2014/main" id="{3C7B4F5E-3179-1FAB-E356-8D80C444EC1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518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>
              <a:extLst>
                <a:ext uri="{FF2B5EF4-FFF2-40B4-BE49-F238E27FC236}">
                  <a16:creationId xmlns:a16="http://schemas.microsoft.com/office/drawing/2014/main" id="{D1295D5C-2D01-9CF9-3983-4264C8BC6E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838" y="5536106"/>
              <a:ext cx="1149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8" name="Diamond 787">
            <a:extLst>
              <a:ext uri="{FF2B5EF4-FFF2-40B4-BE49-F238E27FC236}">
                <a16:creationId xmlns:a16="http://schemas.microsoft.com/office/drawing/2014/main" id="{E3343D53-502F-9031-78E1-9F6906A83454}"/>
              </a:ext>
            </a:extLst>
          </p:cNvPr>
          <p:cNvSpPr/>
          <p:nvPr/>
        </p:nvSpPr>
        <p:spPr>
          <a:xfrm>
            <a:off x="7298928" y="2076161"/>
            <a:ext cx="97200" cy="972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89" name="Group 788">
            <a:extLst>
              <a:ext uri="{FF2B5EF4-FFF2-40B4-BE49-F238E27FC236}">
                <a16:creationId xmlns:a16="http://schemas.microsoft.com/office/drawing/2014/main" id="{F90951DF-2DB4-35CB-60EC-BAB3FC5FE586}"/>
              </a:ext>
            </a:extLst>
          </p:cNvPr>
          <p:cNvGrpSpPr/>
          <p:nvPr/>
        </p:nvGrpSpPr>
        <p:grpSpPr>
          <a:xfrm>
            <a:off x="6893588" y="1882936"/>
            <a:ext cx="1062000" cy="72008"/>
            <a:chOff x="5591838" y="5500102"/>
            <a:chExt cx="1149350" cy="72008"/>
          </a:xfrm>
        </p:grpSpPr>
        <p:cxnSp>
          <p:nvCxnSpPr>
            <p:cNvPr id="790" name="Straight Connector 789">
              <a:extLst>
                <a:ext uri="{FF2B5EF4-FFF2-40B4-BE49-F238E27FC236}">
                  <a16:creationId xmlns:a16="http://schemas.microsoft.com/office/drawing/2014/main" id="{1982E160-13C8-0B42-3E7A-A1683A2ADF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5583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>
              <a:extLst>
                <a:ext uri="{FF2B5EF4-FFF2-40B4-BE49-F238E27FC236}">
                  <a16:creationId xmlns:a16="http://schemas.microsoft.com/office/drawing/2014/main" id="{5DF79DC0-856E-41DB-B6D4-F1E3D8D39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518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Straight Connector 791">
              <a:extLst>
                <a:ext uri="{FF2B5EF4-FFF2-40B4-BE49-F238E27FC236}">
                  <a16:creationId xmlns:a16="http://schemas.microsoft.com/office/drawing/2014/main" id="{BDFB3901-A899-DA73-1C6C-49889A69CD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838" y="5536106"/>
              <a:ext cx="1149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3" name="Diamond 792">
            <a:extLst>
              <a:ext uri="{FF2B5EF4-FFF2-40B4-BE49-F238E27FC236}">
                <a16:creationId xmlns:a16="http://schemas.microsoft.com/office/drawing/2014/main" id="{B71336F5-8E63-FF5A-0E3E-061EABD2E424}"/>
              </a:ext>
            </a:extLst>
          </p:cNvPr>
          <p:cNvSpPr/>
          <p:nvPr/>
        </p:nvSpPr>
        <p:spPr>
          <a:xfrm>
            <a:off x="7375548" y="1870340"/>
            <a:ext cx="97200" cy="972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94" name="Group 793">
            <a:extLst>
              <a:ext uri="{FF2B5EF4-FFF2-40B4-BE49-F238E27FC236}">
                <a16:creationId xmlns:a16="http://schemas.microsoft.com/office/drawing/2014/main" id="{3C83875A-3C80-B577-61A0-8FE486C6E70F}"/>
              </a:ext>
            </a:extLst>
          </p:cNvPr>
          <p:cNvGrpSpPr/>
          <p:nvPr/>
        </p:nvGrpSpPr>
        <p:grpSpPr>
          <a:xfrm>
            <a:off x="7093613" y="1676973"/>
            <a:ext cx="648000" cy="72008"/>
            <a:chOff x="5591838" y="5500102"/>
            <a:chExt cx="1149350" cy="72008"/>
          </a:xfrm>
        </p:grpSpPr>
        <p:cxnSp>
          <p:nvCxnSpPr>
            <p:cNvPr id="795" name="Straight Connector 794">
              <a:extLst>
                <a:ext uri="{FF2B5EF4-FFF2-40B4-BE49-F238E27FC236}">
                  <a16:creationId xmlns:a16="http://schemas.microsoft.com/office/drawing/2014/main" id="{45BB6679-395E-7702-8F21-71DFC1CB51F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5583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Straight Connector 795">
              <a:extLst>
                <a:ext uri="{FF2B5EF4-FFF2-40B4-BE49-F238E27FC236}">
                  <a16:creationId xmlns:a16="http://schemas.microsoft.com/office/drawing/2014/main" id="{5BA3B839-8AEA-C264-4568-E84E374419C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518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Straight Connector 796">
              <a:extLst>
                <a:ext uri="{FF2B5EF4-FFF2-40B4-BE49-F238E27FC236}">
                  <a16:creationId xmlns:a16="http://schemas.microsoft.com/office/drawing/2014/main" id="{5F287A5D-609C-7B0E-92DB-EE89D4988D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838" y="5536106"/>
              <a:ext cx="1149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8" name="Diamond 797">
            <a:extLst>
              <a:ext uri="{FF2B5EF4-FFF2-40B4-BE49-F238E27FC236}">
                <a16:creationId xmlns:a16="http://schemas.microsoft.com/office/drawing/2014/main" id="{5B41D542-DB76-04D9-08CA-D125F39C944F}"/>
              </a:ext>
            </a:extLst>
          </p:cNvPr>
          <p:cNvSpPr/>
          <p:nvPr/>
        </p:nvSpPr>
        <p:spPr>
          <a:xfrm>
            <a:off x="7353288" y="1640977"/>
            <a:ext cx="144000" cy="1440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99" name="Group 798">
            <a:extLst>
              <a:ext uri="{FF2B5EF4-FFF2-40B4-BE49-F238E27FC236}">
                <a16:creationId xmlns:a16="http://schemas.microsoft.com/office/drawing/2014/main" id="{CB954D63-C0F3-6364-3FE7-1DC9909B43BD}"/>
              </a:ext>
            </a:extLst>
          </p:cNvPr>
          <p:cNvGrpSpPr/>
          <p:nvPr/>
        </p:nvGrpSpPr>
        <p:grpSpPr>
          <a:xfrm>
            <a:off x="7023124" y="1482561"/>
            <a:ext cx="540000" cy="72008"/>
            <a:chOff x="5591838" y="5500102"/>
            <a:chExt cx="1149350" cy="72008"/>
          </a:xfrm>
        </p:grpSpPr>
        <p:cxnSp>
          <p:nvCxnSpPr>
            <p:cNvPr id="800" name="Straight Connector 799">
              <a:extLst>
                <a:ext uri="{FF2B5EF4-FFF2-40B4-BE49-F238E27FC236}">
                  <a16:creationId xmlns:a16="http://schemas.microsoft.com/office/drawing/2014/main" id="{81808DB3-84F9-36CD-ACFD-DDBEBB85B79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55583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Straight Connector 800">
              <a:extLst>
                <a:ext uri="{FF2B5EF4-FFF2-40B4-BE49-F238E27FC236}">
                  <a16:creationId xmlns:a16="http://schemas.microsoft.com/office/drawing/2014/main" id="{47E91A0C-0676-6CDC-BA5B-B39C429DE1B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5184" y="5536106"/>
              <a:ext cx="720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Straight Connector 801">
              <a:extLst>
                <a:ext uri="{FF2B5EF4-FFF2-40B4-BE49-F238E27FC236}">
                  <a16:creationId xmlns:a16="http://schemas.microsoft.com/office/drawing/2014/main" id="{FCD42B66-1FE9-557C-EE6E-4849DAFF53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1838" y="5536106"/>
              <a:ext cx="11493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3" name="Diamond 802">
            <a:extLst>
              <a:ext uri="{FF2B5EF4-FFF2-40B4-BE49-F238E27FC236}">
                <a16:creationId xmlns:a16="http://schemas.microsoft.com/office/drawing/2014/main" id="{E943109C-9832-2A2A-760F-8035B683BFA9}"/>
              </a:ext>
            </a:extLst>
          </p:cNvPr>
          <p:cNvSpPr/>
          <p:nvPr/>
        </p:nvSpPr>
        <p:spPr>
          <a:xfrm>
            <a:off x="7212144" y="1428565"/>
            <a:ext cx="180000" cy="1800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4" name="Rectangle 803">
            <a:extLst>
              <a:ext uri="{FF2B5EF4-FFF2-40B4-BE49-F238E27FC236}">
                <a16:creationId xmlns:a16="http://schemas.microsoft.com/office/drawing/2014/main" id="{A902EED6-152A-C0F7-89F7-4F9280D666FA}"/>
              </a:ext>
            </a:extLst>
          </p:cNvPr>
          <p:cNvSpPr/>
          <p:nvPr/>
        </p:nvSpPr>
        <p:spPr>
          <a:xfrm>
            <a:off x="619202" y="3607059"/>
            <a:ext cx="10963198" cy="41396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5" name="Rectangle 804">
            <a:extLst>
              <a:ext uri="{FF2B5EF4-FFF2-40B4-BE49-F238E27FC236}">
                <a16:creationId xmlns:a16="http://schemas.microsoft.com/office/drawing/2014/main" id="{F84CEF25-5E67-63F0-BEBC-7003A0135D33}"/>
              </a:ext>
            </a:extLst>
          </p:cNvPr>
          <p:cNvSpPr/>
          <p:nvPr/>
        </p:nvSpPr>
        <p:spPr>
          <a:xfrm>
            <a:off x="619202" y="4812862"/>
            <a:ext cx="10963198" cy="38901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368620"/>
      </p:ext>
    </p:extLst>
  </p:cSld>
  <p:clrMapOvr>
    <a:masterClrMapping/>
  </p:clrMapOvr>
  <p:transition>
    <p:fade/>
  </p:transition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"/>
          <p:cNvSpPr txBox="1">
            <a:spLocks noGrp="1"/>
          </p:cNvSpPr>
          <p:nvPr>
            <p:ph type="title"/>
          </p:nvPr>
        </p:nvSpPr>
        <p:spPr>
          <a:xfrm>
            <a:off x="587868" y="194400"/>
            <a:ext cx="8222400" cy="64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/>
          <a:p>
            <a:r>
              <a:rPr lang="en-GB"/>
              <a:t>TODAY YOU WILL</a:t>
            </a:r>
          </a:p>
        </p:txBody>
      </p:sp>
      <p:sp>
        <p:nvSpPr>
          <p:cNvPr id="427" name="Google Shape;427;p6"/>
          <p:cNvSpPr txBox="1">
            <a:spLocks noGrp="1"/>
          </p:cNvSpPr>
          <p:nvPr>
            <p:ph type="body" idx="2"/>
          </p:nvPr>
        </p:nvSpPr>
        <p:spPr>
          <a:xfrm>
            <a:off x="370567" y="6410833"/>
            <a:ext cx="9949600" cy="27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>
                <a:solidFill>
                  <a:schemeClr val="dk2"/>
                </a:solidFill>
              </a:rPr>
              <a:t>ER, estrogen receptor; ESR1, estrogen receptor 1; HER2, human epidermal growth factor receptor 2; </a:t>
            </a:r>
            <a:r>
              <a:rPr lang="en-GB"/>
              <a:t>SERD, selective estrogen receptor degrader  </a:t>
            </a:r>
          </a:p>
        </p:txBody>
      </p:sp>
      <p:sp>
        <p:nvSpPr>
          <p:cNvPr id="428" name="Google Shape;428;p6"/>
          <p:cNvSpPr txBox="1"/>
          <p:nvPr/>
        </p:nvSpPr>
        <p:spPr>
          <a:xfrm>
            <a:off x="4458813" y="3530967"/>
            <a:ext cx="3274400" cy="2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  <a:buSzPts val="1500"/>
            </a:pPr>
            <a:r>
              <a:rPr lang="en-GB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UNDERSTAND</a:t>
            </a:r>
            <a:r>
              <a:rPr lang="en-GB" sz="2000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67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to optimise treatment selection and sequencing in ER+/HER2- advanced or metastatic breast cancer   </a:t>
            </a:r>
            <a:endParaRPr lang="en-GB" sz="1467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6" descr="Magnifying gla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2648" y="1377431"/>
            <a:ext cx="2031000" cy="20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6" descr="Checkli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3283" y="1377431"/>
            <a:ext cx="2031000" cy="20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6" descr="Presentation with bar chart RT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58071" y="1377435"/>
            <a:ext cx="2031000" cy="20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6"/>
          <p:cNvSpPr txBox="1"/>
          <p:nvPr/>
        </p:nvSpPr>
        <p:spPr>
          <a:xfrm>
            <a:off x="8236367" y="3530967"/>
            <a:ext cx="3274400" cy="11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  <a:buSzPts val="1500"/>
            </a:pPr>
            <a:r>
              <a:rPr lang="en-GB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KNOW</a:t>
            </a:r>
            <a:r>
              <a:rPr lang="en-GB" sz="2000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70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rPr>
              <a:t>why, when and how to test for </a:t>
            </a:r>
            <a:r>
              <a:rPr lang="en-GB" sz="1870" i="1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rPr>
              <a:t>ESR1 </a:t>
            </a:r>
            <a:r>
              <a:rPr lang="en-GB" sz="1870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rPr>
              <a:t>mutation in patients with </a:t>
            </a:r>
            <a:r>
              <a:rPr lang="en-GB" sz="187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ER+/HER2- advanced or metastatic breast cancer</a:t>
            </a:r>
            <a:endParaRPr lang="en-GB" sz="187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6"/>
          <p:cNvSpPr txBox="1"/>
          <p:nvPr/>
        </p:nvSpPr>
        <p:spPr>
          <a:xfrm>
            <a:off x="820933" y="3530967"/>
            <a:ext cx="3274400" cy="11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en-GB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EXPLORE </a:t>
            </a:r>
            <a:r>
              <a:rPr lang="en-GB" sz="2000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rPr>
              <a:t>oral SERDs efficacy and safety profiles </a:t>
            </a:r>
            <a:r>
              <a:rPr lang="en-GB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patient</a:t>
            </a:r>
            <a:r>
              <a:rPr lang="en-GB" sz="2000">
                <a:solidFill>
                  <a:schemeClr val="dk2"/>
                </a:solidFill>
              </a:rPr>
              <a:t>s </a:t>
            </a:r>
            <a:r>
              <a:rPr lang="en-GB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with ER+/H</a:t>
            </a:r>
            <a:r>
              <a:rPr lang="en-GB" sz="2000">
                <a:solidFill>
                  <a:schemeClr val="dk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ER</a:t>
            </a:r>
            <a:r>
              <a:rPr lang="en-GB" sz="2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GB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advanced or metastatic breast cancer </a:t>
            </a:r>
            <a:r>
              <a:rPr lang="en-GB" sz="2000">
                <a:solidFill>
                  <a:srgbClr val="5D8298"/>
                </a:solidFill>
              </a:rPr>
              <a:t>and</a:t>
            </a:r>
            <a:r>
              <a:rPr lang="en-GB" sz="2000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rPr>
              <a:t> their place in treatment landscape </a:t>
            </a:r>
          </a:p>
          <a:p>
            <a:pPr>
              <a:lnSpc>
                <a:spcPct val="120000"/>
              </a:lnSpc>
              <a:buClr>
                <a:schemeClr val="dk1"/>
              </a:buClr>
              <a:buSzPts val="1100"/>
            </a:pPr>
            <a:endParaRPr lang="en-GB" sz="2000">
              <a:solidFill>
                <a:srgbClr val="5D8298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SzPts val="1500"/>
            </a:pPr>
            <a:endParaRPr lang="en-GB" sz="2000">
              <a:solidFill>
                <a:srgbClr val="5D82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C6BD67-2739-055F-FC42-37E4EBE6C1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7162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23a9901a884_0_58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CDK4/6 INHIBITION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C67044-D461-1B56-36DD-D86AADCE9E6D}"/>
              </a:ext>
            </a:extLst>
          </p:cNvPr>
          <p:cNvSpPr txBox="1"/>
          <p:nvPr/>
        </p:nvSpPr>
        <p:spPr>
          <a:xfrm>
            <a:off x="609600" y="6425426"/>
            <a:ext cx="6097348" cy="2769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CDK4/6, cyclin-dependent kinase 4/6</a:t>
            </a:r>
          </a:p>
        </p:txBody>
      </p:sp>
    </p:spTree>
    <p:extLst>
      <p:ext uri="{BB962C8B-B14F-4D97-AF65-F5344CB8AC3E}">
        <p14:creationId xmlns:p14="http://schemas.microsoft.com/office/powerpoint/2010/main" val="196530031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5D8C04-1057-78ED-77CD-2CE154218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ym typeface="Arial"/>
              </a:rPr>
              <a:t>IS THERE A ROLE FOR CONTINUATION OF CDK4/6 INHIBITION BEYOND PROGRESSION?</a:t>
            </a:r>
          </a:p>
        </p:txBody>
      </p:sp>
      <p:sp>
        <p:nvSpPr>
          <p:cNvPr id="733" name="Google Shape;733;g23a9901a884_0_59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POLLING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1F68E-BC1E-2AC1-D40B-79EC0EB8A5F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  <a:p>
            <a:pPr marL="457200" indent="-457200">
              <a:buFont typeface="+mj-lt"/>
              <a:buAutoNum type="alphaUcPeriod"/>
            </a:pPr>
            <a:r>
              <a:rPr lang="en-GB" b="1" dirty="0">
                <a:sym typeface="Arial"/>
              </a:rPr>
              <a:t>YES</a:t>
            </a:r>
          </a:p>
          <a:p>
            <a:pPr marL="457200" indent="-457200">
              <a:buFont typeface="+mj-lt"/>
              <a:buAutoNum type="alphaUcPeriod"/>
            </a:pPr>
            <a:r>
              <a:rPr lang="en-GB" b="1" dirty="0">
                <a:sym typeface="Arial"/>
              </a:rPr>
              <a:t>NO</a:t>
            </a:r>
          </a:p>
          <a:p>
            <a:pPr marL="457200" indent="-457200">
              <a:buFont typeface="+mj-lt"/>
              <a:buAutoNum type="alphaUcPeriod"/>
            </a:pPr>
            <a:r>
              <a:rPr lang="en-GB" b="1" dirty="0">
                <a:sym typeface="Arial"/>
              </a:rPr>
              <a:t>MAYBE</a:t>
            </a:r>
          </a:p>
          <a:p>
            <a:pPr marL="457200" indent="-457200">
              <a:buFont typeface="+mj-lt"/>
              <a:buAutoNum type="alphaUcPeriod"/>
            </a:pPr>
            <a:r>
              <a:rPr lang="en-GB" b="1" dirty="0">
                <a:sym typeface="Arial"/>
              </a:rPr>
              <a:t>I DON’T KNOW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52E74-184D-8E23-C45D-22851832980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>
                <a:sym typeface="Arial"/>
              </a:rPr>
              <a:t>CDK4/6, cyclin-dependent kinase 4/6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771A021-A337-5BCD-337F-BB9061D73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8064691"/>
              </p:ext>
            </p:extLst>
          </p:nvPr>
        </p:nvGraphicFramePr>
        <p:xfrm>
          <a:off x="4867200" y="1765261"/>
          <a:ext cx="6705600" cy="440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4189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23a9901a884_0_599"/>
          <p:cNvSpPr txBox="1">
            <a:spLocks noGrp="1"/>
          </p:cNvSpPr>
          <p:nvPr>
            <p:ph sz="quarter" idx="12"/>
          </p:nvPr>
        </p:nvSpPr>
        <p:spPr>
          <a:xfrm>
            <a:off x="620184" y="1140009"/>
            <a:ext cx="6699952" cy="4525200"/>
          </a:xfrm>
        </p:spPr>
        <p:txBody>
          <a:bodyPr vert="horz" lIns="0" tIns="0" rIns="0" bIns="0" rtlCol="0" anchor="t">
            <a:noAutofit/>
          </a:bodyPr>
          <a:lstStyle/>
          <a:p>
            <a:pPr marL="356870" indent="-356870"/>
            <a:r>
              <a:rPr lang="en-GB" dirty="0">
                <a:latin typeface="Arial"/>
                <a:cs typeface="Arial"/>
              </a:rPr>
              <a:t>Six-institution retrospective analysis </a:t>
            </a:r>
            <a:endParaRPr lang="en-GB" dirty="0"/>
          </a:p>
          <a:p>
            <a:pPr marL="713740" lvl="1" indent="-256540"/>
            <a:r>
              <a:rPr lang="en-GB" dirty="0">
                <a:latin typeface="Arial"/>
                <a:cs typeface="Arial"/>
              </a:rPr>
              <a:t>87 pts treated with </a:t>
            </a:r>
            <a:r>
              <a:rPr lang="en-GB" dirty="0" err="1">
                <a:latin typeface="Arial"/>
                <a:cs typeface="Arial"/>
              </a:rPr>
              <a:t>abemaciclib</a:t>
            </a:r>
            <a:r>
              <a:rPr lang="en-GB" dirty="0">
                <a:latin typeface="Arial"/>
                <a:cs typeface="Arial"/>
              </a:rPr>
              <a:t> post </a:t>
            </a:r>
            <a:r>
              <a:rPr lang="en-GB" dirty="0" err="1">
                <a:latin typeface="Arial"/>
                <a:cs typeface="Arial"/>
              </a:rPr>
              <a:t>palbociclib</a:t>
            </a:r>
            <a:r>
              <a:rPr lang="en-GB" dirty="0">
                <a:latin typeface="Arial"/>
                <a:cs typeface="Arial"/>
              </a:rPr>
              <a:t>/</a:t>
            </a:r>
            <a:r>
              <a:rPr lang="en-GB" dirty="0" err="1">
                <a:latin typeface="Arial"/>
                <a:cs typeface="Arial"/>
              </a:rPr>
              <a:t>ribociclib</a:t>
            </a:r>
            <a:endParaRPr lang="en-GB" dirty="0" err="1"/>
          </a:p>
          <a:p>
            <a:pPr marL="713740" lvl="1" indent="-256540"/>
            <a:r>
              <a:rPr lang="en-GB" dirty="0">
                <a:latin typeface="Arial"/>
                <a:cs typeface="Arial"/>
              </a:rPr>
              <a:t>9.2% stopped </a:t>
            </a:r>
            <a:r>
              <a:rPr lang="en-GB" dirty="0" err="1">
                <a:latin typeface="Arial"/>
                <a:cs typeface="Arial"/>
              </a:rPr>
              <a:t>abema</a:t>
            </a:r>
            <a:r>
              <a:rPr lang="en-GB" dirty="0">
                <a:latin typeface="Arial"/>
                <a:cs typeface="Arial"/>
              </a:rPr>
              <a:t> due to toxicity without progression</a:t>
            </a:r>
          </a:p>
          <a:p>
            <a:pPr marL="713740" lvl="1" indent="-256540"/>
            <a:r>
              <a:rPr lang="en-GB" dirty="0">
                <a:latin typeface="Arial"/>
                <a:cs typeface="Arial"/>
              </a:rPr>
              <a:t>71.3% received non-sequential therapy with &gt;1 intervening non-CDK4/6i regimen</a:t>
            </a:r>
          </a:p>
          <a:p>
            <a:pPr marL="713740" lvl="1" indent="-256540"/>
            <a:r>
              <a:rPr lang="en-GB" dirty="0">
                <a:latin typeface="Arial"/>
                <a:cs typeface="Arial"/>
              </a:rPr>
              <a:t>Endocrine partners: FULV: 47.1%; AI: 27.6%; monotherapy, 19.5%</a:t>
            </a:r>
          </a:p>
          <a:p>
            <a:pPr marL="356870" indent="-356870"/>
            <a:r>
              <a:rPr lang="en-GB" dirty="0">
                <a:latin typeface="Arial"/>
                <a:cs typeface="Arial"/>
              </a:rPr>
              <a:t>Efficacy</a:t>
            </a:r>
          </a:p>
          <a:p>
            <a:pPr marL="713740" lvl="1" indent="-256540"/>
            <a:r>
              <a:rPr lang="en-GB" dirty="0">
                <a:latin typeface="Arial"/>
                <a:cs typeface="Arial"/>
              </a:rPr>
              <a:t>Subset of patients derived clinical benefit (with 36.8% received </a:t>
            </a:r>
            <a:r>
              <a:rPr lang="en-GB" dirty="0" err="1">
                <a:latin typeface="Arial"/>
                <a:cs typeface="Arial"/>
              </a:rPr>
              <a:t>abema</a:t>
            </a:r>
            <a:r>
              <a:rPr lang="en-GB" dirty="0">
                <a:latin typeface="Arial"/>
                <a:cs typeface="Arial"/>
              </a:rPr>
              <a:t> for ≥ 6 </a:t>
            </a:r>
            <a:r>
              <a:rPr lang="en-GB" dirty="0" err="1">
                <a:latin typeface="Arial"/>
                <a:cs typeface="Arial"/>
              </a:rPr>
              <a:t>mo</a:t>
            </a:r>
            <a:r>
              <a:rPr lang="en-GB" dirty="0">
                <a:latin typeface="Arial"/>
                <a:cs typeface="Arial"/>
              </a:rPr>
              <a:t>)</a:t>
            </a:r>
          </a:p>
          <a:p>
            <a:pPr marL="713740" lvl="1" indent="-256540"/>
            <a:r>
              <a:rPr lang="en-GB" dirty="0">
                <a:latin typeface="Arial"/>
                <a:cs typeface="Arial"/>
              </a:rPr>
              <a:t>No relationship between the duration of clinical benefit on </a:t>
            </a:r>
            <a:r>
              <a:rPr lang="en-GB" dirty="0" err="1">
                <a:latin typeface="Arial"/>
                <a:cs typeface="Arial"/>
              </a:rPr>
              <a:t>palbo</a:t>
            </a:r>
            <a:r>
              <a:rPr lang="en-GB" dirty="0">
                <a:latin typeface="Arial"/>
                <a:cs typeface="Arial"/>
              </a:rPr>
              <a:t> and subsequent duration of treatment on </a:t>
            </a:r>
            <a:r>
              <a:rPr lang="en-GB" dirty="0" err="1">
                <a:latin typeface="Arial"/>
                <a:cs typeface="Arial"/>
              </a:rPr>
              <a:t>abema</a:t>
            </a:r>
          </a:p>
          <a:p>
            <a:pPr marL="356870" indent="-356870"/>
            <a:r>
              <a:rPr lang="en-GB" dirty="0">
                <a:latin typeface="Arial"/>
                <a:cs typeface="Arial"/>
              </a:rPr>
              <a:t>Rapid progression on </a:t>
            </a:r>
            <a:r>
              <a:rPr lang="en-GB" dirty="0" err="1">
                <a:latin typeface="Arial"/>
                <a:cs typeface="Arial"/>
              </a:rPr>
              <a:t>abema</a:t>
            </a:r>
            <a:r>
              <a:rPr lang="en-GB" dirty="0">
                <a:latin typeface="Arial"/>
                <a:cs typeface="Arial"/>
              </a:rPr>
              <a:t> associated with RB1, ERBB2, and CCNE1 alterations were noted among patients with rapid progression on </a:t>
            </a:r>
            <a:r>
              <a:rPr lang="en-GB" dirty="0" err="1">
                <a:latin typeface="Arial"/>
                <a:cs typeface="Arial"/>
              </a:rPr>
              <a:t>abema</a:t>
            </a:r>
            <a:endParaRPr lang="en-GB">
              <a:latin typeface="Arial"/>
              <a:cs typeface="Arial"/>
            </a:endParaRPr>
          </a:p>
          <a:p>
            <a:pPr marL="356870" indent="-356870"/>
            <a:endParaRPr lang="en-GB"/>
          </a:p>
          <a:p>
            <a:pPr marL="356870" indent="-356870"/>
            <a:endParaRPr lang="en-GB"/>
          </a:p>
        </p:txBody>
      </p:sp>
      <p:sp>
        <p:nvSpPr>
          <p:cNvPr id="741" name="Google Shape;741;g23a9901a884_0_59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CASE SERIES: ABEMA POST PALBOCICLIB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F4FFD3-968C-16F3-0D05-445D69F0F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11F0A0-A6A3-B21A-28E5-EA2EED53A6B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260400"/>
            <a:ext cx="11380472" cy="365125"/>
          </a:xfrm>
        </p:spPr>
        <p:txBody>
          <a:bodyPr/>
          <a:lstStyle/>
          <a:p>
            <a:r>
              <a:rPr lang="en-GB" sz="1100" err="1">
                <a:solidFill>
                  <a:schemeClr val="tx2"/>
                </a:solidFill>
                <a:latin typeface="Arial"/>
                <a:cs typeface="Arial"/>
              </a:rPr>
              <a:t>abema</a:t>
            </a:r>
            <a:r>
              <a:rPr lang="en-GB" sz="1100" dirty="0">
                <a:solidFill>
                  <a:schemeClr val="tx2"/>
                </a:solidFill>
                <a:latin typeface="Arial"/>
                <a:cs typeface="Arial"/>
              </a:rPr>
              <a:t>, </a:t>
            </a:r>
            <a:r>
              <a:rPr lang="en-GB" sz="1100" err="1">
                <a:solidFill>
                  <a:schemeClr val="tx2"/>
                </a:solidFill>
                <a:latin typeface="Arial"/>
                <a:cs typeface="Arial"/>
              </a:rPr>
              <a:t>abemaciclib</a:t>
            </a:r>
            <a:r>
              <a:rPr lang="en-GB" sz="1100" dirty="0">
                <a:solidFill>
                  <a:schemeClr val="tx2"/>
                </a:solidFill>
                <a:latin typeface="Arial"/>
                <a:cs typeface="Arial"/>
              </a:rPr>
              <a:t>; AI, aromatase inhibitor; CCNE1, cyclin E1; </a:t>
            </a:r>
            <a:r>
              <a:rPr lang="en-GB" sz="11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CDK4/6(</a:t>
            </a:r>
            <a:r>
              <a:rPr lang="en-GB" sz="110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11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), cyclin-dependent kinase 4/6 (inhibitor); </a:t>
            </a:r>
            <a:r>
              <a:rPr lang="en-GB" sz="1100" dirty="0">
                <a:solidFill>
                  <a:schemeClr val="tx2"/>
                </a:solidFill>
                <a:latin typeface="Arial"/>
                <a:cs typeface="Arial"/>
              </a:rPr>
              <a:t>CI, confidence interval; </a:t>
            </a:r>
            <a:r>
              <a:rPr lang="en-GB" sz="11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pts, patients; </a:t>
            </a:r>
            <a:r>
              <a:rPr lang="en-GB" sz="1100" dirty="0">
                <a:solidFill>
                  <a:schemeClr val="tx2"/>
                </a:solidFill>
                <a:latin typeface="Arial"/>
                <a:cs typeface="Arial"/>
              </a:rPr>
              <a:t>ERBB2, v-erb-b2 avian erythroblastic leukaemia viral oncogene homolog 2; </a:t>
            </a:r>
            <a:r>
              <a:rPr lang="en-GB" sz="11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FULV, </a:t>
            </a:r>
            <a:r>
              <a:rPr lang="en-GB" sz="110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fulvestrant</a:t>
            </a:r>
            <a:r>
              <a:rPr lang="en-GB" sz="11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GB" sz="1100" err="1">
                <a:solidFill>
                  <a:schemeClr val="tx2"/>
                </a:solidFill>
                <a:latin typeface="Arial"/>
                <a:cs typeface="Arial"/>
              </a:rPr>
              <a:t>mo</a:t>
            </a:r>
            <a:r>
              <a:rPr lang="en-GB" sz="1100" dirty="0">
                <a:solidFill>
                  <a:schemeClr val="tx2"/>
                </a:solidFill>
                <a:latin typeface="Arial"/>
                <a:cs typeface="Arial"/>
              </a:rPr>
              <a:t>, months; NR, not reached; </a:t>
            </a:r>
            <a:r>
              <a:rPr lang="en-GB" sz="11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OS, overall survival; </a:t>
            </a:r>
            <a:r>
              <a:rPr lang="en-GB" sz="1100" dirty="0">
                <a:solidFill>
                  <a:schemeClr val="tx2"/>
                </a:solidFill>
                <a:latin typeface="Arial"/>
                <a:cs typeface="Arial"/>
              </a:rPr>
              <a:t>PFS, progression-free survival; RB1, retinoblastoma protein</a:t>
            </a:r>
          </a:p>
          <a:p>
            <a:r>
              <a:rPr lang="en-GB" sz="11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Wander SA, et al. J Natl </a:t>
            </a:r>
            <a:r>
              <a:rPr lang="en-GB" sz="110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Compr</a:t>
            </a:r>
            <a:r>
              <a:rPr lang="en-GB" sz="11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Canc</a:t>
            </a:r>
            <a:r>
              <a:rPr lang="en-GB" sz="11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Network</a:t>
            </a:r>
            <a:r>
              <a:rPr lang="en-GB" sz="1100" dirty="0">
                <a:solidFill>
                  <a:schemeClr val="tx2"/>
                </a:solidFill>
                <a:latin typeface="Arial"/>
                <a:cs typeface="Arial"/>
              </a:rPr>
              <a:t>. </a:t>
            </a:r>
            <a:r>
              <a:rPr lang="en-GB" sz="11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2021; </a:t>
            </a:r>
            <a:r>
              <a:rPr lang="en-GB" sz="110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doi</a:t>
            </a:r>
            <a:r>
              <a:rPr lang="en-GB" sz="11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: 10.6004/jnccn.2020.7662. Online ahead of print</a:t>
            </a:r>
            <a:endParaRPr lang="en-GB" sz="1100" dirty="0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37520-6295-3FF0-D42E-BFBC9B22861B}"/>
              </a:ext>
            </a:extLst>
          </p:cNvPr>
          <p:cNvSpPr txBox="1"/>
          <p:nvPr/>
        </p:nvSpPr>
        <p:spPr>
          <a:xfrm>
            <a:off x="9489288" y="2919909"/>
            <a:ext cx="134812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Follow-up (month)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4F9F68-2A08-6B47-4A7A-9FB683E15333}"/>
              </a:ext>
            </a:extLst>
          </p:cNvPr>
          <p:cNvSpPr txBox="1"/>
          <p:nvPr/>
        </p:nvSpPr>
        <p:spPr>
          <a:xfrm rot="16200000">
            <a:off x="6902336" y="1524394"/>
            <a:ext cx="189635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Progression-free survival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02A714-B9B8-52FF-2668-B60F40484CCD}"/>
              </a:ext>
            </a:extLst>
          </p:cNvPr>
          <p:cNvCxnSpPr>
            <a:cxnSpLocks/>
          </p:cNvCxnSpPr>
          <p:nvPr/>
        </p:nvCxnSpPr>
        <p:spPr>
          <a:xfrm>
            <a:off x="8428218" y="2108031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786B52-2F45-D3A4-5346-1708D250898D}"/>
              </a:ext>
            </a:extLst>
          </p:cNvPr>
          <p:cNvCxnSpPr>
            <a:cxnSpLocks/>
          </p:cNvCxnSpPr>
          <p:nvPr/>
        </p:nvCxnSpPr>
        <p:spPr>
          <a:xfrm>
            <a:off x="8428218" y="1582074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84D6542-9A82-46DF-F189-268A2548F2BC}"/>
              </a:ext>
            </a:extLst>
          </p:cNvPr>
          <p:cNvSpPr txBox="1"/>
          <p:nvPr/>
        </p:nvSpPr>
        <p:spPr>
          <a:xfrm>
            <a:off x="8083541" y="453677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1.00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187BE4-F2BE-7E88-C603-98B2628F0AB6}"/>
              </a:ext>
            </a:extLst>
          </p:cNvPr>
          <p:cNvCxnSpPr>
            <a:cxnSpLocks/>
          </p:cNvCxnSpPr>
          <p:nvPr/>
        </p:nvCxnSpPr>
        <p:spPr>
          <a:xfrm>
            <a:off x="8428218" y="539927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F3B62F-1C12-5D6F-0FF7-B2592699DED4}"/>
              </a:ext>
            </a:extLst>
          </p:cNvPr>
          <p:cNvCxnSpPr>
            <a:cxnSpLocks/>
          </p:cNvCxnSpPr>
          <p:nvPr/>
        </p:nvCxnSpPr>
        <p:spPr>
          <a:xfrm>
            <a:off x="8428218" y="1070064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C83CF1E-8B35-A3E5-4C47-38DD0A083342}"/>
              </a:ext>
            </a:extLst>
          </p:cNvPr>
          <p:cNvSpPr txBox="1"/>
          <p:nvPr/>
        </p:nvSpPr>
        <p:spPr>
          <a:xfrm>
            <a:off x="8083541" y="980639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0.75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E97563-30F3-6E3B-4886-93E2EEB028A1}"/>
              </a:ext>
            </a:extLst>
          </p:cNvPr>
          <p:cNvSpPr txBox="1"/>
          <p:nvPr/>
        </p:nvSpPr>
        <p:spPr>
          <a:xfrm>
            <a:off x="8083541" y="1502174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056A7C-C5D0-481A-D8F7-B675FE0AF19E}"/>
              </a:ext>
            </a:extLst>
          </p:cNvPr>
          <p:cNvSpPr txBox="1"/>
          <p:nvPr/>
        </p:nvSpPr>
        <p:spPr>
          <a:xfrm>
            <a:off x="8083541" y="2005906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853664-C111-9E38-6645-84B0891F6DE5}"/>
              </a:ext>
            </a:extLst>
          </p:cNvPr>
          <p:cNvSpPr txBox="1"/>
          <p:nvPr/>
        </p:nvSpPr>
        <p:spPr>
          <a:xfrm>
            <a:off x="8083541" y="2528839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0.00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16CFF32-60B4-7B7C-A516-D041DBAB2939}"/>
              </a:ext>
            </a:extLst>
          </p:cNvPr>
          <p:cNvCxnSpPr>
            <a:cxnSpLocks/>
          </p:cNvCxnSpPr>
          <p:nvPr/>
        </p:nvCxnSpPr>
        <p:spPr>
          <a:xfrm>
            <a:off x="8428218" y="2618264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203573-F952-99B7-2046-F962425F90A2}"/>
              </a:ext>
            </a:extLst>
          </p:cNvPr>
          <p:cNvCxnSpPr>
            <a:cxnSpLocks/>
          </p:cNvCxnSpPr>
          <p:nvPr/>
        </p:nvCxnSpPr>
        <p:spPr>
          <a:xfrm>
            <a:off x="8498068" y="2703989"/>
            <a:ext cx="329547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965879-EA5A-D961-FCB8-9ADA1FCB784C}"/>
              </a:ext>
            </a:extLst>
          </p:cNvPr>
          <p:cNvCxnSpPr>
            <a:cxnSpLocks/>
          </p:cNvCxnSpPr>
          <p:nvPr/>
        </p:nvCxnSpPr>
        <p:spPr>
          <a:xfrm flipV="1">
            <a:off x="8499147" y="468780"/>
            <a:ext cx="0" cy="22362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269CF2-F783-4EF5-086B-1997BBD4ADB9}"/>
              </a:ext>
            </a:extLst>
          </p:cNvPr>
          <p:cNvCxnSpPr>
            <a:cxnSpLocks/>
          </p:cNvCxnSpPr>
          <p:nvPr/>
        </p:nvCxnSpPr>
        <p:spPr>
          <a:xfrm rot="16200000">
            <a:off x="8545692" y="2738914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5162BE4-77E7-E26A-D320-CD6F2F88445C}"/>
              </a:ext>
            </a:extLst>
          </p:cNvPr>
          <p:cNvSpPr txBox="1"/>
          <p:nvPr/>
        </p:nvSpPr>
        <p:spPr>
          <a:xfrm>
            <a:off x="8539217" y="2779707"/>
            <a:ext cx="849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87A4E4E-16EC-B609-F7D2-7A25BC08D987}"/>
              </a:ext>
            </a:extLst>
          </p:cNvPr>
          <p:cNvCxnSpPr>
            <a:cxnSpLocks/>
          </p:cNvCxnSpPr>
          <p:nvPr/>
        </p:nvCxnSpPr>
        <p:spPr>
          <a:xfrm rot="16200000">
            <a:off x="10110967" y="2738914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C9B84C4-1166-5240-5CB1-227F20975C39}"/>
              </a:ext>
            </a:extLst>
          </p:cNvPr>
          <p:cNvSpPr txBox="1"/>
          <p:nvPr/>
        </p:nvSpPr>
        <p:spPr>
          <a:xfrm>
            <a:off x="10104492" y="2779707"/>
            <a:ext cx="849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DA0572-0B5B-2451-AD26-7106DAB86DE8}"/>
              </a:ext>
            </a:extLst>
          </p:cNvPr>
          <p:cNvCxnSpPr>
            <a:cxnSpLocks/>
          </p:cNvCxnSpPr>
          <p:nvPr/>
        </p:nvCxnSpPr>
        <p:spPr>
          <a:xfrm rot="16200000">
            <a:off x="10904717" y="2738914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D7C6C10-50D2-54C3-159C-552AF1DF54E6}"/>
              </a:ext>
            </a:extLst>
          </p:cNvPr>
          <p:cNvSpPr txBox="1"/>
          <p:nvPr/>
        </p:nvSpPr>
        <p:spPr>
          <a:xfrm>
            <a:off x="10898242" y="2779707"/>
            <a:ext cx="849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A19B558-DDEB-DBFA-BFF6-C0A9729A0A18}"/>
              </a:ext>
            </a:extLst>
          </p:cNvPr>
          <p:cNvCxnSpPr>
            <a:cxnSpLocks/>
          </p:cNvCxnSpPr>
          <p:nvPr/>
        </p:nvCxnSpPr>
        <p:spPr>
          <a:xfrm rot="16200000">
            <a:off x="11698467" y="2738914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DF48FE6-F33F-6ABE-DEF3-CB4FC98E04B0}"/>
              </a:ext>
            </a:extLst>
          </p:cNvPr>
          <p:cNvSpPr txBox="1"/>
          <p:nvPr/>
        </p:nvSpPr>
        <p:spPr>
          <a:xfrm>
            <a:off x="11649513" y="2779707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35E8522-170B-D80F-E33D-7D88F41350A5}"/>
              </a:ext>
            </a:extLst>
          </p:cNvPr>
          <p:cNvCxnSpPr>
            <a:cxnSpLocks/>
          </p:cNvCxnSpPr>
          <p:nvPr/>
        </p:nvCxnSpPr>
        <p:spPr>
          <a:xfrm rot="16200000">
            <a:off x="9320392" y="2738914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797BA03-5A1E-146D-DC25-180E28B36366}"/>
              </a:ext>
            </a:extLst>
          </p:cNvPr>
          <p:cNvSpPr txBox="1"/>
          <p:nvPr/>
        </p:nvSpPr>
        <p:spPr>
          <a:xfrm>
            <a:off x="9313917" y="2779707"/>
            <a:ext cx="849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A1190D-07EE-CF3F-DE5E-A2806913AE0B}"/>
              </a:ext>
            </a:extLst>
          </p:cNvPr>
          <p:cNvSpPr txBox="1"/>
          <p:nvPr/>
        </p:nvSpPr>
        <p:spPr>
          <a:xfrm>
            <a:off x="9914413" y="599953"/>
            <a:ext cx="171521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PFS, 5.3 mo (95% CI, 3.5-7.8)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02C6FD9-05C6-EAB9-278D-27ACE9293DCC}"/>
              </a:ext>
            </a:extLst>
          </p:cNvPr>
          <p:cNvSpPr txBox="1"/>
          <p:nvPr/>
        </p:nvSpPr>
        <p:spPr>
          <a:xfrm>
            <a:off x="8697200" y="2319338"/>
            <a:ext cx="85600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PFS, 5.3 mo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ED61F3-CA88-FB8D-54FB-CD535AEAE4E8}"/>
              </a:ext>
            </a:extLst>
          </p:cNvPr>
          <p:cNvSpPr txBox="1"/>
          <p:nvPr/>
        </p:nvSpPr>
        <p:spPr>
          <a:xfrm>
            <a:off x="8511164" y="3118920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A981DD5-91AF-4BF7-0ED8-1E9056709C33}"/>
              </a:ext>
            </a:extLst>
          </p:cNvPr>
          <p:cNvSpPr txBox="1"/>
          <p:nvPr/>
        </p:nvSpPr>
        <p:spPr>
          <a:xfrm>
            <a:off x="10076439" y="3118920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E019880-A825-AE07-F2C3-5EF9DA22AD0A}"/>
              </a:ext>
            </a:extLst>
          </p:cNvPr>
          <p:cNvSpPr txBox="1"/>
          <p:nvPr/>
        </p:nvSpPr>
        <p:spPr>
          <a:xfrm>
            <a:off x="10870189" y="3118920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EF79E6-4B3D-D2C4-0183-30779624AF28}"/>
              </a:ext>
            </a:extLst>
          </p:cNvPr>
          <p:cNvSpPr txBox="1"/>
          <p:nvPr/>
        </p:nvSpPr>
        <p:spPr>
          <a:xfrm>
            <a:off x="11699206" y="3118920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3600D3B-9951-054A-068A-11AC93A0EA4F}"/>
              </a:ext>
            </a:extLst>
          </p:cNvPr>
          <p:cNvSpPr txBox="1"/>
          <p:nvPr/>
        </p:nvSpPr>
        <p:spPr>
          <a:xfrm>
            <a:off x="9285864" y="3118920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D63DA4-AC3C-6563-02CD-D41FE78F5D3B}"/>
              </a:ext>
            </a:extLst>
          </p:cNvPr>
          <p:cNvSpPr txBox="1"/>
          <p:nvPr/>
        </p:nvSpPr>
        <p:spPr>
          <a:xfrm>
            <a:off x="7802372" y="3118920"/>
            <a:ext cx="61715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No. at risk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803146-849C-BDC4-C21B-A05FE8DEC7AB}"/>
              </a:ext>
            </a:extLst>
          </p:cNvPr>
          <p:cNvSpPr txBox="1"/>
          <p:nvPr/>
        </p:nvSpPr>
        <p:spPr>
          <a:xfrm>
            <a:off x="9489288" y="5692606"/>
            <a:ext cx="134812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Follow-up (month)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0FFBE2-621D-53F8-655A-F8659588DDBB}"/>
              </a:ext>
            </a:extLst>
          </p:cNvPr>
          <p:cNvSpPr txBox="1"/>
          <p:nvPr/>
        </p:nvSpPr>
        <p:spPr>
          <a:xfrm rot="16200000">
            <a:off x="7278240" y="4348571"/>
            <a:ext cx="11445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Overall survival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CB8C9A3-AFBA-92F6-FCC5-93C5F6AD8A58}"/>
              </a:ext>
            </a:extLst>
          </p:cNvPr>
          <p:cNvCxnSpPr>
            <a:cxnSpLocks/>
          </p:cNvCxnSpPr>
          <p:nvPr/>
        </p:nvCxnSpPr>
        <p:spPr>
          <a:xfrm>
            <a:off x="8428218" y="4905913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47A10B6-B14C-71F5-3B23-3DA492F3E92A}"/>
              </a:ext>
            </a:extLst>
          </p:cNvPr>
          <p:cNvCxnSpPr>
            <a:cxnSpLocks/>
          </p:cNvCxnSpPr>
          <p:nvPr/>
        </p:nvCxnSpPr>
        <p:spPr>
          <a:xfrm>
            <a:off x="8428218" y="4435598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0D8DE74-7B5E-32DC-88AC-E9D161848DAD}"/>
              </a:ext>
            </a:extLst>
          </p:cNvPr>
          <p:cNvSpPr txBox="1"/>
          <p:nvPr/>
        </p:nvSpPr>
        <p:spPr>
          <a:xfrm>
            <a:off x="8083541" y="3380918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1.00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EDD0604-E27E-0315-3A77-8B749B110502}"/>
              </a:ext>
            </a:extLst>
          </p:cNvPr>
          <p:cNvCxnSpPr>
            <a:cxnSpLocks/>
          </p:cNvCxnSpPr>
          <p:nvPr/>
        </p:nvCxnSpPr>
        <p:spPr>
          <a:xfrm>
            <a:off x="8428218" y="3467168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A56719B-B302-1A28-E655-03BEEE2B0522}"/>
              </a:ext>
            </a:extLst>
          </p:cNvPr>
          <p:cNvCxnSpPr>
            <a:cxnSpLocks/>
          </p:cNvCxnSpPr>
          <p:nvPr/>
        </p:nvCxnSpPr>
        <p:spPr>
          <a:xfrm>
            <a:off x="8428218" y="3947375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0396564-0B8B-DE4B-5A08-76AEF2752437}"/>
              </a:ext>
            </a:extLst>
          </p:cNvPr>
          <p:cNvSpPr txBox="1"/>
          <p:nvPr/>
        </p:nvSpPr>
        <p:spPr>
          <a:xfrm>
            <a:off x="8083541" y="3857950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0.75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5066EA-FFC2-16FE-C138-95CD67975A0E}"/>
              </a:ext>
            </a:extLst>
          </p:cNvPr>
          <p:cNvSpPr txBox="1"/>
          <p:nvPr/>
        </p:nvSpPr>
        <p:spPr>
          <a:xfrm>
            <a:off x="8083541" y="4355698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EA53B7D-A8AB-C8B3-C898-2FDC930250BA}"/>
              </a:ext>
            </a:extLst>
          </p:cNvPr>
          <p:cNvSpPr txBox="1"/>
          <p:nvPr/>
        </p:nvSpPr>
        <p:spPr>
          <a:xfrm>
            <a:off x="8083541" y="4803788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BDDD51D-44E9-5075-9143-B3C72D4D06A9}"/>
              </a:ext>
            </a:extLst>
          </p:cNvPr>
          <p:cNvSpPr txBox="1"/>
          <p:nvPr/>
        </p:nvSpPr>
        <p:spPr>
          <a:xfrm>
            <a:off x="8083541" y="5301536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0.00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F6B06D5-E80F-9BD2-17B9-6A810FEEB577}"/>
              </a:ext>
            </a:extLst>
          </p:cNvPr>
          <p:cNvCxnSpPr>
            <a:cxnSpLocks/>
          </p:cNvCxnSpPr>
          <p:nvPr/>
        </p:nvCxnSpPr>
        <p:spPr>
          <a:xfrm>
            <a:off x="8428218" y="5390961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1BFE5D2-FB55-0B76-EF83-57D10106460B}"/>
              </a:ext>
            </a:extLst>
          </p:cNvPr>
          <p:cNvCxnSpPr>
            <a:cxnSpLocks/>
          </p:cNvCxnSpPr>
          <p:nvPr/>
        </p:nvCxnSpPr>
        <p:spPr>
          <a:xfrm>
            <a:off x="8498068" y="5476686"/>
            <a:ext cx="329547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DB12D09-F090-C24C-CA27-1EE8A9144CA3}"/>
              </a:ext>
            </a:extLst>
          </p:cNvPr>
          <p:cNvCxnSpPr>
            <a:cxnSpLocks/>
          </p:cNvCxnSpPr>
          <p:nvPr/>
        </p:nvCxnSpPr>
        <p:spPr>
          <a:xfrm flipV="1">
            <a:off x="8499147" y="3380918"/>
            <a:ext cx="0" cy="209684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BC09BA2-1B85-A721-F912-C63BBE64E049}"/>
              </a:ext>
            </a:extLst>
          </p:cNvPr>
          <p:cNvCxnSpPr>
            <a:cxnSpLocks/>
          </p:cNvCxnSpPr>
          <p:nvPr/>
        </p:nvCxnSpPr>
        <p:spPr>
          <a:xfrm rot="16200000">
            <a:off x="8545692" y="5511611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4" name="TextBox 703">
            <a:extLst>
              <a:ext uri="{FF2B5EF4-FFF2-40B4-BE49-F238E27FC236}">
                <a16:creationId xmlns:a16="http://schemas.microsoft.com/office/drawing/2014/main" id="{3B39FA2B-1BB6-9987-2106-0D15B595B3C5}"/>
              </a:ext>
            </a:extLst>
          </p:cNvPr>
          <p:cNvSpPr txBox="1"/>
          <p:nvPr/>
        </p:nvSpPr>
        <p:spPr>
          <a:xfrm>
            <a:off x="8539217" y="5552404"/>
            <a:ext cx="849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705" name="Straight Connector 704">
            <a:extLst>
              <a:ext uri="{FF2B5EF4-FFF2-40B4-BE49-F238E27FC236}">
                <a16:creationId xmlns:a16="http://schemas.microsoft.com/office/drawing/2014/main" id="{482BE6E9-02BB-5A98-8108-B785675C43E2}"/>
              </a:ext>
            </a:extLst>
          </p:cNvPr>
          <p:cNvCxnSpPr>
            <a:cxnSpLocks/>
          </p:cNvCxnSpPr>
          <p:nvPr/>
        </p:nvCxnSpPr>
        <p:spPr>
          <a:xfrm rot="16200000">
            <a:off x="9563687" y="5511611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6" name="TextBox 705">
            <a:extLst>
              <a:ext uri="{FF2B5EF4-FFF2-40B4-BE49-F238E27FC236}">
                <a16:creationId xmlns:a16="http://schemas.microsoft.com/office/drawing/2014/main" id="{55A41906-B26A-F0A5-EB1E-9027ACE3408A}"/>
              </a:ext>
            </a:extLst>
          </p:cNvPr>
          <p:cNvSpPr txBox="1"/>
          <p:nvPr/>
        </p:nvSpPr>
        <p:spPr>
          <a:xfrm>
            <a:off x="9557212" y="5552404"/>
            <a:ext cx="849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707" name="Straight Connector 706">
            <a:extLst>
              <a:ext uri="{FF2B5EF4-FFF2-40B4-BE49-F238E27FC236}">
                <a16:creationId xmlns:a16="http://schemas.microsoft.com/office/drawing/2014/main" id="{79236F79-E0A6-5947-7765-70D55A04B268}"/>
              </a:ext>
            </a:extLst>
          </p:cNvPr>
          <p:cNvCxnSpPr>
            <a:cxnSpLocks/>
          </p:cNvCxnSpPr>
          <p:nvPr/>
        </p:nvCxnSpPr>
        <p:spPr>
          <a:xfrm rot="16200000">
            <a:off x="10093782" y="5511611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8" name="TextBox 707">
            <a:extLst>
              <a:ext uri="{FF2B5EF4-FFF2-40B4-BE49-F238E27FC236}">
                <a16:creationId xmlns:a16="http://schemas.microsoft.com/office/drawing/2014/main" id="{C161E811-CBCC-E816-5965-6A363A8EE26F}"/>
              </a:ext>
            </a:extLst>
          </p:cNvPr>
          <p:cNvSpPr txBox="1"/>
          <p:nvPr/>
        </p:nvSpPr>
        <p:spPr>
          <a:xfrm>
            <a:off x="10087307" y="5552404"/>
            <a:ext cx="849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709" name="Straight Connector 708">
            <a:extLst>
              <a:ext uri="{FF2B5EF4-FFF2-40B4-BE49-F238E27FC236}">
                <a16:creationId xmlns:a16="http://schemas.microsoft.com/office/drawing/2014/main" id="{738172F9-1F59-3A0E-A5B2-989CA64055F3}"/>
              </a:ext>
            </a:extLst>
          </p:cNvPr>
          <p:cNvCxnSpPr>
            <a:cxnSpLocks/>
          </p:cNvCxnSpPr>
          <p:nvPr/>
        </p:nvCxnSpPr>
        <p:spPr>
          <a:xfrm rot="16200000">
            <a:off x="10616674" y="5511611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0" name="TextBox 709">
            <a:extLst>
              <a:ext uri="{FF2B5EF4-FFF2-40B4-BE49-F238E27FC236}">
                <a16:creationId xmlns:a16="http://schemas.microsoft.com/office/drawing/2014/main" id="{A162B22A-43D6-D61F-8C76-C01326C58D4A}"/>
              </a:ext>
            </a:extLst>
          </p:cNvPr>
          <p:cNvSpPr txBox="1"/>
          <p:nvPr/>
        </p:nvSpPr>
        <p:spPr>
          <a:xfrm>
            <a:off x="10567720" y="555240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711" name="Straight Connector 710">
            <a:extLst>
              <a:ext uri="{FF2B5EF4-FFF2-40B4-BE49-F238E27FC236}">
                <a16:creationId xmlns:a16="http://schemas.microsoft.com/office/drawing/2014/main" id="{1609485E-0426-8749-57D8-87F556436C3E}"/>
              </a:ext>
            </a:extLst>
          </p:cNvPr>
          <p:cNvCxnSpPr>
            <a:cxnSpLocks/>
          </p:cNvCxnSpPr>
          <p:nvPr/>
        </p:nvCxnSpPr>
        <p:spPr>
          <a:xfrm rot="16200000">
            <a:off x="9040850" y="5511611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2" name="TextBox 711">
            <a:extLst>
              <a:ext uri="{FF2B5EF4-FFF2-40B4-BE49-F238E27FC236}">
                <a16:creationId xmlns:a16="http://schemas.microsoft.com/office/drawing/2014/main" id="{B47A47F8-F11B-5251-A879-5C5A7D0F1AD4}"/>
              </a:ext>
            </a:extLst>
          </p:cNvPr>
          <p:cNvSpPr txBox="1"/>
          <p:nvPr/>
        </p:nvSpPr>
        <p:spPr>
          <a:xfrm>
            <a:off x="9034375" y="5552404"/>
            <a:ext cx="849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3" name="TextBox 712">
            <a:extLst>
              <a:ext uri="{FF2B5EF4-FFF2-40B4-BE49-F238E27FC236}">
                <a16:creationId xmlns:a16="http://schemas.microsoft.com/office/drawing/2014/main" id="{DCBF684D-C496-9C4A-44C2-FC3C548B34F7}"/>
              </a:ext>
            </a:extLst>
          </p:cNvPr>
          <p:cNvSpPr txBox="1"/>
          <p:nvPr/>
        </p:nvSpPr>
        <p:spPr>
          <a:xfrm>
            <a:off x="8693193" y="5232813"/>
            <a:ext cx="180177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OS, 17.2 mo (95% CI, 13.2-NR)</a:t>
            </a:r>
          </a:p>
        </p:txBody>
      </p:sp>
      <p:sp>
        <p:nvSpPr>
          <p:cNvPr id="714" name="TextBox 713">
            <a:extLst>
              <a:ext uri="{FF2B5EF4-FFF2-40B4-BE49-F238E27FC236}">
                <a16:creationId xmlns:a16="http://schemas.microsoft.com/office/drawing/2014/main" id="{33B4735D-164C-3B35-7CBB-917968FC10C8}"/>
              </a:ext>
            </a:extLst>
          </p:cNvPr>
          <p:cNvSpPr txBox="1"/>
          <p:nvPr/>
        </p:nvSpPr>
        <p:spPr>
          <a:xfrm>
            <a:off x="8693193" y="5010289"/>
            <a:ext cx="8640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OS, 17.2 mo</a:t>
            </a:r>
          </a:p>
        </p:txBody>
      </p:sp>
      <p:sp>
        <p:nvSpPr>
          <p:cNvPr id="715" name="TextBox 714">
            <a:extLst>
              <a:ext uri="{FF2B5EF4-FFF2-40B4-BE49-F238E27FC236}">
                <a16:creationId xmlns:a16="http://schemas.microsoft.com/office/drawing/2014/main" id="{07D9BA5D-ACAA-4261-4F8E-8B50EA18E563}"/>
              </a:ext>
            </a:extLst>
          </p:cNvPr>
          <p:cNvSpPr txBox="1"/>
          <p:nvPr/>
        </p:nvSpPr>
        <p:spPr>
          <a:xfrm>
            <a:off x="8511164" y="58916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716" name="TextBox 715">
            <a:extLst>
              <a:ext uri="{FF2B5EF4-FFF2-40B4-BE49-F238E27FC236}">
                <a16:creationId xmlns:a16="http://schemas.microsoft.com/office/drawing/2014/main" id="{E3236C72-88E2-94E3-1F33-99FC311FBA9B}"/>
              </a:ext>
            </a:extLst>
          </p:cNvPr>
          <p:cNvSpPr txBox="1"/>
          <p:nvPr/>
        </p:nvSpPr>
        <p:spPr>
          <a:xfrm>
            <a:off x="10059482" y="58916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717" name="TextBox 716">
            <a:extLst>
              <a:ext uri="{FF2B5EF4-FFF2-40B4-BE49-F238E27FC236}">
                <a16:creationId xmlns:a16="http://schemas.microsoft.com/office/drawing/2014/main" id="{DA2DD07F-5FE3-CDF1-E6A1-650DFBDFDC40}"/>
              </a:ext>
            </a:extLst>
          </p:cNvPr>
          <p:cNvSpPr txBox="1"/>
          <p:nvPr/>
        </p:nvSpPr>
        <p:spPr>
          <a:xfrm>
            <a:off x="10584494" y="58916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718" name="TextBox 717">
            <a:extLst>
              <a:ext uri="{FF2B5EF4-FFF2-40B4-BE49-F238E27FC236}">
                <a16:creationId xmlns:a16="http://schemas.microsoft.com/office/drawing/2014/main" id="{F75257BD-990F-E0D7-AC62-E768C18E2048}"/>
              </a:ext>
            </a:extLst>
          </p:cNvPr>
          <p:cNvSpPr txBox="1"/>
          <p:nvPr/>
        </p:nvSpPr>
        <p:spPr>
          <a:xfrm>
            <a:off x="11699206" y="5891617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19" name="TextBox 718">
            <a:extLst>
              <a:ext uri="{FF2B5EF4-FFF2-40B4-BE49-F238E27FC236}">
                <a16:creationId xmlns:a16="http://schemas.microsoft.com/office/drawing/2014/main" id="{84F4C2D9-0E51-91C8-0DE5-FB416FC34AE1}"/>
              </a:ext>
            </a:extLst>
          </p:cNvPr>
          <p:cNvSpPr txBox="1"/>
          <p:nvPr/>
        </p:nvSpPr>
        <p:spPr>
          <a:xfrm>
            <a:off x="9006322" y="58916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720" name="TextBox 719">
            <a:extLst>
              <a:ext uri="{FF2B5EF4-FFF2-40B4-BE49-F238E27FC236}">
                <a16:creationId xmlns:a16="http://schemas.microsoft.com/office/drawing/2014/main" id="{5CBB1FD1-B2B0-2A16-542D-CAE9CB233277}"/>
              </a:ext>
            </a:extLst>
          </p:cNvPr>
          <p:cNvSpPr txBox="1"/>
          <p:nvPr/>
        </p:nvSpPr>
        <p:spPr>
          <a:xfrm>
            <a:off x="7802372" y="5891617"/>
            <a:ext cx="61715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No. at risk</a:t>
            </a:r>
          </a:p>
        </p:txBody>
      </p:sp>
      <p:cxnSp>
        <p:nvCxnSpPr>
          <p:cNvPr id="724" name="Straight Connector 723">
            <a:extLst>
              <a:ext uri="{FF2B5EF4-FFF2-40B4-BE49-F238E27FC236}">
                <a16:creationId xmlns:a16="http://schemas.microsoft.com/office/drawing/2014/main" id="{10444072-EF23-008D-69C9-58B3BA8EF725}"/>
              </a:ext>
            </a:extLst>
          </p:cNvPr>
          <p:cNvCxnSpPr>
            <a:cxnSpLocks/>
          </p:cNvCxnSpPr>
          <p:nvPr/>
        </p:nvCxnSpPr>
        <p:spPr>
          <a:xfrm rot="16200000">
            <a:off x="11140549" y="5511611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5" name="TextBox 724">
            <a:extLst>
              <a:ext uri="{FF2B5EF4-FFF2-40B4-BE49-F238E27FC236}">
                <a16:creationId xmlns:a16="http://schemas.microsoft.com/office/drawing/2014/main" id="{6CCF6A3C-B2C0-01D6-B1FC-A0EEDB99ED04}"/>
              </a:ext>
            </a:extLst>
          </p:cNvPr>
          <p:cNvSpPr txBox="1"/>
          <p:nvPr/>
        </p:nvSpPr>
        <p:spPr>
          <a:xfrm>
            <a:off x="11091595" y="555240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726" name="Straight Connector 725">
            <a:extLst>
              <a:ext uri="{FF2B5EF4-FFF2-40B4-BE49-F238E27FC236}">
                <a16:creationId xmlns:a16="http://schemas.microsoft.com/office/drawing/2014/main" id="{D348F20B-BB46-B4A3-476B-888FA86949ED}"/>
              </a:ext>
            </a:extLst>
          </p:cNvPr>
          <p:cNvCxnSpPr>
            <a:cxnSpLocks/>
          </p:cNvCxnSpPr>
          <p:nvPr/>
        </p:nvCxnSpPr>
        <p:spPr>
          <a:xfrm rot="16200000">
            <a:off x="11664424" y="5511611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7" name="TextBox 726">
            <a:extLst>
              <a:ext uri="{FF2B5EF4-FFF2-40B4-BE49-F238E27FC236}">
                <a16:creationId xmlns:a16="http://schemas.microsoft.com/office/drawing/2014/main" id="{73AFD7B5-BCB0-8AF4-84ED-FEB47D64443D}"/>
              </a:ext>
            </a:extLst>
          </p:cNvPr>
          <p:cNvSpPr txBox="1"/>
          <p:nvPr/>
        </p:nvSpPr>
        <p:spPr>
          <a:xfrm>
            <a:off x="11615470" y="555240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3220EB96-C391-B304-3088-123EB9D9AFB3}"/>
              </a:ext>
            </a:extLst>
          </p:cNvPr>
          <p:cNvSpPr txBox="1"/>
          <p:nvPr/>
        </p:nvSpPr>
        <p:spPr>
          <a:xfrm>
            <a:off x="11098789" y="58916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729" name="TextBox 728">
            <a:extLst>
              <a:ext uri="{FF2B5EF4-FFF2-40B4-BE49-F238E27FC236}">
                <a16:creationId xmlns:a16="http://schemas.microsoft.com/office/drawing/2014/main" id="{80E2A060-E891-0CCA-0499-04DDD8D42786}"/>
              </a:ext>
            </a:extLst>
          </p:cNvPr>
          <p:cNvSpPr txBox="1"/>
          <p:nvPr/>
        </p:nvSpPr>
        <p:spPr>
          <a:xfrm>
            <a:off x="9536547" y="5891617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62</a:t>
            </a:r>
          </a:p>
        </p:txBody>
      </p:sp>
      <p:pic>
        <p:nvPicPr>
          <p:cNvPr id="731" name="Graphic 730">
            <a:extLst>
              <a:ext uri="{FF2B5EF4-FFF2-40B4-BE49-F238E27FC236}">
                <a16:creationId xmlns:a16="http://schemas.microsoft.com/office/drawing/2014/main" id="{08E13A75-7414-9E7D-886C-F55EA26E5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8068" y="487302"/>
            <a:ext cx="3187477" cy="1933012"/>
          </a:xfrm>
          <a:prstGeom prst="rect">
            <a:avLst/>
          </a:prstGeom>
        </p:spPr>
      </p:pic>
      <p:pic>
        <p:nvPicPr>
          <p:cNvPr id="733" name="Graphic 732">
            <a:extLst>
              <a:ext uri="{FF2B5EF4-FFF2-40B4-BE49-F238E27FC236}">
                <a16:creationId xmlns:a16="http://schemas.microsoft.com/office/drawing/2014/main" id="{8339BB27-4BF3-703C-95A9-0D83C9F9A9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98068" y="3226993"/>
            <a:ext cx="3250438" cy="194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36183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3a9901a884_0_60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PACE TRIAL : </a:t>
            </a:r>
            <a:r>
              <a:rPr lang="en-GB" b="0">
                <a:latin typeface="Arial"/>
                <a:cs typeface="Arial"/>
              </a:rPr>
              <a:t>Palbociclib after CDK &amp; ET in </a:t>
            </a:r>
            <a:r>
              <a:rPr lang="en-GB" b="0" err="1">
                <a:latin typeface="Arial"/>
                <a:cs typeface="Arial"/>
              </a:rPr>
              <a:t>hR</a:t>
            </a:r>
            <a:r>
              <a:rPr lang="en-GB" b="0">
                <a:latin typeface="Arial"/>
                <a:cs typeface="Arial"/>
              </a:rPr>
              <a:t>+ </a:t>
            </a:r>
            <a:r>
              <a:rPr lang="en-GB" b="0" err="1">
                <a:latin typeface="Arial"/>
                <a:cs typeface="Arial"/>
              </a:rPr>
              <a:t>mbc</a:t>
            </a:r>
            <a:endParaRPr lang="en-GB" b="0" err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F2C0C-B8FE-6349-9789-69117AECA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AE0D38-691B-0404-D009-AFB1F3062E8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1020432" cy="365125"/>
          </a:xfrm>
        </p:spPr>
        <p:txBody>
          <a:bodyPr anchor="b"/>
          <a:lstStyle/>
          <a:p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C1D1, cycle 1 day 1; CDK4/6i, cyclin-dependent 4/6 inhibitor; chemo, chemotherapy; CTC, circulating tumour cell; ctDNA, circulating tumour DNA; d, day; ESR1, estrogen receptor 1; ET, endocrine therapy;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HER2, human epidermal growth factor receptor 2;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HR, hormone receptor; IM, intramuscular; IV, intravenous;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MBC, metastatic breast cancer; PFS, progression-free survival;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PIK3CA, phosphatidylinositol-4,5-bisphosphate 3-kinase catalytic subunit alpha;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PO, orally; </a:t>
            </a:r>
            <a:r>
              <a:rPr lang="en-GB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qd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, every day;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Rb, retinoblastoma;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RECIST, response evaluation criteria in solid tumours; SD, stable disease</a:t>
            </a:r>
          </a:p>
          <a:p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Presented by Erica Mayer, ASCO 2022. Oral presentation</a:t>
            </a:r>
            <a:endParaRPr lang="en-GB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6CABE-3125-AD1E-DA18-B75435A6DFEA}"/>
              </a:ext>
            </a:extLst>
          </p:cNvPr>
          <p:cNvSpPr txBox="1"/>
          <p:nvPr/>
        </p:nvSpPr>
        <p:spPr>
          <a:xfrm>
            <a:off x="4040467" y="2813071"/>
            <a:ext cx="5321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4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N=220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F5679C-3850-0139-DC7C-1DDC0FAE9CC4}"/>
              </a:ext>
            </a:extLst>
          </p:cNvPr>
          <p:cNvSpPr txBox="1"/>
          <p:nvPr/>
        </p:nvSpPr>
        <p:spPr>
          <a:xfrm>
            <a:off x="4519649" y="4055790"/>
            <a:ext cx="1746806" cy="4420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72000" tIns="36000" rIns="72000" bIns="3600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Baseline archival tissue</a:t>
            </a:r>
            <a:b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Baseline ctDNA, CTC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8C38CBF-5823-4627-624D-4E981DE22BCA}"/>
              </a:ext>
            </a:extLst>
          </p:cNvPr>
          <p:cNvSpPr/>
          <p:nvPr/>
        </p:nvSpPr>
        <p:spPr>
          <a:xfrm>
            <a:off x="842007" y="1282672"/>
            <a:ext cx="2232248" cy="1774131"/>
          </a:xfrm>
          <a:prstGeom prst="roundRect">
            <a:avLst>
              <a:gd name="adj" fmla="val 12248"/>
            </a:avLst>
          </a:prstGeom>
          <a:solidFill>
            <a:schemeClr val="bg1"/>
          </a:solidFill>
          <a:ln w="2222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>
              <a:spcAft>
                <a:spcPts val="200"/>
              </a:spcAft>
            </a:pPr>
            <a:r>
              <a:rPr lang="en-GB" sz="1200" b="1" u="sng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Eligibility Criteria</a:t>
            </a:r>
          </a:p>
          <a:p>
            <a:pPr marL="171450" indent="-171450" algn="l"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HR+/HER2- MBC</a:t>
            </a:r>
          </a:p>
          <a:p>
            <a:pPr marL="171450" indent="-171450" algn="l"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Progression on CDK4/6i </a:t>
            </a:r>
            <a:br>
              <a:rPr lang="en-GB" sz="1200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and ET, with ≥6 mo SD on</a:t>
            </a:r>
            <a:br>
              <a:rPr lang="en-GB" sz="1200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prior regimen</a:t>
            </a:r>
          </a:p>
          <a:p>
            <a:pPr marL="171450" indent="-171450" algn="l"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≤2 prior lines ET for MBC</a:t>
            </a:r>
          </a:p>
          <a:p>
            <a:pPr marL="171450" indent="-171450" algn="l"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 prior fulvestrant</a:t>
            </a:r>
          </a:p>
          <a:p>
            <a:pPr marL="171450" indent="-171450" algn="l"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0-1 prior chemo for MBC</a:t>
            </a: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87DEBD3-B255-77B9-45C5-582D1F734BD2}"/>
              </a:ext>
            </a:extLst>
          </p:cNvPr>
          <p:cNvSpPr/>
          <p:nvPr/>
        </p:nvSpPr>
        <p:spPr>
          <a:xfrm>
            <a:off x="3579168" y="1780720"/>
            <a:ext cx="1454795" cy="778034"/>
          </a:xfrm>
          <a:prstGeom prst="roundRect">
            <a:avLst>
              <a:gd name="adj" fmla="val 12248"/>
            </a:avLst>
          </a:prstGeom>
          <a:solidFill>
            <a:schemeClr val="bg1"/>
          </a:solidFill>
          <a:ln w="2222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200"/>
              </a:spcAft>
            </a:pPr>
            <a:r>
              <a:rPr lang="en-GB" sz="9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1:2:1 randomisation;</a:t>
            </a:r>
            <a:br>
              <a:rPr lang="en-GB" sz="9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stratified by exposure</a:t>
            </a:r>
            <a:br>
              <a:rPr lang="en-GB" sz="9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to chemo between</a:t>
            </a:r>
            <a:br>
              <a:rPr lang="en-GB" sz="9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CDK4/6i and entry</a:t>
            </a:r>
            <a:br>
              <a:rPr lang="en-GB" sz="9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onto trial</a:t>
            </a:r>
            <a:endParaRPr lang="en-GB" sz="90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1836B3-1A04-C2AD-169B-5A33D3F3C17A}"/>
              </a:ext>
            </a:extLst>
          </p:cNvPr>
          <p:cNvCxnSpPr>
            <a:cxnSpLocks/>
          </p:cNvCxnSpPr>
          <p:nvPr/>
        </p:nvCxnSpPr>
        <p:spPr>
          <a:xfrm>
            <a:off x="3116397" y="2169737"/>
            <a:ext cx="394096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3688C88-9D47-1736-26AB-AE8E6F28B1D6}"/>
              </a:ext>
            </a:extLst>
          </p:cNvPr>
          <p:cNvSpPr txBox="1"/>
          <p:nvPr/>
        </p:nvSpPr>
        <p:spPr>
          <a:xfrm>
            <a:off x="6894869" y="4055790"/>
            <a:ext cx="589439" cy="2573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72000" tIns="36000" rIns="72000" bIns="3600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ctDNA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6EB61E6-5967-C688-87A0-F37E7142FD1A}"/>
              </a:ext>
            </a:extLst>
          </p:cNvPr>
          <p:cNvCxnSpPr>
            <a:cxnSpLocks/>
          </p:cNvCxnSpPr>
          <p:nvPr/>
        </p:nvCxnSpPr>
        <p:spPr>
          <a:xfrm rot="16200000">
            <a:off x="6992540" y="3770064"/>
            <a:ext cx="394096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11233C8-83C5-A3C1-CD90-DB49B3DF84E3}"/>
              </a:ext>
            </a:extLst>
          </p:cNvPr>
          <p:cNvSpPr txBox="1"/>
          <p:nvPr/>
        </p:nvSpPr>
        <p:spPr>
          <a:xfrm>
            <a:off x="9402095" y="4055790"/>
            <a:ext cx="589439" cy="2573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72000" tIns="36000" rIns="72000" bIns="3600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ctDNA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BA6928-952E-978C-45B2-00380C3B7ADD}"/>
              </a:ext>
            </a:extLst>
          </p:cNvPr>
          <p:cNvCxnSpPr>
            <a:cxnSpLocks/>
          </p:cNvCxnSpPr>
          <p:nvPr/>
        </p:nvCxnSpPr>
        <p:spPr>
          <a:xfrm rot="16200000">
            <a:off x="9499766" y="3770064"/>
            <a:ext cx="394096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BF1A1B8-DF5D-5F58-E2BA-63687ECF196F}"/>
              </a:ext>
            </a:extLst>
          </p:cNvPr>
          <p:cNvSpPr txBox="1"/>
          <p:nvPr/>
        </p:nvSpPr>
        <p:spPr>
          <a:xfrm>
            <a:off x="8133734" y="4055790"/>
            <a:ext cx="589438" cy="4676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72000" tIns="36000" rIns="72000" bIns="3600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ctDNA</a:t>
            </a:r>
          </a:p>
          <a:p>
            <a:pPr algn="ctr">
              <a:spcAft>
                <a:spcPts val="200"/>
              </a:spcAft>
            </a:pPr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CTC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2622E0-BB8F-417D-32A8-D26D449BC00F}"/>
              </a:ext>
            </a:extLst>
          </p:cNvPr>
          <p:cNvCxnSpPr>
            <a:cxnSpLocks/>
          </p:cNvCxnSpPr>
          <p:nvPr/>
        </p:nvCxnSpPr>
        <p:spPr>
          <a:xfrm rot="16200000">
            <a:off x="8231405" y="3770064"/>
            <a:ext cx="394096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A0AD5B4-7AF8-6AF6-4D4D-C012885C0E95}"/>
              </a:ext>
            </a:extLst>
          </p:cNvPr>
          <p:cNvSpPr txBox="1"/>
          <p:nvPr/>
        </p:nvSpPr>
        <p:spPr>
          <a:xfrm>
            <a:off x="10537721" y="4055790"/>
            <a:ext cx="589438" cy="4676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72000" tIns="36000" rIns="72000" bIns="3600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ctDNA</a:t>
            </a:r>
          </a:p>
          <a:p>
            <a:pPr algn="ctr">
              <a:spcAft>
                <a:spcPts val="200"/>
              </a:spcAft>
            </a:pPr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CTC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D66C06-67B3-1216-D84F-42FD5EBBC62E}"/>
              </a:ext>
            </a:extLst>
          </p:cNvPr>
          <p:cNvCxnSpPr>
            <a:cxnSpLocks/>
          </p:cNvCxnSpPr>
          <p:nvPr/>
        </p:nvCxnSpPr>
        <p:spPr>
          <a:xfrm rot="16200000">
            <a:off x="10635392" y="3770064"/>
            <a:ext cx="394096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B3D784B-47A7-F0F0-0E53-3D6D0DF71D3F}"/>
              </a:ext>
            </a:extLst>
          </p:cNvPr>
          <p:cNvSpPr/>
          <p:nvPr/>
        </p:nvSpPr>
        <p:spPr>
          <a:xfrm>
            <a:off x="6534828" y="1277625"/>
            <a:ext cx="4320000" cy="288891"/>
          </a:xfrm>
          <a:prstGeom prst="roundRect">
            <a:avLst>
              <a:gd name="adj" fmla="val 22549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>
              <a:spcAft>
                <a:spcPts val="200"/>
              </a:spcAft>
            </a:pPr>
            <a:r>
              <a:rPr lang="en-GB" sz="12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Fulvestrant: </a:t>
            </a: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500 mg IM C1D1,15, then q28d</a:t>
            </a: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3662BF8-11F2-BF8B-EFE2-8D4E9CBA107A}"/>
              </a:ext>
            </a:extLst>
          </p:cNvPr>
          <p:cNvSpPr/>
          <p:nvPr/>
        </p:nvSpPr>
        <p:spPr>
          <a:xfrm>
            <a:off x="6534828" y="1696797"/>
            <a:ext cx="4320000" cy="703493"/>
          </a:xfrm>
          <a:prstGeom prst="roundRect">
            <a:avLst>
              <a:gd name="adj" fmla="val 16260"/>
            </a:avLst>
          </a:prstGeom>
          <a:solidFill>
            <a:srgbClr val="FFC8CC"/>
          </a:solidFill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>
              <a:spcAft>
                <a:spcPts val="200"/>
              </a:spcAft>
            </a:pPr>
            <a:r>
              <a:rPr lang="en-GB" sz="12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Fulvestrant: </a:t>
            </a: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500 mg IM C1D1,15, then q28d</a:t>
            </a:r>
          </a:p>
          <a:p>
            <a:pPr algn="l">
              <a:spcAft>
                <a:spcPts val="200"/>
              </a:spcAft>
            </a:pPr>
            <a:r>
              <a:rPr lang="en-GB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Palbociclib: </a:t>
            </a: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mg PO qd 1-21d in a 28d cycle (or lower</a:t>
            </a:r>
            <a:b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dose to match prior treatment)</a:t>
            </a: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2A83C39-E42C-A881-A3E2-606AA99EE96A}"/>
              </a:ext>
            </a:extLst>
          </p:cNvPr>
          <p:cNvSpPr/>
          <p:nvPr/>
        </p:nvSpPr>
        <p:spPr>
          <a:xfrm>
            <a:off x="6534828" y="2530571"/>
            <a:ext cx="4320000" cy="965600"/>
          </a:xfrm>
          <a:prstGeom prst="roundRect">
            <a:avLst>
              <a:gd name="adj" fmla="val 13385"/>
            </a:avLst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>
              <a:spcAft>
                <a:spcPts val="200"/>
              </a:spcAft>
            </a:pPr>
            <a:r>
              <a:rPr lang="en-GB" sz="1200" b="1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Fulvestrant: </a:t>
            </a: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500 mg IM C1D1,15, then q28d</a:t>
            </a:r>
          </a:p>
          <a:p>
            <a:pPr algn="l">
              <a:spcAft>
                <a:spcPts val="200"/>
              </a:spcAft>
            </a:pPr>
            <a:r>
              <a:rPr lang="en-GB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Palbociclib: </a:t>
            </a: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mg PO qd 1-21d in a 28d cycle (or lower</a:t>
            </a:r>
            <a:b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dose to match prior treatment)</a:t>
            </a:r>
          </a:p>
          <a:p>
            <a:pPr algn="l">
              <a:spcAft>
                <a:spcPts val="200"/>
              </a:spcAft>
            </a:pPr>
            <a:r>
              <a:rPr lang="en-GB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Avelumab: </a:t>
            </a: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mg/kg IV q14d</a:t>
            </a: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5992C7D-58B5-C4F6-2E8F-BDB6BDEC43B9}"/>
              </a:ext>
            </a:extLst>
          </p:cNvPr>
          <p:cNvSpPr/>
          <p:nvPr/>
        </p:nvSpPr>
        <p:spPr>
          <a:xfrm>
            <a:off x="5240062" y="1280353"/>
            <a:ext cx="305981" cy="1788415"/>
          </a:xfrm>
          <a:prstGeom prst="roundRect">
            <a:avLst>
              <a:gd name="adj" fmla="val 28717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72000" rIns="36000" bIns="72000" rtlCol="0" anchor="ctr"/>
          <a:lstStyle/>
          <a:p>
            <a:pPr algn="ctr"/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b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b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b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b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algn="ctr"/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b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7" name="Right Bracket 36">
            <a:extLst>
              <a:ext uri="{FF2B5EF4-FFF2-40B4-BE49-F238E27FC236}">
                <a16:creationId xmlns:a16="http://schemas.microsoft.com/office/drawing/2014/main" id="{663734D6-CA78-0771-1007-BA8F28FED9F1}"/>
              </a:ext>
            </a:extLst>
          </p:cNvPr>
          <p:cNvSpPr/>
          <p:nvPr/>
        </p:nvSpPr>
        <p:spPr>
          <a:xfrm>
            <a:off x="11023329" y="1277624"/>
            <a:ext cx="103830" cy="683901"/>
          </a:xfrm>
          <a:prstGeom prst="rightBracket">
            <a:avLst>
              <a:gd name="adj" fmla="val 78664"/>
            </a:avLst>
          </a:prstGeom>
          <a:ln w="2222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ight Bracket 38">
            <a:extLst>
              <a:ext uri="{FF2B5EF4-FFF2-40B4-BE49-F238E27FC236}">
                <a16:creationId xmlns:a16="http://schemas.microsoft.com/office/drawing/2014/main" id="{87FB1339-BF8F-B81C-0E35-C83ADFC87B1F}"/>
              </a:ext>
            </a:extLst>
          </p:cNvPr>
          <p:cNvSpPr/>
          <p:nvPr/>
        </p:nvSpPr>
        <p:spPr>
          <a:xfrm>
            <a:off x="11248754" y="1277624"/>
            <a:ext cx="103830" cy="1715777"/>
          </a:xfrm>
          <a:prstGeom prst="rightBracket">
            <a:avLst>
              <a:gd name="adj" fmla="val 78664"/>
            </a:avLst>
          </a:prstGeom>
          <a:ln w="2222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FA6D150-752C-9910-0128-4E3BA78DA74D}"/>
              </a:ext>
            </a:extLst>
          </p:cNvPr>
          <p:cNvSpPr/>
          <p:nvPr/>
        </p:nvSpPr>
        <p:spPr>
          <a:xfrm>
            <a:off x="1710293" y="4683177"/>
            <a:ext cx="9416866" cy="799829"/>
          </a:xfrm>
          <a:prstGeom prst="roundRect">
            <a:avLst>
              <a:gd name="adj" fmla="val 13385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>
              <a:spcAft>
                <a:spcPts val="400"/>
              </a:spcAft>
            </a:pPr>
            <a:r>
              <a:rPr lang="en-GB" sz="1300" b="1">
                <a:solidFill>
                  <a:schemeClr val="tx1"/>
                </a:solidFill>
                <a:latin typeface="Arial"/>
                <a:ea typeface="Aileron" charset="0"/>
                <a:cs typeface="Arial"/>
              </a:rPr>
              <a:t>Primary objective: </a:t>
            </a:r>
            <a:r>
              <a:rPr lang="en-GB" sz="1300">
                <a:solidFill>
                  <a:schemeClr val="tx1"/>
                </a:solidFill>
                <a:latin typeface="Arial"/>
                <a:ea typeface="Aileron" charset="0"/>
                <a:cs typeface="Arial"/>
              </a:rPr>
              <a:t>To compare PFS (RECIST-confirmed) for fulvestrant+palbociclib vs fulvestrant alone</a:t>
            </a:r>
          </a:p>
          <a:p>
            <a:pPr>
              <a:spcAft>
                <a:spcPts val="400"/>
              </a:spcAft>
            </a:pPr>
            <a:r>
              <a:rPr lang="en-GB" sz="1300" b="1">
                <a:solidFill>
                  <a:schemeClr val="tx1"/>
                </a:solidFill>
                <a:latin typeface="Arial"/>
                <a:cs typeface="Arial"/>
              </a:rPr>
              <a:t>Secondary objectives: </a:t>
            </a:r>
            <a:r>
              <a:rPr lang="en-GB" sz="1300">
                <a:solidFill>
                  <a:schemeClr val="tx1"/>
                </a:solidFill>
                <a:latin typeface="Arial"/>
                <a:cs typeface="Arial"/>
              </a:rPr>
              <a:t>To compare PFS for fulvestrant+palbociclib+avelumab vs fulvestrant alone, response endpoints,</a:t>
            </a:r>
            <a:br>
              <a:rPr lang="en-GB" sz="13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>
                <a:solidFill>
                  <a:schemeClr val="tx1"/>
                </a:solidFill>
                <a:latin typeface="Arial"/>
                <a:cs typeface="Arial"/>
              </a:rPr>
              <a:t>safety, outcomes in predefined molecular subgroups including</a:t>
            </a:r>
            <a:r>
              <a:rPr lang="en-GB" sz="1300" i="1">
                <a:solidFill>
                  <a:schemeClr val="tx1"/>
                </a:solidFill>
                <a:latin typeface="Arial"/>
                <a:cs typeface="Arial"/>
              </a:rPr>
              <a:t> ESR1</a:t>
            </a:r>
            <a:r>
              <a:rPr lang="en-GB" sz="130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GB" sz="1300" i="1">
                <a:solidFill>
                  <a:schemeClr val="tx1"/>
                </a:solidFill>
                <a:latin typeface="Arial"/>
                <a:cs typeface="Arial"/>
              </a:rPr>
              <a:t>PIK3CA</a:t>
            </a:r>
            <a:r>
              <a:rPr lang="en-GB" sz="1300">
                <a:solidFill>
                  <a:schemeClr val="tx1"/>
                </a:solidFill>
                <a:latin typeface="Arial"/>
                <a:cs typeface="Arial"/>
              </a:rPr>
              <a:t>, and </a:t>
            </a:r>
            <a:r>
              <a:rPr lang="en-GB" sz="1300" i="1">
                <a:solidFill>
                  <a:schemeClr val="tx1"/>
                </a:solidFill>
                <a:latin typeface="Arial"/>
                <a:cs typeface="Arial"/>
              </a:rPr>
              <a:t>Rb</a:t>
            </a:r>
            <a:r>
              <a:rPr lang="en-GB" sz="130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en-GB" sz="1300">
              <a:solidFill>
                <a:schemeClr val="tx1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7A80DFB-85A9-3597-A836-08C952D9ED66}"/>
              </a:ext>
            </a:extLst>
          </p:cNvPr>
          <p:cNvCxnSpPr>
            <a:cxnSpLocks/>
          </p:cNvCxnSpPr>
          <p:nvPr/>
        </p:nvCxnSpPr>
        <p:spPr>
          <a:xfrm rot="16200000">
            <a:off x="5196004" y="3770064"/>
            <a:ext cx="394096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1D42C11-AB25-52EC-EBD1-B9252BD06A77}"/>
              </a:ext>
            </a:extLst>
          </p:cNvPr>
          <p:cNvCxnSpPr>
            <a:cxnSpLocks/>
          </p:cNvCxnSpPr>
          <p:nvPr/>
        </p:nvCxnSpPr>
        <p:spPr>
          <a:xfrm>
            <a:off x="5598725" y="2169737"/>
            <a:ext cx="792088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B3E073C-DF12-8434-B8FB-F87650E04EE1}"/>
              </a:ext>
            </a:extLst>
          </p:cNvPr>
          <p:cNvCxnSpPr>
            <a:cxnSpLocks/>
          </p:cNvCxnSpPr>
          <p:nvPr/>
        </p:nvCxnSpPr>
        <p:spPr>
          <a:xfrm>
            <a:off x="5606976" y="2169737"/>
            <a:ext cx="783837" cy="57132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D56684F-50E6-17EF-3F6C-7FD38B17229A}"/>
              </a:ext>
            </a:extLst>
          </p:cNvPr>
          <p:cNvCxnSpPr>
            <a:cxnSpLocks/>
          </p:cNvCxnSpPr>
          <p:nvPr/>
        </p:nvCxnSpPr>
        <p:spPr>
          <a:xfrm flipV="1">
            <a:off x="5606976" y="1486001"/>
            <a:ext cx="806257" cy="68856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998826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23a9901a884_0_6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/>
          <a:p>
            <a:r>
              <a:rPr lang="en-GB"/>
              <a:t>PACE TRIAL: PRIOR TREATMENT CHARACTERISTICS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00F5BF-51C6-3C4D-EE26-B2990DE59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F9A741-2C78-ADC2-2CAA-DC069DB0ACC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sz="12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CDK4/6i, cyclin-dependent kinase 4/6 inhibitor; ET, endocrine therapy; MBC, metastatic breast cancer; N, sample size</a:t>
            </a:r>
            <a:endParaRPr lang="en-GB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r>
              <a:rPr lang="en-GB" sz="12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Presented by Erica Mayer, ASCO 2022. O</a:t>
            </a:r>
            <a:r>
              <a:rPr lang="en-GB" sz="1200">
                <a:solidFill>
                  <a:schemeClr val="tx2"/>
                </a:solidFill>
                <a:latin typeface="Arial"/>
                <a:cs typeface="Arial"/>
              </a:rPr>
              <a:t>ral presentation</a:t>
            </a:r>
            <a:endParaRPr lang="en-GB" sz="1200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DA06DB-41B1-2127-FB96-F0CE46DBD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544906"/>
              </p:ext>
            </p:extLst>
          </p:nvPr>
        </p:nvGraphicFramePr>
        <p:xfrm>
          <a:off x="619202" y="1399560"/>
          <a:ext cx="10963198" cy="457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590">
                  <a:extLst>
                    <a:ext uri="{9D8B030D-6E8A-4147-A177-3AD203B41FA5}">
                      <a16:colId xmlns:a16="http://schemas.microsoft.com/office/drawing/2014/main" val="881534857"/>
                    </a:ext>
                  </a:extLst>
                </a:gridCol>
                <a:gridCol w="919826">
                  <a:extLst>
                    <a:ext uri="{9D8B030D-6E8A-4147-A177-3AD203B41FA5}">
                      <a16:colId xmlns:a16="http://schemas.microsoft.com/office/drawing/2014/main" val="762361482"/>
                    </a:ext>
                  </a:extLst>
                </a:gridCol>
                <a:gridCol w="919826">
                  <a:extLst>
                    <a:ext uri="{9D8B030D-6E8A-4147-A177-3AD203B41FA5}">
                      <a16:colId xmlns:a16="http://schemas.microsoft.com/office/drawing/2014/main" val="2918370376"/>
                    </a:ext>
                  </a:extLst>
                </a:gridCol>
                <a:gridCol w="919826">
                  <a:extLst>
                    <a:ext uri="{9D8B030D-6E8A-4147-A177-3AD203B41FA5}">
                      <a16:colId xmlns:a16="http://schemas.microsoft.com/office/drawing/2014/main" val="2232243127"/>
                    </a:ext>
                  </a:extLst>
                </a:gridCol>
                <a:gridCol w="919826">
                  <a:extLst>
                    <a:ext uri="{9D8B030D-6E8A-4147-A177-3AD203B41FA5}">
                      <a16:colId xmlns:a16="http://schemas.microsoft.com/office/drawing/2014/main" val="1041913468"/>
                    </a:ext>
                  </a:extLst>
                </a:gridCol>
                <a:gridCol w="919826">
                  <a:extLst>
                    <a:ext uri="{9D8B030D-6E8A-4147-A177-3AD203B41FA5}">
                      <a16:colId xmlns:a16="http://schemas.microsoft.com/office/drawing/2014/main" val="909002500"/>
                    </a:ext>
                  </a:extLst>
                </a:gridCol>
                <a:gridCol w="919826">
                  <a:extLst>
                    <a:ext uri="{9D8B030D-6E8A-4147-A177-3AD203B41FA5}">
                      <a16:colId xmlns:a16="http://schemas.microsoft.com/office/drawing/2014/main" val="4019501718"/>
                    </a:ext>
                  </a:extLst>
                </a:gridCol>
                <a:gridCol w="919826">
                  <a:extLst>
                    <a:ext uri="{9D8B030D-6E8A-4147-A177-3AD203B41FA5}">
                      <a16:colId xmlns:a16="http://schemas.microsoft.com/office/drawing/2014/main" val="3210892776"/>
                    </a:ext>
                  </a:extLst>
                </a:gridCol>
                <a:gridCol w="919826">
                  <a:extLst>
                    <a:ext uri="{9D8B030D-6E8A-4147-A177-3AD203B41FA5}">
                      <a16:colId xmlns:a16="http://schemas.microsoft.com/office/drawing/2014/main" val="2733160679"/>
                    </a:ext>
                  </a:extLst>
                </a:gridCol>
              </a:tblGrid>
              <a:tr h="351040"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Fulvestrant</a:t>
                      </a:r>
                      <a:b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(n=55)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Fulvestrant + palbociclib</a:t>
                      </a:r>
                      <a:b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(N=111)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latin typeface="Arial"/>
                          <a:cs typeface="Arial"/>
                        </a:rPr>
                        <a:t>Fulvestrant + palbociclib +</a:t>
                      </a:r>
                      <a:br>
                        <a:rPr lang="en-GB" sz="1400">
                          <a:latin typeface="Arial"/>
                          <a:cs typeface="Arial"/>
                        </a:rPr>
                      </a:br>
                      <a:r>
                        <a:rPr lang="en-GB" sz="1400">
                          <a:latin typeface="Arial"/>
                          <a:cs typeface="Arial"/>
                        </a:rPr>
                        <a:t>avelumab (N=54)</a:t>
                      </a:r>
                      <a:endParaRPr lang="en-GB" sz="1400">
                        <a:highlight>
                          <a:srgbClr val="FF00FF"/>
                        </a:highlight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  <a:b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(N=220)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562478"/>
                  </a:ext>
                </a:extLst>
              </a:tr>
              <a:tr h="146267">
                <a:tc>
                  <a:txBody>
                    <a:bodyPr/>
                    <a:lstStyle/>
                    <a:p>
                      <a:endParaRPr lang="en-GB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829662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adjuvant endocrine exposure</a:t>
                      </a:r>
                    </a:p>
                    <a:p>
                      <a:pPr marL="0" indent="271463">
                        <a:tabLst/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Endocrine resistant</a:t>
                      </a:r>
                    </a:p>
                    <a:p>
                      <a:pPr marL="0" indent="271463">
                        <a:tabLst/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Endocrine sensitive</a:t>
                      </a:r>
                    </a:p>
                  </a:txBody>
                  <a:tcPr marT="36000" marB="36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b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T="36000" marB="36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</a:p>
                    <a:p>
                      <a:pPr algn="ctr"/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81.8</a:t>
                      </a:r>
                    </a:p>
                  </a:txBody>
                  <a:tcPr marT="36000" marB="36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b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T="36000" marB="36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28.8</a:t>
                      </a:r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70.3</a:t>
                      </a:r>
                    </a:p>
                  </a:txBody>
                  <a:tcPr marT="36000" marB="36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b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T="36000" marB="36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29.6</a:t>
                      </a:r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68.5</a:t>
                      </a:r>
                    </a:p>
                  </a:txBody>
                  <a:tcPr marT="36000" marB="36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b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T="36000" marB="36000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26.4</a:t>
                      </a:r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72.7</a:t>
                      </a:r>
                    </a:p>
                  </a:txBody>
                  <a:tcPr marT="36000" marB="36000"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920275"/>
                  </a:ext>
                </a:extLst>
              </a:tr>
              <a:tr h="453427">
                <a:tc>
                  <a:txBody>
                    <a:bodyPr/>
                    <a:lstStyle/>
                    <a:p>
                      <a:pPr marL="0" indent="6350">
                        <a:tabLst/>
                      </a:pP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CDK4/6i</a:t>
                      </a:r>
                    </a:p>
                    <a:p>
                      <a:pPr marL="0" indent="271463">
                        <a:tabLst/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Palbociclib</a:t>
                      </a:r>
                    </a:p>
                    <a:p>
                      <a:pPr marL="0" indent="271463">
                        <a:tabLst/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Ribociclib</a:t>
                      </a:r>
                    </a:p>
                    <a:p>
                      <a:pPr marL="0" indent="271463">
                        <a:tabLst/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Abemaciclib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</a:t>
                      </a:r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  <a:p>
                      <a:pPr algn="ctr"/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1">
                          <a:latin typeface="Arial"/>
                          <a:cs typeface="Arial"/>
                        </a:rPr>
                      </a:br>
                      <a:r>
                        <a:rPr lang="en-GB" sz="1200" b="1">
                          <a:latin typeface="Arial"/>
                          <a:cs typeface="Arial"/>
                        </a:rPr>
                        <a:t>85.2</a:t>
                      </a:r>
                      <a:br>
                        <a:rPr lang="en-GB" sz="1200" b="1">
                          <a:latin typeface="Arial"/>
                          <a:cs typeface="Arial"/>
                        </a:rPr>
                      </a:br>
                      <a:r>
                        <a:rPr lang="en-GB" sz="1200" b="1">
                          <a:latin typeface="Arial"/>
                          <a:cs typeface="Arial"/>
                        </a:rPr>
                        <a:t>7.4</a:t>
                      </a:r>
                      <a:br>
                        <a:rPr lang="en-GB" sz="1200" b="1">
                          <a:latin typeface="Arial"/>
                          <a:cs typeface="Arial"/>
                        </a:rPr>
                      </a:br>
                      <a:r>
                        <a:rPr lang="en-GB" sz="1200" b="1">
                          <a:latin typeface="Arial"/>
                          <a:cs typeface="Arial"/>
                        </a:rPr>
                        <a:t>7.4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899976669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pPr marL="0" indent="6350">
                        <a:tabLst/>
                      </a:pP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prior CDK4/6i + ET</a:t>
                      </a:r>
                    </a:p>
                    <a:p>
                      <a:pPr marL="0" indent="271463">
                        <a:tabLst/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6-12 months</a:t>
                      </a:r>
                    </a:p>
                    <a:p>
                      <a:pPr marL="0" indent="271463">
                        <a:tabLst/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&gt;12 months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81.8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</a:t>
                      </a:r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75.7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b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29.6</a:t>
                      </a:r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70.4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b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23.6</a:t>
                      </a:r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75.9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766084594"/>
                  </a:ext>
                </a:extLst>
              </a:tr>
              <a:tr h="165386">
                <a:tc>
                  <a:txBody>
                    <a:bodyPr/>
                    <a:lstStyle/>
                    <a:p>
                      <a:pPr marL="0" indent="6350">
                        <a:tabLst/>
                      </a:pP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chemotherapy for MBC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350312323"/>
                  </a:ext>
                </a:extLst>
              </a:tr>
              <a:tr h="453427">
                <a:tc>
                  <a:txBody>
                    <a:bodyPr/>
                    <a:lstStyle/>
                    <a:p>
                      <a:pPr marL="0" indent="6350">
                        <a:tabLst/>
                      </a:pP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 of MBC therapy initiated in PACE</a:t>
                      </a:r>
                    </a:p>
                    <a:p>
                      <a:pPr marL="0" indent="271463">
                        <a:tabLst/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line</a:t>
                      </a:r>
                    </a:p>
                    <a:p>
                      <a:pPr marL="0" indent="271463">
                        <a:tabLst/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line</a:t>
                      </a:r>
                    </a:p>
                    <a:p>
                      <a:pPr marL="0" indent="271463">
                        <a:tabLst/>
                      </a:pPr>
                      <a:r>
                        <a:rPr lang="en-GB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Second line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76.4</a:t>
                      </a:r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  <a:p>
                      <a:pPr algn="ctr"/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74.8</a:t>
                      </a:r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18.9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  <a:p>
                      <a:pPr algn="ctr"/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81.5</a:t>
                      </a:r>
                    </a:p>
                    <a:p>
                      <a:pPr algn="ctr"/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  <a:p>
                      <a:pPr algn="ctr"/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76.8</a:t>
                      </a:r>
                    </a:p>
                    <a:p>
                      <a:pPr algn="ctr"/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513717219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marL="0" indent="6350">
                        <a:tabLst/>
                      </a:pPr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systemic therapy between prior CDK4/6i and randomisation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69733586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064DD04-58D5-9E28-5036-56FF945242D0}"/>
              </a:ext>
            </a:extLst>
          </p:cNvPr>
          <p:cNvSpPr/>
          <p:nvPr/>
        </p:nvSpPr>
        <p:spPr>
          <a:xfrm>
            <a:off x="619202" y="2834960"/>
            <a:ext cx="10963198" cy="198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58E77D-243C-DFB3-9B32-B1FC685646E7}"/>
              </a:ext>
            </a:extLst>
          </p:cNvPr>
          <p:cNvSpPr/>
          <p:nvPr/>
        </p:nvSpPr>
        <p:spPr>
          <a:xfrm>
            <a:off x="619202" y="3262663"/>
            <a:ext cx="10963198" cy="198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C04498-7817-DABF-CC53-0928B91C596D}"/>
              </a:ext>
            </a:extLst>
          </p:cNvPr>
          <p:cNvSpPr/>
          <p:nvPr/>
        </p:nvSpPr>
        <p:spPr>
          <a:xfrm>
            <a:off x="619202" y="4258179"/>
            <a:ext cx="10963198" cy="198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C967EF-2162-D196-51B3-48B3D13ECFC8}"/>
              </a:ext>
            </a:extLst>
          </p:cNvPr>
          <p:cNvSpPr/>
          <p:nvPr/>
        </p:nvSpPr>
        <p:spPr>
          <a:xfrm>
            <a:off x="619202" y="4508902"/>
            <a:ext cx="10963198" cy="198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10D155-EA4A-D87F-9ADE-146C3A081511}"/>
              </a:ext>
            </a:extLst>
          </p:cNvPr>
          <p:cNvSpPr/>
          <p:nvPr/>
        </p:nvSpPr>
        <p:spPr>
          <a:xfrm>
            <a:off x="619202" y="5135708"/>
            <a:ext cx="10963198" cy="198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251605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3a9901a884_0_6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PACE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TRIAL</a:t>
            </a:r>
            <a:r>
              <a:rPr lang="en-GB">
                <a:latin typeface="Arial"/>
                <a:cs typeface="Arial"/>
              </a:rPr>
              <a:t>: PROGRESSION FREE SURVIVAL ITT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3B6C0-4B1C-C664-7E11-A333E099D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BEFA9B-7933-8F31-6D66-DE594CE7807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A, avelumab;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CI, confidence interval; F, </a:t>
            </a:r>
            <a:r>
              <a:rPr lang="en-GB" err="1">
                <a:solidFill>
                  <a:schemeClr val="tx2"/>
                </a:solidFill>
                <a:latin typeface="Arial"/>
                <a:cs typeface="Arial"/>
              </a:rPr>
              <a:t>fulvestrant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; HR, hazard ratio;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ITT, intention to treat; </a:t>
            </a:r>
            <a:r>
              <a:rPr lang="en-GB" err="1">
                <a:solidFill>
                  <a:schemeClr val="tx2"/>
                </a:solidFill>
                <a:latin typeface="Arial"/>
                <a:cs typeface="Arial"/>
              </a:rPr>
              <a:t>mo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, months;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P, </a:t>
            </a:r>
            <a:r>
              <a:rPr lang="en-GB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palbociclib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; PFS, progression free survival; pt, patient</a:t>
            </a:r>
            <a:endParaRPr lang="en-GB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Presented by Erica Mayer, ASCO 2022.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Oral presentation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0ADCBB3-AC0B-740C-367D-AB40D97B76ED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87805744"/>
              </p:ext>
            </p:extLst>
          </p:nvPr>
        </p:nvGraphicFramePr>
        <p:xfrm>
          <a:off x="7396052" y="1340768"/>
          <a:ext cx="439385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164">
                  <a:extLst>
                    <a:ext uri="{9D8B030D-6E8A-4147-A177-3AD203B41FA5}">
                      <a16:colId xmlns:a16="http://schemas.microsoft.com/office/drawing/2014/main" val="204669565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928969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373711144"/>
                    </a:ext>
                  </a:extLst>
                </a:gridCol>
                <a:gridCol w="932627">
                  <a:extLst>
                    <a:ext uri="{9D8B030D-6E8A-4147-A177-3AD203B41FA5}">
                      <a16:colId xmlns:a16="http://schemas.microsoft.com/office/drawing/2014/main" val="35649709"/>
                    </a:ext>
                  </a:extLst>
                </a:gridCol>
                <a:gridCol w="932627">
                  <a:extLst>
                    <a:ext uri="{9D8B030D-6E8A-4147-A177-3AD203B41FA5}">
                      <a16:colId xmlns:a16="http://schemas.microsoft.com/office/drawing/2014/main" val="1569789859"/>
                    </a:ext>
                  </a:extLst>
                </a:gridCol>
                <a:gridCol w="732309">
                  <a:extLst>
                    <a:ext uri="{9D8B030D-6E8A-4147-A177-3AD203B41FA5}">
                      <a16:colId xmlns:a16="http://schemas.microsoft.com/office/drawing/2014/main" val="2894704111"/>
                    </a:ext>
                  </a:extLst>
                </a:gridCol>
              </a:tblGrid>
              <a:tr h="318351">
                <a:tc>
                  <a:txBody>
                    <a:bodyPr/>
                    <a:lstStyle/>
                    <a:p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PFS, mo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(90% CI)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vs F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(90% CI)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19439165"/>
                  </a:ext>
                </a:extLst>
              </a:tr>
              <a:tr h="229920"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(2.1, 8.2)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236129"/>
                  </a:ext>
                </a:extLst>
              </a:tr>
              <a:tr h="229920"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F+P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(3.6, 5.9)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(0.74-1.66)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/>
                          <a:cs typeface="Arial"/>
                        </a:rPr>
                        <a:t>0.62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074426"/>
                  </a:ext>
                </a:extLst>
              </a:tr>
              <a:tr h="229920"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F+P+A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(3.2, 10.7)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b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(0.47-1.20)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latin typeface="Arial"/>
                          <a:cs typeface="Arial"/>
                        </a:rPr>
                        <a:t>0.23</a:t>
                      </a:r>
                      <a:endParaRPr lang="en-GB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12537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B227F56-522B-8390-AA89-0BA6351A0583}"/>
              </a:ext>
            </a:extLst>
          </p:cNvPr>
          <p:cNvSpPr txBox="1"/>
          <p:nvPr/>
        </p:nvSpPr>
        <p:spPr>
          <a:xfrm>
            <a:off x="1509511" y="1156102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FC7498-2B7C-A0B6-9910-7F2EB66F550E}"/>
              </a:ext>
            </a:extLst>
          </p:cNvPr>
          <p:cNvSpPr txBox="1"/>
          <p:nvPr/>
        </p:nvSpPr>
        <p:spPr>
          <a:xfrm rot="16200000">
            <a:off x="54468" y="2985794"/>
            <a:ext cx="252953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Percent alive and progression-free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2637B5-A631-7048-AF0B-6746759AD45C}"/>
              </a:ext>
            </a:extLst>
          </p:cNvPr>
          <p:cNvCxnSpPr>
            <a:cxnSpLocks/>
          </p:cNvCxnSpPr>
          <p:nvPr/>
        </p:nvCxnSpPr>
        <p:spPr>
          <a:xfrm>
            <a:off x="1855366" y="4929733"/>
            <a:ext cx="606972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7EAFDC-8C8B-060B-4F18-EF27E02F5B1E}"/>
              </a:ext>
            </a:extLst>
          </p:cNvPr>
          <p:cNvCxnSpPr>
            <a:cxnSpLocks/>
          </p:cNvCxnSpPr>
          <p:nvPr/>
        </p:nvCxnSpPr>
        <p:spPr>
          <a:xfrm>
            <a:off x="1791866" y="4885283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E141C1-3389-79D7-F95A-4345D3595D1C}"/>
              </a:ext>
            </a:extLst>
          </p:cNvPr>
          <p:cNvCxnSpPr>
            <a:cxnSpLocks/>
          </p:cNvCxnSpPr>
          <p:nvPr/>
        </p:nvCxnSpPr>
        <p:spPr>
          <a:xfrm rot="16200000">
            <a:off x="1868066" y="4961483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A4FF47-3EB2-403D-D369-10A1EC6876F7}"/>
              </a:ext>
            </a:extLst>
          </p:cNvPr>
          <p:cNvCxnSpPr>
            <a:cxnSpLocks/>
          </p:cNvCxnSpPr>
          <p:nvPr/>
        </p:nvCxnSpPr>
        <p:spPr>
          <a:xfrm>
            <a:off x="1791866" y="4158208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2FAD1B-0277-1AD3-8EAB-5E5DE447D73E}"/>
              </a:ext>
            </a:extLst>
          </p:cNvPr>
          <p:cNvCxnSpPr>
            <a:cxnSpLocks/>
          </p:cNvCxnSpPr>
          <p:nvPr/>
        </p:nvCxnSpPr>
        <p:spPr>
          <a:xfrm>
            <a:off x="1791866" y="3431133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8239C9-F8E6-3956-FD5E-453055012C7C}"/>
              </a:ext>
            </a:extLst>
          </p:cNvPr>
          <p:cNvCxnSpPr>
            <a:cxnSpLocks/>
          </p:cNvCxnSpPr>
          <p:nvPr/>
        </p:nvCxnSpPr>
        <p:spPr>
          <a:xfrm>
            <a:off x="1791866" y="2697708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670EC8-46E4-5132-F532-213E49EA96E1}"/>
              </a:ext>
            </a:extLst>
          </p:cNvPr>
          <p:cNvCxnSpPr>
            <a:cxnSpLocks/>
          </p:cNvCxnSpPr>
          <p:nvPr/>
        </p:nvCxnSpPr>
        <p:spPr>
          <a:xfrm>
            <a:off x="1791866" y="1973808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FEA918-107B-DD30-AECD-29B4A3FCC931}"/>
              </a:ext>
            </a:extLst>
          </p:cNvPr>
          <p:cNvCxnSpPr>
            <a:cxnSpLocks/>
          </p:cNvCxnSpPr>
          <p:nvPr/>
        </p:nvCxnSpPr>
        <p:spPr>
          <a:xfrm>
            <a:off x="1791866" y="1253083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EB49F9-9643-16C1-2E9B-D3DEC8DBE4B9}"/>
              </a:ext>
            </a:extLst>
          </p:cNvPr>
          <p:cNvCxnSpPr>
            <a:cxnSpLocks/>
          </p:cNvCxnSpPr>
          <p:nvPr/>
        </p:nvCxnSpPr>
        <p:spPr>
          <a:xfrm flipV="1">
            <a:off x="1859616" y="1196752"/>
            <a:ext cx="0" cy="372770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EC107B2-6B21-E23B-0F8F-CAAD5343F6D9}"/>
              </a:ext>
            </a:extLst>
          </p:cNvPr>
          <p:cNvSpPr txBox="1"/>
          <p:nvPr/>
        </p:nvSpPr>
        <p:spPr>
          <a:xfrm>
            <a:off x="1594471" y="1867302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AE59D8-848F-2892-E6B8-4E41266C69E0}"/>
              </a:ext>
            </a:extLst>
          </p:cNvPr>
          <p:cNvSpPr txBox="1"/>
          <p:nvPr/>
        </p:nvSpPr>
        <p:spPr>
          <a:xfrm>
            <a:off x="1594471" y="2594377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9DD21A-2913-DEDE-8A0C-93F05AD734FA}"/>
              </a:ext>
            </a:extLst>
          </p:cNvPr>
          <p:cNvSpPr txBox="1"/>
          <p:nvPr/>
        </p:nvSpPr>
        <p:spPr>
          <a:xfrm>
            <a:off x="1594471" y="3334152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2F0FCB-E552-43F6-D2C8-BCAE2D400A61}"/>
              </a:ext>
            </a:extLst>
          </p:cNvPr>
          <p:cNvSpPr txBox="1"/>
          <p:nvPr/>
        </p:nvSpPr>
        <p:spPr>
          <a:xfrm>
            <a:off x="1594471" y="4058052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0D0E40-9C37-901E-0D3A-4E8F878CEA68}"/>
              </a:ext>
            </a:extLst>
          </p:cNvPr>
          <p:cNvSpPr txBox="1"/>
          <p:nvPr/>
        </p:nvSpPr>
        <p:spPr>
          <a:xfrm>
            <a:off x="1679429" y="4788302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F8AACA-5117-34CC-3DD5-1F92C5798594}"/>
              </a:ext>
            </a:extLst>
          </p:cNvPr>
          <p:cNvSpPr txBox="1"/>
          <p:nvPr/>
        </p:nvSpPr>
        <p:spPr>
          <a:xfrm>
            <a:off x="1857229" y="5013727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3D711F-F8E4-5BB7-94BA-5D2DAE324AB6}"/>
              </a:ext>
            </a:extLst>
          </p:cNvPr>
          <p:cNvSpPr txBox="1"/>
          <p:nvPr/>
        </p:nvSpPr>
        <p:spPr>
          <a:xfrm>
            <a:off x="2517629" y="5013727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755F016-D46B-96DC-D21D-B2A67A4F2CE2}"/>
              </a:ext>
            </a:extLst>
          </p:cNvPr>
          <p:cNvCxnSpPr>
            <a:cxnSpLocks/>
          </p:cNvCxnSpPr>
          <p:nvPr/>
        </p:nvCxnSpPr>
        <p:spPr>
          <a:xfrm rot="16200000">
            <a:off x="2525291" y="4961483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3245518-890A-D41A-166D-2C682553F9CE}"/>
              </a:ext>
            </a:extLst>
          </p:cNvPr>
          <p:cNvSpPr txBox="1"/>
          <p:nvPr/>
        </p:nvSpPr>
        <p:spPr>
          <a:xfrm>
            <a:off x="3184379" y="5013727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08C58B0-BB35-1847-0810-BD82C258EA89}"/>
              </a:ext>
            </a:extLst>
          </p:cNvPr>
          <p:cNvCxnSpPr>
            <a:cxnSpLocks/>
          </p:cNvCxnSpPr>
          <p:nvPr/>
        </p:nvCxnSpPr>
        <p:spPr>
          <a:xfrm rot="16200000">
            <a:off x="3192041" y="4961483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C1312AB-DC9D-1BDF-9C1F-A97CB0AC92AF}"/>
              </a:ext>
            </a:extLst>
          </p:cNvPr>
          <p:cNvSpPr txBox="1"/>
          <p:nvPr/>
        </p:nvSpPr>
        <p:spPr>
          <a:xfrm>
            <a:off x="3835254" y="5013727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C696022-830C-168B-B8BB-DDF710D37522}"/>
              </a:ext>
            </a:extLst>
          </p:cNvPr>
          <p:cNvCxnSpPr>
            <a:cxnSpLocks/>
          </p:cNvCxnSpPr>
          <p:nvPr/>
        </p:nvCxnSpPr>
        <p:spPr>
          <a:xfrm rot="16200000">
            <a:off x="3842916" y="4961483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4FB0E0C-9760-8D84-E07E-F98160C84FCC}"/>
              </a:ext>
            </a:extLst>
          </p:cNvPr>
          <p:cNvSpPr txBox="1"/>
          <p:nvPr/>
        </p:nvSpPr>
        <p:spPr>
          <a:xfrm>
            <a:off x="4492479" y="5013727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1ECB5B-7389-4E6C-F39B-B5DF4741E228}"/>
              </a:ext>
            </a:extLst>
          </p:cNvPr>
          <p:cNvCxnSpPr>
            <a:cxnSpLocks/>
          </p:cNvCxnSpPr>
          <p:nvPr/>
        </p:nvCxnSpPr>
        <p:spPr>
          <a:xfrm rot="16200000">
            <a:off x="4500141" y="4961483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BEA64F1-2A86-3331-4AAC-E28DE8A2378D}"/>
              </a:ext>
            </a:extLst>
          </p:cNvPr>
          <p:cNvSpPr txBox="1"/>
          <p:nvPr/>
        </p:nvSpPr>
        <p:spPr>
          <a:xfrm>
            <a:off x="5116750" y="5013727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BD15035-1879-00FF-C1EC-EBE24473B370}"/>
              </a:ext>
            </a:extLst>
          </p:cNvPr>
          <p:cNvCxnSpPr>
            <a:cxnSpLocks/>
          </p:cNvCxnSpPr>
          <p:nvPr/>
        </p:nvCxnSpPr>
        <p:spPr>
          <a:xfrm rot="16200000">
            <a:off x="5166891" y="4961483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D8CE9C6-0E7E-E6B1-3417-9BFE2E1B99CB}"/>
              </a:ext>
            </a:extLst>
          </p:cNvPr>
          <p:cNvSpPr txBox="1"/>
          <p:nvPr/>
        </p:nvSpPr>
        <p:spPr>
          <a:xfrm>
            <a:off x="5773975" y="5013727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CCB5C6A-0439-F60E-C64D-674AFCC6FEAC}"/>
              </a:ext>
            </a:extLst>
          </p:cNvPr>
          <p:cNvCxnSpPr>
            <a:cxnSpLocks/>
          </p:cNvCxnSpPr>
          <p:nvPr/>
        </p:nvCxnSpPr>
        <p:spPr>
          <a:xfrm rot="16200000">
            <a:off x="5824116" y="4961483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FEAE66C-BAF4-A023-2C40-49D8766CC764}"/>
              </a:ext>
            </a:extLst>
          </p:cNvPr>
          <p:cNvSpPr txBox="1"/>
          <p:nvPr/>
        </p:nvSpPr>
        <p:spPr>
          <a:xfrm>
            <a:off x="6440725" y="5013727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3414483-333F-E0F3-100C-FF49081B4595}"/>
              </a:ext>
            </a:extLst>
          </p:cNvPr>
          <p:cNvCxnSpPr>
            <a:cxnSpLocks/>
          </p:cNvCxnSpPr>
          <p:nvPr/>
        </p:nvCxnSpPr>
        <p:spPr>
          <a:xfrm rot="16200000">
            <a:off x="6490866" y="4961483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07ECD11-2220-A7D8-DC7C-7882DC71845F}"/>
              </a:ext>
            </a:extLst>
          </p:cNvPr>
          <p:cNvSpPr txBox="1"/>
          <p:nvPr/>
        </p:nvSpPr>
        <p:spPr>
          <a:xfrm>
            <a:off x="7101125" y="5013727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68F02C7-E4CE-028A-9E7F-557230739720}"/>
              </a:ext>
            </a:extLst>
          </p:cNvPr>
          <p:cNvCxnSpPr>
            <a:cxnSpLocks/>
          </p:cNvCxnSpPr>
          <p:nvPr/>
        </p:nvCxnSpPr>
        <p:spPr>
          <a:xfrm rot="16200000">
            <a:off x="7151266" y="4961483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70D5E0B4-269A-1998-1EDC-3746F4A42749}"/>
              </a:ext>
            </a:extLst>
          </p:cNvPr>
          <p:cNvSpPr txBox="1"/>
          <p:nvPr/>
        </p:nvSpPr>
        <p:spPr>
          <a:xfrm>
            <a:off x="7755175" y="5013727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F6A7A69-96AA-CB7D-5FE3-DBE297172FA0}"/>
              </a:ext>
            </a:extLst>
          </p:cNvPr>
          <p:cNvCxnSpPr>
            <a:cxnSpLocks/>
          </p:cNvCxnSpPr>
          <p:nvPr/>
        </p:nvCxnSpPr>
        <p:spPr>
          <a:xfrm rot="16200000">
            <a:off x="7805316" y="4961483"/>
            <a:ext cx="72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39D35A6-A49D-E58A-1285-CA9DC6A4F315}"/>
              </a:ext>
            </a:extLst>
          </p:cNvPr>
          <p:cNvSpPr txBox="1"/>
          <p:nvPr/>
        </p:nvSpPr>
        <p:spPr>
          <a:xfrm>
            <a:off x="3854329" y="5214042"/>
            <a:ext cx="208871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 since randomisation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DBF1505-5E1E-C79D-AA7F-BB02B02C959F}"/>
              </a:ext>
            </a:extLst>
          </p:cNvPr>
          <p:cNvSpPr txBox="1"/>
          <p:nvPr/>
        </p:nvSpPr>
        <p:spPr>
          <a:xfrm>
            <a:off x="449469" y="5234317"/>
            <a:ext cx="116057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Numbers at risk</a:t>
            </a:r>
          </a:p>
          <a:p>
            <a:pPr algn="r"/>
            <a:r>
              <a:rPr lang="en-GB" sz="12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</a:t>
            </a:r>
          </a:p>
          <a:p>
            <a:pPr algn="r"/>
            <a:r>
              <a:rPr lang="en-GB" sz="1200" b="1">
                <a:solidFill>
                  <a:srgbClr val="FF000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F+P</a:t>
            </a:r>
          </a:p>
          <a:p>
            <a:pPr algn="r"/>
            <a:r>
              <a:rPr lang="en-GB" sz="1200" b="1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F+P+A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A2083-E68B-C233-6E74-AA0FCCD9CDBB}"/>
              </a:ext>
            </a:extLst>
          </p:cNvPr>
          <p:cNvSpPr txBox="1"/>
          <p:nvPr/>
        </p:nvSpPr>
        <p:spPr>
          <a:xfrm>
            <a:off x="1783684" y="5418983"/>
            <a:ext cx="23205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55</a:t>
            </a:r>
          </a:p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111</a:t>
            </a:r>
          </a:p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3D20AFA-DFA1-2464-53DF-485D0B712235}"/>
              </a:ext>
            </a:extLst>
          </p:cNvPr>
          <p:cNvSpPr txBox="1"/>
          <p:nvPr/>
        </p:nvSpPr>
        <p:spPr>
          <a:xfrm>
            <a:off x="2475150" y="5418983"/>
            <a:ext cx="16991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31</a:t>
            </a:r>
          </a:p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73</a:t>
            </a:r>
          </a:p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3CEE734-B7AE-8458-2EF4-60493549A2A6}"/>
              </a:ext>
            </a:extLst>
          </p:cNvPr>
          <p:cNvSpPr txBox="1"/>
          <p:nvPr/>
        </p:nvSpPr>
        <p:spPr>
          <a:xfrm>
            <a:off x="3141900" y="5418983"/>
            <a:ext cx="16991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48</a:t>
            </a:r>
          </a:p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8AE142-20B3-691C-F6A1-1142FD363D4E}"/>
              </a:ext>
            </a:extLst>
          </p:cNvPr>
          <p:cNvSpPr txBox="1"/>
          <p:nvPr/>
        </p:nvSpPr>
        <p:spPr>
          <a:xfrm>
            <a:off x="3792775" y="5418983"/>
            <a:ext cx="16991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32</a:t>
            </a:r>
          </a:p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4F4E98B-0C6C-632F-2929-4353C6117545}"/>
              </a:ext>
            </a:extLst>
          </p:cNvPr>
          <p:cNvSpPr txBox="1"/>
          <p:nvPr/>
        </p:nvSpPr>
        <p:spPr>
          <a:xfrm>
            <a:off x="4450000" y="5418983"/>
            <a:ext cx="16991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28</a:t>
            </a:r>
          </a:p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FEDF19F-37BA-89E9-853E-427662FADA83}"/>
              </a:ext>
            </a:extLst>
          </p:cNvPr>
          <p:cNvSpPr txBox="1"/>
          <p:nvPr/>
        </p:nvSpPr>
        <p:spPr>
          <a:xfrm>
            <a:off x="5116750" y="5418983"/>
            <a:ext cx="16991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C0459509-9E7A-66B5-0251-71D26E53D8BD}"/>
              </a:ext>
            </a:extLst>
          </p:cNvPr>
          <p:cNvSpPr txBox="1"/>
          <p:nvPr/>
        </p:nvSpPr>
        <p:spPr>
          <a:xfrm>
            <a:off x="5773975" y="5418983"/>
            <a:ext cx="16991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05" name="TextBox 704">
            <a:extLst>
              <a:ext uri="{FF2B5EF4-FFF2-40B4-BE49-F238E27FC236}">
                <a16:creationId xmlns:a16="http://schemas.microsoft.com/office/drawing/2014/main" id="{FE89C901-80D1-8001-8A9B-84B6F10609E2}"/>
              </a:ext>
            </a:extLst>
          </p:cNvPr>
          <p:cNvSpPr txBox="1"/>
          <p:nvPr/>
        </p:nvSpPr>
        <p:spPr>
          <a:xfrm>
            <a:off x="6440725" y="5418983"/>
            <a:ext cx="16991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706" name="TextBox 705">
            <a:extLst>
              <a:ext uri="{FF2B5EF4-FFF2-40B4-BE49-F238E27FC236}">
                <a16:creationId xmlns:a16="http://schemas.microsoft.com/office/drawing/2014/main" id="{CE3BBB3F-F27C-4A99-8F60-51B1E80925CC}"/>
              </a:ext>
            </a:extLst>
          </p:cNvPr>
          <p:cNvSpPr txBox="1"/>
          <p:nvPr/>
        </p:nvSpPr>
        <p:spPr>
          <a:xfrm>
            <a:off x="7143604" y="5418983"/>
            <a:ext cx="8496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3B84F2E4-E48F-DB0F-3D51-190823B27E8E}"/>
              </a:ext>
            </a:extLst>
          </p:cNvPr>
          <p:cNvSpPr txBox="1"/>
          <p:nvPr/>
        </p:nvSpPr>
        <p:spPr>
          <a:xfrm>
            <a:off x="7797654" y="5418983"/>
            <a:ext cx="8496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708" name="Straight Connector 707">
            <a:extLst>
              <a:ext uri="{FF2B5EF4-FFF2-40B4-BE49-F238E27FC236}">
                <a16:creationId xmlns:a16="http://schemas.microsoft.com/office/drawing/2014/main" id="{C6F38DA4-ED9F-A38F-1A93-90ED1A4D5970}"/>
              </a:ext>
            </a:extLst>
          </p:cNvPr>
          <p:cNvCxnSpPr>
            <a:cxnSpLocks/>
          </p:cNvCxnSpPr>
          <p:nvPr/>
        </p:nvCxnSpPr>
        <p:spPr>
          <a:xfrm flipV="1">
            <a:off x="3878916" y="3026609"/>
            <a:ext cx="0" cy="1908000"/>
          </a:xfrm>
          <a:prstGeom prst="line">
            <a:avLst/>
          </a:prstGeom>
          <a:ln w="9525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1" name="Straight Connector 710">
            <a:extLst>
              <a:ext uri="{FF2B5EF4-FFF2-40B4-BE49-F238E27FC236}">
                <a16:creationId xmlns:a16="http://schemas.microsoft.com/office/drawing/2014/main" id="{2F8E6175-B58C-33CD-6E5E-1339F8E6CAEA}"/>
              </a:ext>
            </a:extLst>
          </p:cNvPr>
          <p:cNvCxnSpPr>
            <a:cxnSpLocks/>
          </p:cNvCxnSpPr>
          <p:nvPr/>
        </p:nvCxnSpPr>
        <p:spPr>
          <a:xfrm flipV="1">
            <a:off x="5860116" y="3597924"/>
            <a:ext cx="0" cy="1332000"/>
          </a:xfrm>
          <a:prstGeom prst="line">
            <a:avLst/>
          </a:prstGeom>
          <a:ln w="9525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5" name="Graphic 714">
            <a:extLst>
              <a:ext uri="{FF2B5EF4-FFF2-40B4-BE49-F238E27FC236}">
                <a16:creationId xmlns:a16="http://schemas.microsoft.com/office/drawing/2014/main" id="{96AEC2BB-071A-3EC6-EF95-73331686D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5519" y="1196752"/>
            <a:ext cx="6204725" cy="35600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834F22-2813-5387-D965-4DD1C7C38101}"/>
              </a:ext>
            </a:extLst>
          </p:cNvPr>
          <p:cNvSpPr txBox="1"/>
          <p:nvPr/>
        </p:nvSpPr>
        <p:spPr>
          <a:xfrm>
            <a:off x="3694683" y="1704120"/>
            <a:ext cx="110126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tabLst>
                <a:tab pos="660400" algn="l"/>
              </a:tabLst>
            </a:pPr>
            <a:r>
              <a:rPr lang="en-GB" sz="12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6-month PFS:</a:t>
            </a:r>
          </a:p>
          <a:p>
            <a:pPr algn="l">
              <a:tabLst>
                <a:tab pos="660400" algn="l"/>
              </a:tabLst>
            </a:pPr>
            <a:r>
              <a:rPr lang="en-GB" sz="12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F:	42.9%</a:t>
            </a:r>
          </a:p>
          <a:p>
            <a:pPr algn="l">
              <a:tabLst>
                <a:tab pos="660400" algn="l"/>
              </a:tabLst>
            </a:pPr>
            <a:r>
              <a:rPr lang="en-GB" sz="1200" b="1">
                <a:solidFill>
                  <a:srgbClr val="FF000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F+P:	40.0%</a:t>
            </a:r>
          </a:p>
          <a:p>
            <a:pPr algn="l">
              <a:tabLst>
                <a:tab pos="660400" algn="l"/>
              </a:tabLst>
            </a:pPr>
            <a:r>
              <a:rPr lang="en-GB" sz="1200" b="1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F+P+A:	50.8%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1D5053-196A-CF51-96EE-3DBC53E67C17}"/>
              </a:ext>
            </a:extLst>
          </p:cNvPr>
          <p:cNvSpPr txBox="1"/>
          <p:nvPr/>
        </p:nvSpPr>
        <p:spPr>
          <a:xfrm>
            <a:off x="5640853" y="2442784"/>
            <a:ext cx="110126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tabLst>
                <a:tab pos="660400" algn="l"/>
              </a:tabLst>
            </a:pPr>
            <a:r>
              <a:rPr lang="en-GB" sz="12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12-month PFS:</a:t>
            </a:r>
          </a:p>
          <a:p>
            <a:pPr algn="l">
              <a:tabLst>
                <a:tab pos="660400" algn="l"/>
              </a:tabLst>
            </a:pPr>
            <a:r>
              <a:rPr lang="en-GB" sz="12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F:	17.5%</a:t>
            </a:r>
          </a:p>
          <a:p>
            <a:pPr algn="l">
              <a:tabLst>
                <a:tab pos="660400" algn="l"/>
              </a:tabLst>
            </a:pPr>
            <a:r>
              <a:rPr lang="en-GB" sz="1200" b="1">
                <a:solidFill>
                  <a:srgbClr val="FF000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F+P:	13.1%</a:t>
            </a:r>
          </a:p>
          <a:p>
            <a:pPr algn="l">
              <a:tabLst>
                <a:tab pos="660400" algn="l"/>
              </a:tabLst>
            </a:pPr>
            <a:r>
              <a:rPr lang="en-GB" sz="1200" b="1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F+P+A:	35.6%</a:t>
            </a:r>
          </a:p>
        </p:txBody>
      </p:sp>
    </p:spTree>
    <p:extLst>
      <p:ext uri="{BB962C8B-B14F-4D97-AF65-F5344CB8AC3E}">
        <p14:creationId xmlns:p14="http://schemas.microsoft.com/office/powerpoint/2010/main" val="4279298030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2">
            <a:extLst>
              <a:ext uri="{FF2B5EF4-FFF2-40B4-BE49-F238E27FC236}">
                <a16:creationId xmlns:a16="http://schemas.microsoft.com/office/drawing/2014/main" id="{78E4C404-010D-BFD4-1E7F-9FFC836CC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12" y="25798"/>
            <a:ext cx="10972800" cy="962744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PALMIRA Study Design</a:t>
            </a:r>
            <a:r>
              <a:rPr lang="en-US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(NCT03809988)</a:t>
            </a:r>
            <a:r>
              <a:rPr lang="en-US" sz="240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A0F480-9001-4362-8DC7-3F4C5E6B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7D8DDA-7D3A-EA46-8A2C-FA811ADE07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3912" y="6542777"/>
            <a:ext cx="5852160" cy="281354"/>
          </a:xfrm>
        </p:spPr>
        <p:txBody>
          <a:bodyPr/>
          <a:lstStyle/>
          <a:p>
            <a:pPr algn="r"/>
            <a:r>
              <a:rPr lang="en-US" sz="900" dirty="0" err="1"/>
              <a:t>Llombard</a:t>
            </a:r>
            <a:r>
              <a:rPr lang="en-US" sz="900" dirty="0"/>
              <a:t> </a:t>
            </a:r>
            <a:r>
              <a:rPr lang="en-US" sz="900" dirty="0" err="1"/>
              <a:t>Cussac</a:t>
            </a:r>
            <a:r>
              <a:rPr lang="en-US" sz="900" dirty="0"/>
              <a:t> A et al, ASCO 2023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BFA1A4D-C13C-4764-FEE2-78909AA7B482}"/>
              </a:ext>
            </a:extLst>
          </p:cNvPr>
          <p:cNvSpPr txBox="1">
            <a:spLocks/>
          </p:cNvSpPr>
          <p:nvPr/>
        </p:nvSpPr>
        <p:spPr>
          <a:xfrm>
            <a:off x="70132" y="5546117"/>
            <a:ext cx="12121868" cy="690944"/>
          </a:xfrm>
          <a:prstGeom prst="rect">
            <a:avLst/>
          </a:prstGeom>
        </p:spPr>
        <p:txBody>
          <a:bodyPr vert="horz" lIns="91440" tIns="45720" rIns="91440" bIns="45720" numCol="1" rtlCol="0" anchor="b" anchorCtr="0">
            <a:noAutofit/>
          </a:bodyPr>
          <a:lstStyle>
            <a:lvl1pPr marL="0" indent="0" algn="l" defTabSz="3429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95000"/>
              <a:buFont typeface="Arial Black" panose="020B0A04020102020204" pitchFamily="34" charset="0"/>
              <a:buNone/>
              <a:defRPr sz="700" kern="600" spc="23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0282" indent="0" algn="l" defTabSz="3429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Arial Narrow" panose="020B0606020202030204" pitchFamily="34" charset="0"/>
              <a:buNone/>
              <a:defRPr sz="900" kern="600" spc="23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5327" indent="0" algn="l" defTabSz="3429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95000"/>
              <a:buFont typeface="Wingdings" panose="05000000000000000000" pitchFamily="2" charset="2"/>
              <a:buNone/>
              <a:defRPr sz="900" kern="600" spc="23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609" indent="0" algn="l" defTabSz="3429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Arial Narrow" panose="020B0606020202030204" pitchFamily="34" charset="0"/>
              <a:buNone/>
              <a:tabLst/>
              <a:defRPr sz="900" kern="600" spc="23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5891" indent="0" algn="l" defTabSz="342946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90000"/>
              <a:buFont typeface="Arial Black" panose="020B0A04020102020204" pitchFamily="34" charset="0"/>
              <a:buNone/>
              <a:defRPr sz="900" kern="600" spc="23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6201" indent="-171473" algn="l" defTabSz="34294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147" indent="-171473" algn="l" defTabSz="34294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093" indent="-171473" algn="l" defTabSz="34294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039" indent="-171473" algn="l" defTabSz="34294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77C">
                  <a:lumMod val="75000"/>
                </a:srgbClr>
              </a:buClr>
              <a:buSzPct val="95000"/>
              <a:buFont typeface="Arial Black" panose="020B0A04020102020204" pitchFamily="34" charset="0"/>
              <a:buNone/>
              <a:tabLst/>
              <a:defRPr/>
            </a:pPr>
            <a:r>
              <a:rPr kumimoji="0" lang="en-US" sz="800" b="0" i="0" u="none" strike="noStrike" kern="600" cap="none" spc="23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1L: First–line; ABC: Advanced breast cancer; AI: Aromatase inhibitors; ET: Endocrine therapy; HER2[-]: Human Epidermal Growth Factor Receptor 2-negative; HR[+]: Hormone receptor-positive; IM: Intramuscular injection; PO: oral administration; PD: Progressive disease; R: Randomization.</a:t>
            </a:r>
          </a:p>
          <a:p>
            <a:pPr marL="0" marR="0" lvl="0" indent="0" algn="l" defTabSz="3429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77C">
                  <a:lumMod val="75000"/>
                </a:srgbClr>
              </a:buClr>
              <a:buSzPct val="95000"/>
              <a:buFont typeface="Arial Black" panose="020B0A04020102020204" pitchFamily="34" charset="0"/>
              <a:buNone/>
              <a:tabLst/>
              <a:defRPr/>
            </a:pPr>
            <a:r>
              <a:rPr kumimoji="0" lang="en-US" sz="800" b="0" i="0" u="none" strike="noStrike" kern="600" cap="none" spc="23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*If pre-menopausal, ovarian function suppression method required.</a:t>
            </a:r>
          </a:p>
          <a:p>
            <a:pPr marL="0" marR="0" lvl="0" indent="0" algn="l" defTabSz="3429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77C">
                  <a:lumMod val="75000"/>
                </a:srgbClr>
              </a:buClr>
              <a:buSzPct val="95000"/>
              <a:buFont typeface="Arial Black" panose="020B0A04020102020204" pitchFamily="34" charset="0"/>
              <a:buNone/>
              <a:tabLst/>
              <a:defRPr/>
            </a:pPr>
            <a:r>
              <a:rPr kumimoji="0" lang="en-US" sz="800" b="0" i="0" u="none" strike="noStrike" kern="600" cap="none" spc="23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†</a:t>
            </a:r>
            <a:r>
              <a:rPr kumimoji="0" lang="en-US" sz="800" b="0" i="0" u="none" strike="noStrike" kern="600" cap="none" spc="23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Palbociclib dose could be reduced until 75 mg. If a dose reduction below 75 mg is required, treatment must be discontinued. </a:t>
            </a:r>
          </a:p>
          <a:p>
            <a:pPr marL="0" marR="0" lvl="0" indent="0" algn="l" defTabSz="3429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77C">
                  <a:lumMod val="75000"/>
                </a:srgbClr>
              </a:buClr>
              <a:buSzPct val="95000"/>
              <a:buFont typeface="Arial Black" panose="020B0A04020102020204" pitchFamily="34" charset="0"/>
              <a:buNone/>
              <a:tabLst/>
              <a:defRPr/>
            </a:pPr>
            <a:r>
              <a:rPr kumimoji="0" lang="en-US" sz="800" b="0" i="0" u="none" strike="noStrike" kern="600" cap="none" spc="23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‡</a:t>
            </a:r>
            <a:r>
              <a:rPr kumimoji="0" lang="en-US" sz="800" b="0" i="0" u="none" strike="noStrike" kern="600" cap="none" spc="23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Administration of endocrine therapy was chosen depending on the prior administered agent. 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4ABF02E7-3163-50EB-A88B-BEDCC5A6288C}"/>
              </a:ext>
            </a:extLst>
          </p:cNvPr>
          <p:cNvGrpSpPr/>
          <p:nvPr/>
        </p:nvGrpSpPr>
        <p:grpSpPr>
          <a:xfrm>
            <a:off x="70131" y="1080286"/>
            <a:ext cx="11910366" cy="4269017"/>
            <a:chOff x="-49498" y="1863570"/>
            <a:chExt cx="11417977" cy="3528967"/>
          </a:xfrm>
        </p:grpSpPr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A096246F-FA44-EA12-C00D-BE6BC649C66C}"/>
                </a:ext>
              </a:extLst>
            </p:cNvPr>
            <p:cNvGrpSpPr/>
            <p:nvPr/>
          </p:nvGrpSpPr>
          <p:grpSpPr>
            <a:xfrm>
              <a:off x="-49498" y="2024070"/>
              <a:ext cx="9810412" cy="3368467"/>
              <a:chOff x="-495546" y="1548652"/>
              <a:chExt cx="9810412" cy="3368467"/>
            </a:xfrm>
          </p:grpSpPr>
          <p:cxnSp>
            <p:nvCxnSpPr>
              <p:cNvPr id="20" name="Connector: Elbow 105">
                <a:extLst>
                  <a:ext uri="{FF2B5EF4-FFF2-40B4-BE49-F238E27FC236}">
                    <a16:creationId xmlns:a16="http://schemas.microsoft.com/office/drawing/2014/main" id="{9D5925AE-CD89-7D32-04D2-06F0FD7B5D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5090" y="3260269"/>
                <a:ext cx="1339198" cy="865443"/>
              </a:xfrm>
              <a:prstGeom prst="bentConnector3">
                <a:avLst>
                  <a:gd name="adj1" fmla="val 50000"/>
                </a:avLst>
              </a:prstGeom>
              <a:ln w="254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or: Elbow 105">
                <a:extLst>
                  <a:ext uri="{FF2B5EF4-FFF2-40B4-BE49-F238E27FC236}">
                    <a16:creationId xmlns:a16="http://schemas.microsoft.com/office/drawing/2014/main" id="{1DFA67D7-0748-171E-76C9-ED2E165BD9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64063" y="2090042"/>
                <a:ext cx="1320226" cy="737348"/>
              </a:xfrm>
              <a:prstGeom prst="bentConnector3">
                <a:avLst>
                  <a:gd name="adj1" fmla="val 50000"/>
                </a:avLst>
              </a:prstGeom>
              <a:ln w="254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106">
                <a:extLst>
                  <a:ext uri="{FF2B5EF4-FFF2-40B4-BE49-F238E27FC236}">
                    <a16:creationId xmlns:a16="http://schemas.microsoft.com/office/drawing/2014/main" id="{8F81A52C-35C8-638A-8968-CAACC9DB1BC2}"/>
                  </a:ext>
                </a:extLst>
              </p:cNvPr>
              <p:cNvSpPr/>
              <p:nvPr/>
            </p:nvSpPr>
            <p:spPr>
              <a:xfrm>
                <a:off x="3422892" y="2679539"/>
                <a:ext cx="1016698" cy="74440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600" cap="none" spc="30" normalizeH="0" baseline="0" noProof="0">
                    <a:ln>
                      <a:noFill/>
                    </a:ln>
                    <a:solidFill>
                      <a:srgbClr val="002557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R 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600" cap="none" spc="30" normalizeH="0" baseline="0" noProof="0">
                    <a:ln>
                      <a:noFill/>
                    </a:ln>
                    <a:solidFill>
                      <a:srgbClr val="002557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2:1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600" cap="none" spc="30" normalizeH="0" baseline="0" noProof="0">
                    <a:ln>
                      <a:noFill/>
                    </a:ln>
                    <a:solidFill>
                      <a:srgbClr val="002557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N = 198</a:t>
                </a:r>
              </a:p>
            </p:txBody>
          </p:sp>
          <p:sp>
            <p:nvSpPr>
              <p:cNvPr id="36" name="Rectangle: Rounded Corners 94">
                <a:extLst>
                  <a:ext uri="{FF2B5EF4-FFF2-40B4-BE49-F238E27FC236}">
                    <a16:creationId xmlns:a16="http://schemas.microsoft.com/office/drawing/2014/main" id="{2586898B-738A-B8CA-B63B-B04C659DC913}"/>
                  </a:ext>
                </a:extLst>
              </p:cNvPr>
              <p:cNvSpPr/>
              <p:nvPr/>
            </p:nvSpPr>
            <p:spPr>
              <a:xfrm>
                <a:off x="5987883" y="1571304"/>
                <a:ext cx="1357423" cy="387735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600" cap="none" spc="3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OR</a:t>
                </a:r>
              </a:p>
            </p:txBody>
          </p:sp>
          <p:sp>
            <p:nvSpPr>
              <p:cNvPr id="44" name="Rectangle: Rounded Corners 94">
                <a:extLst>
                  <a:ext uri="{FF2B5EF4-FFF2-40B4-BE49-F238E27FC236}">
                    <a16:creationId xmlns:a16="http://schemas.microsoft.com/office/drawing/2014/main" id="{4C7FCC6E-CFD7-7DB7-06DF-7280A20437CE}"/>
                  </a:ext>
                </a:extLst>
              </p:cNvPr>
              <p:cNvSpPr/>
              <p:nvPr/>
            </p:nvSpPr>
            <p:spPr>
              <a:xfrm>
                <a:off x="5987696" y="4169093"/>
                <a:ext cx="1357423" cy="387735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600" cap="none" spc="3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OR</a:t>
                </a:r>
              </a:p>
            </p:txBody>
          </p:sp>
          <p:sp>
            <p:nvSpPr>
              <p:cNvPr id="18" name="Rectangle: Rounded Corners 94">
                <a:extLst>
                  <a:ext uri="{FF2B5EF4-FFF2-40B4-BE49-F238E27FC236}">
                    <a16:creationId xmlns:a16="http://schemas.microsoft.com/office/drawing/2014/main" id="{A13288C0-880F-427F-BD74-986DE26949B5}"/>
                  </a:ext>
                </a:extLst>
              </p:cNvPr>
              <p:cNvSpPr/>
              <p:nvPr/>
            </p:nvSpPr>
            <p:spPr>
              <a:xfrm>
                <a:off x="3537389" y="1764595"/>
                <a:ext cx="1357423" cy="387735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600" cap="none" spc="3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N = 136</a:t>
                </a:r>
              </a:p>
            </p:txBody>
          </p:sp>
          <p:sp>
            <p:nvSpPr>
              <p:cNvPr id="19" name="Rectangle: Rounded Corners 94">
                <a:extLst>
                  <a:ext uri="{FF2B5EF4-FFF2-40B4-BE49-F238E27FC236}">
                    <a16:creationId xmlns:a16="http://schemas.microsoft.com/office/drawing/2014/main" id="{C64095D0-6738-ABD1-A65D-A466DBFD550C}"/>
                  </a:ext>
                </a:extLst>
              </p:cNvPr>
              <p:cNvSpPr/>
              <p:nvPr/>
            </p:nvSpPr>
            <p:spPr>
              <a:xfrm>
                <a:off x="3628357" y="4129222"/>
                <a:ext cx="1117652" cy="387735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600" cap="none" spc="3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N = 62</a:t>
                </a:r>
              </a:p>
            </p:txBody>
          </p:sp>
          <p:cxnSp>
            <p:nvCxnSpPr>
              <p:cNvPr id="28" name="Conector recto de flecha 27">
                <a:extLst>
                  <a:ext uri="{FF2B5EF4-FFF2-40B4-BE49-F238E27FC236}">
                    <a16:creationId xmlns:a16="http://schemas.microsoft.com/office/drawing/2014/main" id="{FE4460AD-0781-2855-4116-8D36B36B9BBF}"/>
                  </a:ext>
                </a:extLst>
              </p:cNvPr>
              <p:cNvCxnSpPr/>
              <p:nvPr/>
            </p:nvCxnSpPr>
            <p:spPr>
              <a:xfrm>
                <a:off x="8735003" y="1982367"/>
                <a:ext cx="579863" cy="0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: Rounded Corners 92">
                <a:extLst>
                  <a:ext uri="{FF2B5EF4-FFF2-40B4-BE49-F238E27FC236}">
                    <a16:creationId xmlns:a16="http://schemas.microsoft.com/office/drawing/2014/main" id="{65FABCD1-9754-4447-43E8-2F44D4DE0223}"/>
                  </a:ext>
                </a:extLst>
              </p:cNvPr>
              <p:cNvSpPr/>
              <p:nvPr/>
            </p:nvSpPr>
            <p:spPr>
              <a:xfrm>
                <a:off x="-495546" y="4089110"/>
                <a:ext cx="4060660" cy="82800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Stratification Factors</a:t>
                </a:r>
              </a:p>
              <a:p>
                <a:pPr marL="114297" marR="0" lvl="0" indent="-114297" algn="l" defTabSz="91437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Prior ET (fulvestrant </a:t>
                </a:r>
                <a:r>
                  <a:rPr kumimoji="0" lang="en-US" sz="1400" b="0" i="1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vs. </a:t>
                </a: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AIs)</a:t>
                </a:r>
              </a:p>
              <a:p>
                <a:pPr marL="114297" marR="0" lvl="0" indent="-114297" algn="l" defTabSz="91437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Site of disease (visceral </a:t>
                </a:r>
                <a:r>
                  <a:rPr kumimoji="0" lang="en-US" sz="1400" b="0" i="1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vs.</a:t>
                </a: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 pitchFamily="34" charset="0"/>
                  </a:rPr>
                  <a:t> non-visceral)</a:t>
                </a:r>
              </a:p>
              <a:p>
                <a:pPr marL="114297" marR="0" lvl="0" indent="-114297" algn="l" defTabSz="914378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: Rounded Corners 92">
                <a:extLst>
                  <a:ext uri="{FF2B5EF4-FFF2-40B4-BE49-F238E27FC236}">
                    <a16:creationId xmlns:a16="http://schemas.microsoft.com/office/drawing/2014/main" id="{549661CE-AF4F-1F58-E72E-5679933830F6}"/>
                  </a:ext>
                </a:extLst>
              </p:cNvPr>
              <p:cNvSpPr/>
              <p:nvPr/>
            </p:nvSpPr>
            <p:spPr>
              <a:xfrm>
                <a:off x="-204562" y="1548652"/>
                <a:ext cx="3478691" cy="241436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91440" tIns="45720" rIns="91440" bIns="45720" rtlCol="0" anchor="t"/>
              <a:lstStyle/>
              <a:p>
                <a:pPr marL="0" marR="0" lvl="0" indent="0" algn="l" defTabSz="3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Key Eligibility Criteria</a:t>
                </a: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Patients</a:t>
                </a:r>
                <a:r>
                  <a:rPr kumimoji="0" lang="es-E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s-E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with</a:t>
                </a:r>
                <a:r>
                  <a:rPr kumimoji="0" lang="es-E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HR[+]/HER2[‑] ABC*</a:t>
                </a:r>
                <a:endParaRPr kumimoji="0" lang="es-ES" sz="1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PD </a:t>
                </a:r>
                <a:r>
                  <a:rPr kumimoji="0" lang="es-E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on</a:t>
                </a:r>
                <a:r>
                  <a:rPr kumimoji="0" lang="es-E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a 1L </a:t>
                </a:r>
                <a:r>
                  <a:rPr kumimoji="0" lang="es-E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of</a:t>
                </a:r>
                <a:r>
                  <a:rPr kumimoji="0" lang="es-E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palbociclib plus ET (AI </a:t>
                </a:r>
                <a:r>
                  <a:rPr kumimoji="0" lang="es-E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or</a:t>
                </a:r>
                <a:r>
                  <a:rPr kumimoji="0" lang="es-E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fulvestrant) after </a:t>
                </a:r>
                <a:r>
                  <a:rPr kumimoji="0" lang="es-E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clinical</a:t>
                </a:r>
                <a:r>
                  <a:rPr kumimoji="0" lang="es-E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s-E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benefit</a:t>
                </a:r>
                <a:r>
                  <a:rPr kumimoji="0" lang="es-E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</a:t>
                </a:r>
                <a:r>
                  <a:rPr kumimoji="0" lang="es-E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or</a:t>
                </a:r>
                <a:r>
                  <a:rPr kumimoji="0" lang="es-E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PD on palbociclib–based adjuvant regimen after at least 12 months of treatment but no more than 12 months following completion</a:t>
                </a: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+mj-lt"/>
                  <a:buAutoNum type="arabicPeriod" startAt="3"/>
                  <a:tabLst/>
                  <a:defRPr/>
                </a:pPr>
                <a:r>
                  <a:rPr kumimoji="0" lang="es-E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</a:rPr>
                  <a:t>No </a:t>
                </a:r>
                <a:r>
                  <a:rPr kumimoji="0" lang="es-E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</a:rPr>
                  <a:t>other</a:t>
                </a:r>
                <a:r>
                  <a:rPr kumimoji="0" lang="es-E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</a:rPr>
                  <a:t> prior </a:t>
                </a:r>
                <a:r>
                  <a:rPr kumimoji="0" lang="es-E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</a:rPr>
                  <a:t>treatment</a:t>
                </a:r>
                <a:r>
                  <a:rPr kumimoji="0" lang="es-E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</a:rPr>
                  <a:t> </a:t>
                </a:r>
                <a:r>
                  <a:rPr kumimoji="0" lang="es-E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</a:rPr>
                  <a:t>for</a:t>
                </a:r>
                <a:r>
                  <a:rPr kumimoji="0" lang="es-E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</a:rPr>
                  <a:t> ABC</a:t>
                </a: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  <a:p>
                <a:pPr marL="170815" marR="0" lvl="0" indent="-170815" algn="l" defTabSz="3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1" name="Rectangle: Rounded Corners 98">
              <a:extLst>
                <a:ext uri="{FF2B5EF4-FFF2-40B4-BE49-F238E27FC236}">
                  <a16:creationId xmlns:a16="http://schemas.microsoft.com/office/drawing/2014/main" id="{6B41897C-2E5A-EF65-18C9-AF878D1E7891}"/>
                </a:ext>
              </a:extLst>
            </p:cNvPr>
            <p:cNvSpPr/>
            <p:nvPr/>
          </p:nvSpPr>
          <p:spPr>
            <a:xfrm>
              <a:off x="5247985" y="2916776"/>
              <a:ext cx="3765088" cy="628088"/>
            </a:xfrm>
            <a:prstGeom prst="roundRect">
              <a:avLst/>
            </a:prstGeom>
            <a:solidFill>
              <a:srgbClr val="94110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3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Palbociclib</a:t>
              </a:r>
              <a:r>
                <a:rPr kumimoji="0" lang="en-US" sz="1400" b="1" i="0" u="none" strike="noStrike" kern="600" cap="none" spc="30" normalizeH="0" baseline="30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†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600" cap="none" spc="3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75/100/125 mg PO, once daily, 3 weeks on, 1 week off</a:t>
              </a:r>
              <a:endParaRPr kumimoji="0" lang="en-US" sz="1200" b="1" i="0" u="none" strike="noStrike" kern="600" cap="none" spc="3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Rectangle: Rounded Corners 92">
              <a:extLst>
                <a:ext uri="{FF2B5EF4-FFF2-40B4-BE49-F238E27FC236}">
                  <a16:creationId xmlns:a16="http://schemas.microsoft.com/office/drawing/2014/main" id="{F365FE50-34C3-473B-1193-C81191CCAB35}"/>
                </a:ext>
              </a:extLst>
            </p:cNvPr>
            <p:cNvSpPr/>
            <p:nvPr/>
          </p:nvSpPr>
          <p:spPr>
            <a:xfrm>
              <a:off x="9855332" y="1863570"/>
              <a:ext cx="1513147" cy="339992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600" cap="none" spc="3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600" cap="none" spc="3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3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Treatment until progressive disease,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600" cap="none" spc="3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3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 unacceptable toxicity,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600" cap="none" spc="3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3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3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600" cap="none" spc="3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study withdrawal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  <a:p>
              <a:pPr marL="171446" marR="0" lvl="0" indent="-171446" algn="l" defTabSz="3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: Rounded Corners 98">
            <a:extLst>
              <a:ext uri="{FF2B5EF4-FFF2-40B4-BE49-F238E27FC236}">
                <a16:creationId xmlns:a16="http://schemas.microsoft.com/office/drawing/2014/main" id="{CD1DB08B-0A75-AB22-D9DE-682535C48F82}"/>
              </a:ext>
            </a:extLst>
          </p:cNvPr>
          <p:cNvSpPr/>
          <p:nvPr/>
        </p:nvSpPr>
        <p:spPr>
          <a:xfrm>
            <a:off x="5593240" y="4112582"/>
            <a:ext cx="1689893" cy="1135549"/>
          </a:xfrm>
          <a:prstGeom prst="roundRect">
            <a:avLst/>
          </a:prstGeom>
          <a:solidFill>
            <a:srgbClr val="88A2D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600" cap="none" spc="3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3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Fulvestrant</a:t>
            </a:r>
            <a:r>
              <a:rPr kumimoji="0" lang="en-US" sz="1400" b="1" i="0" u="none" strike="noStrike" kern="600" cap="none" spc="3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‡</a:t>
            </a:r>
            <a:endParaRPr kumimoji="0" lang="en-US" sz="1400" b="1" i="0" u="none" strike="noStrike" kern="600" cap="none" spc="3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600" cap="none" spc="3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500 mg IM, on day 1, 15, 29 and monthly thereafter </a:t>
            </a:r>
            <a:endParaRPr kumimoji="0" lang="en-US" sz="1200" b="1" i="0" u="none" strike="noStrike" kern="600" cap="none" spc="3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: Rounded Corners 98">
            <a:extLst>
              <a:ext uri="{FF2B5EF4-FFF2-40B4-BE49-F238E27FC236}">
                <a16:creationId xmlns:a16="http://schemas.microsoft.com/office/drawing/2014/main" id="{16A79CA0-5E0C-B2ED-F1FA-B2B5B8EEDF0F}"/>
              </a:ext>
            </a:extLst>
          </p:cNvPr>
          <p:cNvSpPr/>
          <p:nvPr/>
        </p:nvSpPr>
        <p:spPr>
          <a:xfrm>
            <a:off x="7783445" y="979274"/>
            <a:ext cx="1689893" cy="1135546"/>
          </a:xfrm>
          <a:prstGeom prst="roundRect">
            <a:avLst/>
          </a:prstGeom>
          <a:solidFill>
            <a:srgbClr val="9411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3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Letrozole</a:t>
            </a:r>
            <a:r>
              <a:rPr kumimoji="0" lang="en-US" sz="1400" b="1" i="0" u="none" strike="noStrike" kern="600" cap="none" spc="3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‡</a:t>
            </a:r>
            <a:endParaRPr kumimoji="0" lang="en-US" sz="1400" b="1" i="0" u="none" strike="noStrike" kern="600" cap="none" spc="3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600" cap="none" spc="3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2.5 mg PO, once daily, continuously</a:t>
            </a:r>
            <a:endParaRPr kumimoji="0" lang="en-US" sz="1200" b="1" i="0" u="none" strike="noStrike" kern="600" cap="none" spc="3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98">
            <a:extLst>
              <a:ext uri="{FF2B5EF4-FFF2-40B4-BE49-F238E27FC236}">
                <a16:creationId xmlns:a16="http://schemas.microsoft.com/office/drawing/2014/main" id="{53F400E6-C323-2FCB-1171-BA868BD69E1A}"/>
              </a:ext>
            </a:extLst>
          </p:cNvPr>
          <p:cNvSpPr/>
          <p:nvPr/>
        </p:nvSpPr>
        <p:spPr>
          <a:xfrm>
            <a:off x="7834782" y="4111480"/>
            <a:ext cx="1689893" cy="1135547"/>
          </a:xfrm>
          <a:prstGeom prst="roundRect">
            <a:avLst/>
          </a:prstGeom>
          <a:solidFill>
            <a:srgbClr val="88A2D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3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Letrozole</a:t>
            </a:r>
            <a:r>
              <a:rPr kumimoji="0" lang="en-US" sz="1400" b="1" i="0" u="none" strike="noStrike" kern="600" cap="none" spc="3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‡</a:t>
            </a:r>
            <a:endParaRPr kumimoji="0" lang="en-US" sz="1400" b="1" i="0" u="none" strike="noStrike" kern="600" cap="none" spc="3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600" cap="none" spc="3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2.5 mg PO, once daily, continuously</a:t>
            </a:r>
            <a:endParaRPr kumimoji="0" lang="en-US" sz="1200" b="1" i="0" u="none" strike="noStrike" kern="600" cap="none" spc="3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98">
            <a:extLst>
              <a:ext uri="{FF2B5EF4-FFF2-40B4-BE49-F238E27FC236}">
                <a16:creationId xmlns:a16="http://schemas.microsoft.com/office/drawing/2014/main" id="{F5BD2686-A6C8-D6F2-A4D8-8E55154FC116}"/>
              </a:ext>
            </a:extLst>
          </p:cNvPr>
          <p:cNvSpPr/>
          <p:nvPr/>
        </p:nvSpPr>
        <p:spPr>
          <a:xfrm>
            <a:off x="5565795" y="984544"/>
            <a:ext cx="1689893" cy="1118315"/>
          </a:xfrm>
          <a:prstGeom prst="roundRect">
            <a:avLst/>
          </a:prstGeom>
          <a:solidFill>
            <a:srgbClr val="9411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600" cap="none" spc="3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600" cap="none" spc="3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Fulvestrant</a:t>
            </a:r>
            <a:r>
              <a:rPr kumimoji="0" lang="en-US" sz="1400" b="1" i="0" u="none" strike="noStrike" kern="600" cap="none" spc="3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600" cap="none" spc="3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500 mg IM, on day 1, 15, 29 and monthly thereafter </a:t>
            </a:r>
            <a:endParaRPr kumimoji="0" lang="en-US" sz="1200" b="1" i="0" u="none" strike="noStrike" kern="600" cap="none" spc="3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4E57F8D7-233C-D417-A80E-A26297D8ED30}"/>
              </a:ext>
            </a:extLst>
          </p:cNvPr>
          <p:cNvCxnSpPr/>
          <p:nvPr/>
        </p:nvCxnSpPr>
        <p:spPr>
          <a:xfrm>
            <a:off x="9698738" y="4706957"/>
            <a:ext cx="604869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ás 12">
            <a:extLst>
              <a:ext uri="{FF2B5EF4-FFF2-40B4-BE49-F238E27FC236}">
                <a16:creationId xmlns:a16="http://schemas.microsoft.com/office/drawing/2014/main" id="{FAB84752-458F-462C-4F4F-423AFBC44EB5}"/>
              </a:ext>
            </a:extLst>
          </p:cNvPr>
          <p:cNvSpPr/>
          <p:nvPr/>
        </p:nvSpPr>
        <p:spPr>
          <a:xfrm>
            <a:off x="7441851" y="2048809"/>
            <a:ext cx="187762" cy="217747"/>
          </a:xfrm>
          <a:prstGeom prst="mathPlus">
            <a:avLst/>
          </a:prstGeom>
          <a:solidFill>
            <a:srgbClr val="00255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4114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A0F480-9001-4362-8DC7-3F4C5E6B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F0424C-D72A-2FF1-EB84-A61D100BD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12" y="25798"/>
            <a:ext cx="10972800" cy="962744"/>
          </a:xfrm>
        </p:spPr>
        <p:txBody>
          <a:bodyPr>
            <a:no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Primary Objective: Investigator-assessed PFS (ITT Population)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77048DE-B90B-6AE1-C8A4-1F680D8A11A7}"/>
              </a:ext>
            </a:extLst>
          </p:cNvPr>
          <p:cNvSpPr/>
          <p:nvPr/>
        </p:nvSpPr>
        <p:spPr>
          <a:xfrm>
            <a:off x="1045879" y="5955392"/>
            <a:ext cx="7332264" cy="2599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60000"/>
                  <a:lumOff val="40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CI: Confidence interval; HR: Hazard ratio; ITT: Intention to treat;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Months; 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mPFS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Median progression-free survival; PFS: Progression-free survival.</a:t>
            </a:r>
          </a:p>
        </p:txBody>
      </p:sp>
      <p:pic>
        <p:nvPicPr>
          <p:cNvPr id="8" name="Imagen 8" descr="Gráfico&#10;&#10;Descripción generada automáticamente">
            <a:extLst>
              <a:ext uri="{FF2B5EF4-FFF2-40B4-BE49-F238E27FC236}">
                <a16:creationId xmlns:a16="http://schemas.microsoft.com/office/drawing/2014/main" id="{561E11EB-BB2D-7EC0-7704-6B135C5E2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62" y="988361"/>
            <a:ext cx="9891485" cy="4959897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2429F92-A43B-5A87-0BD0-BFD2333852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5890" y="6500289"/>
            <a:ext cx="5852160" cy="281354"/>
          </a:xfrm>
        </p:spPr>
        <p:txBody>
          <a:bodyPr/>
          <a:lstStyle/>
          <a:p>
            <a:pPr algn="r"/>
            <a:r>
              <a:rPr lang="en-US" sz="900" dirty="0" err="1"/>
              <a:t>Llombard</a:t>
            </a:r>
            <a:r>
              <a:rPr lang="en-US" sz="900" dirty="0"/>
              <a:t> </a:t>
            </a:r>
            <a:r>
              <a:rPr lang="en-US" sz="900" dirty="0" err="1"/>
              <a:t>Cussac</a:t>
            </a:r>
            <a:r>
              <a:rPr lang="en-US" sz="900" dirty="0"/>
              <a:t> A et al, ASCO 2023</a:t>
            </a:r>
          </a:p>
        </p:txBody>
      </p:sp>
    </p:spTree>
    <p:extLst>
      <p:ext uri="{BB962C8B-B14F-4D97-AF65-F5344CB8AC3E}">
        <p14:creationId xmlns:p14="http://schemas.microsoft.com/office/powerpoint/2010/main" val="33926606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EB3F12-8488-6DF7-CC6F-4C75AD691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ym typeface="Arial"/>
              </a:rPr>
              <a:t>KEY TRIALS IN PROGRESS</a:t>
            </a:r>
          </a:p>
        </p:txBody>
      </p:sp>
      <p:sp>
        <p:nvSpPr>
          <p:cNvPr id="774" name="Google Shape;774;g23a9901a884_0_62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ONGOING CDK4/6 SEQUENCING TRIALS in HR+ BC 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92BEFAB-9DDB-73E5-5D5B-54EF86DC66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021288"/>
            <a:ext cx="11155891" cy="365125"/>
          </a:xfrm>
        </p:spPr>
        <p:txBody>
          <a:bodyPr/>
          <a:lstStyle/>
          <a:p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1L, first line; </a:t>
            </a:r>
            <a:r>
              <a:rPr lang="en-GB" sz="1000" dirty="0" err="1">
                <a:solidFill>
                  <a:schemeClr val="tx2"/>
                </a:solidFill>
                <a:latin typeface="Arial"/>
                <a:cs typeface="Arial"/>
              </a:rPr>
              <a:t>aBC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, advanced breast cancer; ABM, </a:t>
            </a:r>
            <a:r>
              <a:rPr lang="en-GB" sz="1000" dirty="0" err="1">
                <a:solidFill>
                  <a:schemeClr val="tx2"/>
                </a:solidFill>
                <a:latin typeface="Arial"/>
                <a:cs typeface="Arial"/>
              </a:rPr>
              <a:t>abemaciclib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; AI, aromatase inhibitor; CBR, clinical benefit rate;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CDK4/6, cyclin dependent kinase 4/6 inhibitor; </a:t>
            </a:r>
            <a:r>
              <a:rPr lang="en-GB" sz="1000" dirty="0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Do</a:t>
            </a:r>
            <a:r>
              <a:rPr lang="en-GB" sz="1000" dirty="0" err="1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, duration of response; ER, </a:t>
            </a:r>
            <a:r>
              <a:rPr lang="en-GB" sz="1000" dirty="0" err="1">
                <a:solidFill>
                  <a:schemeClr val="tx2"/>
                </a:solidFill>
                <a:latin typeface="Arial"/>
                <a:cs typeface="Arial"/>
              </a:rPr>
              <a:t>estrogen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 receptor; </a:t>
            </a:r>
            <a:r>
              <a:rPr lang="en-GB" sz="1000" dirty="0" err="1">
                <a:solidFill>
                  <a:schemeClr val="tx2"/>
                </a:solidFill>
                <a:latin typeface="Arial"/>
                <a:cs typeface="Arial"/>
              </a:rPr>
              <a:t>est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, estimated; ET, endocrine therapy; FUL, </a:t>
            </a:r>
            <a:r>
              <a:rPr lang="en-GB" sz="1000" dirty="0" err="1">
                <a:solidFill>
                  <a:schemeClr val="tx2"/>
                </a:solidFill>
                <a:latin typeface="Arial"/>
                <a:cs typeface="Arial"/>
              </a:rPr>
              <a:t>fulvestrant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; HER2, human epidermal growth factor receptor 2;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HR, hormone receptor;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ITT, intention to treat;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LASO, </a:t>
            </a:r>
            <a:r>
              <a:rPr lang="en-GB" sz="1000" dirty="0" err="1">
                <a:solidFill>
                  <a:schemeClr val="tx2"/>
                </a:solidFill>
                <a:latin typeface="Arial"/>
                <a:cs typeface="Arial"/>
              </a:rPr>
              <a:t>l</a:t>
            </a:r>
            <a:r>
              <a:rPr lang="en-GB" sz="1000" dirty="0" err="1">
                <a:latin typeface="Arial"/>
                <a:cs typeface="Arial"/>
              </a:rPr>
              <a:t>asofoxifene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; </a:t>
            </a:r>
            <a:r>
              <a:rPr lang="en-GB" sz="1000" dirty="0" err="1">
                <a:solidFill>
                  <a:schemeClr val="tx2"/>
                </a:solidFill>
                <a:latin typeface="Arial"/>
                <a:cs typeface="Arial"/>
              </a:rPr>
              <a:t>mBC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, metastatic breast cancer; mESR1, </a:t>
            </a:r>
            <a:r>
              <a:rPr lang="en-GB" sz="1000" dirty="0" err="1">
                <a:solidFill>
                  <a:schemeClr val="tx2"/>
                </a:solidFill>
                <a:latin typeface="Arial"/>
                <a:cs typeface="Arial"/>
              </a:rPr>
              <a:t>estrogen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 receptor 1 mutation;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N, sample size; PAL, </a:t>
            </a:r>
            <a:r>
              <a:rPr lang="en-GB" sz="1000" dirty="0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palbociclib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; PFS, progression-free survival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; PRO patient reported outcome; ORR, objective response rate;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OS, overall survival; PCD, primary completion date;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QoL, quality of life; R, randomisation; RECIST, Response Evaluation Criteria in Solid Tumours;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TCC, time to cytotoxic chemotherapy; TTC, time to chemotherapy; TTR, time to response</a:t>
            </a:r>
          </a:p>
          <a:p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1. Kalinsky K, et al. ASCO 2022. Poster TPS1117; 2. ClinicalTrials.gov. </a:t>
            </a:r>
            <a:r>
              <a:rPr lang="en-GB" sz="1000" dirty="0">
                <a:latin typeface="Arial"/>
                <a:cs typeface="Arial"/>
                <a:sym typeface="Arial"/>
              </a:rPr>
              <a:t>https://clinicaltrials.gov/ct2/show/NCT05696626?term=ELAINEIII&amp;cond=BReast+cancer&amp;draw=2&amp;rank=1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 (accessed May 22, 2023);</a:t>
            </a:r>
            <a:endParaRPr lang="en-GB" sz="1000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3. ClinicalTrials.gov. 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https://clinicaltrials.gov/ct2/show/NCT04975308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(accessed May 22, 2023)</a:t>
            </a:r>
            <a:endParaRPr lang="en-GB" sz="1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graphicFrame>
        <p:nvGraphicFramePr>
          <p:cNvPr id="775" name="Google Shape;775;g23a9901a884_0_628"/>
          <p:cNvGraphicFramePr/>
          <p:nvPr>
            <p:extLst>
              <p:ext uri="{D42A27DB-BD31-4B8C-83A1-F6EECF244321}">
                <p14:modId xmlns:p14="http://schemas.microsoft.com/office/powerpoint/2010/main" val="190529966"/>
              </p:ext>
            </p:extLst>
          </p:nvPr>
        </p:nvGraphicFramePr>
        <p:xfrm>
          <a:off x="619200" y="1700808"/>
          <a:ext cx="10972801" cy="3605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0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5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7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76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Trial</a:t>
                      </a:r>
                      <a:endParaRPr sz="19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Patient Population</a:t>
                      </a:r>
                      <a:endParaRPr sz="19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Treatment Arms</a:t>
                      </a:r>
                      <a:endParaRPr sz="19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 (</a:t>
                      </a:r>
                      <a:r>
                        <a:rPr lang="en" sz="1200" b="1" u="none" strike="noStrike" cap="none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</a:t>
                      </a:r>
                      <a:r>
                        <a:rPr lang="en" sz="1200" b="1" u="none" strike="noStrike" cap="none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),</a:t>
                      </a:r>
                      <a:br>
                        <a:rPr lang="en" sz="1200" b="1" u="none" strike="noStrike" cap="none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" sz="1200" b="1" u="none" strike="noStrike" cap="none" dirty="0">
                          <a:solidFill>
                            <a:srgbClr val="FFFFFF"/>
                          </a:solidFill>
                          <a:latin typeface="Arial"/>
                          <a:cs typeface="Arial"/>
                          <a:sym typeface="Arial"/>
                        </a:rPr>
                        <a:t>(R)</a:t>
                      </a:r>
                      <a:endParaRPr sz="1200" b="1" u="none" strike="noStrike" cap="none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Endpoints</a:t>
                      </a:r>
                      <a:endParaRPr sz="19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Est. PCD</a:t>
                      </a:r>
                      <a:endParaRPr sz="12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33" marR="91433" marT="45733" marB="457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6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latin typeface="Arial"/>
                          <a:cs typeface="Arial"/>
                        </a:rPr>
                        <a:t>postMONARCH</a:t>
                      </a:r>
                      <a:r>
                        <a:rPr lang="en" sz="1100" b="1" u="none" strike="noStrike" cap="none" baseline="30000" dirty="0">
                          <a:latin typeface="Arial"/>
                          <a:cs typeface="Arial"/>
                        </a:rPr>
                        <a:t>1</a:t>
                      </a:r>
                      <a:br>
                        <a:rPr lang="en" sz="1100" u="none" strike="noStrike" cap="none" dirty="0">
                          <a:latin typeface="Arial"/>
                          <a:cs typeface="Arial"/>
                        </a:rPr>
                      </a:b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(Phase 3)</a:t>
                      </a:r>
                      <a:endParaRPr sz="19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0" marR="0" marT="45733" marB="45733" anchor="ctr"/>
                </a:tc>
                <a:tc>
                  <a:txBody>
                    <a:bodyPr/>
                    <a:lstStyle/>
                    <a:p>
                      <a:pPr marL="101600" marR="0" lvl="0" indent="-1016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HR+/HER2- </a:t>
                      </a:r>
                      <a:r>
                        <a:rPr lang="en" sz="1100" b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mBC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01600" marR="0" lvl="0" indent="-101600" algn="l" rtl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Disease progression on 1L CDK4/6i + AI </a:t>
                      </a: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OR</a:t>
                      </a: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 disease recurrence on or after CDK4/6i + ET in the adjuvant setting</a:t>
                      </a:r>
                      <a:endParaRPr sz="11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Arm 1</a:t>
                      </a: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: ABM + FUL</a:t>
                      </a:r>
                      <a:endParaRPr sz="1900" u="none" strike="noStrike" cap="none" dirty="0">
                        <a:latin typeface="Arial"/>
                        <a:cs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Arm 2</a:t>
                      </a: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: PBO + FUL</a:t>
                      </a:r>
                      <a:endParaRPr sz="1100" b="0" i="0" u="none" strike="noStrike" cap="none" baseline="-250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350</a:t>
                      </a:r>
                      <a:br>
                        <a:rPr lang="en" sz="1100" u="none" strike="noStrike" cap="none" dirty="0">
                          <a:latin typeface="Arial"/>
                          <a:cs typeface="Arial"/>
                        </a:rPr>
                      </a:b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(1:1)</a:t>
                      </a:r>
                      <a:endParaRPr sz="19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0" marR="0" marT="45733" marB="45733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Primary</a:t>
                      </a: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: PFS (by investigator assessment, RECIST v1.1)</a:t>
                      </a:r>
                      <a:endParaRPr sz="1900" u="none" strike="noStrike" cap="none" dirty="0">
                        <a:latin typeface="Arial"/>
                        <a:cs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Secondary:</a:t>
                      </a: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</a:t>
                      </a: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 OS, ORR, CBR, </a:t>
                      </a:r>
                      <a:r>
                        <a:rPr lang="en" sz="1100" b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DoR</a:t>
                      </a: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, PROs, safety, pharmacokinetics</a:t>
                      </a:r>
                      <a:endParaRPr sz="11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August 2023</a:t>
                      </a:r>
                      <a:endParaRPr sz="19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33" marR="91433" marT="45733" marB="457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26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latin typeface="Arial"/>
                          <a:cs typeface="Arial"/>
                        </a:rPr>
                        <a:t>ElAINE-3</a:t>
                      </a:r>
                      <a:r>
                        <a:rPr lang="en" sz="1100" b="1" u="none" strike="noStrike" cap="none" baseline="30000" dirty="0">
                          <a:latin typeface="Arial"/>
                          <a:cs typeface="Arial"/>
                        </a:rPr>
                        <a:t>2</a:t>
                      </a:r>
                      <a:endParaRPr sz="1100" b="1" u="none" strike="noStrike" cap="none">
                        <a:latin typeface="Arial"/>
                        <a:cs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0" u="none" strike="noStrike" cap="none" dirty="0">
                          <a:latin typeface="Arial"/>
                          <a:cs typeface="Arial"/>
                        </a:rPr>
                        <a:t>(Phase 3)</a:t>
                      </a:r>
                      <a:endParaRPr sz="1100" u="none" strike="noStrike" cap="none">
                        <a:latin typeface="Arial"/>
                        <a:cs typeface="Arial"/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6573B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100" b="0" i="0" u="none" strike="noStrike" cap="none" noProof="0" dirty="0">
                          <a:solidFill>
                            <a:srgbClr val="000000"/>
                          </a:solidFill>
                          <a:latin typeface="Arial"/>
                        </a:rPr>
                        <a:t>ER+/HER2- locally advanced or </a:t>
                      </a:r>
                      <a:r>
                        <a:rPr lang="en" sz="1100" b="0" i="0" u="none" strike="noStrike" cap="none" noProof="0" err="1">
                          <a:solidFill>
                            <a:srgbClr val="000000"/>
                          </a:solidFill>
                          <a:latin typeface="Arial"/>
                        </a:rPr>
                        <a:t>mBC</a:t>
                      </a:r>
                      <a:r>
                        <a:rPr lang="en" sz="1100" b="0" i="0" u="none" strike="noStrike" cap="none" noProof="0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with m</a:t>
                      </a:r>
                      <a:r>
                        <a:rPr lang="en" sz="1100" i="1" u="none" strike="noStrike" cap="none" dirty="0">
                          <a:latin typeface="Arial"/>
                          <a:cs typeface="Arial"/>
                        </a:rPr>
                        <a:t>ESR1</a:t>
                      </a:r>
                      <a:endParaRPr sz="1100" u="none" strike="noStrike" cap="none">
                        <a:latin typeface="Arial"/>
                        <a:cs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100" b="0" i="0" u="none" strike="noStrike" cap="none" noProof="0" dirty="0">
                          <a:latin typeface="Arial"/>
                        </a:rPr>
                        <a:t>Progressed on an AI in combination with either PALBO or RIBO in 1L</a:t>
                      </a:r>
                      <a:endParaRPr lang="en" sz="11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Arm 1</a:t>
                      </a: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: </a:t>
                      </a: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LASO + ABEMA</a:t>
                      </a:r>
                      <a:endParaRPr sz="19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Arm 2</a:t>
                      </a: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:</a:t>
                      </a: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FUL + ABEMA</a:t>
                      </a:r>
                      <a:endParaRPr sz="1100" b="0" i="0" u="none" strike="noStrike" cap="none" baseline="-250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400</a:t>
                      </a:r>
                      <a:br>
                        <a:rPr lang="en" sz="1100" u="none" strike="noStrike" cap="none" dirty="0">
                          <a:latin typeface="Arial"/>
                          <a:cs typeface="Arial"/>
                        </a:rPr>
                      </a:b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(2:1)</a:t>
                      </a:r>
                      <a:endParaRPr sz="19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0" marR="0" marT="45733" marB="45733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Primary</a:t>
                      </a: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: PFS, </a:t>
                      </a:r>
                      <a:r>
                        <a:rPr lang="en" sz="1100" b="0" u="none" strike="noStrike" cap="none" dirty="0">
                          <a:latin typeface="Arial"/>
                          <a:cs typeface="Arial"/>
                        </a:rPr>
                        <a:t>according to RECIST v1.1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Secondary: </a:t>
                      </a: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OS, </a:t>
                      </a:r>
                      <a:r>
                        <a:rPr lang="en" sz="1100" b="0" u="none" strike="noStrike" cap="none" dirty="0">
                          <a:solidFill>
                            <a:srgbClr val="201B01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lang="en" sz="1100" u="none" strike="noStrike" cap="none" dirty="0">
                          <a:solidFill>
                            <a:srgbClr val="201B01"/>
                          </a:solidFill>
                          <a:latin typeface="Arial"/>
                          <a:cs typeface="Arial"/>
                        </a:rPr>
                        <a:t>RR, CBR, </a:t>
                      </a:r>
                      <a:r>
                        <a:rPr lang="en" sz="1100" u="none" strike="noStrike" cap="none" dirty="0" err="1">
                          <a:solidFill>
                            <a:srgbClr val="201B01"/>
                          </a:solidFill>
                          <a:latin typeface="Arial"/>
                          <a:cs typeface="Arial"/>
                        </a:rPr>
                        <a:t>DoR</a:t>
                      </a:r>
                      <a:r>
                        <a:rPr lang="en" sz="1100" u="none" strike="noStrike" cap="none" dirty="0">
                          <a:solidFill>
                            <a:srgbClr val="201B01"/>
                          </a:solidFill>
                          <a:latin typeface="Arial"/>
                          <a:cs typeface="Arial"/>
                        </a:rPr>
                        <a:t>, </a:t>
                      </a:r>
                      <a:r>
                        <a:rPr lang="en" sz="1100" b="0" u="none" strike="noStrike" cap="none" dirty="0">
                          <a:solidFill>
                            <a:srgbClr val="201B01"/>
                          </a:solidFill>
                          <a:latin typeface="Arial"/>
                          <a:cs typeface="Arial"/>
                        </a:rPr>
                        <a:t>QoL, TC</a:t>
                      </a:r>
                      <a:r>
                        <a:rPr lang="en" sz="1100" u="none" strike="noStrike" cap="none" dirty="0">
                          <a:solidFill>
                            <a:srgbClr val="201B01"/>
                          </a:solidFill>
                          <a:latin typeface="Arial"/>
                          <a:cs typeface="Arial"/>
                        </a:rPr>
                        <a:t>C, TRR, </a:t>
                      </a:r>
                      <a:r>
                        <a:rPr lang="en" sz="1100" b="0" u="none" strike="noStrike" cap="none" dirty="0">
                          <a:solidFill>
                            <a:srgbClr val="201B01"/>
                          </a:solidFill>
                          <a:latin typeface="Arial"/>
                          <a:cs typeface="Arial"/>
                        </a:rPr>
                        <a:t>safety</a:t>
                      </a: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June 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2025</a:t>
                      </a:r>
                    </a:p>
                  </a:txBody>
                  <a:tcPr marL="91433" marR="91433" marT="45733" marB="457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26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latin typeface="Arial"/>
                          <a:cs typeface="Arial"/>
                        </a:rPr>
                        <a:t>EMBER-3</a:t>
                      </a:r>
                      <a:r>
                        <a:rPr lang="en" sz="1100" b="1" u="none" strike="noStrike" cap="none" baseline="30000" dirty="0">
                          <a:latin typeface="Arial"/>
                          <a:cs typeface="Arial"/>
                        </a:rPr>
                        <a:t>3</a:t>
                      </a:r>
                      <a:endParaRPr sz="1100" b="1" u="none" strike="noStrike" cap="none" dirty="0">
                        <a:latin typeface="Arial"/>
                        <a:cs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0" u="none" strike="noStrike" cap="none" dirty="0">
                          <a:latin typeface="Arial"/>
                          <a:cs typeface="Arial"/>
                        </a:rPr>
                        <a:t>(Phase 3)</a:t>
                      </a:r>
                      <a:endParaRPr sz="19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ER+/HER2- locally advanced or </a:t>
                      </a:r>
                      <a:r>
                        <a:rPr lang="en" sz="1100" b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mBC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Disease progression on or after treatment with AI ± CDK4/6i</a:t>
                      </a:r>
                      <a:endParaRPr sz="1900" u="none" strike="noStrike" cap="none" dirty="0">
                        <a:latin typeface="Arial"/>
                        <a:cs typeface="Arial"/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Arm 1</a:t>
                      </a: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: </a:t>
                      </a:r>
                      <a:r>
                        <a:rPr lang="en" sz="1100" b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Imlunestrant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Arm 2</a:t>
                      </a: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: </a:t>
                      </a:r>
                      <a:r>
                        <a:rPr lang="en" sz="1100" b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Imlunestrant</a:t>
                      </a: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 + ABM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6573B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Arm 3:</a:t>
                      </a: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investigator's choice of ET </a:t>
                      </a: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860</a:t>
                      </a:r>
                      <a:endParaRPr sz="19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5733" marB="45733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Primary</a:t>
                      </a: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: PFS in ITT population and in the </a:t>
                      </a:r>
                      <a:r>
                        <a:rPr lang="en" sz="1100" b="0" i="1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mESR1</a:t>
                      </a: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 population</a:t>
                      </a:r>
                      <a:endParaRPr sz="1900" u="none" strike="noStrike" cap="none" dirty="0">
                        <a:latin typeface="Arial"/>
                        <a:cs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Secondary: </a:t>
                      </a:r>
                      <a:r>
                        <a:rPr lang="en" sz="1100" u="none" strike="noStrike" cap="none" dirty="0">
                          <a:solidFill>
                            <a:srgbClr val="201B01"/>
                          </a:solidFill>
                          <a:latin typeface="Arial"/>
                          <a:cs typeface="Arial"/>
                        </a:rPr>
                        <a:t>OS (in the ITT population and in the </a:t>
                      </a:r>
                      <a:r>
                        <a:rPr lang="en" sz="1100" i="1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mESR1</a:t>
                      </a:r>
                      <a:r>
                        <a:rPr lang="en" sz="1100" i="1" u="none" strike="noStrike" cap="none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" sz="1100" u="none" strike="noStrike" cap="none" dirty="0">
                          <a:solidFill>
                            <a:srgbClr val="201B01"/>
                          </a:solidFill>
                          <a:latin typeface="Arial"/>
                          <a:cs typeface="Arial"/>
                        </a:rPr>
                        <a:t>population), ORR, </a:t>
                      </a:r>
                      <a:r>
                        <a:rPr lang="en" sz="1100" u="none" strike="noStrike" cap="none" dirty="0" err="1">
                          <a:solidFill>
                            <a:srgbClr val="201B01"/>
                          </a:solidFill>
                          <a:latin typeface="Arial"/>
                          <a:cs typeface="Arial"/>
                        </a:rPr>
                        <a:t>DoR</a:t>
                      </a:r>
                      <a:r>
                        <a:rPr lang="en" sz="1100" u="none" strike="noStrike" cap="none" dirty="0">
                          <a:solidFill>
                            <a:srgbClr val="201B01"/>
                          </a:solidFill>
                          <a:latin typeface="Arial"/>
                          <a:cs typeface="Arial"/>
                        </a:rPr>
                        <a:t>, CBR, PFS, PROs</a:t>
                      </a:r>
                      <a:endParaRPr sz="11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33" marR="91433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latin typeface="Arial"/>
                          <a:cs typeface="Arial"/>
                        </a:rPr>
                        <a:t>April 2024</a:t>
                      </a:r>
                    </a:p>
                  </a:txBody>
                  <a:tcPr marL="91433" marR="91433" marT="45733" marB="4573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4025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23a9901a884_0_58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SHOULD WE BE SWITCHING ET AND CDK4/6i ROUTINELY IN THE </a:t>
            </a:r>
            <a:br>
              <a:rPr lang="en-GB"/>
            </a:br>
            <a:r>
              <a:rPr lang="en-GB">
                <a:latin typeface="Arial"/>
                <a:cs typeface="Arial"/>
              </a:rPr>
              <a:t>second LINE SETTING?</a:t>
            </a:r>
          </a:p>
        </p:txBody>
      </p:sp>
      <p:sp>
        <p:nvSpPr>
          <p:cNvPr id="783" name="Google Shape;783;g23a9901a884_0_58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64515-47F7-94E2-269F-7544987D6E8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/>
              <a:t>Maybe a reasonable strategy for select patients with use of ribociclib or abemaciclib </a:t>
            </a:r>
            <a:br>
              <a:rPr lang="en-GB"/>
            </a:br>
            <a:r>
              <a:rPr lang="en-GB"/>
              <a:t>(i.e. lack of Rb mutation)</a:t>
            </a:r>
          </a:p>
          <a:p>
            <a:r>
              <a:rPr lang="en-GB"/>
              <a:t>No role for palbociclib beyond progression at this time</a:t>
            </a:r>
          </a:p>
          <a:p>
            <a:r>
              <a:rPr lang="en-GB"/>
              <a:t>Unclear if need to switch both ET and CDK4/6i</a:t>
            </a:r>
          </a:p>
          <a:p>
            <a:r>
              <a:rPr lang="en-GB"/>
              <a:t>Will need to better understand genomic predictors of benefit/resistance </a:t>
            </a:r>
          </a:p>
          <a:p>
            <a:r>
              <a:rPr lang="en-GB"/>
              <a:t>Will need to await data from other continuation trials for a better understanding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54B0B-F10D-BBEE-82A2-8C559C8B957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/>
              <a:t>CDK4/6i, cyclin dependent kinase 4/6 inhibitor; </a:t>
            </a:r>
            <a:r>
              <a:rPr lang="en-GB">
                <a:sym typeface="Arial"/>
              </a:rPr>
              <a:t>ET, endocrine therapy; Rb, retinoblastoma  </a:t>
            </a:r>
          </a:p>
        </p:txBody>
      </p:sp>
    </p:spTree>
    <p:extLst>
      <p:ext uri="{BB962C8B-B14F-4D97-AF65-F5344CB8AC3E}">
        <p14:creationId xmlns:p14="http://schemas.microsoft.com/office/powerpoint/2010/main" val="393443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D14E9-4BB4-B8DB-A6CA-3D02C8C1B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771964"/>
            <a:ext cx="10972800" cy="702471"/>
          </a:xfrm>
        </p:spPr>
        <p:txBody>
          <a:bodyPr/>
          <a:lstStyle/>
          <a:p>
            <a:r>
              <a:rPr lang="en-GB"/>
              <a:t>NEW ORAL ENDOCRINE THERAPY OPTIONS IN BREAST CANCER</a:t>
            </a:r>
          </a:p>
        </p:txBody>
      </p:sp>
      <p:sp>
        <p:nvSpPr>
          <p:cNvPr id="440" name="Google Shape;440;p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075DB0-33C3-5285-BE93-076ACB14CF7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5" y="6356352"/>
            <a:ext cx="8572160" cy="365125"/>
          </a:xfrm>
        </p:spPr>
        <p:txBody>
          <a:bodyPr/>
          <a:lstStyle/>
          <a:p>
            <a:r>
              <a:rPr lang="en-GB"/>
              <a:t>ER, estrogen receptor; ESR1, estrogen receptor 1; HER2, human epidermal growth factor receptor 2; </a:t>
            </a:r>
            <a:r>
              <a:rPr lang="en-GB">
                <a:sym typeface="Arial"/>
              </a:rPr>
              <a:t>Q&amp;A, questions &amp; answers; SERD, selective estrogen receptor degrader</a:t>
            </a:r>
          </a:p>
        </p:txBody>
      </p:sp>
      <p:graphicFrame>
        <p:nvGraphicFramePr>
          <p:cNvPr id="442" name="Google Shape;442;p7"/>
          <p:cNvGraphicFramePr/>
          <p:nvPr>
            <p:extLst>
              <p:ext uri="{D42A27DB-BD31-4B8C-83A1-F6EECF244321}">
                <p14:modId xmlns:p14="http://schemas.microsoft.com/office/powerpoint/2010/main" val="3758676782"/>
              </p:ext>
            </p:extLst>
          </p:nvPr>
        </p:nvGraphicFramePr>
        <p:xfrm>
          <a:off x="619200" y="1214806"/>
          <a:ext cx="10963199" cy="4822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1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42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 </a:t>
                      </a:r>
                      <a:endParaRPr sz="1600" u="none" strike="noStrike" cap="non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Facilitator </a:t>
                      </a:r>
                      <a:endParaRPr sz="1600" u="none" strike="noStrike" cap="non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Duration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0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0" u="none" strike="noStrike" cap="non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Welcome &amp; </a:t>
                      </a:r>
                      <a:r>
                        <a:rPr lang="en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" sz="1600" b="0" u="none" strike="noStrike" cap="non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ntroductions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6633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COR2ED &amp; Dr </a:t>
                      </a:r>
                      <a:r>
                        <a:rPr lang="en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Sara Tolaney</a:t>
                      </a:r>
                      <a:endParaRPr sz="1600" u="none" strike="noStrike" cap="non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Arial"/>
                          <a:cs typeface="Arial"/>
                        </a:rPr>
                        <a:t>5 mins</a:t>
                      </a:r>
                      <a:endParaRPr sz="1600" u="none" strike="noStrike" cap="none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6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Overview of </a:t>
                      </a:r>
                      <a:r>
                        <a:rPr lang="en" sz="1600" u="none" strike="noStrike" cap="none">
                          <a:latin typeface="Arial"/>
                          <a:cs typeface="Arial"/>
                        </a:rPr>
                        <a:t>C</a:t>
                      </a:r>
                      <a:r>
                        <a:rPr lang="en" sz="1600" b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linical </a:t>
                      </a:r>
                      <a:r>
                        <a:rPr lang="en" sz="1600" u="none" strike="noStrike" cap="none">
                          <a:latin typeface="Arial"/>
                          <a:cs typeface="Arial"/>
                        </a:rPr>
                        <a:t>D</a:t>
                      </a:r>
                      <a:r>
                        <a:rPr lang="en" sz="1600" b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ata of SERDs &amp; </a:t>
                      </a:r>
                      <a:r>
                        <a:rPr lang="en" sz="1600" u="none" strike="noStrike" cap="none">
                          <a:latin typeface="Arial"/>
                          <a:cs typeface="Arial"/>
                        </a:rPr>
                        <a:t>T</a:t>
                      </a:r>
                      <a:r>
                        <a:rPr lang="en" sz="1600" b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heir </a:t>
                      </a:r>
                      <a:r>
                        <a:rPr lang="en" sz="1600" u="none" strike="noStrike" cap="none">
                          <a:latin typeface="Arial"/>
                          <a:cs typeface="Arial"/>
                        </a:rPr>
                        <a:t>P</a:t>
                      </a:r>
                      <a:r>
                        <a:rPr lang="en" sz="1600" b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lace in </a:t>
                      </a:r>
                      <a:r>
                        <a:rPr lang="en" sz="1600" u="none" strike="noStrike" cap="none">
                          <a:latin typeface="Arial"/>
                          <a:cs typeface="Arial"/>
                        </a:rPr>
                        <a:t>T</a:t>
                      </a:r>
                      <a:r>
                        <a:rPr lang="en" sz="1600" b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reatment </a:t>
                      </a:r>
                      <a:r>
                        <a:rPr lang="en" sz="1600" u="none" strike="noStrike" cap="none">
                          <a:latin typeface="Arial"/>
                          <a:cs typeface="Arial"/>
                        </a:rPr>
                        <a:t>L</a:t>
                      </a:r>
                      <a:r>
                        <a:rPr lang="en" sz="1600" b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andscape</a:t>
                      </a:r>
                      <a:endParaRPr sz="1600" u="none" strike="noStrike" cap="none">
                        <a:latin typeface="Arial"/>
                        <a:cs typeface="Arial"/>
                      </a:endParaRPr>
                    </a:p>
                  </a:txBody>
                  <a:tcPr marL="86633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</a:t>
                      </a:r>
                      <a:r>
                        <a:rPr lang="en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Aditya Bardia</a:t>
                      </a:r>
                      <a:endParaRPr sz="1600" i="0" u="none" strike="noStrike" cap="none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" sz="1600" u="none" strike="noStrike" cap="none">
                          <a:latin typeface="Arial"/>
                          <a:cs typeface="Arial"/>
                        </a:rPr>
                        <a:t>5 mins</a:t>
                      </a:r>
                      <a:endParaRPr sz="1600" u="none" strike="noStrike" cap="none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4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600" b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</a:t>
                      </a:r>
                      <a:r>
                        <a:rPr lang="en" sz="1600" b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Q&amp;A</a:t>
                      </a:r>
                      <a:endParaRPr sz="1600" u="none" strike="noStrike" cap="none">
                        <a:latin typeface="Arial"/>
                        <a:cs typeface="Arial"/>
                      </a:endParaRPr>
                    </a:p>
                  </a:txBody>
                  <a:tcPr marL="86633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All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Arial"/>
                          <a:cs typeface="Arial"/>
                        </a:rPr>
                        <a:t>5 mins</a:t>
                      </a:r>
                      <a:endParaRPr sz="1600" i="0" u="none" strike="noStrike" cap="non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6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Arial"/>
                          <a:cs typeface="Arial"/>
                        </a:rPr>
                        <a:t>Optimisation of Treatment Selection &amp; Sequencing Decisions in ER+/HER2- Advanced or Metastatic Breast Cancer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633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</a:t>
                      </a:r>
                      <a:r>
                        <a:rPr lang="en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Sara Tolaney</a:t>
                      </a:r>
                      <a:endParaRPr sz="1600" i="0" u="none" strike="noStrike" cap="none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" sz="1600" u="none" strike="noStrike" cap="none">
                          <a:latin typeface="Arial"/>
                          <a:cs typeface="Arial"/>
                        </a:rPr>
                        <a:t>5 mins</a:t>
                      </a:r>
                      <a:endParaRPr sz="1600" u="none" strike="noStrike" cap="none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4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600" b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</a:t>
                      </a:r>
                      <a:r>
                        <a:rPr lang="en" sz="1600" b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Q&amp;A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6633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All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Arial"/>
                          <a:cs typeface="Arial"/>
                        </a:rPr>
                        <a:t>5 mins</a:t>
                      </a:r>
                      <a:endParaRPr sz="1600" i="0" u="none" strike="noStrike" cap="non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6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i="1" u="none" strike="noStrike" cap="none">
                          <a:latin typeface="Arial"/>
                          <a:cs typeface="Arial"/>
                        </a:rPr>
                        <a:t>ESR1</a:t>
                      </a:r>
                      <a:r>
                        <a:rPr lang="en" sz="1600" u="none" strike="noStrike" cap="none">
                          <a:latin typeface="Arial"/>
                          <a:cs typeface="Arial"/>
                        </a:rPr>
                        <a:t> Mutation: The Need for &amp; Role of Testing in ER+/HER2-Advanced or Metastatic Breast Cancer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6633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Arial"/>
                          <a:cs typeface="Arial"/>
                        </a:rPr>
                        <a:t>Prof. </a:t>
                      </a:r>
                      <a:r>
                        <a:rPr lang="en" sz="1600" u="none" strike="noStrike" cap="none">
                          <a:latin typeface="Arial"/>
                          <a:cs typeface="Arial"/>
                          <a:sym typeface="Arial"/>
                        </a:rPr>
                        <a:t>Frederique </a:t>
                      </a:r>
                      <a:r>
                        <a:rPr lang="en" sz="1600" u="none" strike="noStrike" cap="none" err="1">
                          <a:latin typeface="Arial"/>
                          <a:cs typeface="Arial"/>
                          <a:sym typeface="Arial"/>
                        </a:rPr>
                        <a:t>Penault</a:t>
                      </a:r>
                      <a:r>
                        <a:rPr lang="en" sz="1600" u="none" strike="noStrike" cap="none">
                          <a:latin typeface="Arial"/>
                          <a:cs typeface="Arial"/>
                          <a:sym typeface="Arial"/>
                        </a:rPr>
                        <a:t>-Llorca</a:t>
                      </a:r>
                      <a:r>
                        <a:rPr lang="en" sz="1600" u="none" strike="noStrike" cap="none">
                          <a:latin typeface="Arial"/>
                          <a:cs typeface="Arial"/>
                        </a:rPr>
                        <a:t> </a:t>
                      </a:r>
                      <a:endParaRPr sz="1600" i="0" u="none" strike="noStrike" cap="none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" sz="1600" u="none" strike="noStrike" cap="none">
                          <a:latin typeface="Arial"/>
                          <a:cs typeface="Arial"/>
                        </a:rPr>
                        <a:t>5 mins</a:t>
                      </a:r>
                      <a:endParaRPr sz="1600" u="none" strike="noStrike" cap="none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4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600" b="0" u="none" strike="noStrike" cap="non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Q&amp;A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6633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All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Arial"/>
                          <a:cs typeface="Arial"/>
                        </a:rPr>
                        <a:t>5 mins</a:t>
                      </a:r>
                      <a:endParaRPr sz="1600" i="0" u="none" strike="noStrike" cap="none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4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Discussion </a:t>
                      </a:r>
                      <a:r>
                        <a:rPr lang="en" sz="1600" u="none" strike="noStrike" cap="none">
                          <a:latin typeface="Arial"/>
                          <a:cs typeface="Arial"/>
                        </a:rPr>
                        <a:t>and Questions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6633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lang="en" sz="1600" u="none" strike="noStrike" cap="none">
                          <a:latin typeface="Arial"/>
                          <a:cs typeface="Arial"/>
                        </a:rPr>
                        <a:t>ll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Arial"/>
                          <a:cs typeface="Arial"/>
                        </a:rPr>
                        <a:t>20 mins</a:t>
                      </a:r>
                      <a:endParaRPr sz="1600" u="none" strike="noStrike" cap="none">
                        <a:latin typeface="Arial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4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Future </a:t>
                      </a:r>
                      <a:r>
                        <a:rPr lang="en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" sz="1600" u="none" strike="noStrike" cap="non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erspectives and </a:t>
                      </a:r>
                      <a:r>
                        <a:rPr lang="en" sz="16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" sz="1600" u="none" strike="noStrike" cap="non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ummary</a:t>
                      </a:r>
                      <a:endParaRPr sz="1600" u="none" strike="noStrike" cap="non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6633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Aditya Bardia</a:t>
                      </a:r>
                      <a:endParaRPr sz="1600" i="0" u="none" strike="noStrike" cap="none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mins</a:t>
                      </a:r>
                      <a:endParaRPr sz="1600" u="none" strike="noStrike" cap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5197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4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996749449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50"/>
          <p:cNvSpPr txBox="1">
            <a:spLocks noGrp="1"/>
          </p:cNvSpPr>
          <p:nvPr>
            <p:ph type="title"/>
          </p:nvPr>
        </p:nvSpPr>
        <p:spPr>
          <a:xfrm>
            <a:off x="424200" y="205967"/>
            <a:ext cx="11343600" cy="312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rm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/>
              <a:t> </a:t>
            </a:r>
            <a:r>
              <a:rPr lang="en-GB" i="1"/>
              <a:t>ESR1 </a:t>
            </a:r>
            <a:r>
              <a:rPr lang="en-GB"/>
              <a:t>MUTATION: </a:t>
            </a:r>
            <a:br>
              <a:rPr lang="en-GB"/>
            </a:br>
            <a:r>
              <a:rPr lang="en-GB"/>
              <a:t>THE NEED for &amp; ROLE OF TESTING IN </a:t>
            </a:r>
            <a:br>
              <a:rPr lang="en-GB"/>
            </a:br>
            <a:r>
              <a:rPr lang="en-GB"/>
              <a:t>ER+/HER2- METASTATIC BREAST CANCER  </a:t>
            </a:r>
          </a:p>
          <a:p>
            <a:pPr algn="l"/>
            <a:endParaRPr lang="en-GB"/>
          </a:p>
        </p:txBody>
      </p:sp>
      <p:sp>
        <p:nvSpPr>
          <p:cNvPr id="798" name="Google Shape;798;p50"/>
          <p:cNvSpPr txBox="1">
            <a:spLocks noGrp="1"/>
          </p:cNvSpPr>
          <p:nvPr>
            <p:ph type="subTitle" idx="1"/>
          </p:nvPr>
        </p:nvSpPr>
        <p:spPr>
          <a:xfrm>
            <a:off x="609600" y="5850719"/>
            <a:ext cx="109728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b="1"/>
              <a:t>Prof. Frédérique Penault-Llorca</a:t>
            </a:r>
            <a:endParaRPr lang="en-GB"/>
          </a:p>
        </p:txBody>
      </p:sp>
      <p:pic>
        <p:nvPicPr>
          <p:cNvPr id="799" name="Google Shape;799;p50"/>
          <p:cNvPicPr preferRelativeResize="0"/>
          <p:nvPr/>
        </p:nvPicPr>
        <p:blipFill rotWithShape="1">
          <a:blip r:embed="rId3">
            <a:alphaModFix/>
          </a:blip>
          <a:srcRect l="6556" r="10976"/>
          <a:stretch/>
        </p:blipFill>
        <p:spPr>
          <a:xfrm>
            <a:off x="5209600" y="3429001"/>
            <a:ext cx="1772800" cy="2144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13A549-CFC2-2EEF-3C4F-AE9EDD0123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4C0B21-B46C-C4A2-8A36-3E1DD25B0C65}"/>
              </a:ext>
            </a:extLst>
          </p:cNvPr>
          <p:cNvSpPr txBox="1"/>
          <p:nvPr/>
        </p:nvSpPr>
        <p:spPr>
          <a:xfrm>
            <a:off x="609600" y="6425426"/>
            <a:ext cx="10454952" cy="2769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ER, estrogen receptor; ESR1, estrogen receptor 1; HER2, human epidermal growth factor receptor 2 </a:t>
            </a:r>
          </a:p>
        </p:txBody>
      </p:sp>
    </p:spTree>
    <p:extLst>
      <p:ext uri="{BB962C8B-B14F-4D97-AF65-F5344CB8AC3E}">
        <p14:creationId xmlns:p14="http://schemas.microsoft.com/office/powerpoint/2010/main" val="2913130032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51"/>
          <p:cNvSpPr txBox="1">
            <a:spLocks noGrp="1"/>
          </p:cNvSpPr>
          <p:nvPr>
            <p:ph sz="quarter" idx="12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56870" indent="-356870"/>
            <a:r>
              <a:rPr lang="en-GB"/>
              <a:t>gBRCA if not performed before</a:t>
            </a:r>
            <a:endParaRPr lang="en-US"/>
          </a:p>
          <a:p>
            <a:pPr marL="356870" indent="-356870"/>
            <a:r>
              <a:rPr lang="en-GB"/>
              <a:t>HER2 Low status (45-60%)</a:t>
            </a:r>
          </a:p>
          <a:p>
            <a:pPr marL="356870" indent="-356870"/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GB" i="1">
                <a:solidFill>
                  <a:schemeClr val="tx2"/>
                </a:solidFill>
                <a:latin typeface="Arial"/>
                <a:cs typeface="Arial"/>
              </a:rPr>
              <a:t>PIK3CA</a:t>
            </a:r>
          </a:p>
          <a:p>
            <a:pPr marL="356870" indent="-356870"/>
            <a:r>
              <a:rPr lang="en-GB" b="1"/>
              <a:t>m</a:t>
            </a:r>
            <a:r>
              <a:rPr lang="en-GB" b="1" i="1"/>
              <a:t>ESR1</a:t>
            </a:r>
          </a:p>
          <a:p>
            <a:pPr marL="356870" indent="-356870"/>
            <a:r>
              <a:rPr lang="en-GB"/>
              <a:t>HER2 mutations (lobular) (sensitivity to TKIs, T-DXd...)</a:t>
            </a:r>
          </a:p>
          <a:p>
            <a:pPr marL="356870" indent="-356870"/>
            <a:r>
              <a:rPr lang="en-GB"/>
              <a:t>NTRK gene fusion, rare in luminal BC</a:t>
            </a:r>
          </a:p>
          <a:p>
            <a:pPr marL="356870" indent="-356870"/>
            <a:r>
              <a:rPr lang="en-GB"/>
              <a:t>IO biomarkers MSI-h &lt;0.5%, TMB high 10% (lobular) </a:t>
            </a:r>
          </a:p>
          <a:p>
            <a:pPr marL="356870" indent="-356870"/>
            <a:r>
              <a:rPr lang="en-GB"/>
              <a:t>No validated biomarkers for CDK4/6i (evidence that basal subtype are resistant)</a:t>
            </a:r>
          </a:p>
          <a:p>
            <a:pPr marL="356870" indent="-356870"/>
            <a:endParaRPr lang="en-GB"/>
          </a:p>
          <a:p>
            <a:pPr marL="356870" indent="-356870"/>
            <a:endParaRPr lang="en-GB"/>
          </a:p>
        </p:txBody>
      </p:sp>
      <p:sp>
        <p:nvSpPr>
          <p:cNvPr id="804" name="Google Shape;804;p5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USEFUL BIOMARKERS: METASTATIC OR LOCALLY ADVANCED UNRESECTABLE BREAST CANCER HR+/HER2-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A7FAB5-21C0-6672-2967-0506F5C2A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1E954-EB0A-F71F-29C5-0FD099231C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192000"/>
            <a:ext cx="10962217" cy="365125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CDK4/6i, cyclin‑dependent kinase 4/6 inhibitor; gBRCA, germline BReast CAncer gene; HER2, human epidermal growth factor receptor 2; HR, hormone receptor; IO, immuno-oncology; mESR1, estrogen receptor 1 mutation; mPIK3CA, phosphatidylinositol-4,5-bisphosphate 3-kinase catalytic subunit alpha mutation; NTRK, neurotrophic tyrosine receptor kinase; MSI-h; microsatellite instability High; T-DXd, trastuzumab deruxtecan; TMB, tissue tumour mutational burden; TKI, tyrosine kinase inhibitor</a:t>
            </a:r>
            <a:endParaRPr lang="en-GB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2640788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rmAutofit/>
          </a:bodyPr>
          <a:lstStyle/>
          <a:p>
            <a:r>
              <a:rPr lang="en-GB" i="1"/>
              <a:t>ESR1</a:t>
            </a:r>
            <a:r>
              <a:rPr lang="en-GB"/>
              <a:t> MUTATION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A2B9EF-96A2-E404-EAD0-41ACA13CD1CE}"/>
              </a:ext>
            </a:extLst>
          </p:cNvPr>
          <p:cNvSpPr txBox="1"/>
          <p:nvPr/>
        </p:nvSpPr>
        <p:spPr>
          <a:xfrm>
            <a:off x="609600" y="6425426"/>
            <a:ext cx="10454952" cy="2769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ESR1, estrogen receptor 1</a:t>
            </a:r>
          </a:p>
        </p:txBody>
      </p:sp>
    </p:spTree>
    <p:extLst>
      <p:ext uri="{BB962C8B-B14F-4D97-AF65-F5344CB8AC3E}">
        <p14:creationId xmlns:p14="http://schemas.microsoft.com/office/powerpoint/2010/main" val="1722922953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Content Placeholder 816">
            <a:extLst>
              <a:ext uri="{FF2B5EF4-FFF2-40B4-BE49-F238E27FC236}">
                <a16:creationId xmlns:a16="http://schemas.microsoft.com/office/drawing/2014/main" id="{7DB30CE3-D601-6EE9-0939-1D3D46AA3C0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3906238"/>
            <a:ext cx="4724096" cy="1683002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GB" sz="1800" i="1">
                <a:sym typeface="Arial"/>
              </a:rPr>
              <a:t>ESR1</a:t>
            </a:r>
            <a:r>
              <a:rPr lang="en-GB" sz="1800">
                <a:sym typeface="Arial"/>
              </a:rPr>
              <a:t> mutation </a:t>
            </a:r>
          </a:p>
          <a:p>
            <a:pPr marL="356870" indent="-356870">
              <a:spcBef>
                <a:spcPts val="500"/>
              </a:spcBef>
            </a:pPr>
            <a:r>
              <a:rPr lang="en-GB" sz="1800">
                <a:latin typeface="Arial"/>
                <a:cs typeface="Arial"/>
                <a:sym typeface="Arial"/>
              </a:rPr>
              <a:t>4-5% in recurrent BC after adjuvant AI</a:t>
            </a:r>
            <a:endParaRPr lang="en-GB" sz="1800"/>
          </a:p>
          <a:p>
            <a:pPr marL="356870" indent="-356870">
              <a:spcBef>
                <a:spcPts val="500"/>
              </a:spcBef>
            </a:pPr>
            <a:r>
              <a:rPr lang="en-GB" sz="1800">
                <a:sym typeface="Arial"/>
              </a:rPr>
              <a:t>1.5-7% after neoadjuvant AI </a:t>
            </a:r>
            <a:endParaRPr lang="en-GB" sz="1800"/>
          </a:p>
          <a:p>
            <a:pPr marL="356870" indent="-356870">
              <a:spcBef>
                <a:spcPts val="500"/>
              </a:spcBef>
            </a:pPr>
            <a:r>
              <a:rPr lang="en-GB" sz="1800">
                <a:sym typeface="Arial"/>
              </a:rPr>
              <a:t>&lt;1% in </a:t>
            </a:r>
            <a:r>
              <a:rPr lang="en-GB" sz="1800"/>
              <a:t>M</a:t>
            </a:r>
            <a:r>
              <a:rPr lang="en-GB" sz="1800">
                <a:sym typeface="Arial"/>
              </a:rPr>
              <a:t>BC not treated by ET </a:t>
            </a:r>
            <a:endParaRPr lang="en-GB" sz="1800"/>
          </a:p>
          <a:p>
            <a:pPr marL="356870" indent="-356870">
              <a:spcBef>
                <a:spcPts val="500"/>
              </a:spcBef>
            </a:pPr>
            <a:r>
              <a:rPr lang="en-GB" sz="1800" b="1">
                <a:solidFill>
                  <a:schemeClr val="accent2"/>
                </a:solidFill>
                <a:sym typeface="Arial"/>
              </a:rPr>
              <a:t>20-40% in MBC treated by AI </a:t>
            </a:r>
            <a:endParaRPr lang="en-GB" sz="1800" b="1">
              <a:solidFill>
                <a:schemeClr val="accent2"/>
              </a:solidFill>
            </a:endParaRPr>
          </a:p>
          <a:p>
            <a:pPr marL="356870" indent="-356870"/>
            <a:endParaRPr lang="en-GB" sz="1800"/>
          </a:p>
        </p:txBody>
      </p:sp>
      <p:sp>
        <p:nvSpPr>
          <p:cNvPr id="811" name="Title 810">
            <a:extLst>
              <a:ext uri="{FF2B5EF4-FFF2-40B4-BE49-F238E27FC236}">
                <a16:creationId xmlns:a16="http://schemas.microsoft.com/office/drawing/2014/main" id="{3D149FD8-35CA-EA81-DA8D-118B13B9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>
                <a:latin typeface="Arial"/>
                <a:cs typeface="Arial"/>
                <a:sym typeface="Arial"/>
              </a:rPr>
              <a:t>ESR1</a:t>
            </a:r>
            <a:r>
              <a:rPr lang="en-GB">
                <a:latin typeface="Arial"/>
                <a:cs typeface="Arial"/>
                <a:sym typeface="Arial"/>
              </a:rPr>
              <a:t> MUTATION: CLINICAL BIOMARKERS IN HR+ MBC </a:t>
            </a:r>
            <a:endParaRPr lang="en-GB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0A8D86-C83E-7014-D059-E19EC0DDF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813" name="Content Placeholder 812">
            <a:extLst>
              <a:ext uri="{FF2B5EF4-FFF2-40B4-BE49-F238E27FC236}">
                <a16:creationId xmlns:a16="http://schemas.microsoft.com/office/drawing/2014/main" id="{6B99EBA5-89F6-CCB8-8E15-69FB9FD45F4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5949280"/>
            <a:ext cx="11308464" cy="365125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AF, activation function; AI, aromatase inhibitor; AKT1, alpha serine/threonine-protein kinase 1; CCND1, cyclin D1; DBD, DNA binding domain; E2, estradiol;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ERBB2, v-erb-b2 avian erythroblastic leukaemia viral oncogene homolog 2;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ESR1, estrogen receptor 1;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ET, endocrine therapy; FGFR1, fibroblast growth factor receptor 1;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HR, hormone receptor;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LBD, ligand binding domain;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MBC, metastatic breast cancer;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MCL1,myeloid cell leukemia-1; MUT, mutant; NF1, neurofibromatosis type 1; PIK3CA, phosphatidylinositol-4,5-bisphosphate 3-kinase catalytic subunit alpha; PTEN, phosphatase and tensin homolog; SERD, selective estrogen receptor degrader; SERM, selective estrogen receptor modulator; TP53, tumour protein 53;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WT, wild type</a:t>
            </a:r>
            <a:endParaRPr lang="en-GB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Brett JO, et al. Breast Cancer Res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.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2021;23:85; Jeselsohn R, et al. Clin Can Res. 2014;20:1757-67</a:t>
            </a:r>
            <a:endParaRPr lang="en-GB">
              <a:solidFill>
                <a:schemeClr val="tx2"/>
              </a:solidFill>
              <a:latin typeface="Arial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6A08F1-FAB5-CE7B-6461-D7856AD49092}"/>
              </a:ext>
            </a:extLst>
          </p:cNvPr>
          <p:cNvGrpSpPr/>
          <p:nvPr/>
        </p:nvGrpSpPr>
        <p:grpSpPr>
          <a:xfrm>
            <a:off x="6805582" y="2888291"/>
            <a:ext cx="2351648" cy="991591"/>
            <a:chOff x="8070797" y="4417981"/>
            <a:chExt cx="1737360" cy="914400"/>
          </a:xfrm>
        </p:grpSpPr>
        <p:pic>
          <p:nvPicPr>
            <p:cNvPr id="5" name="Graphic 4" descr="DNA with solid fill">
              <a:extLst>
                <a:ext uri="{FF2B5EF4-FFF2-40B4-BE49-F238E27FC236}">
                  <a16:creationId xmlns:a16="http://schemas.microsoft.com/office/drawing/2014/main" id="{6A95DC25-A6B8-71A2-6815-26D091FD2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8070797" y="4417981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DNA with solid fill">
              <a:extLst>
                <a:ext uri="{FF2B5EF4-FFF2-40B4-BE49-F238E27FC236}">
                  <a16:creationId xmlns:a16="http://schemas.microsoft.com/office/drawing/2014/main" id="{759F38B7-953B-B741-8457-04E7768DE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8893757" y="4417981"/>
              <a:ext cx="914400" cy="9144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9F08D67-D4E9-AA7E-9D99-9A1F1C687B49}"/>
              </a:ext>
            </a:extLst>
          </p:cNvPr>
          <p:cNvSpPr txBox="1"/>
          <p:nvPr/>
        </p:nvSpPr>
        <p:spPr>
          <a:xfrm rot="16200000">
            <a:off x="-303462" y="2138959"/>
            <a:ext cx="2182393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GB" sz="1200" b="1">
                <a:latin typeface="Arial"/>
                <a:ea typeface="Aileron" charset="0"/>
                <a:cs typeface="Arial"/>
              </a:rPr>
              <a:t>Genetic Alteration percentage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4A8512-554B-1005-C87B-ADE672F2AB8D}"/>
              </a:ext>
            </a:extLst>
          </p:cNvPr>
          <p:cNvCxnSpPr>
            <a:cxnSpLocks/>
          </p:cNvCxnSpPr>
          <p:nvPr/>
        </p:nvCxnSpPr>
        <p:spPr>
          <a:xfrm>
            <a:off x="1375284" y="2825928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544F6AC-E999-36FB-6357-37BE1E4A05A5}"/>
              </a:ext>
            </a:extLst>
          </p:cNvPr>
          <p:cNvSpPr txBox="1"/>
          <p:nvPr/>
        </p:nvSpPr>
        <p:spPr>
          <a:xfrm>
            <a:off x="1022592" y="2723803"/>
            <a:ext cx="3061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A9FC6-AFA5-846F-702C-5AE571EC86A8}"/>
              </a:ext>
            </a:extLst>
          </p:cNvPr>
          <p:cNvSpPr txBox="1"/>
          <p:nvPr/>
        </p:nvSpPr>
        <p:spPr>
          <a:xfrm>
            <a:off x="1107551" y="3319133"/>
            <a:ext cx="22121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0%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3711BF-56CE-EBBC-3335-7203A712E68C}"/>
              </a:ext>
            </a:extLst>
          </p:cNvPr>
          <p:cNvCxnSpPr>
            <a:cxnSpLocks/>
          </p:cNvCxnSpPr>
          <p:nvPr/>
        </p:nvCxnSpPr>
        <p:spPr>
          <a:xfrm flipV="1">
            <a:off x="1446213" y="1078912"/>
            <a:ext cx="0" cy="2416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1FD0DF3-1FA8-C631-E849-4064AC95C91E}"/>
              </a:ext>
            </a:extLst>
          </p:cNvPr>
          <p:cNvSpPr txBox="1"/>
          <p:nvPr/>
        </p:nvSpPr>
        <p:spPr>
          <a:xfrm rot="-2700000">
            <a:off x="2415824" y="3529482"/>
            <a:ext cx="4087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MCL1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4FC6E83-7C55-D141-55CD-9FF958C90D8B}"/>
              </a:ext>
            </a:extLst>
          </p:cNvPr>
          <p:cNvCxnSpPr>
            <a:cxnSpLocks/>
          </p:cNvCxnSpPr>
          <p:nvPr/>
        </p:nvCxnSpPr>
        <p:spPr>
          <a:xfrm>
            <a:off x="1375284" y="2533828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4E68C1E-B6A3-F347-2E8E-617821E1E271}"/>
              </a:ext>
            </a:extLst>
          </p:cNvPr>
          <p:cNvSpPr txBox="1"/>
          <p:nvPr/>
        </p:nvSpPr>
        <p:spPr>
          <a:xfrm>
            <a:off x="1022592" y="2431703"/>
            <a:ext cx="3061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15%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3D57C28-88D7-2BC2-B919-6EE8DC4371A5}"/>
              </a:ext>
            </a:extLst>
          </p:cNvPr>
          <p:cNvCxnSpPr>
            <a:cxnSpLocks/>
          </p:cNvCxnSpPr>
          <p:nvPr/>
        </p:nvCxnSpPr>
        <p:spPr>
          <a:xfrm rot="16200000">
            <a:off x="2495675" y="3444562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D89E23B-EA51-8512-209D-F27361AB7C13}"/>
              </a:ext>
            </a:extLst>
          </p:cNvPr>
          <p:cNvCxnSpPr>
            <a:cxnSpLocks/>
          </p:cNvCxnSpPr>
          <p:nvPr/>
        </p:nvCxnSpPr>
        <p:spPr>
          <a:xfrm rot="16200000">
            <a:off x="3203700" y="3444562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8B7F4FF-CEE0-E11D-BEA9-2F3FDCD01100}"/>
              </a:ext>
            </a:extLst>
          </p:cNvPr>
          <p:cNvCxnSpPr>
            <a:cxnSpLocks/>
          </p:cNvCxnSpPr>
          <p:nvPr/>
        </p:nvCxnSpPr>
        <p:spPr>
          <a:xfrm rot="16200000">
            <a:off x="2851275" y="3444562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AD46-0D7C-4818-1FF5-0A6AA55F71B3}"/>
              </a:ext>
            </a:extLst>
          </p:cNvPr>
          <p:cNvCxnSpPr>
            <a:cxnSpLocks/>
          </p:cNvCxnSpPr>
          <p:nvPr/>
        </p:nvCxnSpPr>
        <p:spPr>
          <a:xfrm rot="16200000">
            <a:off x="2133725" y="3444562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3F429C2-AD2B-F560-D5CA-FF75D7C3CFFB}"/>
              </a:ext>
            </a:extLst>
          </p:cNvPr>
          <p:cNvCxnSpPr>
            <a:cxnSpLocks/>
          </p:cNvCxnSpPr>
          <p:nvPr/>
        </p:nvCxnSpPr>
        <p:spPr>
          <a:xfrm rot="16200000">
            <a:off x="1778125" y="3444562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96930B1-D490-8494-9239-3B5D3719F06C}"/>
              </a:ext>
            </a:extLst>
          </p:cNvPr>
          <p:cNvSpPr txBox="1"/>
          <p:nvPr/>
        </p:nvSpPr>
        <p:spPr>
          <a:xfrm>
            <a:off x="4610105" y="1121233"/>
            <a:ext cx="73417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Primary</a:t>
            </a:r>
          </a:p>
          <a:p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Metastasis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56277EE-A3CE-8D9D-0E28-017CBE262FD0}"/>
              </a:ext>
            </a:extLst>
          </p:cNvPr>
          <p:cNvSpPr/>
          <p:nvPr/>
        </p:nvSpPr>
        <p:spPr>
          <a:xfrm>
            <a:off x="4366910" y="1156123"/>
            <a:ext cx="162992" cy="11806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7414B60-8AF1-984B-FFA5-A86555ABD2D4}"/>
              </a:ext>
            </a:extLst>
          </p:cNvPr>
          <p:cNvSpPr/>
          <p:nvPr/>
        </p:nvSpPr>
        <p:spPr>
          <a:xfrm>
            <a:off x="4366910" y="1338686"/>
            <a:ext cx="162992" cy="1180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07BE6D9-2317-15B4-52C9-866F0E8D33FB}"/>
              </a:ext>
            </a:extLst>
          </p:cNvPr>
          <p:cNvCxnSpPr>
            <a:cxnSpLocks/>
          </p:cNvCxnSpPr>
          <p:nvPr/>
        </p:nvCxnSpPr>
        <p:spPr>
          <a:xfrm rot="16200000">
            <a:off x="4641975" y="3444562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29C00F7-9326-4BFE-CA77-0300FC0BDA4A}"/>
              </a:ext>
            </a:extLst>
          </p:cNvPr>
          <p:cNvCxnSpPr>
            <a:cxnSpLocks/>
          </p:cNvCxnSpPr>
          <p:nvPr/>
        </p:nvCxnSpPr>
        <p:spPr>
          <a:xfrm rot="16200000">
            <a:off x="3565650" y="3444562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AA61049-B795-4532-FDB1-AD8C21A7FEF0}"/>
              </a:ext>
            </a:extLst>
          </p:cNvPr>
          <p:cNvCxnSpPr>
            <a:cxnSpLocks/>
          </p:cNvCxnSpPr>
          <p:nvPr/>
        </p:nvCxnSpPr>
        <p:spPr>
          <a:xfrm rot="16200000">
            <a:off x="3927600" y="3444562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03F6D33-3FDA-089F-0F00-8D5A0190D8A0}"/>
              </a:ext>
            </a:extLst>
          </p:cNvPr>
          <p:cNvCxnSpPr>
            <a:cxnSpLocks/>
          </p:cNvCxnSpPr>
          <p:nvPr/>
        </p:nvCxnSpPr>
        <p:spPr>
          <a:xfrm rot="16200000">
            <a:off x="4286375" y="3444562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EE26BAC-383F-3FC6-4823-9515031756E3}"/>
              </a:ext>
            </a:extLst>
          </p:cNvPr>
          <p:cNvCxnSpPr>
            <a:cxnSpLocks/>
          </p:cNvCxnSpPr>
          <p:nvPr/>
        </p:nvCxnSpPr>
        <p:spPr>
          <a:xfrm rot="16200000">
            <a:off x="5003925" y="3444562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8E89896-1FF3-91B3-CCC0-FDA63F29AF38}"/>
              </a:ext>
            </a:extLst>
          </p:cNvPr>
          <p:cNvCxnSpPr>
            <a:cxnSpLocks/>
          </p:cNvCxnSpPr>
          <p:nvPr/>
        </p:nvCxnSpPr>
        <p:spPr>
          <a:xfrm rot="16200000">
            <a:off x="5369050" y="3444562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7DED15A-3CEA-A7D0-FAB8-93606EAFA19C}"/>
              </a:ext>
            </a:extLst>
          </p:cNvPr>
          <p:cNvSpPr txBox="1"/>
          <p:nvPr/>
        </p:nvSpPr>
        <p:spPr>
          <a:xfrm rot="-2700000">
            <a:off x="1956452" y="3571422"/>
            <a:ext cx="5273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CCND1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4AD7E2F-4AD8-3522-C3CD-9CA4F714F92E}"/>
              </a:ext>
            </a:extLst>
          </p:cNvPr>
          <p:cNvSpPr txBox="1"/>
          <p:nvPr/>
        </p:nvSpPr>
        <p:spPr>
          <a:xfrm rot="-2700000">
            <a:off x="2829543" y="3505679"/>
            <a:ext cx="34144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MYC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01554BB-70EF-DDC8-C908-B10B8CC307EA}"/>
              </a:ext>
            </a:extLst>
          </p:cNvPr>
          <p:cNvSpPr txBox="1"/>
          <p:nvPr/>
        </p:nvSpPr>
        <p:spPr>
          <a:xfrm rot="-2700000">
            <a:off x="3045703" y="3563487"/>
            <a:ext cx="50494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FGFR1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83F1FD9-3B80-D800-F99F-C7C23B184EBA}"/>
              </a:ext>
            </a:extLst>
          </p:cNvPr>
          <p:cNvSpPr txBox="1"/>
          <p:nvPr/>
        </p:nvSpPr>
        <p:spPr>
          <a:xfrm rot="-2700000">
            <a:off x="1603935" y="3578223"/>
            <a:ext cx="5466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PIK3CA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950E50-F82C-162B-F417-BA15CFC8E1F4}"/>
              </a:ext>
            </a:extLst>
          </p:cNvPr>
          <p:cNvSpPr txBox="1"/>
          <p:nvPr/>
        </p:nvSpPr>
        <p:spPr>
          <a:xfrm rot="-2700000">
            <a:off x="1366069" y="3514747"/>
            <a:ext cx="3670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TP53</a:t>
            </a:r>
          </a:p>
        </p:txBody>
      </p:sp>
      <p:sp>
        <p:nvSpPr>
          <p:cNvPr id="769" name="TextBox 768">
            <a:extLst>
              <a:ext uri="{FF2B5EF4-FFF2-40B4-BE49-F238E27FC236}">
                <a16:creationId xmlns:a16="http://schemas.microsoft.com/office/drawing/2014/main" id="{BB6E94E6-B81A-DBCD-67E8-43BD8EEEA0DE}"/>
              </a:ext>
            </a:extLst>
          </p:cNvPr>
          <p:cNvSpPr txBox="1"/>
          <p:nvPr/>
        </p:nvSpPr>
        <p:spPr>
          <a:xfrm rot="-2700000">
            <a:off x="4663715" y="3487543"/>
            <a:ext cx="2901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NF1</a:t>
            </a:r>
          </a:p>
        </p:txBody>
      </p:sp>
      <p:sp>
        <p:nvSpPr>
          <p:cNvPr id="770" name="TextBox 769">
            <a:extLst>
              <a:ext uri="{FF2B5EF4-FFF2-40B4-BE49-F238E27FC236}">
                <a16:creationId xmlns:a16="http://schemas.microsoft.com/office/drawing/2014/main" id="{44C98B11-F7C9-9B83-B4D3-3F27144D3357}"/>
              </a:ext>
            </a:extLst>
          </p:cNvPr>
          <p:cNvSpPr txBox="1"/>
          <p:nvPr/>
        </p:nvSpPr>
        <p:spPr>
          <a:xfrm rot="-2700000">
            <a:off x="4270352" y="3520981"/>
            <a:ext cx="3847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AKT1</a:t>
            </a:r>
          </a:p>
        </p:txBody>
      </p:sp>
      <p:sp>
        <p:nvSpPr>
          <p:cNvPr id="771" name="TextBox 770">
            <a:extLst>
              <a:ext uri="{FF2B5EF4-FFF2-40B4-BE49-F238E27FC236}">
                <a16:creationId xmlns:a16="http://schemas.microsoft.com/office/drawing/2014/main" id="{25737283-D47B-6A24-6034-CEB8A2EC5B47}"/>
              </a:ext>
            </a:extLst>
          </p:cNvPr>
          <p:cNvSpPr txBox="1"/>
          <p:nvPr/>
        </p:nvSpPr>
        <p:spPr>
          <a:xfrm rot="-2700000">
            <a:off x="4928718" y="3530049"/>
            <a:ext cx="41036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PTEN</a:t>
            </a:r>
          </a:p>
        </p:txBody>
      </p:sp>
      <p:sp>
        <p:nvSpPr>
          <p:cNvPr id="772" name="TextBox 771">
            <a:extLst>
              <a:ext uri="{FF2B5EF4-FFF2-40B4-BE49-F238E27FC236}">
                <a16:creationId xmlns:a16="http://schemas.microsoft.com/office/drawing/2014/main" id="{11F335AD-6154-51D5-76CA-E5B27A744D0E}"/>
              </a:ext>
            </a:extLst>
          </p:cNvPr>
          <p:cNvSpPr txBox="1"/>
          <p:nvPr/>
        </p:nvSpPr>
        <p:spPr>
          <a:xfrm rot="-2700000">
            <a:off x="3781917" y="3562921"/>
            <a:ext cx="5033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ERBB2</a:t>
            </a:r>
          </a:p>
        </p:txBody>
      </p:sp>
      <p:sp>
        <p:nvSpPr>
          <p:cNvPr id="773" name="TextBox 772">
            <a:extLst>
              <a:ext uri="{FF2B5EF4-FFF2-40B4-BE49-F238E27FC236}">
                <a16:creationId xmlns:a16="http://schemas.microsoft.com/office/drawing/2014/main" id="{D481022D-4976-C611-86A7-245DB2D449D3}"/>
              </a:ext>
            </a:extLst>
          </p:cNvPr>
          <p:cNvSpPr txBox="1"/>
          <p:nvPr/>
        </p:nvSpPr>
        <p:spPr>
          <a:xfrm rot="-2700000">
            <a:off x="3500327" y="3526649"/>
            <a:ext cx="40075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ESR1</a:t>
            </a:r>
          </a:p>
        </p:txBody>
      </p:sp>
      <p:cxnSp>
        <p:nvCxnSpPr>
          <p:cNvPr id="774" name="Straight Connector 773">
            <a:extLst>
              <a:ext uri="{FF2B5EF4-FFF2-40B4-BE49-F238E27FC236}">
                <a16:creationId xmlns:a16="http://schemas.microsoft.com/office/drawing/2014/main" id="{981A5A8F-8868-BA48-3383-EDCF34DB471A}"/>
              </a:ext>
            </a:extLst>
          </p:cNvPr>
          <p:cNvCxnSpPr>
            <a:cxnSpLocks/>
          </p:cNvCxnSpPr>
          <p:nvPr/>
        </p:nvCxnSpPr>
        <p:spPr>
          <a:xfrm>
            <a:off x="1375284" y="3118028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5" name="TextBox 774">
            <a:extLst>
              <a:ext uri="{FF2B5EF4-FFF2-40B4-BE49-F238E27FC236}">
                <a16:creationId xmlns:a16="http://schemas.microsoft.com/office/drawing/2014/main" id="{45A89D49-563A-A6AE-1894-941D45A2AE49}"/>
              </a:ext>
            </a:extLst>
          </p:cNvPr>
          <p:cNvSpPr txBox="1"/>
          <p:nvPr/>
        </p:nvSpPr>
        <p:spPr>
          <a:xfrm>
            <a:off x="1107552" y="3015903"/>
            <a:ext cx="2212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5%</a:t>
            </a:r>
          </a:p>
        </p:txBody>
      </p:sp>
      <p:cxnSp>
        <p:nvCxnSpPr>
          <p:cNvPr id="776" name="Straight Connector 775">
            <a:extLst>
              <a:ext uri="{FF2B5EF4-FFF2-40B4-BE49-F238E27FC236}">
                <a16:creationId xmlns:a16="http://schemas.microsoft.com/office/drawing/2014/main" id="{C10C0E03-AB3B-3F1A-BA14-45AD9EEAE513}"/>
              </a:ext>
            </a:extLst>
          </p:cNvPr>
          <p:cNvCxnSpPr>
            <a:cxnSpLocks/>
          </p:cNvCxnSpPr>
          <p:nvPr/>
        </p:nvCxnSpPr>
        <p:spPr>
          <a:xfrm>
            <a:off x="1375284" y="1082853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7" name="TextBox 776">
            <a:extLst>
              <a:ext uri="{FF2B5EF4-FFF2-40B4-BE49-F238E27FC236}">
                <a16:creationId xmlns:a16="http://schemas.microsoft.com/office/drawing/2014/main" id="{715ECD1D-3261-6F01-0B4C-7C31F942DB85}"/>
              </a:ext>
            </a:extLst>
          </p:cNvPr>
          <p:cNvSpPr txBox="1"/>
          <p:nvPr/>
        </p:nvSpPr>
        <p:spPr>
          <a:xfrm>
            <a:off x="1022592" y="980728"/>
            <a:ext cx="3061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40%</a:t>
            </a:r>
          </a:p>
        </p:txBody>
      </p:sp>
      <p:cxnSp>
        <p:nvCxnSpPr>
          <p:cNvPr id="778" name="Straight Connector 777">
            <a:extLst>
              <a:ext uri="{FF2B5EF4-FFF2-40B4-BE49-F238E27FC236}">
                <a16:creationId xmlns:a16="http://schemas.microsoft.com/office/drawing/2014/main" id="{33F37ECC-7B23-2E2B-8057-86F8BDA91C2D}"/>
              </a:ext>
            </a:extLst>
          </p:cNvPr>
          <p:cNvCxnSpPr>
            <a:cxnSpLocks/>
          </p:cNvCxnSpPr>
          <p:nvPr/>
        </p:nvCxnSpPr>
        <p:spPr>
          <a:xfrm>
            <a:off x="1375284" y="1371778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9" name="TextBox 778">
            <a:extLst>
              <a:ext uri="{FF2B5EF4-FFF2-40B4-BE49-F238E27FC236}">
                <a16:creationId xmlns:a16="http://schemas.microsoft.com/office/drawing/2014/main" id="{1981EA73-520B-5845-BDCC-57E13E24D2C8}"/>
              </a:ext>
            </a:extLst>
          </p:cNvPr>
          <p:cNvSpPr txBox="1"/>
          <p:nvPr/>
        </p:nvSpPr>
        <p:spPr>
          <a:xfrm>
            <a:off x="1022592" y="1269653"/>
            <a:ext cx="3061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35%</a:t>
            </a:r>
          </a:p>
        </p:txBody>
      </p:sp>
      <p:cxnSp>
        <p:nvCxnSpPr>
          <p:cNvPr id="780" name="Straight Connector 779">
            <a:extLst>
              <a:ext uri="{FF2B5EF4-FFF2-40B4-BE49-F238E27FC236}">
                <a16:creationId xmlns:a16="http://schemas.microsoft.com/office/drawing/2014/main" id="{5FF617C4-0319-E6ED-BDFB-BBE3E531DE46}"/>
              </a:ext>
            </a:extLst>
          </p:cNvPr>
          <p:cNvCxnSpPr>
            <a:cxnSpLocks/>
          </p:cNvCxnSpPr>
          <p:nvPr/>
        </p:nvCxnSpPr>
        <p:spPr>
          <a:xfrm>
            <a:off x="1375284" y="1663878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1" name="TextBox 780">
            <a:extLst>
              <a:ext uri="{FF2B5EF4-FFF2-40B4-BE49-F238E27FC236}">
                <a16:creationId xmlns:a16="http://schemas.microsoft.com/office/drawing/2014/main" id="{D44413F3-D924-0133-9B63-4143C4162FD8}"/>
              </a:ext>
            </a:extLst>
          </p:cNvPr>
          <p:cNvSpPr txBox="1"/>
          <p:nvPr/>
        </p:nvSpPr>
        <p:spPr>
          <a:xfrm>
            <a:off x="1022592" y="1561753"/>
            <a:ext cx="3061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30%</a:t>
            </a:r>
          </a:p>
        </p:txBody>
      </p:sp>
      <p:cxnSp>
        <p:nvCxnSpPr>
          <p:cNvPr id="782" name="Straight Connector 781">
            <a:extLst>
              <a:ext uri="{FF2B5EF4-FFF2-40B4-BE49-F238E27FC236}">
                <a16:creationId xmlns:a16="http://schemas.microsoft.com/office/drawing/2014/main" id="{CB5486F9-0E80-081C-D282-5DE092DA4E49}"/>
              </a:ext>
            </a:extLst>
          </p:cNvPr>
          <p:cNvCxnSpPr>
            <a:cxnSpLocks/>
          </p:cNvCxnSpPr>
          <p:nvPr/>
        </p:nvCxnSpPr>
        <p:spPr>
          <a:xfrm>
            <a:off x="1375284" y="1952803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3" name="TextBox 782">
            <a:extLst>
              <a:ext uri="{FF2B5EF4-FFF2-40B4-BE49-F238E27FC236}">
                <a16:creationId xmlns:a16="http://schemas.microsoft.com/office/drawing/2014/main" id="{ADEDC413-E12E-D513-4540-0529779B1500}"/>
              </a:ext>
            </a:extLst>
          </p:cNvPr>
          <p:cNvSpPr txBox="1"/>
          <p:nvPr/>
        </p:nvSpPr>
        <p:spPr>
          <a:xfrm>
            <a:off x="1022592" y="1850678"/>
            <a:ext cx="3061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25%</a:t>
            </a:r>
          </a:p>
        </p:txBody>
      </p:sp>
      <p:cxnSp>
        <p:nvCxnSpPr>
          <p:cNvPr id="784" name="Straight Connector 783">
            <a:extLst>
              <a:ext uri="{FF2B5EF4-FFF2-40B4-BE49-F238E27FC236}">
                <a16:creationId xmlns:a16="http://schemas.microsoft.com/office/drawing/2014/main" id="{D6DFD54F-60A3-71A0-9CD3-C5D8E6E9416F}"/>
              </a:ext>
            </a:extLst>
          </p:cNvPr>
          <p:cNvCxnSpPr>
            <a:cxnSpLocks/>
          </p:cNvCxnSpPr>
          <p:nvPr/>
        </p:nvCxnSpPr>
        <p:spPr>
          <a:xfrm>
            <a:off x="1375284" y="2244903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5" name="TextBox 784">
            <a:extLst>
              <a:ext uri="{FF2B5EF4-FFF2-40B4-BE49-F238E27FC236}">
                <a16:creationId xmlns:a16="http://schemas.microsoft.com/office/drawing/2014/main" id="{4C3F21F1-CE7F-E8CF-B403-D55AEAB5A33F}"/>
              </a:ext>
            </a:extLst>
          </p:cNvPr>
          <p:cNvSpPr txBox="1"/>
          <p:nvPr/>
        </p:nvSpPr>
        <p:spPr>
          <a:xfrm>
            <a:off x="1022592" y="2142778"/>
            <a:ext cx="3061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786" name="TextBox 785">
            <a:extLst>
              <a:ext uri="{FF2B5EF4-FFF2-40B4-BE49-F238E27FC236}">
                <a16:creationId xmlns:a16="http://schemas.microsoft.com/office/drawing/2014/main" id="{E1A2A801-A7A4-1F04-EEAA-98122801FC92}"/>
              </a:ext>
            </a:extLst>
          </p:cNvPr>
          <p:cNvSpPr txBox="1"/>
          <p:nvPr/>
        </p:nvSpPr>
        <p:spPr>
          <a:xfrm>
            <a:off x="3573083" y="1911083"/>
            <a:ext cx="49052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P&lt;0.05</a:t>
            </a:r>
          </a:p>
        </p:txBody>
      </p:sp>
      <p:sp>
        <p:nvSpPr>
          <p:cNvPr id="787" name="Rectangle 786">
            <a:extLst>
              <a:ext uri="{FF2B5EF4-FFF2-40B4-BE49-F238E27FC236}">
                <a16:creationId xmlns:a16="http://schemas.microsoft.com/office/drawing/2014/main" id="{57CC1AE3-B047-DA8C-E7EE-0914C6FCC1AD}"/>
              </a:ext>
            </a:extLst>
          </p:cNvPr>
          <p:cNvSpPr/>
          <p:nvPr/>
        </p:nvSpPr>
        <p:spPr>
          <a:xfrm>
            <a:off x="1496626" y="1542461"/>
            <a:ext cx="128079" cy="18695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9" name="Rectangle 788">
            <a:extLst>
              <a:ext uri="{FF2B5EF4-FFF2-40B4-BE49-F238E27FC236}">
                <a16:creationId xmlns:a16="http://schemas.microsoft.com/office/drawing/2014/main" id="{4B3EC134-A622-B9A9-8708-1FEB0B858B38}"/>
              </a:ext>
            </a:extLst>
          </p:cNvPr>
          <p:cNvSpPr/>
          <p:nvPr/>
        </p:nvSpPr>
        <p:spPr>
          <a:xfrm>
            <a:off x="1649026" y="1136062"/>
            <a:ext cx="128079" cy="2271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0" name="Rectangle 789">
            <a:extLst>
              <a:ext uri="{FF2B5EF4-FFF2-40B4-BE49-F238E27FC236}">
                <a16:creationId xmlns:a16="http://schemas.microsoft.com/office/drawing/2014/main" id="{FAEEFA45-A086-8310-140A-F4796EF9A296}"/>
              </a:ext>
            </a:extLst>
          </p:cNvPr>
          <p:cNvSpPr/>
          <p:nvPr/>
        </p:nvSpPr>
        <p:spPr>
          <a:xfrm>
            <a:off x="1855401" y="1542461"/>
            <a:ext cx="128079" cy="18695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1" name="Rectangle 790">
            <a:extLst>
              <a:ext uri="{FF2B5EF4-FFF2-40B4-BE49-F238E27FC236}">
                <a16:creationId xmlns:a16="http://schemas.microsoft.com/office/drawing/2014/main" id="{1D74CA8B-9D75-9563-3E1F-0931391578A5}"/>
              </a:ext>
            </a:extLst>
          </p:cNvPr>
          <p:cNvSpPr/>
          <p:nvPr/>
        </p:nvSpPr>
        <p:spPr>
          <a:xfrm>
            <a:off x="2007801" y="1983787"/>
            <a:ext cx="128079" cy="1424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2" name="Rectangle 791">
            <a:extLst>
              <a:ext uri="{FF2B5EF4-FFF2-40B4-BE49-F238E27FC236}">
                <a16:creationId xmlns:a16="http://schemas.microsoft.com/office/drawing/2014/main" id="{E7824936-18DE-A2B1-CC89-6C0A6A32B031}"/>
              </a:ext>
            </a:extLst>
          </p:cNvPr>
          <p:cNvSpPr/>
          <p:nvPr/>
        </p:nvSpPr>
        <p:spPr>
          <a:xfrm>
            <a:off x="2214176" y="2155237"/>
            <a:ext cx="128079" cy="12567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3" name="Rectangle 792">
            <a:extLst>
              <a:ext uri="{FF2B5EF4-FFF2-40B4-BE49-F238E27FC236}">
                <a16:creationId xmlns:a16="http://schemas.microsoft.com/office/drawing/2014/main" id="{E22B6813-C447-DCA2-5835-7FDE32DC2E27}"/>
              </a:ext>
            </a:extLst>
          </p:cNvPr>
          <p:cNvSpPr/>
          <p:nvPr/>
        </p:nvSpPr>
        <p:spPr>
          <a:xfrm>
            <a:off x="2366576" y="2269538"/>
            <a:ext cx="128079" cy="113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4" name="Rectangle 793">
            <a:extLst>
              <a:ext uri="{FF2B5EF4-FFF2-40B4-BE49-F238E27FC236}">
                <a16:creationId xmlns:a16="http://schemas.microsoft.com/office/drawing/2014/main" id="{9242AF9B-18D4-2F2A-829B-112D6B348323}"/>
              </a:ext>
            </a:extLst>
          </p:cNvPr>
          <p:cNvSpPr/>
          <p:nvPr/>
        </p:nvSpPr>
        <p:spPr>
          <a:xfrm>
            <a:off x="2563426" y="2371137"/>
            <a:ext cx="128079" cy="10408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5" name="Rectangle 794">
            <a:extLst>
              <a:ext uri="{FF2B5EF4-FFF2-40B4-BE49-F238E27FC236}">
                <a16:creationId xmlns:a16="http://schemas.microsoft.com/office/drawing/2014/main" id="{FEB0FB13-29D8-E426-BF24-DF618BE6478D}"/>
              </a:ext>
            </a:extLst>
          </p:cNvPr>
          <p:cNvSpPr/>
          <p:nvPr/>
        </p:nvSpPr>
        <p:spPr>
          <a:xfrm>
            <a:off x="2715826" y="2129837"/>
            <a:ext cx="128079" cy="127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6" name="Rectangle 795">
            <a:extLst>
              <a:ext uri="{FF2B5EF4-FFF2-40B4-BE49-F238E27FC236}">
                <a16:creationId xmlns:a16="http://schemas.microsoft.com/office/drawing/2014/main" id="{551E238D-32E7-3B6A-8C99-BAD2340D9070}"/>
              </a:ext>
            </a:extLst>
          </p:cNvPr>
          <p:cNvSpPr/>
          <p:nvPr/>
        </p:nvSpPr>
        <p:spPr>
          <a:xfrm>
            <a:off x="2925376" y="2364787"/>
            <a:ext cx="128079" cy="104721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7" name="Rectangle 796">
            <a:extLst>
              <a:ext uri="{FF2B5EF4-FFF2-40B4-BE49-F238E27FC236}">
                <a16:creationId xmlns:a16="http://schemas.microsoft.com/office/drawing/2014/main" id="{541DCDCE-A07C-F748-5F38-B6F85EAC1FF7}"/>
              </a:ext>
            </a:extLst>
          </p:cNvPr>
          <p:cNvSpPr/>
          <p:nvPr/>
        </p:nvSpPr>
        <p:spPr>
          <a:xfrm>
            <a:off x="3077776" y="2266362"/>
            <a:ext cx="128079" cy="1141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8" name="Rectangle 797">
            <a:extLst>
              <a:ext uri="{FF2B5EF4-FFF2-40B4-BE49-F238E27FC236}">
                <a16:creationId xmlns:a16="http://schemas.microsoft.com/office/drawing/2014/main" id="{193745C5-4FB1-6FC0-8D31-08FA14870F04}"/>
              </a:ext>
            </a:extLst>
          </p:cNvPr>
          <p:cNvSpPr/>
          <p:nvPr/>
        </p:nvSpPr>
        <p:spPr>
          <a:xfrm>
            <a:off x="3284151" y="2361611"/>
            <a:ext cx="128079" cy="10503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9" name="Rectangle 798">
            <a:extLst>
              <a:ext uri="{FF2B5EF4-FFF2-40B4-BE49-F238E27FC236}">
                <a16:creationId xmlns:a16="http://schemas.microsoft.com/office/drawing/2014/main" id="{C038C94F-A519-22BE-1E53-3658C50009FE}"/>
              </a:ext>
            </a:extLst>
          </p:cNvPr>
          <p:cNvSpPr/>
          <p:nvPr/>
        </p:nvSpPr>
        <p:spPr>
          <a:xfrm>
            <a:off x="3436551" y="2409237"/>
            <a:ext cx="128079" cy="99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0" name="Rectangle 799">
            <a:extLst>
              <a:ext uri="{FF2B5EF4-FFF2-40B4-BE49-F238E27FC236}">
                <a16:creationId xmlns:a16="http://schemas.microsoft.com/office/drawing/2014/main" id="{E61C01A1-9C3F-4D8C-B5AC-16B74A3372C2}"/>
              </a:ext>
            </a:extLst>
          </p:cNvPr>
          <p:cNvSpPr/>
          <p:nvPr/>
        </p:nvSpPr>
        <p:spPr>
          <a:xfrm>
            <a:off x="5087551" y="2783887"/>
            <a:ext cx="128079" cy="62811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1" name="Rectangle 800">
            <a:extLst>
              <a:ext uri="{FF2B5EF4-FFF2-40B4-BE49-F238E27FC236}">
                <a16:creationId xmlns:a16="http://schemas.microsoft.com/office/drawing/2014/main" id="{A5D59752-E01A-D31C-59E4-8F004CA9EBAF}"/>
              </a:ext>
            </a:extLst>
          </p:cNvPr>
          <p:cNvSpPr/>
          <p:nvPr/>
        </p:nvSpPr>
        <p:spPr>
          <a:xfrm>
            <a:off x="5239951" y="2980737"/>
            <a:ext cx="128079" cy="427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2" name="Rectangle 801">
            <a:extLst>
              <a:ext uri="{FF2B5EF4-FFF2-40B4-BE49-F238E27FC236}">
                <a16:creationId xmlns:a16="http://schemas.microsoft.com/office/drawing/2014/main" id="{A95667CE-33B0-16C4-7E77-BD048A8B669C}"/>
              </a:ext>
            </a:extLst>
          </p:cNvPr>
          <p:cNvSpPr/>
          <p:nvPr/>
        </p:nvSpPr>
        <p:spPr>
          <a:xfrm>
            <a:off x="4716076" y="2574337"/>
            <a:ext cx="128079" cy="8376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3" name="Rectangle 802">
            <a:extLst>
              <a:ext uri="{FF2B5EF4-FFF2-40B4-BE49-F238E27FC236}">
                <a16:creationId xmlns:a16="http://schemas.microsoft.com/office/drawing/2014/main" id="{26488FA3-A01B-D7AF-2EC2-338EFD67AFA1}"/>
              </a:ext>
            </a:extLst>
          </p:cNvPr>
          <p:cNvSpPr/>
          <p:nvPr/>
        </p:nvSpPr>
        <p:spPr>
          <a:xfrm>
            <a:off x="4868476" y="3117263"/>
            <a:ext cx="128079" cy="2905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4" name="Rectangle 803">
            <a:extLst>
              <a:ext uri="{FF2B5EF4-FFF2-40B4-BE49-F238E27FC236}">
                <a16:creationId xmlns:a16="http://schemas.microsoft.com/office/drawing/2014/main" id="{ECCEE2CA-BA0F-0533-C199-30C5AAA5A9DF}"/>
              </a:ext>
            </a:extLst>
          </p:cNvPr>
          <p:cNvSpPr/>
          <p:nvPr/>
        </p:nvSpPr>
        <p:spPr>
          <a:xfrm>
            <a:off x="4366826" y="2990263"/>
            <a:ext cx="128079" cy="42174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5" name="Rectangle 804">
            <a:extLst>
              <a:ext uri="{FF2B5EF4-FFF2-40B4-BE49-F238E27FC236}">
                <a16:creationId xmlns:a16="http://schemas.microsoft.com/office/drawing/2014/main" id="{2F8067EF-8CB0-E52D-F9A6-761DC0217F2A}"/>
              </a:ext>
            </a:extLst>
          </p:cNvPr>
          <p:cNvSpPr/>
          <p:nvPr/>
        </p:nvSpPr>
        <p:spPr>
          <a:xfrm>
            <a:off x="4519226" y="2837862"/>
            <a:ext cx="128079" cy="569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6" name="Rectangle 805">
            <a:extLst>
              <a:ext uri="{FF2B5EF4-FFF2-40B4-BE49-F238E27FC236}">
                <a16:creationId xmlns:a16="http://schemas.microsoft.com/office/drawing/2014/main" id="{DB09EA87-C960-222B-CE16-83EDBD95F99A}"/>
              </a:ext>
            </a:extLst>
          </p:cNvPr>
          <p:cNvSpPr/>
          <p:nvPr/>
        </p:nvSpPr>
        <p:spPr>
          <a:xfrm>
            <a:off x="4008051" y="2577512"/>
            <a:ext cx="128079" cy="83449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7" name="Rectangle 806">
            <a:extLst>
              <a:ext uri="{FF2B5EF4-FFF2-40B4-BE49-F238E27FC236}">
                <a16:creationId xmlns:a16="http://schemas.microsoft.com/office/drawing/2014/main" id="{3F31AE62-62AA-23DC-84AE-FE52EFF15E74}"/>
              </a:ext>
            </a:extLst>
          </p:cNvPr>
          <p:cNvSpPr/>
          <p:nvPr/>
        </p:nvSpPr>
        <p:spPr>
          <a:xfrm>
            <a:off x="4160451" y="2977563"/>
            <a:ext cx="128079" cy="4302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8" name="Rectangle 807">
            <a:extLst>
              <a:ext uri="{FF2B5EF4-FFF2-40B4-BE49-F238E27FC236}">
                <a16:creationId xmlns:a16="http://schemas.microsoft.com/office/drawing/2014/main" id="{05179ED3-8491-261A-313A-B990F20A6EF8}"/>
              </a:ext>
            </a:extLst>
          </p:cNvPr>
          <p:cNvSpPr/>
          <p:nvPr/>
        </p:nvSpPr>
        <p:spPr>
          <a:xfrm>
            <a:off x="3642926" y="3193462"/>
            <a:ext cx="128079" cy="21854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9" name="Rectangle 808">
            <a:extLst>
              <a:ext uri="{FF2B5EF4-FFF2-40B4-BE49-F238E27FC236}">
                <a16:creationId xmlns:a16="http://schemas.microsoft.com/office/drawing/2014/main" id="{781E8BC7-4CFF-AF40-E6B8-231ECEBC5CD5}"/>
              </a:ext>
            </a:extLst>
          </p:cNvPr>
          <p:cNvSpPr/>
          <p:nvPr/>
        </p:nvSpPr>
        <p:spPr>
          <a:xfrm>
            <a:off x="3795326" y="2269537"/>
            <a:ext cx="128079" cy="113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0" name="Rectangle 809">
            <a:extLst>
              <a:ext uri="{FF2B5EF4-FFF2-40B4-BE49-F238E27FC236}">
                <a16:creationId xmlns:a16="http://schemas.microsoft.com/office/drawing/2014/main" id="{EF3747F8-9285-BA3D-8772-4D47230CFB67}"/>
              </a:ext>
            </a:extLst>
          </p:cNvPr>
          <p:cNvSpPr/>
          <p:nvPr/>
        </p:nvSpPr>
        <p:spPr>
          <a:xfrm>
            <a:off x="3601654" y="2129837"/>
            <a:ext cx="361950" cy="1278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3CC310-6C37-8349-530F-C1B1748143AC}"/>
              </a:ext>
            </a:extLst>
          </p:cNvPr>
          <p:cNvCxnSpPr>
            <a:cxnSpLocks/>
          </p:cNvCxnSpPr>
          <p:nvPr/>
        </p:nvCxnSpPr>
        <p:spPr>
          <a:xfrm>
            <a:off x="1375284" y="3408558"/>
            <a:ext cx="4038091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2" name="TextBox 831">
            <a:extLst>
              <a:ext uri="{FF2B5EF4-FFF2-40B4-BE49-F238E27FC236}">
                <a16:creationId xmlns:a16="http://schemas.microsoft.com/office/drawing/2014/main" id="{44B3FAE3-45D1-53ED-36A2-18342935A121}"/>
              </a:ext>
            </a:extLst>
          </p:cNvPr>
          <p:cNvSpPr txBox="1"/>
          <p:nvPr/>
        </p:nvSpPr>
        <p:spPr>
          <a:xfrm>
            <a:off x="6828386" y="1381420"/>
            <a:ext cx="82394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E2, SERM, SERD</a:t>
            </a:r>
          </a:p>
        </p:txBody>
      </p:sp>
      <p:sp>
        <p:nvSpPr>
          <p:cNvPr id="833" name="TextBox 832">
            <a:extLst>
              <a:ext uri="{FF2B5EF4-FFF2-40B4-BE49-F238E27FC236}">
                <a16:creationId xmlns:a16="http://schemas.microsoft.com/office/drawing/2014/main" id="{5BBBA114-5416-F57B-067F-B39FB1ED1AE6}"/>
              </a:ext>
            </a:extLst>
          </p:cNvPr>
          <p:cNvSpPr txBox="1"/>
          <p:nvPr/>
        </p:nvSpPr>
        <p:spPr>
          <a:xfrm>
            <a:off x="7819616" y="1157645"/>
            <a:ext cx="24045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834" name="TextBox 833">
            <a:extLst>
              <a:ext uri="{FF2B5EF4-FFF2-40B4-BE49-F238E27FC236}">
                <a16:creationId xmlns:a16="http://schemas.microsoft.com/office/drawing/2014/main" id="{2D6BADB2-5760-5C98-A581-593E1E228080}"/>
              </a:ext>
            </a:extLst>
          </p:cNvPr>
          <p:cNvSpPr txBox="1"/>
          <p:nvPr/>
        </p:nvSpPr>
        <p:spPr>
          <a:xfrm>
            <a:off x="8197184" y="1429009"/>
            <a:ext cx="5402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LBD + AF-2</a:t>
            </a:r>
          </a:p>
        </p:txBody>
      </p:sp>
      <p:sp>
        <p:nvSpPr>
          <p:cNvPr id="835" name="TextBox 834">
            <a:extLst>
              <a:ext uri="{FF2B5EF4-FFF2-40B4-BE49-F238E27FC236}">
                <a16:creationId xmlns:a16="http://schemas.microsoft.com/office/drawing/2014/main" id="{C585E1B0-A97A-71FD-6EF1-3F3B9415DC48}"/>
              </a:ext>
            </a:extLst>
          </p:cNvPr>
          <p:cNvSpPr txBox="1"/>
          <p:nvPr/>
        </p:nvSpPr>
        <p:spPr>
          <a:xfrm>
            <a:off x="9919429" y="1157645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MUT</a:t>
            </a:r>
          </a:p>
        </p:txBody>
      </p:sp>
      <p:sp>
        <p:nvSpPr>
          <p:cNvPr id="838" name="TextBox 837">
            <a:extLst>
              <a:ext uri="{FF2B5EF4-FFF2-40B4-BE49-F238E27FC236}">
                <a16:creationId xmlns:a16="http://schemas.microsoft.com/office/drawing/2014/main" id="{3223BC90-0BEC-39F7-D76B-7910B7B31337}"/>
              </a:ext>
            </a:extLst>
          </p:cNvPr>
          <p:cNvSpPr txBox="1"/>
          <p:nvPr/>
        </p:nvSpPr>
        <p:spPr>
          <a:xfrm>
            <a:off x="9411144" y="1673266"/>
            <a:ext cx="61875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Y537S/N/C/H</a:t>
            </a:r>
          </a:p>
        </p:txBody>
      </p:sp>
      <p:sp>
        <p:nvSpPr>
          <p:cNvPr id="839" name="TextBox 838">
            <a:extLst>
              <a:ext uri="{FF2B5EF4-FFF2-40B4-BE49-F238E27FC236}">
                <a16:creationId xmlns:a16="http://schemas.microsoft.com/office/drawing/2014/main" id="{41BB39A5-C5C2-BEFF-26E1-027F6B889307}"/>
              </a:ext>
            </a:extLst>
          </p:cNvPr>
          <p:cNvSpPr txBox="1"/>
          <p:nvPr/>
        </p:nvSpPr>
        <p:spPr>
          <a:xfrm>
            <a:off x="10338094" y="1691463"/>
            <a:ext cx="31098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S463P</a:t>
            </a:r>
          </a:p>
        </p:txBody>
      </p:sp>
      <p:sp>
        <p:nvSpPr>
          <p:cNvPr id="840" name="TextBox 839">
            <a:extLst>
              <a:ext uri="{FF2B5EF4-FFF2-40B4-BE49-F238E27FC236}">
                <a16:creationId xmlns:a16="http://schemas.microsoft.com/office/drawing/2014/main" id="{4C5CE072-07EB-B00C-1D0E-DAA9F3CF72F7}"/>
              </a:ext>
            </a:extLst>
          </p:cNvPr>
          <p:cNvSpPr txBox="1"/>
          <p:nvPr/>
        </p:nvSpPr>
        <p:spPr>
          <a:xfrm>
            <a:off x="10061901" y="1880543"/>
            <a:ext cx="32701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D538G</a:t>
            </a:r>
          </a:p>
        </p:txBody>
      </p:sp>
      <p:sp>
        <p:nvSpPr>
          <p:cNvPr id="841" name="TextBox 840">
            <a:extLst>
              <a:ext uri="{FF2B5EF4-FFF2-40B4-BE49-F238E27FC236}">
                <a16:creationId xmlns:a16="http://schemas.microsoft.com/office/drawing/2014/main" id="{5D647BFF-65FD-E384-BFE6-938ABE970B45}"/>
              </a:ext>
            </a:extLst>
          </p:cNvPr>
          <p:cNvSpPr txBox="1"/>
          <p:nvPr/>
        </p:nvSpPr>
        <p:spPr>
          <a:xfrm>
            <a:off x="10369779" y="1803670"/>
            <a:ext cx="30457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L536R</a:t>
            </a:r>
          </a:p>
        </p:txBody>
      </p:sp>
      <p:sp>
        <p:nvSpPr>
          <p:cNvPr id="842" name="TextBox 841">
            <a:extLst>
              <a:ext uri="{FF2B5EF4-FFF2-40B4-BE49-F238E27FC236}">
                <a16:creationId xmlns:a16="http://schemas.microsoft.com/office/drawing/2014/main" id="{3FB08801-8967-B031-1142-CF078B9252E3}"/>
              </a:ext>
            </a:extLst>
          </p:cNvPr>
          <p:cNvSpPr txBox="1"/>
          <p:nvPr/>
        </p:nvSpPr>
        <p:spPr>
          <a:xfrm>
            <a:off x="6916707" y="2215072"/>
            <a:ext cx="22281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AF-1</a:t>
            </a:r>
          </a:p>
        </p:txBody>
      </p:sp>
      <p:sp>
        <p:nvSpPr>
          <p:cNvPr id="843" name="TextBox 842">
            <a:extLst>
              <a:ext uri="{FF2B5EF4-FFF2-40B4-BE49-F238E27FC236}">
                <a16:creationId xmlns:a16="http://schemas.microsoft.com/office/drawing/2014/main" id="{05BED234-7CE7-58CF-D0CD-9C3572925675}"/>
              </a:ext>
            </a:extLst>
          </p:cNvPr>
          <p:cNvSpPr txBox="1"/>
          <p:nvPr/>
        </p:nvSpPr>
        <p:spPr>
          <a:xfrm>
            <a:off x="7626010" y="1962356"/>
            <a:ext cx="678071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Ligand-binding</a:t>
            </a:r>
            <a:b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pocket</a:t>
            </a:r>
          </a:p>
        </p:txBody>
      </p:sp>
      <p:sp>
        <p:nvSpPr>
          <p:cNvPr id="844" name="TextBox 843">
            <a:extLst>
              <a:ext uri="{FF2B5EF4-FFF2-40B4-BE49-F238E27FC236}">
                <a16:creationId xmlns:a16="http://schemas.microsoft.com/office/drawing/2014/main" id="{33F9AD32-5317-2DAC-72D6-69C22E74D195}"/>
              </a:ext>
            </a:extLst>
          </p:cNvPr>
          <p:cNvSpPr txBox="1"/>
          <p:nvPr/>
        </p:nvSpPr>
        <p:spPr>
          <a:xfrm>
            <a:off x="7809740" y="2929343"/>
            <a:ext cx="24365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DBD</a:t>
            </a:r>
          </a:p>
        </p:txBody>
      </p:sp>
      <p:sp>
        <p:nvSpPr>
          <p:cNvPr id="845" name="TextBox 844">
            <a:extLst>
              <a:ext uri="{FF2B5EF4-FFF2-40B4-BE49-F238E27FC236}">
                <a16:creationId xmlns:a16="http://schemas.microsoft.com/office/drawing/2014/main" id="{F1DCD418-09E9-EF3B-583F-DBBD1DC8B170}"/>
              </a:ext>
            </a:extLst>
          </p:cNvPr>
          <p:cNvSpPr txBox="1"/>
          <p:nvPr/>
        </p:nvSpPr>
        <p:spPr>
          <a:xfrm>
            <a:off x="9919429" y="1452692"/>
            <a:ext cx="32220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E380Q</a:t>
            </a:r>
          </a:p>
        </p:txBody>
      </p:sp>
      <p:sp>
        <p:nvSpPr>
          <p:cNvPr id="846" name="TextBox 845">
            <a:extLst>
              <a:ext uri="{FF2B5EF4-FFF2-40B4-BE49-F238E27FC236}">
                <a16:creationId xmlns:a16="http://schemas.microsoft.com/office/drawing/2014/main" id="{62C31817-A9E8-EF88-ED79-FBB99CCCA325}"/>
              </a:ext>
            </a:extLst>
          </p:cNvPr>
          <p:cNvSpPr txBox="1"/>
          <p:nvPr/>
        </p:nvSpPr>
        <p:spPr>
          <a:xfrm>
            <a:off x="8997591" y="3762127"/>
            <a:ext cx="1546064" cy="418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Constitutively active conformation</a:t>
            </a:r>
          </a:p>
          <a:p>
            <a:pPr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↑ basal transactivator function</a:t>
            </a:r>
          </a:p>
          <a:p>
            <a:pPr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↓ affinity for E2, SERM, SERD</a:t>
            </a:r>
          </a:p>
          <a:p>
            <a:pPr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↑ proteolytic stability</a:t>
            </a:r>
          </a:p>
        </p:txBody>
      </p:sp>
      <p:sp>
        <p:nvSpPr>
          <p:cNvPr id="847" name="TextBox 846">
            <a:extLst>
              <a:ext uri="{FF2B5EF4-FFF2-40B4-BE49-F238E27FC236}">
                <a16:creationId xmlns:a16="http://schemas.microsoft.com/office/drawing/2014/main" id="{6D755491-BD3D-2ED4-180F-664937D7A2E8}"/>
              </a:ext>
            </a:extLst>
          </p:cNvPr>
          <p:cNvSpPr txBox="1"/>
          <p:nvPr/>
        </p:nvSpPr>
        <p:spPr>
          <a:xfrm>
            <a:off x="10631155" y="3762127"/>
            <a:ext cx="670055" cy="418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↑ proliferation</a:t>
            </a:r>
          </a:p>
          <a:p>
            <a:pPr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↑ survival</a:t>
            </a:r>
          </a:p>
          <a:p>
            <a:pPr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↑ migration</a:t>
            </a:r>
          </a:p>
          <a:p>
            <a:pPr>
              <a:lnSpc>
                <a:spcPct val="85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↑ Al resistance</a:t>
            </a:r>
          </a:p>
        </p:txBody>
      </p:sp>
      <p:sp>
        <p:nvSpPr>
          <p:cNvPr id="851" name="Rectangle 850">
            <a:extLst>
              <a:ext uri="{FF2B5EF4-FFF2-40B4-BE49-F238E27FC236}">
                <a16:creationId xmlns:a16="http://schemas.microsoft.com/office/drawing/2014/main" id="{63EA2DE5-02A8-9575-B871-A621AC4F73E5}"/>
              </a:ext>
            </a:extLst>
          </p:cNvPr>
          <p:cNvSpPr/>
          <p:nvPr/>
        </p:nvSpPr>
        <p:spPr>
          <a:xfrm>
            <a:off x="6631634" y="1040858"/>
            <a:ext cx="5042304" cy="324033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2" name="Hexagon 851">
            <a:extLst>
              <a:ext uri="{FF2B5EF4-FFF2-40B4-BE49-F238E27FC236}">
                <a16:creationId xmlns:a16="http://schemas.microsoft.com/office/drawing/2014/main" id="{2E214F48-DBC7-9107-52B4-75D76A73C06D}"/>
              </a:ext>
            </a:extLst>
          </p:cNvPr>
          <p:cNvSpPr/>
          <p:nvPr/>
        </p:nvSpPr>
        <p:spPr>
          <a:xfrm rot="20931083">
            <a:off x="10857284" y="1562684"/>
            <a:ext cx="374420" cy="370550"/>
          </a:xfrm>
          <a:prstGeom prst="hexag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856" name="Freeform 855">
            <a:extLst>
              <a:ext uri="{FF2B5EF4-FFF2-40B4-BE49-F238E27FC236}">
                <a16:creationId xmlns:a16="http://schemas.microsoft.com/office/drawing/2014/main" id="{C5E7A801-12A5-8674-5E18-3E69F680EB85}"/>
              </a:ext>
            </a:extLst>
          </p:cNvPr>
          <p:cNvSpPr/>
          <p:nvPr/>
        </p:nvSpPr>
        <p:spPr>
          <a:xfrm>
            <a:off x="7044057" y="2881358"/>
            <a:ext cx="1792412" cy="248962"/>
          </a:xfrm>
          <a:custGeom>
            <a:avLst/>
            <a:gdLst>
              <a:gd name="connsiteX0" fmla="*/ 0 w 1792412"/>
              <a:gd name="connsiteY0" fmla="*/ 127888 h 248962"/>
              <a:gd name="connsiteX1" fmla="*/ 43537 w 1792412"/>
              <a:gd name="connsiteY1" fmla="*/ 223556 h 248962"/>
              <a:gd name="connsiteX2" fmla="*/ 90643 w 1792412"/>
              <a:gd name="connsiteY2" fmla="*/ 133424 h 248962"/>
              <a:gd name="connsiteX3" fmla="*/ 137749 w 1792412"/>
              <a:gd name="connsiteY3" fmla="*/ 221852 h 248962"/>
              <a:gd name="connsiteX4" fmla="*/ 168582 w 1792412"/>
              <a:gd name="connsiteY4" fmla="*/ 128030 h 248962"/>
              <a:gd name="connsiteX5" fmla="*/ 213975 w 1792412"/>
              <a:gd name="connsiteY5" fmla="*/ 229091 h 248962"/>
              <a:gd name="connsiteX6" fmla="*/ 892444 w 1792412"/>
              <a:gd name="connsiteY6" fmla="*/ 0 h 248962"/>
              <a:gd name="connsiteX7" fmla="*/ 907004 w 1792412"/>
              <a:gd name="connsiteY7" fmla="*/ 0 h 248962"/>
              <a:gd name="connsiteX8" fmla="*/ 1549215 w 1792412"/>
              <a:gd name="connsiteY8" fmla="*/ 227246 h 248962"/>
              <a:gd name="connsiteX9" fmla="*/ 1612736 w 1792412"/>
              <a:gd name="connsiteY9" fmla="*/ 140663 h 248962"/>
              <a:gd name="connsiteX10" fmla="*/ 1650849 w 1792412"/>
              <a:gd name="connsiteY10" fmla="*/ 238033 h 248962"/>
              <a:gd name="connsiteX11" fmla="*/ 1699811 w 1792412"/>
              <a:gd name="connsiteY11" fmla="*/ 140663 h 248962"/>
              <a:gd name="connsiteX12" fmla="*/ 1748773 w 1792412"/>
              <a:gd name="connsiteY12" fmla="*/ 248963 h 248962"/>
              <a:gd name="connsiteX13" fmla="*/ 1792310 w 1792412"/>
              <a:gd name="connsiteY13" fmla="*/ 140663 h 24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92412" h="248962">
                <a:moveTo>
                  <a:pt x="0" y="127888"/>
                </a:moveTo>
                <a:cubicBezTo>
                  <a:pt x="0" y="127888"/>
                  <a:pt x="27264" y="227104"/>
                  <a:pt x="43537" y="223556"/>
                </a:cubicBezTo>
                <a:cubicBezTo>
                  <a:pt x="59810" y="220007"/>
                  <a:pt x="61666" y="133424"/>
                  <a:pt x="90643" y="133424"/>
                </a:cubicBezTo>
                <a:cubicBezTo>
                  <a:pt x="119621" y="133424"/>
                  <a:pt x="108772" y="221852"/>
                  <a:pt x="137749" y="221852"/>
                </a:cubicBezTo>
                <a:cubicBezTo>
                  <a:pt x="166727" y="221852"/>
                  <a:pt x="150454" y="128030"/>
                  <a:pt x="168582" y="128030"/>
                </a:cubicBezTo>
                <a:cubicBezTo>
                  <a:pt x="186711" y="128030"/>
                  <a:pt x="199415" y="229091"/>
                  <a:pt x="213975" y="229091"/>
                </a:cubicBezTo>
                <a:cubicBezTo>
                  <a:pt x="228535" y="229091"/>
                  <a:pt x="892444" y="0"/>
                  <a:pt x="892444" y="0"/>
                </a:cubicBezTo>
                <a:lnTo>
                  <a:pt x="907004" y="0"/>
                </a:lnTo>
                <a:cubicBezTo>
                  <a:pt x="907004" y="0"/>
                  <a:pt x="1527517" y="227246"/>
                  <a:pt x="1549215" y="227246"/>
                </a:cubicBezTo>
                <a:cubicBezTo>
                  <a:pt x="1570912" y="227246"/>
                  <a:pt x="1592752" y="140663"/>
                  <a:pt x="1612736" y="140663"/>
                </a:cubicBezTo>
                <a:cubicBezTo>
                  <a:pt x="1632721" y="140663"/>
                  <a:pt x="1630865" y="238033"/>
                  <a:pt x="1650849" y="238033"/>
                </a:cubicBezTo>
                <a:cubicBezTo>
                  <a:pt x="1670834" y="238033"/>
                  <a:pt x="1665409" y="140663"/>
                  <a:pt x="1699811" y="140663"/>
                </a:cubicBezTo>
                <a:cubicBezTo>
                  <a:pt x="1734213" y="140663"/>
                  <a:pt x="1727075" y="248963"/>
                  <a:pt x="1748773" y="248963"/>
                </a:cubicBezTo>
                <a:cubicBezTo>
                  <a:pt x="1770470" y="248963"/>
                  <a:pt x="1794165" y="176857"/>
                  <a:pt x="1792310" y="140663"/>
                </a:cubicBezTo>
              </a:path>
            </a:pathLst>
          </a:custGeom>
          <a:noFill/>
          <a:ln w="14258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57" name="Freeform 856">
            <a:extLst>
              <a:ext uri="{FF2B5EF4-FFF2-40B4-BE49-F238E27FC236}">
                <a16:creationId xmlns:a16="http://schemas.microsoft.com/office/drawing/2014/main" id="{6F9DABD3-DC79-2DB8-B176-B6ADBA0AA1CE}"/>
              </a:ext>
            </a:extLst>
          </p:cNvPr>
          <p:cNvSpPr/>
          <p:nvPr/>
        </p:nvSpPr>
        <p:spPr>
          <a:xfrm>
            <a:off x="7180118" y="1470062"/>
            <a:ext cx="1160550" cy="1405806"/>
          </a:xfrm>
          <a:custGeom>
            <a:avLst/>
            <a:gdLst>
              <a:gd name="connsiteX0" fmla="*/ 744434 w 1160550"/>
              <a:gd name="connsiteY0" fmla="*/ 0 h 1405806"/>
              <a:gd name="connsiteX1" fmla="*/ 885894 w 1160550"/>
              <a:gd name="connsiteY1" fmla="*/ 196587 h 1405806"/>
              <a:gd name="connsiteX2" fmla="*/ 816948 w 1160550"/>
              <a:gd name="connsiteY2" fmla="*/ 434762 h 1405806"/>
              <a:gd name="connsiteX3" fmla="*/ 588413 w 1160550"/>
              <a:gd name="connsiteY3" fmla="*/ 487138 h 1405806"/>
              <a:gd name="connsiteX4" fmla="*/ 448666 w 1160550"/>
              <a:gd name="connsiteY4" fmla="*/ 288706 h 1405806"/>
              <a:gd name="connsiteX5" fmla="*/ 419688 w 1160550"/>
              <a:gd name="connsiteY5" fmla="*/ 489835 h 1405806"/>
              <a:gd name="connsiteX6" fmla="*/ 582989 w 1160550"/>
              <a:gd name="connsiteY6" fmla="*/ 740643 h 1405806"/>
              <a:gd name="connsiteX7" fmla="*/ 791683 w 1160550"/>
              <a:gd name="connsiteY7" fmla="*/ 806504 h 1405806"/>
              <a:gd name="connsiteX8" fmla="*/ 782547 w 1160550"/>
              <a:gd name="connsiteY8" fmla="*/ 1050073 h 1405806"/>
              <a:gd name="connsiteX9" fmla="*/ 731729 w 1160550"/>
              <a:gd name="connsiteY9" fmla="*/ 1234027 h 1405806"/>
              <a:gd name="connsiteX10" fmla="*/ 590269 w 1160550"/>
              <a:gd name="connsiteY10" fmla="*/ 1091519 h 1405806"/>
              <a:gd name="connsiteX11" fmla="*/ 443384 w 1160550"/>
              <a:gd name="connsiteY11" fmla="*/ 1040989 h 1405806"/>
              <a:gd name="connsiteX12" fmla="*/ 352741 w 1160550"/>
              <a:gd name="connsiteY12" fmla="*/ 920056 h 1405806"/>
              <a:gd name="connsiteX13" fmla="*/ 194864 w 1160550"/>
              <a:gd name="connsiteY13" fmla="*/ 788335 h 1405806"/>
              <a:gd name="connsiteX14" fmla="*/ 135340 w 1160550"/>
              <a:gd name="connsiteY14" fmla="*/ 765483 h 1405806"/>
              <a:gd name="connsiteX15" fmla="*/ 33134 w 1160550"/>
              <a:gd name="connsiteY15" fmla="*/ 745611 h 1405806"/>
              <a:gd name="connsiteX16" fmla="*/ 14434 w 1160550"/>
              <a:gd name="connsiteY16" fmla="*/ 760373 h 1405806"/>
              <a:gd name="connsiteX17" fmla="*/ 1302 w 1160550"/>
              <a:gd name="connsiteY17" fmla="*/ 778541 h 1405806"/>
              <a:gd name="connsiteX18" fmla="*/ 2158 w 1160550"/>
              <a:gd name="connsiteY18" fmla="*/ 800400 h 1405806"/>
              <a:gd name="connsiteX19" fmla="*/ 64966 w 1160550"/>
              <a:gd name="connsiteY19" fmla="*/ 906997 h 1405806"/>
              <a:gd name="connsiteX20" fmla="*/ 220130 w 1160550"/>
              <a:gd name="connsiteY20" fmla="*/ 963064 h 1405806"/>
              <a:gd name="connsiteX21" fmla="*/ 291503 w 1160550"/>
              <a:gd name="connsiteY21" fmla="*/ 1079029 h 1405806"/>
              <a:gd name="connsiteX22" fmla="*/ 355738 w 1160550"/>
              <a:gd name="connsiteY22" fmla="*/ 1171715 h 1405806"/>
              <a:gd name="connsiteX23" fmla="*/ 419117 w 1160550"/>
              <a:gd name="connsiteY23" fmla="*/ 1170438 h 1405806"/>
              <a:gd name="connsiteX24" fmla="*/ 481782 w 1160550"/>
              <a:gd name="connsiteY24" fmla="*/ 1176116 h 1405806"/>
              <a:gd name="connsiteX25" fmla="*/ 564289 w 1160550"/>
              <a:gd name="connsiteY25" fmla="*/ 1245382 h 1405806"/>
              <a:gd name="connsiteX26" fmla="*/ 648081 w 1160550"/>
              <a:gd name="connsiteY26" fmla="*/ 1319901 h 1405806"/>
              <a:gd name="connsiteX27" fmla="*/ 723593 w 1160550"/>
              <a:gd name="connsiteY27" fmla="*/ 1382213 h 1405806"/>
              <a:gd name="connsiteX28" fmla="*/ 764275 w 1160550"/>
              <a:gd name="connsiteY28" fmla="*/ 1405207 h 1405806"/>
              <a:gd name="connsiteX29" fmla="*/ 820517 w 1160550"/>
              <a:gd name="connsiteY29" fmla="*/ 1325862 h 1405806"/>
              <a:gd name="connsiteX30" fmla="*/ 882183 w 1160550"/>
              <a:gd name="connsiteY30" fmla="*/ 1004794 h 1405806"/>
              <a:gd name="connsiteX31" fmla="*/ 884039 w 1160550"/>
              <a:gd name="connsiteY31" fmla="*/ 813601 h 1405806"/>
              <a:gd name="connsiteX32" fmla="*/ 922723 w 1160550"/>
              <a:gd name="connsiteY32" fmla="*/ 795148 h 1405806"/>
              <a:gd name="connsiteX33" fmla="*/ 998092 w 1160550"/>
              <a:gd name="connsiteY33" fmla="*/ 752282 h 1405806"/>
              <a:gd name="connsiteX34" fmla="*/ 1115001 w 1160550"/>
              <a:gd name="connsiteY34" fmla="*/ 628369 h 1405806"/>
              <a:gd name="connsiteX35" fmla="*/ 1080456 w 1160550"/>
              <a:gd name="connsiteY35" fmla="*/ 166070 h 1405806"/>
              <a:gd name="connsiteX36" fmla="*/ 952842 w 1160550"/>
              <a:gd name="connsiteY36" fmla="*/ 64157 h 1405806"/>
              <a:gd name="connsiteX37" fmla="*/ 860058 w 1160550"/>
              <a:gd name="connsiteY37" fmla="*/ 26543 h 1405806"/>
              <a:gd name="connsiteX38" fmla="*/ 803530 w 1160550"/>
              <a:gd name="connsiteY38" fmla="*/ 11355 h 1405806"/>
              <a:gd name="connsiteX39" fmla="*/ 744434 w 1160550"/>
              <a:gd name="connsiteY39" fmla="*/ 0 h 140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60550" h="1405806">
                <a:moveTo>
                  <a:pt x="744434" y="0"/>
                </a:moveTo>
                <a:lnTo>
                  <a:pt x="885894" y="196587"/>
                </a:lnTo>
                <a:lnTo>
                  <a:pt x="816948" y="434762"/>
                </a:lnTo>
                <a:lnTo>
                  <a:pt x="588413" y="487138"/>
                </a:lnTo>
                <a:lnTo>
                  <a:pt x="448666" y="288706"/>
                </a:lnTo>
                <a:cubicBezTo>
                  <a:pt x="448666" y="288706"/>
                  <a:pt x="399704" y="392464"/>
                  <a:pt x="419688" y="489835"/>
                </a:cubicBezTo>
                <a:cubicBezTo>
                  <a:pt x="439673" y="587206"/>
                  <a:pt x="488634" y="684719"/>
                  <a:pt x="582989" y="740643"/>
                </a:cubicBezTo>
                <a:cubicBezTo>
                  <a:pt x="677344" y="796568"/>
                  <a:pt x="778978" y="806504"/>
                  <a:pt x="791683" y="806504"/>
                </a:cubicBezTo>
                <a:cubicBezTo>
                  <a:pt x="804387" y="806504"/>
                  <a:pt x="788114" y="1006781"/>
                  <a:pt x="782547" y="1050073"/>
                </a:cubicBezTo>
                <a:cubicBezTo>
                  <a:pt x="776980" y="1093364"/>
                  <a:pt x="760707" y="1234027"/>
                  <a:pt x="731729" y="1234027"/>
                </a:cubicBezTo>
                <a:cubicBezTo>
                  <a:pt x="702752" y="1234027"/>
                  <a:pt x="619246" y="1111391"/>
                  <a:pt x="590269" y="1091519"/>
                </a:cubicBezTo>
                <a:cubicBezTo>
                  <a:pt x="561292" y="1071648"/>
                  <a:pt x="490490" y="1071648"/>
                  <a:pt x="443384" y="1040989"/>
                </a:cubicBezTo>
                <a:cubicBezTo>
                  <a:pt x="396278" y="1010329"/>
                  <a:pt x="370869" y="992303"/>
                  <a:pt x="352741" y="920056"/>
                </a:cubicBezTo>
                <a:cubicBezTo>
                  <a:pt x="334612" y="847808"/>
                  <a:pt x="300068" y="815446"/>
                  <a:pt x="194864" y="788335"/>
                </a:cubicBezTo>
                <a:cubicBezTo>
                  <a:pt x="175308" y="780103"/>
                  <a:pt x="155467" y="772580"/>
                  <a:pt x="135340" y="765483"/>
                </a:cubicBezTo>
                <a:cubicBezTo>
                  <a:pt x="110074" y="756541"/>
                  <a:pt x="59399" y="732695"/>
                  <a:pt x="33134" y="745611"/>
                </a:cubicBezTo>
                <a:cubicBezTo>
                  <a:pt x="25997" y="749160"/>
                  <a:pt x="20144" y="754695"/>
                  <a:pt x="14434" y="760373"/>
                </a:cubicBezTo>
                <a:cubicBezTo>
                  <a:pt x="9010" y="765625"/>
                  <a:pt x="3586" y="771302"/>
                  <a:pt x="1302" y="778541"/>
                </a:cubicBezTo>
                <a:cubicBezTo>
                  <a:pt x="-982" y="785638"/>
                  <a:pt x="17" y="793303"/>
                  <a:pt x="2158" y="800400"/>
                </a:cubicBezTo>
                <a:cubicBezTo>
                  <a:pt x="12721" y="836311"/>
                  <a:pt x="35132" y="883293"/>
                  <a:pt x="64966" y="906997"/>
                </a:cubicBezTo>
                <a:cubicBezTo>
                  <a:pt x="109788" y="942482"/>
                  <a:pt x="174595" y="929849"/>
                  <a:pt x="220130" y="963064"/>
                </a:cubicBezTo>
                <a:cubicBezTo>
                  <a:pt x="257387" y="990174"/>
                  <a:pt x="278228" y="1036447"/>
                  <a:pt x="291503" y="1079029"/>
                </a:cubicBezTo>
                <a:cubicBezTo>
                  <a:pt x="303922" y="1118346"/>
                  <a:pt x="307348" y="1162347"/>
                  <a:pt x="355738" y="1171715"/>
                </a:cubicBezTo>
                <a:cubicBezTo>
                  <a:pt x="376579" y="1175690"/>
                  <a:pt x="397991" y="1172425"/>
                  <a:pt x="419117" y="1170438"/>
                </a:cubicBezTo>
                <a:cubicBezTo>
                  <a:pt x="440244" y="1168451"/>
                  <a:pt x="462369" y="1167741"/>
                  <a:pt x="481782" y="1176116"/>
                </a:cubicBezTo>
                <a:cubicBezTo>
                  <a:pt x="512758" y="1189600"/>
                  <a:pt x="539309" y="1222814"/>
                  <a:pt x="564289" y="1245382"/>
                </a:cubicBezTo>
                <a:cubicBezTo>
                  <a:pt x="591982" y="1270506"/>
                  <a:pt x="619817" y="1295345"/>
                  <a:pt x="648081" y="1319901"/>
                </a:cubicBezTo>
                <a:cubicBezTo>
                  <a:pt x="672776" y="1341192"/>
                  <a:pt x="697471" y="1362625"/>
                  <a:pt x="723593" y="1382213"/>
                </a:cubicBezTo>
                <a:cubicBezTo>
                  <a:pt x="730159" y="1387180"/>
                  <a:pt x="754283" y="1409749"/>
                  <a:pt x="764275" y="1405207"/>
                </a:cubicBezTo>
                <a:cubicBezTo>
                  <a:pt x="784260" y="1396123"/>
                  <a:pt x="778835" y="1425930"/>
                  <a:pt x="820517" y="1325862"/>
                </a:cubicBezTo>
                <a:cubicBezTo>
                  <a:pt x="873333" y="1199252"/>
                  <a:pt x="882183" y="1082293"/>
                  <a:pt x="882183" y="1004794"/>
                </a:cubicBezTo>
                <a:cubicBezTo>
                  <a:pt x="882183" y="927295"/>
                  <a:pt x="884039" y="813601"/>
                  <a:pt x="884039" y="813601"/>
                </a:cubicBezTo>
                <a:cubicBezTo>
                  <a:pt x="884039" y="810904"/>
                  <a:pt x="919725" y="796568"/>
                  <a:pt x="922723" y="795148"/>
                </a:cubicBezTo>
                <a:cubicBezTo>
                  <a:pt x="948560" y="781948"/>
                  <a:pt x="972969" y="766618"/>
                  <a:pt x="998092" y="752282"/>
                </a:cubicBezTo>
                <a:cubicBezTo>
                  <a:pt x="1048196" y="723752"/>
                  <a:pt x="1089735" y="680035"/>
                  <a:pt x="1115001" y="628369"/>
                </a:cubicBezTo>
                <a:cubicBezTo>
                  <a:pt x="1182234" y="491113"/>
                  <a:pt x="1178522" y="288848"/>
                  <a:pt x="1080456" y="166070"/>
                </a:cubicBezTo>
                <a:cubicBezTo>
                  <a:pt x="1046197" y="123062"/>
                  <a:pt x="1001518" y="89422"/>
                  <a:pt x="952842" y="64157"/>
                </a:cubicBezTo>
                <a:cubicBezTo>
                  <a:pt x="923151" y="48827"/>
                  <a:pt x="891890" y="36621"/>
                  <a:pt x="860058" y="26543"/>
                </a:cubicBezTo>
                <a:cubicBezTo>
                  <a:pt x="841358" y="20723"/>
                  <a:pt x="822515" y="15755"/>
                  <a:pt x="803530" y="11355"/>
                </a:cubicBezTo>
                <a:cubicBezTo>
                  <a:pt x="793966" y="9226"/>
                  <a:pt x="749287" y="6671"/>
                  <a:pt x="744434" y="0"/>
                </a:cubicBezTo>
                <a:close/>
              </a:path>
            </a:pathLst>
          </a:custGeom>
          <a:noFill/>
          <a:ln w="14258" cap="rnd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58" name="Freeform 857">
            <a:extLst>
              <a:ext uri="{FF2B5EF4-FFF2-40B4-BE49-F238E27FC236}">
                <a16:creationId xmlns:a16="http://schemas.microsoft.com/office/drawing/2014/main" id="{8AC62B43-F660-1D98-0CD2-B01DD92EB3B5}"/>
              </a:ext>
            </a:extLst>
          </p:cNvPr>
          <p:cNvSpPr/>
          <p:nvPr/>
        </p:nvSpPr>
        <p:spPr>
          <a:xfrm>
            <a:off x="9441888" y="2874112"/>
            <a:ext cx="1792412" cy="248962"/>
          </a:xfrm>
          <a:custGeom>
            <a:avLst/>
            <a:gdLst>
              <a:gd name="connsiteX0" fmla="*/ 0 w 1792412"/>
              <a:gd name="connsiteY0" fmla="*/ 127888 h 248962"/>
              <a:gd name="connsiteX1" fmla="*/ 43537 w 1792412"/>
              <a:gd name="connsiteY1" fmla="*/ 223556 h 248962"/>
              <a:gd name="connsiteX2" fmla="*/ 90643 w 1792412"/>
              <a:gd name="connsiteY2" fmla="*/ 133424 h 248962"/>
              <a:gd name="connsiteX3" fmla="*/ 137749 w 1792412"/>
              <a:gd name="connsiteY3" fmla="*/ 221852 h 248962"/>
              <a:gd name="connsiteX4" fmla="*/ 168582 w 1792412"/>
              <a:gd name="connsiteY4" fmla="*/ 128030 h 248962"/>
              <a:gd name="connsiteX5" fmla="*/ 213975 w 1792412"/>
              <a:gd name="connsiteY5" fmla="*/ 229091 h 248962"/>
              <a:gd name="connsiteX6" fmla="*/ 892443 w 1792412"/>
              <a:gd name="connsiteY6" fmla="*/ 0 h 248962"/>
              <a:gd name="connsiteX7" fmla="*/ 907003 w 1792412"/>
              <a:gd name="connsiteY7" fmla="*/ 0 h 248962"/>
              <a:gd name="connsiteX8" fmla="*/ 1549214 w 1792412"/>
              <a:gd name="connsiteY8" fmla="*/ 227246 h 248962"/>
              <a:gd name="connsiteX9" fmla="*/ 1612736 w 1792412"/>
              <a:gd name="connsiteY9" fmla="*/ 140663 h 248962"/>
              <a:gd name="connsiteX10" fmla="*/ 1650849 w 1792412"/>
              <a:gd name="connsiteY10" fmla="*/ 238033 h 248962"/>
              <a:gd name="connsiteX11" fmla="*/ 1699811 w 1792412"/>
              <a:gd name="connsiteY11" fmla="*/ 140663 h 248962"/>
              <a:gd name="connsiteX12" fmla="*/ 1748772 w 1792412"/>
              <a:gd name="connsiteY12" fmla="*/ 248963 h 248962"/>
              <a:gd name="connsiteX13" fmla="*/ 1792310 w 1792412"/>
              <a:gd name="connsiteY13" fmla="*/ 140663 h 24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92412" h="248962">
                <a:moveTo>
                  <a:pt x="0" y="127888"/>
                </a:moveTo>
                <a:cubicBezTo>
                  <a:pt x="0" y="127888"/>
                  <a:pt x="27264" y="227104"/>
                  <a:pt x="43537" y="223556"/>
                </a:cubicBezTo>
                <a:cubicBezTo>
                  <a:pt x="59810" y="220007"/>
                  <a:pt x="61666" y="133424"/>
                  <a:pt x="90643" y="133424"/>
                </a:cubicBezTo>
                <a:cubicBezTo>
                  <a:pt x="119620" y="133424"/>
                  <a:pt x="108772" y="221852"/>
                  <a:pt x="137749" y="221852"/>
                </a:cubicBezTo>
                <a:cubicBezTo>
                  <a:pt x="166726" y="221852"/>
                  <a:pt x="150453" y="128030"/>
                  <a:pt x="168582" y="128030"/>
                </a:cubicBezTo>
                <a:cubicBezTo>
                  <a:pt x="186711" y="128030"/>
                  <a:pt x="199415" y="229091"/>
                  <a:pt x="213975" y="229091"/>
                </a:cubicBezTo>
                <a:cubicBezTo>
                  <a:pt x="228535" y="229091"/>
                  <a:pt x="892443" y="0"/>
                  <a:pt x="892443" y="0"/>
                </a:cubicBezTo>
                <a:lnTo>
                  <a:pt x="907003" y="0"/>
                </a:lnTo>
                <a:cubicBezTo>
                  <a:pt x="907003" y="0"/>
                  <a:pt x="1527517" y="227246"/>
                  <a:pt x="1549214" y="227246"/>
                </a:cubicBezTo>
                <a:cubicBezTo>
                  <a:pt x="1570912" y="227246"/>
                  <a:pt x="1592752" y="140663"/>
                  <a:pt x="1612736" y="140663"/>
                </a:cubicBezTo>
                <a:cubicBezTo>
                  <a:pt x="1632721" y="140663"/>
                  <a:pt x="1630865" y="238033"/>
                  <a:pt x="1650849" y="238033"/>
                </a:cubicBezTo>
                <a:cubicBezTo>
                  <a:pt x="1670834" y="238033"/>
                  <a:pt x="1665409" y="140663"/>
                  <a:pt x="1699811" y="140663"/>
                </a:cubicBezTo>
                <a:cubicBezTo>
                  <a:pt x="1734213" y="140663"/>
                  <a:pt x="1727075" y="248963"/>
                  <a:pt x="1748772" y="248963"/>
                </a:cubicBezTo>
                <a:cubicBezTo>
                  <a:pt x="1770470" y="248963"/>
                  <a:pt x="1794165" y="176857"/>
                  <a:pt x="1792310" y="140663"/>
                </a:cubicBezTo>
              </a:path>
            </a:pathLst>
          </a:custGeom>
          <a:noFill/>
          <a:ln w="14258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59" name="Freeform 858">
            <a:extLst>
              <a:ext uri="{FF2B5EF4-FFF2-40B4-BE49-F238E27FC236}">
                <a16:creationId xmlns:a16="http://schemas.microsoft.com/office/drawing/2014/main" id="{8B0F4582-F436-CB80-4AC6-0718CC4AAD9B}"/>
              </a:ext>
            </a:extLst>
          </p:cNvPr>
          <p:cNvSpPr/>
          <p:nvPr/>
        </p:nvSpPr>
        <p:spPr>
          <a:xfrm>
            <a:off x="9570056" y="1550198"/>
            <a:ext cx="1139751" cy="1324088"/>
          </a:xfrm>
          <a:custGeom>
            <a:avLst/>
            <a:gdLst>
              <a:gd name="connsiteX0" fmla="*/ 652649 w 1139751"/>
              <a:gd name="connsiteY0" fmla="*/ 56106 h 1324088"/>
              <a:gd name="connsiteX1" fmla="*/ 738581 w 1139751"/>
              <a:gd name="connsiteY1" fmla="*/ 133037 h 1324088"/>
              <a:gd name="connsiteX2" fmla="*/ 719453 w 1139751"/>
              <a:gd name="connsiteY2" fmla="*/ 279803 h 1324088"/>
              <a:gd name="connsiteX3" fmla="*/ 581419 w 1139751"/>
              <a:gd name="connsiteY3" fmla="*/ 262628 h 1324088"/>
              <a:gd name="connsiteX4" fmla="*/ 537310 w 1139751"/>
              <a:gd name="connsiteY4" fmla="*/ 132895 h 1324088"/>
              <a:gd name="connsiteX5" fmla="*/ 460656 w 1139751"/>
              <a:gd name="connsiteY5" fmla="*/ 403717 h 1324088"/>
              <a:gd name="connsiteX6" fmla="*/ 585273 w 1139751"/>
              <a:gd name="connsiteY6" fmla="*/ 647854 h 1324088"/>
              <a:gd name="connsiteX7" fmla="*/ 791682 w 1139751"/>
              <a:gd name="connsiteY7" fmla="*/ 724785 h 1324088"/>
              <a:gd name="connsiteX8" fmla="*/ 782547 w 1139751"/>
              <a:gd name="connsiteY8" fmla="*/ 968354 h 1324088"/>
              <a:gd name="connsiteX9" fmla="*/ 731729 w 1139751"/>
              <a:gd name="connsiteY9" fmla="*/ 1152309 h 1324088"/>
              <a:gd name="connsiteX10" fmla="*/ 590269 w 1139751"/>
              <a:gd name="connsiteY10" fmla="*/ 1009801 h 1324088"/>
              <a:gd name="connsiteX11" fmla="*/ 443384 w 1139751"/>
              <a:gd name="connsiteY11" fmla="*/ 959270 h 1324088"/>
              <a:gd name="connsiteX12" fmla="*/ 352741 w 1139751"/>
              <a:gd name="connsiteY12" fmla="*/ 838337 h 1324088"/>
              <a:gd name="connsiteX13" fmla="*/ 194864 w 1139751"/>
              <a:gd name="connsiteY13" fmla="*/ 706617 h 1324088"/>
              <a:gd name="connsiteX14" fmla="*/ 135340 w 1139751"/>
              <a:gd name="connsiteY14" fmla="*/ 683765 h 1324088"/>
              <a:gd name="connsiteX15" fmla="*/ 33134 w 1139751"/>
              <a:gd name="connsiteY15" fmla="*/ 663893 h 1324088"/>
              <a:gd name="connsiteX16" fmla="*/ 14434 w 1139751"/>
              <a:gd name="connsiteY16" fmla="*/ 678655 h 1324088"/>
              <a:gd name="connsiteX17" fmla="*/ 1302 w 1139751"/>
              <a:gd name="connsiteY17" fmla="*/ 696823 h 1324088"/>
              <a:gd name="connsiteX18" fmla="*/ 2158 w 1139751"/>
              <a:gd name="connsiteY18" fmla="*/ 718682 h 1324088"/>
              <a:gd name="connsiteX19" fmla="*/ 64966 w 1139751"/>
              <a:gd name="connsiteY19" fmla="*/ 825279 h 1324088"/>
              <a:gd name="connsiteX20" fmla="*/ 220130 w 1139751"/>
              <a:gd name="connsiteY20" fmla="*/ 881345 h 1324088"/>
              <a:gd name="connsiteX21" fmla="*/ 291503 w 1139751"/>
              <a:gd name="connsiteY21" fmla="*/ 997310 h 1324088"/>
              <a:gd name="connsiteX22" fmla="*/ 355738 w 1139751"/>
              <a:gd name="connsiteY22" fmla="*/ 1089997 h 1324088"/>
              <a:gd name="connsiteX23" fmla="*/ 419117 w 1139751"/>
              <a:gd name="connsiteY23" fmla="*/ 1088720 h 1324088"/>
              <a:gd name="connsiteX24" fmla="*/ 481783 w 1139751"/>
              <a:gd name="connsiteY24" fmla="*/ 1094397 h 1324088"/>
              <a:gd name="connsiteX25" fmla="*/ 564289 w 1139751"/>
              <a:gd name="connsiteY25" fmla="*/ 1163664 h 1324088"/>
              <a:gd name="connsiteX26" fmla="*/ 648081 w 1139751"/>
              <a:gd name="connsiteY26" fmla="*/ 1238183 h 1324088"/>
              <a:gd name="connsiteX27" fmla="*/ 723593 w 1139751"/>
              <a:gd name="connsiteY27" fmla="*/ 1300494 h 1324088"/>
              <a:gd name="connsiteX28" fmla="*/ 764275 w 1139751"/>
              <a:gd name="connsiteY28" fmla="*/ 1323489 h 1324088"/>
              <a:gd name="connsiteX29" fmla="*/ 820517 w 1139751"/>
              <a:gd name="connsiteY29" fmla="*/ 1244144 h 1324088"/>
              <a:gd name="connsiteX30" fmla="*/ 882183 w 1139751"/>
              <a:gd name="connsiteY30" fmla="*/ 923076 h 1324088"/>
              <a:gd name="connsiteX31" fmla="*/ 884039 w 1139751"/>
              <a:gd name="connsiteY31" fmla="*/ 731882 h 1324088"/>
              <a:gd name="connsiteX32" fmla="*/ 922723 w 1139751"/>
              <a:gd name="connsiteY32" fmla="*/ 713430 h 1324088"/>
              <a:gd name="connsiteX33" fmla="*/ 998092 w 1139751"/>
              <a:gd name="connsiteY33" fmla="*/ 670564 h 1324088"/>
              <a:gd name="connsiteX34" fmla="*/ 1104723 w 1139751"/>
              <a:gd name="connsiteY34" fmla="*/ 538986 h 1324088"/>
              <a:gd name="connsiteX35" fmla="*/ 914301 w 1139751"/>
              <a:gd name="connsiteY35" fmla="*/ 23885 h 1324088"/>
              <a:gd name="connsiteX36" fmla="*/ 652506 w 1139751"/>
              <a:gd name="connsiteY36" fmla="*/ 55964 h 13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39751" h="1324088">
                <a:moveTo>
                  <a:pt x="652649" y="56106"/>
                </a:moveTo>
                <a:cubicBezTo>
                  <a:pt x="674489" y="90597"/>
                  <a:pt x="710746" y="103514"/>
                  <a:pt x="738581" y="133037"/>
                </a:cubicBezTo>
                <a:lnTo>
                  <a:pt x="719453" y="279803"/>
                </a:lnTo>
                <a:lnTo>
                  <a:pt x="581419" y="262628"/>
                </a:lnTo>
                <a:lnTo>
                  <a:pt x="537310" y="132895"/>
                </a:lnTo>
                <a:cubicBezTo>
                  <a:pt x="537310" y="132895"/>
                  <a:pt x="440672" y="306204"/>
                  <a:pt x="460656" y="403717"/>
                </a:cubicBezTo>
                <a:cubicBezTo>
                  <a:pt x="480641" y="501230"/>
                  <a:pt x="490918" y="591929"/>
                  <a:pt x="585273" y="647854"/>
                </a:cubicBezTo>
                <a:cubicBezTo>
                  <a:pt x="679628" y="703778"/>
                  <a:pt x="778978" y="724785"/>
                  <a:pt x="791682" y="724785"/>
                </a:cubicBezTo>
                <a:cubicBezTo>
                  <a:pt x="804387" y="724785"/>
                  <a:pt x="788114" y="925063"/>
                  <a:pt x="782547" y="968354"/>
                </a:cubicBezTo>
                <a:cubicBezTo>
                  <a:pt x="776980" y="1011646"/>
                  <a:pt x="760707" y="1152309"/>
                  <a:pt x="731729" y="1152309"/>
                </a:cubicBezTo>
                <a:cubicBezTo>
                  <a:pt x="702752" y="1152309"/>
                  <a:pt x="619246" y="1029673"/>
                  <a:pt x="590269" y="1009801"/>
                </a:cubicBezTo>
                <a:cubicBezTo>
                  <a:pt x="561292" y="989929"/>
                  <a:pt x="490490" y="989929"/>
                  <a:pt x="443384" y="959270"/>
                </a:cubicBezTo>
                <a:cubicBezTo>
                  <a:pt x="396278" y="928611"/>
                  <a:pt x="370869" y="910585"/>
                  <a:pt x="352741" y="838337"/>
                </a:cubicBezTo>
                <a:cubicBezTo>
                  <a:pt x="334612" y="766090"/>
                  <a:pt x="300068" y="733728"/>
                  <a:pt x="194864" y="706617"/>
                </a:cubicBezTo>
                <a:cubicBezTo>
                  <a:pt x="175308" y="698384"/>
                  <a:pt x="155467" y="690862"/>
                  <a:pt x="135340" y="683765"/>
                </a:cubicBezTo>
                <a:cubicBezTo>
                  <a:pt x="110074" y="674822"/>
                  <a:pt x="59399" y="650976"/>
                  <a:pt x="33134" y="663893"/>
                </a:cubicBezTo>
                <a:cubicBezTo>
                  <a:pt x="25997" y="667442"/>
                  <a:pt x="20144" y="672977"/>
                  <a:pt x="14434" y="678655"/>
                </a:cubicBezTo>
                <a:cubicBezTo>
                  <a:pt x="9010" y="683907"/>
                  <a:pt x="3586" y="689584"/>
                  <a:pt x="1302" y="696823"/>
                </a:cubicBezTo>
                <a:cubicBezTo>
                  <a:pt x="-982" y="703920"/>
                  <a:pt x="17" y="711585"/>
                  <a:pt x="2158" y="718682"/>
                </a:cubicBezTo>
                <a:cubicBezTo>
                  <a:pt x="12722" y="754593"/>
                  <a:pt x="35132" y="801575"/>
                  <a:pt x="64966" y="825279"/>
                </a:cubicBezTo>
                <a:cubicBezTo>
                  <a:pt x="109788" y="860764"/>
                  <a:pt x="174595" y="848131"/>
                  <a:pt x="220130" y="881345"/>
                </a:cubicBezTo>
                <a:cubicBezTo>
                  <a:pt x="257387" y="908456"/>
                  <a:pt x="278228" y="954728"/>
                  <a:pt x="291503" y="997310"/>
                </a:cubicBezTo>
                <a:cubicBezTo>
                  <a:pt x="303922" y="1036628"/>
                  <a:pt x="307348" y="1080629"/>
                  <a:pt x="355738" y="1089997"/>
                </a:cubicBezTo>
                <a:cubicBezTo>
                  <a:pt x="376579" y="1093972"/>
                  <a:pt x="397991" y="1090707"/>
                  <a:pt x="419117" y="1088720"/>
                </a:cubicBezTo>
                <a:cubicBezTo>
                  <a:pt x="440244" y="1086733"/>
                  <a:pt x="462369" y="1086023"/>
                  <a:pt x="481783" y="1094397"/>
                </a:cubicBezTo>
                <a:cubicBezTo>
                  <a:pt x="512758" y="1107882"/>
                  <a:pt x="539309" y="1141096"/>
                  <a:pt x="564289" y="1163664"/>
                </a:cubicBezTo>
                <a:cubicBezTo>
                  <a:pt x="591982" y="1188787"/>
                  <a:pt x="619817" y="1213627"/>
                  <a:pt x="648081" y="1238183"/>
                </a:cubicBezTo>
                <a:cubicBezTo>
                  <a:pt x="672776" y="1259474"/>
                  <a:pt x="697471" y="1280907"/>
                  <a:pt x="723593" y="1300494"/>
                </a:cubicBezTo>
                <a:cubicBezTo>
                  <a:pt x="730159" y="1305462"/>
                  <a:pt x="754283" y="1328031"/>
                  <a:pt x="764275" y="1323489"/>
                </a:cubicBezTo>
                <a:cubicBezTo>
                  <a:pt x="784260" y="1314404"/>
                  <a:pt x="778835" y="1344212"/>
                  <a:pt x="820517" y="1244144"/>
                </a:cubicBezTo>
                <a:cubicBezTo>
                  <a:pt x="873333" y="1117534"/>
                  <a:pt x="882183" y="1000575"/>
                  <a:pt x="882183" y="923076"/>
                </a:cubicBezTo>
                <a:cubicBezTo>
                  <a:pt x="882183" y="845576"/>
                  <a:pt x="884039" y="731882"/>
                  <a:pt x="884039" y="731882"/>
                </a:cubicBezTo>
                <a:cubicBezTo>
                  <a:pt x="884039" y="729185"/>
                  <a:pt x="919725" y="714849"/>
                  <a:pt x="922723" y="713430"/>
                </a:cubicBezTo>
                <a:cubicBezTo>
                  <a:pt x="948560" y="700230"/>
                  <a:pt x="972969" y="684900"/>
                  <a:pt x="998092" y="670564"/>
                </a:cubicBezTo>
                <a:cubicBezTo>
                  <a:pt x="1048196" y="642034"/>
                  <a:pt x="1079457" y="590794"/>
                  <a:pt x="1104723" y="538986"/>
                </a:cubicBezTo>
                <a:cubicBezTo>
                  <a:pt x="1195509" y="353754"/>
                  <a:pt x="1102011" y="108340"/>
                  <a:pt x="914301" y="23885"/>
                </a:cubicBezTo>
                <a:cubicBezTo>
                  <a:pt x="830937" y="-13587"/>
                  <a:pt x="720881" y="-9897"/>
                  <a:pt x="652506" y="55964"/>
                </a:cubicBezTo>
                <a:close/>
              </a:path>
            </a:pathLst>
          </a:custGeom>
          <a:noFill/>
          <a:ln w="14258" cap="rnd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60" name="Oval 859">
            <a:extLst>
              <a:ext uri="{FF2B5EF4-FFF2-40B4-BE49-F238E27FC236}">
                <a16:creationId xmlns:a16="http://schemas.microsoft.com/office/drawing/2014/main" id="{7183FC26-8645-6441-C88A-9FC092FB1346}"/>
              </a:ext>
            </a:extLst>
          </p:cNvPr>
          <p:cNvSpPr/>
          <p:nvPr/>
        </p:nvSpPr>
        <p:spPr>
          <a:xfrm>
            <a:off x="10267124" y="1595277"/>
            <a:ext cx="36000" cy="3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1" name="Oval 860">
            <a:extLst>
              <a:ext uri="{FF2B5EF4-FFF2-40B4-BE49-F238E27FC236}">
                <a16:creationId xmlns:a16="http://schemas.microsoft.com/office/drawing/2014/main" id="{B2E3C7F8-86A8-60EF-3F13-06166F367E57}"/>
              </a:ext>
            </a:extLst>
          </p:cNvPr>
          <p:cNvSpPr/>
          <p:nvPr/>
        </p:nvSpPr>
        <p:spPr>
          <a:xfrm>
            <a:off x="10320094" y="1677901"/>
            <a:ext cx="36000" cy="3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2" name="Oval 861">
            <a:extLst>
              <a:ext uri="{FF2B5EF4-FFF2-40B4-BE49-F238E27FC236}">
                <a16:creationId xmlns:a16="http://schemas.microsoft.com/office/drawing/2014/main" id="{36981C96-FFB2-564E-DB73-B363F1CB6D47}"/>
              </a:ext>
            </a:extLst>
          </p:cNvPr>
          <p:cNvSpPr/>
          <p:nvPr/>
        </p:nvSpPr>
        <p:spPr>
          <a:xfrm>
            <a:off x="10086149" y="1760377"/>
            <a:ext cx="36000" cy="3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3" name="Oval 862">
            <a:extLst>
              <a:ext uri="{FF2B5EF4-FFF2-40B4-BE49-F238E27FC236}">
                <a16:creationId xmlns:a16="http://schemas.microsoft.com/office/drawing/2014/main" id="{93D293EE-D3A9-948D-4CCF-1F52A3826729}"/>
              </a:ext>
            </a:extLst>
          </p:cNvPr>
          <p:cNvSpPr/>
          <p:nvPr/>
        </p:nvSpPr>
        <p:spPr>
          <a:xfrm>
            <a:off x="10190924" y="1842927"/>
            <a:ext cx="36000" cy="3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4" name="Oval 863">
            <a:extLst>
              <a:ext uri="{FF2B5EF4-FFF2-40B4-BE49-F238E27FC236}">
                <a16:creationId xmlns:a16="http://schemas.microsoft.com/office/drawing/2014/main" id="{1742D839-04E2-51C4-BABE-351A19DD6314}"/>
              </a:ext>
            </a:extLst>
          </p:cNvPr>
          <p:cNvSpPr/>
          <p:nvPr/>
        </p:nvSpPr>
        <p:spPr>
          <a:xfrm>
            <a:off x="10314749" y="1804827"/>
            <a:ext cx="36000" cy="3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5" name="Hexagon 864">
            <a:extLst>
              <a:ext uri="{FF2B5EF4-FFF2-40B4-BE49-F238E27FC236}">
                <a16:creationId xmlns:a16="http://schemas.microsoft.com/office/drawing/2014/main" id="{7D187D6C-7669-16CD-E5C0-B4CB3CBFDCDB}"/>
              </a:ext>
            </a:extLst>
          </p:cNvPr>
          <p:cNvSpPr/>
          <p:nvPr/>
        </p:nvSpPr>
        <p:spPr>
          <a:xfrm rot="20931083">
            <a:off x="7658300" y="1531230"/>
            <a:ext cx="374420" cy="370550"/>
          </a:xfrm>
          <a:prstGeom prst="hexag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2"/>
                </a:solidFill>
              </a:ln>
            </a:endParaRPr>
          </a:p>
        </p:txBody>
      </p:sp>
      <p:grpSp>
        <p:nvGrpSpPr>
          <p:cNvPr id="866" name="Group 865">
            <a:extLst>
              <a:ext uri="{FF2B5EF4-FFF2-40B4-BE49-F238E27FC236}">
                <a16:creationId xmlns:a16="http://schemas.microsoft.com/office/drawing/2014/main" id="{9753AED0-B823-A4AC-9A3C-6117CCBD47AA}"/>
              </a:ext>
            </a:extLst>
          </p:cNvPr>
          <p:cNvGrpSpPr/>
          <p:nvPr/>
        </p:nvGrpSpPr>
        <p:grpSpPr>
          <a:xfrm>
            <a:off x="9150576" y="2888291"/>
            <a:ext cx="2351648" cy="991591"/>
            <a:chOff x="8070797" y="4417981"/>
            <a:chExt cx="1737360" cy="914400"/>
          </a:xfrm>
        </p:grpSpPr>
        <p:pic>
          <p:nvPicPr>
            <p:cNvPr id="867" name="Graphic 866" descr="DNA with solid fill">
              <a:extLst>
                <a:ext uri="{FF2B5EF4-FFF2-40B4-BE49-F238E27FC236}">
                  <a16:creationId xmlns:a16="http://schemas.microsoft.com/office/drawing/2014/main" id="{63EC9EC7-970E-D3DF-4BB6-BB2A451F1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8070797" y="4417981"/>
              <a:ext cx="914400" cy="914400"/>
            </a:xfrm>
            <a:prstGeom prst="rect">
              <a:avLst/>
            </a:prstGeom>
          </p:spPr>
        </p:pic>
        <p:pic>
          <p:nvPicPr>
            <p:cNvPr id="868" name="Graphic 867" descr="DNA with solid fill">
              <a:extLst>
                <a:ext uri="{FF2B5EF4-FFF2-40B4-BE49-F238E27FC236}">
                  <a16:creationId xmlns:a16="http://schemas.microsoft.com/office/drawing/2014/main" id="{DC75B360-C70D-9643-0103-DB9BB77B0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8893757" y="4417981"/>
              <a:ext cx="914400" cy="914400"/>
            </a:xfrm>
            <a:prstGeom prst="rect">
              <a:avLst/>
            </a:prstGeom>
          </p:spPr>
        </p:pic>
      </p:grpSp>
      <p:cxnSp>
        <p:nvCxnSpPr>
          <p:cNvPr id="870" name="Straight Connector 869">
            <a:extLst>
              <a:ext uri="{FF2B5EF4-FFF2-40B4-BE49-F238E27FC236}">
                <a16:creationId xmlns:a16="http://schemas.microsoft.com/office/drawing/2014/main" id="{99880318-B079-7EA3-B56E-72658E423564}"/>
              </a:ext>
            </a:extLst>
          </p:cNvPr>
          <p:cNvCxnSpPr/>
          <p:nvPr/>
        </p:nvCxnSpPr>
        <p:spPr>
          <a:xfrm>
            <a:off x="7554001" y="1529982"/>
            <a:ext cx="144016" cy="922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452779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386A4-8A21-653E-290E-7423EE68E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ym typeface="Arial"/>
              </a:rPr>
              <a:t>WHAT IS THE MOST COMMON TYPE OF </a:t>
            </a:r>
            <a:r>
              <a:rPr lang="en-GB" i="1" dirty="0">
                <a:sym typeface="Arial"/>
              </a:rPr>
              <a:t>ESR1</a:t>
            </a:r>
            <a:r>
              <a:rPr lang="en-GB" dirty="0">
                <a:sym typeface="Arial"/>
              </a:rPr>
              <a:t> MUTATION IN METASTATIC LUMINAL TUMORS PREVIOUSLY TREATED WITH AI?</a:t>
            </a:r>
          </a:p>
        </p:txBody>
      </p:sp>
      <p:sp>
        <p:nvSpPr>
          <p:cNvPr id="828" name="Google Shape;828;p5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POLLING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E977B-E517-5192-ADC8-20DBA182C5C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en-GB" dirty="0">
              <a:sym typeface="Arial"/>
            </a:endParaRPr>
          </a:p>
          <a:p>
            <a:pPr marL="0" indent="0">
              <a:buNone/>
              <a:tabLst>
                <a:tab pos="434975" algn="l"/>
              </a:tabLst>
            </a:pPr>
            <a:r>
              <a:rPr lang="en-GB" b="1" dirty="0">
                <a:solidFill>
                  <a:schemeClr val="accent2"/>
                </a:solidFill>
                <a:sym typeface="Arial"/>
              </a:rPr>
              <a:t>A. </a:t>
            </a:r>
            <a:r>
              <a:rPr lang="en-GB" b="1" dirty="0">
                <a:sym typeface="Arial"/>
              </a:rPr>
              <a:t>	</a:t>
            </a:r>
            <a:r>
              <a:rPr lang="en-GB" b="1" i="1" dirty="0">
                <a:sym typeface="Arial"/>
              </a:rPr>
              <a:t>ESR1</a:t>
            </a:r>
            <a:r>
              <a:rPr lang="en-GB" b="1" dirty="0">
                <a:sym typeface="Arial"/>
              </a:rPr>
              <a:t> epigenetic modification </a:t>
            </a:r>
          </a:p>
          <a:p>
            <a:pPr marL="0" indent="0">
              <a:buNone/>
              <a:tabLst>
                <a:tab pos="434975" algn="l"/>
              </a:tabLst>
            </a:pPr>
            <a:r>
              <a:rPr lang="en-GB" b="1" dirty="0">
                <a:solidFill>
                  <a:schemeClr val="accent2"/>
                </a:solidFill>
                <a:sym typeface="Arial"/>
              </a:rPr>
              <a:t>B.</a:t>
            </a:r>
            <a:r>
              <a:rPr lang="en-GB" b="1" i="1" dirty="0">
                <a:sym typeface="Arial"/>
              </a:rPr>
              <a:t>	ESR1 </a:t>
            </a:r>
            <a:r>
              <a:rPr lang="en-GB" b="1" dirty="0">
                <a:sym typeface="Arial"/>
              </a:rPr>
              <a:t>amplification</a:t>
            </a:r>
          </a:p>
          <a:p>
            <a:pPr marL="0" indent="0">
              <a:buNone/>
              <a:tabLst>
                <a:tab pos="434975" algn="l"/>
              </a:tabLst>
            </a:pPr>
            <a:r>
              <a:rPr lang="en-GB" sz="2400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C.	</a:t>
            </a:r>
            <a:r>
              <a:rPr lang="en-GB" sz="2400" b="1" i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ESR1</a:t>
            </a:r>
            <a:r>
              <a:rPr lang="en-GB" sz="2400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 point mutation</a:t>
            </a:r>
            <a:endParaRPr lang="en-GB" sz="2400" b="1" dirty="0">
              <a:solidFill>
                <a:schemeClr val="accent1"/>
              </a:solidFill>
              <a:cs typeface="Arial"/>
            </a:endParaRPr>
          </a:p>
          <a:p>
            <a:pPr marL="0" indent="0">
              <a:buNone/>
              <a:tabLst>
                <a:tab pos="434975" algn="l"/>
              </a:tabLst>
            </a:pPr>
            <a:r>
              <a:rPr lang="en-GB" b="1" dirty="0">
                <a:solidFill>
                  <a:schemeClr val="accent2"/>
                </a:solidFill>
                <a:sym typeface="Arial"/>
              </a:rPr>
              <a:t>D.</a:t>
            </a:r>
            <a:r>
              <a:rPr lang="en-GB" b="1" i="1" dirty="0">
                <a:sym typeface="Arial"/>
              </a:rPr>
              <a:t>	ESR1 </a:t>
            </a:r>
            <a:r>
              <a:rPr lang="en-GB" b="1" dirty="0">
                <a:sym typeface="Arial"/>
              </a:rPr>
              <a:t>fusion</a:t>
            </a:r>
            <a:endParaRPr lang="en-GB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CA5809-E4C1-7CCE-FBAF-3478C19C50E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AI, aromatase inhibitor; ESR1, estrogen receptor 1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023EC30-A9CF-D04A-AE17-6003E728A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102170"/>
              </p:ext>
            </p:extLst>
          </p:nvPr>
        </p:nvGraphicFramePr>
        <p:xfrm>
          <a:off x="4296228" y="1565597"/>
          <a:ext cx="7449458" cy="479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F608E5B-73B6-8588-FD91-888B80F587CA}"/>
              </a:ext>
            </a:extLst>
          </p:cNvPr>
          <p:cNvSpPr txBox="1"/>
          <p:nvPr/>
        </p:nvSpPr>
        <p:spPr>
          <a:xfrm>
            <a:off x="4114800" y="3373120"/>
            <a:ext cx="4231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rgbClr val="C0504D"/>
                </a:solidFill>
                <a:latin typeface="Arial" panose="020B0604020202020204" pitchFamily="34" charset="0"/>
              </a:rPr>
              <a:t>✅</a:t>
            </a:r>
            <a:r>
              <a:rPr lang="en-US" sz="240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518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56"/>
          <p:cNvSpPr txBox="1"/>
          <p:nvPr/>
        </p:nvSpPr>
        <p:spPr>
          <a:xfrm>
            <a:off x="6454155" y="2765903"/>
            <a:ext cx="2490800" cy="85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GB" sz="1867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2-20% of luminal tumours</a:t>
            </a:r>
          </a:p>
          <a:p>
            <a:pPr>
              <a:buClr>
                <a:srgbClr val="000000"/>
              </a:buClr>
              <a:buSzPts val="900"/>
            </a:pPr>
            <a:r>
              <a:rPr lang="en-GB" sz="120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(depending on method)</a:t>
            </a:r>
            <a:endParaRPr lang="en-GB" sz="1467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45" name="Google Shape;845;p56"/>
          <p:cNvSpPr txBox="1"/>
          <p:nvPr/>
        </p:nvSpPr>
        <p:spPr>
          <a:xfrm>
            <a:off x="6454155" y="3954061"/>
            <a:ext cx="3641600" cy="85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GB" sz="1867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20-30% of metastatic luminal tumours</a:t>
            </a:r>
          </a:p>
          <a:p>
            <a:pPr>
              <a:buClr>
                <a:srgbClr val="000000"/>
              </a:buClr>
              <a:buSzPts val="900"/>
            </a:pPr>
            <a:r>
              <a:rPr lang="en-GB" sz="120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(&lt;3% of primary tumours)</a:t>
            </a:r>
            <a:endParaRPr lang="en-GB" sz="1467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46" name="Google Shape;846;p56"/>
          <p:cNvSpPr txBox="1"/>
          <p:nvPr/>
        </p:nvSpPr>
        <p:spPr>
          <a:xfrm>
            <a:off x="6454155" y="5310455"/>
            <a:ext cx="2373600" cy="85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GB" sz="1867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2-6% of luminal tumours</a:t>
            </a:r>
          </a:p>
          <a:p>
            <a:pPr>
              <a:buClr>
                <a:srgbClr val="000000"/>
              </a:buClr>
              <a:buSzPts val="900"/>
            </a:pPr>
            <a:r>
              <a:rPr lang="en-GB" sz="120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(different fusion partners)</a:t>
            </a:r>
            <a:endParaRPr lang="en-GB" sz="1467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47" name="Google Shape;847;p56"/>
          <p:cNvSpPr txBox="1"/>
          <p:nvPr/>
        </p:nvSpPr>
        <p:spPr>
          <a:xfrm>
            <a:off x="6419595" y="1597639"/>
            <a:ext cx="2801600" cy="85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GB" sz="1867" i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20% loss of ESR1 expression</a:t>
            </a:r>
          </a:p>
          <a:p>
            <a:pPr>
              <a:buClr>
                <a:srgbClr val="000000"/>
              </a:buClr>
              <a:buSzPts val="900"/>
            </a:pPr>
            <a:r>
              <a:rPr lang="en-GB" sz="1200" i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</a:t>
            </a:r>
            <a:r>
              <a:rPr lang="en-GB" sz="1200" i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Aurilio et al. Eur J. Cancer 2015)</a:t>
            </a:r>
            <a:endParaRPr lang="en-GB" sz="1200" i="1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53" name="Google Shape;853;p56"/>
          <p:cNvSpPr txBox="1"/>
          <p:nvPr/>
        </p:nvSpPr>
        <p:spPr>
          <a:xfrm>
            <a:off x="8850355" y="1454546"/>
            <a:ext cx="2490800" cy="110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GB" sz="1867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Epigenetic modifications </a:t>
            </a:r>
          </a:p>
          <a:p>
            <a:pPr>
              <a:buClr>
                <a:srgbClr val="000000"/>
              </a:buClr>
              <a:buSzPts val="1400"/>
            </a:pPr>
            <a:r>
              <a:rPr lang="en-GB" sz="1867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Cross Talks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AB6751-41D5-8B04-49AD-EBCDBBDD6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>
                <a:sym typeface="Arial"/>
              </a:rPr>
              <a:t>DIFFERENT TYPES OF </a:t>
            </a:r>
            <a:r>
              <a:rPr lang="en-GB" i="1">
                <a:sym typeface="Arial"/>
              </a:rPr>
              <a:t>ESR1</a:t>
            </a:r>
            <a:r>
              <a:rPr lang="en-GB">
                <a:sym typeface="Arial"/>
              </a:rPr>
              <a:t> ALTERATIONS IN METASTATIC LUMINAL BC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B1D2FC-384E-B7A4-09C5-A425C71B3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05152A-E232-0573-BA1B-F8D050789AF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30951"/>
            <a:ext cx="10300352" cy="365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AF, activation function; BC, breast cancer; Chr, chromosome; DBD, DNA binding domain; e, exons; ER</a:t>
            </a:r>
            <a:r>
              <a:rPr lang="en-GB" b="0" i="0" dirty="0">
                <a:solidFill>
                  <a:schemeClr val="tx2"/>
                </a:solidFill>
                <a:effectLst/>
                <a:latin typeface="Arial"/>
                <a:cs typeface="Arial"/>
              </a:rPr>
              <a:t>α, </a:t>
            </a:r>
            <a:r>
              <a:rPr lang="en-GB" b="0" i="0" dirty="0" err="1">
                <a:solidFill>
                  <a:schemeClr val="tx2"/>
                </a:solidFill>
                <a:effectLst/>
                <a:latin typeface="Arial"/>
                <a:cs typeface="Arial"/>
              </a:rPr>
              <a:t>estrogen</a:t>
            </a:r>
            <a:r>
              <a:rPr lang="en-GB" b="0" i="0" dirty="0">
                <a:solidFill>
                  <a:schemeClr val="tx2"/>
                </a:solidFill>
                <a:effectLst/>
                <a:latin typeface="Arial"/>
                <a:cs typeface="Arial"/>
              </a:rPr>
              <a:t> receptor alpha;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ESR1, </a:t>
            </a:r>
            <a:r>
              <a:rPr lang="en-GB" dirty="0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estrogen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receptor; LBD, ligand‑binding domain</a:t>
            </a:r>
            <a:endParaRPr lang="en-GB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Lei JT, et al. J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Cancer Metastasis Treat. 2019;5:38; Nat Com. 2022: 13(1), 2011</a:t>
            </a:r>
            <a:endParaRPr lang="en-GB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102E40-4F1E-2C01-37DC-A13D793EAA6A}"/>
              </a:ext>
            </a:extLst>
          </p:cNvPr>
          <p:cNvSpPr txBox="1"/>
          <p:nvPr/>
        </p:nvSpPr>
        <p:spPr>
          <a:xfrm>
            <a:off x="4079776" y="1089409"/>
            <a:ext cx="1232838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3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Wild-type </a:t>
            </a:r>
            <a:r>
              <a:rPr lang="en-GB" sz="1300" b="1" i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ESR1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FDC093-9047-FC31-D0A6-E618243A2544}"/>
              </a:ext>
            </a:extLst>
          </p:cNvPr>
          <p:cNvSpPr txBox="1"/>
          <p:nvPr/>
        </p:nvSpPr>
        <p:spPr>
          <a:xfrm>
            <a:off x="4890014" y="1326466"/>
            <a:ext cx="40075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i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ESR1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AB119F-D49F-AF4B-F460-C14E5F308B95}"/>
              </a:ext>
            </a:extLst>
          </p:cNvPr>
          <p:cNvSpPr txBox="1"/>
          <p:nvPr/>
        </p:nvSpPr>
        <p:spPr>
          <a:xfrm>
            <a:off x="3287688" y="1931676"/>
            <a:ext cx="33342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000" i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ESR1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6E75C6-0841-9627-319C-36880C0766DD}"/>
              </a:ext>
            </a:extLst>
          </p:cNvPr>
          <p:cNvSpPr txBox="1"/>
          <p:nvPr/>
        </p:nvSpPr>
        <p:spPr>
          <a:xfrm>
            <a:off x="3895613" y="2498813"/>
            <a:ext cx="4678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151B14-850A-AA40-B4E0-5E02ED5C96DC}"/>
              </a:ext>
            </a:extLst>
          </p:cNvPr>
          <p:cNvSpPr/>
          <p:nvPr/>
        </p:nvSpPr>
        <p:spPr>
          <a:xfrm>
            <a:off x="3656772" y="1953001"/>
            <a:ext cx="332034" cy="11123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5A1FAC-607B-FBCE-9B5C-6E6374EAED74}"/>
              </a:ext>
            </a:extLst>
          </p:cNvPr>
          <p:cNvSpPr/>
          <p:nvPr/>
        </p:nvSpPr>
        <p:spPr>
          <a:xfrm>
            <a:off x="3917122" y="1953001"/>
            <a:ext cx="2268000" cy="111237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B858FE-4FDA-2945-FB1F-B5698F6CC235}"/>
              </a:ext>
            </a:extLst>
          </p:cNvPr>
          <p:cNvCxnSpPr>
            <a:cxnSpLocks/>
          </p:cNvCxnSpPr>
          <p:nvPr/>
        </p:nvCxnSpPr>
        <p:spPr>
          <a:xfrm>
            <a:off x="5694186" y="1952638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37336F-7760-4D77-1EE3-230F5AE41D4D}"/>
              </a:ext>
            </a:extLst>
          </p:cNvPr>
          <p:cNvCxnSpPr>
            <a:cxnSpLocks/>
          </p:cNvCxnSpPr>
          <p:nvPr/>
        </p:nvCxnSpPr>
        <p:spPr>
          <a:xfrm>
            <a:off x="5538611" y="1952638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8BF0613-9493-52D9-487D-75924275D269}"/>
              </a:ext>
            </a:extLst>
          </p:cNvPr>
          <p:cNvCxnSpPr>
            <a:cxnSpLocks/>
          </p:cNvCxnSpPr>
          <p:nvPr/>
        </p:nvCxnSpPr>
        <p:spPr>
          <a:xfrm>
            <a:off x="5383036" y="1952638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49D67C6-D2BB-04F3-E498-1C7599BCB7E2}"/>
              </a:ext>
            </a:extLst>
          </p:cNvPr>
          <p:cNvCxnSpPr>
            <a:cxnSpLocks/>
          </p:cNvCxnSpPr>
          <p:nvPr/>
        </p:nvCxnSpPr>
        <p:spPr>
          <a:xfrm>
            <a:off x="5240161" y="1952638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1202963-1FB8-3B51-4CEA-D4DFBE3045D8}"/>
              </a:ext>
            </a:extLst>
          </p:cNvPr>
          <p:cNvCxnSpPr>
            <a:cxnSpLocks/>
          </p:cNvCxnSpPr>
          <p:nvPr/>
        </p:nvCxnSpPr>
        <p:spPr>
          <a:xfrm>
            <a:off x="4922661" y="1952638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6B39C73-2989-6466-C214-EE0F4AA8C793}"/>
              </a:ext>
            </a:extLst>
          </p:cNvPr>
          <p:cNvCxnSpPr>
            <a:cxnSpLocks/>
          </p:cNvCxnSpPr>
          <p:nvPr/>
        </p:nvCxnSpPr>
        <p:spPr>
          <a:xfrm>
            <a:off x="4690886" y="1952638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E416D1-BEF6-4A71-2235-B87A3F9AA4D7}"/>
              </a:ext>
            </a:extLst>
          </p:cNvPr>
          <p:cNvCxnSpPr>
            <a:cxnSpLocks/>
          </p:cNvCxnSpPr>
          <p:nvPr/>
        </p:nvCxnSpPr>
        <p:spPr>
          <a:xfrm>
            <a:off x="4455936" y="1952638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2A50A4C-6812-8A8E-E25B-8EA176A33027}"/>
              </a:ext>
            </a:extLst>
          </p:cNvPr>
          <p:cNvSpPr txBox="1"/>
          <p:nvPr/>
        </p:nvSpPr>
        <p:spPr>
          <a:xfrm>
            <a:off x="4156075" y="1954943"/>
            <a:ext cx="9938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e3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E36B85-40E2-FDC1-44A7-831A8228E42E}"/>
              </a:ext>
            </a:extLst>
          </p:cNvPr>
          <p:cNvCxnSpPr>
            <a:cxnSpLocks/>
          </p:cNvCxnSpPr>
          <p:nvPr/>
        </p:nvCxnSpPr>
        <p:spPr>
          <a:xfrm>
            <a:off x="3792361" y="1952638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BE9A2F3-6613-154C-C2F2-AFA36AB1C751}"/>
              </a:ext>
            </a:extLst>
          </p:cNvPr>
          <p:cNvSpPr txBox="1"/>
          <p:nvPr/>
        </p:nvSpPr>
        <p:spPr>
          <a:xfrm>
            <a:off x="4524375" y="1954943"/>
            <a:ext cx="9938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3F37A2-73DD-CA5B-CE09-0D8E5628BC7E}"/>
              </a:ext>
            </a:extLst>
          </p:cNvPr>
          <p:cNvSpPr txBox="1"/>
          <p:nvPr/>
        </p:nvSpPr>
        <p:spPr>
          <a:xfrm>
            <a:off x="4756150" y="1954943"/>
            <a:ext cx="9938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4F3FE8-A6D7-13CF-838E-D945A155F49A}"/>
              </a:ext>
            </a:extLst>
          </p:cNvPr>
          <p:cNvSpPr txBox="1"/>
          <p:nvPr/>
        </p:nvSpPr>
        <p:spPr>
          <a:xfrm>
            <a:off x="5035550" y="1954943"/>
            <a:ext cx="9938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EBDBA7-2AD8-9284-40F3-FC5E92945693}"/>
              </a:ext>
            </a:extLst>
          </p:cNvPr>
          <p:cNvSpPr txBox="1"/>
          <p:nvPr/>
        </p:nvSpPr>
        <p:spPr>
          <a:xfrm>
            <a:off x="5260975" y="1954943"/>
            <a:ext cx="9938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A5D2CD-4001-7209-9294-CCC831CE8460}"/>
              </a:ext>
            </a:extLst>
          </p:cNvPr>
          <p:cNvSpPr txBox="1"/>
          <p:nvPr/>
        </p:nvSpPr>
        <p:spPr>
          <a:xfrm>
            <a:off x="5410200" y="1954943"/>
            <a:ext cx="9938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507C96-821C-D4B3-851C-4741603D7F90}"/>
              </a:ext>
            </a:extLst>
          </p:cNvPr>
          <p:cNvSpPr txBox="1"/>
          <p:nvPr/>
        </p:nvSpPr>
        <p:spPr>
          <a:xfrm>
            <a:off x="5562600" y="1954943"/>
            <a:ext cx="9938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9ECC88-503C-A773-B16A-D6651EAD53BF}"/>
              </a:ext>
            </a:extLst>
          </p:cNvPr>
          <p:cNvSpPr txBox="1"/>
          <p:nvPr/>
        </p:nvSpPr>
        <p:spPr>
          <a:xfrm>
            <a:off x="5883275" y="1954943"/>
            <a:ext cx="1490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DEB553-7AA7-CC3F-B0B0-62BE12C8E17B}"/>
              </a:ext>
            </a:extLst>
          </p:cNvPr>
          <p:cNvSpPr txBox="1"/>
          <p:nvPr/>
        </p:nvSpPr>
        <p:spPr>
          <a:xfrm>
            <a:off x="3673475" y="1954943"/>
            <a:ext cx="9938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D62A36-3780-D15B-C4D0-41B4C6963814}"/>
              </a:ext>
            </a:extLst>
          </p:cNvPr>
          <p:cNvSpPr txBox="1"/>
          <p:nvPr/>
        </p:nvSpPr>
        <p:spPr>
          <a:xfrm>
            <a:off x="3803650" y="1954943"/>
            <a:ext cx="9938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E824C1-E7D5-1AEE-4DD3-F3E145F0571F}"/>
              </a:ext>
            </a:extLst>
          </p:cNvPr>
          <p:cNvSpPr txBox="1"/>
          <p:nvPr/>
        </p:nvSpPr>
        <p:spPr>
          <a:xfrm>
            <a:off x="3027973" y="2321575"/>
            <a:ext cx="89768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ER</a:t>
            </a:r>
            <a:r>
              <a:rPr lang="en-GB" sz="1000" b="0" i="0">
                <a:solidFill>
                  <a:srgbClr val="202124"/>
                </a:solidFill>
                <a:effectLst/>
                <a:latin typeface="Google Sans"/>
              </a:rPr>
              <a:t>α</a:t>
            </a:r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(wild type)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8F3B90-F861-9063-230F-8BAC8879D932}"/>
              </a:ext>
            </a:extLst>
          </p:cNvPr>
          <p:cNvSpPr/>
          <p:nvPr/>
        </p:nvSpPr>
        <p:spPr>
          <a:xfrm>
            <a:off x="3917122" y="2350573"/>
            <a:ext cx="2268000" cy="11123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3342EF3-DA7E-6B10-DE30-0EEB961958CD}"/>
              </a:ext>
            </a:extLst>
          </p:cNvPr>
          <p:cNvSpPr txBox="1"/>
          <p:nvPr/>
        </p:nvSpPr>
        <p:spPr>
          <a:xfrm>
            <a:off x="4156075" y="2352515"/>
            <a:ext cx="16350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AF1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F13FF9C-A3D6-4DF6-BA0B-5004002C4E22}"/>
              </a:ext>
            </a:extLst>
          </p:cNvPr>
          <p:cNvSpPr txBox="1"/>
          <p:nvPr/>
        </p:nvSpPr>
        <p:spPr>
          <a:xfrm>
            <a:off x="4628815" y="2352515"/>
            <a:ext cx="187552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DBD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515F3B2-F97C-8957-F4DD-2C7276DE96FA}"/>
              </a:ext>
            </a:extLst>
          </p:cNvPr>
          <p:cNvSpPr txBox="1"/>
          <p:nvPr/>
        </p:nvSpPr>
        <p:spPr>
          <a:xfrm>
            <a:off x="4876423" y="2352515"/>
            <a:ext cx="23243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Hinge</a:t>
            </a:r>
          </a:p>
        </p:txBody>
      </p:sp>
      <p:sp>
        <p:nvSpPr>
          <p:cNvPr id="833" name="TextBox 832">
            <a:extLst>
              <a:ext uri="{FF2B5EF4-FFF2-40B4-BE49-F238E27FC236}">
                <a16:creationId xmlns:a16="http://schemas.microsoft.com/office/drawing/2014/main" id="{39322E43-6368-5270-B5E8-3FCC1CE653C8}"/>
              </a:ext>
            </a:extLst>
          </p:cNvPr>
          <p:cNvSpPr txBox="1"/>
          <p:nvPr/>
        </p:nvSpPr>
        <p:spPr>
          <a:xfrm>
            <a:off x="5452181" y="2352515"/>
            <a:ext cx="3622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LBD/AF2</a:t>
            </a:r>
          </a:p>
        </p:txBody>
      </p:sp>
      <p:cxnSp>
        <p:nvCxnSpPr>
          <p:cNvPr id="836" name="Straight Connector 835">
            <a:extLst>
              <a:ext uri="{FF2B5EF4-FFF2-40B4-BE49-F238E27FC236}">
                <a16:creationId xmlns:a16="http://schemas.microsoft.com/office/drawing/2014/main" id="{B8DB6CDE-5988-085B-5929-3CDA9E320706}"/>
              </a:ext>
            </a:extLst>
          </p:cNvPr>
          <p:cNvCxnSpPr>
            <a:cxnSpLocks/>
          </p:cNvCxnSpPr>
          <p:nvPr/>
        </p:nvCxnSpPr>
        <p:spPr>
          <a:xfrm>
            <a:off x="4862336" y="2350210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56E384AB-6ED9-EBAC-A24A-06009873AC48}"/>
              </a:ext>
            </a:extLst>
          </p:cNvPr>
          <p:cNvCxnSpPr>
            <a:cxnSpLocks/>
          </p:cNvCxnSpPr>
          <p:nvPr/>
        </p:nvCxnSpPr>
        <p:spPr>
          <a:xfrm>
            <a:off x="5132211" y="2350210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8" name="Straight Connector 837">
            <a:extLst>
              <a:ext uri="{FF2B5EF4-FFF2-40B4-BE49-F238E27FC236}">
                <a16:creationId xmlns:a16="http://schemas.microsoft.com/office/drawing/2014/main" id="{071781E6-6F0A-E7CD-3473-BA605657FE1C}"/>
              </a:ext>
            </a:extLst>
          </p:cNvPr>
          <p:cNvCxnSpPr>
            <a:cxnSpLocks/>
          </p:cNvCxnSpPr>
          <p:nvPr/>
        </p:nvCxnSpPr>
        <p:spPr>
          <a:xfrm>
            <a:off x="4582936" y="2350210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9" name="Straight Connector 838">
            <a:extLst>
              <a:ext uri="{FF2B5EF4-FFF2-40B4-BE49-F238E27FC236}">
                <a16:creationId xmlns:a16="http://schemas.microsoft.com/office/drawing/2014/main" id="{1038F130-6DAB-1E34-50FD-D455F2B18A31}"/>
              </a:ext>
            </a:extLst>
          </p:cNvPr>
          <p:cNvCxnSpPr>
            <a:cxnSpLocks/>
          </p:cNvCxnSpPr>
          <p:nvPr/>
        </p:nvCxnSpPr>
        <p:spPr>
          <a:xfrm>
            <a:off x="4681361" y="2457463"/>
            <a:ext cx="0" cy="36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0" name="Straight Connector 839">
            <a:extLst>
              <a:ext uri="{FF2B5EF4-FFF2-40B4-BE49-F238E27FC236}">
                <a16:creationId xmlns:a16="http://schemas.microsoft.com/office/drawing/2014/main" id="{2ABAA5B7-B57F-5042-F93D-4EFB85FF08F4}"/>
              </a:ext>
            </a:extLst>
          </p:cNvPr>
          <p:cNvCxnSpPr>
            <a:cxnSpLocks/>
          </p:cNvCxnSpPr>
          <p:nvPr/>
        </p:nvCxnSpPr>
        <p:spPr>
          <a:xfrm>
            <a:off x="4303536" y="2457463"/>
            <a:ext cx="0" cy="36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1" name="Straight Connector 840">
            <a:extLst>
              <a:ext uri="{FF2B5EF4-FFF2-40B4-BE49-F238E27FC236}">
                <a16:creationId xmlns:a16="http://schemas.microsoft.com/office/drawing/2014/main" id="{91C8DE07-0E30-4F45-8EE1-122EE4F5247C}"/>
              </a:ext>
            </a:extLst>
          </p:cNvPr>
          <p:cNvCxnSpPr>
            <a:cxnSpLocks/>
          </p:cNvCxnSpPr>
          <p:nvPr/>
        </p:nvCxnSpPr>
        <p:spPr>
          <a:xfrm>
            <a:off x="3917122" y="2457463"/>
            <a:ext cx="0" cy="36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2" name="Straight Connector 841">
            <a:extLst>
              <a:ext uri="{FF2B5EF4-FFF2-40B4-BE49-F238E27FC236}">
                <a16:creationId xmlns:a16="http://schemas.microsoft.com/office/drawing/2014/main" id="{78DD6E2D-4EDC-3610-F666-C97C3D33BBA3}"/>
              </a:ext>
            </a:extLst>
          </p:cNvPr>
          <p:cNvCxnSpPr>
            <a:cxnSpLocks/>
          </p:cNvCxnSpPr>
          <p:nvPr/>
        </p:nvCxnSpPr>
        <p:spPr>
          <a:xfrm>
            <a:off x="6185122" y="2457463"/>
            <a:ext cx="0" cy="36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3" name="TextBox 842">
            <a:extLst>
              <a:ext uri="{FF2B5EF4-FFF2-40B4-BE49-F238E27FC236}">
                <a16:creationId xmlns:a16="http://schemas.microsoft.com/office/drawing/2014/main" id="{B4DEE09E-388C-9631-9D13-87BB2B1B02FC}"/>
              </a:ext>
            </a:extLst>
          </p:cNvPr>
          <p:cNvSpPr txBox="1"/>
          <p:nvPr/>
        </p:nvSpPr>
        <p:spPr>
          <a:xfrm>
            <a:off x="4249505" y="2498813"/>
            <a:ext cx="10806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854" name="Freeform 853">
            <a:extLst>
              <a:ext uri="{FF2B5EF4-FFF2-40B4-BE49-F238E27FC236}">
                <a16:creationId xmlns:a16="http://schemas.microsoft.com/office/drawing/2014/main" id="{5A147615-0E68-1B70-AD6C-3EE0A27C3D16}"/>
              </a:ext>
            </a:extLst>
          </p:cNvPr>
          <p:cNvSpPr/>
          <p:nvPr/>
        </p:nvSpPr>
        <p:spPr>
          <a:xfrm>
            <a:off x="3663950" y="1605754"/>
            <a:ext cx="1400175" cy="317500"/>
          </a:xfrm>
          <a:custGeom>
            <a:avLst/>
            <a:gdLst>
              <a:gd name="connsiteX0" fmla="*/ 1400175 w 1400175"/>
              <a:gd name="connsiteY0" fmla="*/ 0 h 311150"/>
              <a:gd name="connsiteX1" fmla="*/ 1368425 w 1400175"/>
              <a:gd name="connsiteY1" fmla="*/ 47625 h 311150"/>
              <a:gd name="connsiteX2" fmla="*/ 1216025 w 1400175"/>
              <a:gd name="connsiteY2" fmla="*/ 73025 h 311150"/>
              <a:gd name="connsiteX3" fmla="*/ 565150 w 1400175"/>
              <a:gd name="connsiteY3" fmla="*/ 123825 h 311150"/>
              <a:gd name="connsiteX4" fmla="*/ 269875 w 1400175"/>
              <a:gd name="connsiteY4" fmla="*/ 161925 h 311150"/>
              <a:gd name="connsiteX5" fmla="*/ 85725 w 1400175"/>
              <a:gd name="connsiteY5" fmla="*/ 215900 h 311150"/>
              <a:gd name="connsiteX6" fmla="*/ 15875 w 1400175"/>
              <a:gd name="connsiteY6" fmla="*/ 260350 h 311150"/>
              <a:gd name="connsiteX7" fmla="*/ 0 w 1400175"/>
              <a:gd name="connsiteY7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0175" h="311150">
                <a:moveTo>
                  <a:pt x="1400175" y="0"/>
                </a:moveTo>
                <a:cubicBezTo>
                  <a:pt x="1399646" y="17727"/>
                  <a:pt x="1399117" y="35454"/>
                  <a:pt x="1368425" y="47625"/>
                </a:cubicBezTo>
                <a:cubicBezTo>
                  <a:pt x="1337733" y="59796"/>
                  <a:pt x="1349904" y="60325"/>
                  <a:pt x="1216025" y="73025"/>
                </a:cubicBezTo>
                <a:cubicBezTo>
                  <a:pt x="1082146" y="85725"/>
                  <a:pt x="722842" y="109008"/>
                  <a:pt x="565150" y="123825"/>
                </a:cubicBezTo>
                <a:cubicBezTo>
                  <a:pt x="407458" y="138642"/>
                  <a:pt x="349779" y="146579"/>
                  <a:pt x="269875" y="161925"/>
                </a:cubicBezTo>
                <a:cubicBezTo>
                  <a:pt x="189971" y="177271"/>
                  <a:pt x="128058" y="199496"/>
                  <a:pt x="85725" y="215900"/>
                </a:cubicBezTo>
                <a:cubicBezTo>
                  <a:pt x="43392" y="232304"/>
                  <a:pt x="30162" y="244475"/>
                  <a:pt x="15875" y="260350"/>
                </a:cubicBezTo>
                <a:cubicBezTo>
                  <a:pt x="1587" y="276225"/>
                  <a:pt x="793" y="293687"/>
                  <a:pt x="0" y="311150"/>
                </a:cubicBezTo>
              </a:path>
            </a:pathLst>
          </a:cu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5" name="Freeform 854">
            <a:extLst>
              <a:ext uri="{FF2B5EF4-FFF2-40B4-BE49-F238E27FC236}">
                <a16:creationId xmlns:a16="http://schemas.microsoft.com/office/drawing/2014/main" id="{2B689B52-5FC3-943F-6A24-1FFB79F55785}"/>
              </a:ext>
            </a:extLst>
          </p:cNvPr>
          <p:cNvSpPr/>
          <p:nvPr/>
        </p:nvSpPr>
        <p:spPr>
          <a:xfrm>
            <a:off x="5105400" y="1605754"/>
            <a:ext cx="1078125" cy="317500"/>
          </a:xfrm>
          <a:custGeom>
            <a:avLst/>
            <a:gdLst>
              <a:gd name="connsiteX0" fmla="*/ 0 w 1078125"/>
              <a:gd name="connsiteY0" fmla="*/ 0 h 317500"/>
              <a:gd name="connsiteX1" fmla="*/ 19050 w 1078125"/>
              <a:gd name="connsiteY1" fmla="*/ 47625 h 317500"/>
              <a:gd name="connsiteX2" fmla="*/ 98425 w 1078125"/>
              <a:gd name="connsiteY2" fmla="*/ 76200 h 317500"/>
              <a:gd name="connsiteX3" fmla="*/ 390525 w 1078125"/>
              <a:gd name="connsiteY3" fmla="*/ 104775 h 317500"/>
              <a:gd name="connsiteX4" fmla="*/ 765175 w 1078125"/>
              <a:gd name="connsiteY4" fmla="*/ 142875 h 317500"/>
              <a:gd name="connsiteX5" fmla="*/ 990600 w 1078125"/>
              <a:gd name="connsiteY5" fmla="*/ 209550 h 317500"/>
              <a:gd name="connsiteX6" fmla="*/ 1066800 w 1078125"/>
              <a:gd name="connsiteY6" fmla="*/ 282575 h 317500"/>
              <a:gd name="connsiteX7" fmla="*/ 1076325 w 1078125"/>
              <a:gd name="connsiteY7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8125" h="317500">
                <a:moveTo>
                  <a:pt x="0" y="0"/>
                </a:moveTo>
                <a:cubicBezTo>
                  <a:pt x="1323" y="17462"/>
                  <a:pt x="2646" y="34925"/>
                  <a:pt x="19050" y="47625"/>
                </a:cubicBezTo>
                <a:cubicBezTo>
                  <a:pt x="35454" y="60325"/>
                  <a:pt x="36513" y="66675"/>
                  <a:pt x="98425" y="76200"/>
                </a:cubicBezTo>
                <a:cubicBezTo>
                  <a:pt x="160338" y="85725"/>
                  <a:pt x="390525" y="104775"/>
                  <a:pt x="390525" y="104775"/>
                </a:cubicBezTo>
                <a:cubicBezTo>
                  <a:pt x="501650" y="115888"/>
                  <a:pt x="665163" y="125413"/>
                  <a:pt x="765175" y="142875"/>
                </a:cubicBezTo>
                <a:cubicBezTo>
                  <a:pt x="865187" y="160337"/>
                  <a:pt x="940329" y="186267"/>
                  <a:pt x="990600" y="209550"/>
                </a:cubicBezTo>
                <a:cubicBezTo>
                  <a:pt x="1040871" y="232833"/>
                  <a:pt x="1052512" y="264583"/>
                  <a:pt x="1066800" y="282575"/>
                </a:cubicBezTo>
                <a:cubicBezTo>
                  <a:pt x="1081088" y="300567"/>
                  <a:pt x="1078706" y="309033"/>
                  <a:pt x="1076325" y="317500"/>
                </a:cubicBezTo>
              </a:path>
            </a:pathLst>
          </a:cu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316C0F-5DB8-16E3-A3AF-FF0927B2A233}"/>
              </a:ext>
            </a:extLst>
          </p:cNvPr>
          <p:cNvSpPr txBox="1"/>
          <p:nvPr/>
        </p:nvSpPr>
        <p:spPr>
          <a:xfrm>
            <a:off x="4044264" y="1493492"/>
            <a:ext cx="31258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Chr 6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FEA1E7A-406A-7684-BA8A-2EB0E764CE9C}"/>
              </a:ext>
            </a:extLst>
          </p:cNvPr>
          <p:cNvSpPr/>
          <p:nvPr/>
        </p:nvSpPr>
        <p:spPr>
          <a:xfrm>
            <a:off x="4387850" y="1520336"/>
            <a:ext cx="310030" cy="86507"/>
          </a:xfrm>
          <a:prstGeom prst="roundRect">
            <a:avLst>
              <a:gd name="adj" fmla="val 386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882E5C4-A5AF-EDDA-126B-F5BDF58255AF}"/>
              </a:ext>
            </a:extLst>
          </p:cNvPr>
          <p:cNvSpPr/>
          <p:nvPr/>
        </p:nvSpPr>
        <p:spPr>
          <a:xfrm>
            <a:off x="4701827" y="1520336"/>
            <a:ext cx="521048" cy="86507"/>
          </a:xfrm>
          <a:prstGeom prst="roundRect">
            <a:avLst>
              <a:gd name="adj" fmla="val 386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385976-0877-BA5B-3929-8136CCE592CF}"/>
              </a:ext>
            </a:extLst>
          </p:cNvPr>
          <p:cNvSpPr/>
          <p:nvPr/>
        </p:nvSpPr>
        <p:spPr>
          <a:xfrm>
            <a:off x="5059426" y="1520493"/>
            <a:ext cx="45719" cy="864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58" name="Straight Connector 857">
            <a:extLst>
              <a:ext uri="{FF2B5EF4-FFF2-40B4-BE49-F238E27FC236}">
                <a16:creationId xmlns:a16="http://schemas.microsoft.com/office/drawing/2014/main" id="{46E02029-C280-AB67-04C9-78B1B56581E3}"/>
              </a:ext>
            </a:extLst>
          </p:cNvPr>
          <p:cNvCxnSpPr/>
          <p:nvPr/>
        </p:nvCxnSpPr>
        <p:spPr>
          <a:xfrm>
            <a:off x="5082920" y="2118343"/>
            <a:ext cx="0" cy="203232"/>
          </a:xfrm>
          <a:prstGeom prst="line">
            <a:avLst/>
          </a:prstGeom>
          <a:ln w="12700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9" name="TextBox 858">
            <a:extLst>
              <a:ext uri="{FF2B5EF4-FFF2-40B4-BE49-F238E27FC236}">
                <a16:creationId xmlns:a16="http://schemas.microsoft.com/office/drawing/2014/main" id="{8B63EEC2-AAB7-B33A-2EB1-991A7A6755D5}"/>
              </a:ext>
            </a:extLst>
          </p:cNvPr>
          <p:cNvSpPr txBox="1"/>
          <p:nvPr/>
        </p:nvSpPr>
        <p:spPr>
          <a:xfrm>
            <a:off x="4627330" y="2498813"/>
            <a:ext cx="10806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860" name="TextBox 859">
            <a:extLst>
              <a:ext uri="{FF2B5EF4-FFF2-40B4-BE49-F238E27FC236}">
                <a16:creationId xmlns:a16="http://schemas.microsoft.com/office/drawing/2014/main" id="{B88EB743-92C9-A96C-899D-3B1E303B3662}"/>
              </a:ext>
            </a:extLst>
          </p:cNvPr>
          <p:cNvSpPr txBox="1"/>
          <p:nvPr/>
        </p:nvSpPr>
        <p:spPr>
          <a:xfrm>
            <a:off x="5011505" y="2498813"/>
            <a:ext cx="10806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861" name="TextBox 860">
            <a:extLst>
              <a:ext uri="{FF2B5EF4-FFF2-40B4-BE49-F238E27FC236}">
                <a16:creationId xmlns:a16="http://schemas.microsoft.com/office/drawing/2014/main" id="{8E8E790B-7E0C-7CC5-AC95-2A38B2A87B3F}"/>
              </a:ext>
            </a:extLst>
          </p:cNvPr>
          <p:cNvSpPr txBox="1"/>
          <p:nvPr/>
        </p:nvSpPr>
        <p:spPr>
          <a:xfrm>
            <a:off x="5386155" y="2498813"/>
            <a:ext cx="10806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400</a:t>
            </a:r>
          </a:p>
        </p:txBody>
      </p:sp>
      <p:cxnSp>
        <p:nvCxnSpPr>
          <p:cNvPr id="862" name="Straight Connector 861">
            <a:extLst>
              <a:ext uri="{FF2B5EF4-FFF2-40B4-BE49-F238E27FC236}">
                <a16:creationId xmlns:a16="http://schemas.microsoft.com/office/drawing/2014/main" id="{5C11D482-3473-9750-DB47-19DE0AAB4D70}"/>
              </a:ext>
            </a:extLst>
          </p:cNvPr>
          <p:cNvCxnSpPr>
            <a:cxnSpLocks/>
          </p:cNvCxnSpPr>
          <p:nvPr/>
        </p:nvCxnSpPr>
        <p:spPr>
          <a:xfrm>
            <a:off x="5062361" y="2457463"/>
            <a:ext cx="0" cy="36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4" name="Straight Connector 863">
            <a:extLst>
              <a:ext uri="{FF2B5EF4-FFF2-40B4-BE49-F238E27FC236}">
                <a16:creationId xmlns:a16="http://schemas.microsoft.com/office/drawing/2014/main" id="{E56BC623-0E2F-0AC9-D20D-35A7AE0CC47A}"/>
              </a:ext>
            </a:extLst>
          </p:cNvPr>
          <p:cNvCxnSpPr>
            <a:cxnSpLocks/>
          </p:cNvCxnSpPr>
          <p:nvPr/>
        </p:nvCxnSpPr>
        <p:spPr>
          <a:xfrm>
            <a:off x="5440186" y="2457463"/>
            <a:ext cx="0" cy="36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5" name="Straight Connector 864">
            <a:extLst>
              <a:ext uri="{FF2B5EF4-FFF2-40B4-BE49-F238E27FC236}">
                <a16:creationId xmlns:a16="http://schemas.microsoft.com/office/drawing/2014/main" id="{675DD88E-C1C0-477A-DDC3-2B496DAF4BC0}"/>
              </a:ext>
            </a:extLst>
          </p:cNvPr>
          <p:cNvCxnSpPr>
            <a:cxnSpLocks/>
          </p:cNvCxnSpPr>
          <p:nvPr/>
        </p:nvCxnSpPr>
        <p:spPr>
          <a:xfrm>
            <a:off x="5818011" y="2457463"/>
            <a:ext cx="0" cy="36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6" name="TextBox 865">
            <a:extLst>
              <a:ext uri="{FF2B5EF4-FFF2-40B4-BE49-F238E27FC236}">
                <a16:creationId xmlns:a16="http://schemas.microsoft.com/office/drawing/2014/main" id="{D27198E2-E161-394E-6121-E3B71450DC0A}"/>
              </a:ext>
            </a:extLst>
          </p:cNvPr>
          <p:cNvSpPr txBox="1"/>
          <p:nvPr/>
        </p:nvSpPr>
        <p:spPr>
          <a:xfrm>
            <a:off x="5770330" y="2498813"/>
            <a:ext cx="10806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867" name="TextBox 866">
            <a:extLst>
              <a:ext uri="{FF2B5EF4-FFF2-40B4-BE49-F238E27FC236}">
                <a16:creationId xmlns:a16="http://schemas.microsoft.com/office/drawing/2014/main" id="{2BDF17E1-9082-5934-8997-42D29B70C320}"/>
              </a:ext>
            </a:extLst>
          </p:cNvPr>
          <p:cNvSpPr txBox="1"/>
          <p:nvPr/>
        </p:nvSpPr>
        <p:spPr>
          <a:xfrm>
            <a:off x="6113086" y="2498813"/>
            <a:ext cx="14312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595a</a:t>
            </a:r>
          </a:p>
        </p:txBody>
      </p:sp>
      <p:sp>
        <p:nvSpPr>
          <p:cNvPr id="868" name="TextBox 867">
            <a:extLst>
              <a:ext uri="{FF2B5EF4-FFF2-40B4-BE49-F238E27FC236}">
                <a16:creationId xmlns:a16="http://schemas.microsoft.com/office/drawing/2014/main" id="{BE4FBB0A-2CD0-0F6E-E250-97660EB07A08}"/>
              </a:ext>
            </a:extLst>
          </p:cNvPr>
          <p:cNvSpPr txBox="1"/>
          <p:nvPr/>
        </p:nvSpPr>
        <p:spPr>
          <a:xfrm>
            <a:off x="2986785" y="1089408"/>
            <a:ext cx="120226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3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</a:t>
            </a:r>
            <a:endParaRPr lang="en-GB" sz="1300" b="1" i="1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869" name="TextBox 868">
            <a:extLst>
              <a:ext uri="{FF2B5EF4-FFF2-40B4-BE49-F238E27FC236}">
                <a16:creationId xmlns:a16="http://schemas.microsoft.com/office/drawing/2014/main" id="{D657465B-973A-9CA8-8A8B-72028FBA1F09}"/>
              </a:ext>
            </a:extLst>
          </p:cNvPr>
          <p:cNvSpPr txBox="1"/>
          <p:nvPr/>
        </p:nvSpPr>
        <p:spPr>
          <a:xfrm>
            <a:off x="3939581" y="2746929"/>
            <a:ext cx="1513235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300" b="1" i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ESR1</a:t>
            </a:r>
            <a:r>
              <a:rPr lang="en-GB" sz="13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amplification</a:t>
            </a:r>
            <a:endParaRPr lang="en-GB" sz="1300" b="1" i="1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870" name="TextBox 869">
            <a:extLst>
              <a:ext uri="{FF2B5EF4-FFF2-40B4-BE49-F238E27FC236}">
                <a16:creationId xmlns:a16="http://schemas.microsoft.com/office/drawing/2014/main" id="{5C02876F-7F54-3121-798F-5189B3E08D1C}"/>
              </a:ext>
            </a:extLst>
          </p:cNvPr>
          <p:cNvSpPr txBox="1"/>
          <p:nvPr/>
        </p:nvSpPr>
        <p:spPr>
          <a:xfrm>
            <a:off x="2986785" y="2746928"/>
            <a:ext cx="120226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3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</a:t>
            </a:r>
            <a:endParaRPr lang="en-GB" sz="1300" b="1" i="1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871" name="TextBox 870">
            <a:extLst>
              <a:ext uri="{FF2B5EF4-FFF2-40B4-BE49-F238E27FC236}">
                <a16:creationId xmlns:a16="http://schemas.microsoft.com/office/drawing/2014/main" id="{D94FE6E7-941C-FD74-2732-754ACE798B98}"/>
              </a:ext>
            </a:extLst>
          </p:cNvPr>
          <p:cNvSpPr txBox="1"/>
          <p:nvPr/>
        </p:nvSpPr>
        <p:spPr>
          <a:xfrm>
            <a:off x="4890014" y="3113203"/>
            <a:ext cx="40075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i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ESR1</a:t>
            </a:r>
          </a:p>
        </p:txBody>
      </p:sp>
      <p:sp>
        <p:nvSpPr>
          <p:cNvPr id="872" name="TextBox 871">
            <a:extLst>
              <a:ext uri="{FF2B5EF4-FFF2-40B4-BE49-F238E27FC236}">
                <a16:creationId xmlns:a16="http://schemas.microsoft.com/office/drawing/2014/main" id="{4BCEA9FE-4260-4815-1D74-0D0094035EA3}"/>
              </a:ext>
            </a:extLst>
          </p:cNvPr>
          <p:cNvSpPr txBox="1"/>
          <p:nvPr/>
        </p:nvSpPr>
        <p:spPr>
          <a:xfrm>
            <a:off x="4044264" y="3280229"/>
            <a:ext cx="31258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Chr 6</a:t>
            </a:r>
          </a:p>
        </p:txBody>
      </p:sp>
      <p:sp>
        <p:nvSpPr>
          <p:cNvPr id="873" name="Rounded Rectangle 872">
            <a:extLst>
              <a:ext uri="{FF2B5EF4-FFF2-40B4-BE49-F238E27FC236}">
                <a16:creationId xmlns:a16="http://schemas.microsoft.com/office/drawing/2014/main" id="{BF8027E6-CB45-D67B-6D2F-5CD9D85EF155}"/>
              </a:ext>
            </a:extLst>
          </p:cNvPr>
          <p:cNvSpPr/>
          <p:nvPr/>
        </p:nvSpPr>
        <p:spPr>
          <a:xfrm>
            <a:off x="4387850" y="3307073"/>
            <a:ext cx="310030" cy="86507"/>
          </a:xfrm>
          <a:prstGeom prst="roundRect">
            <a:avLst>
              <a:gd name="adj" fmla="val 386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4" name="Rounded Rectangle 873">
            <a:extLst>
              <a:ext uri="{FF2B5EF4-FFF2-40B4-BE49-F238E27FC236}">
                <a16:creationId xmlns:a16="http://schemas.microsoft.com/office/drawing/2014/main" id="{AD45756C-A642-F939-05FB-1CDD3D5D845E}"/>
              </a:ext>
            </a:extLst>
          </p:cNvPr>
          <p:cNvSpPr/>
          <p:nvPr/>
        </p:nvSpPr>
        <p:spPr>
          <a:xfrm>
            <a:off x="4701827" y="3307073"/>
            <a:ext cx="521048" cy="86507"/>
          </a:xfrm>
          <a:prstGeom prst="roundRect">
            <a:avLst>
              <a:gd name="adj" fmla="val 3868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5" name="Rectangle 874">
            <a:extLst>
              <a:ext uri="{FF2B5EF4-FFF2-40B4-BE49-F238E27FC236}">
                <a16:creationId xmlns:a16="http://schemas.microsoft.com/office/drawing/2014/main" id="{943458AD-57E7-7C97-D9ED-08F9C3E95B4D}"/>
              </a:ext>
            </a:extLst>
          </p:cNvPr>
          <p:cNvSpPr/>
          <p:nvPr/>
        </p:nvSpPr>
        <p:spPr>
          <a:xfrm>
            <a:off x="5029977" y="3307230"/>
            <a:ext cx="118800" cy="864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76" name="Straight Connector 875">
            <a:extLst>
              <a:ext uri="{FF2B5EF4-FFF2-40B4-BE49-F238E27FC236}">
                <a16:creationId xmlns:a16="http://schemas.microsoft.com/office/drawing/2014/main" id="{B91D7D38-AC7A-4AE8-F9F8-4C9CBC3818E3}"/>
              </a:ext>
            </a:extLst>
          </p:cNvPr>
          <p:cNvCxnSpPr>
            <a:cxnSpLocks/>
          </p:cNvCxnSpPr>
          <p:nvPr/>
        </p:nvCxnSpPr>
        <p:spPr>
          <a:xfrm>
            <a:off x="5062361" y="3307230"/>
            <a:ext cx="0" cy="864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7" name="Straight Connector 876">
            <a:extLst>
              <a:ext uri="{FF2B5EF4-FFF2-40B4-BE49-F238E27FC236}">
                <a16:creationId xmlns:a16="http://schemas.microsoft.com/office/drawing/2014/main" id="{E0289EF3-EAA4-D87F-9573-B98127DC31D1}"/>
              </a:ext>
            </a:extLst>
          </p:cNvPr>
          <p:cNvCxnSpPr>
            <a:cxnSpLocks/>
          </p:cNvCxnSpPr>
          <p:nvPr/>
        </p:nvCxnSpPr>
        <p:spPr>
          <a:xfrm>
            <a:off x="5106811" y="3307230"/>
            <a:ext cx="0" cy="864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5" name="TextBox 894">
            <a:extLst>
              <a:ext uri="{FF2B5EF4-FFF2-40B4-BE49-F238E27FC236}">
                <a16:creationId xmlns:a16="http://schemas.microsoft.com/office/drawing/2014/main" id="{C0C8CFB3-FB62-8C8F-0CD7-864678FB5E8F}"/>
              </a:ext>
            </a:extLst>
          </p:cNvPr>
          <p:cNvSpPr txBox="1"/>
          <p:nvPr/>
        </p:nvSpPr>
        <p:spPr>
          <a:xfrm rot="16200000">
            <a:off x="5031739" y="4274450"/>
            <a:ext cx="3291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E380Q</a:t>
            </a:r>
          </a:p>
        </p:txBody>
      </p:sp>
      <p:sp>
        <p:nvSpPr>
          <p:cNvPr id="901" name="TextBox 900">
            <a:extLst>
              <a:ext uri="{FF2B5EF4-FFF2-40B4-BE49-F238E27FC236}">
                <a16:creationId xmlns:a16="http://schemas.microsoft.com/office/drawing/2014/main" id="{5E2232AD-7990-E105-7050-E48BB189142F}"/>
              </a:ext>
            </a:extLst>
          </p:cNvPr>
          <p:cNvSpPr txBox="1"/>
          <p:nvPr/>
        </p:nvSpPr>
        <p:spPr>
          <a:xfrm>
            <a:off x="3827374" y="3801286"/>
            <a:ext cx="1737655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300" b="1" i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ESR1</a:t>
            </a:r>
            <a:r>
              <a:rPr lang="en-GB" sz="13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point mutations</a:t>
            </a:r>
            <a:endParaRPr lang="en-GB" sz="1300" b="1" i="1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902" name="TextBox 901">
            <a:extLst>
              <a:ext uri="{FF2B5EF4-FFF2-40B4-BE49-F238E27FC236}">
                <a16:creationId xmlns:a16="http://schemas.microsoft.com/office/drawing/2014/main" id="{94C32BFE-E7E9-7659-BDC2-4B2DF3C72266}"/>
              </a:ext>
            </a:extLst>
          </p:cNvPr>
          <p:cNvSpPr txBox="1"/>
          <p:nvPr/>
        </p:nvSpPr>
        <p:spPr>
          <a:xfrm>
            <a:off x="2986785" y="3801285"/>
            <a:ext cx="120226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3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</a:t>
            </a:r>
            <a:endParaRPr lang="en-GB" sz="1300" b="1" i="1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930" name="TextBox 929">
            <a:extLst>
              <a:ext uri="{FF2B5EF4-FFF2-40B4-BE49-F238E27FC236}">
                <a16:creationId xmlns:a16="http://schemas.microsoft.com/office/drawing/2014/main" id="{F3229CA5-D980-3E0F-5408-218EAB514C70}"/>
              </a:ext>
            </a:extLst>
          </p:cNvPr>
          <p:cNvSpPr txBox="1"/>
          <p:nvPr/>
        </p:nvSpPr>
        <p:spPr>
          <a:xfrm>
            <a:off x="3740641" y="4833225"/>
            <a:ext cx="4678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31" name="TextBox 930">
            <a:extLst>
              <a:ext uri="{FF2B5EF4-FFF2-40B4-BE49-F238E27FC236}">
                <a16:creationId xmlns:a16="http://schemas.microsoft.com/office/drawing/2014/main" id="{866DA130-388D-CC6E-F163-36D9F9BEB0E2}"/>
              </a:ext>
            </a:extLst>
          </p:cNvPr>
          <p:cNvSpPr txBox="1"/>
          <p:nvPr/>
        </p:nvSpPr>
        <p:spPr>
          <a:xfrm>
            <a:off x="3474989" y="4655987"/>
            <a:ext cx="25006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ER</a:t>
            </a:r>
            <a:r>
              <a:rPr lang="en-GB" sz="1000" b="0" i="0">
                <a:solidFill>
                  <a:srgbClr val="202124"/>
                </a:solidFill>
                <a:effectLst/>
                <a:latin typeface="Google Sans"/>
              </a:rPr>
              <a:t>α</a:t>
            </a:r>
            <a:endParaRPr lang="en-GB" sz="100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932" name="Rectangle 931">
            <a:extLst>
              <a:ext uri="{FF2B5EF4-FFF2-40B4-BE49-F238E27FC236}">
                <a16:creationId xmlns:a16="http://schemas.microsoft.com/office/drawing/2014/main" id="{88BFF9A1-C8B3-8C8B-721B-3F1D931F9AEC}"/>
              </a:ext>
            </a:extLst>
          </p:cNvPr>
          <p:cNvSpPr/>
          <p:nvPr/>
        </p:nvSpPr>
        <p:spPr>
          <a:xfrm>
            <a:off x="3762150" y="4684985"/>
            <a:ext cx="2268000" cy="11123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3" name="TextBox 932">
            <a:extLst>
              <a:ext uri="{FF2B5EF4-FFF2-40B4-BE49-F238E27FC236}">
                <a16:creationId xmlns:a16="http://schemas.microsoft.com/office/drawing/2014/main" id="{7B07150D-262F-291F-D486-1A9D3502825D}"/>
              </a:ext>
            </a:extLst>
          </p:cNvPr>
          <p:cNvSpPr txBox="1"/>
          <p:nvPr/>
        </p:nvSpPr>
        <p:spPr>
          <a:xfrm>
            <a:off x="4001103" y="4686927"/>
            <a:ext cx="16350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AF1</a:t>
            </a:r>
          </a:p>
        </p:txBody>
      </p:sp>
      <p:sp>
        <p:nvSpPr>
          <p:cNvPr id="934" name="TextBox 933">
            <a:extLst>
              <a:ext uri="{FF2B5EF4-FFF2-40B4-BE49-F238E27FC236}">
                <a16:creationId xmlns:a16="http://schemas.microsoft.com/office/drawing/2014/main" id="{513B4FAB-FD6C-3CE3-6306-316C79865DB5}"/>
              </a:ext>
            </a:extLst>
          </p:cNvPr>
          <p:cNvSpPr txBox="1"/>
          <p:nvPr/>
        </p:nvSpPr>
        <p:spPr>
          <a:xfrm>
            <a:off x="4473843" y="4686927"/>
            <a:ext cx="187552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DBD</a:t>
            </a:r>
          </a:p>
        </p:txBody>
      </p:sp>
      <p:sp>
        <p:nvSpPr>
          <p:cNvPr id="935" name="TextBox 934">
            <a:extLst>
              <a:ext uri="{FF2B5EF4-FFF2-40B4-BE49-F238E27FC236}">
                <a16:creationId xmlns:a16="http://schemas.microsoft.com/office/drawing/2014/main" id="{D3C65A19-AEB9-B075-6AA1-59A517EB8864}"/>
              </a:ext>
            </a:extLst>
          </p:cNvPr>
          <p:cNvSpPr txBox="1"/>
          <p:nvPr/>
        </p:nvSpPr>
        <p:spPr>
          <a:xfrm>
            <a:off x="4721451" y="4686927"/>
            <a:ext cx="23243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Hinge</a:t>
            </a:r>
          </a:p>
        </p:txBody>
      </p:sp>
      <p:sp>
        <p:nvSpPr>
          <p:cNvPr id="936" name="TextBox 935">
            <a:extLst>
              <a:ext uri="{FF2B5EF4-FFF2-40B4-BE49-F238E27FC236}">
                <a16:creationId xmlns:a16="http://schemas.microsoft.com/office/drawing/2014/main" id="{FA0DE659-1153-FF01-41D8-52D9AFBF9199}"/>
              </a:ext>
            </a:extLst>
          </p:cNvPr>
          <p:cNvSpPr txBox="1"/>
          <p:nvPr/>
        </p:nvSpPr>
        <p:spPr>
          <a:xfrm>
            <a:off x="5297209" y="4686927"/>
            <a:ext cx="3622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LBD/AF2</a:t>
            </a:r>
          </a:p>
        </p:txBody>
      </p:sp>
      <p:cxnSp>
        <p:nvCxnSpPr>
          <p:cNvPr id="937" name="Straight Connector 936">
            <a:extLst>
              <a:ext uri="{FF2B5EF4-FFF2-40B4-BE49-F238E27FC236}">
                <a16:creationId xmlns:a16="http://schemas.microsoft.com/office/drawing/2014/main" id="{963A54A3-02B2-4415-5E0A-DAA7B73E3DFF}"/>
              </a:ext>
            </a:extLst>
          </p:cNvPr>
          <p:cNvCxnSpPr>
            <a:cxnSpLocks/>
          </p:cNvCxnSpPr>
          <p:nvPr/>
        </p:nvCxnSpPr>
        <p:spPr>
          <a:xfrm>
            <a:off x="4707364" y="4684622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8" name="Straight Connector 937">
            <a:extLst>
              <a:ext uri="{FF2B5EF4-FFF2-40B4-BE49-F238E27FC236}">
                <a16:creationId xmlns:a16="http://schemas.microsoft.com/office/drawing/2014/main" id="{AA5B4947-8056-2791-E0A3-FF69AA43C206}"/>
              </a:ext>
            </a:extLst>
          </p:cNvPr>
          <p:cNvCxnSpPr>
            <a:cxnSpLocks/>
          </p:cNvCxnSpPr>
          <p:nvPr/>
        </p:nvCxnSpPr>
        <p:spPr>
          <a:xfrm>
            <a:off x="4977239" y="4684622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9" name="Straight Connector 938">
            <a:extLst>
              <a:ext uri="{FF2B5EF4-FFF2-40B4-BE49-F238E27FC236}">
                <a16:creationId xmlns:a16="http://schemas.microsoft.com/office/drawing/2014/main" id="{705A2094-850E-F8F2-8064-C1DAFD10BB2D}"/>
              </a:ext>
            </a:extLst>
          </p:cNvPr>
          <p:cNvCxnSpPr>
            <a:cxnSpLocks/>
          </p:cNvCxnSpPr>
          <p:nvPr/>
        </p:nvCxnSpPr>
        <p:spPr>
          <a:xfrm>
            <a:off x="4427964" y="4684622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0" name="Straight Connector 939">
            <a:extLst>
              <a:ext uri="{FF2B5EF4-FFF2-40B4-BE49-F238E27FC236}">
                <a16:creationId xmlns:a16="http://schemas.microsoft.com/office/drawing/2014/main" id="{298ACA5B-B802-FEF7-4C77-F2FE55A4472C}"/>
              </a:ext>
            </a:extLst>
          </p:cNvPr>
          <p:cNvCxnSpPr>
            <a:cxnSpLocks/>
          </p:cNvCxnSpPr>
          <p:nvPr/>
        </p:nvCxnSpPr>
        <p:spPr>
          <a:xfrm>
            <a:off x="4526389" y="4791875"/>
            <a:ext cx="0" cy="36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1" name="Straight Connector 940">
            <a:extLst>
              <a:ext uri="{FF2B5EF4-FFF2-40B4-BE49-F238E27FC236}">
                <a16:creationId xmlns:a16="http://schemas.microsoft.com/office/drawing/2014/main" id="{94393FDF-EFD0-EF43-B852-BCA702C3B46C}"/>
              </a:ext>
            </a:extLst>
          </p:cNvPr>
          <p:cNvCxnSpPr>
            <a:cxnSpLocks/>
          </p:cNvCxnSpPr>
          <p:nvPr/>
        </p:nvCxnSpPr>
        <p:spPr>
          <a:xfrm>
            <a:off x="4148564" y="4791875"/>
            <a:ext cx="0" cy="36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2" name="Straight Connector 941">
            <a:extLst>
              <a:ext uri="{FF2B5EF4-FFF2-40B4-BE49-F238E27FC236}">
                <a16:creationId xmlns:a16="http://schemas.microsoft.com/office/drawing/2014/main" id="{E0DB1AB5-371D-F128-6499-07200B6C5E23}"/>
              </a:ext>
            </a:extLst>
          </p:cNvPr>
          <p:cNvCxnSpPr>
            <a:cxnSpLocks/>
          </p:cNvCxnSpPr>
          <p:nvPr/>
        </p:nvCxnSpPr>
        <p:spPr>
          <a:xfrm>
            <a:off x="3762150" y="4791875"/>
            <a:ext cx="0" cy="36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3" name="Straight Connector 942">
            <a:extLst>
              <a:ext uri="{FF2B5EF4-FFF2-40B4-BE49-F238E27FC236}">
                <a16:creationId xmlns:a16="http://schemas.microsoft.com/office/drawing/2014/main" id="{7970D452-6208-F2B0-8A37-0B5E39C9B573}"/>
              </a:ext>
            </a:extLst>
          </p:cNvPr>
          <p:cNvCxnSpPr>
            <a:cxnSpLocks/>
          </p:cNvCxnSpPr>
          <p:nvPr/>
        </p:nvCxnSpPr>
        <p:spPr>
          <a:xfrm>
            <a:off x="6030150" y="4791875"/>
            <a:ext cx="0" cy="36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4" name="TextBox 943">
            <a:extLst>
              <a:ext uri="{FF2B5EF4-FFF2-40B4-BE49-F238E27FC236}">
                <a16:creationId xmlns:a16="http://schemas.microsoft.com/office/drawing/2014/main" id="{406CA8A6-EA68-1053-4509-AF4FF8D16A60}"/>
              </a:ext>
            </a:extLst>
          </p:cNvPr>
          <p:cNvSpPr txBox="1"/>
          <p:nvPr/>
        </p:nvSpPr>
        <p:spPr>
          <a:xfrm>
            <a:off x="4094533" y="4833225"/>
            <a:ext cx="10806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945" name="TextBox 944">
            <a:extLst>
              <a:ext uri="{FF2B5EF4-FFF2-40B4-BE49-F238E27FC236}">
                <a16:creationId xmlns:a16="http://schemas.microsoft.com/office/drawing/2014/main" id="{08F5D583-298C-4498-8E49-8D11171E5F51}"/>
              </a:ext>
            </a:extLst>
          </p:cNvPr>
          <p:cNvSpPr txBox="1"/>
          <p:nvPr/>
        </p:nvSpPr>
        <p:spPr>
          <a:xfrm>
            <a:off x="4472358" y="4833225"/>
            <a:ext cx="10806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946" name="TextBox 945">
            <a:extLst>
              <a:ext uri="{FF2B5EF4-FFF2-40B4-BE49-F238E27FC236}">
                <a16:creationId xmlns:a16="http://schemas.microsoft.com/office/drawing/2014/main" id="{3B4986ED-0D40-CFD3-31D4-191896998145}"/>
              </a:ext>
            </a:extLst>
          </p:cNvPr>
          <p:cNvSpPr txBox="1"/>
          <p:nvPr/>
        </p:nvSpPr>
        <p:spPr>
          <a:xfrm>
            <a:off x="4856533" y="4833225"/>
            <a:ext cx="10806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947" name="TextBox 946">
            <a:extLst>
              <a:ext uri="{FF2B5EF4-FFF2-40B4-BE49-F238E27FC236}">
                <a16:creationId xmlns:a16="http://schemas.microsoft.com/office/drawing/2014/main" id="{7D7AF1D7-02AF-DD6A-203C-59D4F9948853}"/>
              </a:ext>
            </a:extLst>
          </p:cNvPr>
          <p:cNvSpPr txBox="1"/>
          <p:nvPr/>
        </p:nvSpPr>
        <p:spPr>
          <a:xfrm>
            <a:off x="5231183" y="4833225"/>
            <a:ext cx="10806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400</a:t>
            </a:r>
          </a:p>
        </p:txBody>
      </p:sp>
      <p:cxnSp>
        <p:nvCxnSpPr>
          <p:cNvPr id="948" name="Straight Connector 947">
            <a:extLst>
              <a:ext uri="{FF2B5EF4-FFF2-40B4-BE49-F238E27FC236}">
                <a16:creationId xmlns:a16="http://schemas.microsoft.com/office/drawing/2014/main" id="{CE50975C-4B0F-6953-E654-B81736BCE2A0}"/>
              </a:ext>
            </a:extLst>
          </p:cNvPr>
          <p:cNvCxnSpPr>
            <a:cxnSpLocks/>
          </p:cNvCxnSpPr>
          <p:nvPr/>
        </p:nvCxnSpPr>
        <p:spPr>
          <a:xfrm>
            <a:off x="4907389" y="4791875"/>
            <a:ext cx="0" cy="36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9" name="Straight Connector 948">
            <a:extLst>
              <a:ext uri="{FF2B5EF4-FFF2-40B4-BE49-F238E27FC236}">
                <a16:creationId xmlns:a16="http://schemas.microsoft.com/office/drawing/2014/main" id="{22A9D9D2-7FD4-AA97-3F2C-3F3EAD0C66EB}"/>
              </a:ext>
            </a:extLst>
          </p:cNvPr>
          <p:cNvCxnSpPr>
            <a:cxnSpLocks/>
          </p:cNvCxnSpPr>
          <p:nvPr/>
        </p:nvCxnSpPr>
        <p:spPr>
          <a:xfrm>
            <a:off x="5285214" y="4791875"/>
            <a:ext cx="0" cy="36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0" name="Straight Connector 949">
            <a:extLst>
              <a:ext uri="{FF2B5EF4-FFF2-40B4-BE49-F238E27FC236}">
                <a16:creationId xmlns:a16="http://schemas.microsoft.com/office/drawing/2014/main" id="{7A25CBE3-ADFA-1B57-BB9A-F9EDA9AEB88F}"/>
              </a:ext>
            </a:extLst>
          </p:cNvPr>
          <p:cNvCxnSpPr>
            <a:cxnSpLocks/>
          </p:cNvCxnSpPr>
          <p:nvPr/>
        </p:nvCxnSpPr>
        <p:spPr>
          <a:xfrm>
            <a:off x="5663039" y="4791875"/>
            <a:ext cx="0" cy="36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1" name="TextBox 950">
            <a:extLst>
              <a:ext uri="{FF2B5EF4-FFF2-40B4-BE49-F238E27FC236}">
                <a16:creationId xmlns:a16="http://schemas.microsoft.com/office/drawing/2014/main" id="{DE3EA2E0-11FD-DD04-6CD9-2DC6966EB48E}"/>
              </a:ext>
            </a:extLst>
          </p:cNvPr>
          <p:cNvSpPr txBox="1"/>
          <p:nvPr/>
        </p:nvSpPr>
        <p:spPr>
          <a:xfrm>
            <a:off x="5615358" y="4833225"/>
            <a:ext cx="10806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952" name="TextBox 951">
            <a:extLst>
              <a:ext uri="{FF2B5EF4-FFF2-40B4-BE49-F238E27FC236}">
                <a16:creationId xmlns:a16="http://schemas.microsoft.com/office/drawing/2014/main" id="{063CB3B5-946F-5ED5-AB31-94E4E2EBF56E}"/>
              </a:ext>
            </a:extLst>
          </p:cNvPr>
          <p:cNvSpPr txBox="1"/>
          <p:nvPr/>
        </p:nvSpPr>
        <p:spPr>
          <a:xfrm>
            <a:off x="5958114" y="4833225"/>
            <a:ext cx="14312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595a</a:t>
            </a:r>
          </a:p>
        </p:txBody>
      </p:sp>
      <p:cxnSp>
        <p:nvCxnSpPr>
          <p:cNvPr id="953" name="Straight Connector 952">
            <a:extLst>
              <a:ext uri="{FF2B5EF4-FFF2-40B4-BE49-F238E27FC236}">
                <a16:creationId xmlns:a16="http://schemas.microsoft.com/office/drawing/2014/main" id="{5F53A778-DD4C-DF05-B118-7233C7F298CD}"/>
              </a:ext>
            </a:extLst>
          </p:cNvPr>
          <p:cNvCxnSpPr>
            <a:cxnSpLocks/>
          </p:cNvCxnSpPr>
          <p:nvPr/>
        </p:nvCxnSpPr>
        <p:spPr>
          <a:xfrm>
            <a:off x="5796389" y="4641464"/>
            <a:ext cx="0" cy="151200"/>
          </a:xfrm>
          <a:prstGeom prst="line">
            <a:avLst/>
          </a:prstGeom>
          <a:ln w="12700" cmpd="dbl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4" name="Straight Connector 953">
            <a:extLst>
              <a:ext uri="{FF2B5EF4-FFF2-40B4-BE49-F238E27FC236}">
                <a16:creationId xmlns:a16="http://schemas.microsoft.com/office/drawing/2014/main" id="{D0562A69-06DA-8E53-9A04-8A2C5FB83C13}"/>
              </a:ext>
            </a:extLst>
          </p:cNvPr>
          <p:cNvCxnSpPr>
            <a:cxnSpLocks/>
          </p:cNvCxnSpPr>
          <p:nvPr/>
        </p:nvCxnSpPr>
        <p:spPr>
          <a:xfrm>
            <a:off x="5196314" y="4684622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5" name="Straight Connector 954">
            <a:extLst>
              <a:ext uri="{FF2B5EF4-FFF2-40B4-BE49-F238E27FC236}">
                <a16:creationId xmlns:a16="http://schemas.microsoft.com/office/drawing/2014/main" id="{868BA7E6-3D68-0F5D-AA10-FECAA40B3BE8}"/>
              </a:ext>
            </a:extLst>
          </p:cNvPr>
          <p:cNvCxnSpPr>
            <a:cxnSpLocks/>
          </p:cNvCxnSpPr>
          <p:nvPr/>
        </p:nvCxnSpPr>
        <p:spPr>
          <a:xfrm>
            <a:off x="5196314" y="4505680"/>
            <a:ext cx="0" cy="179417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7" name="Oval 956">
            <a:extLst>
              <a:ext uri="{FF2B5EF4-FFF2-40B4-BE49-F238E27FC236}">
                <a16:creationId xmlns:a16="http://schemas.microsoft.com/office/drawing/2014/main" id="{FCB192D9-E6B8-771E-E723-8B1E9449E40B}"/>
              </a:ext>
            </a:extLst>
          </p:cNvPr>
          <p:cNvSpPr/>
          <p:nvPr/>
        </p:nvSpPr>
        <p:spPr>
          <a:xfrm>
            <a:off x="5176514" y="4601864"/>
            <a:ext cx="39600" cy="39600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8" name="TextBox 957">
            <a:extLst>
              <a:ext uri="{FF2B5EF4-FFF2-40B4-BE49-F238E27FC236}">
                <a16:creationId xmlns:a16="http://schemas.microsoft.com/office/drawing/2014/main" id="{6E779EAA-FB5F-9792-F19F-8196F16ABE22}"/>
              </a:ext>
            </a:extLst>
          </p:cNvPr>
          <p:cNvSpPr txBox="1"/>
          <p:nvPr/>
        </p:nvSpPr>
        <p:spPr>
          <a:xfrm rot="16200000">
            <a:off x="5352414" y="4274450"/>
            <a:ext cx="3291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S463P</a:t>
            </a:r>
          </a:p>
        </p:txBody>
      </p:sp>
      <p:cxnSp>
        <p:nvCxnSpPr>
          <p:cNvPr id="959" name="Straight Connector 958">
            <a:extLst>
              <a:ext uri="{FF2B5EF4-FFF2-40B4-BE49-F238E27FC236}">
                <a16:creationId xmlns:a16="http://schemas.microsoft.com/office/drawing/2014/main" id="{F684BFEF-B582-9DB7-BCCB-697BE7EDF174}"/>
              </a:ext>
            </a:extLst>
          </p:cNvPr>
          <p:cNvCxnSpPr>
            <a:cxnSpLocks/>
          </p:cNvCxnSpPr>
          <p:nvPr/>
        </p:nvCxnSpPr>
        <p:spPr>
          <a:xfrm>
            <a:off x="5516989" y="4505680"/>
            <a:ext cx="0" cy="179417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0" name="Oval 959">
            <a:extLst>
              <a:ext uri="{FF2B5EF4-FFF2-40B4-BE49-F238E27FC236}">
                <a16:creationId xmlns:a16="http://schemas.microsoft.com/office/drawing/2014/main" id="{13ED68B2-007C-149F-A977-4E3FA636D3C8}"/>
              </a:ext>
            </a:extLst>
          </p:cNvPr>
          <p:cNvSpPr/>
          <p:nvPr/>
        </p:nvSpPr>
        <p:spPr>
          <a:xfrm>
            <a:off x="5497189" y="4601864"/>
            <a:ext cx="39600" cy="39600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1" name="TextBox 960">
            <a:extLst>
              <a:ext uri="{FF2B5EF4-FFF2-40B4-BE49-F238E27FC236}">
                <a16:creationId xmlns:a16="http://schemas.microsoft.com/office/drawing/2014/main" id="{6C60552E-5E38-F38E-D646-8EB9F37775B7}"/>
              </a:ext>
            </a:extLst>
          </p:cNvPr>
          <p:cNvSpPr txBox="1"/>
          <p:nvPr/>
        </p:nvSpPr>
        <p:spPr>
          <a:xfrm rot="16200000">
            <a:off x="5550616" y="4193252"/>
            <a:ext cx="4915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Y537C/S/N</a:t>
            </a:r>
          </a:p>
        </p:txBody>
      </p:sp>
      <p:cxnSp>
        <p:nvCxnSpPr>
          <p:cNvPr id="962" name="Straight Connector 961">
            <a:extLst>
              <a:ext uri="{FF2B5EF4-FFF2-40B4-BE49-F238E27FC236}">
                <a16:creationId xmlns:a16="http://schemas.microsoft.com/office/drawing/2014/main" id="{CF9D4584-C443-E11E-ACB1-473E03818487}"/>
              </a:ext>
            </a:extLst>
          </p:cNvPr>
          <p:cNvCxnSpPr>
            <a:cxnSpLocks/>
          </p:cNvCxnSpPr>
          <p:nvPr/>
        </p:nvCxnSpPr>
        <p:spPr>
          <a:xfrm>
            <a:off x="5796389" y="4505679"/>
            <a:ext cx="0" cy="10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4" name="TextBox 963">
            <a:extLst>
              <a:ext uri="{FF2B5EF4-FFF2-40B4-BE49-F238E27FC236}">
                <a16:creationId xmlns:a16="http://schemas.microsoft.com/office/drawing/2014/main" id="{7877A38C-D4B2-3615-30FC-A436D2D08E22}"/>
              </a:ext>
            </a:extLst>
          </p:cNvPr>
          <p:cNvSpPr txBox="1"/>
          <p:nvPr/>
        </p:nvSpPr>
        <p:spPr>
          <a:xfrm rot="16200000">
            <a:off x="5530214" y="4274450"/>
            <a:ext cx="3291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L536Q</a:t>
            </a:r>
          </a:p>
        </p:txBody>
      </p:sp>
      <p:cxnSp>
        <p:nvCxnSpPr>
          <p:cNvPr id="965" name="Straight Connector 964">
            <a:extLst>
              <a:ext uri="{FF2B5EF4-FFF2-40B4-BE49-F238E27FC236}">
                <a16:creationId xmlns:a16="http://schemas.microsoft.com/office/drawing/2014/main" id="{AB86A5A6-A22F-29F5-4BEB-71D75D63FC4A}"/>
              </a:ext>
            </a:extLst>
          </p:cNvPr>
          <p:cNvCxnSpPr>
            <a:cxnSpLocks/>
          </p:cNvCxnSpPr>
          <p:nvPr/>
        </p:nvCxnSpPr>
        <p:spPr>
          <a:xfrm>
            <a:off x="5694789" y="4505679"/>
            <a:ext cx="0" cy="10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8" name="TextBox 967">
            <a:extLst>
              <a:ext uri="{FF2B5EF4-FFF2-40B4-BE49-F238E27FC236}">
                <a16:creationId xmlns:a16="http://schemas.microsoft.com/office/drawing/2014/main" id="{6A820192-8E77-857F-284B-219DDCBFB667}"/>
              </a:ext>
            </a:extLst>
          </p:cNvPr>
          <p:cNvSpPr txBox="1"/>
          <p:nvPr/>
        </p:nvSpPr>
        <p:spPr>
          <a:xfrm rot="16200000">
            <a:off x="5733414" y="4274450"/>
            <a:ext cx="32915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D538G</a:t>
            </a:r>
          </a:p>
        </p:txBody>
      </p:sp>
      <p:cxnSp>
        <p:nvCxnSpPr>
          <p:cNvPr id="969" name="Straight Connector 968">
            <a:extLst>
              <a:ext uri="{FF2B5EF4-FFF2-40B4-BE49-F238E27FC236}">
                <a16:creationId xmlns:a16="http://schemas.microsoft.com/office/drawing/2014/main" id="{11035EFA-B561-1099-D493-524767F1B96E}"/>
              </a:ext>
            </a:extLst>
          </p:cNvPr>
          <p:cNvCxnSpPr>
            <a:cxnSpLocks/>
          </p:cNvCxnSpPr>
          <p:nvPr/>
        </p:nvCxnSpPr>
        <p:spPr>
          <a:xfrm>
            <a:off x="5897989" y="4505679"/>
            <a:ext cx="0" cy="10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2" name="Freeform 971">
            <a:extLst>
              <a:ext uri="{FF2B5EF4-FFF2-40B4-BE49-F238E27FC236}">
                <a16:creationId xmlns:a16="http://schemas.microsoft.com/office/drawing/2014/main" id="{81A39750-3F08-889E-1674-48EF86648B61}"/>
              </a:ext>
            </a:extLst>
          </p:cNvPr>
          <p:cNvSpPr/>
          <p:nvPr/>
        </p:nvSpPr>
        <p:spPr>
          <a:xfrm>
            <a:off x="5695950" y="4640353"/>
            <a:ext cx="200025" cy="28575"/>
          </a:xfrm>
          <a:custGeom>
            <a:avLst/>
            <a:gdLst>
              <a:gd name="connsiteX0" fmla="*/ 0 w 200025"/>
              <a:gd name="connsiteY0" fmla="*/ 0 h 28575"/>
              <a:gd name="connsiteX1" fmla="*/ 104775 w 200025"/>
              <a:gd name="connsiteY1" fmla="*/ 28575 h 28575"/>
              <a:gd name="connsiteX2" fmla="*/ 200025 w 200025"/>
              <a:gd name="connsiteY2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" h="28575">
                <a:moveTo>
                  <a:pt x="0" y="0"/>
                </a:moveTo>
                <a:lnTo>
                  <a:pt x="104775" y="28575"/>
                </a:lnTo>
                <a:lnTo>
                  <a:pt x="200025" y="0"/>
                </a:lnTo>
              </a:path>
            </a:pathLst>
          </a:cu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3" name="Oval 962">
            <a:extLst>
              <a:ext uri="{FF2B5EF4-FFF2-40B4-BE49-F238E27FC236}">
                <a16:creationId xmlns:a16="http://schemas.microsoft.com/office/drawing/2014/main" id="{24FAB641-B9A0-7964-D8F5-7653E50BC41C}"/>
              </a:ext>
            </a:extLst>
          </p:cNvPr>
          <p:cNvSpPr/>
          <p:nvPr/>
        </p:nvSpPr>
        <p:spPr>
          <a:xfrm>
            <a:off x="5776589" y="4601864"/>
            <a:ext cx="39600" cy="39600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6" name="Oval 965">
            <a:extLst>
              <a:ext uri="{FF2B5EF4-FFF2-40B4-BE49-F238E27FC236}">
                <a16:creationId xmlns:a16="http://schemas.microsoft.com/office/drawing/2014/main" id="{10A65D90-4E9F-0038-2B6B-9D680A385BBD}"/>
              </a:ext>
            </a:extLst>
          </p:cNvPr>
          <p:cNvSpPr/>
          <p:nvPr/>
        </p:nvSpPr>
        <p:spPr>
          <a:xfrm>
            <a:off x="5674989" y="4601864"/>
            <a:ext cx="39600" cy="39600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0" name="Oval 969">
            <a:extLst>
              <a:ext uri="{FF2B5EF4-FFF2-40B4-BE49-F238E27FC236}">
                <a16:creationId xmlns:a16="http://schemas.microsoft.com/office/drawing/2014/main" id="{3D783BED-562B-4390-EE7E-A59477378368}"/>
              </a:ext>
            </a:extLst>
          </p:cNvPr>
          <p:cNvSpPr/>
          <p:nvPr/>
        </p:nvSpPr>
        <p:spPr>
          <a:xfrm>
            <a:off x="5878189" y="4601864"/>
            <a:ext cx="39600" cy="39600"/>
          </a:xfrm>
          <a:prstGeom prst="ellips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4" name="TextBox 973">
            <a:extLst>
              <a:ext uri="{FF2B5EF4-FFF2-40B4-BE49-F238E27FC236}">
                <a16:creationId xmlns:a16="http://schemas.microsoft.com/office/drawing/2014/main" id="{10FB8A5F-169A-ECBE-6951-5630621D5E96}"/>
              </a:ext>
            </a:extLst>
          </p:cNvPr>
          <p:cNvSpPr txBox="1"/>
          <p:nvPr/>
        </p:nvSpPr>
        <p:spPr>
          <a:xfrm>
            <a:off x="4157587" y="5126574"/>
            <a:ext cx="1077218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300" b="1" i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ESR1 fusions</a:t>
            </a:r>
          </a:p>
        </p:txBody>
      </p:sp>
      <p:sp>
        <p:nvSpPr>
          <p:cNvPr id="976" name="TextBox 975">
            <a:extLst>
              <a:ext uri="{FF2B5EF4-FFF2-40B4-BE49-F238E27FC236}">
                <a16:creationId xmlns:a16="http://schemas.microsoft.com/office/drawing/2014/main" id="{A1E8B4D0-A338-5096-FC64-42022EC33D34}"/>
              </a:ext>
            </a:extLst>
          </p:cNvPr>
          <p:cNvSpPr txBox="1"/>
          <p:nvPr/>
        </p:nvSpPr>
        <p:spPr>
          <a:xfrm>
            <a:off x="2977933" y="5454320"/>
            <a:ext cx="89287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ESR1-e6 fusion</a:t>
            </a:r>
            <a:b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transcript</a:t>
            </a:r>
          </a:p>
        </p:txBody>
      </p:sp>
      <p:sp>
        <p:nvSpPr>
          <p:cNvPr id="978" name="Rectangle 977">
            <a:extLst>
              <a:ext uri="{FF2B5EF4-FFF2-40B4-BE49-F238E27FC236}">
                <a16:creationId xmlns:a16="http://schemas.microsoft.com/office/drawing/2014/main" id="{5A8FC708-FC1A-B1BE-728E-7EB39B11EA51}"/>
              </a:ext>
            </a:extLst>
          </p:cNvPr>
          <p:cNvSpPr/>
          <p:nvPr/>
        </p:nvSpPr>
        <p:spPr>
          <a:xfrm>
            <a:off x="3925805" y="5539457"/>
            <a:ext cx="332034" cy="11123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9" name="Rectangle 978">
            <a:extLst>
              <a:ext uri="{FF2B5EF4-FFF2-40B4-BE49-F238E27FC236}">
                <a16:creationId xmlns:a16="http://schemas.microsoft.com/office/drawing/2014/main" id="{C902DC08-5D74-29AB-F4BA-CC86EF1AC4C5}"/>
              </a:ext>
            </a:extLst>
          </p:cNvPr>
          <p:cNvSpPr/>
          <p:nvPr/>
        </p:nvSpPr>
        <p:spPr>
          <a:xfrm>
            <a:off x="4148563" y="5539457"/>
            <a:ext cx="2134499" cy="111237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83" name="Straight Connector 982">
            <a:extLst>
              <a:ext uri="{FF2B5EF4-FFF2-40B4-BE49-F238E27FC236}">
                <a16:creationId xmlns:a16="http://schemas.microsoft.com/office/drawing/2014/main" id="{7AD7EFC9-125F-833C-B395-1AF62A4FD309}"/>
              </a:ext>
            </a:extLst>
          </p:cNvPr>
          <p:cNvCxnSpPr>
            <a:cxnSpLocks/>
          </p:cNvCxnSpPr>
          <p:nvPr/>
        </p:nvCxnSpPr>
        <p:spPr>
          <a:xfrm>
            <a:off x="5258369" y="5539094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4" name="Straight Connector 983">
            <a:extLst>
              <a:ext uri="{FF2B5EF4-FFF2-40B4-BE49-F238E27FC236}">
                <a16:creationId xmlns:a16="http://schemas.microsoft.com/office/drawing/2014/main" id="{44893BF9-1A62-E895-089F-AC41122C4568}"/>
              </a:ext>
            </a:extLst>
          </p:cNvPr>
          <p:cNvCxnSpPr>
            <a:cxnSpLocks/>
          </p:cNvCxnSpPr>
          <p:nvPr/>
        </p:nvCxnSpPr>
        <p:spPr>
          <a:xfrm>
            <a:off x="4984158" y="5539094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5" name="Straight Connector 984">
            <a:extLst>
              <a:ext uri="{FF2B5EF4-FFF2-40B4-BE49-F238E27FC236}">
                <a16:creationId xmlns:a16="http://schemas.microsoft.com/office/drawing/2014/main" id="{25613794-4EE5-3B0E-2AAB-8EDEDDF2D5C8}"/>
              </a:ext>
            </a:extLst>
          </p:cNvPr>
          <p:cNvCxnSpPr>
            <a:cxnSpLocks/>
          </p:cNvCxnSpPr>
          <p:nvPr/>
        </p:nvCxnSpPr>
        <p:spPr>
          <a:xfrm>
            <a:off x="4793408" y="5539094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6" name="Straight Connector 985">
            <a:extLst>
              <a:ext uri="{FF2B5EF4-FFF2-40B4-BE49-F238E27FC236}">
                <a16:creationId xmlns:a16="http://schemas.microsoft.com/office/drawing/2014/main" id="{E2E37A1F-3775-DEDF-D95F-92524D28DACD}"/>
              </a:ext>
            </a:extLst>
          </p:cNvPr>
          <p:cNvCxnSpPr>
            <a:cxnSpLocks/>
          </p:cNvCxnSpPr>
          <p:nvPr/>
        </p:nvCxnSpPr>
        <p:spPr>
          <a:xfrm>
            <a:off x="4592358" y="5539094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7" name="TextBox 986">
            <a:extLst>
              <a:ext uri="{FF2B5EF4-FFF2-40B4-BE49-F238E27FC236}">
                <a16:creationId xmlns:a16="http://schemas.microsoft.com/office/drawing/2014/main" id="{B7589CCE-4E05-5195-C533-43D750296A94}"/>
              </a:ext>
            </a:extLst>
          </p:cNvPr>
          <p:cNvSpPr txBox="1"/>
          <p:nvPr/>
        </p:nvSpPr>
        <p:spPr>
          <a:xfrm>
            <a:off x="4327905" y="5541399"/>
            <a:ext cx="9938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e3</a:t>
            </a:r>
          </a:p>
        </p:txBody>
      </p:sp>
      <p:cxnSp>
        <p:nvCxnSpPr>
          <p:cNvPr id="988" name="Straight Connector 987">
            <a:extLst>
              <a:ext uri="{FF2B5EF4-FFF2-40B4-BE49-F238E27FC236}">
                <a16:creationId xmlns:a16="http://schemas.microsoft.com/office/drawing/2014/main" id="{4481D16E-AAE1-1E73-1F63-D0A29B67656F}"/>
              </a:ext>
            </a:extLst>
          </p:cNvPr>
          <p:cNvCxnSpPr>
            <a:cxnSpLocks/>
          </p:cNvCxnSpPr>
          <p:nvPr/>
        </p:nvCxnSpPr>
        <p:spPr>
          <a:xfrm>
            <a:off x="4041894" y="5539094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9" name="TextBox 988">
            <a:extLst>
              <a:ext uri="{FF2B5EF4-FFF2-40B4-BE49-F238E27FC236}">
                <a16:creationId xmlns:a16="http://schemas.microsoft.com/office/drawing/2014/main" id="{67CE5746-5C39-7B82-DB19-F3EC4E675CB6}"/>
              </a:ext>
            </a:extLst>
          </p:cNvPr>
          <p:cNvSpPr txBox="1"/>
          <p:nvPr/>
        </p:nvSpPr>
        <p:spPr>
          <a:xfrm>
            <a:off x="4651524" y="5541399"/>
            <a:ext cx="9938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e4</a:t>
            </a:r>
          </a:p>
        </p:txBody>
      </p:sp>
      <p:sp>
        <p:nvSpPr>
          <p:cNvPr id="990" name="TextBox 989">
            <a:extLst>
              <a:ext uri="{FF2B5EF4-FFF2-40B4-BE49-F238E27FC236}">
                <a16:creationId xmlns:a16="http://schemas.microsoft.com/office/drawing/2014/main" id="{1279FEDF-CC03-75C1-4D06-4AEE47CDA097}"/>
              </a:ext>
            </a:extLst>
          </p:cNvPr>
          <p:cNvSpPr txBox="1"/>
          <p:nvPr/>
        </p:nvSpPr>
        <p:spPr>
          <a:xfrm>
            <a:off x="4840321" y="5541399"/>
            <a:ext cx="9938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e5</a:t>
            </a:r>
          </a:p>
        </p:txBody>
      </p:sp>
      <p:sp>
        <p:nvSpPr>
          <p:cNvPr id="991" name="TextBox 990">
            <a:extLst>
              <a:ext uri="{FF2B5EF4-FFF2-40B4-BE49-F238E27FC236}">
                <a16:creationId xmlns:a16="http://schemas.microsoft.com/office/drawing/2014/main" id="{E780C89E-582E-CF51-08C4-C7934631FAC2}"/>
              </a:ext>
            </a:extLst>
          </p:cNvPr>
          <p:cNvSpPr txBox="1"/>
          <p:nvPr/>
        </p:nvSpPr>
        <p:spPr>
          <a:xfrm>
            <a:off x="5072140" y="5541399"/>
            <a:ext cx="9938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e6</a:t>
            </a:r>
          </a:p>
        </p:txBody>
      </p:sp>
      <p:sp>
        <p:nvSpPr>
          <p:cNvPr id="996" name="TextBox 995">
            <a:extLst>
              <a:ext uri="{FF2B5EF4-FFF2-40B4-BE49-F238E27FC236}">
                <a16:creationId xmlns:a16="http://schemas.microsoft.com/office/drawing/2014/main" id="{8D83EA39-78A4-276A-621A-AF844F6D16A1}"/>
              </a:ext>
            </a:extLst>
          </p:cNvPr>
          <p:cNvSpPr txBox="1"/>
          <p:nvPr/>
        </p:nvSpPr>
        <p:spPr>
          <a:xfrm>
            <a:off x="3942508" y="5541399"/>
            <a:ext cx="9938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e1</a:t>
            </a:r>
          </a:p>
        </p:txBody>
      </p:sp>
      <p:sp>
        <p:nvSpPr>
          <p:cNvPr id="997" name="TextBox 996">
            <a:extLst>
              <a:ext uri="{FF2B5EF4-FFF2-40B4-BE49-F238E27FC236}">
                <a16:creationId xmlns:a16="http://schemas.microsoft.com/office/drawing/2014/main" id="{9F33073B-32F5-F8DE-E78B-6B4EB65B50C3}"/>
              </a:ext>
            </a:extLst>
          </p:cNvPr>
          <p:cNvSpPr txBox="1"/>
          <p:nvPr/>
        </p:nvSpPr>
        <p:spPr>
          <a:xfrm>
            <a:off x="4049176" y="5541399"/>
            <a:ext cx="9938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e2</a:t>
            </a:r>
          </a:p>
        </p:txBody>
      </p:sp>
      <p:cxnSp>
        <p:nvCxnSpPr>
          <p:cNvPr id="1018" name="Straight Connector 1017">
            <a:extLst>
              <a:ext uri="{FF2B5EF4-FFF2-40B4-BE49-F238E27FC236}">
                <a16:creationId xmlns:a16="http://schemas.microsoft.com/office/drawing/2014/main" id="{95594CE9-1024-1953-AA1E-4D74408EDA79}"/>
              </a:ext>
            </a:extLst>
          </p:cNvPr>
          <p:cNvCxnSpPr/>
          <p:nvPr/>
        </p:nvCxnSpPr>
        <p:spPr>
          <a:xfrm>
            <a:off x="5082285" y="5704799"/>
            <a:ext cx="0" cy="203232"/>
          </a:xfrm>
          <a:prstGeom prst="line">
            <a:avLst/>
          </a:prstGeom>
          <a:ln w="12700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7" name="TextBox 976">
            <a:extLst>
              <a:ext uri="{FF2B5EF4-FFF2-40B4-BE49-F238E27FC236}">
                <a16:creationId xmlns:a16="http://schemas.microsoft.com/office/drawing/2014/main" id="{E13F9DC2-5346-694A-8996-FF53F116D226}"/>
              </a:ext>
            </a:extLst>
          </p:cNvPr>
          <p:cNvSpPr txBox="1"/>
          <p:nvPr/>
        </p:nvSpPr>
        <p:spPr>
          <a:xfrm>
            <a:off x="3904615" y="6085693"/>
            <a:ext cx="4678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99" name="Rectangle 998">
            <a:extLst>
              <a:ext uri="{FF2B5EF4-FFF2-40B4-BE49-F238E27FC236}">
                <a16:creationId xmlns:a16="http://schemas.microsoft.com/office/drawing/2014/main" id="{29E18945-5113-F55C-2EE9-CB1274B37081}"/>
              </a:ext>
            </a:extLst>
          </p:cNvPr>
          <p:cNvSpPr/>
          <p:nvPr/>
        </p:nvSpPr>
        <p:spPr>
          <a:xfrm>
            <a:off x="3926124" y="5937453"/>
            <a:ext cx="1413119" cy="11123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0" name="TextBox 999">
            <a:extLst>
              <a:ext uri="{FF2B5EF4-FFF2-40B4-BE49-F238E27FC236}">
                <a16:creationId xmlns:a16="http://schemas.microsoft.com/office/drawing/2014/main" id="{A2B47B2A-E057-241F-197C-26DB45BA9157}"/>
              </a:ext>
            </a:extLst>
          </p:cNvPr>
          <p:cNvSpPr txBox="1"/>
          <p:nvPr/>
        </p:nvSpPr>
        <p:spPr>
          <a:xfrm>
            <a:off x="4165077" y="5939395"/>
            <a:ext cx="16350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AF1</a:t>
            </a:r>
          </a:p>
        </p:txBody>
      </p:sp>
      <p:sp>
        <p:nvSpPr>
          <p:cNvPr id="1001" name="TextBox 1000">
            <a:extLst>
              <a:ext uri="{FF2B5EF4-FFF2-40B4-BE49-F238E27FC236}">
                <a16:creationId xmlns:a16="http://schemas.microsoft.com/office/drawing/2014/main" id="{79FDEC27-7A34-5E03-30A8-E985C9926F75}"/>
              </a:ext>
            </a:extLst>
          </p:cNvPr>
          <p:cNvSpPr txBox="1"/>
          <p:nvPr/>
        </p:nvSpPr>
        <p:spPr>
          <a:xfrm>
            <a:off x="4637817" y="5939395"/>
            <a:ext cx="187552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DBD</a:t>
            </a:r>
          </a:p>
        </p:txBody>
      </p:sp>
      <p:sp>
        <p:nvSpPr>
          <p:cNvPr id="1002" name="TextBox 1001">
            <a:extLst>
              <a:ext uri="{FF2B5EF4-FFF2-40B4-BE49-F238E27FC236}">
                <a16:creationId xmlns:a16="http://schemas.microsoft.com/office/drawing/2014/main" id="{22A34CE2-8311-08DA-A938-708AA4E55952}"/>
              </a:ext>
            </a:extLst>
          </p:cNvPr>
          <p:cNvSpPr txBox="1"/>
          <p:nvPr/>
        </p:nvSpPr>
        <p:spPr>
          <a:xfrm>
            <a:off x="4885425" y="5939395"/>
            <a:ext cx="232436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Hinge</a:t>
            </a:r>
          </a:p>
        </p:txBody>
      </p:sp>
      <p:cxnSp>
        <p:nvCxnSpPr>
          <p:cNvPr id="1004" name="Straight Connector 1003">
            <a:extLst>
              <a:ext uri="{FF2B5EF4-FFF2-40B4-BE49-F238E27FC236}">
                <a16:creationId xmlns:a16="http://schemas.microsoft.com/office/drawing/2014/main" id="{D9704FD7-63A6-C20D-9CC0-60431FC2F4FF}"/>
              </a:ext>
            </a:extLst>
          </p:cNvPr>
          <p:cNvCxnSpPr>
            <a:cxnSpLocks/>
          </p:cNvCxnSpPr>
          <p:nvPr/>
        </p:nvCxnSpPr>
        <p:spPr>
          <a:xfrm>
            <a:off x="4871338" y="5937090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5" name="Straight Connector 1004">
            <a:extLst>
              <a:ext uri="{FF2B5EF4-FFF2-40B4-BE49-F238E27FC236}">
                <a16:creationId xmlns:a16="http://schemas.microsoft.com/office/drawing/2014/main" id="{47469E04-3F40-3544-484C-C3DDB0963559}"/>
              </a:ext>
            </a:extLst>
          </p:cNvPr>
          <p:cNvCxnSpPr>
            <a:cxnSpLocks/>
          </p:cNvCxnSpPr>
          <p:nvPr/>
        </p:nvCxnSpPr>
        <p:spPr>
          <a:xfrm>
            <a:off x="5141213" y="5937090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6" name="Straight Connector 1005">
            <a:extLst>
              <a:ext uri="{FF2B5EF4-FFF2-40B4-BE49-F238E27FC236}">
                <a16:creationId xmlns:a16="http://schemas.microsoft.com/office/drawing/2014/main" id="{B053E657-78FA-627A-ACBC-93B627A55C77}"/>
              </a:ext>
            </a:extLst>
          </p:cNvPr>
          <p:cNvCxnSpPr>
            <a:cxnSpLocks/>
          </p:cNvCxnSpPr>
          <p:nvPr/>
        </p:nvCxnSpPr>
        <p:spPr>
          <a:xfrm>
            <a:off x="4591938" y="5937090"/>
            <a:ext cx="0" cy="1116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7" name="Straight Connector 1006">
            <a:extLst>
              <a:ext uri="{FF2B5EF4-FFF2-40B4-BE49-F238E27FC236}">
                <a16:creationId xmlns:a16="http://schemas.microsoft.com/office/drawing/2014/main" id="{BBDDC9E0-53AC-809B-1D57-C8A5F4EBB882}"/>
              </a:ext>
            </a:extLst>
          </p:cNvPr>
          <p:cNvCxnSpPr>
            <a:cxnSpLocks/>
          </p:cNvCxnSpPr>
          <p:nvPr/>
        </p:nvCxnSpPr>
        <p:spPr>
          <a:xfrm>
            <a:off x="4690363" y="6044343"/>
            <a:ext cx="0" cy="36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8" name="Straight Connector 1007">
            <a:extLst>
              <a:ext uri="{FF2B5EF4-FFF2-40B4-BE49-F238E27FC236}">
                <a16:creationId xmlns:a16="http://schemas.microsoft.com/office/drawing/2014/main" id="{10D61F12-90C4-AA94-A4EE-5D50F01E428A}"/>
              </a:ext>
            </a:extLst>
          </p:cNvPr>
          <p:cNvCxnSpPr>
            <a:cxnSpLocks/>
          </p:cNvCxnSpPr>
          <p:nvPr/>
        </p:nvCxnSpPr>
        <p:spPr>
          <a:xfrm>
            <a:off x="4312538" y="6044343"/>
            <a:ext cx="0" cy="36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9" name="Straight Connector 1008">
            <a:extLst>
              <a:ext uri="{FF2B5EF4-FFF2-40B4-BE49-F238E27FC236}">
                <a16:creationId xmlns:a16="http://schemas.microsoft.com/office/drawing/2014/main" id="{7B5ABEF4-FB71-C39D-F65D-884B7B8885CA}"/>
              </a:ext>
            </a:extLst>
          </p:cNvPr>
          <p:cNvCxnSpPr>
            <a:cxnSpLocks/>
          </p:cNvCxnSpPr>
          <p:nvPr/>
        </p:nvCxnSpPr>
        <p:spPr>
          <a:xfrm>
            <a:off x="3926124" y="6044343"/>
            <a:ext cx="0" cy="36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1" name="TextBox 1010">
            <a:extLst>
              <a:ext uri="{FF2B5EF4-FFF2-40B4-BE49-F238E27FC236}">
                <a16:creationId xmlns:a16="http://schemas.microsoft.com/office/drawing/2014/main" id="{40D46FA4-E070-7F23-75CF-589961382C09}"/>
              </a:ext>
            </a:extLst>
          </p:cNvPr>
          <p:cNvSpPr txBox="1"/>
          <p:nvPr/>
        </p:nvSpPr>
        <p:spPr>
          <a:xfrm>
            <a:off x="4258507" y="6085693"/>
            <a:ext cx="10806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019" name="TextBox 1018">
            <a:extLst>
              <a:ext uri="{FF2B5EF4-FFF2-40B4-BE49-F238E27FC236}">
                <a16:creationId xmlns:a16="http://schemas.microsoft.com/office/drawing/2014/main" id="{8B12A9CF-D0A7-9C36-C97D-4FF79FB6400E}"/>
              </a:ext>
            </a:extLst>
          </p:cNvPr>
          <p:cNvSpPr txBox="1"/>
          <p:nvPr/>
        </p:nvSpPr>
        <p:spPr>
          <a:xfrm>
            <a:off x="4636332" y="6085693"/>
            <a:ext cx="10806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1020" name="TextBox 1019">
            <a:extLst>
              <a:ext uri="{FF2B5EF4-FFF2-40B4-BE49-F238E27FC236}">
                <a16:creationId xmlns:a16="http://schemas.microsoft.com/office/drawing/2014/main" id="{7655AA07-940E-7D2D-A062-4BB49A48C714}"/>
              </a:ext>
            </a:extLst>
          </p:cNvPr>
          <p:cNvSpPr txBox="1"/>
          <p:nvPr/>
        </p:nvSpPr>
        <p:spPr>
          <a:xfrm>
            <a:off x="5020507" y="6085693"/>
            <a:ext cx="10806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300</a:t>
            </a:r>
          </a:p>
        </p:txBody>
      </p:sp>
      <p:cxnSp>
        <p:nvCxnSpPr>
          <p:cNvPr id="1022" name="Straight Connector 1021">
            <a:extLst>
              <a:ext uri="{FF2B5EF4-FFF2-40B4-BE49-F238E27FC236}">
                <a16:creationId xmlns:a16="http://schemas.microsoft.com/office/drawing/2014/main" id="{CF8D6E05-6FBF-FB05-638A-FA86F8FF838B}"/>
              </a:ext>
            </a:extLst>
          </p:cNvPr>
          <p:cNvCxnSpPr>
            <a:cxnSpLocks/>
          </p:cNvCxnSpPr>
          <p:nvPr/>
        </p:nvCxnSpPr>
        <p:spPr>
          <a:xfrm>
            <a:off x="5071363" y="6044343"/>
            <a:ext cx="0" cy="36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7" name="TextBox 1026">
            <a:extLst>
              <a:ext uri="{FF2B5EF4-FFF2-40B4-BE49-F238E27FC236}">
                <a16:creationId xmlns:a16="http://schemas.microsoft.com/office/drawing/2014/main" id="{F8AA17F0-C52D-0677-15FD-914823AD2473}"/>
              </a:ext>
            </a:extLst>
          </p:cNvPr>
          <p:cNvSpPr txBox="1"/>
          <p:nvPr/>
        </p:nvSpPr>
        <p:spPr>
          <a:xfrm>
            <a:off x="2986785" y="5126573"/>
            <a:ext cx="120226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3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</a:t>
            </a:r>
            <a:endParaRPr lang="en-GB" sz="1300" b="1" i="1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20411754-A105-02D6-A53B-46D48AFBF02C}"/>
              </a:ext>
            </a:extLst>
          </p:cNvPr>
          <p:cNvSpPr/>
          <p:nvPr/>
        </p:nvSpPr>
        <p:spPr>
          <a:xfrm>
            <a:off x="5258369" y="5539457"/>
            <a:ext cx="1024693" cy="111237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5" name="TextBox 994">
            <a:extLst>
              <a:ext uri="{FF2B5EF4-FFF2-40B4-BE49-F238E27FC236}">
                <a16:creationId xmlns:a16="http://schemas.microsoft.com/office/drawing/2014/main" id="{8C5532C4-9E1F-FE51-B14D-D7848F4B36A7}"/>
              </a:ext>
            </a:extLst>
          </p:cNvPr>
          <p:cNvSpPr txBox="1"/>
          <p:nvPr/>
        </p:nvSpPr>
        <p:spPr>
          <a:xfrm>
            <a:off x="5488000" y="5541399"/>
            <a:ext cx="5193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Partner gene</a:t>
            </a:r>
          </a:p>
        </p:txBody>
      </p:sp>
      <p:cxnSp>
        <p:nvCxnSpPr>
          <p:cNvPr id="1030" name="Straight Connector 1029">
            <a:extLst>
              <a:ext uri="{FF2B5EF4-FFF2-40B4-BE49-F238E27FC236}">
                <a16:creationId xmlns:a16="http://schemas.microsoft.com/office/drawing/2014/main" id="{9B01C771-B4C4-5D1A-6649-87D5BFE2DE85}"/>
              </a:ext>
            </a:extLst>
          </p:cNvPr>
          <p:cNvCxnSpPr>
            <a:cxnSpLocks/>
          </p:cNvCxnSpPr>
          <p:nvPr/>
        </p:nvCxnSpPr>
        <p:spPr>
          <a:xfrm>
            <a:off x="5257125" y="6044343"/>
            <a:ext cx="0" cy="36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TextBox 1030">
            <a:extLst>
              <a:ext uri="{FF2B5EF4-FFF2-40B4-BE49-F238E27FC236}">
                <a16:creationId xmlns:a16="http://schemas.microsoft.com/office/drawing/2014/main" id="{D18DE184-1114-7C49-0B44-C90B60E7B3FC}"/>
              </a:ext>
            </a:extLst>
          </p:cNvPr>
          <p:cNvSpPr txBox="1"/>
          <p:nvPr/>
        </p:nvSpPr>
        <p:spPr>
          <a:xfrm>
            <a:off x="5167352" y="6085693"/>
            <a:ext cx="179547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365aa</a:t>
            </a:r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62AA08B5-DB6C-CCDC-AE51-31F8D6FEAEDE}"/>
              </a:ext>
            </a:extLst>
          </p:cNvPr>
          <p:cNvSpPr/>
          <p:nvPr/>
        </p:nvSpPr>
        <p:spPr>
          <a:xfrm>
            <a:off x="5258369" y="5937453"/>
            <a:ext cx="1024693" cy="111237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3" name="TextBox 1002">
            <a:extLst>
              <a:ext uri="{FF2B5EF4-FFF2-40B4-BE49-F238E27FC236}">
                <a16:creationId xmlns:a16="http://schemas.microsoft.com/office/drawing/2014/main" id="{54B003AD-9813-8B38-599C-D3AE67194564}"/>
              </a:ext>
            </a:extLst>
          </p:cNvPr>
          <p:cNvSpPr txBox="1"/>
          <p:nvPr/>
        </p:nvSpPr>
        <p:spPr>
          <a:xfrm>
            <a:off x="5352983" y="5939395"/>
            <a:ext cx="578685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7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Fusion partner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B62820FC-DE7B-BE1E-341C-4818A7AB05B9}"/>
              </a:ext>
            </a:extLst>
          </p:cNvPr>
          <p:cNvSpPr txBox="1"/>
          <p:nvPr/>
        </p:nvSpPr>
        <p:spPr>
          <a:xfrm>
            <a:off x="3162279" y="5841699"/>
            <a:ext cx="70852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ESR1 fusion</a:t>
            </a:r>
            <a:b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protein</a:t>
            </a: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26122F02-8595-5C3D-81CC-AC9BBAD3D7F6}"/>
              </a:ext>
            </a:extLst>
          </p:cNvPr>
          <p:cNvSpPr/>
          <p:nvPr/>
        </p:nvSpPr>
        <p:spPr>
          <a:xfrm>
            <a:off x="2902435" y="1052736"/>
            <a:ext cx="3497692" cy="154875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F2D1AF8-ECBE-877F-CD54-0982B6464CF6}"/>
              </a:ext>
            </a:extLst>
          </p:cNvPr>
          <p:cNvSpPr/>
          <p:nvPr/>
        </p:nvSpPr>
        <p:spPr>
          <a:xfrm>
            <a:off x="2902435" y="2689512"/>
            <a:ext cx="3497692" cy="95988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708C272C-9E8F-E6C7-0F36-F01874116F19}"/>
              </a:ext>
            </a:extLst>
          </p:cNvPr>
          <p:cNvSpPr/>
          <p:nvPr/>
        </p:nvSpPr>
        <p:spPr>
          <a:xfrm>
            <a:off x="2902435" y="3741071"/>
            <a:ext cx="3497692" cy="12328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586BCBEF-043A-5832-E278-7A6703D9CB7A}"/>
              </a:ext>
            </a:extLst>
          </p:cNvPr>
          <p:cNvSpPr/>
          <p:nvPr/>
        </p:nvSpPr>
        <p:spPr>
          <a:xfrm>
            <a:off x="2902435" y="5066952"/>
            <a:ext cx="3497692" cy="115340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98C0FB59-1FF6-B1B9-9984-C2D449701C56}"/>
              </a:ext>
            </a:extLst>
          </p:cNvPr>
          <p:cNvSpPr txBox="1"/>
          <p:nvPr/>
        </p:nvSpPr>
        <p:spPr>
          <a:xfrm>
            <a:off x="1779011" y="3902487"/>
            <a:ext cx="78707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Breast cancer</a:t>
            </a:r>
            <a:b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cells at</a:t>
            </a:r>
            <a:b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metastatic</a:t>
            </a:r>
            <a:b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site</a:t>
            </a:r>
          </a:p>
        </p:txBody>
      </p: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99E75D4F-D7D5-1A50-9144-F7998EA7500C}"/>
              </a:ext>
            </a:extLst>
          </p:cNvPr>
          <p:cNvCxnSpPr/>
          <p:nvPr/>
        </p:nvCxnSpPr>
        <p:spPr>
          <a:xfrm>
            <a:off x="2243835" y="3250524"/>
            <a:ext cx="0" cy="203232"/>
          </a:xfrm>
          <a:prstGeom prst="line">
            <a:avLst/>
          </a:prstGeom>
          <a:ln w="12700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7E1262FA-CF70-AC7B-8B37-844C6201C70F}"/>
              </a:ext>
            </a:extLst>
          </p:cNvPr>
          <p:cNvCxnSpPr/>
          <p:nvPr/>
        </p:nvCxnSpPr>
        <p:spPr>
          <a:xfrm>
            <a:off x="2243835" y="2840949"/>
            <a:ext cx="0" cy="203232"/>
          </a:xfrm>
          <a:prstGeom prst="line">
            <a:avLst/>
          </a:prstGeom>
          <a:ln w="12700">
            <a:solidFill>
              <a:schemeClr val="tx1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4" name="TextBox 1043">
            <a:extLst>
              <a:ext uri="{FF2B5EF4-FFF2-40B4-BE49-F238E27FC236}">
                <a16:creationId xmlns:a16="http://schemas.microsoft.com/office/drawing/2014/main" id="{6CCBF8D9-416C-F2DB-BDA4-7F3A0A41EB38}"/>
              </a:ext>
            </a:extLst>
          </p:cNvPr>
          <p:cNvSpPr txBox="1"/>
          <p:nvPr/>
        </p:nvSpPr>
        <p:spPr>
          <a:xfrm>
            <a:off x="1867176" y="3071511"/>
            <a:ext cx="61074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Metastasis</a:t>
            </a:r>
          </a:p>
        </p:txBody>
      </p:sp>
      <p:sp>
        <p:nvSpPr>
          <p:cNvPr id="1045" name="Freeform 1044">
            <a:extLst>
              <a:ext uri="{FF2B5EF4-FFF2-40B4-BE49-F238E27FC236}">
                <a16:creationId xmlns:a16="http://schemas.microsoft.com/office/drawing/2014/main" id="{C6CF92ED-A65C-0D1D-D34B-F0E7403FAB31}"/>
              </a:ext>
            </a:extLst>
          </p:cNvPr>
          <p:cNvSpPr/>
          <p:nvPr/>
        </p:nvSpPr>
        <p:spPr>
          <a:xfrm>
            <a:off x="2524124" y="3218654"/>
            <a:ext cx="350073" cy="476250"/>
          </a:xfrm>
          <a:custGeom>
            <a:avLst/>
            <a:gdLst>
              <a:gd name="connsiteX0" fmla="*/ 0 w 317500"/>
              <a:gd name="connsiteY0" fmla="*/ 476250 h 476250"/>
              <a:gd name="connsiteX1" fmla="*/ 60325 w 317500"/>
              <a:gd name="connsiteY1" fmla="*/ 431800 h 476250"/>
              <a:gd name="connsiteX2" fmla="*/ 114300 w 317500"/>
              <a:gd name="connsiteY2" fmla="*/ 215900 h 476250"/>
              <a:gd name="connsiteX3" fmla="*/ 161925 w 317500"/>
              <a:gd name="connsiteY3" fmla="*/ 88900 h 476250"/>
              <a:gd name="connsiteX4" fmla="*/ 244475 w 317500"/>
              <a:gd name="connsiteY4" fmla="*/ 15875 h 476250"/>
              <a:gd name="connsiteX5" fmla="*/ 317500 w 317500"/>
              <a:gd name="connsiteY5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0" h="476250">
                <a:moveTo>
                  <a:pt x="0" y="476250"/>
                </a:moveTo>
                <a:cubicBezTo>
                  <a:pt x="20637" y="475721"/>
                  <a:pt x="41275" y="475192"/>
                  <a:pt x="60325" y="431800"/>
                </a:cubicBezTo>
                <a:cubicBezTo>
                  <a:pt x="79375" y="388408"/>
                  <a:pt x="97367" y="273050"/>
                  <a:pt x="114300" y="215900"/>
                </a:cubicBezTo>
                <a:cubicBezTo>
                  <a:pt x="131233" y="158750"/>
                  <a:pt x="140229" y="122237"/>
                  <a:pt x="161925" y="88900"/>
                </a:cubicBezTo>
                <a:cubicBezTo>
                  <a:pt x="183621" y="55562"/>
                  <a:pt x="218546" y="30692"/>
                  <a:pt x="244475" y="15875"/>
                </a:cubicBezTo>
                <a:cubicBezTo>
                  <a:pt x="270404" y="1058"/>
                  <a:pt x="293952" y="529"/>
                  <a:pt x="317500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6" name="Freeform 1045">
            <a:extLst>
              <a:ext uri="{FF2B5EF4-FFF2-40B4-BE49-F238E27FC236}">
                <a16:creationId xmlns:a16="http://schemas.microsoft.com/office/drawing/2014/main" id="{BDD7856D-B512-C03A-84F2-4C6C079A3E7C}"/>
              </a:ext>
            </a:extLst>
          </p:cNvPr>
          <p:cNvSpPr/>
          <p:nvPr/>
        </p:nvSpPr>
        <p:spPr>
          <a:xfrm flipV="1">
            <a:off x="2524124" y="3701887"/>
            <a:ext cx="350073" cy="754597"/>
          </a:xfrm>
          <a:custGeom>
            <a:avLst/>
            <a:gdLst>
              <a:gd name="connsiteX0" fmla="*/ 0 w 317500"/>
              <a:gd name="connsiteY0" fmla="*/ 476250 h 476250"/>
              <a:gd name="connsiteX1" fmla="*/ 60325 w 317500"/>
              <a:gd name="connsiteY1" fmla="*/ 431800 h 476250"/>
              <a:gd name="connsiteX2" fmla="*/ 114300 w 317500"/>
              <a:gd name="connsiteY2" fmla="*/ 215900 h 476250"/>
              <a:gd name="connsiteX3" fmla="*/ 161925 w 317500"/>
              <a:gd name="connsiteY3" fmla="*/ 88900 h 476250"/>
              <a:gd name="connsiteX4" fmla="*/ 244475 w 317500"/>
              <a:gd name="connsiteY4" fmla="*/ 15875 h 476250"/>
              <a:gd name="connsiteX5" fmla="*/ 317500 w 317500"/>
              <a:gd name="connsiteY5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0" h="476250">
                <a:moveTo>
                  <a:pt x="0" y="476250"/>
                </a:moveTo>
                <a:cubicBezTo>
                  <a:pt x="20637" y="475721"/>
                  <a:pt x="41275" y="475192"/>
                  <a:pt x="60325" y="431800"/>
                </a:cubicBezTo>
                <a:cubicBezTo>
                  <a:pt x="79375" y="388408"/>
                  <a:pt x="97367" y="273050"/>
                  <a:pt x="114300" y="215900"/>
                </a:cubicBezTo>
                <a:cubicBezTo>
                  <a:pt x="131233" y="158750"/>
                  <a:pt x="140229" y="122237"/>
                  <a:pt x="161925" y="88900"/>
                </a:cubicBezTo>
                <a:cubicBezTo>
                  <a:pt x="183621" y="55562"/>
                  <a:pt x="218546" y="30692"/>
                  <a:pt x="244475" y="15875"/>
                </a:cubicBezTo>
                <a:cubicBezTo>
                  <a:pt x="270404" y="1058"/>
                  <a:pt x="293952" y="529"/>
                  <a:pt x="317500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7" name="Freeform 1046">
            <a:extLst>
              <a:ext uri="{FF2B5EF4-FFF2-40B4-BE49-F238E27FC236}">
                <a16:creationId xmlns:a16="http://schemas.microsoft.com/office/drawing/2014/main" id="{7ACB4236-EBCA-B379-93A8-83F216C42EFF}"/>
              </a:ext>
            </a:extLst>
          </p:cNvPr>
          <p:cNvSpPr/>
          <p:nvPr/>
        </p:nvSpPr>
        <p:spPr>
          <a:xfrm>
            <a:off x="2524122" y="3689003"/>
            <a:ext cx="360837" cy="2047425"/>
          </a:xfrm>
          <a:custGeom>
            <a:avLst/>
            <a:gdLst>
              <a:gd name="connsiteX0" fmla="*/ 0 w 285750"/>
              <a:gd name="connsiteY0" fmla="*/ 1766 h 2052816"/>
              <a:gd name="connsiteX1" fmla="*/ 44450 w 285750"/>
              <a:gd name="connsiteY1" fmla="*/ 204966 h 2052816"/>
              <a:gd name="connsiteX2" fmla="*/ 107950 w 285750"/>
              <a:gd name="connsiteY2" fmla="*/ 1287641 h 2052816"/>
              <a:gd name="connsiteX3" fmla="*/ 193675 w 285750"/>
              <a:gd name="connsiteY3" fmla="*/ 1894066 h 2052816"/>
              <a:gd name="connsiteX4" fmla="*/ 285750 w 285750"/>
              <a:gd name="connsiteY4" fmla="*/ 2052816 h 205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" h="2052816">
                <a:moveTo>
                  <a:pt x="0" y="1766"/>
                </a:moveTo>
                <a:cubicBezTo>
                  <a:pt x="13229" y="-3790"/>
                  <a:pt x="26458" y="-9346"/>
                  <a:pt x="44450" y="204966"/>
                </a:cubicBezTo>
                <a:cubicBezTo>
                  <a:pt x="62442" y="419278"/>
                  <a:pt x="83079" y="1006124"/>
                  <a:pt x="107950" y="1287641"/>
                </a:cubicBezTo>
                <a:cubicBezTo>
                  <a:pt x="132821" y="1569158"/>
                  <a:pt x="164042" y="1766537"/>
                  <a:pt x="193675" y="1894066"/>
                </a:cubicBezTo>
                <a:cubicBezTo>
                  <a:pt x="223308" y="2021595"/>
                  <a:pt x="254529" y="2037205"/>
                  <a:pt x="285750" y="2052816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" name="Freeform 1047">
            <a:extLst>
              <a:ext uri="{FF2B5EF4-FFF2-40B4-BE49-F238E27FC236}">
                <a16:creationId xmlns:a16="http://schemas.microsoft.com/office/drawing/2014/main" id="{0AC97E35-3F07-ADC4-BF3F-A5254984710E}"/>
              </a:ext>
            </a:extLst>
          </p:cNvPr>
          <p:cNvSpPr/>
          <p:nvPr/>
        </p:nvSpPr>
        <p:spPr>
          <a:xfrm flipV="1">
            <a:off x="2532784" y="1623190"/>
            <a:ext cx="360837" cy="2047425"/>
          </a:xfrm>
          <a:custGeom>
            <a:avLst/>
            <a:gdLst>
              <a:gd name="connsiteX0" fmla="*/ 0 w 285750"/>
              <a:gd name="connsiteY0" fmla="*/ 1766 h 2052816"/>
              <a:gd name="connsiteX1" fmla="*/ 44450 w 285750"/>
              <a:gd name="connsiteY1" fmla="*/ 204966 h 2052816"/>
              <a:gd name="connsiteX2" fmla="*/ 107950 w 285750"/>
              <a:gd name="connsiteY2" fmla="*/ 1287641 h 2052816"/>
              <a:gd name="connsiteX3" fmla="*/ 193675 w 285750"/>
              <a:gd name="connsiteY3" fmla="*/ 1894066 h 2052816"/>
              <a:gd name="connsiteX4" fmla="*/ 285750 w 285750"/>
              <a:gd name="connsiteY4" fmla="*/ 2052816 h 205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" h="2052816">
                <a:moveTo>
                  <a:pt x="0" y="1766"/>
                </a:moveTo>
                <a:cubicBezTo>
                  <a:pt x="13229" y="-3790"/>
                  <a:pt x="26458" y="-9346"/>
                  <a:pt x="44450" y="204966"/>
                </a:cubicBezTo>
                <a:cubicBezTo>
                  <a:pt x="62442" y="419278"/>
                  <a:pt x="83079" y="1006124"/>
                  <a:pt x="107950" y="1287641"/>
                </a:cubicBezTo>
                <a:cubicBezTo>
                  <a:pt x="132821" y="1569158"/>
                  <a:pt x="164042" y="1766537"/>
                  <a:pt x="193675" y="1894066"/>
                </a:cubicBezTo>
                <a:cubicBezTo>
                  <a:pt x="223308" y="2021595"/>
                  <a:pt x="254529" y="2037205"/>
                  <a:pt x="285750" y="2052816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0" name="Google Shape;850;p56"/>
          <p:cNvSpPr/>
          <p:nvPr/>
        </p:nvSpPr>
        <p:spPr>
          <a:xfrm>
            <a:off x="2899762" y="3746397"/>
            <a:ext cx="7592000" cy="1227503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lang="en-GB"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Freeform 1048">
            <a:extLst>
              <a:ext uri="{FF2B5EF4-FFF2-40B4-BE49-F238E27FC236}">
                <a16:creationId xmlns:a16="http://schemas.microsoft.com/office/drawing/2014/main" id="{C0112F0B-7157-CF7F-87F8-F4FA0C44686E}"/>
              </a:ext>
            </a:extLst>
          </p:cNvPr>
          <p:cNvSpPr/>
          <p:nvPr/>
        </p:nvSpPr>
        <p:spPr>
          <a:xfrm>
            <a:off x="1884230" y="1824829"/>
            <a:ext cx="423995" cy="981075"/>
          </a:xfrm>
          <a:custGeom>
            <a:avLst/>
            <a:gdLst>
              <a:gd name="connsiteX0" fmla="*/ 423995 w 423995"/>
              <a:gd name="connsiteY0" fmla="*/ 0 h 981075"/>
              <a:gd name="connsiteX1" fmla="*/ 360495 w 423995"/>
              <a:gd name="connsiteY1" fmla="*/ 120650 h 981075"/>
              <a:gd name="connsiteX2" fmla="*/ 106495 w 423995"/>
              <a:gd name="connsiteY2" fmla="*/ 415925 h 981075"/>
              <a:gd name="connsiteX3" fmla="*/ 1720 w 423995"/>
              <a:gd name="connsiteY3" fmla="*/ 565150 h 981075"/>
              <a:gd name="connsiteX4" fmla="*/ 46170 w 423995"/>
              <a:gd name="connsiteY4" fmla="*/ 622300 h 981075"/>
              <a:gd name="connsiteX5" fmla="*/ 109670 w 423995"/>
              <a:gd name="connsiteY5" fmla="*/ 781050 h 981075"/>
              <a:gd name="connsiteX6" fmla="*/ 214445 w 423995"/>
              <a:gd name="connsiteY6" fmla="*/ 892175 h 981075"/>
              <a:gd name="connsiteX7" fmla="*/ 357320 w 423995"/>
              <a:gd name="connsiteY7" fmla="*/ 939800 h 981075"/>
              <a:gd name="connsiteX8" fmla="*/ 401770 w 423995"/>
              <a:gd name="connsiteY8" fmla="*/ 949325 h 981075"/>
              <a:gd name="connsiteX9" fmla="*/ 423995 w 423995"/>
              <a:gd name="connsiteY9" fmla="*/ 98107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995" h="981075">
                <a:moveTo>
                  <a:pt x="423995" y="0"/>
                </a:moveTo>
                <a:cubicBezTo>
                  <a:pt x="418703" y="25664"/>
                  <a:pt x="413412" y="51329"/>
                  <a:pt x="360495" y="120650"/>
                </a:cubicBezTo>
                <a:cubicBezTo>
                  <a:pt x="307578" y="189971"/>
                  <a:pt x="166291" y="341842"/>
                  <a:pt x="106495" y="415925"/>
                </a:cubicBezTo>
                <a:cubicBezTo>
                  <a:pt x="46699" y="490008"/>
                  <a:pt x="11774" y="530754"/>
                  <a:pt x="1720" y="565150"/>
                </a:cubicBezTo>
                <a:cubicBezTo>
                  <a:pt x="-8334" y="599546"/>
                  <a:pt x="28178" y="586317"/>
                  <a:pt x="46170" y="622300"/>
                </a:cubicBezTo>
                <a:cubicBezTo>
                  <a:pt x="64162" y="658283"/>
                  <a:pt x="81624" y="736071"/>
                  <a:pt x="109670" y="781050"/>
                </a:cubicBezTo>
                <a:cubicBezTo>
                  <a:pt x="137716" y="826029"/>
                  <a:pt x="173170" y="865717"/>
                  <a:pt x="214445" y="892175"/>
                </a:cubicBezTo>
                <a:cubicBezTo>
                  <a:pt x="255720" y="918633"/>
                  <a:pt x="326099" y="930275"/>
                  <a:pt x="357320" y="939800"/>
                </a:cubicBezTo>
                <a:cubicBezTo>
                  <a:pt x="388541" y="949325"/>
                  <a:pt x="390658" y="942446"/>
                  <a:pt x="401770" y="949325"/>
                </a:cubicBezTo>
                <a:cubicBezTo>
                  <a:pt x="412882" y="956204"/>
                  <a:pt x="418438" y="968639"/>
                  <a:pt x="423995" y="981075"/>
                </a:cubicBezTo>
              </a:path>
            </a:pathLst>
          </a:cu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5" name="Freeform 1054">
            <a:extLst>
              <a:ext uri="{FF2B5EF4-FFF2-40B4-BE49-F238E27FC236}">
                <a16:creationId xmlns:a16="http://schemas.microsoft.com/office/drawing/2014/main" id="{3D6BE8EA-CEB8-B558-0122-0C868E7C02B7}"/>
              </a:ext>
            </a:extLst>
          </p:cNvPr>
          <p:cNvSpPr/>
          <p:nvPr/>
        </p:nvSpPr>
        <p:spPr>
          <a:xfrm>
            <a:off x="2083879" y="2332716"/>
            <a:ext cx="215592" cy="156095"/>
          </a:xfrm>
          <a:custGeom>
            <a:avLst/>
            <a:gdLst>
              <a:gd name="connsiteX0" fmla="*/ 113221 w 215592"/>
              <a:gd name="connsiteY0" fmla="*/ 113 h 156095"/>
              <a:gd name="connsiteX1" fmla="*/ 43371 w 215592"/>
              <a:gd name="connsiteY1" fmla="*/ 28688 h 156095"/>
              <a:gd name="connsiteX2" fmla="*/ 2096 w 215592"/>
              <a:gd name="connsiteY2" fmla="*/ 89013 h 156095"/>
              <a:gd name="connsiteX3" fmla="*/ 11621 w 215592"/>
              <a:gd name="connsiteY3" fmla="*/ 127113 h 156095"/>
              <a:gd name="connsiteX4" fmla="*/ 59246 w 215592"/>
              <a:gd name="connsiteY4" fmla="*/ 152513 h 156095"/>
              <a:gd name="connsiteX5" fmla="*/ 141796 w 215592"/>
              <a:gd name="connsiteY5" fmla="*/ 152513 h 156095"/>
              <a:gd name="connsiteX6" fmla="*/ 198946 w 215592"/>
              <a:gd name="connsiteY6" fmla="*/ 120763 h 156095"/>
              <a:gd name="connsiteX7" fmla="*/ 214821 w 215592"/>
              <a:gd name="connsiteY7" fmla="*/ 82663 h 156095"/>
              <a:gd name="connsiteX8" fmla="*/ 179896 w 215592"/>
              <a:gd name="connsiteY8" fmla="*/ 38213 h 156095"/>
              <a:gd name="connsiteX9" fmla="*/ 113221 w 215592"/>
              <a:gd name="connsiteY9" fmla="*/ 113 h 15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592" h="156095">
                <a:moveTo>
                  <a:pt x="113221" y="113"/>
                </a:moveTo>
                <a:cubicBezTo>
                  <a:pt x="90467" y="-1474"/>
                  <a:pt x="61892" y="13871"/>
                  <a:pt x="43371" y="28688"/>
                </a:cubicBezTo>
                <a:cubicBezTo>
                  <a:pt x="24850" y="43505"/>
                  <a:pt x="7388" y="72609"/>
                  <a:pt x="2096" y="89013"/>
                </a:cubicBezTo>
                <a:cubicBezTo>
                  <a:pt x="-3196" y="105417"/>
                  <a:pt x="2096" y="116530"/>
                  <a:pt x="11621" y="127113"/>
                </a:cubicBezTo>
                <a:cubicBezTo>
                  <a:pt x="21146" y="137696"/>
                  <a:pt x="37550" y="148280"/>
                  <a:pt x="59246" y="152513"/>
                </a:cubicBezTo>
                <a:cubicBezTo>
                  <a:pt x="80942" y="156746"/>
                  <a:pt x="118513" y="157805"/>
                  <a:pt x="141796" y="152513"/>
                </a:cubicBezTo>
                <a:cubicBezTo>
                  <a:pt x="165079" y="147221"/>
                  <a:pt x="186775" y="132405"/>
                  <a:pt x="198946" y="120763"/>
                </a:cubicBezTo>
                <a:cubicBezTo>
                  <a:pt x="211117" y="109121"/>
                  <a:pt x="217996" y="96421"/>
                  <a:pt x="214821" y="82663"/>
                </a:cubicBezTo>
                <a:cubicBezTo>
                  <a:pt x="211646" y="68905"/>
                  <a:pt x="190479" y="49325"/>
                  <a:pt x="179896" y="38213"/>
                </a:cubicBezTo>
                <a:cubicBezTo>
                  <a:pt x="169313" y="27101"/>
                  <a:pt x="135975" y="1700"/>
                  <a:pt x="113221" y="113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Oval 1055">
            <a:extLst>
              <a:ext uri="{FF2B5EF4-FFF2-40B4-BE49-F238E27FC236}">
                <a16:creationId xmlns:a16="http://schemas.microsoft.com/office/drawing/2014/main" id="{E250A287-6800-66BC-14E4-94E28BDEC84F}"/>
              </a:ext>
            </a:extLst>
          </p:cNvPr>
          <p:cNvSpPr/>
          <p:nvPr/>
        </p:nvSpPr>
        <p:spPr>
          <a:xfrm>
            <a:off x="2121883" y="2386563"/>
            <a:ext cx="144016" cy="69231"/>
          </a:xfrm>
          <a:prstGeom prst="ellipse">
            <a:avLst/>
          </a:prstGeom>
          <a:gradFill flip="none" rotWithShape="1">
            <a:gsLst>
              <a:gs pos="50000">
                <a:srgbClr val="AE8BC7"/>
              </a:gs>
              <a:gs pos="0">
                <a:schemeClr val="accent5"/>
              </a:gs>
              <a:gs pos="10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7" name="Freeform 1056">
            <a:extLst>
              <a:ext uri="{FF2B5EF4-FFF2-40B4-BE49-F238E27FC236}">
                <a16:creationId xmlns:a16="http://schemas.microsoft.com/office/drawing/2014/main" id="{2DB1E352-8862-3259-B2EC-935DABF584DE}"/>
              </a:ext>
            </a:extLst>
          </p:cNvPr>
          <p:cNvSpPr/>
          <p:nvPr/>
        </p:nvSpPr>
        <p:spPr>
          <a:xfrm>
            <a:off x="2141029" y="2212066"/>
            <a:ext cx="215592" cy="156095"/>
          </a:xfrm>
          <a:custGeom>
            <a:avLst/>
            <a:gdLst>
              <a:gd name="connsiteX0" fmla="*/ 113221 w 215592"/>
              <a:gd name="connsiteY0" fmla="*/ 113 h 156095"/>
              <a:gd name="connsiteX1" fmla="*/ 43371 w 215592"/>
              <a:gd name="connsiteY1" fmla="*/ 28688 h 156095"/>
              <a:gd name="connsiteX2" fmla="*/ 2096 w 215592"/>
              <a:gd name="connsiteY2" fmla="*/ 89013 h 156095"/>
              <a:gd name="connsiteX3" fmla="*/ 11621 w 215592"/>
              <a:gd name="connsiteY3" fmla="*/ 127113 h 156095"/>
              <a:gd name="connsiteX4" fmla="*/ 59246 w 215592"/>
              <a:gd name="connsiteY4" fmla="*/ 152513 h 156095"/>
              <a:gd name="connsiteX5" fmla="*/ 141796 w 215592"/>
              <a:gd name="connsiteY5" fmla="*/ 152513 h 156095"/>
              <a:gd name="connsiteX6" fmla="*/ 198946 w 215592"/>
              <a:gd name="connsiteY6" fmla="*/ 120763 h 156095"/>
              <a:gd name="connsiteX7" fmla="*/ 214821 w 215592"/>
              <a:gd name="connsiteY7" fmla="*/ 82663 h 156095"/>
              <a:gd name="connsiteX8" fmla="*/ 179896 w 215592"/>
              <a:gd name="connsiteY8" fmla="*/ 38213 h 156095"/>
              <a:gd name="connsiteX9" fmla="*/ 113221 w 215592"/>
              <a:gd name="connsiteY9" fmla="*/ 113 h 15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592" h="156095">
                <a:moveTo>
                  <a:pt x="113221" y="113"/>
                </a:moveTo>
                <a:cubicBezTo>
                  <a:pt x="90467" y="-1474"/>
                  <a:pt x="61892" y="13871"/>
                  <a:pt x="43371" y="28688"/>
                </a:cubicBezTo>
                <a:cubicBezTo>
                  <a:pt x="24850" y="43505"/>
                  <a:pt x="7388" y="72609"/>
                  <a:pt x="2096" y="89013"/>
                </a:cubicBezTo>
                <a:cubicBezTo>
                  <a:pt x="-3196" y="105417"/>
                  <a:pt x="2096" y="116530"/>
                  <a:pt x="11621" y="127113"/>
                </a:cubicBezTo>
                <a:cubicBezTo>
                  <a:pt x="21146" y="137696"/>
                  <a:pt x="37550" y="148280"/>
                  <a:pt x="59246" y="152513"/>
                </a:cubicBezTo>
                <a:cubicBezTo>
                  <a:pt x="80942" y="156746"/>
                  <a:pt x="118513" y="157805"/>
                  <a:pt x="141796" y="152513"/>
                </a:cubicBezTo>
                <a:cubicBezTo>
                  <a:pt x="165079" y="147221"/>
                  <a:pt x="186775" y="132405"/>
                  <a:pt x="198946" y="120763"/>
                </a:cubicBezTo>
                <a:cubicBezTo>
                  <a:pt x="211117" y="109121"/>
                  <a:pt x="217996" y="96421"/>
                  <a:pt x="214821" y="82663"/>
                </a:cubicBezTo>
                <a:cubicBezTo>
                  <a:pt x="211646" y="68905"/>
                  <a:pt x="190479" y="49325"/>
                  <a:pt x="179896" y="38213"/>
                </a:cubicBezTo>
                <a:cubicBezTo>
                  <a:pt x="169313" y="27101"/>
                  <a:pt x="135975" y="1700"/>
                  <a:pt x="113221" y="113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8" name="Oval 1057">
            <a:extLst>
              <a:ext uri="{FF2B5EF4-FFF2-40B4-BE49-F238E27FC236}">
                <a16:creationId xmlns:a16="http://schemas.microsoft.com/office/drawing/2014/main" id="{094239A2-5BFB-3DD2-E097-25A4BC9C67DA}"/>
              </a:ext>
            </a:extLst>
          </p:cNvPr>
          <p:cNvSpPr/>
          <p:nvPr/>
        </p:nvSpPr>
        <p:spPr>
          <a:xfrm>
            <a:off x="2179033" y="2265913"/>
            <a:ext cx="144016" cy="69231"/>
          </a:xfrm>
          <a:prstGeom prst="ellipse">
            <a:avLst/>
          </a:prstGeom>
          <a:gradFill flip="none" rotWithShape="1">
            <a:gsLst>
              <a:gs pos="50000">
                <a:srgbClr val="AE8BC7"/>
              </a:gs>
              <a:gs pos="0">
                <a:schemeClr val="accent5"/>
              </a:gs>
              <a:gs pos="10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1" name="Freeform 1060">
            <a:extLst>
              <a:ext uri="{FF2B5EF4-FFF2-40B4-BE49-F238E27FC236}">
                <a16:creationId xmlns:a16="http://schemas.microsoft.com/office/drawing/2014/main" id="{75668AC2-3E0E-DA91-4F55-8077E9F8F364}"/>
              </a:ext>
            </a:extLst>
          </p:cNvPr>
          <p:cNvSpPr/>
          <p:nvPr/>
        </p:nvSpPr>
        <p:spPr>
          <a:xfrm>
            <a:off x="2255329" y="2326366"/>
            <a:ext cx="215592" cy="156095"/>
          </a:xfrm>
          <a:custGeom>
            <a:avLst/>
            <a:gdLst>
              <a:gd name="connsiteX0" fmla="*/ 113221 w 215592"/>
              <a:gd name="connsiteY0" fmla="*/ 113 h 156095"/>
              <a:gd name="connsiteX1" fmla="*/ 43371 w 215592"/>
              <a:gd name="connsiteY1" fmla="*/ 28688 h 156095"/>
              <a:gd name="connsiteX2" fmla="*/ 2096 w 215592"/>
              <a:gd name="connsiteY2" fmla="*/ 89013 h 156095"/>
              <a:gd name="connsiteX3" fmla="*/ 11621 w 215592"/>
              <a:gd name="connsiteY3" fmla="*/ 127113 h 156095"/>
              <a:gd name="connsiteX4" fmla="*/ 59246 w 215592"/>
              <a:gd name="connsiteY4" fmla="*/ 152513 h 156095"/>
              <a:gd name="connsiteX5" fmla="*/ 141796 w 215592"/>
              <a:gd name="connsiteY5" fmla="*/ 152513 h 156095"/>
              <a:gd name="connsiteX6" fmla="*/ 198946 w 215592"/>
              <a:gd name="connsiteY6" fmla="*/ 120763 h 156095"/>
              <a:gd name="connsiteX7" fmla="*/ 214821 w 215592"/>
              <a:gd name="connsiteY7" fmla="*/ 82663 h 156095"/>
              <a:gd name="connsiteX8" fmla="*/ 179896 w 215592"/>
              <a:gd name="connsiteY8" fmla="*/ 38213 h 156095"/>
              <a:gd name="connsiteX9" fmla="*/ 113221 w 215592"/>
              <a:gd name="connsiteY9" fmla="*/ 113 h 15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592" h="156095">
                <a:moveTo>
                  <a:pt x="113221" y="113"/>
                </a:moveTo>
                <a:cubicBezTo>
                  <a:pt x="90467" y="-1474"/>
                  <a:pt x="61892" y="13871"/>
                  <a:pt x="43371" y="28688"/>
                </a:cubicBezTo>
                <a:cubicBezTo>
                  <a:pt x="24850" y="43505"/>
                  <a:pt x="7388" y="72609"/>
                  <a:pt x="2096" y="89013"/>
                </a:cubicBezTo>
                <a:cubicBezTo>
                  <a:pt x="-3196" y="105417"/>
                  <a:pt x="2096" y="116530"/>
                  <a:pt x="11621" y="127113"/>
                </a:cubicBezTo>
                <a:cubicBezTo>
                  <a:pt x="21146" y="137696"/>
                  <a:pt x="37550" y="148280"/>
                  <a:pt x="59246" y="152513"/>
                </a:cubicBezTo>
                <a:cubicBezTo>
                  <a:pt x="80942" y="156746"/>
                  <a:pt x="118513" y="157805"/>
                  <a:pt x="141796" y="152513"/>
                </a:cubicBezTo>
                <a:cubicBezTo>
                  <a:pt x="165079" y="147221"/>
                  <a:pt x="186775" y="132405"/>
                  <a:pt x="198946" y="120763"/>
                </a:cubicBezTo>
                <a:cubicBezTo>
                  <a:pt x="211117" y="109121"/>
                  <a:pt x="217996" y="96421"/>
                  <a:pt x="214821" y="82663"/>
                </a:cubicBezTo>
                <a:cubicBezTo>
                  <a:pt x="211646" y="68905"/>
                  <a:pt x="190479" y="49325"/>
                  <a:pt x="179896" y="38213"/>
                </a:cubicBezTo>
                <a:cubicBezTo>
                  <a:pt x="169313" y="27101"/>
                  <a:pt x="135975" y="1700"/>
                  <a:pt x="113221" y="113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2" name="Oval 1061">
            <a:extLst>
              <a:ext uri="{FF2B5EF4-FFF2-40B4-BE49-F238E27FC236}">
                <a16:creationId xmlns:a16="http://schemas.microsoft.com/office/drawing/2014/main" id="{B89155AF-DC0E-6AFC-833B-D9A865229E6C}"/>
              </a:ext>
            </a:extLst>
          </p:cNvPr>
          <p:cNvSpPr/>
          <p:nvPr/>
        </p:nvSpPr>
        <p:spPr>
          <a:xfrm>
            <a:off x="2293333" y="2380213"/>
            <a:ext cx="144016" cy="69231"/>
          </a:xfrm>
          <a:prstGeom prst="ellipse">
            <a:avLst/>
          </a:prstGeom>
          <a:gradFill flip="none" rotWithShape="1">
            <a:gsLst>
              <a:gs pos="50000">
                <a:srgbClr val="AE8BC7"/>
              </a:gs>
              <a:gs pos="0">
                <a:schemeClr val="accent5"/>
              </a:gs>
              <a:gs pos="10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3" name="Freeform 1062">
            <a:extLst>
              <a:ext uri="{FF2B5EF4-FFF2-40B4-BE49-F238E27FC236}">
                <a16:creationId xmlns:a16="http://schemas.microsoft.com/office/drawing/2014/main" id="{AE8FAAB8-CD63-F626-FDB0-03FAC389C8C7}"/>
              </a:ext>
            </a:extLst>
          </p:cNvPr>
          <p:cNvSpPr/>
          <p:nvPr/>
        </p:nvSpPr>
        <p:spPr>
          <a:xfrm>
            <a:off x="2007679" y="2402566"/>
            <a:ext cx="215592" cy="156095"/>
          </a:xfrm>
          <a:custGeom>
            <a:avLst/>
            <a:gdLst>
              <a:gd name="connsiteX0" fmla="*/ 113221 w 215592"/>
              <a:gd name="connsiteY0" fmla="*/ 113 h 156095"/>
              <a:gd name="connsiteX1" fmla="*/ 43371 w 215592"/>
              <a:gd name="connsiteY1" fmla="*/ 28688 h 156095"/>
              <a:gd name="connsiteX2" fmla="*/ 2096 w 215592"/>
              <a:gd name="connsiteY2" fmla="*/ 89013 h 156095"/>
              <a:gd name="connsiteX3" fmla="*/ 11621 w 215592"/>
              <a:gd name="connsiteY3" fmla="*/ 127113 h 156095"/>
              <a:gd name="connsiteX4" fmla="*/ 59246 w 215592"/>
              <a:gd name="connsiteY4" fmla="*/ 152513 h 156095"/>
              <a:gd name="connsiteX5" fmla="*/ 141796 w 215592"/>
              <a:gd name="connsiteY5" fmla="*/ 152513 h 156095"/>
              <a:gd name="connsiteX6" fmla="*/ 198946 w 215592"/>
              <a:gd name="connsiteY6" fmla="*/ 120763 h 156095"/>
              <a:gd name="connsiteX7" fmla="*/ 214821 w 215592"/>
              <a:gd name="connsiteY7" fmla="*/ 82663 h 156095"/>
              <a:gd name="connsiteX8" fmla="*/ 179896 w 215592"/>
              <a:gd name="connsiteY8" fmla="*/ 38213 h 156095"/>
              <a:gd name="connsiteX9" fmla="*/ 113221 w 215592"/>
              <a:gd name="connsiteY9" fmla="*/ 113 h 15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592" h="156095">
                <a:moveTo>
                  <a:pt x="113221" y="113"/>
                </a:moveTo>
                <a:cubicBezTo>
                  <a:pt x="90467" y="-1474"/>
                  <a:pt x="61892" y="13871"/>
                  <a:pt x="43371" y="28688"/>
                </a:cubicBezTo>
                <a:cubicBezTo>
                  <a:pt x="24850" y="43505"/>
                  <a:pt x="7388" y="72609"/>
                  <a:pt x="2096" y="89013"/>
                </a:cubicBezTo>
                <a:cubicBezTo>
                  <a:pt x="-3196" y="105417"/>
                  <a:pt x="2096" y="116530"/>
                  <a:pt x="11621" y="127113"/>
                </a:cubicBezTo>
                <a:cubicBezTo>
                  <a:pt x="21146" y="137696"/>
                  <a:pt x="37550" y="148280"/>
                  <a:pt x="59246" y="152513"/>
                </a:cubicBezTo>
                <a:cubicBezTo>
                  <a:pt x="80942" y="156746"/>
                  <a:pt x="118513" y="157805"/>
                  <a:pt x="141796" y="152513"/>
                </a:cubicBezTo>
                <a:cubicBezTo>
                  <a:pt x="165079" y="147221"/>
                  <a:pt x="186775" y="132405"/>
                  <a:pt x="198946" y="120763"/>
                </a:cubicBezTo>
                <a:cubicBezTo>
                  <a:pt x="211117" y="109121"/>
                  <a:pt x="217996" y="96421"/>
                  <a:pt x="214821" y="82663"/>
                </a:cubicBezTo>
                <a:cubicBezTo>
                  <a:pt x="211646" y="68905"/>
                  <a:pt x="190479" y="49325"/>
                  <a:pt x="179896" y="38213"/>
                </a:cubicBezTo>
                <a:cubicBezTo>
                  <a:pt x="169313" y="27101"/>
                  <a:pt x="135975" y="1700"/>
                  <a:pt x="113221" y="113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4" name="Oval 1063">
            <a:extLst>
              <a:ext uri="{FF2B5EF4-FFF2-40B4-BE49-F238E27FC236}">
                <a16:creationId xmlns:a16="http://schemas.microsoft.com/office/drawing/2014/main" id="{C0001B74-39E9-1CFB-FC8B-2B3CCB757039}"/>
              </a:ext>
            </a:extLst>
          </p:cNvPr>
          <p:cNvSpPr/>
          <p:nvPr/>
        </p:nvSpPr>
        <p:spPr>
          <a:xfrm>
            <a:off x="2045683" y="2456413"/>
            <a:ext cx="144016" cy="69231"/>
          </a:xfrm>
          <a:prstGeom prst="ellipse">
            <a:avLst/>
          </a:prstGeom>
          <a:gradFill flip="none" rotWithShape="1">
            <a:gsLst>
              <a:gs pos="50000">
                <a:srgbClr val="AE8BC7"/>
              </a:gs>
              <a:gs pos="0">
                <a:schemeClr val="accent5"/>
              </a:gs>
              <a:gs pos="10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5" name="Freeform 1064">
            <a:extLst>
              <a:ext uri="{FF2B5EF4-FFF2-40B4-BE49-F238E27FC236}">
                <a16:creationId xmlns:a16="http://schemas.microsoft.com/office/drawing/2014/main" id="{5102A1D3-45B3-E248-6DC5-1548B36F0A8C}"/>
              </a:ext>
            </a:extLst>
          </p:cNvPr>
          <p:cNvSpPr/>
          <p:nvPr/>
        </p:nvSpPr>
        <p:spPr>
          <a:xfrm>
            <a:off x="2160079" y="2427966"/>
            <a:ext cx="215592" cy="156095"/>
          </a:xfrm>
          <a:custGeom>
            <a:avLst/>
            <a:gdLst>
              <a:gd name="connsiteX0" fmla="*/ 113221 w 215592"/>
              <a:gd name="connsiteY0" fmla="*/ 113 h 156095"/>
              <a:gd name="connsiteX1" fmla="*/ 43371 w 215592"/>
              <a:gd name="connsiteY1" fmla="*/ 28688 h 156095"/>
              <a:gd name="connsiteX2" fmla="*/ 2096 w 215592"/>
              <a:gd name="connsiteY2" fmla="*/ 89013 h 156095"/>
              <a:gd name="connsiteX3" fmla="*/ 11621 w 215592"/>
              <a:gd name="connsiteY3" fmla="*/ 127113 h 156095"/>
              <a:gd name="connsiteX4" fmla="*/ 59246 w 215592"/>
              <a:gd name="connsiteY4" fmla="*/ 152513 h 156095"/>
              <a:gd name="connsiteX5" fmla="*/ 141796 w 215592"/>
              <a:gd name="connsiteY5" fmla="*/ 152513 h 156095"/>
              <a:gd name="connsiteX6" fmla="*/ 198946 w 215592"/>
              <a:gd name="connsiteY6" fmla="*/ 120763 h 156095"/>
              <a:gd name="connsiteX7" fmla="*/ 214821 w 215592"/>
              <a:gd name="connsiteY7" fmla="*/ 82663 h 156095"/>
              <a:gd name="connsiteX8" fmla="*/ 179896 w 215592"/>
              <a:gd name="connsiteY8" fmla="*/ 38213 h 156095"/>
              <a:gd name="connsiteX9" fmla="*/ 113221 w 215592"/>
              <a:gd name="connsiteY9" fmla="*/ 113 h 15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592" h="156095">
                <a:moveTo>
                  <a:pt x="113221" y="113"/>
                </a:moveTo>
                <a:cubicBezTo>
                  <a:pt x="90467" y="-1474"/>
                  <a:pt x="61892" y="13871"/>
                  <a:pt x="43371" y="28688"/>
                </a:cubicBezTo>
                <a:cubicBezTo>
                  <a:pt x="24850" y="43505"/>
                  <a:pt x="7388" y="72609"/>
                  <a:pt x="2096" y="89013"/>
                </a:cubicBezTo>
                <a:cubicBezTo>
                  <a:pt x="-3196" y="105417"/>
                  <a:pt x="2096" y="116530"/>
                  <a:pt x="11621" y="127113"/>
                </a:cubicBezTo>
                <a:cubicBezTo>
                  <a:pt x="21146" y="137696"/>
                  <a:pt x="37550" y="148280"/>
                  <a:pt x="59246" y="152513"/>
                </a:cubicBezTo>
                <a:cubicBezTo>
                  <a:pt x="80942" y="156746"/>
                  <a:pt x="118513" y="157805"/>
                  <a:pt x="141796" y="152513"/>
                </a:cubicBezTo>
                <a:cubicBezTo>
                  <a:pt x="165079" y="147221"/>
                  <a:pt x="186775" y="132405"/>
                  <a:pt x="198946" y="120763"/>
                </a:cubicBezTo>
                <a:cubicBezTo>
                  <a:pt x="211117" y="109121"/>
                  <a:pt x="217996" y="96421"/>
                  <a:pt x="214821" y="82663"/>
                </a:cubicBezTo>
                <a:cubicBezTo>
                  <a:pt x="211646" y="68905"/>
                  <a:pt x="190479" y="49325"/>
                  <a:pt x="179896" y="38213"/>
                </a:cubicBezTo>
                <a:cubicBezTo>
                  <a:pt x="169313" y="27101"/>
                  <a:pt x="135975" y="1700"/>
                  <a:pt x="113221" y="113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6" name="Oval 1065">
            <a:extLst>
              <a:ext uri="{FF2B5EF4-FFF2-40B4-BE49-F238E27FC236}">
                <a16:creationId xmlns:a16="http://schemas.microsoft.com/office/drawing/2014/main" id="{511303EE-BDA7-0163-8816-A380EE8D07F2}"/>
              </a:ext>
            </a:extLst>
          </p:cNvPr>
          <p:cNvSpPr/>
          <p:nvPr/>
        </p:nvSpPr>
        <p:spPr>
          <a:xfrm>
            <a:off x="2198083" y="2481813"/>
            <a:ext cx="144016" cy="69231"/>
          </a:xfrm>
          <a:prstGeom prst="ellipse">
            <a:avLst/>
          </a:prstGeom>
          <a:gradFill flip="none" rotWithShape="1">
            <a:gsLst>
              <a:gs pos="50000">
                <a:srgbClr val="AE8BC7"/>
              </a:gs>
              <a:gs pos="0">
                <a:schemeClr val="accent5"/>
              </a:gs>
              <a:gs pos="10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9" name="Freeform 1058">
            <a:extLst>
              <a:ext uri="{FF2B5EF4-FFF2-40B4-BE49-F238E27FC236}">
                <a16:creationId xmlns:a16="http://schemas.microsoft.com/office/drawing/2014/main" id="{5F6DBA7A-771B-5541-2F38-231399EE709B}"/>
              </a:ext>
            </a:extLst>
          </p:cNvPr>
          <p:cNvSpPr/>
          <p:nvPr/>
        </p:nvSpPr>
        <p:spPr>
          <a:xfrm>
            <a:off x="1991804" y="2269216"/>
            <a:ext cx="215592" cy="156095"/>
          </a:xfrm>
          <a:custGeom>
            <a:avLst/>
            <a:gdLst>
              <a:gd name="connsiteX0" fmla="*/ 113221 w 215592"/>
              <a:gd name="connsiteY0" fmla="*/ 113 h 156095"/>
              <a:gd name="connsiteX1" fmla="*/ 43371 w 215592"/>
              <a:gd name="connsiteY1" fmla="*/ 28688 h 156095"/>
              <a:gd name="connsiteX2" fmla="*/ 2096 w 215592"/>
              <a:gd name="connsiteY2" fmla="*/ 89013 h 156095"/>
              <a:gd name="connsiteX3" fmla="*/ 11621 w 215592"/>
              <a:gd name="connsiteY3" fmla="*/ 127113 h 156095"/>
              <a:gd name="connsiteX4" fmla="*/ 59246 w 215592"/>
              <a:gd name="connsiteY4" fmla="*/ 152513 h 156095"/>
              <a:gd name="connsiteX5" fmla="*/ 141796 w 215592"/>
              <a:gd name="connsiteY5" fmla="*/ 152513 h 156095"/>
              <a:gd name="connsiteX6" fmla="*/ 198946 w 215592"/>
              <a:gd name="connsiteY6" fmla="*/ 120763 h 156095"/>
              <a:gd name="connsiteX7" fmla="*/ 214821 w 215592"/>
              <a:gd name="connsiteY7" fmla="*/ 82663 h 156095"/>
              <a:gd name="connsiteX8" fmla="*/ 179896 w 215592"/>
              <a:gd name="connsiteY8" fmla="*/ 38213 h 156095"/>
              <a:gd name="connsiteX9" fmla="*/ 113221 w 215592"/>
              <a:gd name="connsiteY9" fmla="*/ 113 h 15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592" h="156095">
                <a:moveTo>
                  <a:pt x="113221" y="113"/>
                </a:moveTo>
                <a:cubicBezTo>
                  <a:pt x="90467" y="-1474"/>
                  <a:pt x="61892" y="13871"/>
                  <a:pt x="43371" y="28688"/>
                </a:cubicBezTo>
                <a:cubicBezTo>
                  <a:pt x="24850" y="43505"/>
                  <a:pt x="7388" y="72609"/>
                  <a:pt x="2096" y="89013"/>
                </a:cubicBezTo>
                <a:cubicBezTo>
                  <a:pt x="-3196" y="105417"/>
                  <a:pt x="2096" y="116530"/>
                  <a:pt x="11621" y="127113"/>
                </a:cubicBezTo>
                <a:cubicBezTo>
                  <a:pt x="21146" y="137696"/>
                  <a:pt x="37550" y="148280"/>
                  <a:pt x="59246" y="152513"/>
                </a:cubicBezTo>
                <a:cubicBezTo>
                  <a:pt x="80942" y="156746"/>
                  <a:pt x="118513" y="157805"/>
                  <a:pt x="141796" y="152513"/>
                </a:cubicBezTo>
                <a:cubicBezTo>
                  <a:pt x="165079" y="147221"/>
                  <a:pt x="186775" y="132405"/>
                  <a:pt x="198946" y="120763"/>
                </a:cubicBezTo>
                <a:cubicBezTo>
                  <a:pt x="211117" y="109121"/>
                  <a:pt x="217996" y="96421"/>
                  <a:pt x="214821" y="82663"/>
                </a:cubicBezTo>
                <a:cubicBezTo>
                  <a:pt x="211646" y="68905"/>
                  <a:pt x="190479" y="49325"/>
                  <a:pt x="179896" y="38213"/>
                </a:cubicBezTo>
                <a:cubicBezTo>
                  <a:pt x="169313" y="27101"/>
                  <a:pt x="135975" y="1700"/>
                  <a:pt x="113221" y="113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0" name="Oval 1059">
            <a:extLst>
              <a:ext uri="{FF2B5EF4-FFF2-40B4-BE49-F238E27FC236}">
                <a16:creationId xmlns:a16="http://schemas.microsoft.com/office/drawing/2014/main" id="{017095EB-1F89-217F-C5B7-D08BA4185167}"/>
              </a:ext>
            </a:extLst>
          </p:cNvPr>
          <p:cNvSpPr/>
          <p:nvPr/>
        </p:nvSpPr>
        <p:spPr>
          <a:xfrm>
            <a:off x="2029808" y="2323063"/>
            <a:ext cx="144016" cy="69231"/>
          </a:xfrm>
          <a:prstGeom prst="ellipse">
            <a:avLst/>
          </a:prstGeom>
          <a:gradFill flip="none" rotWithShape="1">
            <a:gsLst>
              <a:gs pos="50000">
                <a:srgbClr val="AE8BC7"/>
              </a:gs>
              <a:gs pos="0">
                <a:schemeClr val="accent5"/>
              </a:gs>
              <a:gs pos="10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7" name="Freeform 1066">
            <a:extLst>
              <a:ext uri="{FF2B5EF4-FFF2-40B4-BE49-F238E27FC236}">
                <a16:creationId xmlns:a16="http://schemas.microsoft.com/office/drawing/2014/main" id="{19EFB22B-EA41-80B8-8D1E-F6A03F9EFDDC}"/>
              </a:ext>
            </a:extLst>
          </p:cNvPr>
          <p:cNvSpPr/>
          <p:nvPr/>
        </p:nvSpPr>
        <p:spPr>
          <a:xfrm>
            <a:off x="2083879" y="3624941"/>
            <a:ext cx="215592" cy="156095"/>
          </a:xfrm>
          <a:custGeom>
            <a:avLst/>
            <a:gdLst>
              <a:gd name="connsiteX0" fmla="*/ 113221 w 215592"/>
              <a:gd name="connsiteY0" fmla="*/ 113 h 156095"/>
              <a:gd name="connsiteX1" fmla="*/ 43371 w 215592"/>
              <a:gd name="connsiteY1" fmla="*/ 28688 h 156095"/>
              <a:gd name="connsiteX2" fmla="*/ 2096 w 215592"/>
              <a:gd name="connsiteY2" fmla="*/ 89013 h 156095"/>
              <a:gd name="connsiteX3" fmla="*/ 11621 w 215592"/>
              <a:gd name="connsiteY3" fmla="*/ 127113 h 156095"/>
              <a:gd name="connsiteX4" fmla="*/ 59246 w 215592"/>
              <a:gd name="connsiteY4" fmla="*/ 152513 h 156095"/>
              <a:gd name="connsiteX5" fmla="*/ 141796 w 215592"/>
              <a:gd name="connsiteY5" fmla="*/ 152513 h 156095"/>
              <a:gd name="connsiteX6" fmla="*/ 198946 w 215592"/>
              <a:gd name="connsiteY6" fmla="*/ 120763 h 156095"/>
              <a:gd name="connsiteX7" fmla="*/ 214821 w 215592"/>
              <a:gd name="connsiteY7" fmla="*/ 82663 h 156095"/>
              <a:gd name="connsiteX8" fmla="*/ 179896 w 215592"/>
              <a:gd name="connsiteY8" fmla="*/ 38213 h 156095"/>
              <a:gd name="connsiteX9" fmla="*/ 113221 w 215592"/>
              <a:gd name="connsiteY9" fmla="*/ 113 h 15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592" h="156095">
                <a:moveTo>
                  <a:pt x="113221" y="113"/>
                </a:moveTo>
                <a:cubicBezTo>
                  <a:pt x="90467" y="-1474"/>
                  <a:pt x="61892" y="13871"/>
                  <a:pt x="43371" y="28688"/>
                </a:cubicBezTo>
                <a:cubicBezTo>
                  <a:pt x="24850" y="43505"/>
                  <a:pt x="7388" y="72609"/>
                  <a:pt x="2096" y="89013"/>
                </a:cubicBezTo>
                <a:cubicBezTo>
                  <a:pt x="-3196" y="105417"/>
                  <a:pt x="2096" y="116530"/>
                  <a:pt x="11621" y="127113"/>
                </a:cubicBezTo>
                <a:cubicBezTo>
                  <a:pt x="21146" y="137696"/>
                  <a:pt x="37550" y="148280"/>
                  <a:pt x="59246" y="152513"/>
                </a:cubicBezTo>
                <a:cubicBezTo>
                  <a:pt x="80942" y="156746"/>
                  <a:pt x="118513" y="157805"/>
                  <a:pt x="141796" y="152513"/>
                </a:cubicBezTo>
                <a:cubicBezTo>
                  <a:pt x="165079" y="147221"/>
                  <a:pt x="186775" y="132405"/>
                  <a:pt x="198946" y="120763"/>
                </a:cubicBezTo>
                <a:cubicBezTo>
                  <a:pt x="211117" y="109121"/>
                  <a:pt x="217996" y="96421"/>
                  <a:pt x="214821" y="82663"/>
                </a:cubicBezTo>
                <a:cubicBezTo>
                  <a:pt x="211646" y="68905"/>
                  <a:pt x="190479" y="49325"/>
                  <a:pt x="179896" y="38213"/>
                </a:cubicBezTo>
                <a:cubicBezTo>
                  <a:pt x="169313" y="27101"/>
                  <a:pt x="135975" y="1700"/>
                  <a:pt x="113221" y="113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8" name="Oval 1067">
            <a:extLst>
              <a:ext uri="{FF2B5EF4-FFF2-40B4-BE49-F238E27FC236}">
                <a16:creationId xmlns:a16="http://schemas.microsoft.com/office/drawing/2014/main" id="{841957C6-35AE-699D-9D83-25A93BAA180C}"/>
              </a:ext>
            </a:extLst>
          </p:cNvPr>
          <p:cNvSpPr/>
          <p:nvPr/>
        </p:nvSpPr>
        <p:spPr>
          <a:xfrm>
            <a:off x="2121883" y="3678788"/>
            <a:ext cx="144016" cy="69231"/>
          </a:xfrm>
          <a:prstGeom prst="ellipse">
            <a:avLst/>
          </a:prstGeom>
          <a:gradFill flip="none" rotWithShape="1">
            <a:gsLst>
              <a:gs pos="50000">
                <a:srgbClr val="AE8BC7"/>
              </a:gs>
              <a:gs pos="0">
                <a:schemeClr val="accent5"/>
              </a:gs>
              <a:gs pos="10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9" name="Freeform 1068">
            <a:extLst>
              <a:ext uri="{FF2B5EF4-FFF2-40B4-BE49-F238E27FC236}">
                <a16:creationId xmlns:a16="http://schemas.microsoft.com/office/drawing/2014/main" id="{2ABEEABB-116C-4F05-217B-ACDA175A6E66}"/>
              </a:ext>
            </a:extLst>
          </p:cNvPr>
          <p:cNvSpPr/>
          <p:nvPr/>
        </p:nvSpPr>
        <p:spPr>
          <a:xfrm>
            <a:off x="2141029" y="3504291"/>
            <a:ext cx="215592" cy="156095"/>
          </a:xfrm>
          <a:custGeom>
            <a:avLst/>
            <a:gdLst>
              <a:gd name="connsiteX0" fmla="*/ 113221 w 215592"/>
              <a:gd name="connsiteY0" fmla="*/ 113 h 156095"/>
              <a:gd name="connsiteX1" fmla="*/ 43371 w 215592"/>
              <a:gd name="connsiteY1" fmla="*/ 28688 h 156095"/>
              <a:gd name="connsiteX2" fmla="*/ 2096 w 215592"/>
              <a:gd name="connsiteY2" fmla="*/ 89013 h 156095"/>
              <a:gd name="connsiteX3" fmla="*/ 11621 w 215592"/>
              <a:gd name="connsiteY3" fmla="*/ 127113 h 156095"/>
              <a:gd name="connsiteX4" fmla="*/ 59246 w 215592"/>
              <a:gd name="connsiteY4" fmla="*/ 152513 h 156095"/>
              <a:gd name="connsiteX5" fmla="*/ 141796 w 215592"/>
              <a:gd name="connsiteY5" fmla="*/ 152513 h 156095"/>
              <a:gd name="connsiteX6" fmla="*/ 198946 w 215592"/>
              <a:gd name="connsiteY6" fmla="*/ 120763 h 156095"/>
              <a:gd name="connsiteX7" fmla="*/ 214821 w 215592"/>
              <a:gd name="connsiteY7" fmla="*/ 82663 h 156095"/>
              <a:gd name="connsiteX8" fmla="*/ 179896 w 215592"/>
              <a:gd name="connsiteY8" fmla="*/ 38213 h 156095"/>
              <a:gd name="connsiteX9" fmla="*/ 113221 w 215592"/>
              <a:gd name="connsiteY9" fmla="*/ 113 h 15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592" h="156095">
                <a:moveTo>
                  <a:pt x="113221" y="113"/>
                </a:moveTo>
                <a:cubicBezTo>
                  <a:pt x="90467" y="-1474"/>
                  <a:pt x="61892" y="13871"/>
                  <a:pt x="43371" y="28688"/>
                </a:cubicBezTo>
                <a:cubicBezTo>
                  <a:pt x="24850" y="43505"/>
                  <a:pt x="7388" y="72609"/>
                  <a:pt x="2096" y="89013"/>
                </a:cubicBezTo>
                <a:cubicBezTo>
                  <a:pt x="-3196" y="105417"/>
                  <a:pt x="2096" y="116530"/>
                  <a:pt x="11621" y="127113"/>
                </a:cubicBezTo>
                <a:cubicBezTo>
                  <a:pt x="21146" y="137696"/>
                  <a:pt x="37550" y="148280"/>
                  <a:pt x="59246" y="152513"/>
                </a:cubicBezTo>
                <a:cubicBezTo>
                  <a:pt x="80942" y="156746"/>
                  <a:pt x="118513" y="157805"/>
                  <a:pt x="141796" y="152513"/>
                </a:cubicBezTo>
                <a:cubicBezTo>
                  <a:pt x="165079" y="147221"/>
                  <a:pt x="186775" y="132405"/>
                  <a:pt x="198946" y="120763"/>
                </a:cubicBezTo>
                <a:cubicBezTo>
                  <a:pt x="211117" y="109121"/>
                  <a:pt x="217996" y="96421"/>
                  <a:pt x="214821" y="82663"/>
                </a:cubicBezTo>
                <a:cubicBezTo>
                  <a:pt x="211646" y="68905"/>
                  <a:pt x="190479" y="49325"/>
                  <a:pt x="179896" y="38213"/>
                </a:cubicBezTo>
                <a:cubicBezTo>
                  <a:pt x="169313" y="27101"/>
                  <a:pt x="135975" y="1700"/>
                  <a:pt x="113221" y="113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0" name="Oval 1069">
            <a:extLst>
              <a:ext uri="{FF2B5EF4-FFF2-40B4-BE49-F238E27FC236}">
                <a16:creationId xmlns:a16="http://schemas.microsoft.com/office/drawing/2014/main" id="{C979EDEC-0383-C2F8-ED89-DF8D67E04822}"/>
              </a:ext>
            </a:extLst>
          </p:cNvPr>
          <p:cNvSpPr/>
          <p:nvPr/>
        </p:nvSpPr>
        <p:spPr>
          <a:xfrm>
            <a:off x="2179033" y="3558138"/>
            <a:ext cx="144016" cy="69231"/>
          </a:xfrm>
          <a:prstGeom prst="ellipse">
            <a:avLst/>
          </a:prstGeom>
          <a:gradFill flip="none" rotWithShape="1">
            <a:gsLst>
              <a:gs pos="50000">
                <a:srgbClr val="AE8BC7"/>
              </a:gs>
              <a:gs pos="0">
                <a:schemeClr val="accent5"/>
              </a:gs>
              <a:gs pos="10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1" name="Freeform 1070">
            <a:extLst>
              <a:ext uri="{FF2B5EF4-FFF2-40B4-BE49-F238E27FC236}">
                <a16:creationId xmlns:a16="http://schemas.microsoft.com/office/drawing/2014/main" id="{FD88102B-9693-06C9-09ED-D924F2225BF2}"/>
              </a:ext>
            </a:extLst>
          </p:cNvPr>
          <p:cNvSpPr/>
          <p:nvPr/>
        </p:nvSpPr>
        <p:spPr>
          <a:xfrm>
            <a:off x="2255329" y="3618591"/>
            <a:ext cx="215592" cy="156095"/>
          </a:xfrm>
          <a:custGeom>
            <a:avLst/>
            <a:gdLst>
              <a:gd name="connsiteX0" fmla="*/ 113221 w 215592"/>
              <a:gd name="connsiteY0" fmla="*/ 113 h 156095"/>
              <a:gd name="connsiteX1" fmla="*/ 43371 w 215592"/>
              <a:gd name="connsiteY1" fmla="*/ 28688 h 156095"/>
              <a:gd name="connsiteX2" fmla="*/ 2096 w 215592"/>
              <a:gd name="connsiteY2" fmla="*/ 89013 h 156095"/>
              <a:gd name="connsiteX3" fmla="*/ 11621 w 215592"/>
              <a:gd name="connsiteY3" fmla="*/ 127113 h 156095"/>
              <a:gd name="connsiteX4" fmla="*/ 59246 w 215592"/>
              <a:gd name="connsiteY4" fmla="*/ 152513 h 156095"/>
              <a:gd name="connsiteX5" fmla="*/ 141796 w 215592"/>
              <a:gd name="connsiteY5" fmla="*/ 152513 h 156095"/>
              <a:gd name="connsiteX6" fmla="*/ 198946 w 215592"/>
              <a:gd name="connsiteY6" fmla="*/ 120763 h 156095"/>
              <a:gd name="connsiteX7" fmla="*/ 214821 w 215592"/>
              <a:gd name="connsiteY7" fmla="*/ 82663 h 156095"/>
              <a:gd name="connsiteX8" fmla="*/ 179896 w 215592"/>
              <a:gd name="connsiteY8" fmla="*/ 38213 h 156095"/>
              <a:gd name="connsiteX9" fmla="*/ 113221 w 215592"/>
              <a:gd name="connsiteY9" fmla="*/ 113 h 15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592" h="156095">
                <a:moveTo>
                  <a:pt x="113221" y="113"/>
                </a:moveTo>
                <a:cubicBezTo>
                  <a:pt x="90467" y="-1474"/>
                  <a:pt x="61892" y="13871"/>
                  <a:pt x="43371" y="28688"/>
                </a:cubicBezTo>
                <a:cubicBezTo>
                  <a:pt x="24850" y="43505"/>
                  <a:pt x="7388" y="72609"/>
                  <a:pt x="2096" y="89013"/>
                </a:cubicBezTo>
                <a:cubicBezTo>
                  <a:pt x="-3196" y="105417"/>
                  <a:pt x="2096" y="116530"/>
                  <a:pt x="11621" y="127113"/>
                </a:cubicBezTo>
                <a:cubicBezTo>
                  <a:pt x="21146" y="137696"/>
                  <a:pt x="37550" y="148280"/>
                  <a:pt x="59246" y="152513"/>
                </a:cubicBezTo>
                <a:cubicBezTo>
                  <a:pt x="80942" y="156746"/>
                  <a:pt x="118513" y="157805"/>
                  <a:pt x="141796" y="152513"/>
                </a:cubicBezTo>
                <a:cubicBezTo>
                  <a:pt x="165079" y="147221"/>
                  <a:pt x="186775" y="132405"/>
                  <a:pt x="198946" y="120763"/>
                </a:cubicBezTo>
                <a:cubicBezTo>
                  <a:pt x="211117" y="109121"/>
                  <a:pt x="217996" y="96421"/>
                  <a:pt x="214821" y="82663"/>
                </a:cubicBezTo>
                <a:cubicBezTo>
                  <a:pt x="211646" y="68905"/>
                  <a:pt x="190479" y="49325"/>
                  <a:pt x="179896" y="38213"/>
                </a:cubicBezTo>
                <a:cubicBezTo>
                  <a:pt x="169313" y="27101"/>
                  <a:pt x="135975" y="1700"/>
                  <a:pt x="113221" y="113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2" name="Oval 1071">
            <a:extLst>
              <a:ext uri="{FF2B5EF4-FFF2-40B4-BE49-F238E27FC236}">
                <a16:creationId xmlns:a16="http://schemas.microsoft.com/office/drawing/2014/main" id="{5F055177-43CF-DB13-E039-CAE185AE9064}"/>
              </a:ext>
            </a:extLst>
          </p:cNvPr>
          <p:cNvSpPr/>
          <p:nvPr/>
        </p:nvSpPr>
        <p:spPr>
          <a:xfrm>
            <a:off x="2293333" y="3672438"/>
            <a:ext cx="144016" cy="69231"/>
          </a:xfrm>
          <a:prstGeom prst="ellipse">
            <a:avLst/>
          </a:prstGeom>
          <a:gradFill flip="none" rotWithShape="1">
            <a:gsLst>
              <a:gs pos="50000">
                <a:srgbClr val="AE8BC7"/>
              </a:gs>
              <a:gs pos="0">
                <a:schemeClr val="accent5"/>
              </a:gs>
              <a:gs pos="10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3" name="Freeform 1072">
            <a:extLst>
              <a:ext uri="{FF2B5EF4-FFF2-40B4-BE49-F238E27FC236}">
                <a16:creationId xmlns:a16="http://schemas.microsoft.com/office/drawing/2014/main" id="{4D2D45E9-8E5F-78FF-4236-5F9E0BF06256}"/>
              </a:ext>
            </a:extLst>
          </p:cNvPr>
          <p:cNvSpPr/>
          <p:nvPr/>
        </p:nvSpPr>
        <p:spPr>
          <a:xfrm>
            <a:off x="2007679" y="3694791"/>
            <a:ext cx="215592" cy="156095"/>
          </a:xfrm>
          <a:custGeom>
            <a:avLst/>
            <a:gdLst>
              <a:gd name="connsiteX0" fmla="*/ 113221 w 215592"/>
              <a:gd name="connsiteY0" fmla="*/ 113 h 156095"/>
              <a:gd name="connsiteX1" fmla="*/ 43371 w 215592"/>
              <a:gd name="connsiteY1" fmla="*/ 28688 h 156095"/>
              <a:gd name="connsiteX2" fmla="*/ 2096 w 215592"/>
              <a:gd name="connsiteY2" fmla="*/ 89013 h 156095"/>
              <a:gd name="connsiteX3" fmla="*/ 11621 w 215592"/>
              <a:gd name="connsiteY3" fmla="*/ 127113 h 156095"/>
              <a:gd name="connsiteX4" fmla="*/ 59246 w 215592"/>
              <a:gd name="connsiteY4" fmla="*/ 152513 h 156095"/>
              <a:gd name="connsiteX5" fmla="*/ 141796 w 215592"/>
              <a:gd name="connsiteY5" fmla="*/ 152513 h 156095"/>
              <a:gd name="connsiteX6" fmla="*/ 198946 w 215592"/>
              <a:gd name="connsiteY6" fmla="*/ 120763 h 156095"/>
              <a:gd name="connsiteX7" fmla="*/ 214821 w 215592"/>
              <a:gd name="connsiteY7" fmla="*/ 82663 h 156095"/>
              <a:gd name="connsiteX8" fmla="*/ 179896 w 215592"/>
              <a:gd name="connsiteY8" fmla="*/ 38213 h 156095"/>
              <a:gd name="connsiteX9" fmla="*/ 113221 w 215592"/>
              <a:gd name="connsiteY9" fmla="*/ 113 h 15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592" h="156095">
                <a:moveTo>
                  <a:pt x="113221" y="113"/>
                </a:moveTo>
                <a:cubicBezTo>
                  <a:pt x="90467" y="-1474"/>
                  <a:pt x="61892" y="13871"/>
                  <a:pt x="43371" y="28688"/>
                </a:cubicBezTo>
                <a:cubicBezTo>
                  <a:pt x="24850" y="43505"/>
                  <a:pt x="7388" y="72609"/>
                  <a:pt x="2096" y="89013"/>
                </a:cubicBezTo>
                <a:cubicBezTo>
                  <a:pt x="-3196" y="105417"/>
                  <a:pt x="2096" y="116530"/>
                  <a:pt x="11621" y="127113"/>
                </a:cubicBezTo>
                <a:cubicBezTo>
                  <a:pt x="21146" y="137696"/>
                  <a:pt x="37550" y="148280"/>
                  <a:pt x="59246" y="152513"/>
                </a:cubicBezTo>
                <a:cubicBezTo>
                  <a:pt x="80942" y="156746"/>
                  <a:pt x="118513" y="157805"/>
                  <a:pt x="141796" y="152513"/>
                </a:cubicBezTo>
                <a:cubicBezTo>
                  <a:pt x="165079" y="147221"/>
                  <a:pt x="186775" y="132405"/>
                  <a:pt x="198946" y="120763"/>
                </a:cubicBezTo>
                <a:cubicBezTo>
                  <a:pt x="211117" y="109121"/>
                  <a:pt x="217996" y="96421"/>
                  <a:pt x="214821" y="82663"/>
                </a:cubicBezTo>
                <a:cubicBezTo>
                  <a:pt x="211646" y="68905"/>
                  <a:pt x="190479" y="49325"/>
                  <a:pt x="179896" y="38213"/>
                </a:cubicBezTo>
                <a:cubicBezTo>
                  <a:pt x="169313" y="27101"/>
                  <a:pt x="135975" y="1700"/>
                  <a:pt x="113221" y="113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4" name="Oval 1073">
            <a:extLst>
              <a:ext uri="{FF2B5EF4-FFF2-40B4-BE49-F238E27FC236}">
                <a16:creationId xmlns:a16="http://schemas.microsoft.com/office/drawing/2014/main" id="{44F2CDAE-D619-F449-1AFD-2BDEE26CDA7B}"/>
              </a:ext>
            </a:extLst>
          </p:cNvPr>
          <p:cNvSpPr/>
          <p:nvPr/>
        </p:nvSpPr>
        <p:spPr>
          <a:xfrm>
            <a:off x="2045683" y="3748638"/>
            <a:ext cx="144016" cy="69231"/>
          </a:xfrm>
          <a:prstGeom prst="ellipse">
            <a:avLst/>
          </a:prstGeom>
          <a:gradFill flip="none" rotWithShape="1">
            <a:gsLst>
              <a:gs pos="50000">
                <a:srgbClr val="AE8BC7"/>
              </a:gs>
              <a:gs pos="0">
                <a:schemeClr val="accent5"/>
              </a:gs>
              <a:gs pos="10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5" name="Freeform 1074">
            <a:extLst>
              <a:ext uri="{FF2B5EF4-FFF2-40B4-BE49-F238E27FC236}">
                <a16:creationId xmlns:a16="http://schemas.microsoft.com/office/drawing/2014/main" id="{8D9808E7-4F0B-93C4-1510-588FB357AF80}"/>
              </a:ext>
            </a:extLst>
          </p:cNvPr>
          <p:cNvSpPr/>
          <p:nvPr/>
        </p:nvSpPr>
        <p:spPr>
          <a:xfrm>
            <a:off x="2160079" y="3720191"/>
            <a:ext cx="215592" cy="156095"/>
          </a:xfrm>
          <a:custGeom>
            <a:avLst/>
            <a:gdLst>
              <a:gd name="connsiteX0" fmla="*/ 113221 w 215592"/>
              <a:gd name="connsiteY0" fmla="*/ 113 h 156095"/>
              <a:gd name="connsiteX1" fmla="*/ 43371 w 215592"/>
              <a:gd name="connsiteY1" fmla="*/ 28688 h 156095"/>
              <a:gd name="connsiteX2" fmla="*/ 2096 w 215592"/>
              <a:gd name="connsiteY2" fmla="*/ 89013 h 156095"/>
              <a:gd name="connsiteX3" fmla="*/ 11621 w 215592"/>
              <a:gd name="connsiteY3" fmla="*/ 127113 h 156095"/>
              <a:gd name="connsiteX4" fmla="*/ 59246 w 215592"/>
              <a:gd name="connsiteY4" fmla="*/ 152513 h 156095"/>
              <a:gd name="connsiteX5" fmla="*/ 141796 w 215592"/>
              <a:gd name="connsiteY5" fmla="*/ 152513 h 156095"/>
              <a:gd name="connsiteX6" fmla="*/ 198946 w 215592"/>
              <a:gd name="connsiteY6" fmla="*/ 120763 h 156095"/>
              <a:gd name="connsiteX7" fmla="*/ 214821 w 215592"/>
              <a:gd name="connsiteY7" fmla="*/ 82663 h 156095"/>
              <a:gd name="connsiteX8" fmla="*/ 179896 w 215592"/>
              <a:gd name="connsiteY8" fmla="*/ 38213 h 156095"/>
              <a:gd name="connsiteX9" fmla="*/ 113221 w 215592"/>
              <a:gd name="connsiteY9" fmla="*/ 113 h 15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592" h="156095">
                <a:moveTo>
                  <a:pt x="113221" y="113"/>
                </a:moveTo>
                <a:cubicBezTo>
                  <a:pt x="90467" y="-1474"/>
                  <a:pt x="61892" y="13871"/>
                  <a:pt x="43371" y="28688"/>
                </a:cubicBezTo>
                <a:cubicBezTo>
                  <a:pt x="24850" y="43505"/>
                  <a:pt x="7388" y="72609"/>
                  <a:pt x="2096" y="89013"/>
                </a:cubicBezTo>
                <a:cubicBezTo>
                  <a:pt x="-3196" y="105417"/>
                  <a:pt x="2096" y="116530"/>
                  <a:pt x="11621" y="127113"/>
                </a:cubicBezTo>
                <a:cubicBezTo>
                  <a:pt x="21146" y="137696"/>
                  <a:pt x="37550" y="148280"/>
                  <a:pt x="59246" y="152513"/>
                </a:cubicBezTo>
                <a:cubicBezTo>
                  <a:pt x="80942" y="156746"/>
                  <a:pt x="118513" y="157805"/>
                  <a:pt x="141796" y="152513"/>
                </a:cubicBezTo>
                <a:cubicBezTo>
                  <a:pt x="165079" y="147221"/>
                  <a:pt x="186775" y="132405"/>
                  <a:pt x="198946" y="120763"/>
                </a:cubicBezTo>
                <a:cubicBezTo>
                  <a:pt x="211117" y="109121"/>
                  <a:pt x="217996" y="96421"/>
                  <a:pt x="214821" y="82663"/>
                </a:cubicBezTo>
                <a:cubicBezTo>
                  <a:pt x="211646" y="68905"/>
                  <a:pt x="190479" y="49325"/>
                  <a:pt x="179896" y="38213"/>
                </a:cubicBezTo>
                <a:cubicBezTo>
                  <a:pt x="169313" y="27101"/>
                  <a:pt x="135975" y="1700"/>
                  <a:pt x="113221" y="113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6" name="Oval 1075">
            <a:extLst>
              <a:ext uri="{FF2B5EF4-FFF2-40B4-BE49-F238E27FC236}">
                <a16:creationId xmlns:a16="http://schemas.microsoft.com/office/drawing/2014/main" id="{F0F7422F-5930-0600-5C4A-9093B01D45C9}"/>
              </a:ext>
            </a:extLst>
          </p:cNvPr>
          <p:cNvSpPr/>
          <p:nvPr/>
        </p:nvSpPr>
        <p:spPr>
          <a:xfrm>
            <a:off x="2198083" y="3774038"/>
            <a:ext cx="144016" cy="69231"/>
          </a:xfrm>
          <a:prstGeom prst="ellipse">
            <a:avLst/>
          </a:prstGeom>
          <a:gradFill flip="none" rotWithShape="1">
            <a:gsLst>
              <a:gs pos="50000">
                <a:srgbClr val="AE8BC7"/>
              </a:gs>
              <a:gs pos="0">
                <a:schemeClr val="accent5"/>
              </a:gs>
              <a:gs pos="10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7" name="Freeform 1076">
            <a:extLst>
              <a:ext uri="{FF2B5EF4-FFF2-40B4-BE49-F238E27FC236}">
                <a16:creationId xmlns:a16="http://schemas.microsoft.com/office/drawing/2014/main" id="{CED0A204-F21F-529B-D147-4551EB59DC7E}"/>
              </a:ext>
            </a:extLst>
          </p:cNvPr>
          <p:cNvSpPr/>
          <p:nvPr/>
        </p:nvSpPr>
        <p:spPr>
          <a:xfrm>
            <a:off x="1991804" y="3561441"/>
            <a:ext cx="215592" cy="156095"/>
          </a:xfrm>
          <a:custGeom>
            <a:avLst/>
            <a:gdLst>
              <a:gd name="connsiteX0" fmla="*/ 113221 w 215592"/>
              <a:gd name="connsiteY0" fmla="*/ 113 h 156095"/>
              <a:gd name="connsiteX1" fmla="*/ 43371 w 215592"/>
              <a:gd name="connsiteY1" fmla="*/ 28688 h 156095"/>
              <a:gd name="connsiteX2" fmla="*/ 2096 w 215592"/>
              <a:gd name="connsiteY2" fmla="*/ 89013 h 156095"/>
              <a:gd name="connsiteX3" fmla="*/ 11621 w 215592"/>
              <a:gd name="connsiteY3" fmla="*/ 127113 h 156095"/>
              <a:gd name="connsiteX4" fmla="*/ 59246 w 215592"/>
              <a:gd name="connsiteY4" fmla="*/ 152513 h 156095"/>
              <a:gd name="connsiteX5" fmla="*/ 141796 w 215592"/>
              <a:gd name="connsiteY5" fmla="*/ 152513 h 156095"/>
              <a:gd name="connsiteX6" fmla="*/ 198946 w 215592"/>
              <a:gd name="connsiteY6" fmla="*/ 120763 h 156095"/>
              <a:gd name="connsiteX7" fmla="*/ 214821 w 215592"/>
              <a:gd name="connsiteY7" fmla="*/ 82663 h 156095"/>
              <a:gd name="connsiteX8" fmla="*/ 179896 w 215592"/>
              <a:gd name="connsiteY8" fmla="*/ 38213 h 156095"/>
              <a:gd name="connsiteX9" fmla="*/ 113221 w 215592"/>
              <a:gd name="connsiteY9" fmla="*/ 113 h 15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592" h="156095">
                <a:moveTo>
                  <a:pt x="113221" y="113"/>
                </a:moveTo>
                <a:cubicBezTo>
                  <a:pt x="90467" y="-1474"/>
                  <a:pt x="61892" y="13871"/>
                  <a:pt x="43371" y="28688"/>
                </a:cubicBezTo>
                <a:cubicBezTo>
                  <a:pt x="24850" y="43505"/>
                  <a:pt x="7388" y="72609"/>
                  <a:pt x="2096" y="89013"/>
                </a:cubicBezTo>
                <a:cubicBezTo>
                  <a:pt x="-3196" y="105417"/>
                  <a:pt x="2096" y="116530"/>
                  <a:pt x="11621" y="127113"/>
                </a:cubicBezTo>
                <a:cubicBezTo>
                  <a:pt x="21146" y="137696"/>
                  <a:pt x="37550" y="148280"/>
                  <a:pt x="59246" y="152513"/>
                </a:cubicBezTo>
                <a:cubicBezTo>
                  <a:pt x="80942" y="156746"/>
                  <a:pt x="118513" y="157805"/>
                  <a:pt x="141796" y="152513"/>
                </a:cubicBezTo>
                <a:cubicBezTo>
                  <a:pt x="165079" y="147221"/>
                  <a:pt x="186775" y="132405"/>
                  <a:pt x="198946" y="120763"/>
                </a:cubicBezTo>
                <a:cubicBezTo>
                  <a:pt x="211117" y="109121"/>
                  <a:pt x="217996" y="96421"/>
                  <a:pt x="214821" y="82663"/>
                </a:cubicBezTo>
                <a:cubicBezTo>
                  <a:pt x="211646" y="68905"/>
                  <a:pt x="190479" y="49325"/>
                  <a:pt x="179896" y="38213"/>
                </a:cubicBezTo>
                <a:cubicBezTo>
                  <a:pt x="169313" y="27101"/>
                  <a:pt x="135975" y="1700"/>
                  <a:pt x="113221" y="113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8" name="Oval 1077">
            <a:extLst>
              <a:ext uri="{FF2B5EF4-FFF2-40B4-BE49-F238E27FC236}">
                <a16:creationId xmlns:a16="http://schemas.microsoft.com/office/drawing/2014/main" id="{59DDAB8E-A175-EA87-7D7E-68927A145AC0}"/>
              </a:ext>
            </a:extLst>
          </p:cNvPr>
          <p:cNvSpPr/>
          <p:nvPr/>
        </p:nvSpPr>
        <p:spPr>
          <a:xfrm>
            <a:off x="2029808" y="3615288"/>
            <a:ext cx="144016" cy="69231"/>
          </a:xfrm>
          <a:prstGeom prst="ellipse">
            <a:avLst/>
          </a:prstGeom>
          <a:gradFill flip="none" rotWithShape="1">
            <a:gsLst>
              <a:gs pos="50000">
                <a:srgbClr val="AE8BC7"/>
              </a:gs>
              <a:gs pos="0">
                <a:schemeClr val="accent5"/>
              </a:gs>
              <a:gs pos="10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64586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7"/>
          <p:cNvSpPr txBox="1"/>
          <p:nvPr/>
        </p:nvSpPr>
        <p:spPr>
          <a:xfrm>
            <a:off x="7513467" y="1254440"/>
            <a:ext cx="3510000" cy="56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3" tIns="34267" rIns="68533" bIns="34267" anchor="t" anchorCtr="0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GB" sz="1600" b="1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ESR1</a:t>
            </a:r>
            <a:r>
              <a:rPr lang="en-GB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mutations are associated </a:t>
            </a:r>
          </a:p>
          <a:p>
            <a:pPr algn="ctr">
              <a:buClr>
                <a:srgbClr val="000000"/>
              </a:buClr>
              <a:buSzPts val="1200"/>
            </a:pPr>
            <a:r>
              <a:rPr lang="en-GB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with poor outcome</a:t>
            </a:r>
          </a:p>
        </p:txBody>
      </p:sp>
      <p:sp>
        <p:nvSpPr>
          <p:cNvPr id="859" name="Google Shape;859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Clr>
                <a:srgbClr val="002060"/>
              </a:buClr>
              <a:buSzPts val="3300"/>
            </a:pPr>
            <a:r>
              <a:rPr lang="en-GB" i="1">
                <a:solidFill>
                  <a:schemeClr val="dk2"/>
                </a:solidFill>
              </a:rPr>
              <a:t>ESR1</a:t>
            </a:r>
            <a:r>
              <a:rPr lang="en-GB">
                <a:solidFill>
                  <a:schemeClr val="dk2"/>
                </a:solidFill>
              </a:rPr>
              <a:t> MUTATIONS: METASTATIC LUMINAL BREAST CANCER</a:t>
            </a:r>
            <a:br>
              <a:rPr lang="en-GB">
                <a:solidFill>
                  <a:schemeClr val="dk2"/>
                </a:solidFill>
              </a:rPr>
            </a:br>
            <a:endParaRPr lang="en-GB">
              <a:solidFill>
                <a:schemeClr val="dk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2E9312-9E91-AB3F-278F-D66B1EEC0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02901-3A49-BD17-54B2-3FC753FAA21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177600"/>
            <a:ext cx="10084841" cy="365125"/>
          </a:xfrm>
        </p:spPr>
        <p:txBody>
          <a:bodyPr/>
          <a:lstStyle/>
          <a:p>
            <a:pPr>
              <a:buClr>
                <a:srgbClr val="000000"/>
              </a:buClr>
              <a:buSzPts val="1000"/>
            </a:pPr>
            <a:r>
              <a:rPr lang="en-GB" sz="1200" dirty="0">
                <a:solidFill>
                  <a:schemeClr val="tx2"/>
                </a:solidFill>
                <a:latin typeface="Arial"/>
                <a:cs typeface="Arial"/>
              </a:rPr>
              <a:t>ERBB3,v-erb-b2 avian erythroblastic leukaemia viral oncogene homolog; </a:t>
            </a:r>
            <a:r>
              <a:rPr lang="en-GB" sz="12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ESR1, </a:t>
            </a:r>
            <a:r>
              <a:rPr lang="en-GB" sz="1200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estrogen</a:t>
            </a:r>
            <a:r>
              <a:rPr lang="en-GB" sz="12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receptor 1; </a:t>
            </a:r>
            <a:r>
              <a:rPr lang="en-GB" sz="1200" dirty="0">
                <a:solidFill>
                  <a:schemeClr val="tx2"/>
                </a:solidFill>
                <a:latin typeface="Arial"/>
                <a:cs typeface="Arial"/>
              </a:rPr>
              <a:t>GATA3, GATA binding protein 3; HR, hazard ratio; </a:t>
            </a:r>
            <a:br>
              <a:rPr lang="en-GB" sz="1200" dirty="0"/>
            </a:br>
            <a:r>
              <a:rPr lang="en-GB" sz="1200" dirty="0">
                <a:solidFill>
                  <a:schemeClr val="tx2"/>
                </a:solidFill>
                <a:latin typeface="Arial"/>
                <a:cs typeface="Arial"/>
              </a:rPr>
              <a:t>MSKCC, Memorial Sloan-Kettering Cancer Center; </a:t>
            </a:r>
            <a:r>
              <a:rPr lang="en-GB" sz="12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PIK3CA, phosphatidylinositol-4,5-bisphosphate 3-kinase catalytic subunit alpha; OS, overall survival; </a:t>
            </a:r>
            <a:r>
              <a:rPr lang="en-GB" sz="1200" dirty="0">
                <a:solidFill>
                  <a:schemeClr val="tx2"/>
                </a:solidFill>
                <a:latin typeface="Arial"/>
                <a:cs typeface="Arial"/>
              </a:rPr>
              <a:t>RPTOR,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r</a:t>
            </a:r>
            <a:r>
              <a:rPr lang="en-GB" sz="12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egulatory </a:t>
            </a:r>
            <a:r>
              <a:rPr lang="en-GB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12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ssociated </a:t>
            </a:r>
            <a:r>
              <a:rPr lang="en-GB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GB" sz="12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rotein </a:t>
            </a:r>
            <a:r>
              <a:rPr lang="en-GB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GB" sz="12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f mTOR </a:t>
            </a:r>
            <a:r>
              <a:rPr lang="en-GB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2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omplex 1; TCGA, The Cancer Genome Atlas; </a:t>
            </a:r>
            <a:r>
              <a:rPr lang="en-GB" sz="1200" dirty="0">
                <a:solidFill>
                  <a:schemeClr val="tx2"/>
                </a:solidFill>
                <a:latin typeface="Arial"/>
                <a:cs typeface="Arial"/>
              </a:rPr>
              <a:t>TP53, tumour protein 53; </a:t>
            </a:r>
            <a:r>
              <a:rPr lang="en-GB" sz="12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WT, wild type</a:t>
            </a:r>
            <a:r>
              <a:rPr lang="en-GB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lang="en-GB" sz="1200" dirty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>
              <a:buClr>
                <a:srgbClr val="000000"/>
              </a:buClr>
              <a:buSzPts val="1000"/>
            </a:pPr>
            <a:r>
              <a:rPr lang="en-GB" sz="12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Toy W, et al. Nat Genet</a:t>
            </a:r>
            <a:r>
              <a:rPr lang="en-GB" sz="1200" dirty="0">
                <a:solidFill>
                  <a:schemeClr val="tx2"/>
                </a:solidFill>
                <a:latin typeface="Arial"/>
                <a:cs typeface="Arial"/>
              </a:rPr>
              <a:t>.</a:t>
            </a:r>
            <a:r>
              <a:rPr lang="en-GB" sz="12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2013;45:1439-45;</a:t>
            </a:r>
            <a:r>
              <a:rPr lang="en-GB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GB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Crucitta</a:t>
            </a:r>
            <a:r>
              <a:rPr lang="en-GB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et al, Cancers 2023:15,1306.; Li Z, et al. Nat Com. 2022: 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13(1), 2011</a:t>
            </a:r>
            <a:endParaRPr lang="en-GB" sz="1200" dirty="0">
              <a:solidFill>
                <a:schemeClr val="tx2"/>
              </a:solidFill>
              <a:highlight>
                <a:srgbClr val="FFFF00"/>
              </a:highlight>
              <a:latin typeface="Arial"/>
              <a:ea typeface="Arial"/>
              <a:cs typeface="Arial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AAC66D6-5885-D82E-38B1-CD5F104EEE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4979344"/>
              </p:ext>
            </p:extLst>
          </p:nvPr>
        </p:nvGraphicFramePr>
        <p:xfrm>
          <a:off x="552308" y="1404008"/>
          <a:ext cx="4568056" cy="397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63B3972-4A7E-0710-DFB0-95B8DE8A3E8F}"/>
              </a:ext>
            </a:extLst>
          </p:cNvPr>
          <p:cNvSpPr txBox="1"/>
          <p:nvPr/>
        </p:nvSpPr>
        <p:spPr>
          <a:xfrm>
            <a:off x="1436882" y="5397538"/>
            <a:ext cx="32909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Percentage of matched cases with mutations</a:t>
            </a:r>
          </a:p>
        </p:txBody>
      </p:sp>
      <p:sp>
        <p:nvSpPr>
          <p:cNvPr id="861" name="Google Shape;861;p57"/>
          <p:cNvSpPr txBox="1"/>
          <p:nvPr/>
        </p:nvSpPr>
        <p:spPr>
          <a:xfrm>
            <a:off x="4151784" y="2580572"/>
            <a:ext cx="2408701" cy="12310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350"/>
            </a:pPr>
            <a:r>
              <a:rPr lang="en-GB" i="1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ESR1</a:t>
            </a:r>
            <a:r>
              <a:rPr lang="en-GB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mutations as a new mutation in </a:t>
            </a:r>
            <a:endParaRPr lang="en-GB" sz="1867">
              <a:solidFill>
                <a:schemeClr val="dk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>
              <a:buClr>
                <a:srgbClr val="000000"/>
              </a:buClr>
              <a:buSzPts val="1350"/>
            </a:pPr>
            <a:r>
              <a:rPr lang="en-GB">
                <a:solidFill>
                  <a:schemeClr val="dk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20-30% of metastatic tumours</a:t>
            </a:r>
            <a:endParaRPr lang="en-GB" sz="1867">
              <a:solidFill>
                <a:schemeClr val="dk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62" name="Google Shape;862;p57"/>
          <p:cNvSpPr/>
          <p:nvPr/>
        </p:nvSpPr>
        <p:spPr>
          <a:xfrm>
            <a:off x="3606408" y="2985170"/>
            <a:ext cx="476400" cy="285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 lang="en-GB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C62E8-AC27-5CCD-1BD2-4D82255B5A23}"/>
              </a:ext>
            </a:extLst>
          </p:cNvPr>
          <p:cNvSpPr txBox="1"/>
          <p:nvPr/>
        </p:nvSpPr>
        <p:spPr>
          <a:xfrm>
            <a:off x="3096058" y="1621066"/>
            <a:ext cx="262276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TCGA luminal A and luminal B (n=321)</a:t>
            </a:r>
          </a:p>
          <a:p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TCGA breast cancer (n=507)</a:t>
            </a:r>
          </a:p>
          <a:p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MSKCC (n=22)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D71047-D240-42AB-AAA5-2C4B57FAA962}"/>
              </a:ext>
            </a:extLst>
          </p:cNvPr>
          <p:cNvSpPr/>
          <p:nvPr/>
        </p:nvSpPr>
        <p:spPr>
          <a:xfrm>
            <a:off x="2852863" y="1655956"/>
            <a:ext cx="162992" cy="11806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6E840D-CED0-8557-102C-173490861B58}"/>
              </a:ext>
            </a:extLst>
          </p:cNvPr>
          <p:cNvSpPr/>
          <p:nvPr/>
        </p:nvSpPr>
        <p:spPr>
          <a:xfrm>
            <a:off x="2852863" y="1838519"/>
            <a:ext cx="162992" cy="1180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909AAC-56F5-80E5-40F6-4AC8CF704D74}"/>
              </a:ext>
            </a:extLst>
          </p:cNvPr>
          <p:cNvSpPr/>
          <p:nvPr/>
        </p:nvSpPr>
        <p:spPr>
          <a:xfrm>
            <a:off x="2852863" y="2021081"/>
            <a:ext cx="162992" cy="11806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858;p57">
            <a:extLst>
              <a:ext uri="{FF2B5EF4-FFF2-40B4-BE49-F238E27FC236}">
                <a16:creationId xmlns:a16="http://schemas.microsoft.com/office/drawing/2014/main" id="{D479886A-907A-BC32-82E5-C49015CF4AE8}"/>
              </a:ext>
            </a:extLst>
          </p:cNvPr>
          <p:cNvSpPr txBox="1"/>
          <p:nvPr/>
        </p:nvSpPr>
        <p:spPr>
          <a:xfrm>
            <a:off x="7513467" y="1254440"/>
            <a:ext cx="3510000" cy="56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33" tIns="34267" rIns="68533" bIns="34267" anchor="t" anchorCtr="0">
            <a:spAutoFit/>
          </a:bodyPr>
          <a:lstStyle>
            <a:defPPr>
              <a:defRPr lang="fr-FR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1200"/>
            </a:pPr>
            <a:r>
              <a:rPr lang="en-GB" sz="1600" b="1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ESR1</a:t>
            </a:r>
            <a:r>
              <a:rPr lang="en-GB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mutations are associated </a:t>
            </a:r>
          </a:p>
          <a:p>
            <a:pPr algn="ctr">
              <a:buClr>
                <a:srgbClr val="000000"/>
              </a:buClr>
              <a:buSzPts val="1200"/>
            </a:pPr>
            <a:r>
              <a:rPr lang="en-GB" sz="1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with poor outcome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FDE6576F-D64A-BEF0-A01F-8B0347A59AC3}"/>
              </a:ext>
            </a:extLst>
          </p:cNvPr>
          <p:cNvSpPr txBox="1"/>
          <p:nvPr/>
        </p:nvSpPr>
        <p:spPr>
          <a:xfrm>
            <a:off x="9013365" y="5376392"/>
            <a:ext cx="105843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r-FR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ED885663-93AE-6143-CA20-59D4AC5C1022}"/>
              </a:ext>
            </a:extLst>
          </p:cNvPr>
          <p:cNvSpPr txBox="1"/>
          <p:nvPr/>
        </p:nvSpPr>
        <p:spPr>
          <a:xfrm rot="16200000">
            <a:off x="6111937" y="3396843"/>
            <a:ext cx="157735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r-FR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Disease-free survival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5725D659-1090-34EA-2187-4C541D1D9459}"/>
              </a:ext>
            </a:extLst>
          </p:cNvPr>
          <p:cNvSpPr txBox="1"/>
          <p:nvPr/>
        </p:nvSpPr>
        <p:spPr>
          <a:xfrm>
            <a:off x="7109798" y="2050863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r-FR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A0EABF-4444-C381-1811-B0C8CEA10E3C}"/>
              </a:ext>
            </a:extLst>
          </p:cNvPr>
          <p:cNvCxnSpPr>
            <a:cxnSpLocks/>
          </p:cNvCxnSpPr>
          <p:nvPr/>
        </p:nvCxnSpPr>
        <p:spPr>
          <a:xfrm>
            <a:off x="7411194" y="4402311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00EA43A-0652-0831-62FF-E5DFB4BA1BBF}"/>
              </a:ext>
            </a:extLst>
          </p:cNvPr>
          <p:cNvCxnSpPr>
            <a:cxnSpLocks/>
          </p:cNvCxnSpPr>
          <p:nvPr/>
        </p:nvCxnSpPr>
        <p:spPr>
          <a:xfrm>
            <a:off x="7411194" y="3827636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7">
            <a:extLst>
              <a:ext uri="{FF2B5EF4-FFF2-40B4-BE49-F238E27FC236}">
                <a16:creationId xmlns:a16="http://schemas.microsoft.com/office/drawing/2014/main" id="{13849484-4611-ABB2-6E7A-FA8D396AF3F6}"/>
              </a:ext>
            </a:extLst>
          </p:cNvPr>
          <p:cNvSpPr txBox="1"/>
          <p:nvPr/>
        </p:nvSpPr>
        <p:spPr>
          <a:xfrm>
            <a:off x="7194757" y="2620611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r-FR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9675106-47F9-2B16-D323-1E64C6006F35}"/>
              </a:ext>
            </a:extLst>
          </p:cNvPr>
          <p:cNvCxnSpPr>
            <a:cxnSpLocks/>
          </p:cNvCxnSpPr>
          <p:nvPr/>
        </p:nvCxnSpPr>
        <p:spPr>
          <a:xfrm>
            <a:off x="7411194" y="2706861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930859F-EBCC-9AF6-C7EF-4139A1DCAE5E}"/>
              </a:ext>
            </a:extLst>
          </p:cNvPr>
          <p:cNvCxnSpPr>
            <a:cxnSpLocks/>
          </p:cNvCxnSpPr>
          <p:nvPr/>
        </p:nvCxnSpPr>
        <p:spPr>
          <a:xfrm>
            <a:off x="7411194" y="3272011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8A6DA8C-22B1-252D-4811-0B49B8828652}"/>
              </a:ext>
            </a:extLst>
          </p:cNvPr>
          <p:cNvCxnSpPr>
            <a:cxnSpLocks/>
          </p:cNvCxnSpPr>
          <p:nvPr/>
        </p:nvCxnSpPr>
        <p:spPr>
          <a:xfrm>
            <a:off x="7411194" y="2130763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11">
            <a:extLst>
              <a:ext uri="{FF2B5EF4-FFF2-40B4-BE49-F238E27FC236}">
                <a16:creationId xmlns:a16="http://schemas.microsoft.com/office/drawing/2014/main" id="{44D6C559-1C98-8A3B-4314-FADB34C3A689}"/>
              </a:ext>
            </a:extLst>
          </p:cNvPr>
          <p:cNvSpPr txBox="1"/>
          <p:nvPr/>
        </p:nvSpPr>
        <p:spPr>
          <a:xfrm>
            <a:off x="7194758" y="3182586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r-FR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61" name="TextBox 12">
            <a:extLst>
              <a:ext uri="{FF2B5EF4-FFF2-40B4-BE49-F238E27FC236}">
                <a16:creationId xmlns:a16="http://schemas.microsoft.com/office/drawing/2014/main" id="{62C9087A-0F87-ED7F-DCF7-613C7F6DCA52}"/>
              </a:ext>
            </a:extLst>
          </p:cNvPr>
          <p:cNvSpPr txBox="1"/>
          <p:nvPr/>
        </p:nvSpPr>
        <p:spPr>
          <a:xfrm>
            <a:off x="7194758" y="3747736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r-FR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63" name="TextBox 13">
            <a:extLst>
              <a:ext uri="{FF2B5EF4-FFF2-40B4-BE49-F238E27FC236}">
                <a16:creationId xmlns:a16="http://schemas.microsoft.com/office/drawing/2014/main" id="{DB5BF8C4-3C62-2772-D065-62E8E8EB0AF1}"/>
              </a:ext>
            </a:extLst>
          </p:cNvPr>
          <p:cNvSpPr txBox="1"/>
          <p:nvPr/>
        </p:nvSpPr>
        <p:spPr>
          <a:xfrm>
            <a:off x="7194758" y="4300186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r-FR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832" name="TextBox 14">
            <a:extLst>
              <a:ext uri="{FF2B5EF4-FFF2-40B4-BE49-F238E27FC236}">
                <a16:creationId xmlns:a16="http://schemas.microsoft.com/office/drawing/2014/main" id="{34DB016E-D08C-D626-9CB3-53A5CBA345A6}"/>
              </a:ext>
            </a:extLst>
          </p:cNvPr>
          <p:cNvSpPr txBox="1"/>
          <p:nvPr/>
        </p:nvSpPr>
        <p:spPr>
          <a:xfrm>
            <a:off x="7279716" y="4897170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r-FR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835" name="Straight Connector 834">
            <a:extLst>
              <a:ext uri="{FF2B5EF4-FFF2-40B4-BE49-F238E27FC236}">
                <a16:creationId xmlns:a16="http://schemas.microsoft.com/office/drawing/2014/main" id="{6469AFA9-E03F-2501-1BDE-601B69A1F880}"/>
              </a:ext>
            </a:extLst>
          </p:cNvPr>
          <p:cNvCxnSpPr>
            <a:cxnSpLocks/>
          </p:cNvCxnSpPr>
          <p:nvPr/>
        </p:nvCxnSpPr>
        <p:spPr>
          <a:xfrm>
            <a:off x="7411194" y="4986595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6" name="Straight Connector 835">
            <a:extLst>
              <a:ext uri="{FF2B5EF4-FFF2-40B4-BE49-F238E27FC236}">
                <a16:creationId xmlns:a16="http://schemas.microsoft.com/office/drawing/2014/main" id="{F4E10D16-B0BB-FE37-ED31-7F7A11B450D8}"/>
              </a:ext>
            </a:extLst>
          </p:cNvPr>
          <p:cNvCxnSpPr>
            <a:cxnSpLocks/>
          </p:cNvCxnSpPr>
          <p:nvPr/>
        </p:nvCxnSpPr>
        <p:spPr>
          <a:xfrm>
            <a:off x="7481044" y="5040486"/>
            <a:ext cx="415957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E4D518A4-F260-1ED5-794B-014790166012}"/>
              </a:ext>
            </a:extLst>
          </p:cNvPr>
          <p:cNvCxnSpPr>
            <a:cxnSpLocks/>
          </p:cNvCxnSpPr>
          <p:nvPr/>
        </p:nvCxnSpPr>
        <p:spPr>
          <a:xfrm flipV="1">
            <a:off x="7482123" y="2021081"/>
            <a:ext cx="0" cy="302048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8" name="Straight Connector 837">
            <a:extLst>
              <a:ext uri="{FF2B5EF4-FFF2-40B4-BE49-F238E27FC236}">
                <a16:creationId xmlns:a16="http://schemas.microsoft.com/office/drawing/2014/main" id="{1B617D72-FB52-7B6E-6212-3DA2C036223F}"/>
              </a:ext>
            </a:extLst>
          </p:cNvPr>
          <p:cNvCxnSpPr>
            <a:cxnSpLocks/>
          </p:cNvCxnSpPr>
          <p:nvPr/>
        </p:nvCxnSpPr>
        <p:spPr>
          <a:xfrm rot="16200000">
            <a:off x="7549907" y="5075411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9" name="TextBox 19">
            <a:extLst>
              <a:ext uri="{FF2B5EF4-FFF2-40B4-BE49-F238E27FC236}">
                <a16:creationId xmlns:a16="http://schemas.microsoft.com/office/drawing/2014/main" id="{AFB1658E-9767-087F-E088-C0D261661E7D}"/>
              </a:ext>
            </a:extLst>
          </p:cNvPr>
          <p:cNvSpPr txBox="1"/>
          <p:nvPr/>
        </p:nvSpPr>
        <p:spPr>
          <a:xfrm>
            <a:off x="7543432" y="5116204"/>
            <a:ext cx="849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r-FR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840" name="Straight Connector 839">
            <a:extLst>
              <a:ext uri="{FF2B5EF4-FFF2-40B4-BE49-F238E27FC236}">
                <a16:creationId xmlns:a16="http://schemas.microsoft.com/office/drawing/2014/main" id="{D929A79E-BB2F-C1FD-5E6D-73B2BD1F171E}"/>
              </a:ext>
            </a:extLst>
          </p:cNvPr>
          <p:cNvCxnSpPr>
            <a:cxnSpLocks/>
          </p:cNvCxnSpPr>
          <p:nvPr/>
        </p:nvCxnSpPr>
        <p:spPr>
          <a:xfrm rot="16200000">
            <a:off x="8204737" y="5075411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1" name="Straight Connector 840">
            <a:extLst>
              <a:ext uri="{FF2B5EF4-FFF2-40B4-BE49-F238E27FC236}">
                <a16:creationId xmlns:a16="http://schemas.microsoft.com/office/drawing/2014/main" id="{6809EBBB-95F6-DC80-74D5-985036399225}"/>
              </a:ext>
            </a:extLst>
          </p:cNvPr>
          <p:cNvCxnSpPr>
            <a:cxnSpLocks/>
          </p:cNvCxnSpPr>
          <p:nvPr/>
        </p:nvCxnSpPr>
        <p:spPr>
          <a:xfrm rot="16200000">
            <a:off x="8849468" y="5075411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2" name="TextBox 22">
            <a:extLst>
              <a:ext uri="{FF2B5EF4-FFF2-40B4-BE49-F238E27FC236}">
                <a16:creationId xmlns:a16="http://schemas.microsoft.com/office/drawing/2014/main" id="{2C171B5D-56BA-E418-B7D2-BAB7FE2D435E}"/>
              </a:ext>
            </a:extLst>
          </p:cNvPr>
          <p:cNvSpPr txBox="1"/>
          <p:nvPr/>
        </p:nvSpPr>
        <p:spPr>
          <a:xfrm>
            <a:off x="10744505" y="5116204"/>
            <a:ext cx="2548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r-FR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250</a:t>
            </a:r>
          </a:p>
        </p:txBody>
      </p:sp>
      <p:cxnSp>
        <p:nvCxnSpPr>
          <p:cNvPr id="843" name="Straight Connector 842">
            <a:extLst>
              <a:ext uri="{FF2B5EF4-FFF2-40B4-BE49-F238E27FC236}">
                <a16:creationId xmlns:a16="http://schemas.microsoft.com/office/drawing/2014/main" id="{B1AAA647-ACC1-5FC0-E9DA-7A09FF20EE91}"/>
              </a:ext>
            </a:extLst>
          </p:cNvPr>
          <p:cNvCxnSpPr>
            <a:cxnSpLocks/>
          </p:cNvCxnSpPr>
          <p:nvPr/>
        </p:nvCxnSpPr>
        <p:spPr>
          <a:xfrm rot="16200000">
            <a:off x="11511324" y="5075411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4" name="TextBox 24">
            <a:extLst>
              <a:ext uri="{FF2B5EF4-FFF2-40B4-BE49-F238E27FC236}">
                <a16:creationId xmlns:a16="http://schemas.microsoft.com/office/drawing/2014/main" id="{AF9DE5A4-038A-6811-7DC8-3FE8E075E753}"/>
              </a:ext>
            </a:extLst>
          </p:cNvPr>
          <p:cNvSpPr txBox="1"/>
          <p:nvPr/>
        </p:nvSpPr>
        <p:spPr>
          <a:xfrm>
            <a:off x="11419890" y="5116204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r-FR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845" name="TextBox 25">
            <a:extLst>
              <a:ext uri="{FF2B5EF4-FFF2-40B4-BE49-F238E27FC236}">
                <a16:creationId xmlns:a16="http://schemas.microsoft.com/office/drawing/2014/main" id="{D2B7EE39-4E5D-67DC-36F2-8FAB0DA4D78E}"/>
              </a:ext>
            </a:extLst>
          </p:cNvPr>
          <p:cNvSpPr txBox="1"/>
          <p:nvPr/>
        </p:nvSpPr>
        <p:spPr>
          <a:xfrm>
            <a:off x="9422957" y="5116204"/>
            <a:ext cx="2548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r-FR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846" name="TextBox 26">
            <a:extLst>
              <a:ext uri="{FF2B5EF4-FFF2-40B4-BE49-F238E27FC236}">
                <a16:creationId xmlns:a16="http://schemas.microsoft.com/office/drawing/2014/main" id="{A46496B0-0B20-85FE-1CE3-45BB6F8005C5}"/>
              </a:ext>
            </a:extLst>
          </p:cNvPr>
          <p:cNvSpPr txBox="1"/>
          <p:nvPr/>
        </p:nvSpPr>
        <p:spPr>
          <a:xfrm>
            <a:off x="8130884" y="5116204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r-FR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47" name="TextBox 27">
            <a:extLst>
              <a:ext uri="{FF2B5EF4-FFF2-40B4-BE49-F238E27FC236}">
                <a16:creationId xmlns:a16="http://schemas.microsoft.com/office/drawing/2014/main" id="{4A50F816-BFE7-9546-E4B1-AABF14828D1F}"/>
              </a:ext>
            </a:extLst>
          </p:cNvPr>
          <p:cNvSpPr txBox="1"/>
          <p:nvPr/>
        </p:nvSpPr>
        <p:spPr>
          <a:xfrm>
            <a:off x="8748397" y="5116204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r-FR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cxnSp>
        <p:nvCxnSpPr>
          <p:cNvPr id="848" name="Straight Connector 847">
            <a:extLst>
              <a:ext uri="{FF2B5EF4-FFF2-40B4-BE49-F238E27FC236}">
                <a16:creationId xmlns:a16="http://schemas.microsoft.com/office/drawing/2014/main" id="{C08A604E-5039-5C0C-5533-3B0913DAF265}"/>
              </a:ext>
            </a:extLst>
          </p:cNvPr>
          <p:cNvCxnSpPr>
            <a:cxnSpLocks/>
          </p:cNvCxnSpPr>
          <p:nvPr/>
        </p:nvCxnSpPr>
        <p:spPr>
          <a:xfrm rot="16200000">
            <a:off x="10194588" y="5075411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9" name="TextBox 29">
            <a:extLst>
              <a:ext uri="{FF2B5EF4-FFF2-40B4-BE49-F238E27FC236}">
                <a16:creationId xmlns:a16="http://schemas.microsoft.com/office/drawing/2014/main" id="{35A5A19B-FEEB-B0FE-B760-0738D2763191}"/>
              </a:ext>
            </a:extLst>
          </p:cNvPr>
          <p:cNvSpPr txBox="1"/>
          <p:nvPr/>
        </p:nvSpPr>
        <p:spPr>
          <a:xfrm>
            <a:off x="10114758" y="5116204"/>
            <a:ext cx="2548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r-FR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200</a:t>
            </a:r>
          </a:p>
        </p:txBody>
      </p:sp>
      <p:cxnSp>
        <p:nvCxnSpPr>
          <p:cNvPr id="850" name="Straight Connector 849">
            <a:extLst>
              <a:ext uri="{FF2B5EF4-FFF2-40B4-BE49-F238E27FC236}">
                <a16:creationId xmlns:a16="http://schemas.microsoft.com/office/drawing/2014/main" id="{34EC43DB-B810-0628-C4FA-873266B9DE8C}"/>
              </a:ext>
            </a:extLst>
          </p:cNvPr>
          <p:cNvCxnSpPr>
            <a:cxnSpLocks/>
          </p:cNvCxnSpPr>
          <p:nvPr/>
        </p:nvCxnSpPr>
        <p:spPr>
          <a:xfrm rot="16200000">
            <a:off x="10845463" y="5075411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1" name="Straight Connector 850">
            <a:extLst>
              <a:ext uri="{FF2B5EF4-FFF2-40B4-BE49-F238E27FC236}">
                <a16:creationId xmlns:a16="http://schemas.microsoft.com/office/drawing/2014/main" id="{6FC1AB11-E5A4-7AFD-B151-92D1B4DBE652}"/>
              </a:ext>
            </a:extLst>
          </p:cNvPr>
          <p:cNvCxnSpPr>
            <a:cxnSpLocks/>
          </p:cNvCxnSpPr>
          <p:nvPr/>
        </p:nvCxnSpPr>
        <p:spPr>
          <a:xfrm rot="16200000">
            <a:off x="9522568" y="5075411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52" name="Picture 851" descr="A picture containing diagram, line, screenshot, pixel&#10;&#10;Description automatically generated">
            <a:extLst>
              <a:ext uri="{FF2B5EF4-FFF2-40B4-BE49-F238E27FC236}">
                <a16:creationId xmlns:a16="http://schemas.microsoft.com/office/drawing/2014/main" id="{45942045-085B-9C7A-B695-D905581B9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969" y="2118288"/>
            <a:ext cx="3594100" cy="2857500"/>
          </a:xfrm>
          <a:prstGeom prst="rect">
            <a:avLst/>
          </a:prstGeom>
        </p:spPr>
      </p:pic>
      <p:sp>
        <p:nvSpPr>
          <p:cNvPr id="853" name="TextBox 33">
            <a:extLst>
              <a:ext uri="{FF2B5EF4-FFF2-40B4-BE49-F238E27FC236}">
                <a16:creationId xmlns:a16="http://schemas.microsoft.com/office/drawing/2014/main" id="{3DC60402-10D3-97E6-2CCF-D9010194A7DC}"/>
              </a:ext>
            </a:extLst>
          </p:cNvPr>
          <p:cNvSpPr txBox="1"/>
          <p:nvPr/>
        </p:nvSpPr>
        <p:spPr>
          <a:xfrm>
            <a:off x="10440530" y="3455448"/>
            <a:ext cx="52899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r-FR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P=0.006</a:t>
            </a:r>
          </a:p>
        </p:txBody>
      </p:sp>
      <p:sp>
        <p:nvSpPr>
          <p:cNvPr id="854" name="TextBox 34">
            <a:extLst>
              <a:ext uri="{FF2B5EF4-FFF2-40B4-BE49-F238E27FC236}">
                <a16:creationId xmlns:a16="http://schemas.microsoft.com/office/drawing/2014/main" id="{8BB8EB18-4D91-F7A5-9E0E-01723ADA3BAE}"/>
              </a:ext>
            </a:extLst>
          </p:cNvPr>
          <p:cNvSpPr txBox="1"/>
          <p:nvPr/>
        </p:nvSpPr>
        <p:spPr>
          <a:xfrm>
            <a:off x="10539615" y="2370198"/>
            <a:ext cx="104836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r-FR"/>
            </a:defPPr>
            <a:lvl1pPr marL="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i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ESR1</a:t>
            </a:r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Negative</a:t>
            </a:r>
          </a:p>
          <a:p>
            <a:r>
              <a:rPr lang="en-GB" sz="1200" i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ESR1</a:t>
            </a:r>
            <a:r>
              <a:rPr lang="en-GB" sz="12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Positive</a:t>
            </a:r>
          </a:p>
        </p:txBody>
      </p:sp>
      <p:cxnSp>
        <p:nvCxnSpPr>
          <p:cNvPr id="855" name="Straight Connector 854">
            <a:extLst>
              <a:ext uri="{FF2B5EF4-FFF2-40B4-BE49-F238E27FC236}">
                <a16:creationId xmlns:a16="http://schemas.microsoft.com/office/drawing/2014/main" id="{1B0DFDAE-8401-029C-C237-61951B7B94DB}"/>
              </a:ext>
            </a:extLst>
          </p:cNvPr>
          <p:cNvCxnSpPr>
            <a:cxnSpLocks/>
          </p:cNvCxnSpPr>
          <p:nvPr/>
        </p:nvCxnSpPr>
        <p:spPr>
          <a:xfrm>
            <a:off x="10168301" y="2654239"/>
            <a:ext cx="295149" cy="0"/>
          </a:xfrm>
          <a:prstGeom prst="line">
            <a:avLst/>
          </a:prstGeom>
          <a:ln w="254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6" name="Straight Connector 855">
            <a:extLst>
              <a:ext uri="{FF2B5EF4-FFF2-40B4-BE49-F238E27FC236}">
                <a16:creationId xmlns:a16="http://schemas.microsoft.com/office/drawing/2014/main" id="{0932DA75-A7CE-7341-C3E3-0794276ED00B}"/>
              </a:ext>
            </a:extLst>
          </p:cNvPr>
          <p:cNvCxnSpPr>
            <a:cxnSpLocks/>
          </p:cNvCxnSpPr>
          <p:nvPr/>
        </p:nvCxnSpPr>
        <p:spPr>
          <a:xfrm>
            <a:off x="10168301" y="2473264"/>
            <a:ext cx="295149" cy="0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676674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" name="Google Shape;873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9267" y="1196752"/>
            <a:ext cx="7613467" cy="16585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F5A336-128B-A95A-96F5-4D527E7363E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3006047"/>
            <a:ext cx="10180340" cy="3025856"/>
          </a:xfrm>
        </p:spPr>
        <p:txBody>
          <a:bodyPr vert="horz" lIns="0" tIns="0" rIns="0" bIns="0" rtlCol="0" anchor="t">
            <a:noAutofit/>
          </a:bodyPr>
          <a:lstStyle/>
          <a:p>
            <a:pPr marL="356870" indent="-356870">
              <a:spcBef>
                <a:spcPts val="600"/>
              </a:spcBef>
            </a:pPr>
            <a:r>
              <a:rPr lang="en-GB" dirty="0">
                <a:sym typeface="Arial"/>
              </a:rPr>
              <a:t>Median age was 63 years (range: 24-89)</a:t>
            </a:r>
            <a:endParaRPr lang="en-GB" dirty="0"/>
          </a:p>
          <a:p>
            <a:pPr marL="356870" indent="-356870">
              <a:spcBef>
                <a:spcPts val="600"/>
              </a:spcBef>
            </a:pPr>
            <a:r>
              <a:rPr lang="en-GB" b="1" dirty="0">
                <a:solidFill>
                  <a:schemeClr val="accent1"/>
                </a:solidFill>
                <a:sym typeface="Arial"/>
              </a:rPr>
              <a:t>47.8% had a detectable </a:t>
            </a:r>
            <a:r>
              <a:rPr lang="en-GB" b="1" i="1" dirty="0">
                <a:solidFill>
                  <a:schemeClr val="accent1"/>
                </a:solidFill>
                <a:sym typeface="Arial"/>
              </a:rPr>
              <a:t>ESR1</a:t>
            </a:r>
            <a:r>
              <a:rPr lang="en-GB" b="1" dirty="0">
                <a:solidFill>
                  <a:schemeClr val="accent1"/>
                </a:solidFill>
                <a:sym typeface="Arial"/>
              </a:rPr>
              <a:t> mutation</a:t>
            </a:r>
            <a:endParaRPr lang="en-GB" b="1" dirty="0">
              <a:solidFill>
                <a:schemeClr val="accent1"/>
              </a:solidFill>
            </a:endParaRPr>
          </a:p>
          <a:p>
            <a:pPr marL="356870" indent="-356870">
              <a:spcBef>
                <a:spcPts val="600"/>
              </a:spcBef>
            </a:pPr>
            <a:r>
              <a:rPr lang="en-GB" dirty="0">
                <a:sym typeface="Arial"/>
              </a:rPr>
              <a:t>43.4% had previously received two lines of endocrine therapy for advanced or metastatic disease</a:t>
            </a:r>
            <a:endParaRPr lang="en-GB" dirty="0"/>
          </a:p>
          <a:p>
            <a:pPr marL="356870" indent="-356870">
              <a:spcBef>
                <a:spcPts val="600"/>
              </a:spcBef>
            </a:pPr>
            <a:r>
              <a:rPr lang="en-GB" dirty="0">
                <a:latin typeface="Arial"/>
                <a:cs typeface="Arial"/>
                <a:sym typeface="Arial"/>
              </a:rPr>
              <a:t>22.2% received a prior line of chemotherap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y for advanced/metastatic disea</a:t>
            </a:r>
            <a:r>
              <a:rPr lang="en-GB" dirty="0">
                <a:latin typeface="Arial"/>
                <a:cs typeface="Arial"/>
                <a:sym typeface="Arial"/>
              </a:rPr>
              <a:t>se</a:t>
            </a:r>
            <a:endParaRPr lang="en-GB" dirty="0">
              <a:latin typeface="Arial"/>
              <a:cs typeface="Arial"/>
            </a:endParaRPr>
          </a:p>
          <a:p>
            <a:pPr marL="356870" indent="-356870">
              <a:spcBef>
                <a:spcPts val="600"/>
              </a:spcBef>
            </a:pPr>
            <a:r>
              <a:rPr lang="en-GB" dirty="0">
                <a:sym typeface="Arial"/>
              </a:rPr>
              <a:t>68.2% had visceral metastases in the </a:t>
            </a:r>
            <a:r>
              <a:rPr lang="en-GB" dirty="0" err="1">
                <a:sym typeface="Arial"/>
              </a:rPr>
              <a:t>elacestrant</a:t>
            </a:r>
            <a:r>
              <a:rPr lang="en-GB" dirty="0">
                <a:sym typeface="Arial"/>
              </a:rPr>
              <a:t> group</a:t>
            </a:r>
            <a:endParaRPr lang="en-GB" dirty="0"/>
          </a:p>
          <a:p>
            <a:pPr marL="356870" indent="-356870">
              <a:spcBef>
                <a:spcPts val="600"/>
              </a:spcBef>
            </a:pPr>
            <a:r>
              <a:rPr lang="en-GB" dirty="0">
                <a:sym typeface="Arial"/>
              </a:rPr>
              <a:t>71% had visceral metastases in the SoC group</a:t>
            </a:r>
          </a:p>
          <a:p>
            <a:pPr marL="356870" indent="-356870">
              <a:spcBef>
                <a:spcPts val="600"/>
              </a:spcBef>
            </a:pPr>
            <a:r>
              <a:rPr lang="en-GB" dirty="0">
                <a:latin typeface="Arial"/>
                <a:cs typeface="Arial"/>
              </a:rPr>
              <a:t>Guardant360 </a:t>
            </a:r>
            <a:r>
              <a:rPr lang="en-GB" dirty="0" err="1">
                <a:latin typeface="Arial"/>
                <a:cs typeface="Arial"/>
              </a:rPr>
              <a:t>CDx</a:t>
            </a:r>
            <a:r>
              <a:rPr lang="en-GB" dirty="0">
                <a:latin typeface="Arial"/>
                <a:cs typeface="Arial"/>
              </a:rPr>
              <a:t> assay, FDA approved as companion test for ESR1m screening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52D3B-FE40-FED8-413B-CEBC62DA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ym typeface="Arial"/>
              </a:rPr>
              <a:t>EMERALD TRIAL: BASELINE PATIENT CHARACTERISTICS 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ED98D15-3015-B932-02F2-FDCB8AB512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264000"/>
            <a:ext cx="10444368" cy="365125"/>
          </a:xfrm>
        </p:spPr>
        <p:txBody>
          <a:bodyPr/>
          <a:lstStyle/>
          <a:p>
            <a:r>
              <a:rPr lang="en-GB" sz="1200">
                <a:solidFill>
                  <a:schemeClr val="tx2"/>
                </a:solidFill>
                <a:latin typeface="Arial"/>
                <a:cs typeface="Arial"/>
              </a:rPr>
              <a:t>CDx, companion diagnostics; </a:t>
            </a:r>
            <a:r>
              <a:rPr lang="en-GB" sz="12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ER, estrogen receptor;</a:t>
            </a:r>
            <a:r>
              <a:rPr lang="en-GB" sz="1200">
                <a:solidFill>
                  <a:schemeClr val="tx2"/>
                </a:solidFill>
                <a:latin typeface="Arial"/>
                <a:cs typeface="Arial"/>
              </a:rPr>
              <a:t> ESR1, estrogen receptor 1; FDA, Food and Drug Administration; </a:t>
            </a:r>
            <a:r>
              <a:rPr lang="en-GB" sz="12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HER2, human epidermal factor receptor 2; SoC, standard of care</a:t>
            </a:r>
            <a:endParaRPr lang="en-GB" sz="120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r>
              <a:rPr lang="en-GB" sz="12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Bidard FC, et al. J C</a:t>
            </a:r>
            <a:r>
              <a:rPr lang="en-GB" sz="1200">
                <a:solidFill>
                  <a:schemeClr val="tx2"/>
                </a:solidFill>
                <a:latin typeface="Arial"/>
                <a:cs typeface="Arial"/>
              </a:rPr>
              <a:t>lin Oncol.</a:t>
            </a:r>
            <a:r>
              <a:rPr lang="en-GB" sz="12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2022.40:3246-56</a:t>
            </a:r>
            <a:endParaRPr lang="en-GB" sz="1200">
              <a:solidFill>
                <a:schemeClr val="tx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57A27C4-10F2-6E0C-A956-53C3AE71B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328229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0033" y="1215517"/>
            <a:ext cx="8999900" cy="19763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82" name="Google Shape;882;p59"/>
          <p:cNvSpPr/>
          <p:nvPr/>
        </p:nvSpPr>
        <p:spPr>
          <a:xfrm>
            <a:off x="9385967" y="1923533"/>
            <a:ext cx="1200400" cy="1131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lang="en-GB"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501C7-C688-F7E4-FD92-30E9C3901E9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3666184"/>
            <a:ext cx="10963200" cy="2284616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GB" b="1">
                <a:sym typeface="Arial"/>
              </a:rPr>
              <a:t>The analytical sensitivity of the Guardant360</a:t>
            </a:r>
            <a:r>
              <a:rPr lang="en-GB" b="1" baseline="30000">
                <a:sym typeface="Arial"/>
              </a:rPr>
              <a:t>®</a:t>
            </a:r>
            <a:r>
              <a:rPr lang="en-GB" b="1">
                <a:sym typeface="Arial"/>
              </a:rPr>
              <a:t> test at the </a:t>
            </a:r>
            <a:r>
              <a:rPr lang="en-GB">
                <a:sym typeface="Arial"/>
              </a:rPr>
              <a:t>panel level is </a:t>
            </a:r>
          </a:p>
          <a:p>
            <a:pPr marL="356870" indent="-356870"/>
            <a:r>
              <a:rPr lang="en-GB" b="1">
                <a:latin typeface="Arial"/>
                <a:cs typeface="Arial"/>
                <a:sym typeface="Arial"/>
              </a:rPr>
              <a:t>100% </a:t>
            </a:r>
            <a:r>
              <a:rPr lang="en-GB">
                <a:latin typeface="Arial"/>
                <a:cs typeface="Arial"/>
                <a:sym typeface="Arial"/>
              </a:rPr>
              <a:t>with an </a:t>
            </a:r>
            <a:r>
              <a:rPr lang="en-GB" b="1">
                <a:latin typeface="Arial"/>
                <a:cs typeface="Arial"/>
                <a:sym typeface="Arial"/>
              </a:rPr>
              <a:t>allelic fraction &gt;0.5%</a:t>
            </a:r>
            <a:endParaRPr lang="en-GB" b="1"/>
          </a:p>
          <a:p>
            <a:pPr marL="356870" indent="-356870"/>
            <a:r>
              <a:rPr lang="en-GB">
                <a:latin typeface="Arial"/>
                <a:cs typeface="Arial"/>
                <a:sym typeface="Arial"/>
              </a:rPr>
              <a:t>88.3% </a:t>
            </a:r>
            <a:r>
              <a:rPr lang="en-GB" b="1">
                <a:latin typeface="Arial"/>
                <a:cs typeface="Arial"/>
                <a:sym typeface="Arial"/>
              </a:rPr>
              <a:t>with an allelic fraction between 0.01-0.5% </a:t>
            </a:r>
            <a:r>
              <a:rPr lang="en-GB">
                <a:latin typeface="Arial"/>
                <a:cs typeface="Arial"/>
                <a:sym typeface="Arial"/>
              </a:rPr>
              <a:t>for SNVs, based on a cell-free DNA contribution of ≥30 ng in patient samples</a:t>
            </a:r>
            <a:endParaRPr lang="en-GB">
              <a:latin typeface="Arial"/>
              <a:cs typeface="Arial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8C79192-1C15-C35F-0B37-000BBDE1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>
                <a:sym typeface="Arial"/>
              </a:rPr>
              <a:t>ESR1</a:t>
            </a:r>
            <a:r>
              <a:rPr lang="en-GB">
                <a:sym typeface="Arial"/>
              </a:rPr>
              <a:t> MUTATION: COMPANION DIAGNOSTIC 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F87E6-5C60-2B46-AF09-A6068D48B13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CDx, companion diagnostics; ESR1, estrogen receptor 1;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SNV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, single nucleotide variant</a:t>
            </a:r>
            <a:endParaRPr lang="en-GB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GB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https://guardanthealth.eu/wp-content/uploads/2021/01/G360-Specification-Sheet-1.pdf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(accessed May 22, 2023)</a:t>
            </a:r>
            <a:endParaRPr lang="en-GB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8C17683-02BC-3864-E235-D86C5561B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630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INTRODUCING THE SCIENTIFIC COMMITTEE</a:t>
            </a:r>
          </a:p>
        </p:txBody>
      </p:sp>
      <p:sp>
        <p:nvSpPr>
          <p:cNvPr id="413" name="Google Shape;413;p9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GB" smtClean="0"/>
              <a:pPr lvl="0"/>
              <a:t>6</a:t>
            </a:fld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22EBC4A-C04F-1AB9-AF16-0C6D3B65474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90A755-D69A-B055-F161-8D8EC41D7B7E}"/>
              </a:ext>
            </a:extLst>
          </p:cNvPr>
          <p:cNvSpPr/>
          <p:nvPr/>
        </p:nvSpPr>
        <p:spPr>
          <a:xfrm>
            <a:off x="7752456" y="1449368"/>
            <a:ext cx="2448000" cy="367240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6" name="Google Shape;416;p9"/>
          <p:cNvSpPr/>
          <p:nvPr/>
        </p:nvSpPr>
        <p:spPr>
          <a:xfrm>
            <a:off x="7752457" y="3805326"/>
            <a:ext cx="2447999" cy="1774176"/>
          </a:xfrm>
          <a:custGeom>
            <a:avLst/>
            <a:gdLst/>
            <a:ahLst/>
            <a:cxnLst/>
            <a:rect l="l" t="t" r="r" b="b"/>
            <a:pathLst>
              <a:path w="2262981" h="452596" extrusionOk="0">
                <a:moveTo>
                  <a:pt x="0" y="0"/>
                </a:moveTo>
                <a:lnTo>
                  <a:pt x="2262981" y="0"/>
                </a:lnTo>
                <a:lnTo>
                  <a:pt x="2262981" y="452596"/>
                </a:lnTo>
                <a:lnTo>
                  <a:pt x="0" y="452596"/>
                </a:lnTo>
                <a:lnTo>
                  <a:pt x="0" y="0"/>
                </a:lnTo>
                <a:close/>
              </a:path>
            </a:pathLst>
          </a:custGeom>
          <a:solidFill>
            <a:srgbClr val="C7583B"/>
          </a:solidFill>
          <a:ln w="25400" cap="flat" cmpd="sng">
            <a:solidFill>
              <a:srgbClr val="C656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567" tIns="72000" rIns="35567" bIns="35567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1100"/>
            </a:pPr>
            <a:r>
              <a:rPr lang="en-GB" sz="14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Frédérique </a:t>
            </a:r>
            <a:br>
              <a:rPr lang="en-GB" sz="14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Penault-Llorca</a:t>
            </a:r>
          </a:p>
          <a:p>
            <a:pPr algn="ctr">
              <a:lnSpc>
                <a:spcPct val="90000"/>
              </a:lnSpc>
              <a:spcBef>
                <a:spcPts val="267"/>
              </a:spcBef>
              <a:buClr>
                <a:schemeClr val="lt1"/>
              </a:buClr>
              <a:buSzPts val="1100"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Professor of Pathology at University of Clermont-Ferrand, CEO of the Comprehensive Regional Cancer Institute Centre Jean PERRIN, Head of the Molecular Biology Platform, Centre Jean Perrin, France</a:t>
            </a:r>
          </a:p>
          <a:p>
            <a:pPr algn="ctr">
              <a:lnSpc>
                <a:spcPct val="90000"/>
              </a:lnSpc>
              <a:spcBef>
                <a:spcPts val="267"/>
              </a:spcBef>
              <a:buClr>
                <a:schemeClr val="lt1"/>
              </a:buClr>
              <a:buSzPts val="1100"/>
            </a:pPr>
            <a:endParaRPr lang="en-GB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267"/>
              </a:spcBef>
              <a:buClr>
                <a:schemeClr val="lt1"/>
              </a:buClr>
              <a:buSzPts val="1100"/>
            </a:pPr>
            <a:endParaRPr lang="en-GB" sz="1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6556" r="10976"/>
          <a:stretch/>
        </p:blipFill>
        <p:spPr>
          <a:xfrm>
            <a:off x="8090856" y="1555097"/>
            <a:ext cx="1771200" cy="2144500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AA5448-58D3-41B3-614E-F7C40966BF9C}"/>
              </a:ext>
            </a:extLst>
          </p:cNvPr>
          <p:cNvSpPr/>
          <p:nvPr/>
        </p:nvSpPr>
        <p:spPr>
          <a:xfrm>
            <a:off x="4870878" y="1449368"/>
            <a:ext cx="2448000" cy="367240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Google Shape;416;p9">
            <a:extLst>
              <a:ext uri="{FF2B5EF4-FFF2-40B4-BE49-F238E27FC236}">
                <a16:creationId xmlns:a16="http://schemas.microsoft.com/office/drawing/2014/main" id="{D8CBE4CD-7EEA-213C-9F92-286299423417}"/>
              </a:ext>
            </a:extLst>
          </p:cNvPr>
          <p:cNvSpPr/>
          <p:nvPr/>
        </p:nvSpPr>
        <p:spPr>
          <a:xfrm>
            <a:off x="4870879" y="3805326"/>
            <a:ext cx="2447999" cy="1774176"/>
          </a:xfrm>
          <a:custGeom>
            <a:avLst/>
            <a:gdLst/>
            <a:ahLst/>
            <a:cxnLst/>
            <a:rect l="l" t="t" r="r" b="b"/>
            <a:pathLst>
              <a:path w="2262981" h="452596" extrusionOk="0">
                <a:moveTo>
                  <a:pt x="0" y="0"/>
                </a:moveTo>
                <a:lnTo>
                  <a:pt x="2262981" y="0"/>
                </a:lnTo>
                <a:lnTo>
                  <a:pt x="2262981" y="452596"/>
                </a:lnTo>
                <a:lnTo>
                  <a:pt x="0" y="452596"/>
                </a:lnTo>
                <a:lnTo>
                  <a:pt x="0" y="0"/>
                </a:lnTo>
                <a:close/>
              </a:path>
            </a:pathLst>
          </a:custGeom>
          <a:solidFill>
            <a:srgbClr val="C7583B"/>
          </a:solidFill>
          <a:ln w="25400" cap="flat" cmpd="sng">
            <a:solidFill>
              <a:srgbClr val="C656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567" tIns="72000" rIns="35567" bIns="35567" anchor="t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lt1"/>
              </a:buClr>
              <a:buSzPts val="1100"/>
            </a:pPr>
            <a:r>
              <a:rPr lang="en-GB" sz="14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 Sara Tolaney</a:t>
            </a:r>
          </a:p>
          <a:p>
            <a:pPr algn="ctr">
              <a:lnSpc>
                <a:spcPct val="90000"/>
              </a:lnSpc>
              <a:spcBef>
                <a:spcPts val="267"/>
              </a:spcBef>
              <a:buClr>
                <a:schemeClr val="lt1"/>
              </a:buClr>
              <a:buSzPts val="1100"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Chief, Division of Breast </a:t>
            </a:r>
            <a:b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Oncology Dana Farber Cancer Institute, Associate Professor at Harvard Medical School, USA  </a:t>
            </a:r>
          </a:p>
          <a:p>
            <a:pPr algn="ctr">
              <a:lnSpc>
                <a:spcPct val="90000"/>
              </a:lnSpc>
              <a:spcBef>
                <a:spcPts val="267"/>
              </a:spcBef>
              <a:buClr>
                <a:schemeClr val="lt1"/>
              </a:buClr>
              <a:buSzPts val="1100"/>
            </a:pPr>
            <a:endParaRPr lang="en-GB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267"/>
              </a:spcBef>
              <a:buClr>
                <a:schemeClr val="lt1"/>
              </a:buClr>
              <a:buSzPts val="1100"/>
            </a:pPr>
            <a:endParaRPr lang="en-GB" sz="1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9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12097" t="4117" r="4110" b="4180"/>
          <a:stretch/>
        </p:blipFill>
        <p:spPr>
          <a:xfrm>
            <a:off x="5208478" y="1555097"/>
            <a:ext cx="1772800" cy="2144500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39AC9E-68E4-BF0B-E607-E338CF7883C0}"/>
              </a:ext>
            </a:extLst>
          </p:cNvPr>
          <p:cNvSpPr/>
          <p:nvPr/>
        </p:nvSpPr>
        <p:spPr>
          <a:xfrm>
            <a:off x="2011136" y="1449368"/>
            <a:ext cx="2448000" cy="367240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Google Shape;416;p9">
            <a:extLst>
              <a:ext uri="{FF2B5EF4-FFF2-40B4-BE49-F238E27FC236}">
                <a16:creationId xmlns:a16="http://schemas.microsoft.com/office/drawing/2014/main" id="{8E171921-DF2D-46E9-9236-EA4DC5AD622D}"/>
              </a:ext>
            </a:extLst>
          </p:cNvPr>
          <p:cNvSpPr/>
          <p:nvPr/>
        </p:nvSpPr>
        <p:spPr>
          <a:xfrm>
            <a:off x="2011137" y="3805326"/>
            <a:ext cx="2447999" cy="1774176"/>
          </a:xfrm>
          <a:custGeom>
            <a:avLst/>
            <a:gdLst/>
            <a:ahLst/>
            <a:cxnLst/>
            <a:rect l="l" t="t" r="r" b="b"/>
            <a:pathLst>
              <a:path w="2262981" h="452596" extrusionOk="0">
                <a:moveTo>
                  <a:pt x="0" y="0"/>
                </a:moveTo>
                <a:lnTo>
                  <a:pt x="2262981" y="0"/>
                </a:lnTo>
                <a:lnTo>
                  <a:pt x="2262981" y="452596"/>
                </a:lnTo>
                <a:lnTo>
                  <a:pt x="0" y="452596"/>
                </a:lnTo>
                <a:lnTo>
                  <a:pt x="0" y="0"/>
                </a:lnTo>
                <a:close/>
              </a:path>
            </a:pathLst>
          </a:custGeom>
          <a:solidFill>
            <a:srgbClr val="C7583B"/>
          </a:solidFill>
          <a:ln w="25400" cap="flat" cmpd="sng">
            <a:solidFill>
              <a:srgbClr val="C656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567" tIns="72000" rIns="35567" bIns="35567" anchor="t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lt1"/>
              </a:buClr>
              <a:buSzPts val="1100"/>
            </a:pPr>
            <a:r>
              <a:rPr lang="en-GB" sz="14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 Aditya Bardia</a:t>
            </a:r>
          </a:p>
          <a:p>
            <a:pPr algn="ctr">
              <a:lnSpc>
                <a:spcPct val="90000"/>
              </a:lnSpc>
              <a:spcBef>
                <a:spcPts val="267"/>
              </a:spcBef>
              <a:buClr>
                <a:schemeClr val="dk1"/>
              </a:buClr>
              <a:buSzPts val="1100"/>
            </a:pP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Director of Breast Cancer Research, Associate Professor </a:t>
            </a:r>
            <a:b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Harvard Medical School, Attending Physician at Mass General Cancer Center, USA</a:t>
            </a:r>
          </a:p>
        </p:txBody>
      </p:sp>
      <p:pic>
        <p:nvPicPr>
          <p:cNvPr id="417" name="Google Shape;417;p9"/>
          <p:cNvPicPr preferRelativeResize="0"/>
          <p:nvPr/>
        </p:nvPicPr>
        <p:blipFill rotWithShape="1">
          <a:blip r:embed="rId5">
            <a:alphaModFix/>
          </a:blip>
          <a:srcRect r="3324" b="6620"/>
          <a:stretch/>
        </p:blipFill>
        <p:spPr>
          <a:xfrm>
            <a:off x="2348736" y="1555097"/>
            <a:ext cx="1772800" cy="2144500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91287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RECOMMENDATIONS &amp; GUIDELINES</a:t>
            </a:r>
          </a:p>
        </p:txBody>
      </p:sp>
    </p:spTree>
    <p:extLst>
      <p:ext uri="{BB962C8B-B14F-4D97-AF65-F5344CB8AC3E}">
        <p14:creationId xmlns:p14="http://schemas.microsoft.com/office/powerpoint/2010/main" val="1099491484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5793D-D3B6-8CE4-1E39-6A1E0ADF2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  <a:sym typeface="Arial"/>
              </a:rPr>
              <a:t>WHEN would you TEST FOR </a:t>
            </a:r>
            <a:r>
              <a:rPr lang="en-GB" i="1" dirty="0">
                <a:latin typeface="Arial"/>
                <a:cs typeface="Arial"/>
                <a:sym typeface="Arial"/>
              </a:rPr>
              <a:t>ESR1 </a:t>
            </a:r>
            <a:r>
              <a:rPr lang="en-GB" dirty="0">
                <a:latin typeface="Arial"/>
                <a:cs typeface="Arial"/>
                <a:sym typeface="Arial"/>
              </a:rPr>
              <a:t>MUTATION?</a:t>
            </a:r>
          </a:p>
        </p:txBody>
      </p:sp>
      <p:sp>
        <p:nvSpPr>
          <p:cNvPr id="895" name="Google Shape;895;p6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POLLING QUESTION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8B54DA-8416-5AC1-FDED-9150AAFA7FB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457189" indent="-457189">
              <a:buFont typeface="+mj-lt"/>
              <a:buAutoNum type="alphaUcPeriod"/>
            </a:pPr>
            <a:endParaRPr lang="en-GB" b="1" dirty="0">
              <a:sym typeface="Arial"/>
            </a:endParaRPr>
          </a:p>
          <a:p>
            <a:pPr marL="456565" indent="-456565">
              <a:buFont typeface="+mj-lt"/>
              <a:buAutoNum type="alphaUcPeriod"/>
            </a:pPr>
            <a:r>
              <a:rPr lang="en-GB" b="1" dirty="0">
                <a:latin typeface="Arial"/>
                <a:cs typeface="Arial"/>
                <a:sym typeface="Arial"/>
              </a:rPr>
              <a:t>Upon diagnosis </a:t>
            </a:r>
            <a:endParaRPr lang="en-GB" b="1" dirty="0"/>
          </a:p>
          <a:p>
            <a:pPr marL="456565" indent="-456565">
              <a:buFont typeface="+mj-lt"/>
              <a:buAutoNum type="alphaUcPeriod"/>
            </a:pPr>
            <a:r>
              <a:rPr lang="en-GB" b="1" dirty="0">
                <a:latin typeface="Arial"/>
                <a:cs typeface="Arial"/>
                <a:sym typeface="Arial"/>
              </a:rPr>
              <a:t>After 1</a:t>
            </a:r>
            <a:r>
              <a:rPr lang="en-GB" b="1" baseline="30000" dirty="0">
                <a:latin typeface="Arial"/>
                <a:cs typeface="Arial"/>
                <a:sym typeface="Arial"/>
              </a:rPr>
              <a:t>st</a:t>
            </a:r>
            <a:r>
              <a:rPr lang="en-GB" b="1" dirty="0">
                <a:latin typeface="Arial"/>
                <a:cs typeface="Arial"/>
                <a:sym typeface="Arial"/>
              </a:rPr>
              <a:t> line of endocrine therapy only </a:t>
            </a:r>
            <a:endParaRPr lang="en-GB" b="1" dirty="0"/>
          </a:p>
          <a:p>
            <a:pPr marL="456565" indent="-456565">
              <a:buFont typeface="+mj-lt"/>
              <a:buAutoNum type="alphaUcPeriod"/>
            </a:pPr>
            <a:r>
              <a:rPr lang="en-GB" sz="2400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At recurrence or progression on endocrine therapy </a:t>
            </a:r>
            <a:endParaRPr lang="en-GB" sz="2400" b="1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456565" indent="-456565">
              <a:buFont typeface="+mj-lt"/>
              <a:buAutoNum type="alphaUcPeriod"/>
            </a:pPr>
            <a:r>
              <a:rPr lang="en-GB" b="1" dirty="0">
                <a:latin typeface="Arial"/>
                <a:cs typeface="Arial"/>
                <a:sym typeface="Arial"/>
              </a:rPr>
              <a:t>All of the above </a:t>
            </a:r>
            <a:endParaRPr lang="en-GB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691B2F7-0B86-D4A9-C0A1-83B8BC48F88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>
                <a:sym typeface="Arial"/>
              </a:rPr>
              <a:t>ESR1, estrogen receptor 1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4695038-DDF7-CD1A-527C-756EB8E894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4861607"/>
              </p:ext>
            </p:extLst>
          </p:nvPr>
        </p:nvGraphicFramePr>
        <p:xfrm>
          <a:off x="7112433" y="-75501"/>
          <a:ext cx="6311537" cy="398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AB5D9A8-467E-16B4-6648-B0F1C390A049}"/>
              </a:ext>
            </a:extLst>
          </p:cNvPr>
          <p:cNvSpPr txBox="1"/>
          <p:nvPr/>
        </p:nvSpPr>
        <p:spPr>
          <a:xfrm>
            <a:off x="8575040" y="3423920"/>
            <a:ext cx="4231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rgbClr val="C0504D"/>
                </a:solidFill>
                <a:latin typeface="Arial" panose="020B0604020202020204" pitchFamily="34" charset="0"/>
              </a:rPr>
              <a:t>✅</a:t>
            </a:r>
            <a:r>
              <a:rPr lang="en-US" sz="240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1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63"/>
          <p:cNvSpPr txBox="1">
            <a:spLocks noGrp="1"/>
          </p:cNvSpPr>
          <p:nvPr>
            <p:ph sz="quarter" idx="12"/>
          </p:nvPr>
        </p:nvSpPr>
        <p:spPr>
          <a:xfrm>
            <a:off x="620184" y="1425600"/>
            <a:ext cx="6422950" cy="4525200"/>
          </a:xfrm>
        </p:spPr>
        <p:txBody>
          <a:bodyPr vert="horz" lIns="0" tIns="0" rIns="0" bIns="0" rtlCol="0" anchor="t">
            <a:noAutofit/>
          </a:bodyPr>
          <a:lstStyle/>
          <a:p>
            <a:pPr marL="356870" lvl="0" indent="-356870"/>
            <a:r>
              <a:rPr lang="en-GB" dirty="0">
                <a:latin typeface="Arial"/>
                <a:cs typeface="Arial"/>
              </a:rPr>
              <a:t>When?</a:t>
            </a:r>
            <a:endParaRPr lang="en-US" dirty="0">
              <a:latin typeface="Arial"/>
              <a:cs typeface="Arial"/>
            </a:endParaRPr>
          </a:p>
          <a:p>
            <a:pPr marL="713740" lvl="1" indent="-256540"/>
            <a:r>
              <a:rPr lang="en-GB" sz="1600" dirty="0">
                <a:latin typeface="Arial"/>
                <a:cs typeface="Arial"/>
              </a:rPr>
              <a:t>ASCO 2023 guidelines recommend testing at recurrence or progression on ET (given with or without CDK4/6i)</a:t>
            </a:r>
            <a:r>
              <a:rPr lang="en-GB" sz="1600" baseline="30000" dirty="0">
                <a:latin typeface="Arial"/>
                <a:cs typeface="Arial"/>
              </a:rPr>
              <a:t>1</a:t>
            </a:r>
            <a:endParaRPr lang="en-GB" sz="1600" baseline="30000" dirty="0"/>
          </a:p>
          <a:p>
            <a:pPr marL="356870" lvl="0" indent="-356870"/>
            <a:endParaRPr lang="en-GB"/>
          </a:p>
          <a:p>
            <a:pPr marL="356870" lvl="0" indent="-356870"/>
            <a:r>
              <a:rPr lang="en-GB" dirty="0">
                <a:latin typeface="Arial"/>
                <a:cs typeface="Arial"/>
              </a:rPr>
              <a:t>How?</a:t>
            </a:r>
          </a:p>
          <a:p>
            <a:pPr marL="713740" lvl="1" indent="-256540"/>
            <a:r>
              <a:rPr lang="en-GB" dirty="0">
                <a:latin typeface="Arial"/>
                <a:cs typeface="Arial"/>
              </a:rPr>
              <a:t>Liquid biopsy</a:t>
            </a:r>
          </a:p>
          <a:p>
            <a:pPr marL="1256665" lvl="2" indent="-342265"/>
            <a:r>
              <a:rPr lang="en-GB" dirty="0">
                <a:latin typeface="Arial"/>
                <a:cs typeface="Arial"/>
              </a:rPr>
              <a:t>ESMO recommends test in </a:t>
            </a:r>
            <a:r>
              <a:rPr lang="en-GB" err="1">
                <a:latin typeface="Arial"/>
                <a:cs typeface="Arial"/>
              </a:rPr>
              <a:t>ctDNA</a:t>
            </a:r>
            <a:r>
              <a:rPr lang="en-GB" dirty="0">
                <a:latin typeface="Arial"/>
                <a:cs typeface="Arial"/>
              </a:rPr>
              <a:t> </a:t>
            </a:r>
            <a:endParaRPr lang="en-GB"/>
          </a:p>
          <a:p>
            <a:pPr marL="1256665" lvl="2" indent="-342265"/>
            <a:r>
              <a:rPr lang="en-GB" dirty="0">
                <a:latin typeface="Arial"/>
                <a:cs typeface="Arial"/>
              </a:rPr>
              <a:t>ASCO recommends blood-based ctDNA</a:t>
            </a:r>
            <a:r>
              <a:rPr lang="en-GB" baseline="30000" dirty="0">
                <a:latin typeface="Arial"/>
                <a:cs typeface="Arial"/>
              </a:rPr>
              <a:t>1</a:t>
            </a:r>
            <a:endParaRPr lang="en-GB" sz="1100" baseline="30000" dirty="0">
              <a:latin typeface="Arial"/>
              <a:cs typeface="Arial"/>
            </a:endParaRPr>
          </a:p>
          <a:p>
            <a:pPr marL="1256665" lvl="2" indent="-342265"/>
            <a:r>
              <a:rPr lang="en-GB" dirty="0">
                <a:latin typeface="Arial"/>
                <a:cs typeface="Arial"/>
              </a:rPr>
              <a:t>PADA-1 trial used </a:t>
            </a:r>
            <a:r>
              <a:rPr lang="en-GB" err="1">
                <a:latin typeface="Arial"/>
                <a:cs typeface="Arial"/>
              </a:rPr>
              <a:t>ddPCR</a:t>
            </a:r>
            <a:endParaRPr lang="en-GB">
              <a:latin typeface="Arial"/>
              <a:cs typeface="Arial"/>
            </a:endParaRPr>
          </a:p>
          <a:p>
            <a:pPr marL="1256665" lvl="2" indent="-342265"/>
            <a:r>
              <a:rPr lang="en-GB" dirty="0">
                <a:latin typeface="Arial"/>
                <a:cs typeface="Arial"/>
              </a:rPr>
              <a:t>NCCN recommends NGS or PCR(blood)</a:t>
            </a:r>
            <a:r>
              <a:rPr lang="en-GB" baseline="30000" dirty="0">
                <a:latin typeface="Arial"/>
                <a:cs typeface="Arial"/>
              </a:rPr>
              <a:t>2</a:t>
            </a:r>
            <a:endParaRPr lang="en-GB" baseline="30000"/>
          </a:p>
          <a:p>
            <a:pPr marL="914400" lvl="2" indent="0">
              <a:buClr>
                <a:srgbClr val="C0504D"/>
              </a:buClr>
              <a:buNone/>
            </a:pPr>
            <a:endParaRPr lang="en-GB" baseline="30000" dirty="0"/>
          </a:p>
          <a:p>
            <a:pPr marL="356870" lvl="0" indent="-356870"/>
            <a:endParaRPr lang="en-GB"/>
          </a:p>
          <a:p>
            <a:pPr marL="356870" lvl="0" indent="-356870"/>
            <a:endParaRPr lang="en-GB"/>
          </a:p>
          <a:p>
            <a:pPr marL="356870" indent="-356870"/>
            <a:endParaRPr lang="en-GB"/>
          </a:p>
        </p:txBody>
      </p:sp>
      <p:sp>
        <p:nvSpPr>
          <p:cNvPr id="903" name="Google Shape;903;p6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latin typeface="Arial"/>
                <a:cs typeface="Arial"/>
              </a:rPr>
              <a:t>ESR1 </a:t>
            </a:r>
            <a:r>
              <a:rPr lang="en-GB" dirty="0">
                <a:latin typeface="Arial"/>
                <a:cs typeface="Arial"/>
              </a:rPr>
              <a:t>MUTATION: TESTING Recommendations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F5275C-CDDB-A90B-8D56-B7C04FAB2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GB" smtClean="0"/>
              <a:pPr lvl="0"/>
              <a:t>62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2AA6A6-EB6D-9A1E-E811-A6890DFE4B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250519"/>
            <a:ext cx="10180339" cy="365125"/>
          </a:xfrm>
        </p:spPr>
        <p:txBody>
          <a:bodyPr/>
          <a:lstStyle/>
          <a:p>
            <a:r>
              <a:rPr lang="en-GB" sz="10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1L, first line treatment; </a:t>
            </a:r>
            <a:r>
              <a:rPr lang="en-GB" sz="1000" err="1">
                <a:solidFill>
                  <a:schemeClr val="tx2"/>
                </a:solidFill>
                <a:latin typeface="Arial"/>
                <a:cs typeface="Arial"/>
              </a:rPr>
              <a:t>ctDNA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, circulating tumour DNA; ESMO; European Society for Medical Oncology; </a:t>
            </a:r>
            <a:r>
              <a:rPr lang="en-GB" sz="10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ESR1, </a:t>
            </a:r>
            <a:r>
              <a:rPr lang="en-GB" sz="100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estrogen</a:t>
            </a:r>
            <a:r>
              <a:rPr lang="en-GB" sz="10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receptor 1;</a:t>
            </a:r>
            <a:r>
              <a:rPr lang="en-GB" sz="1000" dirty="0">
                <a:solidFill>
                  <a:schemeClr val="tx2"/>
                </a:solidFill>
                <a:latin typeface="Arial"/>
                <a:cs typeface="Arial"/>
              </a:rPr>
              <a:t> ET, endocrine therapy; (dd) PCR, droplet digital polymerase chain reaction; </a:t>
            </a:r>
            <a:r>
              <a:rPr lang="en-GB" sz="1000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NCCN, National Comprehensive Cancer Network; NGS, next generation sequencing</a:t>
            </a:r>
            <a:endParaRPr lang="en-GB" sz="1000" dirty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r>
              <a:rPr lang="en-GB" sz="1000" baseline="30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1</a:t>
            </a:r>
            <a:r>
              <a:rPr lang="en-GB" sz="1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https://ascopubs.org/</a:t>
            </a:r>
            <a:r>
              <a:rPr lang="en-GB" sz="1000" err="1">
                <a:solidFill>
                  <a:schemeClr val="accent1"/>
                </a:solidFill>
                <a:latin typeface="Arial"/>
                <a:ea typeface="Arial"/>
                <a:cs typeface="Arial"/>
              </a:rPr>
              <a:t>doi</a:t>
            </a:r>
            <a:r>
              <a:rPr lang="en-GB" sz="1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/full/10.1200/JCO.23.00638?role=</a:t>
            </a:r>
            <a:r>
              <a:rPr lang="en-GB" sz="1000" err="1">
                <a:solidFill>
                  <a:schemeClr val="accent1"/>
                </a:solidFill>
                <a:latin typeface="Arial"/>
                <a:ea typeface="Arial"/>
                <a:cs typeface="Arial"/>
              </a:rPr>
              <a:t>tab&amp;utm_source</a:t>
            </a:r>
            <a:r>
              <a:rPr lang="en-GB" sz="1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=</a:t>
            </a:r>
            <a:r>
              <a:rPr lang="en-GB" sz="1000" err="1">
                <a:solidFill>
                  <a:schemeClr val="accent1"/>
                </a:solidFill>
                <a:latin typeface="Arial"/>
                <a:ea typeface="Arial"/>
                <a:cs typeface="Arial"/>
              </a:rPr>
              <a:t>twitter&amp;utm_medium</a:t>
            </a:r>
            <a:r>
              <a:rPr lang="en-GB" sz="1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=</a:t>
            </a:r>
            <a:r>
              <a:rPr lang="en-GB" sz="1000" err="1">
                <a:solidFill>
                  <a:schemeClr val="accent1"/>
                </a:solidFill>
                <a:latin typeface="Arial"/>
                <a:ea typeface="Arial"/>
                <a:cs typeface="Arial"/>
              </a:rPr>
              <a:t>social&amp;utm_content</a:t>
            </a:r>
            <a:r>
              <a:rPr lang="en-GB" sz="1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=7656ec54-2b3b-47a0-9520-5eb98fb2df9f&amp;utm_campaign=</a:t>
            </a:r>
            <a:r>
              <a:rPr lang="en-GB" sz="1000" err="1">
                <a:solidFill>
                  <a:schemeClr val="accent1"/>
                </a:solidFill>
                <a:latin typeface="Arial"/>
                <a:ea typeface="Arial"/>
                <a:cs typeface="Arial"/>
              </a:rPr>
              <a:t>Twitter+Website+Traffic</a:t>
            </a:r>
            <a:r>
              <a:rPr lang="en-GB" sz="1000" dirty="0">
                <a:latin typeface="Arial"/>
                <a:ea typeface="Arial"/>
                <a:cs typeface="Arial"/>
              </a:rPr>
              <a:t>  (accessed May 22, 2023) </a:t>
            </a:r>
            <a:r>
              <a:rPr lang="en-GB" sz="1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; </a:t>
            </a:r>
            <a:r>
              <a:rPr lang="en-GB" sz="1000" baseline="30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2</a:t>
            </a:r>
            <a:r>
              <a:rPr lang="en-GB" sz="1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https://www.nccn.org/professionals/physician_gls/pdf/breast_blocks.pdf </a:t>
            </a:r>
            <a:r>
              <a:rPr lang="en-GB" sz="1000" dirty="0">
                <a:latin typeface="Arial"/>
                <a:ea typeface="Arial"/>
                <a:cs typeface="Arial"/>
              </a:rPr>
              <a:t>(accessed May 22, 2023) </a:t>
            </a:r>
          </a:p>
        </p:txBody>
      </p:sp>
      <p:pic>
        <p:nvPicPr>
          <p:cNvPr id="905" name="Google Shape;905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3334" y="2922272"/>
            <a:ext cx="4655233" cy="12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63"/>
          <p:cNvPicPr preferRelativeResize="0"/>
          <p:nvPr/>
        </p:nvPicPr>
        <p:blipFill rotWithShape="1">
          <a:blip r:embed="rId4">
            <a:alphaModFix/>
          </a:blip>
          <a:srcRect t="6170" b="21556"/>
          <a:stretch/>
        </p:blipFill>
        <p:spPr>
          <a:xfrm>
            <a:off x="7036401" y="836085"/>
            <a:ext cx="4712167" cy="18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Text&#10;&#10;Description automatically generated">
            <a:extLst>
              <a:ext uri="{FF2B5EF4-FFF2-40B4-BE49-F238E27FC236}">
                <a16:creationId xmlns:a16="http://schemas.microsoft.com/office/drawing/2014/main" id="{BFC7B1F4-1A26-96E3-D2C3-D2806EB36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9920" y="4329458"/>
            <a:ext cx="4765040" cy="15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81530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6"/>
          <p:cNvSpPr/>
          <p:nvPr/>
        </p:nvSpPr>
        <p:spPr>
          <a:xfrm>
            <a:off x="1231033" y="722267"/>
            <a:ext cx="3736400" cy="650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lang="en-GB"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1BFCA-9EE0-9D9C-6F7F-E4A996932C2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48129" y="3429000"/>
            <a:ext cx="4335255" cy="2521800"/>
          </a:xfrm>
        </p:spPr>
        <p:txBody>
          <a:bodyPr/>
          <a:lstStyle/>
          <a:p>
            <a:pPr lvl="0"/>
            <a:r>
              <a:rPr lang="en-GB">
                <a:sym typeface="Arial"/>
              </a:rPr>
              <a:t>Little invasive and dynamic</a:t>
            </a:r>
          </a:p>
          <a:p>
            <a:pPr lvl="0"/>
            <a:r>
              <a:rPr lang="en-GB">
                <a:sym typeface="Arial"/>
              </a:rPr>
              <a:t>Captures tissue heterogeneity</a:t>
            </a:r>
          </a:p>
          <a:p>
            <a:pPr lvl="0"/>
            <a:r>
              <a:rPr lang="en-GB">
                <a:sym typeface="Arial"/>
              </a:rPr>
              <a:t>Requires a sensitive technique</a:t>
            </a:r>
          </a:p>
          <a:p>
            <a:pPr lvl="0"/>
            <a:r>
              <a:rPr lang="en-GB">
                <a:sym typeface="Arial"/>
              </a:rPr>
              <a:t>In case of negativity repeat the technique a few months later </a:t>
            </a:r>
            <a:br>
              <a:rPr lang="en-GB">
                <a:sym typeface="Arial"/>
              </a:rPr>
            </a:br>
            <a:r>
              <a:rPr lang="en-GB">
                <a:sym typeface="Arial"/>
              </a:rPr>
              <a:t>(limit of sensitivity)</a:t>
            </a:r>
          </a:p>
          <a:p>
            <a:endParaRPr lang="en-GB"/>
          </a:p>
        </p:txBody>
      </p:sp>
      <p:sp>
        <p:nvSpPr>
          <p:cNvPr id="914" name="Google Shape;914;p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TISSUE OR PLASMA?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D89BFC-944B-5AB0-5A32-52BF0E0AA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GB" smtClean="0"/>
              <a:pPr lvl="0"/>
              <a:t>63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6AE27-DB98-537F-1F1D-2A025B873DF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2L, second line of treatment </a:t>
            </a:r>
            <a:endParaRPr lang="en-GB"/>
          </a:p>
        </p:txBody>
      </p:sp>
      <p:pic>
        <p:nvPicPr>
          <p:cNvPr id="916" name="Google Shape;9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887" y="1237081"/>
            <a:ext cx="2940823" cy="2838252"/>
          </a:xfrm>
          <a:prstGeom prst="ellipse">
            <a:avLst/>
          </a:prstGeom>
          <a:solidFill>
            <a:srgbClr val="FFF2CC"/>
          </a:solidFill>
          <a:ln w="63500" cap="rnd" cmpd="sng">
            <a:solidFill>
              <a:srgbClr val="D8E2F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17" name="Google Shape;917;p16"/>
          <p:cNvSpPr txBox="1"/>
          <p:nvPr/>
        </p:nvSpPr>
        <p:spPr>
          <a:xfrm>
            <a:off x="260679" y="4189212"/>
            <a:ext cx="3125044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Tissue biopsy</a:t>
            </a:r>
          </a:p>
        </p:txBody>
      </p:sp>
      <p:pic>
        <p:nvPicPr>
          <p:cNvPr id="918" name="Google Shape;91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7984" y="2630476"/>
            <a:ext cx="2795912" cy="2769688"/>
          </a:xfrm>
          <a:prstGeom prst="ellipse">
            <a:avLst/>
          </a:prstGeom>
          <a:solidFill>
            <a:srgbClr val="FFF2CC"/>
          </a:solidFill>
          <a:ln w="63500" cap="rnd" cmpd="sng">
            <a:solidFill>
              <a:srgbClr val="D8E2F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19" name="Google Shape;919;p16"/>
          <p:cNvSpPr txBox="1"/>
          <p:nvPr/>
        </p:nvSpPr>
        <p:spPr>
          <a:xfrm>
            <a:off x="3863971" y="5611149"/>
            <a:ext cx="3047395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Liquid biopsy</a:t>
            </a:r>
          </a:p>
        </p:txBody>
      </p:sp>
      <p:pic>
        <p:nvPicPr>
          <p:cNvPr id="920" name="Google Shape;92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265513">
            <a:off x="4134397" y="4208692"/>
            <a:ext cx="391633" cy="2719721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16"/>
          <p:cNvSpPr/>
          <p:nvPr/>
        </p:nvSpPr>
        <p:spPr>
          <a:xfrm>
            <a:off x="1703671" y="1858821"/>
            <a:ext cx="710917" cy="6861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lang="en-GB"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2" name="Google Shape;9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307159">
            <a:off x="2056603" y="1383524"/>
            <a:ext cx="2527467" cy="57001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924" name="Google Shape;924;p16"/>
          <p:cNvSpPr/>
          <p:nvPr/>
        </p:nvSpPr>
        <p:spPr>
          <a:xfrm>
            <a:off x="7717484" y="1727756"/>
            <a:ext cx="3736400" cy="1286773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GB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negative, how long will it take to retest? Or wait for evolution under 2L?</a:t>
            </a:r>
            <a:endParaRPr lang="en-GB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54315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23a7e00e0ef_1_9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DETECTION OF CIRCULATING DNA AND Available technologies 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1FE081-E123-FC6D-054B-B3B411FAF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64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A9C82-F0AD-CB97-50FF-CCBD150275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264000"/>
            <a:ext cx="11571816" cy="365125"/>
          </a:xfrm>
        </p:spPr>
        <p:txBody>
          <a:bodyPr anchor="b"/>
          <a:lstStyle/>
          <a:p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ARMS, amplification refractory mutation system; BEAMing, beads, emulsion, amplification, magnetics; bi‑PAP, bi‑directional pyrophosphorolysis-activated polymerisation;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ctDNA, circulating tumour DNA; (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d)PCR, (digital) polymerase chain reaction; E-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NGS, enhanced next generation sequencing;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LNA, locked nucleic acid; PNA; peptide nucleic acid</a:t>
            </a:r>
          </a:p>
          <a:p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Saliou A, et al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.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Expert Rev Mol Diagn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.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2016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;16:39-50</a:t>
            </a:r>
          </a:p>
        </p:txBody>
      </p:sp>
      <p:sp>
        <p:nvSpPr>
          <p:cNvPr id="5" name="Google Shape;933;g23a7e00e0ef_1_95">
            <a:extLst>
              <a:ext uri="{FF2B5EF4-FFF2-40B4-BE49-F238E27FC236}">
                <a16:creationId xmlns:a16="http://schemas.microsoft.com/office/drawing/2014/main" id="{1AE156EF-10A7-8673-F39E-CF10D1AF11D1}"/>
              </a:ext>
            </a:extLst>
          </p:cNvPr>
          <p:cNvSpPr/>
          <p:nvPr/>
        </p:nvSpPr>
        <p:spPr>
          <a:xfrm>
            <a:off x="6480043" y="1904409"/>
            <a:ext cx="1794424" cy="384203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Sanger sequencing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5E19CD-DD54-F281-2FC5-2BA7F0E8238B}"/>
              </a:ext>
            </a:extLst>
          </p:cNvPr>
          <p:cNvSpPr txBox="1"/>
          <p:nvPr/>
        </p:nvSpPr>
        <p:spPr>
          <a:xfrm>
            <a:off x="2667919" y="1384697"/>
            <a:ext cx="173444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Clinical relevance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BA045D-B739-E9C8-17D1-D415ADE7D4FC}"/>
              </a:ext>
            </a:extLst>
          </p:cNvPr>
          <p:cNvSpPr txBox="1"/>
          <p:nvPr/>
        </p:nvSpPr>
        <p:spPr>
          <a:xfrm>
            <a:off x="6823942" y="1384697"/>
            <a:ext cx="209833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Molecular techniques</a:t>
            </a:r>
          </a:p>
        </p:txBody>
      </p:sp>
      <p:sp>
        <p:nvSpPr>
          <p:cNvPr id="8" name="Google Shape;933;g23a7e00e0ef_1_95">
            <a:extLst>
              <a:ext uri="{FF2B5EF4-FFF2-40B4-BE49-F238E27FC236}">
                <a16:creationId xmlns:a16="http://schemas.microsoft.com/office/drawing/2014/main" id="{BAB71B40-C412-AA8A-1F1A-21E9ADDA8338}"/>
              </a:ext>
            </a:extLst>
          </p:cNvPr>
          <p:cNvSpPr/>
          <p:nvPr/>
        </p:nvSpPr>
        <p:spPr>
          <a:xfrm>
            <a:off x="6480043" y="2805261"/>
            <a:ext cx="1794424" cy="538659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Real-time PCR</a:t>
            </a:r>
            <a:br>
              <a:rPr lang="en-GB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NGS</a:t>
            </a:r>
          </a:p>
        </p:txBody>
      </p:sp>
      <p:sp>
        <p:nvSpPr>
          <p:cNvPr id="9" name="Google Shape;933;g23a7e00e0ef_1_95">
            <a:extLst>
              <a:ext uri="{FF2B5EF4-FFF2-40B4-BE49-F238E27FC236}">
                <a16:creationId xmlns:a16="http://schemas.microsoft.com/office/drawing/2014/main" id="{B3E101B9-78D1-CB9E-E3F6-9FECE5E52359}"/>
              </a:ext>
            </a:extLst>
          </p:cNvPr>
          <p:cNvSpPr/>
          <p:nvPr/>
        </p:nvSpPr>
        <p:spPr>
          <a:xfrm>
            <a:off x="6480043" y="3657137"/>
            <a:ext cx="1794424" cy="1549263"/>
          </a:xfrm>
          <a:prstGeom prst="roundRect">
            <a:avLst>
              <a:gd name="adj" fmla="val 7825"/>
            </a:avLst>
          </a:prstGeom>
          <a:solidFill>
            <a:schemeClr val="accent5">
              <a:lumMod val="9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6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GB" sz="14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ARMS PCR</a:t>
            </a:r>
            <a:endParaRPr lang="en-GB" sz="145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en-GB" sz="14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PNA/LNA PCR</a:t>
            </a:r>
            <a:endParaRPr lang="en-GB" sz="145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en-GB" sz="14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PAP/bi-PAP</a:t>
            </a:r>
            <a:endParaRPr lang="en-GB" sz="145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en-GB" sz="145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BEAMing</a:t>
            </a:r>
            <a:endParaRPr lang="en-GB" sz="1450" dirty="0" err="1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en-GB" sz="145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dPCR</a:t>
            </a:r>
            <a:endParaRPr lang="en-GB" sz="1450" dirty="0" err="1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en-GB" sz="14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E-NGS</a:t>
            </a:r>
            <a:endParaRPr lang="en-GB" sz="145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C5CA6-AB00-A1DE-35FF-A64A9FA0BE87}"/>
              </a:ext>
            </a:extLst>
          </p:cNvPr>
          <p:cNvSpPr txBox="1"/>
          <p:nvPr/>
        </p:nvSpPr>
        <p:spPr>
          <a:xfrm>
            <a:off x="8416949" y="2557579"/>
            <a:ext cx="1428276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33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Limit of detection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C14241-77C3-E196-E048-F9CB7DBB0953}"/>
              </a:ext>
            </a:extLst>
          </p:cNvPr>
          <p:cNvSpPr txBox="1"/>
          <p:nvPr/>
        </p:nvSpPr>
        <p:spPr>
          <a:xfrm>
            <a:off x="8416949" y="3404246"/>
            <a:ext cx="1428276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33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Limit of detection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1D5F8-F505-2FC9-312C-3C9BD7D75219}"/>
              </a:ext>
            </a:extLst>
          </p:cNvPr>
          <p:cNvSpPr txBox="1"/>
          <p:nvPr/>
        </p:nvSpPr>
        <p:spPr>
          <a:xfrm>
            <a:off x="8416949" y="5326179"/>
            <a:ext cx="1428276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33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Limit of detection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58A60A-35A8-B371-8FE2-C4F73559FE71}"/>
              </a:ext>
            </a:extLst>
          </p:cNvPr>
          <p:cNvSpPr txBox="1"/>
          <p:nvPr/>
        </p:nvSpPr>
        <p:spPr>
          <a:xfrm>
            <a:off x="4556624" y="5061182"/>
            <a:ext cx="484107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333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0.01%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7C7C1F-BF12-456F-353F-A7D629261096}"/>
              </a:ext>
            </a:extLst>
          </p:cNvPr>
          <p:cNvCxnSpPr>
            <a:cxnSpLocks/>
          </p:cNvCxnSpPr>
          <p:nvPr/>
        </p:nvCxnSpPr>
        <p:spPr>
          <a:xfrm>
            <a:off x="5615945" y="2651969"/>
            <a:ext cx="2736000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AA44BEB-204B-47C0-D9CD-12DBC7AC67BE}"/>
              </a:ext>
            </a:extLst>
          </p:cNvPr>
          <p:cNvSpPr txBox="1"/>
          <p:nvPr/>
        </p:nvSpPr>
        <p:spPr>
          <a:xfrm>
            <a:off x="4700526" y="1384697"/>
            <a:ext cx="175567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ctDNA abundance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C8AE21-CDEC-0345-12F7-C5B41809841C}"/>
              </a:ext>
            </a:extLst>
          </p:cNvPr>
          <p:cNvSpPr txBox="1"/>
          <p:nvPr/>
        </p:nvSpPr>
        <p:spPr>
          <a:xfrm>
            <a:off x="1600026" y="3365410"/>
            <a:ext cx="1308179" cy="4102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33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Tumour burden:</a:t>
            </a:r>
          </a:p>
          <a:p>
            <a:r>
              <a:rPr lang="en-GB" sz="1333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~ 10 cm</a:t>
            </a:r>
            <a:r>
              <a:rPr lang="en-GB" sz="1333" b="1" baseline="30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DDE4E1-7C90-0FCD-900D-F679A61B1700}"/>
              </a:ext>
            </a:extLst>
          </p:cNvPr>
          <p:cNvSpPr txBox="1"/>
          <p:nvPr/>
        </p:nvSpPr>
        <p:spPr>
          <a:xfrm>
            <a:off x="4793869" y="3376315"/>
            <a:ext cx="246862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333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A81A67-DE62-CE57-3D81-0D0473128E1E}"/>
              </a:ext>
            </a:extLst>
          </p:cNvPr>
          <p:cNvSpPr txBox="1"/>
          <p:nvPr/>
        </p:nvSpPr>
        <p:spPr>
          <a:xfrm>
            <a:off x="4699292" y="2529649"/>
            <a:ext cx="341439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333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A7BE1E-6EB5-4CCD-6F46-F3A6C9316D90}"/>
              </a:ext>
            </a:extLst>
          </p:cNvPr>
          <p:cNvSpPr txBox="1"/>
          <p:nvPr/>
        </p:nvSpPr>
        <p:spPr>
          <a:xfrm>
            <a:off x="4604714" y="1687215"/>
            <a:ext cx="436017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333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E9A618-4340-C30D-7D76-8F088F248BEB}"/>
              </a:ext>
            </a:extLst>
          </p:cNvPr>
          <p:cNvSpPr txBox="1"/>
          <p:nvPr/>
        </p:nvSpPr>
        <p:spPr>
          <a:xfrm>
            <a:off x="2858677" y="2344193"/>
            <a:ext cx="1349728" cy="6153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333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Advanced and</a:t>
            </a:r>
            <a:br>
              <a:rPr lang="en-GB" sz="1333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333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metastatic-stage</a:t>
            </a:r>
            <a:br>
              <a:rPr lang="en-GB" sz="1333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333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disease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F11187-2201-FEE1-FD64-C7BAA2D9749A}"/>
              </a:ext>
            </a:extLst>
          </p:cNvPr>
          <p:cNvSpPr txBox="1"/>
          <p:nvPr/>
        </p:nvSpPr>
        <p:spPr>
          <a:xfrm>
            <a:off x="2783335" y="4255824"/>
            <a:ext cx="1500411" cy="6153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333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Diagnosis, early-</a:t>
            </a:r>
            <a:br>
              <a:rPr lang="en-GB" sz="1333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333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stage and residual</a:t>
            </a:r>
            <a:br>
              <a:rPr lang="en-GB" sz="1333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333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disease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F627821-AC35-27F7-A0CA-AB3BC0776975}"/>
              </a:ext>
            </a:extLst>
          </p:cNvPr>
          <p:cNvCxnSpPr>
            <a:cxnSpLocks/>
          </p:cNvCxnSpPr>
          <p:nvPr/>
        </p:nvCxnSpPr>
        <p:spPr>
          <a:xfrm>
            <a:off x="5078314" y="2651969"/>
            <a:ext cx="537633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B76C744-EA56-8E42-58C8-D432D4B32E75}"/>
              </a:ext>
            </a:extLst>
          </p:cNvPr>
          <p:cNvCxnSpPr>
            <a:cxnSpLocks/>
          </p:cNvCxnSpPr>
          <p:nvPr/>
        </p:nvCxnSpPr>
        <p:spPr>
          <a:xfrm>
            <a:off x="5615945" y="3498636"/>
            <a:ext cx="2736000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B1B3DF-3B7E-3323-C1D8-8C60D7C41010}"/>
              </a:ext>
            </a:extLst>
          </p:cNvPr>
          <p:cNvCxnSpPr>
            <a:cxnSpLocks/>
          </p:cNvCxnSpPr>
          <p:nvPr/>
        </p:nvCxnSpPr>
        <p:spPr>
          <a:xfrm>
            <a:off x="5078314" y="3498636"/>
            <a:ext cx="537633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10399B0-9C90-0239-90E8-2747375E38A2}"/>
              </a:ext>
            </a:extLst>
          </p:cNvPr>
          <p:cNvCxnSpPr>
            <a:cxnSpLocks/>
          </p:cNvCxnSpPr>
          <p:nvPr/>
        </p:nvCxnSpPr>
        <p:spPr>
          <a:xfrm>
            <a:off x="5078314" y="4336836"/>
            <a:ext cx="537633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2288E1-270A-60B7-4A91-DDF47F8BC973}"/>
              </a:ext>
            </a:extLst>
          </p:cNvPr>
          <p:cNvCxnSpPr>
            <a:cxnSpLocks/>
          </p:cNvCxnSpPr>
          <p:nvPr/>
        </p:nvCxnSpPr>
        <p:spPr>
          <a:xfrm>
            <a:off x="5078314" y="5183503"/>
            <a:ext cx="537633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40B56F6-4D8B-FF68-1993-8E983B5D1BA8}"/>
              </a:ext>
            </a:extLst>
          </p:cNvPr>
          <p:cNvCxnSpPr>
            <a:cxnSpLocks/>
          </p:cNvCxnSpPr>
          <p:nvPr/>
        </p:nvCxnSpPr>
        <p:spPr>
          <a:xfrm>
            <a:off x="5615945" y="5429036"/>
            <a:ext cx="2736000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D5CC5D8-C138-A9D9-061A-C28CBCAE61E4}"/>
              </a:ext>
            </a:extLst>
          </p:cNvPr>
          <p:cNvCxnSpPr>
            <a:cxnSpLocks/>
          </p:cNvCxnSpPr>
          <p:nvPr/>
        </p:nvCxnSpPr>
        <p:spPr>
          <a:xfrm>
            <a:off x="2933465" y="3498636"/>
            <a:ext cx="1531776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310CEB9-CE72-49E7-A829-5ABB83BC979B}"/>
              </a:ext>
            </a:extLst>
          </p:cNvPr>
          <p:cNvCxnSpPr>
            <a:cxnSpLocks/>
          </p:cNvCxnSpPr>
          <p:nvPr/>
        </p:nvCxnSpPr>
        <p:spPr>
          <a:xfrm>
            <a:off x="5078314" y="1787611"/>
            <a:ext cx="537633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riangle 34">
            <a:extLst>
              <a:ext uri="{FF2B5EF4-FFF2-40B4-BE49-F238E27FC236}">
                <a16:creationId xmlns:a16="http://schemas.microsoft.com/office/drawing/2014/main" id="{ECEB7F27-1F1C-6D29-7B60-C9A05B35C469}"/>
              </a:ext>
            </a:extLst>
          </p:cNvPr>
          <p:cNvSpPr/>
          <p:nvPr/>
        </p:nvSpPr>
        <p:spPr>
          <a:xfrm flipV="1">
            <a:off x="5239726" y="1773767"/>
            <a:ext cx="677276" cy="3761432"/>
          </a:xfrm>
          <a:prstGeom prst="triangle">
            <a:avLst/>
          </a:prstGeom>
          <a:gradFill>
            <a:gsLst>
              <a:gs pos="0">
                <a:srgbClr val="C0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C1B017-147B-141F-4713-972784224F94}"/>
              </a:ext>
            </a:extLst>
          </p:cNvPr>
          <p:cNvSpPr txBox="1"/>
          <p:nvPr/>
        </p:nvSpPr>
        <p:spPr>
          <a:xfrm>
            <a:off x="4651201" y="4222475"/>
            <a:ext cx="389530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333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0.1%</a:t>
            </a:r>
          </a:p>
        </p:txBody>
      </p:sp>
    </p:spTree>
    <p:extLst>
      <p:ext uri="{BB962C8B-B14F-4D97-AF65-F5344CB8AC3E}">
        <p14:creationId xmlns:p14="http://schemas.microsoft.com/office/powerpoint/2010/main" val="1464461260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3a7e00e0ef_1_10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CIRCUITS TO SEARCH FOR </a:t>
            </a:r>
            <a:r>
              <a:rPr lang="en-GB" i="1"/>
              <a:t>ESR1</a:t>
            </a:r>
            <a:r>
              <a:rPr lang="en-GB"/>
              <a:t> LIQUID BIOPSY MUTATION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11608E-0C62-723A-8637-04FE66466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GB" smtClean="0"/>
              <a:pPr lvl="0"/>
              <a:t>65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80C06C-AECD-AA9D-4551-7BB9AADF775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EDTA, ethylenediaminetetraacetic acid; </a:t>
            </a:r>
            <a:r>
              <a:rPr lang="en-GB">
                <a:latin typeface="Arial"/>
                <a:cs typeface="Arial"/>
                <a:sym typeface="Arial"/>
              </a:rPr>
              <a:t>ESR1, estrogen recepto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r 1; (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dd)PCR, (droplet digital) polymerase chain reaction; NGS, next generation sequencing;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PCR, polymerase chain reaction</a:t>
            </a:r>
            <a:endParaRPr lang="en-GB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99A57-9A4B-AA26-2D09-D5DD10F29E03}"/>
              </a:ext>
            </a:extLst>
          </p:cNvPr>
          <p:cNvSpPr txBox="1"/>
          <p:nvPr/>
        </p:nvSpPr>
        <p:spPr>
          <a:xfrm>
            <a:off x="4442668" y="1629597"/>
            <a:ext cx="288541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333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&lt;6h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55EEA8-88B8-1EFE-9BEE-EF1A8D4FC3C7}"/>
              </a:ext>
            </a:extLst>
          </p:cNvPr>
          <p:cNvSpPr txBox="1"/>
          <p:nvPr/>
        </p:nvSpPr>
        <p:spPr>
          <a:xfrm>
            <a:off x="9492297" y="3343921"/>
            <a:ext cx="164307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Return of results</a:t>
            </a:r>
            <a:br>
              <a:rPr lang="en-GB" sz="16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2-15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1AA20-8C28-5E43-6BE5-52110EDEC3AD}"/>
              </a:ext>
            </a:extLst>
          </p:cNvPr>
          <p:cNvSpPr txBox="1"/>
          <p:nvPr/>
        </p:nvSpPr>
        <p:spPr>
          <a:xfrm>
            <a:off x="6498701" y="3286832"/>
            <a:ext cx="76623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Mailing</a:t>
            </a:r>
            <a:br>
              <a:rPr lang="en-GB" sz="16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within a</a:t>
            </a:r>
            <a:br>
              <a:rPr lang="en-GB" sz="16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week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B56165-B2A1-D30D-D546-F2B6FEEC6E87}"/>
              </a:ext>
            </a:extLst>
          </p:cNvPr>
          <p:cNvSpPr txBox="1"/>
          <p:nvPr/>
        </p:nvSpPr>
        <p:spPr>
          <a:xfrm>
            <a:off x="3240263" y="4455726"/>
            <a:ext cx="1139735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Special</a:t>
            </a:r>
            <a:br>
              <a:rPr lang="en-GB" sz="16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shipment </a:t>
            </a:r>
            <a:r>
              <a:rPr lang="en-GB" sz="16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on</a:t>
            </a:r>
            <a:br>
              <a:rPr lang="en-GB" sz="16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dry ice bed</a:t>
            </a:r>
            <a:br>
              <a:rPr lang="en-GB" sz="16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by carrier</a:t>
            </a:r>
          </a:p>
        </p:txBody>
      </p:sp>
      <p:sp>
        <p:nvSpPr>
          <p:cNvPr id="15" name="Google Shape;933;g23a7e00e0ef_1_95">
            <a:extLst>
              <a:ext uri="{FF2B5EF4-FFF2-40B4-BE49-F238E27FC236}">
                <a16:creationId xmlns:a16="http://schemas.microsoft.com/office/drawing/2014/main" id="{5D573183-FB59-7F04-3933-C5BF2460FA68}"/>
              </a:ext>
            </a:extLst>
          </p:cNvPr>
          <p:cNvSpPr/>
          <p:nvPr/>
        </p:nvSpPr>
        <p:spPr>
          <a:xfrm>
            <a:off x="5194529" y="2660915"/>
            <a:ext cx="1794424" cy="36092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Streck tubes</a:t>
            </a:r>
          </a:p>
        </p:txBody>
      </p:sp>
      <p:sp>
        <p:nvSpPr>
          <p:cNvPr id="16" name="Google Shape;933;g23a7e00e0ef_1_95">
            <a:extLst>
              <a:ext uri="{FF2B5EF4-FFF2-40B4-BE49-F238E27FC236}">
                <a16:creationId xmlns:a16="http://schemas.microsoft.com/office/drawing/2014/main" id="{CF7BBBB6-8A35-139C-089B-0FCA1720460C}"/>
              </a:ext>
            </a:extLst>
          </p:cNvPr>
          <p:cNvSpPr/>
          <p:nvPr/>
        </p:nvSpPr>
        <p:spPr>
          <a:xfrm>
            <a:off x="5194529" y="1745281"/>
            <a:ext cx="1794424" cy="36092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EDTA tubes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C5D703CB-ECC3-2E98-4DD7-F90E37B61E57}"/>
              </a:ext>
            </a:extLst>
          </p:cNvPr>
          <p:cNvSpPr/>
          <p:nvPr/>
        </p:nvSpPr>
        <p:spPr>
          <a:xfrm rot="3067688">
            <a:off x="8494180" y="2806470"/>
            <a:ext cx="384043" cy="1394549"/>
          </a:xfrm>
          <a:prstGeom prst="up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AB9BB3-4B01-0AAC-EFB4-15AA3E599727}"/>
              </a:ext>
            </a:extLst>
          </p:cNvPr>
          <p:cNvCxnSpPr>
            <a:cxnSpLocks/>
          </p:cNvCxnSpPr>
          <p:nvPr/>
        </p:nvCxnSpPr>
        <p:spPr>
          <a:xfrm flipH="1">
            <a:off x="4023024" y="1934249"/>
            <a:ext cx="1001955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D43628-EAF2-9FBD-2D02-08C4D101A289}"/>
              </a:ext>
            </a:extLst>
          </p:cNvPr>
          <p:cNvCxnSpPr>
            <a:cxnSpLocks/>
          </p:cNvCxnSpPr>
          <p:nvPr/>
        </p:nvCxnSpPr>
        <p:spPr>
          <a:xfrm flipH="1">
            <a:off x="7116516" y="1934249"/>
            <a:ext cx="1001955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B1C8F1A-4309-0690-7660-99B96D948176}"/>
              </a:ext>
            </a:extLst>
          </p:cNvPr>
          <p:cNvCxnSpPr>
            <a:cxnSpLocks/>
          </p:cNvCxnSpPr>
          <p:nvPr/>
        </p:nvCxnSpPr>
        <p:spPr>
          <a:xfrm flipH="1">
            <a:off x="7125615" y="2084851"/>
            <a:ext cx="1161192" cy="677363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A4BB71-5B37-4F84-7394-0DC10A56B5E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77924" y="3711411"/>
            <a:ext cx="1001955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C5CF5C-0236-1B9E-003B-C3E1FE3935D8}"/>
              </a:ext>
            </a:extLst>
          </p:cNvPr>
          <p:cNvCxnSpPr>
            <a:cxnSpLocks/>
          </p:cNvCxnSpPr>
          <p:nvPr/>
        </p:nvCxnSpPr>
        <p:spPr>
          <a:xfrm flipH="1">
            <a:off x="2048263" y="2468893"/>
            <a:ext cx="578576" cy="451507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65809A-733F-E4D9-D8DD-DB266AA7DEE5}"/>
              </a:ext>
            </a:extLst>
          </p:cNvPr>
          <p:cNvCxnSpPr>
            <a:cxnSpLocks/>
          </p:cNvCxnSpPr>
          <p:nvPr/>
        </p:nvCxnSpPr>
        <p:spPr>
          <a:xfrm>
            <a:off x="2990095" y="3730388"/>
            <a:ext cx="1844732" cy="778443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Google Shape;933;g23a7e00e0ef_1_95">
            <a:extLst>
              <a:ext uri="{FF2B5EF4-FFF2-40B4-BE49-F238E27FC236}">
                <a16:creationId xmlns:a16="http://schemas.microsoft.com/office/drawing/2014/main" id="{7861DDE1-0BA0-E4D8-C4E1-41529198F062}"/>
              </a:ext>
            </a:extLst>
          </p:cNvPr>
          <p:cNvSpPr/>
          <p:nvPr/>
        </p:nvSpPr>
        <p:spPr>
          <a:xfrm>
            <a:off x="8367707" y="1294701"/>
            <a:ext cx="3104891" cy="1174192"/>
          </a:xfrm>
          <a:prstGeom prst="roundRect">
            <a:avLst>
              <a:gd name="adj" fmla="val 0"/>
            </a:avLst>
          </a:prstGeom>
          <a:noFill/>
          <a:ln w="15875" cap="flat" cmpd="sng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600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Request for </a:t>
            </a:r>
            <a:r>
              <a:rPr lang="en-GB" sz="1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ESR1</a:t>
            </a: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mutation</a:t>
            </a:r>
            <a:b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by oncologist</a:t>
            </a:r>
            <a:b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liquid biopsy </a:t>
            </a:r>
            <a:r>
              <a:rPr lang="en-GB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edition of an</a:t>
            </a:r>
            <a:br>
              <a:rPr lang="en-GB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order form</a:t>
            </a:r>
          </a:p>
        </p:txBody>
      </p:sp>
      <p:sp>
        <p:nvSpPr>
          <p:cNvPr id="30" name="Google Shape;933;g23a7e00e0ef_1_95">
            <a:extLst>
              <a:ext uri="{FF2B5EF4-FFF2-40B4-BE49-F238E27FC236}">
                <a16:creationId xmlns:a16="http://schemas.microsoft.com/office/drawing/2014/main" id="{D87F571F-3529-5B41-DD50-E02407650047}"/>
              </a:ext>
            </a:extLst>
          </p:cNvPr>
          <p:cNvSpPr/>
          <p:nvPr/>
        </p:nvSpPr>
        <p:spPr>
          <a:xfrm>
            <a:off x="743681" y="3001733"/>
            <a:ext cx="2036783" cy="961961"/>
          </a:xfrm>
          <a:prstGeom prst="roundRect">
            <a:avLst>
              <a:gd name="adj" fmla="val 0"/>
            </a:avLst>
          </a:prstGeom>
          <a:noFill/>
          <a:ln w="15875" cap="flat" cmpd="sng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600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Centrifugation +/–</a:t>
            </a:r>
            <a:b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Freezing if not</a:t>
            </a:r>
            <a:b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processed on site</a:t>
            </a:r>
            <a:endParaRPr lang="en-GB"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Content Placeholder 31" descr="Envelope with solid fill">
            <a:extLst>
              <a:ext uri="{FF2B5EF4-FFF2-40B4-BE49-F238E27FC236}">
                <a16:creationId xmlns:a16="http://schemas.microsoft.com/office/drawing/2014/main" id="{6B0FB643-942E-58CB-2C04-2F96308EBE2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2816" y="3094776"/>
            <a:ext cx="1154585" cy="1154585"/>
          </a:xfrm>
        </p:spPr>
      </p:pic>
      <p:pic>
        <p:nvPicPr>
          <p:cNvPr id="34" name="Picture 33" descr="A picture containing food&#10;&#10;Description automatically generated">
            <a:extLst>
              <a:ext uri="{FF2B5EF4-FFF2-40B4-BE49-F238E27FC236}">
                <a16:creationId xmlns:a16="http://schemas.microsoft.com/office/drawing/2014/main" id="{A99F8980-523E-844D-7C68-54EB25683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56" y="4419377"/>
            <a:ext cx="1222881" cy="822260"/>
          </a:xfrm>
          <a:prstGeom prst="rect">
            <a:avLst/>
          </a:prstGeom>
        </p:spPr>
      </p:pic>
      <p:pic>
        <p:nvPicPr>
          <p:cNvPr id="36" name="Graphic 35" descr="Scientist female with solid fill">
            <a:extLst>
              <a:ext uri="{FF2B5EF4-FFF2-40B4-BE49-F238E27FC236}">
                <a16:creationId xmlns:a16="http://schemas.microsoft.com/office/drawing/2014/main" id="{7EBD3AB1-8D64-CD44-A3BB-E7561AA35B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061" y="1479228"/>
            <a:ext cx="1219200" cy="1219200"/>
          </a:xfrm>
          <a:prstGeom prst="rect">
            <a:avLst/>
          </a:prstGeom>
        </p:spPr>
      </p:pic>
      <p:sp>
        <p:nvSpPr>
          <p:cNvPr id="38" name="Google Shape;933;g23a7e00e0ef_1_95">
            <a:extLst>
              <a:ext uri="{FF2B5EF4-FFF2-40B4-BE49-F238E27FC236}">
                <a16:creationId xmlns:a16="http://schemas.microsoft.com/office/drawing/2014/main" id="{60C75588-665E-D2BF-D7E6-95315C447B54}"/>
              </a:ext>
            </a:extLst>
          </p:cNvPr>
          <p:cNvSpPr/>
          <p:nvPr/>
        </p:nvSpPr>
        <p:spPr>
          <a:xfrm>
            <a:off x="4978349" y="4406616"/>
            <a:ext cx="3104891" cy="1174192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5875" cap="flat" cmpd="sng">
            <a:noFill/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144000" tIns="0" rIns="144000" bIns="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GB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Molecular Biology Platform:</a:t>
            </a:r>
          </a:p>
          <a:p>
            <a:pPr marL="228594" indent="-228594"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extraction</a:t>
            </a:r>
          </a:p>
          <a:p>
            <a:pPr marL="228594" indent="-228594"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PCR, ddPCR or NGS technique</a:t>
            </a:r>
          </a:p>
        </p:txBody>
      </p:sp>
      <p:sp>
        <p:nvSpPr>
          <p:cNvPr id="41" name="Google Shape;933;g23a7e00e0ef_1_95">
            <a:extLst>
              <a:ext uri="{FF2B5EF4-FFF2-40B4-BE49-F238E27FC236}">
                <a16:creationId xmlns:a16="http://schemas.microsoft.com/office/drawing/2014/main" id="{275EAC86-4EA4-678D-3C6B-3F4C943D151F}"/>
              </a:ext>
            </a:extLst>
          </p:cNvPr>
          <p:cNvSpPr/>
          <p:nvPr/>
        </p:nvSpPr>
        <p:spPr>
          <a:xfrm>
            <a:off x="2111564" y="1682330"/>
            <a:ext cx="1794424" cy="66640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6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Laboratory of</a:t>
            </a:r>
            <a:br>
              <a:rPr lang="en-GB" sz="16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biology</a:t>
            </a:r>
          </a:p>
        </p:txBody>
      </p:sp>
      <p:pic>
        <p:nvPicPr>
          <p:cNvPr id="43" name="Graphic 42" descr="Test tubes outline">
            <a:extLst>
              <a:ext uri="{FF2B5EF4-FFF2-40B4-BE49-F238E27FC236}">
                <a16:creationId xmlns:a16="http://schemas.microsoft.com/office/drawing/2014/main" id="{07A9054D-B7D5-0793-ADD6-5367809CC9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41412" y="422726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50260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23ac171b683_1_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>
                <a:latin typeface="Arial"/>
                <a:cs typeface="Arial"/>
              </a:rPr>
              <a:t>CIRCUITS TO SEARCH FOR </a:t>
            </a:r>
            <a:r>
              <a:rPr lang="en-GB" i="1" dirty="0">
                <a:latin typeface="Arial"/>
                <a:cs typeface="Arial"/>
              </a:rPr>
              <a:t>ESR1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>
                <a:latin typeface="Arial"/>
                <a:cs typeface="Arial"/>
              </a:rPr>
              <a:t>Mutation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4609E-C0E6-52E3-0C8C-8BB57E1108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20336" y="4869160"/>
            <a:ext cx="1069909" cy="365125"/>
          </a:xfrm>
          <a:prstGeom prst="rect">
            <a:avLst/>
          </a:prstGeom>
        </p:spPr>
        <p:txBody>
          <a:bodyPr/>
          <a:lstStyle/>
          <a:p>
            <a:pPr lvl="0"/>
            <a:fld id="{00000000-1234-1234-1234-123412341234}" type="slidenum">
              <a:rPr lang="en-GB" smtClean="0"/>
              <a:pPr lvl="0"/>
              <a:t>66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F4B33-449D-63E2-8ADF-7EE37937F21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CDK4/6, cyclin‑dependent kinase 4/6; ESR1, </a:t>
            </a:r>
            <a:r>
              <a:rPr lang="en-GB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estrogen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receptor 1;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H&amp;E, hematein &amp; eosin stained slides; NGS, next generation sequencing;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PCR, polymerase chain reaction; </a:t>
            </a:r>
            <a:r>
              <a:rPr lang="en-GB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tBRCA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, tumour </a:t>
            </a:r>
            <a:r>
              <a:rPr lang="en-GB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BReast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CAncer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gene</a:t>
            </a:r>
            <a:endParaRPr lang="en-GB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948" name="Google Shape;948;g23ac171b683_1_0"/>
          <p:cNvPicPr preferRelativeResize="0"/>
          <p:nvPr/>
        </p:nvPicPr>
        <p:blipFill rotWithShape="1">
          <a:blip r:embed="rId3">
            <a:alphaModFix/>
          </a:blip>
          <a:srcRect t="57427" r="87188" b="7542"/>
          <a:stretch/>
        </p:blipFill>
        <p:spPr>
          <a:xfrm>
            <a:off x="1001069" y="4148551"/>
            <a:ext cx="1305507" cy="17157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C80034-0753-B976-DB7C-E6EB27C8A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794223"/>
            <a:ext cx="10972800" cy="702471"/>
          </a:xfrm>
        </p:spPr>
        <p:txBody>
          <a:bodyPr/>
          <a:lstStyle/>
          <a:p>
            <a:r>
              <a:rPr lang="en-GB"/>
              <a:t>UNLIKELY BECAUSE RESEARCH TO BE DONE AFTER CDK4/6 FAILURE IS DEBATABLE IF </a:t>
            </a:r>
            <a:r>
              <a:rPr lang="en-GB" cap="none"/>
              <a:t>t</a:t>
            </a:r>
            <a:r>
              <a:rPr lang="en-GB"/>
              <a:t>BRCA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DCE869-86B1-13B9-013A-589B575D31A8}"/>
              </a:ext>
            </a:extLst>
          </p:cNvPr>
          <p:cNvSpPr txBox="1"/>
          <p:nvPr/>
        </p:nvSpPr>
        <p:spPr>
          <a:xfrm>
            <a:off x="4255059" y="1629597"/>
            <a:ext cx="654025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333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2-5 days</a:t>
            </a:r>
          </a:p>
        </p:txBody>
      </p:sp>
      <p:sp>
        <p:nvSpPr>
          <p:cNvPr id="18" name="Google Shape;933;g23a7e00e0ef_1_95">
            <a:extLst>
              <a:ext uri="{FF2B5EF4-FFF2-40B4-BE49-F238E27FC236}">
                <a16:creationId xmlns:a16="http://schemas.microsoft.com/office/drawing/2014/main" id="{4957A493-AC7C-E112-0473-BF6AC9B1BA9E}"/>
              </a:ext>
            </a:extLst>
          </p:cNvPr>
          <p:cNvSpPr/>
          <p:nvPr/>
        </p:nvSpPr>
        <p:spPr>
          <a:xfrm>
            <a:off x="5194529" y="1555694"/>
            <a:ext cx="1794424" cy="72360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Pathology</a:t>
            </a:r>
            <a:endParaRPr lang="en-GB" sz="1600" b="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ctr">
              <a:buClr>
                <a:srgbClr val="000000"/>
              </a:buClr>
              <a:buSzPts val="1400"/>
            </a:pPr>
            <a:r>
              <a:rPr lang="en-GB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87BEAB-B0AB-5618-B13F-207D705C2405}"/>
              </a:ext>
            </a:extLst>
          </p:cNvPr>
          <p:cNvCxnSpPr>
            <a:cxnSpLocks/>
          </p:cNvCxnSpPr>
          <p:nvPr/>
        </p:nvCxnSpPr>
        <p:spPr>
          <a:xfrm flipH="1">
            <a:off x="4023024" y="1934249"/>
            <a:ext cx="1001955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632180-7722-45DA-8A7D-25385D5DDEE0}"/>
              </a:ext>
            </a:extLst>
          </p:cNvPr>
          <p:cNvCxnSpPr>
            <a:cxnSpLocks/>
          </p:cNvCxnSpPr>
          <p:nvPr/>
        </p:nvCxnSpPr>
        <p:spPr>
          <a:xfrm flipH="1">
            <a:off x="7116516" y="1934249"/>
            <a:ext cx="1001955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Google Shape;933;g23a7e00e0ef_1_95">
            <a:extLst>
              <a:ext uri="{FF2B5EF4-FFF2-40B4-BE49-F238E27FC236}">
                <a16:creationId xmlns:a16="http://schemas.microsoft.com/office/drawing/2014/main" id="{EFC1A34F-C133-8408-3C7B-8C6EB1FA79FF}"/>
              </a:ext>
            </a:extLst>
          </p:cNvPr>
          <p:cNvSpPr/>
          <p:nvPr/>
        </p:nvSpPr>
        <p:spPr>
          <a:xfrm>
            <a:off x="8367707" y="1294701"/>
            <a:ext cx="3104891" cy="117419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 cap="flat" cmpd="sng">
            <a:solidFill>
              <a:schemeClr val="tx2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600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Request for </a:t>
            </a:r>
            <a:r>
              <a:rPr lang="en-GB" sz="1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ESR1</a:t>
            </a: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mutation</a:t>
            </a:r>
            <a:b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by oncologist, </a:t>
            </a:r>
            <a:b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edition of an order form</a:t>
            </a:r>
          </a:p>
        </p:txBody>
      </p:sp>
      <p:sp>
        <p:nvSpPr>
          <p:cNvPr id="22" name="Google Shape;933;g23a7e00e0ef_1_95">
            <a:extLst>
              <a:ext uri="{FF2B5EF4-FFF2-40B4-BE49-F238E27FC236}">
                <a16:creationId xmlns:a16="http://schemas.microsoft.com/office/drawing/2014/main" id="{E348668C-514F-4DC0-8C9A-FD9F185DD3C3}"/>
              </a:ext>
            </a:extLst>
          </p:cNvPr>
          <p:cNvSpPr/>
          <p:nvPr/>
        </p:nvSpPr>
        <p:spPr>
          <a:xfrm>
            <a:off x="8367707" y="2997003"/>
            <a:ext cx="3104891" cy="942597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5875" cap="flat" cmpd="sng">
            <a:noFill/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144000" tIns="0" rIns="144000" bIns="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GB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Molecular Biology Platform:</a:t>
            </a:r>
          </a:p>
          <a:p>
            <a:pPr marL="228594" indent="-228594"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extraction</a:t>
            </a:r>
          </a:p>
          <a:p>
            <a:pPr marL="228594" indent="-228594"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PCR, or NGS technique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9C3767-3337-9288-5387-A8B31BC6618F}"/>
              </a:ext>
            </a:extLst>
          </p:cNvPr>
          <p:cNvSpPr txBox="1"/>
          <p:nvPr/>
        </p:nvSpPr>
        <p:spPr>
          <a:xfrm>
            <a:off x="8557717" y="4104847"/>
            <a:ext cx="929742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333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 to 15 days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DDF80F-B2EA-57CF-B943-19975159C7E0}"/>
              </a:ext>
            </a:extLst>
          </p:cNvPr>
          <p:cNvSpPr txBox="1"/>
          <p:nvPr/>
        </p:nvSpPr>
        <p:spPr>
          <a:xfrm>
            <a:off x="7671475" y="5111731"/>
            <a:ext cx="722955" cy="4102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33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Or chips</a:t>
            </a:r>
            <a:br>
              <a:rPr lang="en-GB" sz="1333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333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of tumour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0FCD6D-7C4B-B599-3171-1590288D7AA4}"/>
              </a:ext>
            </a:extLst>
          </p:cNvPr>
          <p:cNvSpPr txBox="1"/>
          <p:nvPr/>
        </p:nvSpPr>
        <p:spPr>
          <a:xfrm>
            <a:off x="1721111" y="2104477"/>
            <a:ext cx="835165" cy="4102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333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Fast postal</a:t>
            </a:r>
            <a:br>
              <a:rPr lang="en-GB" sz="1333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333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delivery</a:t>
            </a:r>
          </a:p>
        </p:txBody>
      </p:sp>
      <p:sp>
        <p:nvSpPr>
          <p:cNvPr id="27" name="Google Shape;933;g23a7e00e0ef_1_95">
            <a:extLst>
              <a:ext uri="{FF2B5EF4-FFF2-40B4-BE49-F238E27FC236}">
                <a16:creationId xmlns:a16="http://schemas.microsoft.com/office/drawing/2014/main" id="{E8F2A6E5-BD90-43D8-174C-D0E28EE959A0}"/>
              </a:ext>
            </a:extLst>
          </p:cNvPr>
          <p:cNvSpPr/>
          <p:nvPr/>
        </p:nvSpPr>
        <p:spPr>
          <a:xfrm>
            <a:off x="1001067" y="3063294"/>
            <a:ext cx="1794424" cy="66640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6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Department of</a:t>
            </a:r>
            <a:br>
              <a:rPr lang="en-GB" sz="16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Biopathology</a:t>
            </a:r>
          </a:p>
        </p:txBody>
      </p:sp>
      <p:sp>
        <p:nvSpPr>
          <p:cNvPr id="29" name="Google Shape;933;g23a7e00e0ef_1_95">
            <a:extLst>
              <a:ext uri="{FF2B5EF4-FFF2-40B4-BE49-F238E27FC236}">
                <a16:creationId xmlns:a16="http://schemas.microsoft.com/office/drawing/2014/main" id="{440D9C38-5E9C-D70A-F69F-84A7A1A084B8}"/>
              </a:ext>
            </a:extLst>
          </p:cNvPr>
          <p:cNvSpPr/>
          <p:nvPr/>
        </p:nvSpPr>
        <p:spPr>
          <a:xfrm>
            <a:off x="3642084" y="3638794"/>
            <a:ext cx="3104891" cy="814329"/>
          </a:xfrm>
          <a:prstGeom prst="roundRect">
            <a:avLst>
              <a:gd name="adj" fmla="val 0"/>
            </a:avLst>
          </a:prstGeom>
          <a:noFill/>
          <a:ln w="15875" cap="flat" cmpd="sng">
            <a:noFill/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144000" tIns="0" rIns="144000" bIns="0" anchor="ctr" anchorCtr="0">
            <a:noAutofit/>
          </a:bodyPr>
          <a:lstStyle/>
          <a:p>
            <a:pPr marL="228594" indent="-228594"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Confirmation of metastasis</a:t>
            </a:r>
          </a:p>
          <a:p>
            <a:pPr marL="228594" indent="-228594"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Selection of the tumour area</a:t>
            </a:r>
          </a:p>
          <a:p>
            <a:pPr marL="228594" indent="-228594"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Cellularity on H&amp;E</a:t>
            </a:r>
          </a:p>
        </p:txBody>
      </p:sp>
      <p:pic>
        <p:nvPicPr>
          <p:cNvPr id="30" name="Google Shape;948;g23ac171b683_1_0">
            <a:extLst>
              <a:ext uri="{FF2B5EF4-FFF2-40B4-BE49-F238E27FC236}">
                <a16:creationId xmlns:a16="http://schemas.microsoft.com/office/drawing/2014/main" id="{B928A105-F0B1-5B14-C09B-4FBDC2AEAF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417" t="7726" r="74001" b="76979"/>
          <a:stretch/>
        </p:blipFill>
        <p:spPr>
          <a:xfrm>
            <a:off x="3140683" y="1675544"/>
            <a:ext cx="772539" cy="749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948;g23ac171b683_1_0">
            <a:extLst>
              <a:ext uri="{FF2B5EF4-FFF2-40B4-BE49-F238E27FC236}">
                <a16:creationId xmlns:a16="http://schemas.microsoft.com/office/drawing/2014/main" id="{E158422E-00B4-26AE-A6AD-458A5EA61F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9485" t="42144" r="74530" b="25110"/>
          <a:stretch/>
        </p:blipFill>
        <p:spPr>
          <a:xfrm>
            <a:off x="2971800" y="3390900"/>
            <a:ext cx="609763" cy="16038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58E11F-2A17-6182-714D-458C9E6E1A11}"/>
              </a:ext>
            </a:extLst>
          </p:cNvPr>
          <p:cNvCxnSpPr>
            <a:cxnSpLocks/>
          </p:cNvCxnSpPr>
          <p:nvPr/>
        </p:nvCxnSpPr>
        <p:spPr>
          <a:xfrm flipH="1">
            <a:off x="2576362" y="2468885"/>
            <a:ext cx="447297" cy="420708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F603B39-68A6-740F-7B74-704354B5F29E}"/>
              </a:ext>
            </a:extLst>
          </p:cNvPr>
          <p:cNvCxnSpPr>
            <a:cxnSpLocks/>
          </p:cNvCxnSpPr>
          <p:nvPr/>
        </p:nvCxnSpPr>
        <p:spPr>
          <a:xfrm flipH="1">
            <a:off x="2864649" y="2336088"/>
            <a:ext cx="2390948" cy="948075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1A01F82-2BA6-FFF6-B47F-BB030205583F}"/>
              </a:ext>
            </a:extLst>
          </p:cNvPr>
          <p:cNvCxnSpPr>
            <a:cxnSpLocks/>
          </p:cNvCxnSpPr>
          <p:nvPr/>
        </p:nvCxnSpPr>
        <p:spPr>
          <a:xfrm flipH="1">
            <a:off x="2367097" y="4352277"/>
            <a:ext cx="447297" cy="420708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656B717-685E-46B7-6283-35545D0F4DF8}"/>
              </a:ext>
            </a:extLst>
          </p:cNvPr>
          <p:cNvCxnSpPr>
            <a:cxnSpLocks/>
          </p:cNvCxnSpPr>
          <p:nvPr/>
        </p:nvCxnSpPr>
        <p:spPr>
          <a:xfrm>
            <a:off x="2367096" y="5349213"/>
            <a:ext cx="2085416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E8AFCFD-E6D8-4863-79C1-65218681E1E9}"/>
              </a:ext>
            </a:extLst>
          </p:cNvPr>
          <p:cNvSpPr txBox="1"/>
          <p:nvPr/>
        </p:nvSpPr>
        <p:spPr>
          <a:xfrm>
            <a:off x="2985602" y="5089841"/>
            <a:ext cx="416781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333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 day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AE051C7-ABC7-323F-2EC3-C4A98E337535}"/>
              </a:ext>
            </a:extLst>
          </p:cNvPr>
          <p:cNvCxnSpPr>
            <a:cxnSpLocks/>
          </p:cNvCxnSpPr>
          <p:nvPr/>
        </p:nvCxnSpPr>
        <p:spPr>
          <a:xfrm flipV="1">
            <a:off x="6484250" y="3881082"/>
            <a:ext cx="1819996" cy="1202541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Google Shape;948;g23ac171b683_1_0">
            <a:extLst>
              <a:ext uri="{FF2B5EF4-FFF2-40B4-BE49-F238E27FC236}">
                <a16:creationId xmlns:a16="http://schemas.microsoft.com/office/drawing/2014/main" id="{0FC024CA-9E99-7AEE-B1AC-2F110F3053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2561" t="63822" r="46710" b="5122"/>
          <a:stretch/>
        </p:blipFill>
        <p:spPr>
          <a:xfrm>
            <a:off x="4452513" y="4469173"/>
            <a:ext cx="2112233" cy="152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948;g23ac171b683_1_0">
            <a:extLst>
              <a:ext uri="{FF2B5EF4-FFF2-40B4-BE49-F238E27FC236}">
                <a16:creationId xmlns:a16="http://schemas.microsoft.com/office/drawing/2014/main" id="{EFAA0F20-1E32-EA32-9951-7B1B33290E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3207" t="63822" r="174" b="10369"/>
          <a:stretch/>
        </p:blipFill>
        <p:spPr>
          <a:xfrm>
            <a:off x="8564128" y="4461769"/>
            <a:ext cx="2712048" cy="126408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9A68BDE-36A5-B6F1-F621-D3B66628FC6C}"/>
              </a:ext>
            </a:extLst>
          </p:cNvPr>
          <p:cNvSpPr txBox="1"/>
          <p:nvPr/>
        </p:nvSpPr>
        <p:spPr>
          <a:xfrm>
            <a:off x="4645558" y="5944441"/>
            <a:ext cx="1404231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333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Scraping the block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7D3850-1379-DB37-D942-8CC7F5392AD4}"/>
              </a:ext>
            </a:extLst>
          </p:cNvPr>
          <p:cNvSpPr txBox="1"/>
          <p:nvPr/>
        </p:nvSpPr>
        <p:spPr>
          <a:xfrm>
            <a:off x="9672070" y="5623261"/>
            <a:ext cx="1375377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333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Scraping on blade</a:t>
            </a:r>
          </a:p>
        </p:txBody>
      </p:sp>
      <p:pic>
        <p:nvPicPr>
          <p:cNvPr id="48" name="Content Placeholder 31" descr="Envelope with solid fill">
            <a:extLst>
              <a:ext uri="{FF2B5EF4-FFF2-40B4-BE49-F238E27FC236}">
                <a16:creationId xmlns:a16="http://schemas.microsoft.com/office/drawing/2014/main" id="{67A63D5E-287B-D1F0-B08F-995968DED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238" y="1805345"/>
            <a:ext cx="1154585" cy="1154585"/>
          </a:xfrm>
          <a:prstGeom prst="rect">
            <a:avLst/>
          </a:prstGeom>
        </p:spPr>
      </p:pic>
      <p:sp>
        <p:nvSpPr>
          <p:cNvPr id="50" name="Up Arrow 49">
            <a:extLst>
              <a:ext uri="{FF2B5EF4-FFF2-40B4-BE49-F238E27FC236}">
                <a16:creationId xmlns:a16="http://schemas.microsoft.com/office/drawing/2014/main" id="{BD27EE55-82CD-DDBA-0563-E8B68F622F29}"/>
              </a:ext>
            </a:extLst>
          </p:cNvPr>
          <p:cNvSpPr/>
          <p:nvPr/>
        </p:nvSpPr>
        <p:spPr>
          <a:xfrm>
            <a:off x="9647864" y="2524297"/>
            <a:ext cx="370251" cy="416096"/>
          </a:xfrm>
          <a:prstGeom prst="up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5668639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6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>
                <a:latin typeface="Arial"/>
                <a:cs typeface="Arial"/>
              </a:rPr>
              <a:t>ESR1 </a:t>
            </a:r>
            <a:r>
              <a:rPr lang="en-GB" dirty="0">
                <a:latin typeface="Arial"/>
                <a:cs typeface="Arial"/>
              </a:rPr>
              <a:t>MUTATION: THE NEED for &amp; ROLE OF TESTING IN ER+/HER2- METASTATIC BREAST CANCER</a:t>
            </a:r>
          </a:p>
        </p:txBody>
      </p:sp>
      <p:sp>
        <p:nvSpPr>
          <p:cNvPr id="956" name="Google Shape;956;p6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C2EF5-6665-E491-3CA7-0D048DA8C8E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56870" lvl="0" indent="-356870"/>
            <a:r>
              <a:rPr lang="en-GB" dirty="0">
                <a:latin typeface="Arial"/>
                <a:cs typeface="Arial"/>
              </a:rPr>
              <a:t>Alterations in ESR1 are mainly in the ligand binding domain and their frequency increases during the course of disease in ER+/HER2- advanced and metastatic breast cancer </a:t>
            </a:r>
            <a:br>
              <a:rPr lang="en-GB" dirty="0"/>
            </a:br>
            <a:r>
              <a:rPr lang="en-GB" dirty="0">
                <a:latin typeface="Arial"/>
                <a:cs typeface="Arial"/>
              </a:rPr>
              <a:t>treated by AI</a:t>
            </a:r>
          </a:p>
          <a:p>
            <a:pPr marL="356870" lvl="0" indent="-356870"/>
            <a:r>
              <a:rPr lang="en-GB" dirty="0"/>
              <a:t>Point mutation (25%-40%) &gt; rearrangement (5%) &gt; amplification (1%)</a:t>
            </a:r>
          </a:p>
          <a:p>
            <a:pPr marL="356870" lvl="0" indent="-356870"/>
            <a:r>
              <a:rPr lang="en-GB" dirty="0"/>
              <a:t>The presence of </a:t>
            </a:r>
            <a:r>
              <a:rPr lang="en-GB" i="1" dirty="0"/>
              <a:t>ESR1 </a:t>
            </a:r>
            <a:r>
              <a:rPr lang="en-GB" dirty="0"/>
              <a:t>mutation seems to be both prognostic (worse) and predictive (resistance to aromatase inhibitors and sensitivity to some SERDs)</a:t>
            </a:r>
          </a:p>
          <a:p>
            <a:pPr marL="356870" indent="-356870"/>
            <a:r>
              <a:rPr lang="en-GB" dirty="0">
                <a:latin typeface="Arial"/>
                <a:cs typeface="Arial"/>
              </a:rPr>
              <a:t>Mutation search is possible without repeated biopsy of a metastatic site</a:t>
            </a:r>
          </a:p>
          <a:p>
            <a:pPr marL="356870" indent="-356870"/>
            <a:r>
              <a:rPr lang="en-GB" dirty="0">
                <a:latin typeface="Arial"/>
                <a:cs typeface="Arial"/>
              </a:rPr>
              <a:t>This research can be performed reliably by liquid biopsy at recurrence or progression on or after endocrine therapy 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03267-3AC8-94EB-0229-AA53EE3AF2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5" y="6356352"/>
            <a:ext cx="8284127" cy="365125"/>
          </a:xfrm>
        </p:spPr>
        <p:txBody>
          <a:bodyPr/>
          <a:lstStyle/>
          <a:p>
            <a:r>
              <a:rPr lang="en-GB" dirty="0"/>
              <a:t>AI, aromatase inhibitor; </a:t>
            </a:r>
            <a:r>
              <a:rPr lang="en-GB" dirty="0">
                <a:sym typeface="Arial"/>
              </a:rPr>
              <a:t>ER, </a:t>
            </a:r>
            <a:r>
              <a:rPr lang="en-GB" dirty="0" err="1">
                <a:sym typeface="Arial"/>
              </a:rPr>
              <a:t>estrogen</a:t>
            </a:r>
            <a:r>
              <a:rPr lang="en-GB" dirty="0">
                <a:sym typeface="Arial"/>
              </a:rPr>
              <a:t> receptor; ESR1, </a:t>
            </a:r>
            <a:r>
              <a:rPr lang="en-GB" dirty="0" err="1">
                <a:sym typeface="Arial"/>
              </a:rPr>
              <a:t>estrogen</a:t>
            </a:r>
            <a:r>
              <a:rPr lang="en-GB" dirty="0">
                <a:sym typeface="Arial"/>
              </a:rPr>
              <a:t> receptor 1; HER2, human epidermal growth factor receptor 2; SERD, selective </a:t>
            </a:r>
            <a:r>
              <a:rPr lang="en-GB" dirty="0" err="1">
                <a:sym typeface="Arial"/>
              </a:rPr>
              <a:t>estrogen</a:t>
            </a:r>
            <a:r>
              <a:rPr lang="en-GB" dirty="0">
                <a:sym typeface="Arial"/>
              </a:rPr>
              <a:t> receptor degrader</a:t>
            </a:r>
          </a:p>
        </p:txBody>
      </p:sp>
    </p:spTree>
    <p:extLst>
      <p:ext uri="{BB962C8B-B14F-4D97-AF65-F5344CB8AC3E}">
        <p14:creationId xmlns:p14="http://schemas.microsoft.com/office/powerpoint/2010/main" val="20234339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838857475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6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DISCUSSION &amp; QUESTIONS</a:t>
            </a:r>
            <a:br>
              <a:rPr lang="en-GB"/>
            </a:br>
            <a:br>
              <a:rPr lang="en-GB"/>
            </a:br>
            <a:endParaRPr lang="en-GB"/>
          </a:p>
        </p:txBody>
      </p:sp>
      <p:pic>
        <p:nvPicPr>
          <p:cNvPr id="979" name="Google Shape;979;p69" descr="Ques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0708" y="3405945"/>
            <a:ext cx="2470584" cy="2470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318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B24AB-851B-5FB5-30BD-B904F131A87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56870" indent="-356870"/>
            <a:r>
              <a:rPr lang="en-GB" b="1" err="1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Elacestrant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dirty="0">
                <a:latin typeface="Arial"/>
                <a:cs typeface="Arial"/>
                <a:sym typeface="Arial"/>
              </a:rPr>
              <a:t>is the 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1</a:t>
            </a:r>
            <a:r>
              <a:rPr lang="en-GB" b="1" baseline="30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st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 oral SERD to be FDA approved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(January 2023)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 </a:t>
            </a:r>
            <a:r>
              <a:rPr lang="en-GB" dirty="0">
                <a:latin typeface="Arial"/>
                <a:cs typeface="Arial"/>
                <a:sym typeface="Arial"/>
              </a:rPr>
              <a:t>for postmenopausal women or adult men with ER+/HER2-, </a:t>
            </a:r>
            <a:r>
              <a:rPr lang="en-GB" b="1" i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ESR1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-mutated</a:t>
            </a:r>
            <a:r>
              <a:rPr lang="en-GB" dirty="0">
                <a:latin typeface="Arial"/>
                <a:cs typeface="Arial"/>
                <a:sym typeface="Arial"/>
              </a:rPr>
              <a:t> advanced or metastatic breast cancer</a:t>
            </a:r>
            <a:endParaRPr lang="en-US" dirty="0">
              <a:latin typeface="Arial"/>
              <a:cs typeface="Arial"/>
            </a:endParaRPr>
          </a:p>
          <a:p>
            <a:pPr marL="713740" lvl="1" indent="-256540"/>
            <a:r>
              <a:rPr lang="en-GB" dirty="0">
                <a:latin typeface="Arial"/>
                <a:cs typeface="Arial"/>
                <a:sym typeface="Arial"/>
              </a:rPr>
              <a:t>FDA approved Guardant360 </a:t>
            </a:r>
            <a:r>
              <a:rPr lang="en-GB" dirty="0" err="1">
                <a:latin typeface="Arial"/>
                <a:cs typeface="Arial"/>
                <a:sym typeface="Arial"/>
              </a:rPr>
              <a:t>CDx</a:t>
            </a:r>
            <a:r>
              <a:rPr lang="en-GB" dirty="0">
                <a:latin typeface="Arial"/>
                <a:cs typeface="Arial"/>
                <a:sym typeface="Arial"/>
              </a:rPr>
              <a:t> assay as a companion diagnostic device to identify patients with ER+/HER2- advanced or metastatic breast cancer for treatment with </a:t>
            </a:r>
            <a:r>
              <a:rPr lang="en-GB" dirty="0" err="1">
                <a:latin typeface="Arial"/>
                <a:cs typeface="Arial"/>
                <a:sym typeface="Arial"/>
              </a:rPr>
              <a:t>elacestrant</a:t>
            </a:r>
            <a:endParaRPr lang="en-GB" dirty="0" err="1">
              <a:latin typeface="Arial"/>
              <a:cs typeface="Arial"/>
            </a:endParaRPr>
          </a:p>
          <a:p>
            <a:pPr marL="356870" indent="-356870"/>
            <a:r>
              <a:rPr lang="en-GB" dirty="0">
                <a:latin typeface="Arial"/>
                <a:cs typeface="Arial"/>
                <a:sym typeface="Arial"/>
              </a:rPr>
              <a:t>With the aim of redefining 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treatment landscapes</a:t>
            </a:r>
            <a:r>
              <a:rPr lang="en-GB" dirty="0">
                <a:latin typeface="Arial"/>
                <a:cs typeface="Arial"/>
                <a:sym typeface="Arial"/>
              </a:rPr>
              <a:t>, for ER+/HER2- advanced and metastatic breast cancer, several 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oral SERDs are in clinical development </a:t>
            </a:r>
            <a:r>
              <a:rPr lang="en-GB" dirty="0">
                <a:latin typeface="Arial"/>
                <a:cs typeface="Arial"/>
                <a:sym typeface="Arial"/>
              </a:rPr>
              <a:t>both as monotherapy and in combination therapy with other targeted therapies, including CDK4/6i </a:t>
            </a:r>
            <a:endParaRPr lang="en-GB"/>
          </a:p>
          <a:p>
            <a:pPr marL="356870" indent="-356870"/>
            <a:r>
              <a:rPr lang="en-GB" b="1" i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ESR1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, PI3K, CDK4/6, BRCA, and AKT pathways alterations </a:t>
            </a:r>
            <a:r>
              <a:rPr lang="en-GB" dirty="0">
                <a:latin typeface="Arial"/>
                <a:cs typeface="Arial"/>
                <a:sym typeface="Arial"/>
              </a:rPr>
              <a:t>can be used as targets to guide 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treatment selection </a:t>
            </a:r>
            <a:r>
              <a:rPr lang="en-GB" dirty="0">
                <a:latin typeface="Arial"/>
                <a:cs typeface="Arial"/>
                <a:sym typeface="Arial"/>
              </a:rPr>
              <a:t>and 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sequencing decisions </a:t>
            </a:r>
            <a:r>
              <a:rPr lang="en-GB" dirty="0">
                <a:latin typeface="Arial"/>
                <a:cs typeface="Arial"/>
                <a:sym typeface="Arial"/>
              </a:rPr>
              <a:t>in ER+/HER2- advanced or metastatic breast cancer</a:t>
            </a:r>
            <a:endParaRPr lang="en-GB" dirty="0">
              <a:latin typeface="Arial"/>
              <a:cs typeface="Arial"/>
            </a:endParaRPr>
          </a:p>
          <a:p>
            <a:pPr marL="356870" indent="-356870"/>
            <a:r>
              <a:rPr lang="en-GB" b="1" i="1" dirty="0">
                <a:solidFill>
                  <a:schemeClr val="accent1"/>
                </a:solidFill>
                <a:latin typeface="Arial"/>
                <a:cs typeface="Arial"/>
              </a:rPr>
              <a:t>ESR1 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</a:rPr>
              <a:t>mutational status </a:t>
            </a:r>
            <a:r>
              <a:rPr lang="en-GB" dirty="0">
                <a:latin typeface="Arial"/>
                <a:cs typeface="Arial"/>
              </a:rPr>
              <a:t>can be determined wit</a:t>
            </a:r>
            <a:r>
              <a:rPr lang="en-GB" dirty="0">
                <a:latin typeface="Arial"/>
                <a:cs typeface="Arial"/>
                <a:sym typeface="Arial"/>
              </a:rPr>
              <a:t>hout repeated tissue biopsy of a metastatic site, instead it can be </a:t>
            </a:r>
            <a:r>
              <a:rPr lang="en-GB" dirty="0">
                <a:latin typeface="Arial"/>
                <a:cs typeface="Arial"/>
              </a:rPr>
              <a:t>done</a:t>
            </a:r>
            <a:r>
              <a:rPr lang="en-GB" dirty="0">
                <a:latin typeface="Arial"/>
                <a:cs typeface="Arial"/>
                <a:sym typeface="Arial"/>
              </a:rPr>
              <a:t> reliably by 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liquid biopsy at recurrence or progression on ET 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47" name="Google Shape;447;p1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CLINICAL TAKEAWAYS</a:t>
            </a:r>
            <a:br>
              <a:rPr lang="en-GB"/>
            </a:b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98561B-39B0-0F4C-7D94-60802EAE4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A4DCE-9013-BD5C-DD42-DF783FC1287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237312"/>
            <a:ext cx="10180339" cy="365125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AKT, alpha serine/threonine kinase; BRCA, BReast CAncer gene; CDK4/6i, cyclin-dependent kinase 4/6 inhibitor; CDx, companion diagnostics;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ER, </a:t>
            </a:r>
            <a:r>
              <a:rPr lang="en-GB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estrogen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 receptor; ESR1, </a:t>
            </a:r>
            <a:r>
              <a:rPr lang="en-GB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estrogen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 receptor 1;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ET, endocrine therapy; FDA, Food and Drug Administration; HER2, human epidermal growth factor receptor 2; PI3K, phosphoinositide 3-kinase;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SERD, selective estrogen receptor degrader</a:t>
            </a:r>
            <a:endParaRPr lang="en-GB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9228840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CLINICAL TAKEAWAYS</a:t>
            </a:r>
            <a:br>
              <a:rPr lang="en-GB"/>
            </a:b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98561B-39B0-0F4C-7D94-60802EAE4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70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A4DCE-9013-BD5C-DD42-DF783FC1287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237312"/>
            <a:ext cx="10180339" cy="365125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AKT, alpha serine/threonine kinase; BRCA, BReast CAncer gene; CDK4/6i, cyclin-dependent kinase 4/6 inhibitor; CDx, companion diagnostics;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ER, </a:t>
            </a:r>
            <a:r>
              <a:rPr lang="en-GB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estrogen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 receptor; ESR1, </a:t>
            </a:r>
            <a:r>
              <a:rPr lang="en-GB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estrogen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 receptor 1;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</a:rPr>
              <a:t>ET, endocrine therapy; FDA, Food and Drug Administration; HER2, human epidermal growth factor receptor 2; PI3K, phosphoinositide 3-kinase; </a:t>
            </a:r>
            <a:r>
              <a:rPr lang="en-GB">
                <a:solidFill>
                  <a:schemeClr val="tx2"/>
                </a:solidFill>
                <a:latin typeface="Arial"/>
                <a:cs typeface="Arial"/>
                <a:sym typeface="Arial"/>
              </a:rPr>
              <a:t>SERD, selective estrogen receptor degrader</a:t>
            </a:r>
            <a:endParaRPr lang="en-GB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83A51A-CB61-79FE-EC22-DCCD4586A1CD}"/>
              </a:ext>
            </a:extLst>
          </p:cNvPr>
          <p:cNvSpPr txBox="1">
            <a:spLocks/>
          </p:cNvSpPr>
          <p:nvPr/>
        </p:nvSpPr>
        <p:spPr>
          <a:xfrm>
            <a:off x="772584" y="1578000"/>
            <a:ext cx="10963200" cy="4525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57179" indent="-357179" algn="l" defTabSz="457189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57" indent="-257168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269" indent="-342891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457" indent="-342891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646" indent="-342891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6870" indent="-356870"/>
            <a:r>
              <a:rPr lang="en-GB" b="1" err="1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Elacestrant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GB" dirty="0">
                <a:latin typeface="Arial"/>
                <a:cs typeface="Arial"/>
                <a:sym typeface="Arial"/>
              </a:rPr>
              <a:t>is the 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1</a:t>
            </a:r>
            <a:r>
              <a:rPr lang="en-GB" b="1" baseline="30000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st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 oral SERD to be FDA approved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(January 2023)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 </a:t>
            </a:r>
            <a:r>
              <a:rPr lang="en-GB" dirty="0">
                <a:latin typeface="Arial"/>
                <a:cs typeface="Arial"/>
                <a:sym typeface="Arial"/>
              </a:rPr>
              <a:t>for postmenopausal women or adult men with ER+/HER2-, </a:t>
            </a:r>
            <a:r>
              <a:rPr lang="en-GB" b="1" i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ESR1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-mutated</a:t>
            </a:r>
            <a:r>
              <a:rPr lang="en-GB" dirty="0">
                <a:latin typeface="Arial"/>
                <a:cs typeface="Arial"/>
                <a:sym typeface="Arial"/>
              </a:rPr>
              <a:t> advanced or metastatic breast cancer</a:t>
            </a:r>
            <a:endParaRPr lang="en-US" dirty="0">
              <a:latin typeface="Arial"/>
              <a:cs typeface="Arial"/>
            </a:endParaRPr>
          </a:p>
          <a:p>
            <a:pPr marL="713740" lvl="1" indent="-256540"/>
            <a:r>
              <a:rPr lang="en-GB" dirty="0">
                <a:latin typeface="Arial"/>
                <a:cs typeface="Arial"/>
                <a:sym typeface="Arial"/>
              </a:rPr>
              <a:t>FDA approved Guardant360 </a:t>
            </a:r>
            <a:r>
              <a:rPr lang="en-GB" dirty="0" err="1">
                <a:latin typeface="Arial"/>
                <a:cs typeface="Arial"/>
                <a:sym typeface="Arial"/>
              </a:rPr>
              <a:t>CDx</a:t>
            </a:r>
            <a:r>
              <a:rPr lang="en-GB" dirty="0">
                <a:latin typeface="Arial"/>
                <a:cs typeface="Arial"/>
                <a:sym typeface="Arial"/>
              </a:rPr>
              <a:t> assay as a companion diagnostic device to identify patients with ER+/HER2- advanced or metastatic breast cancer for treatment with </a:t>
            </a:r>
            <a:r>
              <a:rPr lang="en-GB" dirty="0" err="1">
                <a:latin typeface="Arial"/>
                <a:cs typeface="Arial"/>
                <a:sym typeface="Arial"/>
              </a:rPr>
              <a:t>elacestrant</a:t>
            </a:r>
            <a:endParaRPr lang="en-GB" dirty="0" err="1">
              <a:latin typeface="Arial"/>
              <a:cs typeface="Arial"/>
            </a:endParaRPr>
          </a:p>
          <a:p>
            <a:pPr marL="356870" indent="-356870"/>
            <a:r>
              <a:rPr lang="en-GB" dirty="0">
                <a:latin typeface="Arial"/>
                <a:cs typeface="Arial"/>
                <a:sym typeface="Arial"/>
              </a:rPr>
              <a:t>With the aim of redefining 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treatment landscapes</a:t>
            </a:r>
            <a:r>
              <a:rPr lang="en-GB" dirty="0">
                <a:latin typeface="Arial"/>
                <a:cs typeface="Arial"/>
                <a:sym typeface="Arial"/>
              </a:rPr>
              <a:t>, for ER+/HER2- advanced and metastatic breast cancer, several 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oral SERDs are in clinical development </a:t>
            </a:r>
            <a:r>
              <a:rPr lang="en-GB" dirty="0">
                <a:latin typeface="Arial"/>
                <a:cs typeface="Arial"/>
                <a:sym typeface="Arial"/>
              </a:rPr>
              <a:t>both as monotherapy and in combination therapy with other targeted therapies, including CDK4/6i </a:t>
            </a:r>
            <a:endParaRPr lang="en-GB"/>
          </a:p>
          <a:p>
            <a:pPr marL="356870" indent="-356870"/>
            <a:r>
              <a:rPr lang="en-GB" b="1" i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ESR1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, PI3K, CDK4/6, BRCA, and AKT pathways alterations </a:t>
            </a:r>
            <a:r>
              <a:rPr lang="en-GB" dirty="0">
                <a:latin typeface="Arial"/>
                <a:cs typeface="Arial"/>
                <a:sym typeface="Arial"/>
              </a:rPr>
              <a:t>can be used as targets to guide 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treatment selection </a:t>
            </a:r>
            <a:r>
              <a:rPr lang="en-GB" dirty="0">
                <a:latin typeface="Arial"/>
                <a:cs typeface="Arial"/>
                <a:sym typeface="Arial"/>
              </a:rPr>
              <a:t>and 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sequencing decisions </a:t>
            </a:r>
            <a:r>
              <a:rPr lang="en-GB" dirty="0">
                <a:latin typeface="Arial"/>
                <a:cs typeface="Arial"/>
                <a:sym typeface="Arial"/>
              </a:rPr>
              <a:t>in ER+/HER2- advanced or metastatic breast cancer</a:t>
            </a:r>
            <a:endParaRPr lang="en-GB" dirty="0">
              <a:latin typeface="Arial"/>
              <a:cs typeface="Arial"/>
            </a:endParaRPr>
          </a:p>
          <a:p>
            <a:pPr marL="356870" indent="-356870"/>
            <a:r>
              <a:rPr lang="en-GB" b="1" i="1" dirty="0">
                <a:solidFill>
                  <a:schemeClr val="accent1"/>
                </a:solidFill>
                <a:latin typeface="Arial"/>
                <a:cs typeface="Arial"/>
              </a:rPr>
              <a:t>ESR1 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</a:rPr>
              <a:t>mutational status </a:t>
            </a:r>
            <a:r>
              <a:rPr lang="en-GB" dirty="0">
                <a:latin typeface="Arial"/>
                <a:cs typeface="Arial"/>
              </a:rPr>
              <a:t>can be determined wit</a:t>
            </a:r>
            <a:r>
              <a:rPr lang="en-GB" dirty="0">
                <a:latin typeface="Arial"/>
                <a:cs typeface="Arial"/>
                <a:sym typeface="Arial"/>
              </a:rPr>
              <a:t>hout repeated tissue biopsy of a metastatic site, instead it can be </a:t>
            </a:r>
            <a:r>
              <a:rPr lang="en-GB" dirty="0">
                <a:latin typeface="Arial"/>
                <a:cs typeface="Arial"/>
              </a:rPr>
              <a:t>done</a:t>
            </a:r>
            <a:r>
              <a:rPr lang="en-GB" dirty="0">
                <a:latin typeface="Arial"/>
                <a:cs typeface="Arial"/>
                <a:sym typeface="Arial"/>
              </a:rPr>
              <a:t> reliably by </a:t>
            </a:r>
            <a:r>
              <a:rPr lang="en-GB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liquid biopsy at recurrence or progression on ET 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60066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04F2FD3-0C63-9A60-F1C6-37DD6B0218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56870" indent="-356870">
              <a:lnSpc>
                <a:spcPct val="150000"/>
              </a:lnSpc>
            </a:pPr>
            <a:r>
              <a:rPr lang="en-GB" dirty="0">
                <a:latin typeface="Arial"/>
                <a:cs typeface="Arial"/>
              </a:rPr>
              <a:t>Awaiting the outcomes of phase 3 trials on Oral SERDs: </a:t>
            </a:r>
            <a:r>
              <a:rPr lang="en-GB" dirty="0" err="1">
                <a:latin typeface="Arial"/>
                <a:cs typeface="Arial"/>
              </a:rPr>
              <a:t>persevERA</a:t>
            </a:r>
            <a:r>
              <a:rPr lang="en-GB" dirty="0">
                <a:latin typeface="Arial"/>
                <a:cs typeface="Arial"/>
              </a:rPr>
              <a:t>, SERENA-6, and the EMBER-3 trial investigating </a:t>
            </a:r>
            <a:r>
              <a:rPr lang="en-GB" dirty="0" err="1">
                <a:latin typeface="Arial"/>
                <a:cs typeface="Arial"/>
              </a:rPr>
              <a:t>giredestrant</a:t>
            </a:r>
            <a:r>
              <a:rPr lang="en-GB" dirty="0">
                <a:latin typeface="Arial"/>
                <a:cs typeface="Arial"/>
              </a:rPr>
              <a:t>, </a:t>
            </a:r>
            <a:r>
              <a:rPr lang="en-GB" dirty="0" err="1">
                <a:latin typeface="Arial"/>
                <a:cs typeface="Arial"/>
              </a:rPr>
              <a:t>camizestrant</a:t>
            </a:r>
            <a:r>
              <a:rPr lang="en-GB" dirty="0">
                <a:latin typeface="Arial"/>
                <a:cs typeface="Arial"/>
              </a:rPr>
              <a:t>, and </a:t>
            </a:r>
            <a:r>
              <a:rPr lang="en-GB" dirty="0" err="1">
                <a:latin typeface="Arial"/>
                <a:cs typeface="Arial"/>
              </a:rPr>
              <a:t>imlunestrant</a:t>
            </a:r>
            <a:r>
              <a:rPr lang="en-GB" dirty="0">
                <a:latin typeface="Arial"/>
                <a:cs typeface="Arial"/>
              </a:rPr>
              <a:t> respectively.</a:t>
            </a:r>
            <a:endParaRPr lang="en-GB" dirty="0">
              <a:cs typeface="Arial"/>
            </a:endParaRPr>
          </a:p>
          <a:p>
            <a:pPr marL="356870" indent="-356870">
              <a:lnSpc>
                <a:spcPct val="150000"/>
              </a:lnSpc>
            </a:pPr>
            <a:r>
              <a:rPr lang="en-GB" dirty="0">
                <a:latin typeface="Arial"/>
                <a:cs typeface="Arial"/>
              </a:rPr>
              <a:t>Ongoing clinical trials investigating combination of oral SERDs with targeted therapies including CDK 4/6i and PI3K/AKT/mTOR inhibitors</a:t>
            </a:r>
            <a:endParaRPr lang="en-US" dirty="0"/>
          </a:p>
          <a:p>
            <a:pPr marL="356870" indent="-356870">
              <a:lnSpc>
                <a:spcPct val="150000"/>
              </a:lnSpc>
            </a:pPr>
            <a:r>
              <a:rPr lang="en-GB" dirty="0">
                <a:latin typeface="Arial"/>
                <a:cs typeface="Arial"/>
              </a:rPr>
              <a:t>Ongoing clinical trials exploring the role of CDK4/6i beyond progression on prior treatment with CDK4/6i </a:t>
            </a:r>
            <a:endParaRPr lang="en-GB" dirty="0"/>
          </a:p>
          <a:p>
            <a:pPr marL="356870" indent="-356870">
              <a:lnSpc>
                <a:spcPct val="150000"/>
              </a:lnSpc>
            </a:pPr>
            <a:r>
              <a:rPr lang="en-GB" dirty="0">
                <a:latin typeface="Arial"/>
                <a:cs typeface="Arial"/>
              </a:rPr>
              <a:t>Further exploration of novel switch strategies based on circulating </a:t>
            </a:r>
            <a:r>
              <a:rPr lang="en-GB" dirty="0" err="1">
                <a:latin typeface="Arial"/>
                <a:cs typeface="Arial"/>
              </a:rPr>
              <a:t>tumor</a:t>
            </a:r>
            <a:r>
              <a:rPr lang="en-GB" dirty="0">
                <a:latin typeface="Arial"/>
                <a:cs typeface="Arial"/>
              </a:rPr>
              <a:t> DNA (</a:t>
            </a:r>
            <a:r>
              <a:rPr lang="en-GB" dirty="0" err="1">
                <a:latin typeface="Arial"/>
                <a:cs typeface="Arial"/>
              </a:rPr>
              <a:t>ctDNA</a:t>
            </a:r>
            <a:r>
              <a:rPr lang="en-GB" dirty="0">
                <a:latin typeface="Arial"/>
                <a:cs typeface="Arial"/>
              </a:rPr>
              <a:t>) has the potential to refine the therapeutic paradigm in the setting of metastatic breast cancer </a:t>
            </a:r>
            <a:endParaRPr lang="en-GB" dirty="0">
              <a:cs typeface="Arial"/>
            </a:endParaRPr>
          </a:p>
          <a:p>
            <a:pPr marL="356870" indent="-356870">
              <a:lnSpc>
                <a:spcPct val="150000"/>
              </a:lnSpc>
            </a:pPr>
            <a:endParaRPr lang="en-GB" dirty="0"/>
          </a:p>
          <a:p>
            <a:pPr marL="356870" indent="-356870">
              <a:lnSpc>
                <a:spcPct val="150000"/>
              </a:lnSpc>
            </a:pPr>
            <a:endParaRPr lang="en-GB" dirty="0"/>
          </a:p>
          <a:p>
            <a:pPr marL="356870" indent="-356870">
              <a:lnSpc>
                <a:spcPct val="150000"/>
              </a:lnSpc>
            </a:pPr>
            <a:endParaRPr lang="en-GB" dirty="0"/>
          </a:p>
          <a:p>
            <a:pPr marL="356870" indent="-356870">
              <a:lnSpc>
                <a:spcPct val="150000"/>
              </a:lnSpc>
            </a:pPr>
            <a:endParaRPr lang="en-GB" dirty="0"/>
          </a:p>
        </p:txBody>
      </p:sp>
      <p:sp>
        <p:nvSpPr>
          <p:cNvPr id="984" name="Google Shape;984;p7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noProof="0"/>
              <a:t>FUTURE PERSPECTIVES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674AF5C-6834-37EC-F33E-93B1D1604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33422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6046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1"/>
          <p:cNvSpPr txBox="1">
            <a:spLocks noGrp="1"/>
          </p:cNvSpPr>
          <p:nvPr>
            <p:ph type="title"/>
          </p:nvPr>
        </p:nvSpPr>
        <p:spPr>
          <a:xfrm>
            <a:off x="457200" y="205967"/>
            <a:ext cx="11343600" cy="312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rm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/>
              <a:t> OVERVIEW OF CLINICAL DATA OF SERDs &amp; THEIR PLACE IN TREATMENT LANDSCAPE</a:t>
            </a:r>
          </a:p>
          <a:p>
            <a:pPr algn="l"/>
            <a:endParaRPr lang="en-GB"/>
          </a:p>
        </p:txBody>
      </p:sp>
      <p:sp>
        <p:nvSpPr>
          <p:cNvPr id="455" name="Google Shape;455;p11"/>
          <p:cNvSpPr txBox="1">
            <a:spLocks noGrp="1"/>
          </p:cNvSpPr>
          <p:nvPr>
            <p:ph type="subTitle" idx="1"/>
          </p:nvPr>
        </p:nvSpPr>
        <p:spPr>
          <a:xfrm>
            <a:off x="642592" y="5850719"/>
            <a:ext cx="109728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b="1"/>
              <a:t>Dr Aditya Bardia</a:t>
            </a:r>
            <a:endParaRPr lang="en-GB"/>
          </a:p>
        </p:txBody>
      </p:sp>
      <p:pic>
        <p:nvPicPr>
          <p:cNvPr id="456" name="Google Shape;456;p11"/>
          <p:cNvPicPr preferRelativeResize="0"/>
          <p:nvPr/>
        </p:nvPicPr>
        <p:blipFill rotWithShape="1">
          <a:blip r:embed="rId3">
            <a:alphaModFix/>
          </a:blip>
          <a:srcRect r="3324" b="6620"/>
          <a:stretch/>
        </p:blipFill>
        <p:spPr>
          <a:xfrm>
            <a:off x="5209600" y="3517101"/>
            <a:ext cx="1772800" cy="21445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4F567-2F7C-9576-3613-F724E370B4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Google Shape;427;p6">
            <a:extLst>
              <a:ext uri="{FF2B5EF4-FFF2-40B4-BE49-F238E27FC236}">
                <a16:creationId xmlns:a16="http://schemas.microsoft.com/office/drawing/2014/main" id="{7802C909-1C7B-71AF-C67F-5B5E240D98E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70567" y="6410833"/>
            <a:ext cx="9949600" cy="27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/>
              <a:t>SERD, selective estrogen receptor degrader  </a:t>
            </a:r>
          </a:p>
        </p:txBody>
      </p:sp>
    </p:spTree>
    <p:extLst>
      <p:ext uri="{BB962C8B-B14F-4D97-AF65-F5344CB8AC3E}">
        <p14:creationId xmlns:p14="http://schemas.microsoft.com/office/powerpoint/2010/main" val="89475294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C62F1-8D33-207C-55AD-D87A3841D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ym typeface="Arial"/>
              </a:rPr>
              <a:t>PATIENT CASE OVERVIEW </a:t>
            </a:r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POLLING QUESTION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A5427-E104-6C2D-2556-9C2B525F9A6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200" y="1570766"/>
            <a:ext cx="10963200" cy="2002250"/>
          </a:xfrm>
        </p:spPr>
        <p:txBody>
          <a:bodyPr vert="horz" lIns="0" tIns="0" rIns="0" bIns="0" rtlCol="0" anchor="t">
            <a:normAutofit/>
          </a:bodyPr>
          <a:lstStyle/>
          <a:p>
            <a:pPr marL="356870" indent="-356870"/>
            <a:r>
              <a:rPr lang="en-GB">
                <a:sym typeface="Arial"/>
              </a:rPr>
              <a:t>55-year-old female with</a:t>
            </a:r>
            <a:endParaRPr lang="en-US"/>
          </a:p>
          <a:p>
            <a:pPr marL="713740" lvl="1" indent="-256540"/>
            <a:r>
              <a:rPr lang="en-GB">
                <a:sym typeface="Arial"/>
              </a:rPr>
              <a:t>2005: HR+/HER2- breast cancer (localised)</a:t>
            </a:r>
            <a:endParaRPr lang="en-GB"/>
          </a:p>
          <a:p>
            <a:pPr marL="713740" lvl="1" indent="-256540"/>
            <a:r>
              <a:rPr lang="en-GB">
                <a:sym typeface="Arial"/>
              </a:rPr>
              <a:t>2010: Completed adjuvant tamoxifen</a:t>
            </a:r>
            <a:endParaRPr lang="en-GB"/>
          </a:p>
          <a:p>
            <a:pPr marL="713740" lvl="1" indent="-256540"/>
            <a:r>
              <a:rPr lang="en-GB">
                <a:latin typeface="Arial"/>
                <a:cs typeface="Arial"/>
                <a:sym typeface="Arial"/>
              </a:rPr>
              <a:t>2015: Disease recurrence (bone): started letrozole with CDK4/6i</a:t>
            </a:r>
            <a:endParaRPr lang="en-GB">
              <a:latin typeface="Arial"/>
              <a:cs typeface="Arial"/>
            </a:endParaRPr>
          </a:p>
          <a:p>
            <a:pPr marL="713740" lvl="1" indent="-256540"/>
            <a:r>
              <a:rPr lang="en-GB">
                <a:latin typeface="Arial"/>
                <a:cs typeface="Arial"/>
                <a:sym typeface="Arial"/>
              </a:rPr>
              <a:t>2017: Disease progression (bone)</a:t>
            </a:r>
            <a:endParaRPr lang="en-GB">
              <a:latin typeface="Arial"/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33051-1537-660C-C843-2C3036C253B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/>
              <a:t>CDK4/6i, cyclin-dependent kinase 4/6 inhibitor; HER2, human epidermal growth factor receptor 2; </a:t>
            </a:r>
            <a:r>
              <a:rPr lang="en-GB">
                <a:sym typeface="Arial"/>
              </a:rPr>
              <a:t>HR, hormone receptor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89FDF82-5CB0-9FAE-EE8B-CD83829EE35D}"/>
              </a:ext>
            </a:extLst>
          </p:cNvPr>
          <p:cNvSpPr txBox="1">
            <a:spLocks/>
          </p:cNvSpPr>
          <p:nvPr/>
        </p:nvSpPr>
        <p:spPr>
          <a:xfrm>
            <a:off x="600000" y="3573016"/>
            <a:ext cx="10972800" cy="702471"/>
          </a:xfrm>
          <a:prstGeom prst="rect">
            <a:avLst/>
          </a:prstGeom>
        </p:spPr>
        <p:txBody>
          <a:bodyPr vert="horz" wrap="square" lIns="0" tIns="0" rIns="0" bIns="0" rtlCol="0" anchor="t">
            <a:normAutofit lnSpcReduction="10000"/>
          </a:bodyPr>
          <a:lstStyle>
            <a:lvl1pPr marL="0" indent="0" algn="l" defTabSz="457189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None/>
              <a:defRPr sz="2000" b="1" i="0" kern="120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377" indent="0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566" indent="0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754" indent="0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5943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ym typeface="Arial"/>
              </a:rPr>
              <a:t>Which therapy would you have</a:t>
            </a:r>
          </a:p>
          <a:p>
            <a:r>
              <a:rPr lang="en-GB" dirty="0">
                <a:sym typeface="Arial"/>
              </a:rPr>
              <a:t> considered next?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B86EC9E-6EFE-AC08-7B75-F5F19C624753}"/>
              </a:ext>
            </a:extLst>
          </p:cNvPr>
          <p:cNvSpPr txBox="1">
            <a:spLocks/>
          </p:cNvSpPr>
          <p:nvPr/>
        </p:nvSpPr>
        <p:spPr>
          <a:xfrm>
            <a:off x="600000" y="4290477"/>
            <a:ext cx="10963200" cy="20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79" indent="-357179" algn="l" defTabSz="457189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57" indent="-257168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269" indent="-342891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457" indent="-342891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646" indent="-342891" algn="l" defTabSz="457189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UcPeriod"/>
            </a:pPr>
            <a:r>
              <a:rPr lang="en-GB" b="1" dirty="0" err="1">
                <a:sym typeface="Arial"/>
              </a:rPr>
              <a:t>Fulvestrant</a:t>
            </a:r>
            <a:endParaRPr lang="en-GB" b="1" dirty="0">
              <a:sym typeface="Arial"/>
            </a:endParaRPr>
          </a:p>
          <a:p>
            <a:pPr marL="457200" indent="-457200">
              <a:buFont typeface="+mj-lt"/>
              <a:buAutoNum type="alphaUcPeriod"/>
            </a:pPr>
            <a:r>
              <a:rPr lang="en-GB" b="1" dirty="0" err="1"/>
              <a:t>Fulvestrant</a:t>
            </a:r>
            <a:r>
              <a:rPr lang="en-GB" b="1" dirty="0"/>
              <a:t> +</a:t>
            </a:r>
            <a:r>
              <a:rPr lang="en-GB" b="1" dirty="0">
                <a:sym typeface="Arial"/>
              </a:rPr>
              <a:t> CDK4/6i</a:t>
            </a:r>
          </a:p>
          <a:p>
            <a:pPr marL="457200" indent="-457200">
              <a:buFont typeface="+mj-lt"/>
              <a:buAutoNum type="alphaUcPeriod"/>
            </a:pPr>
            <a:r>
              <a:rPr lang="en-GB" b="1" dirty="0">
                <a:sym typeface="Arial"/>
              </a:rPr>
              <a:t>Exemestane + </a:t>
            </a:r>
            <a:r>
              <a:rPr lang="en-GB" b="1" dirty="0" err="1">
                <a:sym typeface="Arial"/>
              </a:rPr>
              <a:t>everolimus</a:t>
            </a:r>
            <a:endParaRPr lang="en-GB" b="1" dirty="0">
              <a:sym typeface="Arial"/>
            </a:endParaRPr>
          </a:p>
          <a:p>
            <a:pPr marL="457200" indent="-457200">
              <a:buFont typeface="+mj-lt"/>
              <a:buAutoNum type="alphaUcPeriod"/>
            </a:pPr>
            <a:r>
              <a:rPr lang="en-GB" b="1" dirty="0">
                <a:sym typeface="Arial"/>
              </a:rPr>
              <a:t>Clinical trial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FB58936-1D06-F974-AAD4-8CCE75395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222301"/>
              </p:ext>
            </p:extLst>
          </p:nvPr>
        </p:nvGraphicFramePr>
        <p:xfrm>
          <a:off x="5366658" y="2273237"/>
          <a:ext cx="6825342" cy="444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30090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000" dirty="0" smtClean="0">
            <a:latin typeface="Arial" panose="020B0604020202020204" pitchFamily="34" charset="0"/>
            <a:ea typeface="Aileron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2269</TotalTime>
  <Words>11659</Words>
  <Application>Microsoft Office PowerPoint</Application>
  <PresentationFormat>Widescreen</PresentationFormat>
  <Paragraphs>1891</Paragraphs>
  <Slides>72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3" baseType="lpstr">
      <vt:lpstr>Arial</vt:lpstr>
      <vt:lpstr>Arial Black</vt:lpstr>
      <vt:lpstr>Calibri</vt:lpstr>
      <vt:lpstr>Courier New</vt:lpstr>
      <vt:lpstr>Google Sans</vt:lpstr>
      <vt:lpstr>Lucida Grande</vt:lpstr>
      <vt:lpstr>PT Sans Narrow</vt:lpstr>
      <vt:lpstr>Times New Roman</vt:lpstr>
      <vt:lpstr>Wingdings</vt:lpstr>
      <vt:lpstr>Thème Office</vt:lpstr>
      <vt:lpstr>1_Office Theme</vt:lpstr>
      <vt:lpstr>PowerPoint Presentation</vt:lpstr>
      <vt:lpstr>BREAST CANCER CONNECT  VIRTUAL EXPERTS KNOWLEDGE SHARE    NEW ORAL ENDOCRINE THERAPY OPTIONS IN BREAST CANCER      Tuesday 20th June 2023</vt:lpstr>
      <vt:lpstr>DEVELOPED BY BREAST CANCER CONNECT</vt:lpstr>
      <vt:lpstr>TODAY YOU WILL</vt:lpstr>
      <vt:lpstr>AGENDA</vt:lpstr>
      <vt:lpstr>INTRODUCING THE SCIENTIFIC COMMITTEE</vt:lpstr>
      <vt:lpstr>KEY CLINICAL TAKEAWAYS </vt:lpstr>
      <vt:lpstr> OVERVIEW OF CLINICAL DATA OF SERDs &amp; THEIR PLACE IN TREATMENT LANDSCAPE </vt:lpstr>
      <vt:lpstr>POLLING QUESTION</vt:lpstr>
      <vt:lpstr>POLLING QUESTION</vt:lpstr>
      <vt:lpstr>ENDOCRINE THERAPY RESISTANCE: FACTORS TO CONSIDER</vt:lpstr>
      <vt:lpstr>ESR1 (ACQUIRED) MUTATIONS: RESISTANCE TO AI</vt:lpstr>
      <vt:lpstr>ELACESTRANT &amp;  THE EMERALD TRIAL</vt:lpstr>
      <vt:lpstr>ELACESTRANT CLINICAL ACTIVITY: PHASE 1 TRIAL</vt:lpstr>
      <vt:lpstr>PHASE 3 EMERALD: STUDY DESIGN</vt:lpstr>
      <vt:lpstr>EMERALD: PFS RATE AT 6 &amp; 12 MONTHS ALL PATIENTS AND mESR1 GROUP  </vt:lpstr>
      <vt:lpstr>POLLING QUESTION</vt:lpstr>
      <vt:lpstr>EMERALD: PFS BY DURATION OF CDK4/6i (mESR1) </vt:lpstr>
      <vt:lpstr>JANUARY 2023: ELACESTRANT (ORSERDU) APPROVAL</vt:lpstr>
      <vt:lpstr>SAFETY</vt:lpstr>
      <vt:lpstr>POLLING QUESTION</vt:lpstr>
      <vt:lpstr>ELACESTRANT VS SOC: ADVERSE EVENTS</vt:lpstr>
      <vt:lpstr>OTHER SERDs &amp; TREATMENT LANDSCAPE</vt:lpstr>
      <vt:lpstr>ORAL SERD IN ER+ MBC: CURRENT DEVELOPMENT STATUS</vt:lpstr>
      <vt:lpstr>CLOSER LOOK AT ORAL SERDs PHASE 3 TRIALS </vt:lpstr>
      <vt:lpstr>HR+ MBC: TREATMENT ALGORITHM</vt:lpstr>
      <vt:lpstr>CONCLUSION   </vt:lpstr>
      <vt:lpstr>DISCUSSION</vt:lpstr>
      <vt:lpstr>   </vt:lpstr>
      <vt:lpstr>POLLING QUESTION</vt:lpstr>
      <vt:lpstr>POST CDK4/6i ALGORITHM </vt:lpstr>
      <vt:lpstr>PI3K INHIBITION</vt:lpstr>
      <vt:lpstr>POLLING QUESTION</vt:lpstr>
      <vt:lpstr>ROLE OF PI3K PATHWAY IN hr+ bc</vt:lpstr>
      <vt:lpstr>BYLieve: ALPELISIB + FULVESTRANT IN PIK3CA-MUTANT  HR+/HER2- ABC </vt:lpstr>
      <vt:lpstr>ACTIVITY WITH PI3K INHIBITORS &amp; VARIOUS ENDOCRINE PARTNERS</vt:lpstr>
      <vt:lpstr>AKT INHIBITION</vt:lpstr>
      <vt:lpstr>CAPIVASERTIb + FULVESTRANT IN AI- RESISTANT HR+/HER2- BC </vt:lpstr>
      <vt:lpstr>INVESTIGATOR ASSESSED PFS BY SUBGROUP</vt:lpstr>
      <vt:lpstr>CDK4/6 INHIBITION</vt:lpstr>
      <vt:lpstr>POLLING QUESTION</vt:lpstr>
      <vt:lpstr>CASE SERIES: ABEMA POST PALBOCICLIB</vt:lpstr>
      <vt:lpstr>PACE TRIAL : Palbociclib after CDK &amp; ET in hR+ mbc</vt:lpstr>
      <vt:lpstr>PACE TRIAL: PRIOR TREATMENT CHARACTERISTICS </vt:lpstr>
      <vt:lpstr>PACE TRIAL: PROGRESSION FREE SURVIVAL ITT</vt:lpstr>
      <vt:lpstr>PALMIRA Study Design (NCT03809988) </vt:lpstr>
      <vt:lpstr>Primary Objective: Investigator-assessed PFS (ITT Population)</vt:lpstr>
      <vt:lpstr>ONGOING CDK4/6 SEQUENCING TRIALS in HR+ BC </vt:lpstr>
      <vt:lpstr>CONCLUSION</vt:lpstr>
      <vt:lpstr>DISCUSSION</vt:lpstr>
      <vt:lpstr> ESR1 MUTATION:  THE NEED for &amp; ROLE OF TESTING IN  ER+/HER2- METASTATIC BREAST CANCER   </vt:lpstr>
      <vt:lpstr>USEFUL BIOMARKERS: METASTATIC OR LOCALLY ADVANCED UNRESECTABLE BREAST CANCER HR+/HER2-</vt:lpstr>
      <vt:lpstr>ESR1 MUTATION</vt:lpstr>
      <vt:lpstr>ESR1 MUTATION: CLINICAL BIOMARKERS IN HR+ MBC </vt:lpstr>
      <vt:lpstr>POLLING QUESTION</vt:lpstr>
      <vt:lpstr>DIFFERENT TYPES OF ESR1 ALTERATIONS IN METASTATIC LUMINAL BC</vt:lpstr>
      <vt:lpstr>ESR1 MUTATIONS: METASTATIC LUMINAL BREAST CANCER </vt:lpstr>
      <vt:lpstr>EMERALD TRIAL: BASELINE PATIENT CHARACTERISTICS </vt:lpstr>
      <vt:lpstr>ESR1 MUTATION: COMPANION DIAGNOSTIC </vt:lpstr>
      <vt:lpstr>RECOMMENDATIONS &amp; GUIDELINES</vt:lpstr>
      <vt:lpstr>POLLING QUESTION</vt:lpstr>
      <vt:lpstr>ESR1 MUTATION: TESTING Recommendations</vt:lpstr>
      <vt:lpstr>TISSUE OR PLASMA?</vt:lpstr>
      <vt:lpstr>DETECTION OF CIRCULATING DNA AND Available technologies </vt:lpstr>
      <vt:lpstr>CIRCUITS TO SEARCH FOR ESR1 LIQUID BIOPSY MUTATION</vt:lpstr>
      <vt:lpstr>CIRCUITS TO SEARCH FOR ESR1 Mutation</vt:lpstr>
      <vt:lpstr>CONCLUSION </vt:lpstr>
      <vt:lpstr>DISCUSSION</vt:lpstr>
      <vt:lpstr>DISCUSSION &amp; QUESTIONS  </vt:lpstr>
      <vt:lpstr>KEY CLINICAL TAKEAWAYS </vt:lpstr>
      <vt:lpstr>FUTURE PERSPECTIVES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Selina Gill</cp:lastModifiedBy>
  <cp:revision>882</cp:revision>
  <cp:lastPrinted>2017-02-15T09:54:46Z</cp:lastPrinted>
  <dcterms:created xsi:type="dcterms:W3CDTF">2016-10-14T09:38:18Z</dcterms:created>
  <dcterms:modified xsi:type="dcterms:W3CDTF">2023-07-11T23:00:21Z</dcterms:modified>
</cp:coreProperties>
</file>