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6" r:id="rId2"/>
    <p:sldMasterId id="2147483719" r:id="rId3"/>
    <p:sldMasterId id="2147483735" r:id="rId4"/>
  </p:sldMasterIdLst>
  <p:notesMasterIdLst>
    <p:notesMasterId r:id="rId68"/>
  </p:notesMasterIdLst>
  <p:handoutMasterIdLst>
    <p:handoutMasterId r:id="rId69"/>
  </p:handoutMasterIdLst>
  <p:sldIdLst>
    <p:sldId id="2147374834" r:id="rId5"/>
    <p:sldId id="263" r:id="rId6"/>
    <p:sldId id="2147374818" r:id="rId7"/>
    <p:sldId id="274" r:id="rId8"/>
    <p:sldId id="275" r:id="rId9"/>
    <p:sldId id="283" r:id="rId10"/>
    <p:sldId id="277" r:id="rId11"/>
    <p:sldId id="278" r:id="rId12"/>
    <p:sldId id="279" r:id="rId13"/>
    <p:sldId id="281" r:id="rId14"/>
    <p:sldId id="282" r:id="rId15"/>
    <p:sldId id="284" r:id="rId16"/>
    <p:sldId id="2147374811" r:id="rId17"/>
    <p:sldId id="285" r:id="rId18"/>
    <p:sldId id="286" r:id="rId19"/>
    <p:sldId id="288" r:id="rId20"/>
    <p:sldId id="289" r:id="rId21"/>
    <p:sldId id="350" r:id="rId22"/>
    <p:sldId id="2147374816" r:id="rId23"/>
    <p:sldId id="2147374814" r:id="rId24"/>
    <p:sldId id="2147374832" r:id="rId25"/>
    <p:sldId id="5439" r:id="rId26"/>
    <p:sldId id="5440" r:id="rId27"/>
    <p:sldId id="2147374830" r:id="rId28"/>
    <p:sldId id="695" r:id="rId29"/>
    <p:sldId id="753" r:id="rId30"/>
    <p:sldId id="749" r:id="rId31"/>
    <p:sldId id="5441" r:id="rId32"/>
    <p:sldId id="258" r:id="rId33"/>
    <p:sldId id="297" r:id="rId34"/>
    <p:sldId id="740" r:id="rId35"/>
    <p:sldId id="1368" r:id="rId36"/>
    <p:sldId id="5444" r:id="rId37"/>
    <p:sldId id="5442" r:id="rId38"/>
    <p:sldId id="5443" r:id="rId39"/>
    <p:sldId id="2147374826" r:id="rId40"/>
    <p:sldId id="355" r:id="rId41"/>
    <p:sldId id="2142533870" r:id="rId42"/>
    <p:sldId id="2147374820" r:id="rId43"/>
    <p:sldId id="2147374831" r:id="rId44"/>
    <p:sldId id="359" r:id="rId45"/>
    <p:sldId id="2147374812" r:id="rId46"/>
    <p:sldId id="2147374804" r:id="rId47"/>
    <p:sldId id="2147374805" r:id="rId48"/>
    <p:sldId id="2147374806" r:id="rId49"/>
    <p:sldId id="2147374807" r:id="rId50"/>
    <p:sldId id="257" r:id="rId51"/>
    <p:sldId id="261" r:id="rId52"/>
    <p:sldId id="358" r:id="rId53"/>
    <p:sldId id="357" r:id="rId54"/>
    <p:sldId id="2147374833" r:id="rId55"/>
    <p:sldId id="2147374810" r:id="rId56"/>
    <p:sldId id="5446" r:id="rId57"/>
    <p:sldId id="5454" r:id="rId58"/>
    <p:sldId id="5447" r:id="rId59"/>
    <p:sldId id="302" r:id="rId60"/>
    <p:sldId id="298" r:id="rId61"/>
    <p:sldId id="5450" r:id="rId62"/>
    <p:sldId id="2147374828" r:id="rId63"/>
    <p:sldId id="2147374829" r:id="rId64"/>
    <p:sldId id="5453" r:id="rId65"/>
    <p:sldId id="265" r:id="rId66"/>
    <p:sldId id="12539" r:id="rId67"/>
  </p:sldIdLst>
  <p:sldSz cx="12192000" cy="6858000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3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01" userDrawn="1">
          <p15:clr>
            <a:srgbClr val="A4A3A4"/>
          </p15:clr>
        </p15:guide>
        <p15:guide id="4" orient="horz" pos="3471" userDrawn="1">
          <p15:clr>
            <a:srgbClr val="A4A3A4"/>
          </p15:clr>
        </p15:guide>
        <p15:guide id="5" orient="horz" pos="3706" userDrawn="1">
          <p15:clr>
            <a:srgbClr val="A4A3A4"/>
          </p15:clr>
        </p15:guide>
        <p15:guide id="6" orient="horz" pos="3803" userDrawn="1">
          <p15:clr>
            <a:srgbClr val="A4A3A4"/>
          </p15:clr>
        </p15:guide>
        <p15:guide id="7" orient="horz" pos="4037" userDrawn="1">
          <p15:clr>
            <a:srgbClr val="A4A3A4"/>
          </p15:clr>
        </p15:guide>
        <p15:guide id="8" orient="horz" pos="828" userDrawn="1">
          <p15:clr>
            <a:srgbClr val="A4A3A4"/>
          </p15:clr>
        </p15:guide>
        <p15:guide id="9" orient="horz" pos="1379" userDrawn="1">
          <p15:clr>
            <a:srgbClr val="A4A3A4"/>
          </p15:clr>
        </p15:guide>
        <p15:guide id="10" orient="horz" pos="2369" userDrawn="1">
          <p15:clr>
            <a:srgbClr val="A4A3A4"/>
          </p15:clr>
        </p15:guide>
        <p15:guide id="11" orient="horz" pos="271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ARON Michal" initials="YM" lastIdx="36" clrIdx="0">
    <p:extLst>
      <p:ext uri="{19B8F6BF-5375-455C-9EA6-DF929625EA0E}">
        <p15:presenceInfo xmlns:p15="http://schemas.microsoft.com/office/powerpoint/2012/main" userId="S-1-5-21-1292428093-1123561945-1801674531-38465" providerId="AD"/>
      </p:ext>
    </p:extLst>
  </p:cmAuthor>
  <p:cmAuthor id="2" name="Patty Cason" initials="PC" lastIdx="23" clrIdx="1">
    <p:extLst>
      <p:ext uri="{19B8F6BF-5375-455C-9EA6-DF929625EA0E}">
        <p15:presenceInfo xmlns:p15="http://schemas.microsoft.com/office/powerpoint/2012/main" userId="24469888d1861777" providerId="Windows Live"/>
      </p:ext>
    </p:extLst>
  </p:cmAuthor>
  <p:cmAuthor id="3" name="Kim Grootscholten" initials="KG" lastIdx="1" clrIdx="2">
    <p:extLst>
      <p:ext uri="{19B8F6BF-5375-455C-9EA6-DF929625EA0E}">
        <p15:presenceInfo xmlns:p15="http://schemas.microsoft.com/office/powerpoint/2012/main" userId="e7084306cf78657d" providerId="Windows Live"/>
      </p:ext>
    </p:extLst>
  </p:cmAuthor>
  <p:cmAuthor id="4" name="Daniel Guns" initials="DG" lastIdx="54" clrIdx="3">
    <p:extLst>
      <p:ext uri="{19B8F6BF-5375-455C-9EA6-DF929625EA0E}">
        <p15:presenceInfo xmlns:p15="http://schemas.microsoft.com/office/powerpoint/2012/main" userId="3f98c98a79fdfd0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8298"/>
    <a:srgbClr val="03C750"/>
    <a:srgbClr val="FF85FF"/>
    <a:srgbClr val="C6573B"/>
    <a:srgbClr val="C7573C"/>
    <a:srgbClr val="FFA402"/>
    <a:srgbClr val="505050"/>
    <a:srgbClr val="FF3F0D"/>
    <a:srgbClr val="34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ijl, gemiddeld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08"/>
    <p:restoredTop sz="95498"/>
  </p:normalViewPr>
  <p:slideViewPr>
    <p:cSldViewPr snapToObjects="1">
      <p:cViewPr varScale="1">
        <p:scale>
          <a:sx n="104" d="100"/>
          <a:sy n="104" d="100"/>
        </p:scale>
        <p:origin x="784" y="200"/>
      </p:cViewPr>
      <p:guideLst>
        <p:guide orient="horz" pos="2023"/>
        <p:guide pos="3840"/>
        <p:guide pos="401"/>
        <p:guide orient="horz" pos="3471"/>
        <p:guide orient="horz" pos="3706"/>
        <p:guide orient="horz" pos="3803"/>
        <p:guide orient="horz" pos="4037"/>
        <p:guide orient="horz" pos="828"/>
        <p:guide orient="horz" pos="1379"/>
        <p:guide orient="horz" pos="2369"/>
        <p:guide orient="horz" pos="271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Objects="1" showGuides="1">
      <p:cViewPr varScale="1">
        <p:scale>
          <a:sx n="120" d="100"/>
          <a:sy n="120" d="100"/>
        </p:scale>
        <p:origin x="3896" y="19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tx2"/>
            </a:solidFill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EBB-BA46-A632-5F20B23C328A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0CC-4F29-9BC6-7FF2BD836FAF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11</c:v>
                </c:pt>
                <c:pt idx="1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BB-BA46-A632-5F20B23C32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H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tx2"/>
            </a:solidFill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EBB-BA46-A632-5F20B23C328A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FF0-6940-B0F8-E8D7D1AB1475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15</c:v>
                </c:pt>
                <c:pt idx="1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BB-BA46-A632-5F20B23C32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H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tx2"/>
            </a:solidFill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EBB-BA46-A632-5F20B23C328A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FF0-6940-B0F8-E8D7D1AB1475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18</c:v>
                </c:pt>
                <c:pt idx="1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BB-BA46-A632-5F20B23C32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H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tx2"/>
            </a:solidFill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EBB-BA46-A632-5F20B23C328A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546-804F-AF57-A8FE2DAF0455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30</c:v>
                </c:pt>
                <c:pt idx="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BB-BA46-A632-5F20B23C32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H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tx2"/>
            </a:solidFill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EBB-BA46-A632-5F20B23C328A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546-804F-AF57-A8FE2DAF0455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45</c:v>
                </c:pt>
                <c:pt idx="1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BB-BA46-A632-5F20B23C32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4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svg"/><Relationship Id="rId1" Type="http://schemas.openxmlformats.org/officeDocument/2006/relationships/image" Target="../media/image46.png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4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2FCF93-2C8E-48BA-A81E-B129B433026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E1236F2-416D-4837-829F-D6CE0142A527}">
      <dgm:prSet/>
      <dgm:spPr/>
      <dgm:t>
        <a:bodyPr/>
        <a:lstStyle/>
        <a:p>
          <a:r>
            <a:rPr lang="en-GB"/>
            <a:t>A case in which we, the cardiologists, did well in acute coronary syndromes but badly in CVD prevention</a:t>
          </a:r>
          <a:endParaRPr lang="en-US"/>
        </a:p>
      </dgm:t>
    </dgm:pt>
    <dgm:pt modelId="{4C89522C-5357-4519-93BB-2172822401E8}" type="parTrans" cxnId="{F54776C3-0393-4FB1-BE1B-4EF92330E8DD}">
      <dgm:prSet/>
      <dgm:spPr/>
      <dgm:t>
        <a:bodyPr/>
        <a:lstStyle/>
        <a:p>
          <a:endParaRPr lang="en-US"/>
        </a:p>
      </dgm:t>
    </dgm:pt>
    <dgm:pt modelId="{F17D59B8-135E-425D-A16D-0555885651D0}" type="sibTrans" cxnId="{F54776C3-0393-4FB1-BE1B-4EF92330E8DD}">
      <dgm:prSet/>
      <dgm:spPr/>
      <dgm:t>
        <a:bodyPr/>
        <a:lstStyle/>
        <a:p>
          <a:endParaRPr lang="en-US"/>
        </a:p>
      </dgm:t>
    </dgm:pt>
    <dgm:pt modelId="{257180F0-9788-4249-B510-AE3C579A0987}">
      <dgm:prSet/>
      <dgm:spPr/>
      <dgm:t>
        <a:bodyPr/>
        <a:lstStyle/>
        <a:p>
          <a:r>
            <a:rPr lang="en-GB"/>
            <a:t>“The brain” contributed to worsen the situation…</a:t>
          </a:r>
          <a:endParaRPr lang="en-US"/>
        </a:p>
      </dgm:t>
    </dgm:pt>
    <dgm:pt modelId="{40FCBAD1-1702-412E-88D4-B21A2CF35663}" type="parTrans" cxnId="{4B76A0B3-0533-46FA-BC3F-B439BF5BD8CA}">
      <dgm:prSet/>
      <dgm:spPr/>
      <dgm:t>
        <a:bodyPr/>
        <a:lstStyle/>
        <a:p>
          <a:endParaRPr lang="en-US"/>
        </a:p>
      </dgm:t>
    </dgm:pt>
    <dgm:pt modelId="{DBA8B2C6-B700-4A2C-B710-DF42A46A8A5C}" type="sibTrans" cxnId="{4B76A0B3-0533-46FA-BC3F-B439BF5BD8CA}">
      <dgm:prSet/>
      <dgm:spPr/>
      <dgm:t>
        <a:bodyPr/>
        <a:lstStyle/>
        <a:p>
          <a:endParaRPr lang="en-US"/>
        </a:p>
      </dgm:t>
    </dgm:pt>
    <dgm:pt modelId="{BC327D60-72A4-4F4E-9574-D4F22A3B21F1}">
      <dgm:prSet/>
      <dgm:spPr/>
      <dgm:t>
        <a:bodyPr/>
        <a:lstStyle/>
        <a:p>
          <a:r>
            <a:rPr lang="en-GB"/>
            <a:t>…but stimulated an interaction with the neurologist </a:t>
          </a:r>
          <a:endParaRPr lang="en-US"/>
        </a:p>
      </dgm:t>
    </dgm:pt>
    <dgm:pt modelId="{3CEB956D-4EA2-47E8-A975-F3377E12F294}" type="parTrans" cxnId="{7DDAAA2A-79B2-4AA2-A2F3-0C668E74E0FF}">
      <dgm:prSet/>
      <dgm:spPr/>
      <dgm:t>
        <a:bodyPr/>
        <a:lstStyle/>
        <a:p>
          <a:endParaRPr lang="en-US"/>
        </a:p>
      </dgm:t>
    </dgm:pt>
    <dgm:pt modelId="{3ABED837-98A1-4600-BC59-4A32F2609C3A}" type="sibTrans" cxnId="{7DDAAA2A-79B2-4AA2-A2F3-0C668E74E0FF}">
      <dgm:prSet/>
      <dgm:spPr/>
      <dgm:t>
        <a:bodyPr/>
        <a:lstStyle/>
        <a:p>
          <a:endParaRPr lang="en-US"/>
        </a:p>
      </dgm:t>
    </dgm:pt>
    <dgm:pt modelId="{31965016-7EB1-4BF0-8F28-C680FF06E0BB}" type="pres">
      <dgm:prSet presAssocID="{0B2FCF93-2C8E-48BA-A81E-B129B433026F}" presName="root" presStyleCnt="0">
        <dgm:presLayoutVars>
          <dgm:dir/>
          <dgm:resizeHandles val="exact"/>
        </dgm:presLayoutVars>
      </dgm:prSet>
      <dgm:spPr/>
    </dgm:pt>
    <dgm:pt modelId="{13FCEEAC-F4E0-4899-9F51-5ED7833AEECC}" type="pres">
      <dgm:prSet presAssocID="{5E1236F2-416D-4837-829F-D6CE0142A527}" presName="compNode" presStyleCnt="0"/>
      <dgm:spPr/>
    </dgm:pt>
    <dgm:pt modelId="{0A48968A-5B98-4A98-84A7-FFFC4BFA2AAD}" type="pres">
      <dgm:prSet presAssocID="{5E1236F2-416D-4837-829F-D6CE0142A527}" presName="bgRect" presStyleLbl="bgShp" presStyleIdx="0" presStyleCnt="3"/>
      <dgm:spPr/>
    </dgm:pt>
    <dgm:pt modelId="{C337FA8E-B895-4DAB-A11D-5D412F2C001B}" type="pres">
      <dgm:prSet presAssocID="{5E1236F2-416D-4837-829F-D6CE0142A52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 Organ"/>
        </a:ext>
      </dgm:extLst>
    </dgm:pt>
    <dgm:pt modelId="{D23CE8E4-53CB-402E-A5B7-017959A9C3EE}" type="pres">
      <dgm:prSet presAssocID="{5E1236F2-416D-4837-829F-D6CE0142A527}" presName="spaceRect" presStyleCnt="0"/>
      <dgm:spPr/>
    </dgm:pt>
    <dgm:pt modelId="{47379BC2-2F3E-4974-9630-A9DE95B65F02}" type="pres">
      <dgm:prSet presAssocID="{5E1236F2-416D-4837-829F-D6CE0142A527}" presName="parTx" presStyleLbl="revTx" presStyleIdx="0" presStyleCnt="3">
        <dgm:presLayoutVars>
          <dgm:chMax val="0"/>
          <dgm:chPref val="0"/>
        </dgm:presLayoutVars>
      </dgm:prSet>
      <dgm:spPr/>
    </dgm:pt>
    <dgm:pt modelId="{2CFDD79D-DAC3-4ABF-9BBD-9388386ECE91}" type="pres">
      <dgm:prSet presAssocID="{F17D59B8-135E-425D-A16D-0555885651D0}" presName="sibTrans" presStyleCnt="0"/>
      <dgm:spPr/>
    </dgm:pt>
    <dgm:pt modelId="{70FE688A-D48B-43E5-A846-DE2AB387391A}" type="pres">
      <dgm:prSet presAssocID="{257180F0-9788-4249-B510-AE3C579A0987}" presName="compNode" presStyleCnt="0"/>
      <dgm:spPr/>
    </dgm:pt>
    <dgm:pt modelId="{990B7D87-CB12-4C0E-8089-5C72F8F7608E}" type="pres">
      <dgm:prSet presAssocID="{257180F0-9788-4249-B510-AE3C579A0987}" presName="bgRect" presStyleLbl="bgShp" presStyleIdx="1" presStyleCnt="3"/>
      <dgm:spPr/>
    </dgm:pt>
    <dgm:pt modelId="{DBD82707-9D68-4F74-90B9-5D4B8A56AA1B}" type="pres">
      <dgm:prSet presAssocID="{257180F0-9788-4249-B510-AE3C579A098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"/>
        </a:ext>
      </dgm:extLst>
    </dgm:pt>
    <dgm:pt modelId="{9168FC2F-830A-4F33-9318-FCC5B3A797A2}" type="pres">
      <dgm:prSet presAssocID="{257180F0-9788-4249-B510-AE3C579A0987}" presName="spaceRect" presStyleCnt="0"/>
      <dgm:spPr/>
    </dgm:pt>
    <dgm:pt modelId="{91107A4F-E3DC-472D-8D80-38CF09BB2F05}" type="pres">
      <dgm:prSet presAssocID="{257180F0-9788-4249-B510-AE3C579A0987}" presName="parTx" presStyleLbl="revTx" presStyleIdx="1" presStyleCnt="3">
        <dgm:presLayoutVars>
          <dgm:chMax val="0"/>
          <dgm:chPref val="0"/>
        </dgm:presLayoutVars>
      </dgm:prSet>
      <dgm:spPr/>
    </dgm:pt>
    <dgm:pt modelId="{2580B640-7CB7-4BC2-AB2B-477DB26EE5BB}" type="pres">
      <dgm:prSet presAssocID="{DBA8B2C6-B700-4A2C-B710-DF42A46A8A5C}" presName="sibTrans" presStyleCnt="0"/>
      <dgm:spPr/>
    </dgm:pt>
    <dgm:pt modelId="{5F9436C4-9440-4ABF-A2F8-43DA01C47B18}" type="pres">
      <dgm:prSet presAssocID="{BC327D60-72A4-4F4E-9574-D4F22A3B21F1}" presName="compNode" presStyleCnt="0"/>
      <dgm:spPr/>
    </dgm:pt>
    <dgm:pt modelId="{AB8F9E53-AEFA-4260-9351-5C125D6921D4}" type="pres">
      <dgm:prSet presAssocID="{BC327D60-72A4-4F4E-9574-D4F22A3B21F1}" presName="bgRect" presStyleLbl="bgShp" presStyleIdx="2" presStyleCnt="3"/>
      <dgm:spPr/>
    </dgm:pt>
    <dgm:pt modelId="{AA523A8E-F415-412F-8B49-8876F7D5E93A}" type="pres">
      <dgm:prSet presAssocID="{BC327D60-72A4-4F4E-9574-D4F22A3B21F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51A1053B-D9FA-4078-96ED-B52D19A1801E}" type="pres">
      <dgm:prSet presAssocID="{BC327D60-72A4-4F4E-9574-D4F22A3B21F1}" presName="spaceRect" presStyleCnt="0"/>
      <dgm:spPr/>
    </dgm:pt>
    <dgm:pt modelId="{233DBFE6-D891-41D6-A92C-C97075EBA739}" type="pres">
      <dgm:prSet presAssocID="{BC327D60-72A4-4F4E-9574-D4F22A3B21F1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3B19710-11A7-4167-8FBF-756090C807A6}" type="presOf" srcId="{5E1236F2-416D-4837-829F-D6CE0142A527}" destId="{47379BC2-2F3E-4974-9630-A9DE95B65F02}" srcOrd="0" destOrd="0" presId="urn:microsoft.com/office/officeart/2018/2/layout/IconVerticalSolidList"/>
    <dgm:cxn modelId="{7DDAAA2A-79B2-4AA2-A2F3-0C668E74E0FF}" srcId="{0B2FCF93-2C8E-48BA-A81E-B129B433026F}" destId="{BC327D60-72A4-4F4E-9574-D4F22A3B21F1}" srcOrd="2" destOrd="0" parTransId="{3CEB956D-4EA2-47E8-A975-F3377E12F294}" sibTransId="{3ABED837-98A1-4600-BC59-4A32F2609C3A}"/>
    <dgm:cxn modelId="{B1EF9F44-BD07-4F0C-8051-FD9D8211B905}" type="presOf" srcId="{0B2FCF93-2C8E-48BA-A81E-B129B433026F}" destId="{31965016-7EB1-4BF0-8F28-C680FF06E0BB}" srcOrd="0" destOrd="0" presId="urn:microsoft.com/office/officeart/2018/2/layout/IconVerticalSolidList"/>
    <dgm:cxn modelId="{2DA2BD78-D705-46E0-8E23-3EB2B81F390D}" type="presOf" srcId="{BC327D60-72A4-4F4E-9574-D4F22A3B21F1}" destId="{233DBFE6-D891-41D6-A92C-C97075EBA739}" srcOrd="0" destOrd="0" presId="urn:microsoft.com/office/officeart/2018/2/layout/IconVerticalSolidList"/>
    <dgm:cxn modelId="{26155B8F-5F9A-45FC-B2EF-33FF8CB90C97}" type="presOf" srcId="{257180F0-9788-4249-B510-AE3C579A0987}" destId="{91107A4F-E3DC-472D-8D80-38CF09BB2F05}" srcOrd="0" destOrd="0" presId="urn:microsoft.com/office/officeart/2018/2/layout/IconVerticalSolidList"/>
    <dgm:cxn modelId="{4B76A0B3-0533-46FA-BC3F-B439BF5BD8CA}" srcId="{0B2FCF93-2C8E-48BA-A81E-B129B433026F}" destId="{257180F0-9788-4249-B510-AE3C579A0987}" srcOrd="1" destOrd="0" parTransId="{40FCBAD1-1702-412E-88D4-B21A2CF35663}" sibTransId="{DBA8B2C6-B700-4A2C-B710-DF42A46A8A5C}"/>
    <dgm:cxn modelId="{F54776C3-0393-4FB1-BE1B-4EF92330E8DD}" srcId="{0B2FCF93-2C8E-48BA-A81E-B129B433026F}" destId="{5E1236F2-416D-4837-829F-D6CE0142A527}" srcOrd="0" destOrd="0" parTransId="{4C89522C-5357-4519-93BB-2172822401E8}" sibTransId="{F17D59B8-135E-425D-A16D-0555885651D0}"/>
    <dgm:cxn modelId="{B44CA79E-6459-41FD-BAC5-714510C6DB17}" type="presParOf" srcId="{31965016-7EB1-4BF0-8F28-C680FF06E0BB}" destId="{13FCEEAC-F4E0-4899-9F51-5ED7833AEECC}" srcOrd="0" destOrd="0" presId="urn:microsoft.com/office/officeart/2018/2/layout/IconVerticalSolidList"/>
    <dgm:cxn modelId="{258F623A-BD26-45BE-B7BC-73F6FEE24F17}" type="presParOf" srcId="{13FCEEAC-F4E0-4899-9F51-5ED7833AEECC}" destId="{0A48968A-5B98-4A98-84A7-FFFC4BFA2AAD}" srcOrd="0" destOrd="0" presId="urn:microsoft.com/office/officeart/2018/2/layout/IconVerticalSolidList"/>
    <dgm:cxn modelId="{E5B53217-8D3F-4D33-B25A-373634324A20}" type="presParOf" srcId="{13FCEEAC-F4E0-4899-9F51-5ED7833AEECC}" destId="{C337FA8E-B895-4DAB-A11D-5D412F2C001B}" srcOrd="1" destOrd="0" presId="urn:microsoft.com/office/officeart/2018/2/layout/IconVerticalSolidList"/>
    <dgm:cxn modelId="{0E06257E-EA3D-4E0A-826A-B04F168475B4}" type="presParOf" srcId="{13FCEEAC-F4E0-4899-9F51-5ED7833AEECC}" destId="{D23CE8E4-53CB-402E-A5B7-017959A9C3EE}" srcOrd="2" destOrd="0" presId="urn:microsoft.com/office/officeart/2018/2/layout/IconVerticalSolidList"/>
    <dgm:cxn modelId="{5188E3D4-6125-4465-98C7-A9F38F2A4AA5}" type="presParOf" srcId="{13FCEEAC-F4E0-4899-9F51-5ED7833AEECC}" destId="{47379BC2-2F3E-4974-9630-A9DE95B65F02}" srcOrd="3" destOrd="0" presId="urn:microsoft.com/office/officeart/2018/2/layout/IconVerticalSolidList"/>
    <dgm:cxn modelId="{727F3169-63C5-47D5-8946-AB28CFB14420}" type="presParOf" srcId="{31965016-7EB1-4BF0-8F28-C680FF06E0BB}" destId="{2CFDD79D-DAC3-4ABF-9BBD-9388386ECE91}" srcOrd="1" destOrd="0" presId="urn:microsoft.com/office/officeart/2018/2/layout/IconVerticalSolidList"/>
    <dgm:cxn modelId="{D84275AD-5437-488F-82DA-C78810220631}" type="presParOf" srcId="{31965016-7EB1-4BF0-8F28-C680FF06E0BB}" destId="{70FE688A-D48B-43E5-A846-DE2AB387391A}" srcOrd="2" destOrd="0" presId="urn:microsoft.com/office/officeart/2018/2/layout/IconVerticalSolidList"/>
    <dgm:cxn modelId="{9A147BFA-D53A-441F-94FC-78761C187263}" type="presParOf" srcId="{70FE688A-D48B-43E5-A846-DE2AB387391A}" destId="{990B7D87-CB12-4C0E-8089-5C72F8F7608E}" srcOrd="0" destOrd="0" presId="urn:microsoft.com/office/officeart/2018/2/layout/IconVerticalSolidList"/>
    <dgm:cxn modelId="{71B4CEC4-B2DD-4E07-AA18-048A1E1AAD69}" type="presParOf" srcId="{70FE688A-D48B-43E5-A846-DE2AB387391A}" destId="{DBD82707-9D68-4F74-90B9-5D4B8A56AA1B}" srcOrd="1" destOrd="0" presId="urn:microsoft.com/office/officeart/2018/2/layout/IconVerticalSolidList"/>
    <dgm:cxn modelId="{6F657292-5261-4EC1-B706-72AE2693FD86}" type="presParOf" srcId="{70FE688A-D48B-43E5-A846-DE2AB387391A}" destId="{9168FC2F-830A-4F33-9318-FCC5B3A797A2}" srcOrd="2" destOrd="0" presId="urn:microsoft.com/office/officeart/2018/2/layout/IconVerticalSolidList"/>
    <dgm:cxn modelId="{55EC773C-C1F5-47EE-AA42-CB876BB3B959}" type="presParOf" srcId="{70FE688A-D48B-43E5-A846-DE2AB387391A}" destId="{91107A4F-E3DC-472D-8D80-38CF09BB2F05}" srcOrd="3" destOrd="0" presId="urn:microsoft.com/office/officeart/2018/2/layout/IconVerticalSolidList"/>
    <dgm:cxn modelId="{15BDF121-FD10-4965-A149-D3E0D90E61A4}" type="presParOf" srcId="{31965016-7EB1-4BF0-8F28-C680FF06E0BB}" destId="{2580B640-7CB7-4BC2-AB2B-477DB26EE5BB}" srcOrd="3" destOrd="0" presId="urn:microsoft.com/office/officeart/2018/2/layout/IconVerticalSolidList"/>
    <dgm:cxn modelId="{8EF269B3-9F1B-415C-8E38-F1B839BF08D1}" type="presParOf" srcId="{31965016-7EB1-4BF0-8F28-C680FF06E0BB}" destId="{5F9436C4-9440-4ABF-A2F8-43DA01C47B18}" srcOrd="4" destOrd="0" presId="urn:microsoft.com/office/officeart/2018/2/layout/IconVerticalSolidList"/>
    <dgm:cxn modelId="{E51E2D49-4804-4023-94C0-91C55CF90546}" type="presParOf" srcId="{5F9436C4-9440-4ABF-A2F8-43DA01C47B18}" destId="{AB8F9E53-AEFA-4260-9351-5C125D6921D4}" srcOrd="0" destOrd="0" presId="urn:microsoft.com/office/officeart/2018/2/layout/IconVerticalSolidList"/>
    <dgm:cxn modelId="{DC508A79-77EE-498A-BA60-035C6D4479CA}" type="presParOf" srcId="{5F9436C4-9440-4ABF-A2F8-43DA01C47B18}" destId="{AA523A8E-F415-412F-8B49-8876F7D5E93A}" srcOrd="1" destOrd="0" presId="urn:microsoft.com/office/officeart/2018/2/layout/IconVerticalSolidList"/>
    <dgm:cxn modelId="{40624B4F-AB28-450F-A474-313E79332301}" type="presParOf" srcId="{5F9436C4-9440-4ABF-A2F8-43DA01C47B18}" destId="{51A1053B-D9FA-4078-96ED-B52D19A1801E}" srcOrd="2" destOrd="0" presId="urn:microsoft.com/office/officeart/2018/2/layout/IconVerticalSolidList"/>
    <dgm:cxn modelId="{EABB3FF3-D846-440C-AC66-ADB589A065F3}" type="presParOf" srcId="{5F9436C4-9440-4ABF-A2F8-43DA01C47B18}" destId="{233DBFE6-D891-41D6-A92C-C97075EBA73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BBC408-AE89-4F06-9B3A-C651975DC7B2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9ABB12-C0C2-4CF2-B0BF-CF55781B2884}">
      <dgm:prSet/>
      <dgm:spPr/>
      <dgm:t>
        <a:bodyPr/>
        <a:lstStyle/>
        <a:p>
          <a:r>
            <a:rPr lang="en-GB" b="0" i="0" dirty="0"/>
            <a:t>High blood pressure despite several treatments</a:t>
          </a:r>
          <a:endParaRPr lang="en-US" dirty="0"/>
        </a:p>
      </dgm:t>
    </dgm:pt>
    <dgm:pt modelId="{73713E5F-0B5D-49F3-AED8-7759DC5B07F7}" type="parTrans" cxnId="{BF96CB3C-DB19-456F-941A-5BFFFF6557D3}">
      <dgm:prSet/>
      <dgm:spPr/>
      <dgm:t>
        <a:bodyPr/>
        <a:lstStyle/>
        <a:p>
          <a:endParaRPr lang="en-US"/>
        </a:p>
      </dgm:t>
    </dgm:pt>
    <dgm:pt modelId="{7F376D7D-6316-4C00-B746-D605F5EAF2D1}" type="sibTrans" cxnId="{BF96CB3C-DB19-456F-941A-5BFFFF6557D3}">
      <dgm:prSet/>
      <dgm:spPr/>
      <dgm:t>
        <a:bodyPr/>
        <a:lstStyle/>
        <a:p>
          <a:endParaRPr lang="en-US"/>
        </a:p>
      </dgm:t>
    </dgm:pt>
    <dgm:pt modelId="{3D563339-C8BA-4262-A28E-B2E6B8CECF89}">
      <dgm:prSet/>
      <dgm:spPr/>
      <dgm:t>
        <a:bodyPr/>
        <a:lstStyle/>
        <a:p>
          <a:r>
            <a:rPr lang="en-GB" b="0" i="0"/>
            <a:t>SBP: 140-170 mmHg</a:t>
          </a:r>
          <a:endParaRPr lang="en-US"/>
        </a:p>
      </dgm:t>
    </dgm:pt>
    <dgm:pt modelId="{C314D1A0-9602-440A-8DD3-9E061A77C3AA}" type="parTrans" cxnId="{FB3C5D6C-08FA-411D-AEB5-ACA4B90109AE}">
      <dgm:prSet/>
      <dgm:spPr/>
      <dgm:t>
        <a:bodyPr/>
        <a:lstStyle/>
        <a:p>
          <a:endParaRPr lang="en-US"/>
        </a:p>
      </dgm:t>
    </dgm:pt>
    <dgm:pt modelId="{4F2F7AE8-3D8E-4E4F-A20A-183F2530A640}" type="sibTrans" cxnId="{FB3C5D6C-08FA-411D-AEB5-ACA4B90109AE}">
      <dgm:prSet/>
      <dgm:spPr/>
      <dgm:t>
        <a:bodyPr/>
        <a:lstStyle/>
        <a:p>
          <a:endParaRPr lang="en-US"/>
        </a:p>
      </dgm:t>
    </dgm:pt>
    <dgm:pt modelId="{B783E0C2-5DBE-4C00-BAB4-8D165691057E}">
      <dgm:prSet/>
      <dgm:spPr/>
      <dgm:t>
        <a:bodyPr/>
        <a:lstStyle/>
        <a:p>
          <a:r>
            <a:rPr lang="en-GB" b="0" i="0"/>
            <a:t>DBP: 90-95 mmHg</a:t>
          </a:r>
          <a:endParaRPr lang="en-US"/>
        </a:p>
      </dgm:t>
    </dgm:pt>
    <dgm:pt modelId="{7F47102D-B78B-4569-8B26-8BCC9CDE3E90}" type="parTrans" cxnId="{A7E1EAD4-9970-486D-829F-FE0B1B914D7C}">
      <dgm:prSet/>
      <dgm:spPr/>
      <dgm:t>
        <a:bodyPr/>
        <a:lstStyle/>
        <a:p>
          <a:endParaRPr lang="en-US"/>
        </a:p>
      </dgm:t>
    </dgm:pt>
    <dgm:pt modelId="{67B05A62-5ADC-4310-83C7-671D33C8BE34}" type="sibTrans" cxnId="{A7E1EAD4-9970-486D-829F-FE0B1B914D7C}">
      <dgm:prSet/>
      <dgm:spPr/>
      <dgm:t>
        <a:bodyPr/>
        <a:lstStyle/>
        <a:p>
          <a:endParaRPr lang="en-US"/>
        </a:p>
      </dgm:t>
    </dgm:pt>
    <dgm:pt modelId="{C7B2BC42-7AD5-48A8-86D9-599CFA51EF3B}">
      <dgm:prSet/>
      <dgm:spPr/>
      <dgm:t>
        <a:bodyPr/>
        <a:lstStyle/>
        <a:p>
          <a:r>
            <a:rPr lang="en-GB" b="0" i="0"/>
            <a:t>Beta-blockers and diuretics</a:t>
          </a:r>
          <a:endParaRPr lang="en-US"/>
        </a:p>
      </dgm:t>
    </dgm:pt>
    <dgm:pt modelId="{F2A6C655-5794-4300-8B2B-28C2D7C12CDC}" type="parTrans" cxnId="{AC85BE2C-92D6-413D-BDAE-CB158F9E9782}">
      <dgm:prSet/>
      <dgm:spPr/>
      <dgm:t>
        <a:bodyPr/>
        <a:lstStyle/>
        <a:p>
          <a:endParaRPr lang="en-US"/>
        </a:p>
      </dgm:t>
    </dgm:pt>
    <dgm:pt modelId="{626F4CA4-4DAB-49E0-A41E-2A1D6981F29A}" type="sibTrans" cxnId="{AC85BE2C-92D6-413D-BDAE-CB158F9E9782}">
      <dgm:prSet/>
      <dgm:spPr/>
      <dgm:t>
        <a:bodyPr/>
        <a:lstStyle/>
        <a:p>
          <a:endParaRPr lang="en-US"/>
        </a:p>
      </dgm:t>
    </dgm:pt>
    <dgm:pt modelId="{3F237E14-1B4C-45F6-B586-CA35477D326F}">
      <dgm:prSet/>
      <dgm:spPr/>
      <dgm:t>
        <a:bodyPr/>
        <a:lstStyle/>
        <a:p>
          <a:r>
            <a:rPr lang="en-GB" b="0" i="0"/>
            <a:t>Stopped due to bradycardia</a:t>
          </a:r>
          <a:endParaRPr lang="en-US"/>
        </a:p>
      </dgm:t>
    </dgm:pt>
    <dgm:pt modelId="{761E03A6-D309-4D43-BA2D-B4F4E0F94938}" type="parTrans" cxnId="{D44D58A2-A49E-4CCC-A024-9C2440B923F6}">
      <dgm:prSet/>
      <dgm:spPr/>
      <dgm:t>
        <a:bodyPr/>
        <a:lstStyle/>
        <a:p>
          <a:endParaRPr lang="en-US"/>
        </a:p>
      </dgm:t>
    </dgm:pt>
    <dgm:pt modelId="{79BFD6FB-77EC-4AE3-BA91-BF2048843587}" type="sibTrans" cxnId="{D44D58A2-A49E-4CCC-A024-9C2440B923F6}">
      <dgm:prSet/>
      <dgm:spPr/>
      <dgm:t>
        <a:bodyPr/>
        <a:lstStyle/>
        <a:p>
          <a:endParaRPr lang="en-US"/>
        </a:p>
      </dgm:t>
    </dgm:pt>
    <dgm:pt modelId="{31187E72-DD73-47DD-A618-B8D2E8097825}">
      <dgm:prSet/>
      <dgm:spPr/>
      <dgm:t>
        <a:bodyPr/>
        <a:lstStyle/>
        <a:p>
          <a:r>
            <a:rPr lang="en-GB" b="0" i="0"/>
            <a:t>Dihydropyridines and diuretics</a:t>
          </a:r>
          <a:endParaRPr lang="en-US"/>
        </a:p>
      </dgm:t>
    </dgm:pt>
    <dgm:pt modelId="{605EC5E5-974C-43FA-B58A-340FE88D2EB8}" type="parTrans" cxnId="{2EEA8621-72D4-4F3A-8D6A-C167EEFB7AC1}">
      <dgm:prSet/>
      <dgm:spPr/>
      <dgm:t>
        <a:bodyPr/>
        <a:lstStyle/>
        <a:p>
          <a:endParaRPr lang="en-US"/>
        </a:p>
      </dgm:t>
    </dgm:pt>
    <dgm:pt modelId="{D18B7107-2220-406F-A7BE-53B12C0EC895}" type="sibTrans" cxnId="{2EEA8621-72D4-4F3A-8D6A-C167EEFB7AC1}">
      <dgm:prSet/>
      <dgm:spPr/>
      <dgm:t>
        <a:bodyPr/>
        <a:lstStyle/>
        <a:p>
          <a:endParaRPr lang="en-US"/>
        </a:p>
      </dgm:t>
    </dgm:pt>
    <dgm:pt modelId="{E385AE2B-37A3-40BD-BC2A-E6546374A7D2}">
      <dgm:prSet/>
      <dgm:spPr/>
      <dgm:t>
        <a:bodyPr/>
        <a:lstStyle/>
        <a:p>
          <a:r>
            <a:rPr lang="en-GB" b="0" i="0"/>
            <a:t>Stopped due to peripheral oedema</a:t>
          </a:r>
          <a:endParaRPr lang="en-US"/>
        </a:p>
      </dgm:t>
    </dgm:pt>
    <dgm:pt modelId="{F928C26B-E538-43B2-800A-DF3F513E9D8F}" type="parTrans" cxnId="{48433876-ABF1-425F-9476-7A2EAC562B7B}">
      <dgm:prSet/>
      <dgm:spPr/>
      <dgm:t>
        <a:bodyPr/>
        <a:lstStyle/>
        <a:p>
          <a:endParaRPr lang="en-US"/>
        </a:p>
      </dgm:t>
    </dgm:pt>
    <dgm:pt modelId="{640D5CBD-D64E-4C77-B5B5-75B969D95CA5}" type="sibTrans" cxnId="{48433876-ABF1-425F-9476-7A2EAC562B7B}">
      <dgm:prSet/>
      <dgm:spPr/>
      <dgm:t>
        <a:bodyPr/>
        <a:lstStyle/>
        <a:p>
          <a:endParaRPr lang="en-US"/>
        </a:p>
      </dgm:t>
    </dgm:pt>
    <dgm:pt modelId="{3302552E-E452-4A4D-B98C-C083CB11F3AC}">
      <dgm:prSet/>
      <dgm:spPr/>
      <dgm:t>
        <a:bodyPr/>
        <a:lstStyle/>
        <a:p>
          <a:r>
            <a:rPr lang="en-GB" b="0" i="0" dirty="0"/>
            <a:t>At the time of the visit, treated with ACE inhibitors</a:t>
          </a:r>
          <a:endParaRPr lang="en-US" dirty="0"/>
        </a:p>
      </dgm:t>
    </dgm:pt>
    <dgm:pt modelId="{E45A46FA-710D-4407-9EE6-18F7B0DEBFBC}" type="parTrans" cxnId="{933F8DBE-21B6-4BE2-9F57-65BCB02C96DF}">
      <dgm:prSet/>
      <dgm:spPr/>
      <dgm:t>
        <a:bodyPr/>
        <a:lstStyle/>
        <a:p>
          <a:endParaRPr lang="en-US"/>
        </a:p>
      </dgm:t>
    </dgm:pt>
    <dgm:pt modelId="{9C78E280-1B5B-4CC4-9F1A-9E68BC96593D}" type="sibTrans" cxnId="{933F8DBE-21B6-4BE2-9F57-65BCB02C96DF}">
      <dgm:prSet/>
      <dgm:spPr/>
      <dgm:t>
        <a:bodyPr/>
        <a:lstStyle/>
        <a:p>
          <a:endParaRPr lang="en-US"/>
        </a:p>
      </dgm:t>
    </dgm:pt>
    <dgm:pt modelId="{152874F7-AF5A-477F-AE9A-8C823C7AF324}">
      <dgm:prSet/>
      <dgm:spPr/>
      <dgm:t>
        <a:bodyPr/>
        <a:lstStyle/>
        <a:p>
          <a:r>
            <a:rPr lang="en-GB" b="0" i="0" dirty="0"/>
            <a:t>Sporadic cough at full dose</a:t>
          </a:r>
          <a:endParaRPr lang="en-US" dirty="0"/>
        </a:p>
      </dgm:t>
    </dgm:pt>
    <dgm:pt modelId="{DDD5325C-7843-4127-948C-E954B5583B09}" type="parTrans" cxnId="{0A3C5A53-523C-4094-9720-36008A4F6A75}">
      <dgm:prSet/>
      <dgm:spPr/>
      <dgm:t>
        <a:bodyPr/>
        <a:lstStyle/>
        <a:p>
          <a:endParaRPr lang="en-US"/>
        </a:p>
      </dgm:t>
    </dgm:pt>
    <dgm:pt modelId="{D71051EE-4206-46E8-B9DA-E4CC25B69E7B}" type="sibTrans" cxnId="{0A3C5A53-523C-4094-9720-36008A4F6A75}">
      <dgm:prSet/>
      <dgm:spPr/>
      <dgm:t>
        <a:bodyPr/>
        <a:lstStyle/>
        <a:p>
          <a:endParaRPr lang="en-US"/>
        </a:p>
      </dgm:t>
    </dgm:pt>
    <dgm:pt modelId="{972DD11D-CF7C-414E-87E6-E15E0A283DD2}">
      <dgm:prSet/>
      <dgm:spPr/>
      <dgm:t>
        <a:bodyPr/>
        <a:lstStyle/>
        <a:p>
          <a:pPr rtl="0"/>
          <a:r>
            <a:rPr lang="en-GB" dirty="0"/>
            <a:t>Patient is also taking aspirin (self-medication)</a:t>
          </a:r>
        </a:p>
      </dgm:t>
    </dgm:pt>
    <dgm:pt modelId="{AE22FD8D-BCC4-B241-B058-C7CB4E9CC4F3}" type="parTrans" cxnId="{4D727617-3822-7545-B0EC-452A5F8DAE05}">
      <dgm:prSet/>
      <dgm:spPr/>
      <dgm:t>
        <a:bodyPr/>
        <a:lstStyle/>
        <a:p>
          <a:endParaRPr lang="en-GB"/>
        </a:p>
      </dgm:t>
    </dgm:pt>
    <dgm:pt modelId="{AC862362-F550-1A4B-8C1E-F177E71111BD}" type="sibTrans" cxnId="{4D727617-3822-7545-B0EC-452A5F8DAE05}">
      <dgm:prSet/>
      <dgm:spPr/>
      <dgm:t>
        <a:bodyPr/>
        <a:lstStyle/>
        <a:p>
          <a:endParaRPr lang="en-GB"/>
        </a:p>
      </dgm:t>
    </dgm:pt>
    <dgm:pt modelId="{CE04FE50-1789-DF4D-B8B7-E85F11B53EC7}" type="pres">
      <dgm:prSet presAssocID="{44BBC408-AE89-4F06-9B3A-C651975DC7B2}" presName="linear" presStyleCnt="0">
        <dgm:presLayoutVars>
          <dgm:dir/>
          <dgm:animLvl val="lvl"/>
          <dgm:resizeHandles val="exact"/>
        </dgm:presLayoutVars>
      </dgm:prSet>
      <dgm:spPr/>
    </dgm:pt>
    <dgm:pt modelId="{0639B0FE-4403-A943-B2C7-B196D69D08EB}" type="pres">
      <dgm:prSet presAssocID="{0C9ABB12-C0C2-4CF2-B0BF-CF55781B2884}" presName="parentLin" presStyleCnt="0"/>
      <dgm:spPr/>
    </dgm:pt>
    <dgm:pt modelId="{5470E4D8-5F2A-DC44-AD42-A247F16E935B}" type="pres">
      <dgm:prSet presAssocID="{0C9ABB12-C0C2-4CF2-B0BF-CF55781B2884}" presName="parentLeftMargin" presStyleLbl="node1" presStyleIdx="0" presStyleCnt="5"/>
      <dgm:spPr/>
    </dgm:pt>
    <dgm:pt modelId="{BC34091D-CAB8-0E47-BE25-D1D84920D016}" type="pres">
      <dgm:prSet presAssocID="{0C9ABB12-C0C2-4CF2-B0BF-CF55781B2884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02886D6-528E-C741-8C20-43FF81C37086}" type="pres">
      <dgm:prSet presAssocID="{0C9ABB12-C0C2-4CF2-B0BF-CF55781B2884}" presName="negativeSpace" presStyleCnt="0"/>
      <dgm:spPr/>
    </dgm:pt>
    <dgm:pt modelId="{374CBA9B-BD0A-1343-BBC2-F8172701EC59}" type="pres">
      <dgm:prSet presAssocID="{0C9ABB12-C0C2-4CF2-B0BF-CF55781B2884}" presName="childText" presStyleLbl="conFgAcc1" presStyleIdx="0" presStyleCnt="5">
        <dgm:presLayoutVars>
          <dgm:bulletEnabled val="1"/>
        </dgm:presLayoutVars>
      </dgm:prSet>
      <dgm:spPr/>
    </dgm:pt>
    <dgm:pt modelId="{BAA5D197-820D-004E-92B5-94433F3A9BBC}" type="pres">
      <dgm:prSet presAssocID="{7F376D7D-6316-4C00-B746-D605F5EAF2D1}" presName="spaceBetweenRectangles" presStyleCnt="0"/>
      <dgm:spPr/>
    </dgm:pt>
    <dgm:pt modelId="{7D6E9257-474B-FC47-92A6-7DB22967F42E}" type="pres">
      <dgm:prSet presAssocID="{C7B2BC42-7AD5-48A8-86D9-599CFA51EF3B}" presName="parentLin" presStyleCnt="0"/>
      <dgm:spPr/>
    </dgm:pt>
    <dgm:pt modelId="{993648D3-224E-7E46-9CBA-AA0B06B2D204}" type="pres">
      <dgm:prSet presAssocID="{C7B2BC42-7AD5-48A8-86D9-599CFA51EF3B}" presName="parentLeftMargin" presStyleLbl="node1" presStyleIdx="0" presStyleCnt="5"/>
      <dgm:spPr/>
    </dgm:pt>
    <dgm:pt modelId="{D30BE5CB-1E0B-0842-BB1B-15539A39048B}" type="pres">
      <dgm:prSet presAssocID="{C7B2BC42-7AD5-48A8-86D9-599CFA51EF3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431E5B1-8A73-9B47-82DD-363FD27980C5}" type="pres">
      <dgm:prSet presAssocID="{C7B2BC42-7AD5-48A8-86D9-599CFA51EF3B}" presName="negativeSpace" presStyleCnt="0"/>
      <dgm:spPr/>
    </dgm:pt>
    <dgm:pt modelId="{4D10F3D3-4402-4C4B-9AD3-EB9D7D120C7D}" type="pres">
      <dgm:prSet presAssocID="{C7B2BC42-7AD5-48A8-86D9-599CFA51EF3B}" presName="childText" presStyleLbl="conFgAcc1" presStyleIdx="1" presStyleCnt="5">
        <dgm:presLayoutVars>
          <dgm:bulletEnabled val="1"/>
        </dgm:presLayoutVars>
      </dgm:prSet>
      <dgm:spPr/>
    </dgm:pt>
    <dgm:pt modelId="{8AB77738-616C-0E43-BCE1-5738A2BF6BE5}" type="pres">
      <dgm:prSet presAssocID="{626F4CA4-4DAB-49E0-A41E-2A1D6981F29A}" presName="spaceBetweenRectangles" presStyleCnt="0"/>
      <dgm:spPr/>
    </dgm:pt>
    <dgm:pt modelId="{BB6F3F3C-0DE1-4447-8624-AF9039A4C6BC}" type="pres">
      <dgm:prSet presAssocID="{31187E72-DD73-47DD-A618-B8D2E8097825}" presName="parentLin" presStyleCnt="0"/>
      <dgm:spPr/>
    </dgm:pt>
    <dgm:pt modelId="{1ADCE807-BD35-7D49-8526-43804C9B9170}" type="pres">
      <dgm:prSet presAssocID="{31187E72-DD73-47DD-A618-B8D2E8097825}" presName="parentLeftMargin" presStyleLbl="node1" presStyleIdx="1" presStyleCnt="5"/>
      <dgm:spPr/>
    </dgm:pt>
    <dgm:pt modelId="{A5C5B6E8-F920-D046-8E89-15E8B1FEB99D}" type="pres">
      <dgm:prSet presAssocID="{31187E72-DD73-47DD-A618-B8D2E809782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11719CF-D496-D54B-9A09-7FA9B3699382}" type="pres">
      <dgm:prSet presAssocID="{31187E72-DD73-47DD-A618-B8D2E8097825}" presName="negativeSpace" presStyleCnt="0"/>
      <dgm:spPr/>
    </dgm:pt>
    <dgm:pt modelId="{07491BB7-A390-1946-B221-63DE87F1A471}" type="pres">
      <dgm:prSet presAssocID="{31187E72-DD73-47DD-A618-B8D2E8097825}" presName="childText" presStyleLbl="conFgAcc1" presStyleIdx="2" presStyleCnt="5">
        <dgm:presLayoutVars>
          <dgm:bulletEnabled val="1"/>
        </dgm:presLayoutVars>
      </dgm:prSet>
      <dgm:spPr/>
    </dgm:pt>
    <dgm:pt modelId="{4A0E64B6-8BF0-C74D-93B6-F559B31A48BA}" type="pres">
      <dgm:prSet presAssocID="{D18B7107-2220-406F-A7BE-53B12C0EC895}" presName="spaceBetweenRectangles" presStyleCnt="0"/>
      <dgm:spPr/>
    </dgm:pt>
    <dgm:pt modelId="{7B159FC9-AFD3-E74C-91D6-0A4C00EB1394}" type="pres">
      <dgm:prSet presAssocID="{3302552E-E452-4A4D-B98C-C083CB11F3AC}" presName="parentLin" presStyleCnt="0"/>
      <dgm:spPr/>
    </dgm:pt>
    <dgm:pt modelId="{9AFD5442-A188-004B-905E-702A3BDF8BB8}" type="pres">
      <dgm:prSet presAssocID="{3302552E-E452-4A4D-B98C-C083CB11F3AC}" presName="parentLeftMargin" presStyleLbl="node1" presStyleIdx="2" presStyleCnt="5"/>
      <dgm:spPr/>
    </dgm:pt>
    <dgm:pt modelId="{0C494100-BDA5-DE4A-B1CB-C3F7F3DE365B}" type="pres">
      <dgm:prSet presAssocID="{3302552E-E452-4A4D-B98C-C083CB11F3AC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B55532B-5E05-2046-A106-8EA4BF5BF078}" type="pres">
      <dgm:prSet presAssocID="{3302552E-E452-4A4D-B98C-C083CB11F3AC}" presName="negativeSpace" presStyleCnt="0"/>
      <dgm:spPr/>
    </dgm:pt>
    <dgm:pt modelId="{E8E0069D-09E1-D245-96AB-F512D0C4F3A5}" type="pres">
      <dgm:prSet presAssocID="{3302552E-E452-4A4D-B98C-C083CB11F3AC}" presName="childText" presStyleLbl="conFgAcc1" presStyleIdx="3" presStyleCnt="5">
        <dgm:presLayoutVars>
          <dgm:bulletEnabled val="1"/>
        </dgm:presLayoutVars>
      </dgm:prSet>
      <dgm:spPr/>
    </dgm:pt>
    <dgm:pt modelId="{3BA4AFDA-D26C-724C-AAA6-627E85DFF8D9}" type="pres">
      <dgm:prSet presAssocID="{9C78E280-1B5B-4CC4-9F1A-9E68BC96593D}" presName="spaceBetweenRectangles" presStyleCnt="0"/>
      <dgm:spPr/>
    </dgm:pt>
    <dgm:pt modelId="{22A2A59F-A2B1-4C4D-9A13-A9E81CA5CD30}" type="pres">
      <dgm:prSet presAssocID="{972DD11D-CF7C-414E-87E6-E15E0A283DD2}" presName="parentLin" presStyleCnt="0"/>
      <dgm:spPr/>
    </dgm:pt>
    <dgm:pt modelId="{69AF9918-8350-E54C-8317-A6B684C4B8FF}" type="pres">
      <dgm:prSet presAssocID="{972DD11D-CF7C-414E-87E6-E15E0A283DD2}" presName="parentLeftMargin" presStyleLbl="node1" presStyleIdx="3" presStyleCnt="5"/>
      <dgm:spPr/>
    </dgm:pt>
    <dgm:pt modelId="{BEA5A691-5823-5343-B8DD-AC780D71DE01}" type="pres">
      <dgm:prSet presAssocID="{972DD11D-CF7C-414E-87E6-E15E0A283DD2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43458780-25CD-364F-9442-79FD29190C63}" type="pres">
      <dgm:prSet presAssocID="{972DD11D-CF7C-414E-87E6-E15E0A283DD2}" presName="negativeSpace" presStyleCnt="0"/>
      <dgm:spPr/>
    </dgm:pt>
    <dgm:pt modelId="{31E26A56-4BAF-4F4F-9243-4AFF3A38E57C}" type="pres">
      <dgm:prSet presAssocID="{972DD11D-CF7C-414E-87E6-E15E0A283DD2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78EA5609-C079-9342-AB14-6759AD72414B}" type="presOf" srcId="{152874F7-AF5A-477F-AE9A-8C823C7AF324}" destId="{E8E0069D-09E1-D245-96AB-F512D0C4F3A5}" srcOrd="0" destOrd="0" presId="urn:microsoft.com/office/officeart/2005/8/layout/list1"/>
    <dgm:cxn modelId="{4D727617-3822-7545-B0EC-452A5F8DAE05}" srcId="{44BBC408-AE89-4F06-9B3A-C651975DC7B2}" destId="{972DD11D-CF7C-414E-87E6-E15E0A283DD2}" srcOrd="4" destOrd="0" parTransId="{AE22FD8D-BCC4-B241-B058-C7CB4E9CC4F3}" sibTransId="{AC862362-F550-1A4B-8C1E-F177E71111BD}"/>
    <dgm:cxn modelId="{2EEA8621-72D4-4F3A-8D6A-C167EEFB7AC1}" srcId="{44BBC408-AE89-4F06-9B3A-C651975DC7B2}" destId="{31187E72-DD73-47DD-A618-B8D2E8097825}" srcOrd="2" destOrd="0" parTransId="{605EC5E5-974C-43FA-B58A-340FE88D2EB8}" sibTransId="{D18B7107-2220-406F-A7BE-53B12C0EC895}"/>
    <dgm:cxn modelId="{AC85BE2C-92D6-413D-BDAE-CB158F9E9782}" srcId="{44BBC408-AE89-4F06-9B3A-C651975DC7B2}" destId="{C7B2BC42-7AD5-48A8-86D9-599CFA51EF3B}" srcOrd="1" destOrd="0" parTransId="{F2A6C655-5794-4300-8B2B-28C2D7C12CDC}" sibTransId="{626F4CA4-4DAB-49E0-A41E-2A1D6981F29A}"/>
    <dgm:cxn modelId="{D0B55E35-5E6E-0847-9455-4DFE23B666FB}" type="presOf" srcId="{3302552E-E452-4A4D-B98C-C083CB11F3AC}" destId="{0C494100-BDA5-DE4A-B1CB-C3F7F3DE365B}" srcOrd="1" destOrd="0" presId="urn:microsoft.com/office/officeart/2005/8/layout/list1"/>
    <dgm:cxn modelId="{75860936-5DAB-524B-B69B-C0908DFE5ABE}" type="presOf" srcId="{B783E0C2-5DBE-4C00-BAB4-8D165691057E}" destId="{374CBA9B-BD0A-1343-BBC2-F8172701EC59}" srcOrd="0" destOrd="1" presId="urn:microsoft.com/office/officeart/2005/8/layout/list1"/>
    <dgm:cxn modelId="{BF96CB3C-DB19-456F-941A-5BFFFF6557D3}" srcId="{44BBC408-AE89-4F06-9B3A-C651975DC7B2}" destId="{0C9ABB12-C0C2-4CF2-B0BF-CF55781B2884}" srcOrd="0" destOrd="0" parTransId="{73713E5F-0B5D-49F3-AED8-7759DC5B07F7}" sibTransId="{7F376D7D-6316-4C00-B746-D605F5EAF2D1}"/>
    <dgm:cxn modelId="{98EE9F47-D725-3B4D-BA62-E5C5ECFBC976}" type="presOf" srcId="{31187E72-DD73-47DD-A618-B8D2E8097825}" destId="{1ADCE807-BD35-7D49-8526-43804C9B9170}" srcOrd="0" destOrd="0" presId="urn:microsoft.com/office/officeart/2005/8/layout/list1"/>
    <dgm:cxn modelId="{89DCD84E-554D-3C4F-A9E0-E19494EA75F0}" type="presOf" srcId="{972DD11D-CF7C-414E-87E6-E15E0A283DD2}" destId="{BEA5A691-5823-5343-B8DD-AC780D71DE01}" srcOrd="1" destOrd="0" presId="urn:microsoft.com/office/officeart/2005/8/layout/list1"/>
    <dgm:cxn modelId="{0A3C5A53-523C-4094-9720-36008A4F6A75}" srcId="{3302552E-E452-4A4D-B98C-C083CB11F3AC}" destId="{152874F7-AF5A-477F-AE9A-8C823C7AF324}" srcOrd="0" destOrd="0" parTransId="{DDD5325C-7843-4127-948C-E954B5583B09}" sibTransId="{D71051EE-4206-46E8-B9DA-E4CC25B69E7B}"/>
    <dgm:cxn modelId="{6D08EE63-3A67-E544-BDF9-136D127DBAA5}" type="presOf" srcId="{E385AE2B-37A3-40BD-BC2A-E6546374A7D2}" destId="{07491BB7-A390-1946-B221-63DE87F1A471}" srcOrd="0" destOrd="0" presId="urn:microsoft.com/office/officeart/2005/8/layout/list1"/>
    <dgm:cxn modelId="{89AB1B65-3C76-F44F-8EF6-63523EA6327E}" type="presOf" srcId="{44BBC408-AE89-4F06-9B3A-C651975DC7B2}" destId="{CE04FE50-1789-DF4D-B8B7-E85F11B53EC7}" srcOrd="0" destOrd="0" presId="urn:microsoft.com/office/officeart/2005/8/layout/list1"/>
    <dgm:cxn modelId="{91070866-F3C6-3F43-9D8B-FF8BA070E6F4}" type="presOf" srcId="{3D563339-C8BA-4262-A28E-B2E6B8CECF89}" destId="{374CBA9B-BD0A-1343-BBC2-F8172701EC59}" srcOrd="0" destOrd="0" presId="urn:microsoft.com/office/officeart/2005/8/layout/list1"/>
    <dgm:cxn modelId="{D8543A6C-5F36-3C43-9D7C-6D1DAD2CEFE9}" type="presOf" srcId="{3302552E-E452-4A4D-B98C-C083CB11F3AC}" destId="{9AFD5442-A188-004B-905E-702A3BDF8BB8}" srcOrd="0" destOrd="0" presId="urn:microsoft.com/office/officeart/2005/8/layout/list1"/>
    <dgm:cxn modelId="{FB3C5D6C-08FA-411D-AEB5-ACA4B90109AE}" srcId="{0C9ABB12-C0C2-4CF2-B0BF-CF55781B2884}" destId="{3D563339-C8BA-4262-A28E-B2E6B8CECF89}" srcOrd="0" destOrd="0" parTransId="{C314D1A0-9602-440A-8DD3-9E061A77C3AA}" sibTransId="{4F2F7AE8-3D8E-4E4F-A20A-183F2530A640}"/>
    <dgm:cxn modelId="{3FA79F74-7DE5-044E-9F0E-18462FCC3A38}" type="presOf" srcId="{C7B2BC42-7AD5-48A8-86D9-599CFA51EF3B}" destId="{993648D3-224E-7E46-9CBA-AA0B06B2D204}" srcOrd="0" destOrd="0" presId="urn:microsoft.com/office/officeart/2005/8/layout/list1"/>
    <dgm:cxn modelId="{48433876-ABF1-425F-9476-7A2EAC562B7B}" srcId="{31187E72-DD73-47DD-A618-B8D2E8097825}" destId="{E385AE2B-37A3-40BD-BC2A-E6546374A7D2}" srcOrd="0" destOrd="0" parTransId="{F928C26B-E538-43B2-800A-DF3F513E9D8F}" sibTransId="{640D5CBD-D64E-4C77-B5B5-75B969D95CA5}"/>
    <dgm:cxn modelId="{D44D58A2-A49E-4CCC-A024-9C2440B923F6}" srcId="{C7B2BC42-7AD5-48A8-86D9-599CFA51EF3B}" destId="{3F237E14-1B4C-45F6-B586-CA35477D326F}" srcOrd="0" destOrd="0" parTransId="{761E03A6-D309-4D43-BA2D-B4F4E0F94938}" sibTransId="{79BFD6FB-77EC-4AE3-BA91-BF2048843587}"/>
    <dgm:cxn modelId="{7F4245AA-8ABF-7B4F-A029-315E37581282}" type="presOf" srcId="{C7B2BC42-7AD5-48A8-86D9-599CFA51EF3B}" destId="{D30BE5CB-1E0B-0842-BB1B-15539A39048B}" srcOrd="1" destOrd="0" presId="urn:microsoft.com/office/officeart/2005/8/layout/list1"/>
    <dgm:cxn modelId="{ACA4F2B5-37D6-424F-BC17-B24458D19C58}" type="presOf" srcId="{31187E72-DD73-47DD-A618-B8D2E8097825}" destId="{A5C5B6E8-F920-D046-8E89-15E8B1FEB99D}" srcOrd="1" destOrd="0" presId="urn:microsoft.com/office/officeart/2005/8/layout/list1"/>
    <dgm:cxn modelId="{933F8DBE-21B6-4BE2-9F57-65BCB02C96DF}" srcId="{44BBC408-AE89-4F06-9B3A-C651975DC7B2}" destId="{3302552E-E452-4A4D-B98C-C083CB11F3AC}" srcOrd="3" destOrd="0" parTransId="{E45A46FA-710D-4407-9EE6-18F7B0DEBFBC}" sibTransId="{9C78E280-1B5B-4CC4-9F1A-9E68BC96593D}"/>
    <dgm:cxn modelId="{C04DE9D3-3F2C-644B-8AE5-4FC18CD3E64C}" type="presOf" srcId="{3F237E14-1B4C-45F6-B586-CA35477D326F}" destId="{4D10F3D3-4402-4C4B-9AD3-EB9D7D120C7D}" srcOrd="0" destOrd="0" presId="urn:microsoft.com/office/officeart/2005/8/layout/list1"/>
    <dgm:cxn modelId="{A7E1EAD4-9970-486D-829F-FE0B1B914D7C}" srcId="{0C9ABB12-C0C2-4CF2-B0BF-CF55781B2884}" destId="{B783E0C2-5DBE-4C00-BAB4-8D165691057E}" srcOrd="1" destOrd="0" parTransId="{7F47102D-B78B-4569-8B26-8BCC9CDE3E90}" sibTransId="{67B05A62-5ADC-4310-83C7-671D33C8BE34}"/>
    <dgm:cxn modelId="{F16277D8-2C34-6842-9DE9-2D40B329D2E4}" type="presOf" srcId="{0C9ABB12-C0C2-4CF2-B0BF-CF55781B2884}" destId="{5470E4D8-5F2A-DC44-AD42-A247F16E935B}" srcOrd="0" destOrd="0" presId="urn:microsoft.com/office/officeart/2005/8/layout/list1"/>
    <dgm:cxn modelId="{E89A42E4-2E6D-444F-AE78-FD44058090C0}" type="presOf" srcId="{972DD11D-CF7C-414E-87E6-E15E0A283DD2}" destId="{69AF9918-8350-E54C-8317-A6B684C4B8FF}" srcOrd="0" destOrd="0" presId="urn:microsoft.com/office/officeart/2005/8/layout/list1"/>
    <dgm:cxn modelId="{8892DEF1-49B6-C14E-8B93-4BA292C3CBEB}" type="presOf" srcId="{0C9ABB12-C0C2-4CF2-B0BF-CF55781B2884}" destId="{BC34091D-CAB8-0E47-BE25-D1D84920D016}" srcOrd="1" destOrd="0" presId="urn:microsoft.com/office/officeart/2005/8/layout/list1"/>
    <dgm:cxn modelId="{09C4A023-B3FE-4745-89B9-DC7A2E0785BB}" type="presParOf" srcId="{CE04FE50-1789-DF4D-B8B7-E85F11B53EC7}" destId="{0639B0FE-4403-A943-B2C7-B196D69D08EB}" srcOrd="0" destOrd="0" presId="urn:microsoft.com/office/officeart/2005/8/layout/list1"/>
    <dgm:cxn modelId="{E1F293B7-1BE5-C04C-A13B-66BDCE8EEC74}" type="presParOf" srcId="{0639B0FE-4403-A943-B2C7-B196D69D08EB}" destId="{5470E4D8-5F2A-DC44-AD42-A247F16E935B}" srcOrd="0" destOrd="0" presId="urn:microsoft.com/office/officeart/2005/8/layout/list1"/>
    <dgm:cxn modelId="{0D2B268D-9451-774F-9768-551F55ABDFB7}" type="presParOf" srcId="{0639B0FE-4403-A943-B2C7-B196D69D08EB}" destId="{BC34091D-CAB8-0E47-BE25-D1D84920D016}" srcOrd="1" destOrd="0" presId="urn:microsoft.com/office/officeart/2005/8/layout/list1"/>
    <dgm:cxn modelId="{248C452C-A237-1244-A78A-8A806B28403C}" type="presParOf" srcId="{CE04FE50-1789-DF4D-B8B7-E85F11B53EC7}" destId="{802886D6-528E-C741-8C20-43FF81C37086}" srcOrd="1" destOrd="0" presId="urn:microsoft.com/office/officeart/2005/8/layout/list1"/>
    <dgm:cxn modelId="{49DD4745-6546-E345-9418-32AD643E6ABF}" type="presParOf" srcId="{CE04FE50-1789-DF4D-B8B7-E85F11B53EC7}" destId="{374CBA9B-BD0A-1343-BBC2-F8172701EC59}" srcOrd="2" destOrd="0" presId="urn:microsoft.com/office/officeart/2005/8/layout/list1"/>
    <dgm:cxn modelId="{19942E03-F679-EE43-B12D-99D41A7D88A3}" type="presParOf" srcId="{CE04FE50-1789-DF4D-B8B7-E85F11B53EC7}" destId="{BAA5D197-820D-004E-92B5-94433F3A9BBC}" srcOrd="3" destOrd="0" presId="urn:microsoft.com/office/officeart/2005/8/layout/list1"/>
    <dgm:cxn modelId="{79259548-0121-1C41-9144-29BEDD9CB302}" type="presParOf" srcId="{CE04FE50-1789-DF4D-B8B7-E85F11B53EC7}" destId="{7D6E9257-474B-FC47-92A6-7DB22967F42E}" srcOrd="4" destOrd="0" presId="urn:microsoft.com/office/officeart/2005/8/layout/list1"/>
    <dgm:cxn modelId="{843DACAC-A03F-FD4B-B09B-3CA20F041CAD}" type="presParOf" srcId="{7D6E9257-474B-FC47-92A6-7DB22967F42E}" destId="{993648D3-224E-7E46-9CBA-AA0B06B2D204}" srcOrd="0" destOrd="0" presId="urn:microsoft.com/office/officeart/2005/8/layout/list1"/>
    <dgm:cxn modelId="{1442E8D2-20FE-C04E-821B-FB503D30628F}" type="presParOf" srcId="{7D6E9257-474B-FC47-92A6-7DB22967F42E}" destId="{D30BE5CB-1E0B-0842-BB1B-15539A39048B}" srcOrd="1" destOrd="0" presId="urn:microsoft.com/office/officeart/2005/8/layout/list1"/>
    <dgm:cxn modelId="{E245F322-4673-D946-9D3B-DBE475FE8410}" type="presParOf" srcId="{CE04FE50-1789-DF4D-B8B7-E85F11B53EC7}" destId="{9431E5B1-8A73-9B47-82DD-363FD27980C5}" srcOrd="5" destOrd="0" presId="urn:microsoft.com/office/officeart/2005/8/layout/list1"/>
    <dgm:cxn modelId="{0F730C4B-0E42-F347-ADEE-DC418B95AE76}" type="presParOf" srcId="{CE04FE50-1789-DF4D-B8B7-E85F11B53EC7}" destId="{4D10F3D3-4402-4C4B-9AD3-EB9D7D120C7D}" srcOrd="6" destOrd="0" presId="urn:microsoft.com/office/officeart/2005/8/layout/list1"/>
    <dgm:cxn modelId="{BB1AA7E5-3125-1C4B-BDF3-E89F3DFF10EF}" type="presParOf" srcId="{CE04FE50-1789-DF4D-B8B7-E85F11B53EC7}" destId="{8AB77738-616C-0E43-BCE1-5738A2BF6BE5}" srcOrd="7" destOrd="0" presId="urn:microsoft.com/office/officeart/2005/8/layout/list1"/>
    <dgm:cxn modelId="{D26552F4-FB44-1947-A846-092158F5F06C}" type="presParOf" srcId="{CE04FE50-1789-DF4D-B8B7-E85F11B53EC7}" destId="{BB6F3F3C-0DE1-4447-8624-AF9039A4C6BC}" srcOrd="8" destOrd="0" presId="urn:microsoft.com/office/officeart/2005/8/layout/list1"/>
    <dgm:cxn modelId="{D2245D5E-BADF-7C41-8063-C4EF4C4C5FBF}" type="presParOf" srcId="{BB6F3F3C-0DE1-4447-8624-AF9039A4C6BC}" destId="{1ADCE807-BD35-7D49-8526-43804C9B9170}" srcOrd="0" destOrd="0" presId="urn:microsoft.com/office/officeart/2005/8/layout/list1"/>
    <dgm:cxn modelId="{77F213C2-6ED4-6D4F-B529-07690725CFB2}" type="presParOf" srcId="{BB6F3F3C-0DE1-4447-8624-AF9039A4C6BC}" destId="{A5C5B6E8-F920-D046-8E89-15E8B1FEB99D}" srcOrd="1" destOrd="0" presId="urn:microsoft.com/office/officeart/2005/8/layout/list1"/>
    <dgm:cxn modelId="{8740168E-2897-2849-9A0C-3EC60F15005A}" type="presParOf" srcId="{CE04FE50-1789-DF4D-B8B7-E85F11B53EC7}" destId="{211719CF-D496-D54B-9A09-7FA9B3699382}" srcOrd="9" destOrd="0" presId="urn:microsoft.com/office/officeart/2005/8/layout/list1"/>
    <dgm:cxn modelId="{2E740F30-6471-224D-ADFF-06D5A868EC1F}" type="presParOf" srcId="{CE04FE50-1789-DF4D-B8B7-E85F11B53EC7}" destId="{07491BB7-A390-1946-B221-63DE87F1A471}" srcOrd="10" destOrd="0" presId="urn:microsoft.com/office/officeart/2005/8/layout/list1"/>
    <dgm:cxn modelId="{2E6BDE89-AE40-9048-9640-F575C425DD5B}" type="presParOf" srcId="{CE04FE50-1789-DF4D-B8B7-E85F11B53EC7}" destId="{4A0E64B6-8BF0-C74D-93B6-F559B31A48BA}" srcOrd="11" destOrd="0" presId="urn:microsoft.com/office/officeart/2005/8/layout/list1"/>
    <dgm:cxn modelId="{C32D411B-5FFA-6440-8D5B-D07872DBE5E9}" type="presParOf" srcId="{CE04FE50-1789-DF4D-B8B7-E85F11B53EC7}" destId="{7B159FC9-AFD3-E74C-91D6-0A4C00EB1394}" srcOrd="12" destOrd="0" presId="urn:microsoft.com/office/officeart/2005/8/layout/list1"/>
    <dgm:cxn modelId="{A69CA1B7-7EFB-A544-A41D-211F2AF90D04}" type="presParOf" srcId="{7B159FC9-AFD3-E74C-91D6-0A4C00EB1394}" destId="{9AFD5442-A188-004B-905E-702A3BDF8BB8}" srcOrd="0" destOrd="0" presId="urn:microsoft.com/office/officeart/2005/8/layout/list1"/>
    <dgm:cxn modelId="{6E0C6921-7195-2240-A18D-FC866DEE46B7}" type="presParOf" srcId="{7B159FC9-AFD3-E74C-91D6-0A4C00EB1394}" destId="{0C494100-BDA5-DE4A-B1CB-C3F7F3DE365B}" srcOrd="1" destOrd="0" presId="urn:microsoft.com/office/officeart/2005/8/layout/list1"/>
    <dgm:cxn modelId="{86964488-2876-6942-AFC1-85FA3114DE2F}" type="presParOf" srcId="{CE04FE50-1789-DF4D-B8B7-E85F11B53EC7}" destId="{6B55532B-5E05-2046-A106-8EA4BF5BF078}" srcOrd="13" destOrd="0" presId="urn:microsoft.com/office/officeart/2005/8/layout/list1"/>
    <dgm:cxn modelId="{B1B6CF88-9840-5843-BF9B-6790CB9FF367}" type="presParOf" srcId="{CE04FE50-1789-DF4D-B8B7-E85F11B53EC7}" destId="{E8E0069D-09E1-D245-96AB-F512D0C4F3A5}" srcOrd="14" destOrd="0" presId="urn:microsoft.com/office/officeart/2005/8/layout/list1"/>
    <dgm:cxn modelId="{CDB3236E-436A-C240-9155-9D88810588CE}" type="presParOf" srcId="{CE04FE50-1789-DF4D-B8B7-E85F11B53EC7}" destId="{3BA4AFDA-D26C-724C-AAA6-627E85DFF8D9}" srcOrd="15" destOrd="0" presId="urn:microsoft.com/office/officeart/2005/8/layout/list1"/>
    <dgm:cxn modelId="{AC0A4297-A084-F242-AFAE-B17CFE730F48}" type="presParOf" srcId="{CE04FE50-1789-DF4D-B8B7-E85F11B53EC7}" destId="{22A2A59F-A2B1-4C4D-9A13-A9E81CA5CD30}" srcOrd="16" destOrd="0" presId="urn:microsoft.com/office/officeart/2005/8/layout/list1"/>
    <dgm:cxn modelId="{4DAD430B-8B20-1B4D-8EC9-52D5081BB204}" type="presParOf" srcId="{22A2A59F-A2B1-4C4D-9A13-A9E81CA5CD30}" destId="{69AF9918-8350-E54C-8317-A6B684C4B8FF}" srcOrd="0" destOrd="0" presId="urn:microsoft.com/office/officeart/2005/8/layout/list1"/>
    <dgm:cxn modelId="{F6A78AFF-64EE-6640-B454-95AA2B24AE10}" type="presParOf" srcId="{22A2A59F-A2B1-4C4D-9A13-A9E81CA5CD30}" destId="{BEA5A691-5823-5343-B8DD-AC780D71DE01}" srcOrd="1" destOrd="0" presId="urn:microsoft.com/office/officeart/2005/8/layout/list1"/>
    <dgm:cxn modelId="{39368A4A-4083-6641-8BDF-94569CAF45E7}" type="presParOf" srcId="{CE04FE50-1789-DF4D-B8B7-E85F11B53EC7}" destId="{43458780-25CD-364F-9442-79FD29190C63}" srcOrd="17" destOrd="0" presId="urn:microsoft.com/office/officeart/2005/8/layout/list1"/>
    <dgm:cxn modelId="{C19D71F4-C977-1844-A6BB-7B9AEA195A86}" type="presParOf" srcId="{CE04FE50-1789-DF4D-B8B7-E85F11B53EC7}" destId="{31E26A56-4BAF-4F4F-9243-4AFF3A38E57C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48FBB1-C296-4FF3-88A5-43835914A700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64A0A289-3FA5-4116-9D4B-D5E04F49EC5C}">
      <dgm:prSet custT="1"/>
      <dgm:spPr/>
      <dgm:t>
        <a:bodyPr/>
        <a:lstStyle/>
        <a:p>
          <a:r>
            <a:rPr lang="en-GB" sz="2800" b="0" i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Weight: 96 kg</a:t>
          </a:r>
          <a:endParaRPr lang="en-US" sz="2800" b="0" i="0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7D9255-F6A1-445A-9663-DDC00A9E524A}" type="parTrans" cxnId="{41093EDB-18A2-432C-B9BB-0D5021D2948B}">
      <dgm:prSet/>
      <dgm:spPr/>
      <dgm:t>
        <a:bodyPr/>
        <a:lstStyle/>
        <a:p>
          <a:endParaRPr lang="en-US"/>
        </a:p>
      </dgm:t>
    </dgm:pt>
    <dgm:pt modelId="{886F35AB-659D-4FD4-907C-BEF1A5E9CA87}" type="sibTrans" cxnId="{41093EDB-18A2-432C-B9BB-0D5021D2948B}">
      <dgm:prSet/>
      <dgm:spPr/>
      <dgm:t>
        <a:bodyPr/>
        <a:lstStyle/>
        <a:p>
          <a:endParaRPr lang="en-US"/>
        </a:p>
      </dgm:t>
    </dgm:pt>
    <dgm:pt modelId="{9C142216-45F0-4BCF-9ADC-4FBB538F96B0}">
      <dgm:prSet custT="1"/>
      <dgm:spPr/>
      <dgm:t>
        <a:bodyPr/>
        <a:lstStyle/>
        <a:p>
          <a:r>
            <a:rPr lang="en-GB" sz="2800" b="0" i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Height: 185 cm</a:t>
          </a:r>
          <a:endParaRPr lang="en-US" sz="2800" b="0" i="0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AFD8375-57F6-4768-BA5E-A698CDD19841}" type="parTrans" cxnId="{6C9C4CEE-CD6A-419E-B96C-225A7C6AE619}">
      <dgm:prSet/>
      <dgm:spPr/>
      <dgm:t>
        <a:bodyPr/>
        <a:lstStyle/>
        <a:p>
          <a:endParaRPr lang="en-US"/>
        </a:p>
      </dgm:t>
    </dgm:pt>
    <dgm:pt modelId="{C04458F8-E3BA-4D09-AF9F-C49CEEC3A65E}" type="sibTrans" cxnId="{6C9C4CEE-CD6A-419E-B96C-225A7C6AE619}">
      <dgm:prSet/>
      <dgm:spPr/>
      <dgm:t>
        <a:bodyPr/>
        <a:lstStyle/>
        <a:p>
          <a:endParaRPr lang="en-US"/>
        </a:p>
      </dgm:t>
    </dgm:pt>
    <dgm:pt modelId="{813CC18A-708A-4356-8700-B78B51BDF3D5}">
      <dgm:prSet custT="1"/>
      <dgm:spPr/>
      <dgm:t>
        <a:bodyPr/>
        <a:lstStyle/>
        <a:p>
          <a:r>
            <a:rPr lang="en-GB" sz="2800" b="0" i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BMI: 26.9 </a:t>
          </a:r>
          <a:endParaRPr lang="en-US" sz="2800" b="0" i="0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05E77E-E141-4E6D-A971-5DB461192660}" type="parTrans" cxnId="{3B50B6CE-83F9-46A7-87C8-E033CE315602}">
      <dgm:prSet/>
      <dgm:spPr/>
      <dgm:t>
        <a:bodyPr/>
        <a:lstStyle/>
        <a:p>
          <a:endParaRPr lang="en-US"/>
        </a:p>
      </dgm:t>
    </dgm:pt>
    <dgm:pt modelId="{27B73D81-071B-4FFF-A070-8253FCF7AD23}" type="sibTrans" cxnId="{3B50B6CE-83F9-46A7-87C8-E033CE315602}">
      <dgm:prSet/>
      <dgm:spPr/>
      <dgm:t>
        <a:bodyPr/>
        <a:lstStyle/>
        <a:p>
          <a:endParaRPr lang="en-US"/>
        </a:p>
      </dgm:t>
    </dgm:pt>
    <dgm:pt modelId="{5ECE9D3F-461C-4202-B06F-1D57294C2801}">
      <dgm:prSet custT="1"/>
      <dgm:spPr/>
      <dgm:t>
        <a:bodyPr/>
        <a:lstStyle/>
        <a:p>
          <a:r>
            <a:rPr lang="en-GB" sz="2800" b="0" i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Abdominal circumference: 106 cm</a:t>
          </a:r>
          <a:endParaRPr lang="en-US" sz="2800" b="0" i="0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BD31F2-5216-4379-8F56-85AA8F3914A3}" type="parTrans" cxnId="{2ED9FD5C-93C2-4C04-ABD5-8B023C7208E2}">
      <dgm:prSet/>
      <dgm:spPr/>
      <dgm:t>
        <a:bodyPr/>
        <a:lstStyle/>
        <a:p>
          <a:endParaRPr lang="en-US"/>
        </a:p>
      </dgm:t>
    </dgm:pt>
    <dgm:pt modelId="{6D3C0D90-32A6-4FCB-9C0C-F94EC32B926E}" type="sibTrans" cxnId="{2ED9FD5C-93C2-4C04-ABD5-8B023C7208E2}">
      <dgm:prSet/>
      <dgm:spPr/>
      <dgm:t>
        <a:bodyPr/>
        <a:lstStyle/>
        <a:p>
          <a:endParaRPr lang="en-US"/>
        </a:p>
      </dgm:t>
    </dgm:pt>
    <dgm:pt modelId="{F24614F9-0439-49B8-84A7-3AE498988ED5}">
      <dgm:prSet custT="1"/>
      <dgm:spPr/>
      <dgm:t>
        <a:bodyPr/>
        <a:lstStyle/>
        <a:p>
          <a:r>
            <a:rPr lang="en-GB" sz="2800" b="0" i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Normal heart sound</a:t>
          </a:r>
          <a:endParaRPr lang="en-US" sz="2800" b="0" i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3FFF98-A60B-4298-B5C6-678D981A6316}" type="parTrans" cxnId="{04145B68-8A14-437C-91B9-9E7CCF8D2006}">
      <dgm:prSet/>
      <dgm:spPr/>
      <dgm:t>
        <a:bodyPr/>
        <a:lstStyle/>
        <a:p>
          <a:endParaRPr lang="en-US"/>
        </a:p>
      </dgm:t>
    </dgm:pt>
    <dgm:pt modelId="{0C91927C-860D-477C-8AB0-994B656E688B}" type="sibTrans" cxnId="{04145B68-8A14-437C-91B9-9E7CCF8D2006}">
      <dgm:prSet/>
      <dgm:spPr/>
      <dgm:t>
        <a:bodyPr/>
        <a:lstStyle/>
        <a:p>
          <a:endParaRPr lang="en-US"/>
        </a:p>
      </dgm:t>
    </dgm:pt>
    <dgm:pt modelId="{E9AFD4C3-12F0-419B-AAC4-0A83BE051BB7}">
      <dgm:prSet custT="1"/>
      <dgm:spPr/>
      <dgm:t>
        <a:bodyPr/>
        <a:lstStyle/>
        <a:p>
          <a:r>
            <a:rPr lang="en-GB" sz="2800" b="0" i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No peripheral oedema</a:t>
          </a:r>
          <a:endParaRPr lang="en-US" sz="2800" b="0" i="0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DE6488-2BCC-4284-BDA4-6C1D8243A249}" type="parTrans" cxnId="{F8E24954-AFFC-4D8E-82C4-711F261BAC81}">
      <dgm:prSet/>
      <dgm:spPr/>
      <dgm:t>
        <a:bodyPr/>
        <a:lstStyle/>
        <a:p>
          <a:endParaRPr lang="en-US"/>
        </a:p>
      </dgm:t>
    </dgm:pt>
    <dgm:pt modelId="{C223002B-7C48-4DC8-849E-3DAD0BB889BA}" type="sibTrans" cxnId="{F8E24954-AFFC-4D8E-82C4-711F261BAC81}">
      <dgm:prSet/>
      <dgm:spPr/>
      <dgm:t>
        <a:bodyPr/>
        <a:lstStyle/>
        <a:p>
          <a:endParaRPr lang="en-US"/>
        </a:p>
      </dgm:t>
    </dgm:pt>
    <dgm:pt modelId="{80F0CA1D-EFC9-4688-ADF2-897A04FFE26A}">
      <dgm:prSet custT="1"/>
      <dgm:spPr/>
      <dgm:t>
        <a:bodyPr/>
        <a:lstStyle/>
        <a:p>
          <a:r>
            <a:rPr lang="en-GB" sz="2800" b="0" i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Normal peripheral pulses</a:t>
          </a:r>
          <a:endParaRPr lang="en-US" sz="2800" b="0" i="0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1FBAC4B-B36C-47E1-A479-D3A9536D0461}" type="parTrans" cxnId="{29CD3A4A-3EEA-436D-97BA-22E5EE828D79}">
      <dgm:prSet/>
      <dgm:spPr/>
      <dgm:t>
        <a:bodyPr/>
        <a:lstStyle/>
        <a:p>
          <a:endParaRPr lang="en-US"/>
        </a:p>
      </dgm:t>
    </dgm:pt>
    <dgm:pt modelId="{A8AFE1FE-680D-455B-B0F4-9871E624EE92}" type="sibTrans" cxnId="{29CD3A4A-3EEA-436D-97BA-22E5EE828D79}">
      <dgm:prSet/>
      <dgm:spPr/>
      <dgm:t>
        <a:bodyPr/>
        <a:lstStyle/>
        <a:p>
          <a:endParaRPr lang="en-US"/>
        </a:p>
      </dgm:t>
    </dgm:pt>
    <dgm:pt modelId="{BD0AD9E8-99A8-774E-979E-613D8D0E6C5E}" type="pres">
      <dgm:prSet presAssocID="{3B48FBB1-C296-4FF3-88A5-43835914A700}" presName="vert0" presStyleCnt="0">
        <dgm:presLayoutVars>
          <dgm:dir/>
          <dgm:animOne val="branch"/>
          <dgm:animLvl val="lvl"/>
        </dgm:presLayoutVars>
      </dgm:prSet>
      <dgm:spPr/>
    </dgm:pt>
    <dgm:pt modelId="{6A509BDA-662E-E248-A32B-8D607A288E2D}" type="pres">
      <dgm:prSet presAssocID="{64A0A289-3FA5-4116-9D4B-D5E04F49EC5C}" presName="thickLine" presStyleLbl="alignNode1" presStyleIdx="0" presStyleCnt="7"/>
      <dgm:spPr/>
    </dgm:pt>
    <dgm:pt modelId="{1304BF87-681B-5846-A41F-5D626E1A98A1}" type="pres">
      <dgm:prSet presAssocID="{64A0A289-3FA5-4116-9D4B-D5E04F49EC5C}" presName="horz1" presStyleCnt="0"/>
      <dgm:spPr/>
    </dgm:pt>
    <dgm:pt modelId="{1B2249C6-BB68-204F-A1CD-D3DB95ADF805}" type="pres">
      <dgm:prSet presAssocID="{64A0A289-3FA5-4116-9D4B-D5E04F49EC5C}" presName="tx1" presStyleLbl="revTx" presStyleIdx="0" presStyleCnt="7"/>
      <dgm:spPr/>
    </dgm:pt>
    <dgm:pt modelId="{602153CC-F39C-7848-B512-832B24405375}" type="pres">
      <dgm:prSet presAssocID="{64A0A289-3FA5-4116-9D4B-D5E04F49EC5C}" presName="vert1" presStyleCnt="0"/>
      <dgm:spPr/>
    </dgm:pt>
    <dgm:pt modelId="{C7BDE15B-3B82-CE4F-946E-9CA29D5B4EE0}" type="pres">
      <dgm:prSet presAssocID="{9C142216-45F0-4BCF-9ADC-4FBB538F96B0}" presName="thickLine" presStyleLbl="alignNode1" presStyleIdx="1" presStyleCnt="7"/>
      <dgm:spPr/>
    </dgm:pt>
    <dgm:pt modelId="{F2FF7ADC-3554-4A49-BA09-3DEEBA3243D1}" type="pres">
      <dgm:prSet presAssocID="{9C142216-45F0-4BCF-9ADC-4FBB538F96B0}" presName="horz1" presStyleCnt="0"/>
      <dgm:spPr/>
    </dgm:pt>
    <dgm:pt modelId="{25CC7BC8-5F07-304E-9AB0-7F51342CD506}" type="pres">
      <dgm:prSet presAssocID="{9C142216-45F0-4BCF-9ADC-4FBB538F96B0}" presName="tx1" presStyleLbl="revTx" presStyleIdx="1" presStyleCnt="7"/>
      <dgm:spPr/>
    </dgm:pt>
    <dgm:pt modelId="{B098C82E-7BDF-F34F-B600-AE351435DF89}" type="pres">
      <dgm:prSet presAssocID="{9C142216-45F0-4BCF-9ADC-4FBB538F96B0}" presName="vert1" presStyleCnt="0"/>
      <dgm:spPr/>
    </dgm:pt>
    <dgm:pt modelId="{7A66E1B8-37AD-7348-A6C6-B43998F6D240}" type="pres">
      <dgm:prSet presAssocID="{813CC18A-708A-4356-8700-B78B51BDF3D5}" presName="thickLine" presStyleLbl="alignNode1" presStyleIdx="2" presStyleCnt="7"/>
      <dgm:spPr/>
    </dgm:pt>
    <dgm:pt modelId="{91D62427-C1E9-6F4F-BD4B-0CF8A49DA037}" type="pres">
      <dgm:prSet presAssocID="{813CC18A-708A-4356-8700-B78B51BDF3D5}" presName="horz1" presStyleCnt="0"/>
      <dgm:spPr/>
    </dgm:pt>
    <dgm:pt modelId="{B469F00B-BCFD-7341-8733-C8085B19D683}" type="pres">
      <dgm:prSet presAssocID="{813CC18A-708A-4356-8700-B78B51BDF3D5}" presName="tx1" presStyleLbl="revTx" presStyleIdx="2" presStyleCnt="7"/>
      <dgm:spPr/>
    </dgm:pt>
    <dgm:pt modelId="{1F6C4A0C-82A3-4C4C-AD8A-3B797EBD0FEF}" type="pres">
      <dgm:prSet presAssocID="{813CC18A-708A-4356-8700-B78B51BDF3D5}" presName="vert1" presStyleCnt="0"/>
      <dgm:spPr/>
    </dgm:pt>
    <dgm:pt modelId="{59BF9022-C5C1-3045-9D7A-383C24D0A9F6}" type="pres">
      <dgm:prSet presAssocID="{5ECE9D3F-461C-4202-B06F-1D57294C2801}" presName="thickLine" presStyleLbl="alignNode1" presStyleIdx="3" presStyleCnt="7"/>
      <dgm:spPr/>
    </dgm:pt>
    <dgm:pt modelId="{80D17B86-35F3-084E-A4C6-628BA34B77FD}" type="pres">
      <dgm:prSet presAssocID="{5ECE9D3F-461C-4202-B06F-1D57294C2801}" presName="horz1" presStyleCnt="0"/>
      <dgm:spPr/>
    </dgm:pt>
    <dgm:pt modelId="{9F94AECA-E756-6E46-9358-36CE71C9A148}" type="pres">
      <dgm:prSet presAssocID="{5ECE9D3F-461C-4202-B06F-1D57294C2801}" presName="tx1" presStyleLbl="revTx" presStyleIdx="3" presStyleCnt="7"/>
      <dgm:spPr/>
    </dgm:pt>
    <dgm:pt modelId="{93DA9249-185F-FF41-B5BC-EDFEEFC39500}" type="pres">
      <dgm:prSet presAssocID="{5ECE9D3F-461C-4202-B06F-1D57294C2801}" presName="vert1" presStyleCnt="0"/>
      <dgm:spPr/>
    </dgm:pt>
    <dgm:pt modelId="{6B590527-0390-C047-8D07-7C160FBB5B3E}" type="pres">
      <dgm:prSet presAssocID="{F24614F9-0439-49B8-84A7-3AE498988ED5}" presName="thickLine" presStyleLbl="alignNode1" presStyleIdx="4" presStyleCnt="7"/>
      <dgm:spPr/>
    </dgm:pt>
    <dgm:pt modelId="{129DBDB2-5A43-9647-A836-4DF671D9278F}" type="pres">
      <dgm:prSet presAssocID="{F24614F9-0439-49B8-84A7-3AE498988ED5}" presName="horz1" presStyleCnt="0"/>
      <dgm:spPr/>
    </dgm:pt>
    <dgm:pt modelId="{05B1D086-0673-D347-A867-7A1680B9AACA}" type="pres">
      <dgm:prSet presAssocID="{F24614F9-0439-49B8-84A7-3AE498988ED5}" presName="tx1" presStyleLbl="revTx" presStyleIdx="4" presStyleCnt="7"/>
      <dgm:spPr/>
    </dgm:pt>
    <dgm:pt modelId="{9C96FF20-7147-324B-B874-1380B21D92BC}" type="pres">
      <dgm:prSet presAssocID="{F24614F9-0439-49B8-84A7-3AE498988ED5}" presName="vert1" presStyleCnt="0"/>
      <dgm:spPr/>
    </dgm:pt>
    <dgm:pt modelId="{A1AB9064-DCFF-894E-9C1F-40803AD316D9}" type="pres">
      <dgm:prSet presAssocID="{E9AFD4C3-12F0-419B-AAC4-0A83BE051BB7}" presName="thickLine" presStyleLbl="alignNode1" presStyleIdx="5" presStyleCnt="7"/>
      <dgm:spPr/>
    </dgm:pt>
    <dgm:pt modelId="{EA70D7C2-D207-734E-877B-467D87DA5680}" type="pres">
      <dgm:prSet presAssocID="{E9AFD4C3-12F0-419B-AAC4-0A83BE051BB7}" presName="horz1" presStyleCnt="0"/>
      <dgm:spPr/>
    </dgm:pt>
    <dgm:pt modelId="{A5121B55-7EB9-CD43-B8E9-032A99CC0F9D}" type="pres">
      <dgm:prSet presAssocID="{E9AFD4C3-12F0-419B-AAC4-0A83BE051BB7}" presName="tx1" presStyleLbl="revTx" presStyleIdx="5" presStyleCnt="7"/>
      <dgm:spPr/>
    </dgm:pt>
    <dgm:pt modelId="{F2FDFAA9-998B-7E4D-BF10-BF4C68A43884}" type="pres">
      <dgm:prSet presAssocID="{E9AFD4C3-12F0-419B-AAC4-0A83BE051BB7}" presName="vert1" presStyleCnt="0"/>
      <dgm:spPr/>
    </dgm:pt>
    <dgm:pt modelId="{57D27410-E003-7242-9044-6A75D8DE069E}" type="pres">
      <dgm:prSet presAssocID="{80F0CA1D-EFC9-4688-ADF2-897A04FFE26A}" presName="thickLine" presStyleLbl="alignNode1" presStyleIdx="6" presStyleCnt="7"/>
      <dgm:spPr/>
    </dgm:pt>
    <dgm:pt modelId="{76409A3D-64AC-9D4D-AFC4-FF69A3A05241}" type="pres">
      <dgm:prSet presAssocID="{80F0CA1D-EFC9-4688-ADF2-897A04FFE26A}" presName="horz1" presStyleCnt="0"/>
      <dgm:spPr/>
    </dgm:pt>
    <dgm:pt modelId="{B160D2A3-2F3C-A740-A880-36EC5EF93E0D}" type="pres">
      <dgm:prSet presAssocID="{80F0CA1D-EFC9-4688-ADF2-897A04FFE26A}" presName="tx1" presStyleLbl="revTx" presStyleIdx="6" presStyleCnt="7"/>
      <dgm:spPr/>
    </dgm:pt>
    <dgm:pt modelId="{5570B571-A1A4-1C45-B4DB-FDFCED3739B7}" type="pres">
      <dgm:prSet presAssocID="{80F0CA1D-EFC9-4688-ADF2-897A04FFE26A}" presName="vert1" presStyleCnt="0"/>
      <dgm:spPr/>
    </dgm:pt>
  </dgm:ptLst>
  <dgm:cxnLst>
    <dgm:cxn modelId="{1CC2670C-AA9A-2542-92E5-109E50238469}" type="presOf" srcId="{80F0CA1D-EFC9-4688-ADF2-897A04FFE26A}" destId="{B160D2A3-2F3C-A740-A880-36EC5EF93E0D}" srcOrd="0" destOrd="0" presId="urn:microsoft.com/office/officeart/2008/layout/LinedList"/>
    <dgm:cxn modelId="{FA16583A-4A9A-0A41-A166-2E52C1EEDC2E}" type="presOf" srcId="{E9AFD4C3-12F0-419B-AAC4-0A83BE051BB7}" destId="{A5121B55-7EB9-CD43-B8E9-032A99CC0F9D}" srcOrd="0" destOrd="0" presId="urn:microsoft.com/office/officeart/2008/layout/LinedList"/>
    <dgm:cxn modelId="{CFF9BB43-BB55-0348-8711-FB30AEA36F13}" type="presOf" srcId="{F24614F9-0439-49B8-84A7-3AE498988ED5}" destId="{05B1D086-0673-D347-A867-7A1680B9AACA}" srcOrd="0" destOrd="0" presId="urn:microsoft.com/office/officeart/2008/layout/LinedList"/>
    <dgm:cxn modelId="{29CD3A4A-3EEA-436D-97BA-22E5EE828D79}" srcId="{3B48FBB1-C296-4FF3-88A5-43835914A700}" destId="{80F0CA1D-EFC9-4688-ADF2-897A04FFE26A}" srcOrd="6" destOrd="0" parTransId="{31FBAC4B-B36C-47E1-A479-D3A9536D0461}" sibTransId="{A8AFE1FE-680D-455B-B0F4-9871E624EE92}"/>
    <dgm:cxn modelId="{F8E24954-AFFC-4D8E-82C4-711F261BAC81}" srcId="{3B48FBB1-C296-4FF3-88A5-43835914A700}" destId="{E9AFD4C3-12F0-419B-AAC4-0A83BE051BB7}" srcOrd="5" destOrd="0" parTransId="{A7DE6488-2BCC-4284-BDA4-6C1D8243A249}" sibTransId="{C223002B-7C48-4DC8-849E-3DAD0BB889BA}"/>
    <dgm:cxn modelId="{2ED9FD5C-93C2-4C04-ABD5-8B023C7208E2}" srcId="{3B48FBB1-C296-4FF3-88A5-43835914A700}" destId="{5ECE9D3F-461C-4202-B06F-1D57294C2801}" srcOrd="3" destOrd="0" parTransId="{19BD31F2-5216-4379-8F56-85AA8F3914A3}" sibTransId="{6D3C0D90-32A6-4FCB-9C0C-F94EC32B926E}"/>
    <dgm:cxn modelId="{04145B68-8A14-437C-91B9-9E7CCF8D2006}" srcId="{3B48FBB1-C296-4FF3-88A5-43835914A700}" destId="{F24614F9-0439-49B8-84A7-3AE498988ED5}" srcOrd="4" destOrd="0" parTransId="{D53FFF98-A60B-4298-B5C6-678D981A6316}" sibTransId="{0C91927C-860D-477C-8AB0-994B656E688B}"/>
    <dgm:cxn modelId="{63E5C083-6973-7D49-B93A-8B393ADF0ADD}" type="presOf" srcId="{813CC18A-708A-4356-8700-B78B51BDF3D5}" destId="{B469F00B-BCFD-7341-8733-C8085B19D683}" srcOrd="0" destOrd="0" presId="urn:microsoft.com/office/officeart/2008/layout/LinedList"/>
    <dgm:cxn modelId="{C86FED8C-7E53-0442-8DE1-A1E663607480}" type="presOf" srcId="{9C142216-45F0-4BCF-9ADC-4FBB538F96B0}" destId="{25CC7BC8-5F07-304E-9AB0-7F51342CD506}" srcOrd="0" destOrd="0" presId="urn:microsoft.com/office/officeart/2008/layout/LinedList"/>
    <dgm:cxn modelId="{13B96C97-D176-EA43-9C41-5042B317BE3A}" type="presOf" srcId="{3B48FBB1-C296-4FF3-88A5-43835914A700}" destId="{BD0AD9E8-99A8-774E-979E-613D8D0E6C5E}" srcOrd="0" destOrd="0" presId="urn:microsoft.com/office/officeart/2008/layout/LinedList"/>
    <dgm:cxn modelId="{12F4769E-6D5D-5F43-8778-744BBEBCFBD8}" type="presOf" srcId="{5ECE9D3F-461C-4202-B06F-1D57294C2801}" destId="{9F94AECA-E756-6E46-9358-36CE71C9A148}" srcOrd="0" destOrd="0" presId="urn:microsoft.com/office/officeart/2008/layout/LinedList"/>
    <dgm:cxn modelId="{3B50B6CE-83F9-46A7-87C8-E033CE315602}" srcId="{3B48FBB1-C296-4FF3-88A5-43835914A700}" destId="{813CC18A-708A-4356-8700-B78B51BDF3D5}" srcOrd="2" destOrd="0" parTransId="{4605E77E-E141-4E6D-A971-5DB461192660}" sibTransId="{27B73D81-071B-4FFF-A070-8253FCF7AD23}"/>
    <dgm:cxn modelId="{41093EDB-18A2-432C-B9BB-0D5021D2948B}" srcId="{3B48FBB1-C296-4FF3-88A5-43835914A700}" destId="{64A0A289-3FA5-4116-9D4B-D5E04F49EC5C}" srcOrd="0" destOrd="0" parTransId="{7A7D9255-F6A1-445A-9663-DDC00A9E524A}" sibTransId="{886F35AB-659D-4FD4-907C-BEF1A5E9CA87}"/>
    <dgm:cxn modelId="{6C9C4CEE-CD6A-419E-B96C-225A7C6AE619}" srcId="{3B48FBB1-C296-4FF3-88A5-43835914A700}" destId="{9C142216-45F0-4BCF-9ADC-4FBB538F96B0}" srcOrd="1" destOrd="0" parTransId="{3AFD8375-57F6-4768-BA5E-A698CDD19841}" sibTransId="{C04458F8-E3BA-4D09-AF9F-C49CEEC3A65E}"/>
    <dgm:cxn modelId="{72E6FAF9-6820-DC46-A459-5B15CC7819CC}" type="presOf" srcId="{64A0A289-3FA5-4116-9D4B-D5E04F49EC5C}" destId="{1B2249C6-BB68-204F-A1CD-D3DB95ADF805}" srcOrd="0" destOrd="0" presId="urn:microsoft.com/office/officeart/2008/layout/LinedList"/>
    <dgm:cxn modelId="{4FF15BFF-6312-B644-9191-EE7649F6E59A}" type="presParOf" srcId="{BD0AD9E8-99A8-774E-979E-613D8D0E6C5E}" destId="{6A509BDA-662E-E248-A32B-8D607A288E2D}" srcOrd="0" destOrd="0" presId="urn:microsoft.com/office/officeart/2008/layout/LinedList"/>
    <dgm:cxn modelId="{66CBEC6B-E356-E949-8639-26A7E3809314}" type="presParOf" srcId="{BD0AD9E8-99A8-774E-979E-613D8D0E6C5E}" destId="{1304BF87-681B-5846-A41F-5D626E1A98A1}" srcOrd="1" destOrd="0" presId="urn:microsoft.com/office/officeart/2008/layout/LinedList"/>
    <dgm:cxn modelId="{FE6A6F97-2286-4340-AE58-0729952BD888}" type="presParOf" srcId="{1304BF87-681B-5846-A41F-5D626E1A98A1}" destId="{1B2249C6-BB68-204F-A1CD-D3DB95ADF805}" srcOrd="0" destOrd="0" presId="urn:microsoft.com/office/officeart/2008/layout/LinedList"/>
    <dgm:cxn modelId="{66E1BD00-0893-354D-A576-760284138554}" type="presParOf" srcId="{1304BF87-681B-5846-A41F-5D626E1A98A1}" destId="{602153CC-F39C-7848-B512-832B24405375}" srcOrd="1" destOrd="0" presId="urn:microsoft.com/office/officeart/2008/layout/LinedList"/>
    <dgm:cxn modelId="{5EB88B3A-62B4-464D-8753-3ECDE21F052F}" type="presParOf" srcId="{BD0AD9E8-99A8-774E-979E-613D8D0E6C5E}" destId="{C7BDE15B-3B82-CE4F-946E-9CA29D5B4EE0}" srcOrd="2" destOrd="0" presId="urn:microsoft.com/office/officeart/2008/layout/LinedList"/>
    <dgm:cxn modelId="{D667E97A-AF4B-1E40-B041-BB0EF74C85C4}" type="presParOf" srcId="{BD0AD9E8-99A8-774E-979E-613D8D0E6C5E}" destId="{F2FF7ADC-3554-4A49-BA09-3DEEBA3243D1}" srcOrd="3" destOrd="0" presId="urn:microsoft.com/office/officeart/2008/layout/LinedList"/>
    <dgm:cxn modelId="{A6E89611-FC7D-504D-AF9C-7302CF85889B}" type="presParOf" srcId="{F2FF7ADC-3554-4A49-BA09-3DEEBA3243D1}" destId="{25CC7BC8-5F07-304E-9AB0-7F51342CD506}" srcOrd="0" destOrd="0" presId="urn:microsoft.com/office/officeart/2008/layout/LinedList"/>
    <dgm:cxn modelId="{FFE2BA87-E695-9447-AB83-BF12337294C4}" type="presParOf" srcId="{F2FF7ADC-3554-4A49-BA09-3DEEBA3243D1}" destId="{B098C82E-7BDF-F34F-B600-AE351435DF89}" srcOrd="1" destOrd="0" presId="urn:microsoft.com/office/officeart/2008/layout/LinedList"/>
    <dgm:cxn modelId="{7973CD3F-2A92-7748-90E6-026E57339064}" type="presParOf" srcId="{BD0AD9E8-99A8-774E-979E-613D8D0E6C5E}" destId="{7A66E1B8-37AD-7348-A6C6-B43998F6D240}" srcOrd="4" destOrd="0" presId="urn:microsoft.com/office/officeart/2008/layout/LinedList"/>
    <dgm:cxn modelId="{48B42856-E25E-C64F-846F-2832A19F95F2}" type="presParOf" srcId="{BD0AD9E8-99A8-774E-979E-613D8D0E6C5E}" destId="{91D62427-C1E9-6F4F-BD4B-0CF8A49DA037}" srcOrd="5" destOrd="0" presId="urn:microsoft.com/office/officeart/2008/layout/LinedList"/>
    <dgm:cxn modelId="{2DA07557-0122-E541-950A-4F75999AB6EE}" type="presParOf" srcId="{91D62427-C1E9-6F4F-BD4B-0CF8A49DA037}" destId="{B469F00B-BCFD-7341-8733-C8085B19D683}" srcOrd="0" destOrd="0" presId="urn:microsoft.com/office/officeart/2008/layout/LinedList"/>
    <dgm:cxn modelId="{1A57E10D-58FA-1D4A-A22E-540EF02C0321}" type="presParOf" srcId="{91D62427-C1E9-6F4F-BD4B-0CF8A49DA037}" destId="{1F6C4A0C-82A3-4C4C-AD8A-3B797EBD0FEF}" srcOrd="1" destOrd="0" presId="urn:microsoft.com/office/officeart/2008/layout/LinedList"/>
    <dgm:cxn modelId="{6670C8FB-E018-174E-B5F2-5530579A13D9}" type="presParOf" srcId="{BD0AD9E8-99A8-774E-979E-613D8D0E6C5E}" destId="{59BF9022-C5C1-3045-9D7A-383C24D0A9F6}" srcOrd="6" destOrd="0" presId="urn:microsoft.com/office/officeart/2008/layout/LinedList"/>
    <dgm:cxn modelId="{6D11198D-056F-F74E-AF71-A60F3529823F}" type="presParOf" srcId="{BD0AD9E8-99A8-774E-979E-613D8D0E6C5E}" destId="{80D17B86-35F3-084E-A4C6-628BA34B77FD}" srcOrd="7" destOrd="0" presId="urn:microsoft.com/office/officeart/2008/layout/LinedList"/>
    <dgm:cxn modelId="{50D65B58-6FD8-F14A-A842-40E957468E23}" type="presParOf" srcId="{80D17B86-35F3-084E-A4C6-628BA34B77FD}" destId="{9F94AECA-E756-6E46-9358-36CE71C9A148}" srcOrd="0" destOrd="0" presId="urn:microsoft.com/office/officeart/2008/layout/LinedList"/>
    <dgm:cxn modelId="{52A9B7CA-47AA-6246-B1B7-8BE79B5F85F4}" type="presParOf" srcId="{80D17B86-35F3-084E-A4C6-628BA34B77FD}" destId="{93DA9249-185F-FF41-B5BC-EDFEEFC39500}" srcOrd="1" destOrd="0" presId="urn:microsoft.com/office/officeart/2008/layout/LinedList"/>
    <dgm:cxn modelId="{C6B119A7-17C2-3346-ACAA-BE9CA77F934F}" type="presParOf" srcId="{BD0AD9E8-99A8-774E-979E-613D8D0E6C5E}" destId="{6B590527-0390-C047-8D07-7C160FBB5B3E}" srcOrd="8" destOrd="0" presId="urn:microsoft.com/office/officeart/2008/layout/LinedList"/>
    <dgm:cxn modelId="{D6200955-E4CC-654A-81D0-BBB851AB2EC1}" type="presParOf" srcId="{BD0AD9E8-99A8-774E-979E-613D8D0E6C5E}" destId="{129DBDB2-5A43-9647-A836-4DF671D9278F}" srcOrd="9" destOrd="0" presId="urn:microsoft.com/office/officeart/2008/layout/LinedList"/>
    <dgm:cxn modelId="{13F2F302-ED36-B14C-9E1A-7E5861D5768E}" type="presParOf" srcId="{129DBDB2-5A43-9647-A836-4DF671D9278F}" destId="{05B1D086-0673-D347-A867-7A1680B9AACA}" srcOrd="0" destOrd="0" presId="urn:microsoft.com/office/officeart/2008/layout/LinedList"/>
    <dgm:cxn modelId="{92B1BA35-FCF4-F049-8E06-918BDC17D323}" type="presParOf" srcId="{129DBDB2-5A43-9647-A836-4DF671D9278F}" destId="{9C96FF20-7147-324B-B874-1380B21D92BC}" srcOrd="1" destOrd="0" presId="urn:microsoft.com/office/officeart/2008/layout/LinedList"/>
    <dgm:cxn modelId="{4BF64F0F-8A50-BF4A-BD55-BD2CBA7C041D}" type="presParOf" srcId="{BD0AD9E8-99A8-774E-979E-613D8D0E6C5E}" destId="{A1AB9064-DCFF-894E-9C1F-40803AD316D9}" srcOrd="10" destOrd="0" presId="urn:microsoft.com/office/officeart/2008/layout/LinedList"/>
    <dgm:cxn modelId="{80B03597-D51E-2C4A-AB77-EB35E0C67977}" type="presParOf" srcId="{BD0AD9E8-99A8-774E-979E-613D8D0E6C5E}" destId="{EA70D7C2-D207-734E-877B-467D87DA5680}" srcOrd="11" destOrd="0" presId="urn:microsoft.com/office/officeart/2008/layout/LinedList"/>
    <dgm:cxn modelId="{15BA2095-19A8-EA49-94B8-E32643CBD2A6}" type="presParOf" srcId="{EA70D7C2-D207-734E-877B-467D87DA5680}" destId="{A5121B55-7EB9-CD43-B8E9-032A99CC0F9D}" srcOrd="0" destOrd="0" presId="urn:microsoft.com/office/officeart/2008/layout/LinedList"/>
    <dgm:cxn modelId="{A0821D7A-F65B-BE48-ACF3-CEBE86885769}" type="presParOf" srcId="{EA70D7C2-D207-734E-877B-467D87DA5680}" destId="{F2FDFAA9-998B-7E4D-BF10-BF4C68A43884}" srcOrd="1" destOrd="0" presId="urn:microsoft.com/office/officeart/2008/layout/LinedList"/>
    <dgm:cxn modelId="{2E9BC6EA-1906-5B4F-84CC-BC725F1019ED}" type="presParOf" srcId="{BD0AD9E8-99A8-774E-979E-613D8D0E6C5E}" destId="{57D27410-E003-7242-9044-6A75D8DE069E}" srcOrd="12" destOrd="0" presId="urn:microsoft.com/office/officeart/2008/layout/LinedList"/>
    <dgm:cxn modelId="{A7BEB69C-78C2-D048-8414-392D35D73FF8}" type="presParOf" srcId="{BD0AD9E8-99A8-774E-979E-613D8D0E6C5E}" destId="{76409A3D-64AC-9D4D-AFC4-FF69A3A05241}" srcOrd="13" destOrd="0" presId="urn:microsoft.com/office/officeart/2008/layout/LinedList"/>
    <dgm:cxn modelId="{BA524CBB-5358-9641-B26D-72194314A0DC}" type="presParOf" srcId="{76409A3D-64AC-9D4D-AFC4-FF69A3A05241}" destId="{B160D2A3-2F3C-A740-A880-36EC5EF93E0D}" srcOrd="0" destOrd="0" presId="urn:microsoft.com/office/officeart/2008/layout/LinedList"/>
    <dgm:cxn modelId="{5C7717BF-DEF3-654B-9935-6A38364D2C8D}" type="presParOf" srcId="{76409A3D-64AC-9D4D-AFC4-FF69A3A05241}" destId="{5570B571-A1A4-1C45-B4DB-FDFCED3739B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5FF3DF0-19B2-4918-8E87-C3991913F0AA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C996C3CC-2206-4F3B-9EDB-D1643874D689}">
      <dgm:prSet/>
      <dgm:spPr/>
      <dgm:t>
        <a:bodyPr/>
        <a:lstStyle/>
        <a:p>
          <a:pPr>
            <a:defRPr b="1"/>
          </a:pPr>
          <a:r>
            <a:rPr lang="en-GB" b="1" i="0"/>
            <a:t>Ocular fundus </a:t>
          </a:r>
          <a:endParaRPr lang="en-US"/>
        </a:p>
      </dgm:t>
    </dgm:pt>
    <dgm:pt modelId="{7836265B-1083-4E98-89B7-358A69AF3188}" type="parTrans" cxnId="{DF42ABE9-BA81-416E-8F48-ABB9D5AE4708}">
      <dgm:prSet/>
      <dgm:spPr/>
      <dgm:t>
        <a:bodyPr/>
        <a:lstStyle/>
        <a:p>
          <a:endParaRPr lang="en-US"/>
        </a:p>
      </dgm:t>
    </dgm:pt>
    <dgm:pt modelId="{5AD5C44F-EF11-4139-9CE2-987034BF7EC6}" type="sibTrans" cxnId="{DF42ABE9-BA81-416E-8F48-ABB9D5AE4708}">
      <dgm:prSet/>
      <dgm:spPr/>
      <dgm:t>
        <a:bodyPr/>
        <a:lstStyle/>
        <a:p>
          <a:endParaRPr lang="en-US"/>
        </a:p>
      </dgm:t>
    </dgm:pt>
    <dgm:pt modelId="{B4B82428-9858-415B-A2E2-545C2FA5A880}">
      <dgm:prSet/>
      <dgm:spPr/>
      <dgm:t>
        <a:bodyPr/>
        <a:lstStyle/>
        <a:p>
          <a:r>
            <a:rPr lang="en-GB" b="0" i="0" dirty="0"/>
            <a:t>Stage 2 hypertensive retinopathy</a:t>
          </a:r>
          <a:endParaRPr lang="en-US" dirty="0"/>
        </a:p>
      </dgm:t>
    </dgm:pt>
    <dgm:pt modelId="{B395BE8E-E09D-4764-B9CF-848FD33AC0FD}" type="parTrans" cxnId="{3E5CDA93-7AD7-4D11-BD84-34AD6BF2ED2A}">
      <dgm:prSet/>
      <dgm:spPr/>
      <dgm:t>
        <a:bodyPr/>
        <a:lstStyle/>
        <a:p>
          <a:endParaRPr lang="en-US"/>
        </a:p>
      </dgm:t>
    </dgm:pt>
    <dgm:pt modelId="{5ED2FA48-25AB-4A35-BA80-42F3001B007D}" type="sibTrans" cxnId="{3E5CDA93-7AD7-4D11-BD84-34AD6BF2ED2A}">
      <dgm:prSet/>
      <dgm:spPr/>
      <dgm:t>
        <a:bodyPr/>
        <a:lstStyle/>
        <a:p>
          <a:endParaRPr lang="en-US"/>
        </a:p>
      </dgm:t>
    </dgm:pt>
    <dgm:pt modelId="{CCF74E34-C122-4B6A-9762-81A5ED5EA681}">
      <dgm:prSet/>
      <dgm:spPr/>
      <dgm:t>
        <a:bodyPr/>
        <a:lstStyle/>
        <a:p>
          <a:pPr>
            <a:defRPr b="1"/>
          </a:pPr>
          <a:r>
            <a:rPr lang="en-GB" b="1" i="0"/>
            <a:t>ECG</a:t>
          </a:r>
          <a:endParaRPr lang="en-US"/>
        </a:p>
      </dgm:t>
    </dgm:pt>
    <dgm:pt modelId="{5C8DA79D-69EF-4824-87B2-B9C6656AADC2}" type="parTrans" cxnId="{75AA389C-0453-45A5-AD1B-860BE6C06484}">
      <dgm:prSet/>
      <dgm:spPr/>
      <dgm:t>
        <a:bodyPr/>
        <a:lstStyle/>
        <a:p>
          <a:endParaRPr lang="en-US"/>
        </a:p>
      </dgm:t>
    </dgm:pt>
    <dgm:pt modelId="{4555AE5F-C578-460A-B085-2481C8A375E9}" type="sibTrans" cxnId="{75AA389C-0453-45A5-AD1B-860BE6C06484}">
      <dgm:prSet/>
      <dgm:spPr/>
      <dgm:t>
        <a:bodyPr/>
        <a:lstStyle/>
        <a:p>
          <a:endParaRPr lang="en-US"/>
        </a:p>
      </dgm:t>
    </dgm:pt>
    <dgm:pt modelId="{72E95159-0891-42C8-8394-A7A7B6AA38E7}">
      <dgm:prSet/>
      <dgm:spPr/>
      <dgm:t>
        <a:bodyPr/>
        <a:lstStyle/>
        <a:p>
          <a:r>
            <a:rPr lang="en-GB" b="0" i="0"/>
            <a:t>Sinus rhythm 80 bpm, ST alteration</a:t>
          </a:r>
          <a:endParaRPr lang="en-US"/>
        </a:p>
      </dgm:t>
    </dgm:pt>
    <dgm:pt modelId="{EE33ED7D-AD77-413E-86B7-43A351F23157}" type="parTrans" cxnId="{5166CBA6-CACE-486B-8027-6CE2B90E7A5F}">
      <dgm:prSet/>
      <dgm:spPr/>
      <dgm:t>
        <a:bodyPr/>
        <a:lstStyle/>
        <a:p>
          <a:endParaRPr lang="en-US"/>
        </a:p>
      </dgm:t>
    </dgm:pt>
    <dgm:pt modelId="{3CB7DC99-37E9-4710-861E-9E6827088CD1}" type="sibTrans" cxnId="{5166CBA6-CACE-486B-8027-6CE2B90E7A5F}">
      <dgm:prSet/>
      <dgm:spPr/>
      <dgm:t>
        <a:bodyPr/>
        <a:lstStyle/>
        <a:p>
          <a:endParaRPr lang="en-US"/>
        </a:p>
      </dgm:t>
    </dgm:pt>
    <dgm:pt modelId="{17389EA8-BF45-4729-9400-F59A6D87F793}">
      <dgm:prSet/>
      <dgm:spPr/>
      <dgm:t>
        <a:bodyPr/>
        <a:lstStyle/>
        <a:p>
          <a:pPr>
            <a:defRPr b="1"/>
          </a:pPr>
          <a:r>
            <a:rPr lang="en-GB" b="1" i="0"/>
            <a:t>Echocardiography</a:t>
          </a:r>
          <a:endParaRPr lang="en-US"/>
        </a:p>
      </dgm:t>
    </dgm:pt>
    <dgm:pt modelId="{6DF52C6D-A2C1-4274-990C-69B8DB3CFD96}" type="parTrans" cxnId="{FCEA2CD2-6DC6-4C1D-9B51-063C7816C907}">
      <dgm:prSet/>
      <dgm:spPr/>
      <dgm:t>
        <a:bodyPr/>
        <a:lstStyle/>
        <a:p>
          <a:endParaRPr lang="en-US"/>
        </a:p>
      </dgm:t>
    </dgm:pt>
    <dgm:pt modelId="{86835165-4EB1-4DCE-A7D8-760C378D39BF}" type="sibTrans" cxnId="{FCEA2CD2-6DC6-4C1D-9B51-063C7816C907}">
      <dgm:prSet/>
      <dgm:spPr/>
      <dgm:t>
        <a:bodyPr/>
        <a:lstStyle/>
        <a:p>
          <a:endParaRPr lang="en-US"/>
        </a:p>
      </dgm:t>
    </dgm:pt>
    <dgm:pt modelId="{D4602FEC-7A9F-43E5-BB98-A95872D5A3B3}">
      <dgm:prSet/>
      <dgm:spPr/>
      <dgm:t>
        <a:bodyPr/>
        <a:lstStyle/>
        <a:p>
          <a:r>
            <a:rPr lang="en-GB" b="0" i="0"/>
            <a:t>LV hypertrophy, small enlargement of left atrium</a:t>
          </a:r>
          <a:endParaRPr lang="en-US"/>
        </a:p>
      </dgm:t>
    </dgm:pt>
    <dgm:pt modelId="{9F3ADAE9-920E-4E01-8BCC-1640C0D35491}" type="parTrans" cxnId="{7D635CCC-4078-4E67-A083-F473C2443086}">
      <dgm:prSet/>
      <dgm:spPr/>
      <dgm:t>
        <a:bodyPr/>
        <a:lstStyle/>
        <a:p>
          <a:endParaRPr lang="en-US"/>
        </a:p>
      </dgm:t>
    </dgm:pt>
    <dgm:pt modelId="{48B971E2-DCC2-4FB3-BFC9-081CBD3E2CCA}" type="sibTrans" cxnId="{7D635CCC-4078-4E67-A083-F473C2443086}">
      <dgm:prSet/>
      <dgm:spPr/>
      <dgm:t>
        <a:bodyPr/>
        <a:lstStyle/>
        <a:p>
          <a:endParaRPr lang="en-US"/>
        </a:p>
      </dgm:t>
    </dgm:pt>
    <dgm:pt modelId="{2A62B501-93C9-4C44-9E7C-64840370A7E0}">
      <dgm:prSet/>
      <dgm:spPr/>
      <dgm:t>
        <a:bodyPr/>
        <a:lstStyle/>
        <a:p>
          <a:r>
            <a:rPr lang="en-GB" b="0" i="0"/>
            <a:t>Normal ventricular function</a:t>
          </a:r>
          <a:endParaRPr lang="en-US"/>
        </a:p>
      </dgm:t>
    </dgm:pt>
    <dgm:pt modelId="{91EA8C6C-5FFF-4BC4-B367-289BF8BFD74C}" type="parTrans" cxnId="{A7EDB04D-E978-4EF5-8B70-C2F75BE10AD0}">
      <dgm:prSet/>
      <dgm:spPr/>
      <dgm:t>
        <a:bodyPr/>
        <a:lstStyle/>
        <a:p>
          <a:endParaRPr lang="en-US"/>
        </a:p>
      </dgm:t>
    </dgm:pt>
    <dgm:pt modelId="{CE3876EA-22D8-4642-BBEC-6122C09CCAC9}" type="sibTrans" cxnId="{A7EDB04D-E978-4EF5-8B70-C2F75BE10AD0}">
      <dgm:prSet/>
      <dgm:spPr/>
      <dgm:t>
        <a:bodyPr/>
        <a:lstStyle/>
        <a:p>
          <a:endParaRPr lang="en-US"/>
        </a:p>
      </dgm:t>
    </dgm:pt>
    <dgm:pt modelId="{171371CD-4784-4910-A1A3-0127E5FF2C1D}" type="pres">
      <dgm:prSet presAssocID="{55FF3DF0-19B2-4918-8E87-C3991913F0AA}" presName="root" presStyleCnt="0">
        <dgm:presLayoutVars>
          <dgm:dir/>
          <dgm:resizeHandles val="exact"/>
        </dgm:presLayoutVars>
      </dgm:prSet>
      <dgm:spPr/>
    </dgm:pt>
    <dgm:pt modelId="{25172730-63F8-4E63-B42D-698F6E45F2D6}" type="pres">
      <dgm:prSet presAssocID="{C996C3CC-2206-4F3B-9EDB-D1643874D689}" presName="compNode" presStyleCnt="0"/>
      <dgm:spPr/>
    </dgm:pt>
    <dgm:pt modelId="{C9A4C709-93B9-42A6-9B13-EBEF1A2EA89C}" type="pres">
      <dgm:prSet presAssocID="{C996C3CC-2206-4F3B-9EDB-D1643874D68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9B87B3AB-73C5-4688-9460-D6F09307C3C9}" type="pres">
      <dgm:prSet presAssocID="{C996C3CC-2206-4F3B-9EDB-D1643874D689}" presName="iconSpace" presStyleCnt="0"/>
      <dgm:spPr/>
    </dgm:pt>
    <dgm:pt modelId="{42FA8674-9D4C-471A-BC1E-3AADA36A3D63}" type="pres">
      <dgm:prSet presAssocID="{C996C3CC-2206-4F3B-9EDB-D1643874D689}" presName="parTx" presStyleLbl="revTx" presStyleIdx="0" presStyleCnt="6">
        <dgm:presLayoutVars>
          <dgm:chMax val="0"/>
          <dgm:chPref val="0"/>
        </dgm:presLayoutVars>
      </dgm:prSet>
      <dgm:spPr/>
    </dgm:pt>
    <dgm:pt modelId="{A5ADD870-30A8-4E4C-B4ED-1C9BD4ECBF44}" type="pres">
      <dgm:prSet presAssocID="{C996C3CC-2206-4F3B-9EDB-D1643874D689}" presName="txSpace" presStyleCnt="0"/>
      <dgm:spPr/>
    </dgm:pt>
    <dgm:pt modelId="{1F15C6B6-49CE-4664-82D1-A5CE65D8DB76}" type="pres">
      <dgm:prSet presAssocID="{C996C3CC-2206-4F3B-9EDB-D1643874D689}" presName="desTx" presStyleLbl="revTx" presStyleIdx="1" presStyleCnt="6">
        <dgm:presLayoutVars/>
      </dgm:prSet>
      <dgm:spPr/>
    </dgm:pt>
    <dgm:pt modelId="{057AAC91-EA59-4E42-88BA-6BE5BB9C21F6}" type="pres">
      <dgm:prSet presAssocID="{5AD5C44F-EF11-4139-9CE2-987034BF7EC6}" presName="sibTrans" presStyleCnt="0"/>
      <dgm:spPr/>
    </dgm:pt>
    <dgm:pt modelId="{B28F50C0-B192-4ED2-9B60-CEA20BE19438}" type="pres">
      <dgm:prSet presAssocID="{CCF74E34-C122-4B6A-9762-81A5ED5EA681}" presName="compNode" presStyleCnt="0"/>
      <dgm:spPr/>
    </dgm:pt>
    <dgm:pt modelId="{01B43E3B-5152-469E-B592-FE9479E372DF}" type="pres">
      <dgm:prSet presAssocID="{CCF74E34-C122-4B6A-9762-81A5ED5EA68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beat"/>
        </a:ext>
      </dgm:extLst>
    </dgm:pt>
    <dgm:pt modelId="{FB58E841-E078-4685-B388-291207D47F8B}" type="pres">
      <dgm:prSet presAssocID="{CCF74E34-C122-4B6A-9762-81A5ED5EA681}" presName="iconSpace" presStyleCnt="0"/>
      <dgm:spPr/>
    </dgm:pt>
    <dgm:pt modelId="{A10A93B8-FC8F-4CF2-96CB-2218EBE959DD}" type="pres">
      <dgm:prSet presAssocID="{CCF74E34-C122-4B6A-9762-81A5ED5EA681}" presName="parTx" presStyleLbl="revTx" presStyleIdx="2" presStyleCnt="6">
        <dgm:presLayoutVars>
          <dgm:chMax val="0"/>
          <dgm:chPref val="0"/>
        </dgm:presLayoutVars>
      </dgm:prSet>
      <dgm:spPr/>
    </dgm:pt>
    <dgm:pt modelId="{5D050D46-45F3-4CD4-A42D-3230485116DF}" type="pres">
      <dgm:prSet presAssocID="{CCF74E34-C122-4B6A-9762-81A5ED5EA681}" presName="txSpace" presStyleCnt="0"/>
      <dgm:spPr/>
    </dgm:pt>
    <dgm:pt modelId="{88658780-8752-4A98-9DC6-3417A83D89C5}" type="pres">
      <dgm:prSet presAssocID="{CCF74E34-C122-4B6A-9762-81A5ED5EA681}" presName="desTx" presStyleLbl="revTx" presStyleIdx="3" presStyleCnt="6">
        <dgm:presLayoutVars/>
      </dgm:prSet>
      <dgm:spPr/>
    </dgm:pt>
    <dgm:pt modelId="{3B85367F-1639-4EF7-BF95-41F19C7A7A4F}" type="pres">
      <dgm:prSet presAssocID="{4555AE5F-C578-460A-B085-2481C8A375E9}" presName="sibTrans" presStyleCnt="0"/>
      <dgm:spPr/>
    </dgm:pt>
    <dgm:pt modelId="{1D3D110B-AC2A-45AB-92B2-D74A7E53E5A5}" type="pres">
      <dgm:prSet presAssocID="{17389EA8-BF45-4729-9400-F59A6D87F793}" presName="compNode" presStyleCnt="0"/>
      <dgm:spPr/>
    </dgm:pt>
    <dgm:pt modelId="{CA09C15B-7BF9-4C63-BEBC-F5F6C0788121}" type="pres">
      <dgm:prSet presAssocID="{17389EA8-BF45-4729-9400-F59A6D87F79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 Organ"/>
        </a:ext>
      </dgm:extLst>
    </dgm:pt>
    <dgm:pt modelId="{01CB57F5-4221-4DFD-B985-8859A165E618}" type="pres">
      <dgm:prSet presAssocID="{17389EA8-BF45-4729-9400-F59A6D87F793}" presName="iconSpace" presStyleCnt="0"/>
      <dgm:spPr/>
    </dgm:pt>
    <dgm:pt modelId="{B0C1E810-5777-44F7-AC53-6C7461D9B7A4}" type="pres">
      <dgm:prSet presAssocID="{17389EA8-BF45-4729-9400-F59A6D87F793}" presName="parTx" presStyleLbl="revTx" presStyleIdx="4" presStyleCnt="6">
        <dgm:presLayoutVars>
          <dgm:chMax val="0"/>
          <dgm:chPref val="0"/>
        </dgm:presLayoutVars>
      </dgm:prSet>
      <dgm:spPr/>
    </dgm:pt>
    <dgm:pt modelId="{2ACBF5F2-B943-4397-ACE6-5BC339BB5C0E}" type="pres">
      <dgm:prSet presAssocID="{17389EA8-BF45-4729-9400-F59A6D87F793}" presName="txSpace" presStyleCnt="0"/>
      <dgm:spPr/>
    </dgm:pt>
    <dgm:pt modelId="{F57B9E40-9C3A-4432-9DDF-2946B86D7873}" type="pres">
      <dgm:prSet presAssocID="{17389EA8-BF45-4729-9400-F59A6D87F793}" presName="desTx" presStyleLbl="revTx" presStyleIdx="5" presStyleCnt="6">
        <dgm:presLayoutVars/>
      </dgm:prSet>
      <dgm:spPr/>
    </dgm:pt>
  </dgm:ptLst>
  <dgm:cxnLst>
    <dgm:cxn modelId="{CD780103-5FF3-4B6E-8614-C2A8CB49B708}" type="presOf" srcId="{CCF74E34-C122-4B6A-9762-81A5ED5EA681}" destId="{A10A93B8-FC8F-4CF2-96CB-2218EBE959DD}" srcOrd="0" destOrd="0" presId="urn:microsoft.com/office/officeart/2018/5/layout/CenteredIconLabelDescriptionList"/>
    <dgm:cxn modelId="{9D149B04-800A-4AC8-8796-4A5F803AEE38}" type="presOf" srcId="{D4602FEC-7A9F-43E5-BB98-A95872D5A3B3}" destId="{F57B9E40-9C3A-4432-9DDF-2946B86D7873}" srcOrd="0" destOrd="0" presId="urn:microsoft.com/office/officeart/2018/5/layout/CenteredIconLabelDescriptionList"/>
    <dgm:cxn modelId="{6F979213-526E-4231-AB88-82906CCA5CE5}" type="presOf" srcId="{17389EA8-BF45-4729-9400-F59A6D87F793}" destId="{B0C1E810-5777-44F7-AC53-6C7461D9B7A4}" srcOrd="0" destOrd="0" presId="urn:microsoft.com/office/officeart/2018/5/layout/CenteredIconLabelDescriptionList"/>
    <dgm:cxn modelId="{1A0B1C27-3488-4FC7-A2D3-BF9BC99E0BDE}" type="presOf" srcId="{55FF3DF0-19B2-4918-8E87-C3991913F0AA}" destId="{171371CD-4784-4910-A1A3-0127E5FF2C1D}" srcOrd="0" destOrd="0" presId="urn:microsoft.com/office/officeart/2018/5/layout/CenteredIconLabelDescriptionList"/>
    <dgm:cxn modelId="{A7EDB04D-E978-4EF5-8B70-C2F75BE10AD0}" srcId="{17389EA8-BF45-4729-9400-F59A6D87F793}" destId="{2A62B501-93C9-4C44-9E7C-64840370A7E0}" srcOrd="1" destOrd="0" parTransId="{91EA8C6C-5FFF-4BC4-B367-289BF8BFD74C}" sibTransId="{CE3876EA-22D8-4642-BBEC-6122C09CCAC9}"/>
    <dgm:cxn modelId="{A61ECC4D-7B17-4A22-A1EE-23F28B895739}" type="presOf" srcId="{B4B82428-9858-415B-A2E2-545C2FA5A880}" destId="{1F15C6B6-49CE-4664-82D1-A5CE65D8DB76}" srcOrd="0" destOrd="0" presId="urn:microsoft.com/office/officeart/2018/5/layout/CenteredIconLabelDescriptionList"/>
    <dgm:cxn modelId="{181B5E8B-FDCF-4991-8ADE-4FF7285CAF96}" type="presOf" srcId="{C996C3CC-2206-4F3B-9EDB-D1643874D689}" destId="{42FA8674-9D4C-471A-BC1E-3AADA36A3D63}" srcOrd="0" destOrd="0" presId="urn:microsoft.com/office/officeart/2018/5/layout/CenteredIconLabelDescriptionList"/>
    <dgm:cxn modelId="{3E5CDA93-7AD7-4D11-BD84-34AD6BF2ED2A}" srcId="{C996C3CC-2206-4F3B-9EDB-D1643874D689}" destId="{B4B82428-9858-415B-A2E2-545C2FA5A880}" srcOrd="0" destOrd="0" parTransId="{B395BE8E-E09D-4764-B9CF-848FD33AC0FD}" sibTransId="{5ED2FA48-25AB-4A35-BA80-42F3001B007D}"/>
    <dgm:cxn modelId="{75AA389C-0453-45A5-AD1B-860BE6C06484}" srcId="{55FF3DF0-19B2-4918-8E87-C3991913F0AA}" destId="{CCF74E34-C122-4B6A-9762-81A5ED5EA681}" srcOrd="1" destOrd="0" parTransId="{5C8DA79D-69EF-4824-87B2-B9C6656AADC2}" sibTransId="{4555AE5F-C578-460A-B085-2481C8A375E9}"/>
    <dgm:cxn modelId="{5166CBA6-CACE-486B-8027-6CE2B90E7A5F}" srcId="{CCF74E34-C122-4B6A-9762-81A5ED5EA681}" destId="{72E95159-0891-42C8-8394-A7A7B6AA38E7}" srcOrd="0" destOrd="0" parTransId="{EE33ED7D-AD77-413E-86B7-43A351F23157}" sibTransId="{3CB7DC99-37E9-4710-861E-9E6827088CD1}"/>
    <dgm:cxn modelId="{43BEE7AC-49DE-4664-9123-AD1D72A170B5}" type="presOf" srcId="{2A62B501-93C9-4C44-9E7C-64840370A7E0}" destId="{F57B9E40-9C3A-4432-9DDF-2946B86D7873}" srcOrd="0" destOrd="1" presId="urn:microsoft.com/office/officeart/2018/5/layout/CenteredIconLabelDescriptionList"/>
    <dgm:cxn modelId="{7D635CCC-4078-4E67-A083-F473C2443086}" srcId="{17389EA8-BF45-4729-9400-F59A6D87F793}" destId="{D4602FEC-7A9F-43E5-BB98-A95872D5A3B3}" srcOrd="0" destOrd="0" parTransId="{9F3ADAE9-920E-4E01-8BCC-1640C0D35491}" sibTransId="{48B971E2-DCC2-4FB3-BFC9-081CBD3E2CCA}"/>
    <dgm:cxn modelId="{FCEA2CD2-6DC6-4C1D-9B51-063C7816C907}" srcId="{55FF3DF0-19B2-4918-8E87-C3991913F0AA}" destId="{17389EA8-BF45-4729-9400-F59A6D87F793}" srcOrd="2" destOrd="0" parTransId="{6DF52C6D-A2C1-4274-990C-69B8DB3CFD96}" sibTransId="{86835165-4EB1-4DCE-A7D8-760C378D39BF}"/>
    <dgm:cxn modelId="{4D684CE4-B408-4EEB-82E6-5F8203CF75CA}" type="presOf" srcId="{72E95159-0891-42C8-8394-A7A7B6AA38E7}" destId="{88658780-8752-4A98-9DC6-3417A83D89C5}" srcOrd="0" destOrd="0" presId="urn:microsoft.com/office/officeart/2018/5/layout/CenteredIconLabelDescriptionList"/>
    <dgm:cxn modelId="{DF42ABE9-BA81-416E-8F48-ABB9D5AE4708}" srcId="{55FF3DF0-19B2-4918-8E87-C3991913F0AA}" destId="{C996C3CC-2206-4F3B-9EDB-D1643874D689}" srcOrd="0" destOrd="0" parTransId="{7836265B-1083-4E98-89B7-358A69AF3188}" sibTransId="{5AD5C44F-EF11-4139-9CE2-987034BF7EC6}"/>
    <dgm:cxn modelId="{4A4F8F26-61AF-48C2-9D72-6812319BF7CB}" type="presParOf" srcId="{171371CD-4784-4910-A1A3-0127E5FF2C1D}" destId="{25172730-63F8-4E63-B42D-698F6E45F2D6}" srcOrd="0" destOrd="0" presId="urn:microsoft.com/office/officeart/2018/5/layout/CenteredIconLabelDescriptionList"/>
    <dgm:cxn modelId="{D2A5DCAF-A575-4CB6-B250-26DD2F5C3005}" type="presParOf" srcId="{25172730-63F8-4E63-B42D-698F6E45F2D6}" destId="{C9A4C709-93B9-42A6-9B13-EBEF1A2EA89C}" srcOrd="0" destOrd="0" presId="urn:microsoft.com/office/officeart/2018/5/layout/CenteredIconLabelDescriptionList"/>
    <dgm:cxn modelId="{A282380B-E884-4C97-AA11-AD7C2079E27F}" type="presParOf" srcId="{25172730-63F8-4E63-B42D-698F6E45F2D6}" destId="{9B87B3AB-73C5-4688-9460-D6F09307C3C9}" srcOrd="1" destOrd="0" presId="urn:microsoft.com/office/officeart/2018/5/layout/CenteredIconLabelDescriptionList"/>
    <dgm:cxn modelId="{D7814FCA-3E6C-49A5-9168-239823F6397A}" type="presParOf" srcId="{25172730-63F8-4E63-B42D-698F6E45F2D6}" destId="{42FA8674-9D4C-471A-BC1E-3AADA36A3D63}" srcOrd="2" destOrd="0" presId="urn:microsoft.com/office/officeart/2018/5/layout/CenteredIconLabelDescriptionList"/>
    <dgm:cxn modelId="{CF5D3643-728C-4907-A15B-B937B4C3039E}" type="presParOf" srcId="{25172730-63F8-4E63-B42D-698F6E45F2D6}" destId="{A5ADD870-30A8-4E4C-B4ED-1C9BD4ECBF44}" srcOrd="3" destOrd="0" presId="urn:microsoft.com/office/officeart/2018/5/layout/CenteredIconLabelDescriptionList"/>
    <dgm:cxn modelId="{C682ADC3-3C67-4F02-AD7F-6E7EA3C8ADD2}" type="presParOf" srcId="{25172730-63F8-4E63-B42D-698F6E45F2D6}" destId="{1F15C6B6-49CE-4664-82D1-A5CE65D8DB76}" srcOrd="4" destOrd="0" presId="urn:microsoft.com/office/officeart/2018/5/layout/CenteredIconLabelDescriptionList"/>
    <dgm:cxn modelId="{241BE351-71DB-4760-A47B-241BFF133708}" type="presParOf" srcId="{171371CD-4784-4910-A1A3-0127E5FF2C1D}" destId="{057AAC91-EA59-4E42-88BA-6BE5BB9C21F6}" srcOrd="1" destOrd="0" presId="urn:microsoft.com/office/officeart/2018/5/layout/CenteredIconLabelDescriptionList"/>
    <dgm:cxn modelId="{917936C6-18F5-4BFB-B946-9D355ACE17CA}" type="presParOf" srcId="{171371CD-4784-4910-A1A3-0127E5FF2C1D}" destId="{B28F50C0-B192-4ED2-9B60-CEA20BE19438}" srcOrd="2" destOrd="0" presId="urn:microsoft.com/office/officeart/2018/5/layout/CenteredIconLabelDescriptionList"/>
    <dgm:cxn modelId="{65CCBA30-32D8-46C1-9FE6-63E419A29012}" type="presParOf" srcId="{B28F50C0-B192-4ED2-9B60-CEA20BE19438}" destId="{01B43E3B-5152-469E-B592-FE9479E372DF}" srcOrd="0" destOrd="0" presId="urn:microsoft.com/office/officeart/2018/5/layout/CenteredIconLabelDescriptionList"/>
    <dgm:cxn modelId="{69EAE929-5653-4CA9-BD85-634BDF8BACA8}" type="presParOf" srcId="{B28F50C0-B192-4ED2-9B60-CEA20BE19438}" destId="{FB58E841-E078-4685-B388-291207D47F8B}" srcOrd="1" destOrd="0" presId="urn:microsoft.com/office/officeart/2018/5/layout/CenteredIconLabelDescriptionList"/>
    <dgm:cxn modelId="{A7EE2E46-33F7-466F-B69E-D329919209A0}" type="presParOf" srcId="{B28F50C0-B192-4ED2-9B60-CEA20BE19438}" destId="{A10A93B8-FC8F-4CF2-96CB-2218EBE959DD}" srcOrd="2" destOrd="0" presId="urn:microsoft.com/office/officeart/2018/5/layout/CenteredIconLabelDescriptionList"/>
    <dgm:cxn modelId="{1B5F4747-E840-40C5-8FBB-146C2DC12736}" type="presParOf" srcId="{B28F50C0-B192-4ED2-9B60-CEA20BE19438}" destId="{5D050D46-45F3-4CD4-A42D-3230485116DF}" srcOrd="3" destOrd="0" presId="urn:microsoft.com/office/officeart/2018/5/layout/CenteredIconLabelDescriptionList"/>
    <dgm:cxn modelId="{33C4EEA8-60F0-453F-8428-8B31E973C549}" type="presParOf" srcId="{B28F50C0-B192-4ED2-9B60-CEA20BE19438}" destId="{88658780-8752-4A98-9DC6-3417A83D89C5}" srcOrd="4" destOrd="0" presId="urn:microsoft.com/office/officeart/2018/5/layout/CenteredIconLabelDescriptionList"/>
    <dgm:cxn modelId="{FD07571E-D5D3-44CA-A0B2-12F60ED73812}" type="presParOf" srcId="{171371CD-4784-4910-A1A3-0127E5FF2C1D}" destId="{3B85367F-1639-4EF7-BF95-41F19C7A7A4F}" srcOrd="3" destOrd="0" presId="urn:microsoft.com/office/officeart/2018/5/layout/CenteredIconLabelDescriptionList"/>
    <dgm:cxn modelId="{A44B57E6-2710-43EF-AF1A-74CE4E5413C5}" type="presParOf" srcId="{171371CD-4784-4910-A1A3-0127E5FF2C1D}" destId="{1D3D110B-AC2A-45AB-92B2-D74A7E53E5A5}" srcOrd="4" destOrd="0" presId="urn:microsoft.com/office/officeart/2018/5/layout/CenteredIconLabelDescriptionList"/>
    <dgm:cxn modelId="{F9E6EC41-3A0E-4729-BADA-6E64AF6D9277}" type="presParOf" srcId="{1D3D110B-AC2A-45AB-92B2-D74A7E53E5A5}" destId="{CA09C15B-7BF9-4C63-BEBC-F5F6C0788121}" srcOrd="0" destOrd="0" presId="urn:microsoft.com/office/officeart/2018/5/layout/CenteredIconLabelDescriptionList"/>
    <dgm:cxn modelId="{41C45AA3-3196-4D89-986B-B3D21D1D25BC}" type="presParOf" srcId="{1D3D110B-AC2A-45AB-92B2-D74A7E53E5A5}" destId="{01CB57F5-4221-4DFD-B985-8859A165E618}" srcOrd="1" destOrd="0" presId="urn:microsoft.com/office/officeart/2018/5/layout/CenteredIconLabelDescriptionList"/>
    <dgm:cxn modelId="{093D3444-3CF8-47C8-BCBD-B94D9DB4D233}" type="presParOf" srcId="{1D3D110B-AC2A-45AB-92B2-D74A7E53E5A5}" destId="{B0C1E810-5777-44F7-AC53-6C7461D9B7A4}" srcOrd="2" destOrd="0" presId="urn:microsoft.com/office/officeart/2018/5/layout/CenteredIconLabelDescriptionList"/>
    <dgm:cxn modelId="{1DEC50D3-271E-4465-96E9-0FDD29F70C50}" type="presParOf" srcId="{1D3D110B-AC2A-45AB-92B2-D74A7E53E5A5}" destId="{2ACBF5F2-B943-4397-ACE6-5BC339BB5C0E}" srcOrd="3" destOrd="0" presId="urn:microsoft.com/office/officeart/2018/5/layout/CenteredIconLabelDescriptionList"/>
    <dgm:cxn modelId="{28EA12D5-2EE0-40AF-8626-8216E7E8BCE3}" type="presParOf" srcId="{1D3D110B-AC2A-45AB-92B2-D74A7E53E5A5}" destId="{F57B9E40-9C3A-4432-9DDF-2946B86D7873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6451E94-3A7F-4ABC-9C76-98A429883A8E}" type="doc">
      <dgm:prSet loTypeId="urn:microsoft.com/office/officeart/2005/8/layout/hierarchy1" loCatId="hierarchy" qsTypeId="urn:microsoft.com/office/officeart/2005/8/quickstyle/simple2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594E16DD-8C0A-4EE4-B5CD-7A1C2022EC33}">
      <dgm:prSet/>
      <dgm:spPr/>
      <dgm:t>
        <a:bodyPr/>
        <a:lstStyle/>
        <a:p>
          <a:r>
            <a:rPr lang="en-GB" b="0" i="0" dirty="0">
              <a:solidFill>
                <a:schemeClr val="tx2"/>
              </a:solidFill>
            </a:rPr>
            <a:t>Substitute atorvastatin 40 mg with a fixed combination of rosuvastatin/ezetimibe </a:t>
          </a:r>
          <a:br>
            <a:rPr lang="en-GB" b="0" i="0" dirty="0">
              <a:solidFill>
                <a:schemeClr val="tx2"/>
              </a:solidFill>
            </a:rPr>
          </a:br>
          <a:r>
            <a:rPr lang="en-GB" b="0" i="0" dirty="0">
              <a:solidFill>
                <a:schemeClr val="tx2"/>
              </a:solidFill>
            </a:rPr>
            <a:t>(20 mg/10 mg)</a:t>
          </a:r>
          <a:endParaRPr lang="en-US" dirty="0">
            <a:solidFill>
              <a:schemeClr val="tx2"/>
            </a:solidFill>
          </a:endParaRPr>
        </a:p>
      </dgm:t>
    </dgm:pt>
    <dgm:pt modelId="{53EE0E3E-6A6F-4256-A4F8-D5F8614DA331}" type="parTrans" cxnId="{AFDE4274-E64D-4F56-A661-08C8E54B7713}">
      <dgm:prSet/>
      <dgm:spPr/>
      <dgm:t>
        <a:bodyPr/>
        <a:lstStyle/>
        <a:p>
          <a:endParaRPr lang="en-US"/>
        </a:p>
      </dgm:t>
    </dgm:pt>
    <dgm:pt modelId="{DA7ED349-DFF8-4983-868C-454779F01535}" type="sibTrans" cxnId="{AFDE4274-E64D-4F56-A661-08C8E54B7713}">
      <dgm:prSet/>
      <dgm:spPr/>
      <dgm:t>
        <a:bodyPr/>
        <a:lstStyle/>
        <a:p>
          <a:endParaRPr lang="en-US"/>
        </a:p>
      </dgm:t>
    </dgm:pt>
    <dgm:pt modelId="{0F9750D6-3228-464B-9DEB-229449A78685}">
      <dgm:prSet/>
      <dgm:spPr/>
      <dgm:t>
        <a:bodyPr/>
        <a:lstStyle/>
        <a:p>
          <a:r>
            <a:rPr lang="en-GB" b="0" i="0" dirty="0">
              <a:solidFill>
                <a:schemeClr val="tx2"/>
              </a:solidFill>
            </a:rPr>
            <a:t>All the other medications should be maintained </a:t>
          </a:r>
          <a:endParaRPr lang="en-US" dirty="0">
            <a:solidFill>
              <a:schemeClr val="tx2"/>
            </a:solidFill>
          </a:endParaRPr>
        </a:p>
      </dgm:t>
    </dgm:pt>
    <dgm:pt modelId="{D13D77C1-6F41-4175-9B36-92EEB1752FFB}" type="parTrans" cxnId="{FD0A3CD9-133B-4CA0-83EC-D385F839E606}">
      <dgm:prSet/>
      <dgm:spPr/>
      <dgm:t>
        <a:bodyPr/>
        <a:lstStyle/>
        <a:p>
          <a:endParaRPr lang="en-US"/>
        </a:p>
      </dgm:t>
    </dgm:pt>
    <dgm:pt modelId="{F47AE4BB-E936-4A47-8911-9552182ECF28}" type="sibTrans" cxnId="{FD0A3CD9-133B-4CA0-83EC-D385F839E606}">
      <dgm:prSet/>
      <dgm:spPr/>
      <dgm:t>
        <a:bodyPr/>
        <a:lstStyle/>
        <a:p>
          <a:endParaRPr lang="en-US"/>
        </a:p>
      </dgm:t>
    </dgm:pt>
    <dgm:pt modelId="{F6BB89C8-A8F2-FE44-97C0-F480A0DB801B}" type="pres">
      <dgm:prSet presAssocID="{16451E94-3A7F-4ABC-9C76-98A429883A8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7FEA879-33A2-244A-8A86-A4E643E9CEBD}" type="pres">
      <dgm:prSet presAssocID="{594E16DD-8C0A-4EE4-B5CD-7A1C2022EC33}" presName="hierRoot1" presStyleCnt="0"/>
      <dgm:spPr/>
    </dgm:pt>
    <dgm:pt modelId="{E63D1C77-3377-F848-9A0F-6A04B30956C3}" type="pres">
      <dgm:prSet presAssocID="{594E16DD-8C0A-4EE4-B5CD-7A1C2022EC33}" presName="composite" presStyleCnt="0"/>
      <dgm:spPr/>
    </dgm:pt>
    <dgm:pt modelId="{1819B0E0-1B25-9A46-A487-A9522EE3CAB6}" type="pres">
      <dgm:prSet presAssocID="{594E16DD-8C0A-4EE4-B5CD-7A1C2022EC33}" presName="background" presStyleLbl="node0" presStyleIdx="0" presStyleCnt="2"/>
      <dgm:spPr/>
    </dgm:pt>
    <dgm:pt modelId="{0D8EDA22-5A1D-654D-A972-5F8825468CE4}" type="pres">
      <dgm:prSet presAssocID="{594E16DD-8C0A-4EE4-B5CD-7A1C2022EC33}" presName="text" presStyleLbl="fgAcc0" presStyleIdx="0" presStyleCnt="2">
        <dgm:presLayoutVars>
          <dgm:chPref val="3"/>
        </dgm:presLayoutVars>
      </dgm:prSet>
      <dgm:spPr/>
    </dgm:pt>
    <dgm:pt modelId="{5696473A-5744-8543-AAB2-E25903711FB6}" type="pres">
      <dgm:prSet presAssocID="{594E16DD-8C0A-4EE4-B5CD-7A1C2022EC33}" presName="hierChild2" presStyleCnt="0"/>
      <dgm:spPr/>
    </dgm:pt>
    <dgm:pt modelId="{E609613E-B730-574D-8F43-210615150AA4}" type="pres">
      <dgm:prSet presAssocID="{0F9750D6-3228-464B-9DEB-229449A78685}" presName="hierRoot1" presStyleCnt="0"/>
      <dgm:spPr/>
    </dgm:pt>
    <dgm:pt modelId="{2FFE3CB1-F3BD-F74B-B293-5FE3F0903CE1}" type="pres">
      <dgm:prSet presAssocID="{0F9750D6-3228-464B-9DEB-229449A78685}" presName="composite" presStyleCnt="0"/>
      <dgm:spPr/>
    </dgm:pt>
    <dgm:pt modelId="{F995A0D2-5D01-6540-BB6A-7621E044CFF3}" type="pres">
      <dgm:prSet presAssocID="{0F9750D6-3228-464B-9DEB-229449A78685}" presName="background" presStyleLbl="node0" presStyleIdx="1" presStyleCnt="2"/>
      <dgm:spPr/>
    </dgm:pt>
    <dgm:pt modelId="{BFD8E768-B3BA-364C-ACFB-22AFBB2FDFE5}" type="pres">
      <dgm:prSet presAssocID="{0F9750D6-3228-464B-9DEB-229449A78685}" presName="text" presStyleLbl="fgAcc0" presStyleIdx="1" presStyleCnt="2">
        <dgm:presLayoutVars>
          <dgm:chPref val="3"/>
        </dgm:presLayoutVars>
      </dgm:prSet>
      <dgm:spPr/>
    </dgm:pt>
    <dgm:pt modelId="{05EDFDE2-F6E5-BB44-8051-8FB95CD83F4A}" type="pres">
      <dgm:prSet presAssocID="{0F9750D6-3228-464B-9DEB-229449A78685}" presName="hierChild2" presStyleCnt="0"/>
      <dgm:spPr/>
    </dgm:pt>
  </dgm:ptLst>
  <dgm:cxnLst>
    <dgm:cxn modelId="{BF285E65-8463-814B-B97E-C851EF700A31}" type="presOf" srcId="{594E16DD-8C0A-4EE4-B5CD-7A1C2022EC33}" destId="{0D8EDA22-5A1D-654D-A972-5F8825468CE4}" srcOrd="0" destOrd="0" presId="urn:microsoft.com/office/officeart/2005/8/layout/hierarchy1"/>
    <dgm:cxn modelId="{AFDE4274-E64D-4F56-A661-08C8E54B7713}" srcId="{16451E94-3A7F-4ABC-9C76-98A429883A8E}" destId="{594E16DD-8C0A-4EE4-B5CD-7A1C2022EC33}" srcOrd="0" destOrd="0" parTransId="{53EE0E3E-6A6F-4256-A4F8-D5F8614DA331}" sibTransId="{DA7ED349-DFF8-4983-868C-454779F01535}"/>
    <dgm:cxn modelId="{4D17D8B1-0526-5A4D-95E6-EF9AC4A14DEC}" type="presOf" srcId="{0F9750D6-3228-464B-9DEB-229449A78685}" destId="{BFD8E768-B3BA-364C-ACFB-22AFBB2FDFE5}" srcOrd="0" destOrd="0" presId="urn:microsoft.com/office/officeart/2005/8/layout/hierarchy1"/>
    <dgm:cxn modelId="{F5EE79BB-9ACA-1946-8939-9832B9C10189}" type="presOf" srcId="{16451E94-3A7F-4ABC-9C76-98A429883A8E}" destId="{F6BB89C8-A8F2-FE44-97C0-F480A0DB801B}" srcOrd="0" destOrd="0" presId="urn:microsoft.com/office/officeart/2005/8/layout/hierarchy1"/>
    <dgm:cxn modelId="{FD0A3CD9-133B-4CA0-83EC-D385F839E606}" srcId="{16451E94-3A7F-4ABC-9C76-98A429883A8E}" destId="{0F9750D6-3228-464B-9DEB-229449A78685}" srcOrd="1" destOrd="0" parTransId="{D13D77C1-6F41-4175-9B36-92EEB1752FFB}" sibTransId="{F47AE4BB-E936-4A47-8911-9552182ECF28}"/>
    <dgm:cxn modelId="{ACDD730E-0739-2E4B-AF46-3A10D1EB962F}" type="presParOf" srcId="{F6BB89C8-A8F2-FE44-97C0-F480A0DB801B}" destId="{97FEA879-33A2-244A-8A86-A4E643E9CEBD}" srcOrd="0" destOrd="0" presId="urn:microsoft.com/office/officeart/2005/8/layout/hierarchy1"/>
    <dgm:cxn modelId="{132F6394-2D15-FB49-A587-AF6CD134D439}" type="presParOf" srcId="{97FEA879-33A2-244A-8A86-A4E643E9CEBD}" destId="{E63D1C77-3377-F848-9A0F-6A04B30956C3}" srcOrd="0" destOrd="0" presId="urn:microsoft.com/office/officeart/2005/8/layout/hierarchy1"/>
    <dgm:cxn modelId="{4A342F37-B3CF-CD4E-AFC2-C9D22AC36F47}" type="presParOf" srcId="{E63D1C77-3377-F848-9A0F-6A04B30956C3}" destId="{1819B0E0-1B25-9A46-A487-A9522EE3CAB6}" srcOrd="0" destOrd="0" presId="urn:microsoft.com/office/officeart/2005/8/layout/hierarchy1"/>
    <dgm:cxn modelId="{83064E5F-0071-6646-A2FA-AC967863E695}" type="presParOf" srcId="{E63D1C77-3377-F848-9A0F-6A04B30956C3}" destId="{0D8EDA22-5A1D-654D-A972-5F8825468CE4}" srcOrd="1" destOrd="0" presId="urn:microsoft.com/office/officeart/2005/8/layout/hierarchy1"/>
    <dgm:cxn modelId="{9BEBEF5C-6F3C-C64B-9E5C-4106E9CC235D}" type="presParOf" srcId="{97FEA879-33A2-244A-8A86-A4E643E9CEBD}" destId="{5696473A-5744-8543-AAB2-E25903711FB6}" srcOrd="1" destOrd="0" presId="urn:microsoft.com/office/officeart/2005/8/layout/hierarchy1"/>
    <dgm:cxn modelId="{DBBE64DE-8970-7148-A0E5-69890309A697}" type="presParOf" srcId="{F6BB89C8-A8F2-FE44-97C0-F480A0DB801B}" destId="{E609613E-B730-574D-8F43-210615150AA4}" srcOrd="1" destOrd="0" presId="urn:microsoft.com/office/officeart/2005/8/layout/hierarchy1"/>
    <dgm:cxn modelId="{30B25A56-D9B4-1147-80CC-5A780E186C4F}" type="presParOf" srcId="{E609613E-B730-574D-8F43-210615150AA4}" destId="{2FFE3CB1-F3BD-F74B-B293-5FE3F0903CE1}" srcOrd="0" destOrd="0" presId="urn:microsoft.com/office/officeart/2005/8/layout/hierarchy1"/>
    <dgm:cxn modelId="{20A554FA-6A91-5349-A31B-54980FBBC074}" type="presParOf" srcId="{2FFE3CB1-F3BD-F74B-B293-5FE3F0903CE1}" destId="{F995A0D2-5D01-6540-BB6A-7621E044CFF3}" srcOrd="0" destOrd="0" presId="urn:microsoft.com/office/officeart/2005/8/layout/hierarchy1"/>
    <dgm:cxn modelId="{33FAB725-A0FA-7B47-81D6-5DD812197169}" type="presParOf" srcId="{2FFE3CB1-F3BD-F74B-B293-5FE3F0903CE1}" destId="{BFD8E768-B3BA-364C-ACFB-22AFBB2FDFE5}" srcOrd="1" destOrd="0" presId="urn:microsoft.com/office/officeart/2005/8/layout/hierarchy1"/>
    <dgm:cxn modelId="{0D716393-0125-8D41-A6C3-6E25730CE8C0}" type="presParOf" srcId="{E609613E-B730-574D-8F43-210615150AA4}" destId="{05EDFDE2-F6E5-BB44-8051-8FB95CD83F4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48968A-5B98-4A98-84A7-FFFC4BFA2AAD}">
      <dsp:nvSpPr>
        <dsp:cNvPr id="0" name=""/>
        <dsp:cNvSpPr/>
      </dsp:nvSpPr>
      <dsp:spPr>
        <a:xfrm>
          <a:off x="0" y="714"/>
          <a:ext cx="6815667" cy="167190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37FA8E-B895-4DAB-A11D-5D412F2C001B}">
      <dsp:nvSpPr>
        <dsp:cNvPr id="0" name=""/>
        <dsp:cNvSpPr/>
      </dsp:nvSpPr>
      <dsp:spPr>
        <a:xfrm>
          <a:off x="505752" y="376894"/>
          <a:ext cx="919550" cy="9195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379BC2-2F3E-4974-9630-A9DE95B65F02}">
      <dsp:nvSpPr>
        <dsp:cNvPr id="0" name=""/>
        <dsp:cNvSpPr/>
      </dsp:nvSpPr>
      <dsp:spPr>
        <a:xfrm>
          <a:off x="1931055" y="714"/>
          <a:ext cx="4884611" cy="1671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944" tIns="176944" rIns="176944" bIns="176944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A case in which we, the cardiologists, did well in acute coronary syndromes but badly in CVD prevention</a:t>
          </a:r>
          <a:endParaRPr lang="en-US" sz="2300" kern="1200"/>
        </a:p>
      </dsp:txBody>
      <dsp:txXfrm>
        <a:off x="1931055" y="714"/>
        <a:ext cx="4884611" cy="1671909"/>
      </dsp:txXfrm>
    </dsp:sp>
    <dsp:sp modelId="{990B7D87-CB12-4C0E-8089-5C72F8F7608E}">
      <dsp:nvSpPr>
        <dsp:cNvPr id="0" name=""/>
        <dsp:cNvSpPr/>
      </dsp:nvSpPr>
      <dsp:spPr>
        <a:xfrm>
          <a:off x="0" y="2090601"/>
          <a:ext cx="6815667" cy="167190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D82707-9D68-4F74-90B9-5D4B8A56AA1B}">
      <dsp:nvSpPr>
        <dsp:cNvPr id="0" name=""/>
        <dsp:cNvSpPr/>
      </dsp:nvSpPr>
      <dsp:spPr>
        <a:xfrm>
          <a:off x="505752" y="2466781"/>
          <a:ext cx="919550" cy="9195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107A4F-E3DC-472D-8D80-38CF09BB2F05}">
      <dsp:nvSpPr>
        <dsp:cNvPr id="0" name=""/>
        <dsp:cNvSpPr/>
      </dsp:nvSpPr>
      <dsp:spPr>
        <a:xfrm>
          <a:off x="1931055" y="2090601"/>
          <a:ext cx="4884611" cy="1671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944" tIns="176944" rIns="176944" bIns="176944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“The brain” contributed to worsen the situation…</a:t>
          </a:r>
          <a:endParaRPr lang="en-US" sz="2300" kern="1200"/>
        </a:p>
      </dsp:txBody>
      <dsp:txXfrm>
        <a:off x="1931055" y="2090601"/>
        <a:ext cx="4884611" cy="1671909"/>
      </dsp:txXfrm>
    </dsp:sp>
    <dsp:sp modelId="{AB8F9E53-AEFA-4260-9351-5C125D6921D4}">
      <dsp:nvSpPr>
        <dsp:cNvPr id="0" name=""/>
        <dsp:cNvSpPr/>
      </dsp:nvSpPr>
      <dsp:spPr>
        <a:xfrm>
          <a:off x="0" y="4180488"/>
          <a:ext cx="6815667" cy="1671909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523A8E-F415-412F-8B49-8876F7D5E93A}">
      <dsp:nvSpPr>
        <dsp:cNvPr id="0" name=""/>
        <dsp:cNvSpPr/>
      </dsp:nvSpPr>
      <dsp:spPr>
        <a:xfrm>
          <a:off x="505752" y="4556668"/>
          <a:ext cx="919550" cy="9195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3DBFE6-D891-41D6-A92C-C97075EBA739}">
      <dsp:nvSpPr>
        <dsp:cNvPr id="0" name=""/>
        <dsp:cNvSpPr/>
      </dsp:nvSpPr>
      <dsp:spPr>
        <a:xfrm>
          <a:off x="1931055" y="4180488"/>
          <a:ext cx="4884611" cy="16719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944" tIns="176944" rIns="176944" bIns="176944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300" kern="1200"/>
            <a:t>…but stimulated an interaction with the neurologist </a:t>
          </a:r>
          <a:endParaRPr lang="en-US" sz="2300" kern="1200"/>
        </a:p>
      </dsp:txBody>
      <dsp:txXfrm>
        <a:off x="1931055" y="4180488"/>
        <a:ext cx="4884611" cy="16719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4CBA9B-BD0A-1343-BBC2-F8172701EC59}">
      <dsp:nvSpPr>
        <dsp:cNvPr id="0" name=""/>
        <dsp:cNvSpPr/>
      </dsp:nvSpPr>
      <dsp:spPr>
        <a:xfrm>
          <a:off x="0" y="340844"/>
          <a:ext cx="11175032" cy="932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7307" tIns="333248" rIns="86730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b="0" i="0" kern="1200"/>
            <a:t>SBP: 140-170 mmHg</a:t>
          </a:r>
          <a:endParaRPr lang="en-US" sz="1600" kern="120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b="0" i="0" kern="1200"/>
            <a:t>DBP: 90-95 mmHg</a:t>
          </a:r>
          <a:endParaRPr lang="en-US" sz="1600" kern="1200"/>
        </a:p>
      </dsp:txBody>
      <dsp:txXfrm>
        <a:off x="0" y="340844"/>
        <a:ext cx="11175032" cy="932399"/>
      </dsp:txXfrm>
    </dsp:sp>
    <dsp:sp modelId="{BC34091D-CAB8-0E47-BE25-D1D84920D016}">
      <dsp:nvSpPr>
        <dsp:cNvPr id="0" name=""/>
        <dsp:cNvSpPr/>
      </dsp:nvSpPr>
      <dsp:spPr>
        <a:xfrm>
          <a:off x="558751" y="104684"/>
          <a:ext cx="7822523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5673" tIns="0" rIns="29567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 dirty="0"/>
            <a:t>High blood pressure despite several treatments</a:t>
          </a:r>
          <a:endParaRPr lang="en-US" sz="1600" kern="1200" dirty="0"/>
        </a:p>
      </dsp:txBody>
      <dsp:txXfrm>
        <a:off x="581808" y="127741"/>
        <a:ext cx="7776409" cy="426206"/>
      </dsp:txXfrm>
    </dsp:sp>
    <dsp:sp modelId="{4D10F3D3-4402-4C4B-9AD3-EB9D7D120C7D}">
      <dsp:nvSpPr>
        <dsp:cNvPr id="0" name=""/>
        <dsp:cNvSpPr/>
      </dsp:nvSpPr>
      <dsp:spPr>
        <a:xfrm>
          <a:off x="0" y="1595803"/>
          <a:ext cx="11175032" cy="680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7307" tIns="333248" rIns="86730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b="0" i="0" kern="1200"/>
            <a:t>Stopped due to bradycardia</a:t>
          </a:r>
          <a:endParaRPr lang="en-US" sz="1600" kern="1200"/>
        </a:p>
      </dsp:txBody>
      <dsp:txXfrm>
        <a:off x="0" y="1595803"/>
        <a:ext cx="11175032" cy="680399"/>
      </dsp:txXfrm>
    </dsp:sp>
    <dsp:sp modelId="{D30BE5CB-1E0B-0842-BB1B-15539A39048B}">
      <dsp:nvSpPr>
        <dsp:cNvPr id="0" name=""/>
        <dsp:cNvSpPr/>
      </dsp:nvSpPr>
      <dsp:spPr>
        <a:xfrm>
          <a:off x="558751" y="1359643"/>
          <a:ext cx="7822523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5673" tIns="0" rIns="29567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/>
            <a:t>Beta-blockers and diuretics</a:t>
          </a:r>
          <a:endParaRPr lang="en-US" sz="1600" kern="1200"/>
        </a:p>
      </dsp:txBody>
      <dsp:txXfrm>
        <a:off x="581808" y="1382700"/>
        <a:ext cx="7776409" cy="426206"/>
      </dsp:txXfrm>
    </dsp:sp>
    <dsp:sp modelId="{07491BB7-A390-1946-B221-63DE87F1A471}">
      <dsp:nvSpPr>
        <dsp:cNvPr id="0" name=""/>
        <dsp:cNvSpPr/>
      </dsp:nvSpPr>
      <dsp:spPr>
        <a:xfrm>
          <a:off x="0" y="2598763"/>
          <a:ext cx="11175032" cy="680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7307" tIns="333248" rIns="86730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b="0" i="0" kern="1200"/>
            <a:t>Stopped due to peripheral oedema</a:t>
          </a:r>
          <a:endParaRPr lang="en-US" sz="1600" kern="1200"/>
        </a:p>
      </dsp:txBody>
      <dsp:txXfrm>
        <a:off x="0" y="2598763"/>
        <a:ext cx="11175032" cy="680399"/>
      </dsp:txXfrm>
    </dsp:sp>
    <dsp:sp modelId="{A5C5B6E8-F920-D046-8E89-15E8B1FEB99D}">
      <dsp:nvSpPr>
        <dsp:cNvPr id="0" name=""/>
        <dsp:cNvSpPr/>
      </dsp:nvSpPr>
      <dsp:spPr>
        <a:xfrm>
          <a:off x="558751" y="2362603"/>
          <a:ext cx="7822523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5673" tIns="0" rIns="29567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/>
            <a:t>Dihydropyridines and diuretics</a:t>
          </a:r>
          <a:endParaRPr lang="en-US" sz="1600" kern="1200"/>
        </a:p>
      </dsp:txBody>
      <dsp:txXfrm>
        <a:off x="581808" y="2385660"/>
        <a:ext cx="7776409" cy="426206"/>
      </dsp:txXfrm>
    </dsp:sp>
    <dsp:sp modelId="{E8E0069D-09E1-D245-96AB-F512D0C4F3A5}">
      <dsp:nvSpPr>
        <dsp:cNvPr id="0" name=""/>
        <dsp:cNvSpPr/>
      </dsp:nvSpPr>
      <dsp:spPr>
        <a:xfrm>
          <a:off x="0" y="3601723"/>
          <a:ext cx="11175032" cy="6803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7307" tIns="333248" rIns="86730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600" b="0" i="0" kern="1200" dirty="0"/>
            <a:t>Sporadic cough at full dose</a:t>
          </a:r>
          <a:endParaRPr lang="en-US" sz="1600" kern="1200" dirty="0"/>
        </a:p>
      </dsp:txBody>
      <dsp:txXfrm>
        <a:off x="0" y="3601723"/>
        <a:ext cx="11175032" cy="680399"/>
      </dsp:txXfrm>
    </dsp:sp>
    <dsp:sp modelId="{0C494100-BDA5-DE4A-B1CB-C3F7F3DE365B}">
      <dsp:nvSpPr>
        <dsp:cNvPr id="0" name=""/>
        <dsp:cNvSpPr/>
      </dsp:nvSpPr>
      <dsp:spPr>
        <a:xfrm>
          <a:off x="558751" y="3365563"/>
          <a:ext cx="7822523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5673" tIns="0" rIns="295673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 dirty="0"/>
            <a:t>At the time of the visit, treated with ACE inhibitors</a:t>
          </a:r>
          <a:endParaRPr lang="en-US" sz="1600" kern="1200" dirty="0"/>
        </a:p>
      </dsp:txBody>
      <dsp:txXfrm>
        <a:off x="581808" y="3388620"/>
        <a:ext cx="7776409" cy="426206"/>
      </dsp:txXfrm>
    </dsp:sp>
    <dsp:sp modelId="{31E26A56-4BAF-4F4F-9243-4AFF3A38E57C}">
      <dsp:nvSpPr>
        <dsp:cNvPr id="0" name=""/>
        <dsp:cNvSpPr/>
      </dsp:nvSpPr>
      <dsp:spPr>
        <a:xfrm>
          <a:off x="0" y="4604684"/>
          <a:ext cx="11175032" cy="4031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A5A691-5823-5343-B8DD-AC780D71DE01}">
      <dsp:nvSpPr>
        <dsp:cNvPr id="0" name=""/>
        <dsp:cNvSpPr/>
      </dsp:nvSpPr>
      <dsp:spPr>
        <a:xfrm>
          <a:off x="558751" y="4368524"/>
          <a:ext cx="7822523" cy="472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5673" tIns="0" rIns="295673" bIns="0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Patient is also taking aspirin (self-medication)</a:t>
          </a:r>
        </a:p>
      </dsp:txBody>
      <dsp:txXfrm>
        <a:off x="581808" y="4391581"/>
        <a:ext cx="7776409" cy="4262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509BDA-662E-E248-A32B-8D607A288E2D}">
      <dsp:nvSpPr>
        <dsp:cNvPr id="0" name=""/>
        <dsp:cNvSpPr/>
      </dsp:nvSpPr>
      <dsp:spPr>
        <a:xfrm>
          <a:off x="0" y="552"/>
          <a:ext cx="1096221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2249C6-BB68-204F-A1CD-D3DB95ADF805}">
      <dsp:nvSpPr>
        <dsp:cNvPr id="0" name=""/>
        <dsp:cNvSpPr/>
      </dsp:nvSpPr>
      <dsp:spPr>
        <a:xfrm>
          <a:off x="0" y="552"/>
          <a:ext cx="10962215" cy="6462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0" i="0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Weight: 96 kg</a:t>
          </a:r>
          <a:endParaRPr lang="en-US" sz="2800" b="0" i="0" kern="1200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552"/>
        <a:ext cx="10962215" cy="646299"/>
      </dsp:txXfrm>
    </dsp:sp>
    <dsp:sp modelId="{C7BDE15B-3B82-CE4F-946E-9CA29D5B4EE0}">
      <dsp:nvSpPr>
        <dsp:cNvPr id="0" name=""/>
        <dsp:cNvSpPr/>
      </dsp:nvSpPr>
      <dsp:spPr>
        <a:xfrm>
          <a:off x="0" y="646851"/>
          <a:ext cx="1096221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CC7BC8-5F07-304E-9AB0-7F51342CD506}">
      <dsp:nvSpPr>
        <dsp:cNvPr id="0" name=""/>
        <dsp:cNvSpPr/>
      </dsp:nvSpPr>
      <dsp:spPr>
        <a:xfrm>
          <a:off x="0" y="646851"/>
          <a:ext cx="10962215" cy="6462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0" i="0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Height: 185 cm</a:t>
          </a:r>
          <a:endParaRPr lang="en-US" sz="2800" b="0" i="0" kern="1200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646851"/>
        <a:ext cx="10962215" cy="646299"/>
      </dsp:txXfrm>
    </dsp:sp>
    <dsp:sp modelId="{7A66E1B8-37AD-7348-A6C6-B43998F6D240}">
      <dsp:nvSpPr>
        <dsp:cNvPr id="0" name=""/>
        <dsp:cNvSpPr/>
      </dsp:nvSpPr>
      <dsp:spPr>
        <a:xfrm>
          <a:off x="0" y="1293151"/>
          <a:ext cx="1096221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69F00B-BCFD-7341-8733-C8085B19D683}">
      <dsp:nvSpPr>
        <dsp:cNvPr id="0" name=""/>
        <dsp:cNvSpPr/>
      </dsp:nvSpPr>
      <dsp:spPr>
        <a:xfrm>
          <a:off x="0" y="1293151"/>
          <a:ext cx="10962215" cy="6462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0" i="0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BMI: 26.9 </a:t>
          </a:r>
          <a:endParaRPr lang="en-US" sz="2800" b="0" i="0" kern="1200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293151"/>
        <a:ext cx="10962215" cy="646299"/>
      </dsp:txXfrm>
    </dsp:sp>
    <dsp:sp modelId="{59BF9022-C5C1-3045-9D7A-383C24D0A9F6}">
      <dsp:nvSpPr>
        <dsp:cNvPr id="0" name=""/>
        <dsp:cNvSpPr/>
      </dsp:nvSpPr>
      <dsp:spPr>
        <a:xfrm>
          <a:off x="0" y="1939450"/>
          <a:ext cx="1096221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94AECA-E756-6E46-9358-36CE71C9A148}">
      <dsp:nvSpPr>
        <dsp:cNvPr id="0" name=""/>
        <dsp:cNvSpPr/>
      </dsp:nvSpPr>
      <dsp:spPr>
        <a:xfrm>
          <a:off x="0" y="1939450"/>
          <a:ext cx="10962215" cy="6462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0" i="0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Abdominal circumference: 106 cm</a:t>
          </a:r>
          <a:endParaRPr lang="en-US" sz="2800" b="0" i="0" kern="1200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939450"/>
        <a:ext cx="10962215" cy="646299"/>
      </dsp:txXfrm>
    </dsp:sp>
    <dsp:sp modelId="{6B590527-0390-C047-8D07-7C160FBB5B3E}">
      <dsp:nvSpPr>
        <dsp:cNvPr id="0" name=""/>
        <dsp:cNvSpPr/>
      </dsp:nvSpPr>
      <dsp:spPr>
        <a:xfrm>
          <a:off x="0" y="2585749"/>
          <a:ext cx="1096221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B1D086-0673-D347-A867-7A1680B9AACA}">
      <dsp:nvSpPr>
        <dsp:cNvPr id="0" name=""/>
        <dsp:cNvSpPr/>
      </dsp:nvSpPr>
      <dsp:spPr>
        <a:xfrm>
          <a:off x="0" y="2585749"/>
          <a:ext cx="10962215" cy="6462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0" i="0" kern="12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Normal heart sound</a:t>
          </a:r>
          <a:endParaRPr lang="en-US" sz="2800" b="0" i="0" kern="120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2585749"/>
        <a:ext cx="10962215" cy="646299"/>
      </dsp:txXfrm>
    </dsp:sp>
    <dsp:sp modelId="{A1AB9064-DCFF-894E-9C1F-40803AD316D9}">
      <dsp:nvSpPr>
        <dsp:cNvPr id="0" name=""/>
        <dsp:cNvSpPr/>
      </dsp:nvSpPr>
      <dsp:spPr>
        <a:xfrm>
          <a:off x="0" y="3232048"/>
          <a:ext cx="1096221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121B55-7EB9-CD43-B8E9-032A99CC0F9D}">
      <dsp:nvSpPr>
        <dsp:cNvPr id="0" name=""/>
        <dsp:cNvSpPr/>
      </dsp:nvSpPr>
      <dsp:spPr>
        <a:xfrm>
          <a:off x="0" y="3232048"/>
          <a:ext cx="10962215" cy="6462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0" i="0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No peripheral oedema</a:t>
          </a:r>
          <a:endParaRPr lang="en-US" sz="2800" b="0" i="0" kern="1200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232048"/>
        <a:ext cx="10962215" cy="646299"/>
      </dsp:txXfrm>
    </dsp:sp>
    <dsp:sp modelId="{57D27410-E003-7242-9044-6A75D8DE069E}">
      <dsp:nvSpPr>
        <dsp:cNvPr id="0" name=""/>
        <dsp:cNvSpPr/>
      </dsp:nvSpPr>
      <dsp:spPr>
        <a:xfrm>
          <a:off x="0" y="3878348"/>
          <a:ext cx="1096221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60D2A3-2F3C-A740-A880-36EC5EF93E0D}">
      <dsp:nvSpPr>
        <dsp:cNvPr id="0" name=""/>
        <dsp:cNvSpPr/>
      </dsp:nvSpPr>
      <dsp:spPr>
        <a:xfrm>
          <a:off x="0" y="3878348"/>
          <a:ext cx="10962215" cy="6462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0" i="0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Normal peripheral pulses</a:t>
          </a:r>
          <a:endParaRPr lang="en-US" sz="2800" b="0" i="0" kern="1200" dirty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878348"/>
        <a:ext cx="10962215" cy="64629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A4C709-93B9-42A6-9B13-EBEF1A2EA89C}">
      <dsp:nvSpPr>
        <dsp:cNvPr id="0" name=""/>
        <dsp:cNvSpPr/>
      </dsp:nvSpPr>
      <dsp:spPr>
        <a:xfrm>
          <a:off x="1067240" y="952103"/>
          <a:ext cx="1144335" cy="11443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FA8674-9D4C-471A-BC1E-3AADA36A3D63}">
      <dsp:nvSpPr>
        <dsp:cNvPr id="0" name=""/>
        <dsp:cNvSpPr/>
      </dsp:nvSpPr>
      <dsp:spPr>
        <a:xfrm>
          <a:off x="4643" y="2209142"/>
          <a:ext cx="3269531" cy="490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3400" b="1" i="0" kern="1200"/>
            <a:t>Ocular fundus </a:t>
          </a:r>
          <a:endParaRPr lang="en-US" sz="3400" kern="1200"/>
        </a:p>
      </dsp:txBody>
      <dsp:txXfrm>
        <a:off x="4643" y="2209142"/>
        <a:ext cx="3269531" cy="490429"/>
      </dsp:txXfrm>
    </dsp:sp>
    <dsp:sp modelId="{1F15C6B6-49CE-4664-82D1-A5CE65D8DB76}">
      <dsp:nvSpPr>
        <dsp:cNvPr id="0" name=""/>
        <dsp:cNvSpPr/>
      </dsp:nvSpPr>
      <dsp:spPr>
        <a:xfrm>
          <a:off x="4643" y="2751991"/>
          <a:ext cx="3269531" cy="821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0" i="0" kern="1200" dirty="0"/>
            <a:t>Stage 2 hypertensive retinopathy</a:t>
          </a:r>
          <a:endParaRPr lang="en-US" sz="1700" kern="1200" dirty="0"/>
        </a:p>
      </dsp:txBody>
      <dsp:txXfrm>
        <a:off x="4643" y="2751991"/>
        <a:ext cx="3269531" cy="821104"/>
      </dsp:txXfrm>
    </dsp:sp>
    <dsp:sp modelId="{01B43E3B-5152-469E-B592-FE9479E372DF}">
      <dsp:nvSpPr>
        <dsp:cNvPr id="0" name=""/>
        <dsp:cNvSpPr/>
      </dsp:nvSpPr>
      <dsp:spPr>
        <a:xfrm>
          <a:off x="4908940" y="952103"/>
          <a:ext cx="1144335" cy="114433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0A93B8-FC8F-4CF2-96CB-2218EBE959DD}">
      <dsp:nvSpPr>
        <dsp:cNvPr id="0" name=""/>
        <dsp:cNvSpPr/>
      </dsp:nvSpPr>
      <dsp:spPr>
        <a:xfrm>
          <a:off x="3846342" y="2209142"/>
          <a:ext cx="3269531" cy="490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3400" b="1" i="0" kern="1200"/>
            <a:t>ECG</a:t>
          </a:r>
          <a:endParaRPr lang="en-US" sz="3400" kern="1200"/>
        </a:p>
      </dsp:txBody>
      <dsp:txXfrm>
        <a:off x="3846342" y="2209142"/>
        <a:ext cx="3269531" cy="490429"/>
      </dsp:txXfrm>
    </dsp:sp>
    <dsp:sp modelId="{88658780-8752-4A98-9DC6-3417A83D89C5}">
      <dsp:nvSpPr>
        <dsp:cNvPr id="0" name=""/>
        <dsp:cNvSpPr/>
      </dsp:nvSpPr>
      <dsp:spPr>
        <a:xfrm>
          <a:off x="3846342" y="2751991"/>
          <a:ext cx="3269531" cy="821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0" i="0" kern="1200"/>
            <a:t>Sinus rhythm 80 bpm, ST alteration</a:t>
          </a:r>
          <a:endParaRPr lang="en-US" sz="1700" kern="1200"/>
        </a:p>
      </dsp:txBody>
      <dsp:txXfrm>
        <a:off x="3846342" y="2751991"/>
        <a:ext cx="3269531" cy="821104"/>
      </dsp:txXfrm>
    </dsp:sp>
    <dsp:sp modelId="{CA09C15B-7BF9-4C63-BEBC-F5F6C0788121}">
      <dsp:nvSpPr>
        <dsp:cNvPr id="0" name=""/>
        <dsp:cNvSpPr/>
      </dsp:nvSpPr>
      <dsp:spPr>
        <a:xfrm>
          <a:off x="8750639" y="952103"/>
          <a:ext cx="1144335" cy="114433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C1E810-5777-44F7-AC53-6C7461D9B7A4}">
      <dsp:nvSpPr>
        <dsp:cNvPr id="0" name=""/>
        <dsp:cNvSpPr/>
      </dsp:nvSpPr>
      <dsp:spPr>
        <a:xfrm>
          <a:off x="7688041" y="2209142"/>
          <a:ext cx="3269531" cy="4904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GB" sz="3400" b="1" i="0" kern="1200"/>
            <a:t>Echocardiography</a:t>
          </a:r>
          <a:endParaRPr lang="en-US" sz="3400" kern="1200"/>
        </a:p>
      </dsp:txBody>
      <dsp:txXfrm>
        <a:off x="7688041" y="2209142"/>
        <a:ext cx="3269531" cy="490429"/>
      </dsp:txXfrm>
    </dsp:sp>
    <dsp:sp modelId="{F57B9E40-9C3A-4432-9DDF-2946B86D7873}">
      <dsp:nvSpPr>
        <dsp:cNvPr id="0" name=""/>
        <dsp:cNvSpPr/>
      </dsp:nvSpPr>
      <dsp:spPr>
        <a:xfrm>
          <a:off x="7688041" y="2751991"/>
          <a:ext cx="3269531" cy="8211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0" i="0" kern="1200"/>
            <a:t>LV hypertrophy, small enlargement of left atrium</a:t>
          </a:r>
          <a:endParaRPr lang="en-US" sz="1700" kern="1200"/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0" i="0" kern="1200"/>
            <a:t>Normal ventricular function</a:t>
          </a:r>
          <a:endParaRPr lang="en-US" sz="1700" kern="1200"/>
        </a:p>
      </dsp:txBody>
      <dsp:txXfrm>
        <a:off x="7688041" y="2751991"/>
        <a:ext cx="3269531" cy="82110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19B0E0-1B25-9A46-A487-A9522EE3CAB6}">
      <dsp:nvSpPr>
        <dsp:cNvPr id="0" name=""/>
        <dsp:cNvSpPr/>
      </dsp:nvSpPr>
      <dsp:spPr>
        <a:xfrm>
          <a:off x="1338" y="240669"/>
          <a:ext cx="4697367" cy="298282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D8EDA22-5A1D-654D-A972-5F8825468CE4}">
      <dsp:nvSpPr>
        <dsp:cNvPr id="0" name=""/>
        <dsp:cNvSpPr/>
      </dsp:nvSpPr>
      <dsp:spPr>
        <a:xfrm>
          <a:off x="523267" y="736502"/>
          <a:ext cx="4697367" cy="29828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b="0" i="0" kern="1200" dirty="0">
              <a:solidFill>
                <a:schemeClr val="tx2"/>
              </a:solidFill>
            </a:rPr>
            <a:t>Substitute atorvastatin 40 mg with a fixed combination of rosuvastatin/ezetimibe </a:t>
          </a:r>
          <a:br>
            <a:rPr lang="en-GB" sz="3600" b="0" i="0" kern="1200" dirty="0">
              <a:solidFill>
                <a:schemeClr val="tx2"/>
              </a:solidFill>
            </a:rPr>
          </a:br>
          <a:r>
            <a:rPr lang="en-GB" sz="3600" b="0" i="0" kern="1200" dirty="0">
              <a:solidFill>
                <a:schemeClr val="tx2"/>
              </a:solidFill>
            </a:rPr>
            <a:t>(20 mg/10 mg)</a:t>
          </a:r>
          <a:endParaRPr lang="en-US" sz="3600" kern="1200" dirty="0">
            <a:solidFill>
              <a:schemeClr val="tx2"/>
            </a:solidFill>
          </a:endParaRPr>
        </a:p>
      </dsp:txBody>
      <dsp:txXfrm>
        <a:off x="610631" y="823866"/>
        <a:ext cx="4522639" cy="2808100"/>
      </dsp:txXfrm>
    </dsp:sp>
    <dsp:sp modelId="{F995A0D2-5D01-6540-BB6A-7621E044CFF3}">
      <dsp:nvSpPr>
        <dsp:cNvPr id="0" name=""/>
        <dsp:cNvSpPr/>
      </dsp:nvSpPr>
      <dsp:spPr>
        <a:xfrm>
          <a:off x="5742564" y="240669"/>
          <a:ext cx="4697367" cy="298282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FD8E768-B3BA-364C-ACFB-22AFBB2FDFE5}">
      <dsp:nvSpPr>
        <dsp:cNvPr id="0" name=""/>
        <dsp:cNvSpPr/>
      </dsp:nvSpPr>
      <dsp:spPr>
        <a:xfrm>
          <a:off x="6264494" y="736502"/>
          <a:ext cx="4697367" cy="29828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600" b="0" i="0" kern="1200" dirty="0">
              <a:solidFill>
                <a:schemeClr val="tx2"/>
              </a:solidFill>
            </a:rPr>
            <a:t>All the other medications should be maintained </a:t>
          </a:r>
          <a:endParaRPr lang="en-US" sz="3600" kern="1200" dirty="0">
            <a:solidFill>
              <a:schemeClr val="tx2"/>
            </a:solidFill>
          </a:endParaRPr>
        </a:p>
      </dsp:txBody>
      <dsp:txXfrm>
        <a:off x="6351858" y="823866"/>
        <a:ext cx="4522639" cy="28081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104895-A7AF-EB49-BC80-D77792D61F32}" type="datetime1">
              <a:rPr lang="en-US" smtClean="0"/>
              <a:pPr/>
              <a:t>7/5/23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80E35-D53F-A543-ACCF-E1BBCCF01F3F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511727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2D364-CD50-1942-A8D0-558BD1BC24CC}" type="datetime1">
              <a:rPr lang="en-US" smtClean="0"/>
              <a:pPr/>
              <a:t>7/5/23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3626E-BC0F-674C-9570-A9D62C09EB52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717108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2253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0420623-D48D-49D9-AA3D-87CABF9B2B32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880720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D9949-D9FC-42A1-8460-8717EB2CFE2B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045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53626E-BC0F-674C-9570-A9D62C09EB52}" type="slidenum">
              <a:rPr lang="fr-FR" smtClean="0"/>
              <a:pPr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2133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53626E-BC0F-674C-9570-A9D62C09EB52}" type="slidenum">
              <a:rPr lang="fr-FR" smtClean="0"/>
              <a:pPr/>
              <a:t>30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69359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6B14D-11E2-408B-8EE9-5A44FA14D8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197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egnaposto immagine diapositiva 1">
            <a:extLst>
              <a:ext uri="{FF2B5EF4-FFF2-40B4-BE49-F238E27FC236}">
                <a16:creationId xmlns:a16="http://schemas.microsoft.com/office/drawing/2014/main" id="{BD9DB27C-EE47-794E-B35F-A4C942C290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Segnaposto note 2">
            <a:extLst>
              <a:ext uri="{FF2B5EF4-FFF2-40B4-BE49-F238E27FC236}">
                <a16:creationId xmlns:a16="http://schemas.microsoft.com/office/drawing/2014/main" id="{8BEFA3B4-7328-094B-BB52-01D0F8FBFE4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57200" eaLnBrk="1" hangingPunct="1">
              <a:spcBef>
                <a:spcPct val="0"/>
              </a:spcBef>
            </a:pPr>
            <a:r>
              <a:rPr lang="it-IT" altLang="it-IT" i="1"/>
              <a:t>Il problema della scarsa aderenza del paziente al trattamento, rilevante soprattutto nel caso della patologie croniche, è noto sin dagli albori della medicina </a:t>
            </a:r>
          </a:p>
          <a:p>
            <a:pPr defTabSz="457200" eaLnBrk="1" hangingPunct="1"/>
            <a:endParaRPr lang="it-IT" altLang="it-IT"/>
          </a:p>
        </p:txBody>
      </p:sp>
      <p:sp>
        <p:nvSpPr>
          <p:cNvPr id="25604" name="Segnaposto numero diapositiva 3">
            <a:extLst>
              <a:ext uri="{FF2B5EF4-FFF2-40B4-BE49-F238E27FC236}">
                <a16:creationId xmlns:a16="http://schemas.microsoft.com/office/drawing/2014/main" id="{85B84EDC-B293-3842-9C42-352C4D52B1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2BF96-5409-2D4B-88C6-68785DA2FCD3}" type="slidenum">
              <a:rPr kumimoji="1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6349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egnaposto immagine diapositiva 1">
            <a:extLst>
              <a:ext uri="{FF2B5EF4-FFF2-40B4-BE49-F238E27FC236}">
                <a16:creationId xmlns:a16="http://schemas.microsoft.com/office/drawing/2014/main" id="{2F7B670B-59E8-5A4E-B4F5-98662769D1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Segnaposto note 2">
            <a:extLst>
              <a:ext uri="{FF2B5EF4-FFF2-40B4-BE49-F238E27FC236}">
                <a16:creationId xmlns:a16="http://schemas.microsoft.com/office/drawing/2014/main" id="{E7D9D876-0D5B-A34D-BD07-A50F2DB309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57200" eaLnBrk="1" hangingPunct="1">
              <a:spcBef>
                <a:spcPct val="0"/>
              </a:spcBef>
            </a:pPr>
            <a:r>
              <a:rPr lang="it-IT" altLang="it-IT" i="1"/>
              <a:t>Il problema della scarsa aderenza del paziente al trattamento, rilevante soprattutto nel caso della patologie croniche, è noto sin dagli albori della medicina </a:t>
            </a:r>
          </a:p>
          <a:p>
            <a:pPr defTabSz="457200" eaLnBrk="1" hangingPunct="1"/>
            <a:endParaRPr lang="it-IT" altLang="it-IT"/>
          </a:p>
        </p:txBody>
      </p:sp>
      <p:sp>
        <p:nvSpPr>
          <p:cNvPr id="27652" name="Segnaposto numero diapositiva 3">
            <a:extLst>
              <a:ext uri="{FF2B5EF4-FFF2-40B4-BE49-F238E27FC236}">
                <a16:creationId xmlns:a16="http://schemas.microsoft.com/office/drawing/2014/main" id="{81313E68-D40C-4A48-A02D-C7B4E6CA33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C43D07-9F1F-3640-BF0F-5A3D9199FA95}" type="slidenum">
              <a:rPr kumimoji="1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8229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egnaposto immagine diapositiva 1">
            <a:extLst>
              <a:ext uri="{FF2B5EF4-FFF2-40B4-BE49-F238E27FC236}">
                <a16:creationId xmlns:a16="http://schemas.microsoft.com/office/drawing/2014/main" id="{86D67CB5-571A-7742-895B-18BFB903C42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Segnaposto note 2">
            <a:extLst>
              <a:ext uri="{FF2B5EF4-FFF2-40B4-BE49-F238E27FC236}">
                <a16:creationId xmlns:a16="http://schemas.microsoft.com/office/drawing/2014/main" id="{97B16717-3729-304F-B3C5-CE4EB2128E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57200" eaLnBrk="1" hangingPunct="1">
              <a:spcBef>
                <a:spcPct val="0"/>
              </a:spcBef>
            </a:pPr>
            <a:r>
              <a:rPr lang="it-IT" altLang="it-IT" i="1"/>
              <a:t>Il problema della scarsa aderenza del paziente al trattamento, rilevante soprattutto nel caso della patologie croniche, è noto sin dagli albori della medicina </a:t>
            </a:r>
          </a:p>
          <a:p>
            <a:pPr defTabSz="457200" eaLnBrk="1" hangingPunct="1"/>
            <a:endParaRPr lang="it-IT" altLang="it-IT"/>
          </a:p>
        </p:txBody>
      </p:sp>
      <p:sp>
        <p:nvSpPr>
          <p:cNvPr id="33796" name="Segnaposto numero diapositiva 3">
            <a:extLst>
              <a:ext uri="{FF2B5EF4-FFF2-40B4-BE49-F238E27FC236}">
                <a16:creationId xmlns:a16="http://schemas.microsoft.com/office/drawing/2014/main" id="{6BCF054F-5718-254F-8C2F-6AABE0D93E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1389C-490F-BA46-BA06-E5211DC7431B}" type="slidenum">
              <a:rPr kumimoji="1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0576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egnaposto immagine diapositiva 1">
            <a:extLst>
              <a:ext uri="{FF2B5EF4-FFF2-40B4-BE49-F238E27FC236}">
                <a16:creationId xmlns:a16="http://schemas.microsoft.com/office/drawing/2014/main" id="{F285A68D-9248-4442-8EF2-226EBE132A0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Segnaposto note 2">
            <a:extLst>
              <a:ext uri="{FF2B5EF4-FFF2-40B4-BE49-F238E27FC236}">
                <a16:creationId xmlns:a16="http://schemas.microsoft.com/office/drawing/2014/main" id="{FB2B7BFB-012C-FA46-ABEE-E00CF29EF44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57200" eaLnBrk="1" hangingPunct="1">
              <a:spcBef>
                <a:spcPct val="0"/>
              </a:spcBef>
            </a:pPr>
            <a:r>
              <a:rPr lang="it-IT" altLang="it-IT" i="1"/>
              <a:t>Il problema della scarsa aderenza del paziente al trattamento, rilevante soprattutto nel caso della patologie croniche, è noto sin dagli albori della medicina </a:t>
            </a:r>
          </a:p>
          <a:p>
            <a:pPr defTabSz="457200" eaLnBrk="1" hangingPunct="1"/>
            <a:endParaRPr lang="it-IT" altLang="it-IT"/>
          </a:p>
        </p:txBody>
      </p:sp>
      <p:sp>
        <p:nvSpPr>
          <p:cNvPr id="29700" name="Segnaposto numero diapositiva 3">
            <a:extLst>
              <a:ext uri="{FF2B5EF4-FFF2-40B4-BE49-F238E27FC236}">
                <a16:creationId xmlns:a16="http://schemas.microsoft.com/office/drawing/2014/main" id="{59DCFD73-19A5-B141-8191-C5D94E711D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49178B-6725-824C-9E63-964A82A0F5D1}" type="slidenum">
              <a:rPr kumimoji="1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2699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egnaposto immagine diapositiva 1">
            <a:extLst>
              <a:ext uri="{FF2B5EF4-FFF2-40B4-BE49-F238E27FC236}">
                <a16:creationId xmlns:a16="http://schemas.microsoft.com/office/drawing/2014/main" id="{22595054-0308-8342-BD90-DB6EA95FD5C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Segnaposto note 2">
            <a:extLst>
              <a:ext uri="{FF2B5EF4-FFF2-40B4-BE49-F238E27FC236}">
                <a16:creationId xmlns:a16="http://schemas.microsoft.com/office/drawing/2014/main" id="{11A6B8E0-959B-1A4D-827A-48EB16CB37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57200" eaLnBrk="1" hangingPunct="1">
              <a:spcBef>
                <a:spcPct val="0"/>
              </a:spcBef>
            </a:pPr>
            <a:r>
              <a:rPr lang="it-IT" altLang="it-IT" i="1"/>
              <a:t>Il problema della scarsa aderenza del paziente al trattamento, rilevante soprattutto nel caso della patologie croniche, è noto sin dagli albori della medicina </a:t>
            </a:r>
          </a:p>
          <a:p>
            <a:pPr defTabSz="457200" eaLnBrk="1" hangingPunct="1"/>
            <a:endParaRPr lang="it-IT" altLang="it-IT"/>
          </a:p>
        </p:txBody>
      </p:sp>
      <p:sp>
        <p:nvSpPr>
          <p:cNvPr id="31748" name="Segnaposto numero diapositiva 3">
            <a:extLst>
              <a:ext uri="{FF2B5EF4-FFF2-40B4-BE49-F238E27FC236}">
                <a16:creationId xmlns:a16="http://schemas.microsoft.com/office/drawing/2014/main" id="{057EE558-42C0-9545-A8FE-E283628BBB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C32535-3520-5F44-B085-EF951BD87056}" type="slidenum">
              <a:rPr kumimoji="1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1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91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7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244" name="Google Shape;244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egnaposto immagine diapositiva 1">
            <a:extLst>
              <a:ext uri="{FF2B5EF4-FFF2-40B4-BE49-F238E27FC236}">
                <a16:creationId xmlns:a16="http://schemas.microsoft.com/office/drawing/2014/main" id="{F285A68D-9248-4442-8EF2-226EBE132A0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Segnaposto note 2">
            <a:extLst>
              <a:ext uri="{FF2B5EF4-FFF2-40B4-BE49-F238E27FC236}">
                <a16:creationId xmlns:a16="http://schemas.microsoft.com/office/drawing/2014/main" id="{FB2B7BFB-012C-FA46-ABEE-E00CF29EF44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57200" eaLnBrk="1" hangingPunct="1">
              <a:spcBef>
                <a:spcPct val="0"/>
              </a:spcBef>
            </a:pPr>
            <a:r>
              <a:rPr lang="it-IT" altLang="it-IT" i="1"/>
              <a:t>Il problema della scarsa aderenza del paziente al trattamento, rilevante soprattutto nel caso della patologie croniche, è noto sin dagli albori della medicina </a:t>
            </a:r>
          </a:p>
          <a:p>
            <a:pPr defTabSz="457200" eaLnBrk="1" hangingPunct="1"/>
            <a:endParaRPr lang="it-IT" altLang="it-IT"/>
          </a:p>
        </p:txBody>
      </p:sp>
      <p:sp>
        <p:nvSpPr>
          <p:cNvPr id="29700" name="Segnaposto numero diapositiva 3">
            <a:extLst>
              <a:ext uri="{FF2B5EF4-FFF2-40B4-BE49-F238E27FC236}">
                <a16:creationId xmlns:a16="http://schemas.microsoft.com/office/drawing/2014/main" id="{59DCFD73-19A5-B141-8191-C5D94E711D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49178B-6725-824C-9E63-964A82A0F5D1}" type="slidenum">
              <a:rPr kumimoji="1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1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591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B6B14D-11E2-408B-8EE9-5A44FA14D8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3313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egnaposto immagine diapositiva 1">
            <a:extLst>
              <a:ext uri="{FF2B5EF4-FFF2-40B4-BE49-F238E27FC236}">
                <a16:creationId xmlns:a16="http://schemas.microsoft.com/office/drawing/2014/main" id="{F285A68D-9248-4442-8EF2-226EBE132A0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Segnaposto note 2">
            <a:extLst>
              <a:ext uri="{FF2B5EF4-FFF2-40B4-BE49-F238E27FC236}">
                <a16:creationId xmlns:a16="http://schemas.microsoft.com/office/drawing/2014/main" id="{FB2B7BFB-012C-FA46-ABEE-E00CF29EF44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57200" eaLnBrk="1" hangingPunct="1">
              <a:spcBef>
                <a:spcPct val="0"/>
              </a:spcBef>
            </a:pPr>
            <a:r>
              <a:rPr lang="it-IT" altLang="it-IT" i="1"/>
              <a:t>Il problema della scarsa aderenza del paziente al trattamento, rilevante soprattutto nel caso della patologie croniche, è noto sin dagli albori della medicina </a:t>
            </a:r>
          </a:p>
          <a:p>
            <a:pPr defTabSz="457200" eaLnBrk="1" hangingPunct="1"/>
            <a:endParaRPr lang="it-IT" altLang="it-IT"/>
          </a:p>
        </p:txBody>
      </p:sp>
      <p:sp>
        <p:nvSpPr>
          <p:cNvPr id="29700" name="Segnaposto numero diapositiva 3">
            <a:extLst>
              <a:ext uri="{FF2B5EF4-FFF2-40B4-BE49-F238E27FC236}">
                <a16:creationId xmlns:a16="http://schemas.microsoft.com/office/drawing/2014/main" id="{59DCFD73-19A5-B141-8191-C5D94E711D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49178B-6725-824C-9E63-964A82A0F5D1}" type="slidenum">
              <a:rPr kumimoji="1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1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0439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D9949-D9FC-42A1-8460-8717EB2CFE2B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8890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D9949-D9FC-42A1-8460-8717EB2CFE2B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1731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B5DD53-84CC-43A0-85E5-075B9BB7C835}" type="slidenum">
              <a:rPr kumimoji="0" 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fr-FR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18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18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</p:spPr>
        <p:txBody>
          <a:bodyPr/>
          <a:lstStyle/>
          <a:p>
            <a:pPr eaLnBrk="1" hangingPunct="1"/>
            <a:endParaRPr lang="fr-FR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713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6C9DE41-DCFE-4A0A-A87A-C1C07AF5098D}" type="slidenum">
              <a:rPr lang="fr-FR" smtClean="0">
                <a:latin typeface="Arial" pitchFamily="34" charset="0"/>
              </a:rPr>
              <a:pPr/>
              <a:t>56</a:t>
            </a:fld>
            <a:endParaRPr lang="fr-FR" dirty="0">
              <a:latin typeface="Arial" pitchFamily="34" charset="0"/>
            </a:endParaRPr>
          </a:p>
        </p:txBody>
      </p:sp>
      <p:sp>
        <p:nvSpPr>
          <p:cNvPr id="322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22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4545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0B5DD53-84CC-43A0-85E5-075B9BB7C835}" type="slidenum">
              <a:rPr lang="fr-FR" smtClean="0">
                <a:latin typeface="Arial" pitchFamily="34" charset="0"/>
              </a:rPr>
              <a:pPr/>
              <a:t>57</a:t>
            </a:fld>
            <a:endParaRPr lang="fr-FR" dirty="0">
              <a:latin typeface="Arial" pitchFamily="34" charset="0"/>
            </a:endParaRPr>
          </a:p>
        </p:txBody>
      </p:sp>
      <p:sp>
        <p:nvSpPr>
          <p:cNvPr id="318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18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59666"/>
            <a:ext cx="5206153" cy="4607352"/>
          </a:xfrm>
          <a:noFill/>
        </p:spPr>
        <p:txBody>
          <a:bodyPr/>
          <a:lstStyle/>
          <a:p>
            <a:pPr eaLnBrk="1" hangingPunct="1"/>
            <a:endParaRPr lang="fr-FR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2107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53626E-BC0F-674C-9570-A9D62C09EB52}" type="slidenum">
              <a:rPr lang="fr-FR" smtClean="0"/>
              <a:pPr/>
              <a:t>58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18423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0988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5500688" y="377825"/>
            <a:ext cx="3371850" cy="1897063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A1233A-6479-4FB0-B074-9A05C337162F}" type="slidenum">
              <a:rPr kumimoji="0" lang="en-GB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intestazione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142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06_Dubrovnik_Should we treat disease or patient</a:t>
            </a: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4008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>
            <a:extLst>
              <a:ext uri="{FF2B5EF4-FFF2-40B4-BE49-F238E27FC236}">
                <a16:creationId xmlns:a16="http://schemas.microsoft.com/office/drawing/2014/main" id="{63CDFBB4-5FEF-3B47-9ED7-4017F3E180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6" name="Notes Placeholder 2">
            <a:extLst>
              <a:ext uri="{FF2B5EF4-FFF2-40B4-BE49-F238E27FC236}">
                <a16:creationId xmlns:a16="http://schemas.microsoft.com/office/drawing/2014/main" id="{D317C09D-DCEC-144D-8A18-2039C1DB81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dirty="0"/>
          </a:p>
        </p:txBody>
      </p:sp>
      <p:sp>
        <p:nvSpPr>
          <p:cNvPr id="67587" name="Footer Placeholder 3">
            <a:extLst>
              <a:ext uri="{FF2B5EF4-FFF2-40B4-BE49-F238E27FC236}">
                <a16:creationId xmlns:a16="http://schemas.microsoft.com/office/drawing/2014/main" id="{110BC07E-7F54-0145-8965-1F344066FA5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endParaRPr lang="en-GB" altLang="en-US" sz="1200" dirty="0"/>
          </a:p>
        </p:txBody>
      </p:sp>
      <p:sp>
        <p:nvSpPr>
          <p:cNvPr id="67588" name="Slide Number Placeholder 4">
            <a:extLst>
              <a:ext uri="{FF2B5EF4-FFF2-40B4-BE49-F238E27FC236}">
                <a16:creationId xmlns:a16="http://schemas.microsoft.com/office/drawing/2014/main" id="{CC97B9F2-7B6A-B442-8581-6E3644EA9D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E597EBF8-C25E-5747-B608-611B37692F4F}" type="slidenum">
              <a:rPr lang="fr-FR" altLang="en-US" sz="1200"/>
              <a:pPr/>
              <a:t>63</a:t>
            </a:fld>
            <a:endParaRPr lang="fr-F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352381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5938"/>
            <a:ext cx="4591050" cy="25828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54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61F173-A520-4A49-A562-F3FCA544F6CB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ヒラギノ角ゴ Pro W3" pitchFamily="-110" charset="-128"/>
                <a:cs typeface="+mn-cs"/>
              </a:rPr>
              <a:pPr marL="0" marR="0" lvl="0" indent="0" algn="r" defTabSz="4654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ヒラギノ角ゴ Pro W3" pitchFamily="-11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3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14625" y="515938"/>
            <a:ext cx="4591050" cy="25828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654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61F173-A520-4A49-A562-F3FCA544F6CB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ヒラギノ角ゴ Pro W3" pitchFamily="-110" charset="-128"/>
                <a:cs typeface="+mn-cs"/>
              </a:rPr>
              <a:pPr marL="0" marR="0" lvl="0" indent="0" algn="r" defTabSz="4654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ヒラギノ角ゴ Pro W3" pitchFamily="-11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343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egnaposto immagine diapositiva 1">
            <a:extLst>
              <a:ext uri="{FF2B5EF4-FFF2-40B4-BE49-F238E27FC236}">
                <a16:creationId xmlns:a16="http://schemas.microsoft.com/office/drawing/2014/main" id="{10966705-9412-FA43-B261-7B5694EB87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Segnaposto note 2">
            <a:extLst>
              <a:ext uri="{FF2B5EF4-FFF2-40B4-BE49-F238E27FC236}">
                <a16:creationId xmlns:a16="http://schemas.microsoft.com/office/drawing/2014/main" id="{9E0BC440-C637-764B-BC04-0F47633A4E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457200" eaLnBrk="1" hangingPunct="1">
              <a:spcBef>
                <a:spcPct val="0"/>
              </a:spcBef>
            </a:pPr>
            <a:r>
              <a:rPr lang="it-IT" altLang="it-IT" i="1"/>
              <a:t>Il problema della scarsa aderenza del paziente al trattamento, rilevante soprattutto nel caso della patologie croniche, è noto sin dagli albori della medicina </a:t>
            </a:r>
          </a:p>
          <a:p>
            <a:pPr defTabSz="457200" eaLnBrk="1" hangingPunct="1"/>
            <a:endParaRPr lang="it-IT" altLang="it-IT"/>
          </a:p>
        </p:txBody>
      </p:sp>
      <p:sp>
        <p:nvSpPr>
          <p:cNvPr id="15364" name="Segnaposto numero diapositiva 3">
            <a:extLst>
              <a:ext uri="{FF2B5EF4-FFF2-40B4-BE49-F238E27FC236}">
                <a16:creationId xmlns:a16="http://schemas.microsoft.com/office/drawing/2014/main" id="{C247FEBE-BC05-2C41-B58C-6F17D0D137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DAC045-8D34-7E46-B9E2-186C88F4EF12}" type="slidenum">
              <a:rPr kumimoji="1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422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D9949-D9FC-42A1-8460-8717EB2CFE2B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69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D9949-D9FC-42A1-8460-8717EB2CFE2B}" type="slidenum"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155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dirty="0"/>
          </a:p>
        </p:txBody>
      </p:sp>
      <p:sp>
        <p:nvSpPr>
          <p:cNvPr id="3891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D1F27A-3C7E-47FF-B67F-6435748DBB5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100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71120313" TargetMode="External"/><Relationship Id="rId13" Type="http://schemas.openxmlformats.org/officeDocument/2006/relationships/hyperlink" Target="https://twitter.com/CoronaryConnect" TargetMode="External"/><Relationship Id="rId18" Type="http://schemas.openxmlformats.org/officeDocument/2006/relationships/image" Target="../media/image12.svg"/><Relationship Id="rId26" Type="http://schemas.openxmlformats.org/officeDocument/2006/relationships/image" Target="../media/image19.svg"/><Relationship Id="rId3" Type="http://schemas.openxmlformats.org/officeDocument/2006/relationships/image" Target="../media/image3.svg"/><Relationship Id="rId21" Type="http://schemas.openxmlformats.org/officeDocument/2006/relationships/image" Target="../media/image15.png"/><Relationship Id="rId7" Type="http://schemas.openxmlformats.org/officeDocument/2006/relationships/image" Target="../media/image6.png"/><Relationship Id="rId12" Type="http://schemas.openxmlformats.org/officeDocument/2006/relationships/image" Target="../media/image8.svg"/><Relationship Id="rId17" Type="http://schemas.openxmlformats.org/officeDocument/2006/relationships/image" Target="../media/image11.png"/><Relationship Id="rId25" Type="http://schemas.openxmlformats.org/officeDocument/2006/relationships/image" Target="../media/image18.png"/><Relationship Id="rId2" Type="http://schemas.openxmlformats.org/officeDocument/2006/relationships/image" Target="../media/image2.png"/><Relationship Id="rId16" Type="http://schemas.openxmlformats.org/officeDocument/2006/relationships/image" Target="../media/image10.svg"/><Relationship Id="rId20" Type="http://schemas.openxmlformats.org/officeDocument/2006/relationships/image" Target="../media/image14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11" Type="http://schemas.openxmlformats.org/officeDocument/2006/relationships/image" Target="../media/image7.png"/><Relationship Id="rId24" Type="http://schemas.openxmlformats.org/officeDocument/2006/relationships/image" Target="../media/image17.png"/><Relationship Id="rId5" Type="http://schemas.openxmlformats.org/officeDocument/2006/relationships/image" Target="../media/image5.svg"/><Relationship Id="rId15" Type="http://schemas.openxmlformats.org/officeDocument/2006/relationships/image" Target="../media/image9.png"/><Relationship Id="rId23" Type="http://schemas.openxmlformats.org/officeDocument/2006/relationships/hyperlink" Target="https://coronaryconnect.cor2ed.com/" TargetMode="External"/><Relationship Id="rId28" Type="http://schemas.openxmlformats.org/officeDocument/2006/relationships/image" Target="../media/image21.svg"/><Relationship Id="rId10" Type="http://schemas.openxmlformats.org/officeDocument/2006/relationships/hyperlink" Target="https://cor2ed.com/" TargetMode="External"/><Relationship Id="rId19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hyperlink" Target="https://youtu.be/-frXH01_UXY" TargetMode="External"/><Relationship Id="rId14" Type="http://schemas.openxmlformats.org/officeDocument/2006/relationships/hyperlink" Target="mailto:info@cor2ed" TargetMode="External"/><Relationship Id="rId22" Type="http://schemas.openxmlformats.org/officeDocument/2006/relationships/image" Target="../media/image16.svg"/><Relationship Id="rId27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71120313" TargetMode="External"/><Relationship Id="rId13" Type="http://schemas.openxmlformats.org/officeDocument/2006/relationships/hyperlink" Target="https://twitter.com/CoronaryConnect" TargetMode="External"/><Relationship Id="rId18" Type="http://schemas.openxmlformats.org/officeDocument/2006/relationships/image" Target="../media/image12.svg"/><Relationship Id="rId26" Type="http://schemas.openxmlformats.org/officeDocument/2006/relationships/image" Target="../media/image19.svg"/><Relationship Id="rId3" Type="http://schemas.openxmlformats.org/officeDocument/2006/relationships/image" Target="../media/image3.svg"/><Relationship Id="rId21" Type="http://schemas.openxmlformats.org/officeDocument/2006/relationships/image" Target="../media/image15.png"/><Relationship Id="rId7" Type="http://schemas.openxmlformats.org/officeDocument/2006/relationships/image" Target="../media/image6.png"/><Relationship Id="rId12" Type="http://schemas.openxmlformats.org/officeDocument/2006/relationships/image" Target="../media/image8.svg"/><Relationship Id="rId17" Type="http://schemas.openxmlformats.org/officeDocument/2006/relationships/image" Target="../media/image11.png"/><Relationship Id="rId25" Type="http://schemas.openxmlformats.org/officeDocument/2006/relationships/image" Target="../media/image18.png"/><Relationship Id="rId2" Type="http://schemas.openxmlformats.org/officeDocument/2006/relationships/image" Target="../media/image2.png"/><Relationship Id="rId16" Type="http://schemas.openxmlformats.org/officeDocument/2006/relationships/image" Target="../media/image10.svg"/><Relationship Id="rId20" Type="http://schemas.openxmlformats.org/officeDocument/2006/relationships/image" Target="../media/image14.sv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11" Type="http://schemas.openxmlformats.org/officeDocument/2006/relationships/image" Target="../media/image7.png"/><Relationship Id="rId24" Type="http://schemas.openxmlformats.org/officeDocument/2006/relationships/image" Target="../media/image17.png"/><Relationship Id="rId5" Type="http://schemas.openxmlformats.org/officeDocument/2006/relationships/image" Target="../media/image5.svg"/><Relationship Id="rId15" Type="http://schemas.openxmlformats.org/officeDocument/2006/relationships/image" Target="../media/image9.png"/><Relationship Id="rId23" Type="http://schemas.openxmlformats.org/officeDocument/2006/relationships/hyperlink" Target="https://coronaryconnect.cor2ed.com/" TargetMode="External"/><Relationship Id="rId28" Type="http://schemas.openxmlformats.org/officeDocument/2006/relationships/image" Target="../media/image21.svg"/><Relationship Id="rId10" Type="http://schemas.openxmlformats.org/officeDocument/2006/relationships/hyperlink" Target="https://cor2ed.com/" TargetMode="External"/><Relationship Id="rId19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hyperlink" Target="https://youtu.be/-frXH01_UXY" TargetMode="External"/><Relationship Id="rId14" Type="http://schemas.openxmlformats.org/officeDocument/2006/relationships/hyperlink" Target="mailto:info@cor2ed" TargetMode="External"/><Relationship Id="rId22" Type="http://schemas.openxmlformats.org/officeDocument/2006/relationships/image" Target="../media/image16.svg"/><Relationship Id="rId27" Type="http://schemas.openxmlformats.org/officeDocument/2006/relationships/image" Target="../media/image20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hyperlink" Target="https://cor2ed.com/" TargetMode="External"/><Relationship Id="rId13" Type="http://schemas.openxmlformats.org/officeDocument/2006/relationships/hyperlink" Target="about:blank" TargetMode="External"/><Relationship Id="rId18" Type="http://schemas.openxmlformats.org/officeDocument/2006/relationships/hyperlink" Target="https://coronaryconnect.cor2ed.com/" TargetMode="External"/><Relationship Id="rId3" Type="http://schemas.openxmlformats.org/officeDocument/2006/relationships/image" Target="../media/image24.png"/><Relationship Id="rId7" Type="http://schemas.openxmlformats.org/officeDocument/2006/relationships/hyperlink" Target="https://youtu.be/-frXH01_UXY" TargetMode="External"/><Relationship Id="rId12" Type="http://schemas.openxmlformats.org/officeDocument/2006/relationships/image" Target="../media/image28.png"/><Relationship Id="rId17" Type="http://schemas.openxmlformats.org/officeDocument/2006/relationships/image" Target="../media/image32.png"/><Relationship Id="rId2" Type="http://schemas.openxmlformats.org/officeDocument/2006/relationships/image" Target="../media/image23.png"/><Relationship Id="rId16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6" Type="http://schemas.openxmlformats.org/officeDocument/2006/relationships/hyperlink" Target="https://www.linkedin.com/company/71120313" TargetMode="External"/><Relationship Id="rId11" Type="http://schemas.openxmlformats.org/officeDocument/2006/relationships/image" Target="../media/image27.png"/><Relationship Id="rId5" Type="http://schemas.openxmlformats.org/officeDocument/2006/relationships/image" Target="../media/image25.png"/><Relationship Id="rId15" Type="http://schemas.openxmlformats.org/officeDocument/2006/relationships/image" Target="../media/image30.png"/><Relationship Id="rId10" Type="http://schemas.openxmlformats.org/officeDocument/2006/relationships/hyperlink" Target="https://twitter.com/CoronaryConnect" TargetMode="External"/><Relationship Id="rId19" Type="http://schemas.openxmlformats.org/officeDocument/2006/relationships/image" Target="../media/image33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Relationship Id="rId14" Type="http://schemas.openxmlformats.org/officeDocument/2006/relationships/image" Target="../media/image29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hyperlink" Target="https://cor2ed.com/" TargetMode="External"/><Relationship Id="rId13" Type="http://schemas.openxmlformats.org/officeDocument/2006/relationships/hyperlink" Target="about:blank" TargetMode="External"/><Relationship Id="rId18" Type="http://schemas.openxmlformats.org/officeDocument/2006/relationships/hyperlink" Target="https://coronaryconnect.cor2ed.com/" TargetMode="External"/><Relationship Id="rId3" Type="http://schemas.openxmlformats.org/officeDocument/2006/relationships/image" Target="../media/image24.png"/><Relationship Id="rId7" Type="http://schemas.openxmlformats.org/officeDocument/2006/relationships/hyperlink" Target="https://youtu.be/-frXH01_UXY" TargetMode="External"/><Relationship Id="rId12" Type="http://schemas.openxmlformats.org/officeDocument/2006/relationships/image" Target="../media/image28.png"/><Relationship Id="rId17" Type="http://schemas.openxmlformats.org/officeDocument/2006/relationships/image" Target="../media/image32.png"/><Relationship Id="rId2" Type="http://schemas.openxmlformats.org/officeDocument/2006/relationships/image" Target="../media/image23.png"/><Relationship Id="rId16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6" Type="http://schemas.openxmlformats.org/officeDocument/2006/relationships/hyperlink" Target="https://www.linkedin.com/company/71120313" TargetMode="External"/><Relationship Id="rId11" Type="http://schemas.openxmlformats.org/officeDocument/2006/relationships/image" Target="../media/image27.png"/><Relationship Id="rId5" Type="http://schemas.openxmlformats.org/officeDocument/2006/relationships/image" Target="../media/image25.png"/><Relationship Id="rId15" Type="http://schemas.openxmlformats.org/officeDocument/2006/relationships/image" Target="../media/image30.png"/><Relationship Id="rId10" Type="http://schemas.openxmlformats.org/officeDocument/2006/relationships/hyperlink" Target="https://twitter.com/CoronaryConnect" TargetMode="External"/><Relationship Id="rId19" Type="http://schemas.openxmlformats.org/officeDocument/2006/relationships/image" Target="../media/image33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Relationship Id="rId14" Type="http://schemas.openxmlformats.org/officeDocument/2006/relationships/image" Target="../media/image29.png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57E139-C270-754F-B59D-15903DDAF3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4661" y="2758363"/>
            <a:ext cx="5042678" cy="134127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1215" y="284704"/>
            <a:ext cx="10961184" cy="55200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000" b="1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add text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 hasCustomPrompt="1"/>
          </p:nvPr>
        </p:nvSpPr>
        <p:spPr>
          <a:xfrm>
            <a:off x="609600" y="1228609"/>
            <a:ext cx="5181600" cy="46570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 dirty="0"/>
              <a:t>Drop an image or click on the icon to add one </a:t>
            </a:r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half" idx="12" hasCustomPrompt="1"/>
          </p:nvPr>
        </p:nvSpPr>
        <p:spPr>
          <a:xfrm>
            <a:off x="6158414" y="1270567"/>
            <a:ext cx="5423985" cy="461826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  <a:latin typeface="+mj-lt"/>
                <a:ea typeface="Calibri" charset="0"/>
                <a:cs typeface="Calibri" charset="0"/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+mj-lt"/>
                <a:ea typeface="Calibri" charset="0"/>
                <a:cs typeface="Calibri" charset="0"/>
              </a:defRPr>
            </a:lvl3pPr>
            <a:lvl4pPr marL="1714500" indent="-342900">
              <a:buFont typeface="Arial" charset="0"/>
              <a:buChar char="•"/>
              <a:defRPr sz="2000">
                <a:latin typeface="+mj-lt"/>
                <a:ea typeface="Calibri" charset="0"/>
                <a:cs typeface="Calibri" charset="0"/>
              </a:defRPr>
            </a:lvl4pPr>
            <a:lvl5pPr marL="2171700" indent="-342900">
              <a:buFont typeface="Arial" charset="0"/>
              <a:buChar char="•"/>
              <a:defRPr>
                <a:latin typeface="+mj-lt"/>
                <a:ea typeface="Calibri" charset="0"/>
                <a:cs typeface="Calibri" charset="0"/>
              </a:defRPr>
            </a:lvl5pPr>
          </a:lstStyle>
          <a:p>
            <a:r>
              <a:rPr lang="en-GB" noProof="0" dirty="0"/>
              <a:t>Add text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4A6F5460-BA6D-C940-BFC5-F19A378019C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4"/>
          <p:cNvSpPr>
            <a:spLocks noGrp="1"/>
          </p:cNvSpPr>
          <p:nvPr>
            <p:ph type="body" sz="half" idx="12" hasCustomPrompt="1"/>
          </p:nvPr>
        </p:nvSpPr>
        <p:spPr>
          <a:xfrm>
            <a:off x="6158414" y="1270566"/>
            <a:ext cx="5423985" cy="461826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  <a:latin typeface="+mn-lt"/>
                <a:ea typeface="Calibri" charset="0"/>
                <a:cs typeface="Calibri" charset="0"/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+mn-lt"/>
                <a:ea typeface="Calibri" charset="0"/>
                <a:cs typeface="Calibri" charset="0"/>
              </a:defRPr>
            </a:lvl3pPr>
            <a:lvl4pPr marL="1714500" indent="-342900">
              <a:buFont typeface="Arial" charset="0"/>
              <a:buChar char="•"/>
              <a:defRPr sz="2000">
                <a:latin typeface="+mn-lt"/>
                <a:ea typeface="Calibri" charset="0"/>
                <a:cs typeface="Calibri" charset="0"/>
              </a:defRPr>
            </a:lvl4pPr>
            <a:lvl5pPr marL="2171700" indent="-342900">
              <a:buFont typeface="Arial" charset="0"/>
              <a:buChar char="•"/>
              <a:defRPr>
                <a:latin typeface="+mn-lt"/>
                <a:ea typeface="Calibri" charset="0"/>
                <a:cs typeface="Calibri" charset="0"/>
              </a:defRPr>
            </a:lvl5pPr>
          </a:lstStyle>
          <a:p>
            <a:r>
              <a:rPr lang="en-GB" noProof="0" dirty="0"/>
              <a:t>Add text</a:t>
            </a:r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half" idx="13" hasCustomPrompt="1"/>
          </p:nvPr>
        </p:nvSpPr>
        <p:spPr>
          <a:xfrm>
            <a:off x="621213" y="1270565"/>
            <a:ext cx="5186755" cy="461826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  <a:latin typeface="+mj-lt"/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+mj-lt"/>
              </a:defRPr>
            </a:lvl3pPr>
            <a:lvl4pPr marL="1714500" indent="-342900">
              <a:buFont typeface="Arial" charset="0"/>
              <a:buChar char="•"/>
              <a:defRPr sz="2000">
                <a:latin typeface="+mj-lt"/>
              </a:defRPr>
            </a:lvl4pPr>
            <a:lvl5pPr marL="2171700" indent="-342900">
              <a:buFont typeface="Arial" charset="0"/>
              <a:buChar char="•"/>
              <a:defRPr>
                <a:latin typeface="+mj-lt"/>
              </a:defRPr>
            </a:lvl5pPr>
          </a:lstStyle>
          <a:p>
            <a:r>
              <a:rPr lang="en-GB" noProof="0" dirty="0"/>
              <a:t>Add text</a:t>
            </a:r>
          </a:p>
        </p:txBody>
      </p:sp>
      <p:sp>
        <p:nvSpPr>
          <p:cNvPr id="20" name="Titre 1"/>
          <p:cNvSpPr>
            <a:spLocks noGrp="1"/>
          </p:cNvSpPr>
          <p:nvPr>
            <p:ph type="title" hasCustomPrompt="1"/>
          </p:nvPr>
        </p:nvSpPr>
        <p:spPr>
          <a:xfrm>
            <a:off x="621215" y="284704"/>
            <a:ext cx="10961184" cy="55200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000" b="1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add text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24C57E3B-0ABB-774B-B376-C8D0F23077F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654131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1214" y="1403491"/>
            <a:ext cx="5186755" cy="715202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000" b="1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add text</a:t>
            </a:r>
          </a:p>
        </p:txBody>
      </p:sp>
      <p:sp>
        <p:nvSpPr>
          <p:cNvPr id="9" name="Espace réservé du texte 4"/>
          <p:cNvSpPr>
            <a:spLocks noGrp="1"/>
          </p:cNvSpPr>
          <p:nvPr>
            <p:ph type="body" sz="half" idx="12" hasCustomPrompt="1"/>
          </p:nvPr>
        </p:nvSpPr>
        <p:spPr>
          <a:xfrm>
            <a:off x="6158414" y="2348880"/>
            <a:ext cx="5423985" cy="3539949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714500" indent="-342900">
              <a:buFont typeface="Arial" charset="0"/>
              <a:buChar char="•"/>
              <a:defRPr sz="2000">
                <a:latin typeface="Calibri" charset="0"/>
                <a:ea typeface="Calibri" charset="0"/>
                <a:cs typeface="Calibri" charset="0"/>
              </a:defRPr>
            </a:lvl4pPr>
            <a:lvl5pPr marL="2171700" indent="-342900">
              <a:buFont typeface="Arial" charset="0"/>
              <a:buChar char="•"/>
              <a:defRPr>
                <a:latin typeface="Calibri" charset="0"/>
                <a:ea typeface="Calibri" charset="0"/>
                <a:cs typeface="Calibri" charset="0"/>
              </a:defRPr>
            </a:lvl5pPr>
          </a:lstStyle>
          <a:p>
            <a:r>
              <a:rPr lang="en-GB" noProof="0" dirty="0"/>
              <a:t>Add text</a:t>
            </a:r>
          </a:p>
          <a:p>
            <a:endParaRPr lang="en-GB" noProof="0" dirty="0"/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half" idx="13" hasCustomPrompt="1"/>
          </p:nvPr>
        </p:nvSpPr>
        <p:spPr>
          <a:xfrm>
            <a:off x="621213" y="2348880"/>
            <a:ext cx="5186755" cy="3539949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</a:defRPr>
            </a:lvl3pPr>
            <a:lvl4pPr marL="1714500" indent="-342900">
              <a:buFont typeface="Arial" charset="0"/>
              <a:buChar char="•"/>
              <a:defRPr sz="2000"/>
            </a:lvl4pPr>
            <a:lvl5pPr marL="2171700" indent="-342900">
              <a:buFont typeface="Arial" charset="0"/>
              <a:buChar char="•"/>
              <a:defRPr/>
            </a:lvl5pPr>
          </a:lstStyle>
          <a:p>
            <a:r>
              <a:rPr lang="en-GB" noProof="0" dirty="0"/>
              <a:t>Add text</a:t>
            </a:r>
          </a:p>
        </p:txBody>
      </p:sp>
      <p:sp>
        <p:nvSpPr>
          <p:cNvPr id="12" name="Espace réservé du texte 16"/>
          <p:cNvSpPr>
            <a:spLocks noGrp="1"/>
          </p:cNvSpPr>
          <p:nvPr>
            <p:ph type="body" sz="quarter" idx="11" hasCustomPrompt="1"/>
          </p:nvPr>
        </p:nvSpPr>
        <p:spPr>
          <a:xfrm>
            <a:off x="621215" y="260350"/>
            <a:ext cx="10961184" cy="8651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 b="1" cap="all" spc="10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21" name="Espace réservé du texte 16"/>
          <p:cNvSpPr>
            <a:spLocks noGrp="1"/>
          </p:cNvSpPr>
          <p:nvPr>
            <p:ph type="body" sz="quarter" idx="14" hasCustomPrompt="1"/>
          </p:nvPr>
        </p:nvSpPr>
        <p:spPr>
          <a:xfrm>
            <a:off x="6158414" y="1408029"/>
            <a:ext cx="5423985" cy="7106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cap="all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10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CE3E2C06-97AD-9943-860F-21FF17408A8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935662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re 1">
            <a:extLst>
              <a:ext uri="{FF2B5EF4-FFF2-40B4-BE49-F238E27FC236}">
                <a16:creationId xmlns:a16="http://schemas.microsoft.com/office/drawing/2014/main" id="{F09C896A-B4EB-0F4C-96F4-8F31B99B4C0A}"/>
              </a:ext>
            </a:extLst>
          </p:cNvPr>
          <p:cNvSpPr txBox="1">
            <a:spLocks/>
          </p:cNvSpPr>
          <p:nvPr userDrawn="1"/>
        </p:nvSpPr>
        <p:spPr>
          <a:xfrm>
            <a:off x="323528" y="3978378"/>
            <a:ext cx="4536504" cy="7094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noProof="0" dirty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Dr. Antoine Lacombe </a:t>
            </a:r>
            <a:r>
              <a:rPr lang="en-GB" sz="1100" b="1" noProof="0" dirty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Pharm D, MBA</a:t>
            </a:r>
            <a:endParaRPr kumimoji="0" lang="en-GB" sz="1100" b="0" i="0" u="sng" strike="noStrike" kern="1200" cap="none" spc="0" normalizeH="0" baseline="0" noProof="0" dirty="0">
              <a:ln>
                <a:noFill/>
              </a:ln>
              <a:solidFill>
                <a:srgbClr val="C6573B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40" name="Titre 1">
            <a:extLst>
              <a:ext uri="{FF2B5EF4-FFF2-40B4-BE49-F238E27FC236}">
                <a16:creationId xmlns:a16="http://schemas.microsoft.com/office/drawing/2014/main" id="{A8E7D5AF-6FD1-7040-B008-F83A2A24EA4D}"/>
              </a:ext>
            </a:extLst>
          </p:cNvPr>
          <p:cNvSpPr txBox="1">
            <a:spLocks/>
          </p:cNvSpPr>
          <p:nvPr userDrawn="1"/>
        </p:nvSpPr>
        <p:spPr>
          <a:xfrm>
            <a:off x="787828" y="4475570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 dirty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+41 79 529 42 79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73745878-0F7C-304D-845D-4B21028F25EB}"/>
              </a:ext>
            </a:extLst>
          </p:cNvPr>
          <p:cNvSpPr txBox="1">
            <a:spLocks/>
          </p:cNvSpPr>
          <p:nvPr userDrawn="1"/>
        </p:nvSpPr>
        <p:spPr>
          <a:xfrm>
            <a:off x="348739" y="1556792"/>
            <a:ext cx="4797678" cy="1030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COR2ED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Bodenackerstrasse 17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4103 Bottmingen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SWITZERLAND</a:t>
            </a:r>
          </a:p>
        </p:txBody>
      </p:sp>
      <p:sp>
        <p:nvSpPr>
          <p:cNvPr id="44" name="Titre 1">
            <a:extLst>
              <a:ext uri="{FF2B5EF4-FFF2-40B4-BE49-F238E27FC236}">
                <a16:creationId xmlns:a16="http://schemas.microsoft.com/office/drawing/2014/main" id="{F7C54033-9E09-284F-8683-746A9AA872EC}"/>
              </a:ext>
            </a:extLst>
          </p:cNvPr>
          <p:cNvSpPr txBox="1">
            <a:spLocks/>
          </p:cNvSpPr>
          <p:nvPr userDrawn="1"/>
        </p:nvSpPr>
        <p:spPr>
          <a:xfrm>
            <a:off x="323528" y="2628273"/>
            <a:ext cx="4536504" cy="7094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noProof="0" dirty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Dr. Froukje Sosef </a:t>
            </a:r>
            <a:r>
              <a:rPr lang="en-GB" sz="1100" b="1" noProof="0" dirty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MD</a:t>
            </a:r>
            <a:endParaRPr kumimoji="0" lang="en-GB" sz="1100" b="0" i="0" u="sng" strike="noStrike" kern="1200" cap="none" spc="0" normalizeH="0" baseline="0" noProof="0" dirty="0">
              <a:ln>
                <a:noFill/>
              </a:ln>
              <a:solidFill>
                <a:srgbClr val="C6573B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45" name="Titre 1">
            <a:extLst>
              <a:ext uri="{FF2B5EF4-FFF2-40B4-BE49-F238E27FC236}">
                <a16:creationId xmlns:a16="http://schemas.microsoft.com/office/drawing/2014/main" id="{84FD7633-899B-3848-83B9-1E3BDDF4FDEE}"/>
              </a:ext>
            </a:extLst>
          </p:cNvPr>
          <p:cNvSpPr txBox="1">
            <a:spLocks/>
          </p:cNvSpPr>
          <p:nvPr userDrawn="1"/>
        </p:nvSpPr>
        <p:spPr>
          <a:xfrm>
            <a:off x="787828" y="3114282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 dirty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+31 6 2324 3636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79F12A3-F14C-5840-B136-EC73E318C109}"/>
              </a:ext>
            </a:extLst>
          </p:cNvPr>
          <p:cNvGrpSpPr/>
          <p:nvPr userDrawn="1"/>
        </p:nvGrpSpPr>
        <p:grpSpPr>
          <a:xfrm>
            <a:off x="418902" y="3063588"/>
            <a:ext cx="356400" cy="356400"/>
            <a:chOff x="761970" y="3386221"/>
            <a:chExt cx="356400" cy="35640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E4F17C8-19D7-C040-A304-FDDCE818C189}"/>
                </a:ext>
              </a:extLst>
            </p:cNvPr>
            <p:cNvSpPr/>
            <p:nvPr userDrawn="1"/>
          </p:nvSpPr>
          <p:spPr>
            <a:xfrm>
              <a:off x="761970" y="3386221"/>
              <a:ext cx="356400" cy="356400"/>
            </a:xfrm>
            <a:prstGeom prst="ellipse">
              <a:avLst/>
            </a:prstGeom>
            <a:solidFill>
              <a:srgbClr val="C6573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Graphic 47" descr="Speaker Phone">
              <a:extLst>
                <a:ext uri="{FF2B5EF4-FFF2-40B4-BE49-F238E27FC236}">
                  <a16:creationId xmlns:a16="http://schemas.microsoft.com/office/drawing/2014/main" id="{751B5200-FBC9-5C4E-8A34-90C2075D5C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3725" y="3406712"/>
              <a:ext cx="310320" cy="310320"/>
            </a:xfrm>
            <a:prstGeom prst="rect">
              <a:avLst/>
            </a:prstGeom>
          </p:spPr>
        </p:pic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FE71A723-9BA9-F044-A53D-ADF05AFC5AA2}"/>
              </a:ext>
            </a:extLst>
          </p:cNvPr>
          <p:cNvSpPr/>
          <p:nvPr userDrawn="1"/>
        </p:nvSpPr>
        <p:spPr>
          <a:xfrm>
            <a:off x="417732" y="3496009"/>
            <a:ext cx="356400" cy="356400"/>
          </a:xfrm>
          <a:prstGeom prst="ellipse">
            <a:avLst/>
          </a:prstGeom>
          <a:solidFill>
            <a:srgbClr val="C657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Graphic 49" descr="Envelope">
            <a:extLst>
              <a:ext uri="{FF2B5EF4-FFF2-40B4-BE49-F238E27FC236}">
                <a16:creationId xmlns:a16="http://schemas.microsoft.com/office/drawing/2014/main" id="{F8C200D7-7974-0049-910F-515EB075DEE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5066" y="3552712"/>
            <a:ext cx="239704" cy="239704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3A2C2405-5B2D-6F40-8BBF-34FEF76A5D69}"/>
              </a:ext>
            </a:extLst>
          </p:cNvPr>
          <p:cNvGrpSpPr/>
          <p:nvPr userDrawn="1"/>
        </p:nvGrpSpPr>
        <p:grpSpPr>
          <a:xfrm>
            <a:off x="423995" y="4414481"/>
            <a:ext cx="356400" cy="356400"/>
            <a:chOff x="761970" y="3386221"/>
            <a:chExt cx="356400" cy="35640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89D4FEE-DF12-7C4D-B567-B229BFAFD4AE}"/>
                </a:ext>
              </a:extLst>
            </p:cNvPr>
            <p:cNvSpPr/>
            <p:nvPr userDrawn="1"/>
          </p:nvSpPr>
          <p:spPr>
            <a:xfrm>
              <a:off x="761970" y="3386221"/>
              <a:ext cx="356400" cy="356400"/>
            </a:xfrm>
            <a:prstGeom prst="ellipse">
              <a:avLst/>
            </a:prstGeom>
            <a:solidFill>
              <a:srgbClr val="C6573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3" name="Graphic 52" descr="Speaker Phone">
              <a:extLst>
                <a:ext uri="{FF2B5EF4-FFF2-40B4-BE49-F238E27FC236}">
                  <a16:creationId xmlns:a16="http://schemas.microsoft.com/office/drawing/2014/main" id="{650C6CBF-1D07-FD40-84AC-64417780DC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3725" y="3406712"/>
              <a:ext cx="310320" cy="310320"/>
            </a:xfrm>
            <a:prstGeom prst="rect">
              <a:avLst/>
            </a:prstGeom>
          </p:spPr>
        </p:pic>
      </p:grpSp>
      <p:sp>
        <p:nvSpPr>
          <p:cNvPr id="54" name="Oval 53">
            <a:extLst>
              <a:ext uri="{FF2B5EF4-FFF2-40B4-BE49-F238E27FC236}">
                <a16:creationId xmlns:a16="http://schemas.microsoft.com/office/drawing/2014/main" id="{64B298E5-A30A-CC47-9E10-2137C71F83BA}"/>
              </a:ext>
            </a:extLst>
          </p:cNvPr>
          <p:cNvSpPr/>
          <p:nvPr userDrawn="1"/>
        </p:nvSpPr>
        <p:spPr>
          <a:xfrm>
            <a:off x="422825" y="4846902"/>
            <a:ext cx="356400" cy="356400"/>
          </a:xfrm>
          <a:prstGeom prst="ellipse">
            <a:avLst/>
          </a:prstGeom>
          <a:solidFill>
            <a:srgbClr val="C657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Graphic 54" descr="Envelope">
            <a:extLst>
              <a:ext uri="{FF2B5EF4-FFF2-40B4-BE49-F238E27FC236}">
                <a16:creationId xmlns:a16="http://schemas.microsoft.com/office/drawing/2014/main" id="{DBF0C6DA-DD89-E246-9F87-ECB01B87D41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2343" y="4902641"/>
            <a:ext cx="239704" cy="239704"/>
          </a:xfrm>
          <a:prstGeom prst="rect">
            <a:avLst/>
          </a:prstGeom>
        </p:spPr>
      </p:pic>
      <p:sp>
        <p:nvSpPr>
          <p:cNvPr id="56" name="Titre 1">
            <a:extLst>
              <a:ext uri="{FF2B5EF4-FFF2-40B4-BE49-F238E27FC236}">
                <a16:creationId xmlns:a16="http://schemas.microsoft.com/office/drawing/2014/main" id="{C9664B77-FEC8-A64D-9402-16DF0F5288C1}"/>
              </a:ext>
            </a:extLst>
          </p:cNvPr>
          <p:cNvSpPr txBox="1">
            <a:spLocks/>
          </p:cNvSpPr>
          <p:nvPr userDrawn="1"/>
        </p:nvSpPr>
        <p:spPr>
          <a:xfrm>
            <a:off x="787828" y="4885348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 dirty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antoine.lacombe@cor2ed.com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57" name="Titre 1">
            <a:extLst>
              <a:ext uri="{FF2B5EF4-FFF2-40B4-BE49-F238E27FC236}">
                <a16:creationId xmlns:a16="http://schemas.microsoft.com/office/drawing/2014/main" id="{C72A4E22-E601-2041-8DFB-7B91BDD401EB}"/>
              </a:ext>
            </a:extLst>
          </p:cNvPr>
          <p:cNvSpPr txBox="1">
            <a:spLocks/>
          </p:cNvSpPr>
          <p:nvPr userDrawn="1"/>
        </p:nvSpPr>
        <p:spPr>
          <a:xfrm>
            <a:off x="787828" y="3557513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 dirty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froukje.sosef@cor2ed.com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F2175B-6FCA-AB4B-BB07-12AFD9A7158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29164" y="951062"/>
            <a:ext cx="1914541" cy="509238"/>
          </a:xfrm>
          <a:prstGeom prst="rect">
            <a:avLst/>
          </a:prstGeom>
        </p:spPr>
      </p:pic>
      <p:sp>
        <p:nvSpPr>
          <p:cNvPr id="23" name="Titre 1">
            <a:extLst>
              <a:ext uri="{FF2B5EF4-FFF2-40B4-BE49-F238E27FC236}">
                <a16:creationId xmlns:a16="http://schemas.microsoft.com/office/drawing/2014/main" id="{C320DC0B-ABBC-0A49-B4AE-127E4E3B626C}"/>
              </a:ext>
            </a:extLst>
          </p:cNvPr>
          <p:cNvSpPr txBox="1">
            <a:spLocks/>
          </p:cNvSpPr>
          <p:nvPr userDrawn="1"/>
        </p:nvSpPr>
        <p:spPr>
          <a:xfrm>
            <a:off x="5087888" y="6404238"/>
            <a:ext cx="6959903" cy="453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spc="-30" baseline="0" noProof="0" dirty="0">
                <a:solidFill>
                  <a:schemeClr val="accent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Heading to the heart of Independent Medical Education since 2012</a:t>
            </a:r>
            <a:endParaRPr kumimoji="0" lang="en-GB" sz="1600" b="1" i="0" u="sng" strike="noStrike" kern="1200" cap="none" spc="-3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F79982A-8AC7-B74E-9EA1-C749F49377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r="65695"/>
          <a:stretch/>
        </p:blipFill>
        <p:spPr>
          <a:xfrm>
            <a:off x="300854" y="1562275"/>
            <a:ext cx="3012116" cy="375678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27872BE-4EBB-BA49-A46A-FC3A5E900913}"/>
              </a:ext>
            </a:extLst>
          </p:cNvPr>
          <p:cNvSpPr txBox="1"/>
          <p:nvPr userDrawn="1"/>
        </p:nvSpPr>
        <p:spPr>
          <a:xfrm>
            <a:off x="787049" y="5497848"/>
            <a:ext cx="305524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 i="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Connect on</a:t>
            </a:r>
          </a:p>
          <a:p>
            <a:pPr>
              <a:lnSpc>
                <a:spcPct val="90000"/>
              </a:lnSpc>
            </a:pPr>
            <a:r>
              <a:rPr lang="en-GB" sz="1400" b="0" i="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LinkedIn </a:t>
            </a:r>
            <a:r>
              <a:rPr lang="en-GB" sz="1400" b="0" i="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8"/>
              </a:rPr>
              <a:t>@CORONARY CONNECT</a:t>
            </a:r>
            <a:endParaRPr lang="en-GB" sz="1400" b="0" i="0" dirty="0">
              <a:solidFill>
                <a:schemeClr val="tx2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444874-C0B0-C74D-BD78-708C15438149}"/>
              </a:ext>
            </a:extLst>
          </p:cNvPr>
          <p:cNvSpPr txBox="1"/>
          <p:nvPr userDrawn="1"/>
        </p:nvSpPr>
        <p:spPr>
          <a:xfrm>
            <a:off x="4323985" y="5497848"/>
            <a:ext cx="1862964" cy="431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 i="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Watch on</a:t>
            </a:r>
          </a:p>
          <a:p>
            <a:pPr>
              <a:lnSpc>
                <a:spcPct val="90000"/>
              </a:lnSpc>
            </a:pPr>
            <a:r>
              <a:rPr lang="en-GB" sz="1400" b="0" i="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YouTube </a:t>
            </a:r>
            <a:r>
              <a:rPr lang="en-GB" sz="1400" b="0" i="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9"/>
              </a:rPr>
              <a:t>@COR2ED</a:t>
            </a:r>
            <a:endParaRPr lang="en-GB" sz="1400" b="0" i="0" dirty="0">
              <a:solidFill>
                <a:schemeClr val="tx2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99807B1-5B76-A64B-B52A-94C02C13D7AB}"/>
              </a:ext>
            </a:extLst>
          </p:cNvPr>
          <p:cNvSpPr/>
          <p:nvPr userDrawn="1"/>
        </p:nvSpPr>
        <p:spPr>
          <a:xfrm>
            <a:off x="416331" y="6033094"/>
            <a:ext cx="369911" cy="369769"/>
          </a:xfrm>
          <a:prstGeom prst="roundRect">
            <a:avLst>
              <a:gd name="adj" fmla="val 11151"/>
            </a:avLst>
          </a:prstGeom>
          <a:solidFill>
            <a:srgbClr val="C6573B"/>
          </a:solidFill>
          <a:ln>
            <a:solidFill>
              <a:srgbClr val="C6573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8A156A-6630-CA4A-B512-E1F50F476DD1}"/>
              </a:ext>
            </a:extLst>
          </p:cNvPr>
          <p:cNvSpPr txBox="1"/>
          <p:nvPr userDrawn="1"/>
        </p:nvSpPr>
        <p:spPr>
          <a:xfrm>
            <a:off x="805458" y="6013567"/>
            <a:ext cx="175669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 i="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Visit us at</a:t>
            </a:r>
          </a:p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https://cor2ed.com/</a:t>
            </a:r>
            <a:endParaRPr lang="en-GB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hlinkClick r:id="rId10"/>
            <a:extLst>
              <a:ext uri="{FF2B5EF4-FFF2-40B4-BE49-F238E27FC236}">
                <a16:creationId xmlns:a16="http://schemas.microsoft.com/office/drawing/2014/main" id="{F02AE768-D7AB-A94B-80FA-A6650544CC9B}"/>
              </a:ext>
            </a:extLst>
          </p:cNvPr>
          <p:cNvSpPr/>
          <p:nvPr userDrawn="1"/>
        </p:nvSpPr>
        <p:spPr>
          <a:xfrm>
            <a:off x="391317" y="6016204"/>
            <a:ext cx="2170834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Graphic 28" descr="World">
            <a:extLst>
              <a:ext uri="{FF2B5EF4-FFF2-40B4-BE49-F238E27FC236}">
                <a16:creationId xmlns:a16="http://schemas.microsoft.com/office/drawing/2014/main" id="{06F46356-6D1C-1A49-AFB9-876266891BA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47989" y="6070903"/>
            <a:ext cx="306593" cy="30659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5C03111-CAAB-3D43-A9E6-ADA046B67BBD}"/>
              </a:ext>
            </a:extLst>
          </p:cNvPr>
          <p:cNvSpPr txBox="1"/>
          <p:nvPr userDrawn="1"/>
        </p:nvSpPr>
        <p:spPr>
          <a:xfrm>
            <a:off x="4333943" y="6033094"/>
            <a:ext cx="256651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 i="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Follow us on</a:t>
            </a:r>
          </a:p>
          <a:p>
            <a:pPr>
              <a:lnSpc>
                <a:spcPct val="90000"/>
              </a:lnSpc>
            </a:pPr>
            <a:r>
              <a:rPr lang="en-GB" sz="1400" b="0" i="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Twitter </a:t>
            </a:r>
            <a:r>
              <a:rPr lang="en-GB" sz="1400" b="0" i="0" u="sng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@CoronaryConnect</a:t>
            </a:r>
            <a:endParaRPr lang="en-GB" sz="1400" b="0" i="0" u="sng" dirty="0">
              <a:solidFill>
                <a:schemeClr val="accent1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hlinkClick r:id="rId13"/>
            <a:extLst>
              <a:ext uri="{FF2B5EF4-FFF2-40B4-BE49-F238E27FC236}">
                <a16:creationId xmlns:a16="http://schemas.microsoft.com/office/drawing/2014/main" id="{9A0346C0-EC87-3C4C-A17B-08C8B6C59587}"/>
              </a:ext>
            </a:extLst>
          </p:cNvPr>
          <p:cNvSpPr/>
          <p:nvPr userDrawn="1"/>
        </p:nvSpPr>
        <p:spPr>
          <a:xfrm>
            <a:off x="3915561" y="6016203"/>
            <a:ext cx="2750045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00B0601-CB6B-5749-B122-5A714818F535}"/>
              </a:ext>
            </a:extLst>
          </p:cNvPr>
          <p:cNvSpPr txBox="1"/>
          <p:nvPr userDrawn="1"/>
        </p:nvSpPr>
        <p:spPr>
          <a:xfrm>
            <a:off x="312097" y="4275367"/>
            <a:ext cx="2351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i="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For more information visit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D6AD5DF-CDEC-4D4F-96AF-0D0CB3B81506}"/>
              </a:ext>
            </a:extLst>
          </p:cNvPr>
          <p:cNvSpPr txBox="1"/>
          <p:nvPr userDrawn="1"/>
        </p:nvSpPr>
        <p:spPr>
          <a:xfrm>
            <a:off x="6785547" y="5495567"/>
            <a:ext cx="138852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0" i="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Email</a:t>
            </a:r>
          </a:p>
          <a:p>
            <a:r>
              <a:rPr lang="en-GB" sz="1200" b="0" i="0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14"/>
              </a:rPr>
              <a:t>info@cor2ed</a:t>
            </a:r>
            <a:r>
              <a:rPr lang="en-GB" sz="1200" b="0" i="0" u="sng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.com</a:t>
            </a:r>
          </a:p>
        </p:txBody>
      </p:sp>
      <p:pic>
        <p:nvPicPr>
          <p:cNvPr id="66" name="Graphic 65">
            <a:extLst>
              <a:ext uri="{FF2B5EF4-FFF2-40B4-BE49-F238E27FC236}">
                <a16:creationId xmlns:a16="http://schemas.microsoft.com/office/drawing/2014/main" id="{9DA24A0E-A7B5-0F43-9CEB-3AB37F65AB3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415992" y="5510213"/>
            <a:ext cx="371377" cy="371377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7AC80E8D-BB58-544E-93AC-E1DD6BDB2718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975824" y="6035310"/>
            <a:ext cx="373380" cy="373380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199899B4-83C2-3F41-8722-47C88C99BFC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975824" y="5510213"/>
            <a:ext cx="373380" cy="373380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21E4A76C-336D-8543-93D3-D9B76F4C2087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16331" y="5510213"/>
            <a:ext cx="373380" cy="373380"/>
          </a:xfrm>
          <a:prstGeom prst="rect">
            <a:avLst/>
          </a:prstGeom>
        </p:spPr>
      </p:pic>
      <p:sp>
        <p:nvSpPr>
          <p:cNvPr id="99" name="Rectangle 98">
            <a:hlinkClick r:id="rId14"/>
            <a:extLst>
              <a:ext uri="{FF2B5EF4-FFF2-40B4-BE49-F238E27FC236}">
                <a16:creationId xmlns:a16="http://schemas.microsoft.com/office/drawing/2014/main" id="{2A6480F3-532C-6543-85E7-0BC80B7701C0}"/>
              </a:ext>
            </a:extLst>
          </p:cNvPr>
          <p:cNvSpPr/>
          <p:nvPr userDrawn="1"/>
        </p:nvSpPr>
        <p:spPr>
          <a:xfrm>
            <a:off x="6391370" y="5464311"/>
            <a:ext cx="1862964" cy="4529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hlinkClick r:id="rId8"/>
            <a:extLst>
              <a:ext uri="{FF2B5EF4-FFF2-40B4-BE49-F238E27FC236}">
                <a16:creationId xmlns:a16="http://schemas.microsoft.com/office/drawing/2014/main" id="{271C9EA2-037E-9447-9A8A-CC48EEAF6E57}"/>
              </a:ext>
            </a:extLst>
          </p:cNvPr>
          <p:cNvSpPr/>
          <p:nvPr userDrawn="1"/>
        </p:nvSpPr>
        <p:spPr>
          <a:xfrm>
            <a:off x="358737" y="5479468"/>
            <a:ext cx="3412665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Rectangle 101">
            <a:hlinkClick r:id="rId9"/>
            <a:extLst>
              <a:ext uri="{FF2B5EF4-FFF2-40B4-BE49-F238E27FC236}">
                <a16:creationId xmlns:a16="http://schemas.microsoft.com/office/drawing/2014/main" id="{6F45FC3A-EC6D-074D-B1BD-EB183B8127E8}"/>
              </a:ext>
            </a:extLst>
          </p:cNvPr>
          <p:cNvSpPr/>
          <p:nvPr userDrawn="1"/>
        </p:nvSpPr>
        <p:spPr>
          <a:xfrm>
            <a:off x="3915562" y="5484635"/>
            <a:ext cx="2271388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" name="Picture 102">
            <a:hlinkClick r:id="rId23"/>
            <a:extLst>
              <a:ext uri="{FF2B5EF4-FFF2-40B4-BE49-F238E27FC236}">
                <a16:creationId xmlns:a16="http://schemas.microsoft.com/office/drawing/2014/main" id="{6DDBD507-C3B8-B043-9108-BE611CA197E6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385862" y="4671100"/>
            <a:ext cx="1866388" cy="723225"/>
          </a:xfrm>
          <a:prstGeom prst="rect">
            <a:avLst/>
          </a:prstGeom>
        </p:spPr>
      </p:pic>
      <p:pic>
        <p:nvPicPr>
          <p:cNvPr id="100" name="Graphic 99">
            <a:extLst>
              <a:ext uri="{FF2B5EF4-FFF2-40B4-BE49-F238E27FC236}">
                <a16:creationId xmlns:a16="http://schemas.microsoft.com/office/drawing/2014/main" id="{6F8CE332-494C-AF4C-91D8-AC18AB3E73F5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2837204" y="810930"/>
            <a:ext cx="9306370" cy="4471395"/>
          </a:xfrm>
          <a:prstGeom prst="rect">
            <a:avLst/>
          </a:prstGeom>
        </p:spPr>
      </p:pic>
      <p:pic>
        <p:nvPicPr>
          <p:cNvPr id="104" name="Graphic 103" descr="Marker with solid fill">
            <a:extLst>
              <a:ext uri="{FF2B5EF4-FFF2-40B4-BE49-F238E27FC236}">
                <a16:creationId xmlns:a16="http://schemas.microsoft.com/office/drawing/2014/main" id="{8E6A2141-F573-1A4A-841E-2D98D3223819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3389006" y="1949574"/>
            <a:ext cx="313184" cy="313184"/>
          </a:xfrm>
          <a:prstGeom prst="rect">
            <a:avLst/>
          </a:prstGeom>
        </p:spPr>
      </p:pic>
      <p:pic>
        <p:nvPicPr>
          <p:cNvPr id="105" name="Graphic 104" descr="Marker with solid fill">
            <a:extLst>
              <a:ext uri="{FF2B5EF4-FFF2-40B4-BE49-F238E27FC236}">
                <a16:creationId xmlns:a16="http://schemas.microsoft.com/office/drawing/2014/main" id="{43B45D61-8E40-BF44-8121-DB17039D3E09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4149789" y="2084249"/>
            <a:ext cx="313184" cy="313184"/>
          </a:xfrm>
          <a:prstGeom prst="rect">
            <a:avLst/>
          </a:prstGeom>
        </p:spPr>
      </p:pic>
      <p:pic>
        <p:nvPicPr>
          <p:cNvPr id="106" name="Graphic 105" descr="Marker with solid fill">
            <a:extLst>
              <a:ext uri="{FF2B5EF4-FFF2-40B4-BE49-F238E27FC236}">
                <a16:creationId xmlns:a16="http://schemas.microsoft.com/office/drawing/2014/main" id="{670F950B-B5DC-CE48-8906-C48D28B09276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4787336" y="1753300"/>
            <a:ext cx="313184" cy="313184"/>
          </a:xfrm>
          <a:prstGeom prst="rect">
            <a:avLst/>
          </a:prstGeom>
        </p:spPr>
      </p:pic>
      <p:pic>
        <p:nvPicPr>
          <p:cNvPr id="107" name="Graphic 106" descr="Marker with solid fill">
            <a:extLst>
              <a:ext uri="{FF2B5EF4-FFF2-40B4-BE49-F238E27FC236}">
                <a16:creationId xmlns:a16="http://schemas.microsoft.com/office/drawing/2014/main" id="{02116C3A-7677-5743-9FCE-029DF42E67A6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900460" y="1561745"/>
            <a:ext cx="313184" cy="313184"/>
          </a:xfrm>
          <a:prstGeom prst="rect">
            <a:avLst/>
          </a:prstGeom>
        </p:spPr>
      </p:pic>
      <p:pic>
        <p:nvPicPr>
          <p:cNvPr id="108" name="Graphic 107" descr="Marker with solid fill">
            <a:extLst>
              <a:ext uri="{FF2B5EF4-FFF2-40B4-BE49-F238E27FC236}">
                <a16:creationId xmlns:a16="http://schemas.microsoft.com/office/drawing/2014/main" id="{E16EB1D3-4A06-8F4B-ABE6-3F8E76A10E2B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665606" y="1405153"/>
            <a:ext cx="313184" cy="313184"/>
          </a:xfrm>
          <a:prstGeom prst="rect">
            <a:avLst/>
          </a:prstGeom>
        </p:spPr>
      </p:pic>
      <p:pic>
        <p:nvPicPr>
          <p:cNvPr id="109" name="Graphic 108" descr="Marker with solid fill">
            <a:extLst>
              <a:ext uri="{FF2B5EF4-FFF2-40B4-BE49-F238E27FC236}">
                <a16:creationId xmlns:a16="http://schemas.microsoft.com/office/drawing/2014/main" id="{B6F9FA1C-4564-CE40-85C7-C418923C19DC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688933" y="1753300"/>
            <a:ext cx="313184" cy="313184"/>
          </a:xfrm>
          <a:prstGeom prst="rect">
            <a:avLst/>
          </a:prstGeom>
        </p:spPr>
      </p:pic>
      <p:pic>
        <p:nvPicPr>
          <p:cNvPr id="110" name="Graphic 109" descr="Marker with solid fill">
            <a:extLst>
              <a:ext uri="{FF2B5EF4-FFF2-40B4-BE49-F238E27FC236}">
                <a16:creationId xmlns:a16="http://schemas.microsoft.com/office/drawing/2014/main" id="{936E4946-B589-9541-92A7-049C4FAF4907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535322" y="1877944"/>
            <a:ext cx="313184" cy="313184"/>
          </a:xfrm>
          <a:prstGeom prst="rect">
            <a:avLst/>
          </a:prstGeom>
        </p:spPr>
      </p:pic>
      <p:pic>
        <p:nvPicPr>
          <p:cNvPr id="111" name="Graphic 110" descr="Marker with solid fill">
            <a:extLst>
              <a:ext uri="{FF2B5EF4-FFF2-40B4-BE49-F238E27FC236}">
                <a16:creationId xmlns:a16="http://schemas.microsoft.com/office/drawing/2014/main" id="{E6D295B3-AFD8-5642-816F-C2DE7023D665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4662927" y="1796720"/>
            <a:ext cx="313184" cy="313184"/>
          </a:xfrm>
          <a:prstGeom prst="rect">
            <a:avLst/>
          </a:prstGeom>
        </p:spPr>
      </p:pic>
      <p:pic>
        <p:nvPicPr>
          <p:cNvPr id="112" name="Graphic 111" descr="Marker with solid fill">
            <a:extLst>
              <a:ext uri="{FF2B5EF4-FFF2-40B4-BE49-F238E27FC236}">
                <a16:creationId xmlns:a16="http://schemas.microsoft.com/office/drawing/2014/main" id="{595CA8D3-C34A-3C4D-8FEC-8CA9C4FEA058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010495" y="1154147"/>
            <a:ext cx="313184" cy="313184"/>
          </a:xfrm>
          <a:prstGeom prst="rect">
            <a:avLst/>
          </a:prstGeom>
        </p:spPr>
      </p:pic>
      <p:pic>
        <p:nvPicPr>
          <p:cNvPr id="113" name="Graphic 112" descr="Marker with solid fill">
            <a:extLst>
              <a:ext uri="{FF2B5EF4-FFF2-40B4-BE49-F238E27FC236}">
                <a16:creationId xmlns:a16="http://schemas.microsoft.com/office/drawing/2014/main" id="{A5DF2E78-59FD-004B-8E5E-FA2A7F8C61D3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0275599" y="1962644"/>
            <a:ext cx="313184" cy="313184"/>
          </a:xfrm>
          <a:prstGeom prst="rect">
            <a:avLst/>
          </a:prstGeom>
        </p:spPr>
      </p:pic>
      <p:pic>
        <p:nvPicPr>
          <p:cNvPr id="114" name="Graphic 113" descr="Marker with solid fill">
            <a:extLst>
              <a:ext uri="{FF2B5EF4-FFF2-40B4-BE49-F238E27FC236}">
                <a16:creationId xmlns:a16="http://schemas.microsoft.com/office/drawing/2014/main" id="{C60A8331-0A69-554D-B52B-5F07F8847EE4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147911" y="1824071"/>
            <a:ext cx="313184" cy="313184"/>
          </a:xfrm>
          <a:prstGeom prst="rect">
            <a:avLst/>
          </a:prstGeom>
        </p:spPr>
      </p:pic>
      <p:pic>
        <p:nvPicPr>
          <p:cNvPr id="115" name="Graphic 114" descr="Marker with solid fill">
            <a:extLst>
              <a:ext uri="{FF2B5EF4-FFF2-40B4-BE49-F238E27FC236}">
                <a16:creationId xmlns:a16="http://schemas.microsoft.com/office/drawing/2014/main" id="{9EA6B858-B1AD-1848-BAA8-86A755A52414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9723932" y="3054706"/>
            <a:ext cx="313184" cy="313184"/>
          </a:xfrm>
          <a:prstGeom prst="rect">
            <a:avLst/>
          </a:prstGeom>
        </p:spPr>
      </p:pic>
      <p:pic>
        <p:nvPicPr>
          <p:cNvPr id="116" name="Graphic 115" descr="Marker with solid fill">
            <a:extLst>
              <a:ext uri="{FF2B5EF4-FFF2-40B4-BE49-F238E27FC236}">
                <a16:creationId xmlns:a16="http://schemas.microsoft.com/office/drawing/2014/main" id="{53618ADC-894F-6043-96F9-D9F16A8ACF2B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9966693" y="2391159"/>
            <a:ext cx="313184" cy="313184"/>
          </a:xfrm>
          <a:prstGeom prst="rect">
            <a:avLst/>
          </a:prstGeom>
        </p:spPr>
      </p:pic>
      <p:pic>
        <p:nvPicPr>
          <p:cNvPr id="117" name="Graphic 116" descr="Marker with solid fill">
            <a:extLst>
              <a:ext uri="{FF2B5EF4-FFF2-40B4-BE49-F238E27FC236}">
                <a16:creationId xmlns:a16="http://schemas.microsoft.com/office/drawing/2014/main" id="{DDFFBE72-4D7D-584C-9FB7-3FCBC978C213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9960009" y="1792711"/>
            <a:ext cx="313184" cy="313184"/>
          </a:xfrm>
          <a:prstGeom prst="rect">
            <a:avLst/>
          </a:prstGeom>
        </p:spPr>
      </p:pic>
      <p:pic>
        <p:nvPicPr>
          <p:cNvPr id="118" name="Graphic 117" descr="Marker with solid fill">
            <a:extLst>
              <a:ext uri="{FF2B5EF4-FFF2-40B4-BE49-F238E27FC236}">
                <a16:creationId xmlns:a16="http://schemas.microsoft.com/office/drawing/2014/main" id="{D135A437-0889-F24F-99AE-0825BBF0F208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0575004" y="1970736"/>
            <a:ext cx="313184" cy="313184"/>
          </a:xfrm>
          <a:prstGeom prst="rect">
            <a:avLst/>
          </a:prstGeom>
        </p:spPr>
      </p:pic>
      <p:pic>
        <p:nvPicPr>
          <p:cNvPr id="119" name="Graphic 118" descr="Marker with solid fill">
            <a:extLst>
              <a:ext uri="{FF2B5EF4-FFF2-40B4-BE49-F238E27FC236}">
                <a16:creationId xmlns:a16="http://schemas.microsoft.com/office/drawing/2014/main" id="{578DCD33-8A47-5D4B-B253-015697DE319C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676647" y="2164582"/>
            <a:ext cx="313184" cy="313184"/>
          </a:xfrm>
          <a:prstGeom prst="rect">
            <a:avLst/>
          </a:prstGeom>
        </p:spPr>
      </p:pic>
      <p:pic>
        <p:nvPicPr>
          <p:cNvPr id="120" name="Graphic 119" descr="Marker with solid fill">
            <a:extLst>
              <a:ext uri="{FF2B5EF4-FFF2-40B4-BE49-F238E27FC236}">
                <a16:creationId xmlns:a16="http://schemas.microsoft.com/office/drawing/2014/main" id="{F65B7642-7E17-9841-B162-88F61B082268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961794" y="1306180"/>
            <a:ext cx="313184" cy="313184"/>
          </a:xfrm>
          <a:prstGeom prst="rect">
            <a:avLst/>
          </a:prstGeom>
        </p:spPr>
      </p:pic>
      <p:pic>
        <p:nvPicPr>
          <p:cNvPr id="121" name="Graphic 120" descr="Marker with solid fill">
            <a:extLst>
              <a:ext uri="{FF2B5EF4-FFF2-40B4-BE49-F238E27FC236}">
                <a16:creationId xmlns:a16="http://schemas.microsoft.com/office/drawing/2014/main" id="{D24491DD-EFFD-4D40-921B-1C56E84BA3A2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498622" y="1897545"/>
            <a:ext cx="313184" cy="313184"/>
          </a:xfrm>
          <a:prstGeom prst="rect">
            <a:avLst/>
          </a:prstGeom>
        </p:spPr>
      </p:pic>
      <p:pic>
        <p:nvPicPr>
          <p:cNvPr id="122" name="Graphic 121" descr="Marker with solid fill">
            <a:extLst>
              <a:ext uri="{FF2B5EF4-FFF2-40B4-BE49-F238E27FC236}">
                <a16:creationId xmlns:a16="http://schemas.microsoft.com/office/drawing/2014/main" id="{F61C4D22-AB26-854E-9D5C-BBC54D3EA8DF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5484975" y="3540815"/>
            <a:ext cx="313184" cy="313184"/>
          </a:xfrm>
          <a:prstGeom prst="rect">
            <a:avLst/>
          </a:prstGeom>
        </p:spPr>
      </p:pic>
      <p:pic>
        <p:nvPicPr>
          <p:cNvPr id="123" name="Graphic 122" descr="Marker with solid fill">
            <a:extLst>
              <a:ext uri="{FF2B5EF4-FFF2-40B4-BE49-F238E27FC236}">
                <a16:creationId xmlns:a16="http://schemas.microsoft.com/office/drawing/2014/main" id="{BD237E5D-373B-B049-BE60-6DC6D61EAF72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5289497" y="3912462"/>
            <a:ext cx="313184" cy="313184"/>
          </a:xfrm>
          <a:prstGeom prst="rect">
            <a:avLst/>
          </a:prstGeom>
        </p:spPr>
      </p:pic>
      <p:pic>
        <p:nvPicPr>
          <p:cNvPr id="124" name="Graphic 123" descr="Marker with solid fill">
            <a:extLst>
              <a:ext uri="{FF2B5EF4-FFF2-40B4-BE49-F238E27FC236}">
                <a16:creationId xmlns:a16="http://schemas.microsoft.com/office/drawing/2014/main" id="{8E576291-6B4D-1142-962C-B5D12A96C1CA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4982000" y="4300880"/>
            <a:ext cx="313184" cy="313184"/>
          </a:xfrm>
          <a:prstGeom prst="rect">
            <a:avLst/>
          </a:prstGeom>
        </p:spPr>
      </p:pic>
      <p:pic>
        <p:nvPicPr>
          <p:cNvPr id="125" name="Graphic 124" descr="Marker with solid fill">
            <a:extLst>
              <a:ext uri="{FF2B5EF4-FFF2-40B4-BE49-F238E27FC236}">
                <a16:creationId xmlns:a16="http://schemas.microsoft.com/office/drawing/2014/main" id="{DD9DC287-A896-9444-B65D-87F363790AB0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4545030" y="3200363"/>
            <a:ext cx="313184" cy="313184"/>
          </a:xfrm>
          <a:prstGeom prst="rect">
            <a:avLst/>
          </a:prstGeom>
        </p:spPr>
      </p:pic>
      <p:pic>
        <p:nvPicPr>
          <p:cNvPr id="126" name="Graphic 125" descr="Marker with solid fill">
            <a:extLst>
              <a:ext uri="{FF2B5EF4-FFF2-40B4-BE49-F238E27FC236}">
                <a16:creationId xmlns:a16="http://schemas.microsoft.com/office/drawing/2014/main" id="{59508A1B-29BD-D044-88EA-80D74D900A67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3687274" y="2439712"/>
            <a:ext cx="313184" cy="313184"/>
          </a:xfrm>
          <a:prstGeom prst="rect">
            <a:avLst/>
          </a:prstGeom>
        </p:spPr>
      </p:pic>
      <p:pic>
        <p:nvPicPr>
          <p:cNvPr id="127" name="Graphic 126" descr="Marker with solid fill">
            <a:extLst>
              <a:ext uri="{FF2B5EF4-FFF2-40B4-BE49-F238E27FC236}">
                <a16:creationId xmlns:a16="http://schemas.microsoft.com/office/drawing/2014/main" id="{A2350BA7-DEE5-6D4A-94D6-3982B6B29A14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4319722" y="2262274"/>
            <a:ext cx="313184" cy="313184"/>
          </a:xfrm>
          <a:prstGeom prst="rect">
            <a:avLst/>
          </a:prstGeom>
        </p:spPr>
      </p:pic>
      <p:pic>
        <p:nvPicPr>
          <p:cNvPr id="128" name="Graphic 127" descr="Marker with solid fill">
            <a:extLst>
              <a:ext uri="{FF2B5EF4-FFF2-40B4-BE49-F238E27FC236}">
                <a16:creationId xmlns:a16="http://schemas.microsoft.com/office/drawing/2014/main" id="{C1C0A417-0646-1943-91C9-0D1ED162E524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458162" y="1573864"/>
            <a:ext cx="313184" cy="313184"/>
          </a:xfrm>
          <a:prstGeom prst="rect">
            <a:avLst/>
          </a:prstGeom>
        </p:spPr>
      </p:pic>
      <p:pic>
        <p:nvPicPr>
          <p:cNvPr id="129" name="Graphic 128" descr="Marker with solid fill">
            <a:extLst>
              <a:ext uri="{FF2B5EF4-FFF2-40B4-BE49-F238E27FC236}">
                <a16:creationId xmlns:a16="http://schemas.microsoft.com/office/drawing/2014/main" id="{C8C8BA7A-3DBB-2B42-9E78-70194B02D07A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328690" y="1598140"/>
            <a:ext cx="313184" cy="313184"/>
          </a:xfrm>
          <a:prstGeom prst="rect">
            <a:avLst/>
          </a:prstGeom>
        </p:spPr>
      </p:pic>
      <p:pic>
        <p:nvPicPr>
          <p:cNvPr id="130" name="Graphic 129" descr="Marker with solid fill">
            <a:extLst>
              <a:ext uri="{FF2B5EF4-FFF2-40B4-BE49-F238E27FC236}">
                <a16:creationId xmlns:a16="http://schemas.microsoft.com/office/drawing/2014/main" id="{5E100AC0-5969-A745-A61F-1AA35242ACEB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385334" y="1679060"/>
            <a:ext cx="313184" cy="313184"/>
          </a:xfrm>
          <a:prstGeom prst="rect">
            <a:avLst/>
          </a:prstGeom>
        </p:spPr>
      </p:pic>
      <p:pic>
        <p:nvPicPr>
          <p:cNvPr id="131" name="Graphic 130" descr="Marker with solid fill">
            <a:extLst>
              <a:ext uri="{FF2B5EF4-FFF2-40B4-BE49-F238E27FC236}">
                <a16:creationId xmlns:a16="http://schemas.microsoft.com/office/drawing/2014/main" id="{2764DE04-F20E-144D-9EFC-E465D04F85D2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875536" y="1670968"/>
            <a:ext cx="313184" cy="313184"/>
          </a:xfrm>
          <a:prstGeom prst="rect">
            <a:avLst/>
          </a:prstGeom>
        </p:spPr>
      </p:pic>
      <p:pic>
        <p:nvPicPr>
          <p:cNvPr id="132" name="Graphic 131" descr="Marker with solid fill">
            <a:extLst>
              <a:ext uri="{FF2B5EF4-FFF2-40B4-BE49-F238E27FC236}">
                <a16:creationId xmlns:a16="http://schemas.microsoft.com/office/drawing/2014/main" id="{07838B81-DC6E-D746-AE26-9D853A801497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094021" y="1565772"/>
            <a:ext cx="313184" cy="313184"/>
          </a:xfrm>
          <a:prstGeom prst="rect">
            <a:avLst/>
          </a:prstGeom>
        </p:spPr>
      </p:pic>
      <p:pic>
        <p:nvPicPr>
          <p:cNvPr id="133" name="Graphic 132" descr="Marker with solid fill">
            <a:extLst>
              <a:ext uri="{FF2B5EF4-FFF2-40B4-BE49-F238E27FC236}">
                <a16:creationId xmlns:a16="http://schemas.microsoft.com/office/drawing/2014/main" id="{57C26B25-174E-054C-A57A-EB4901034C36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215401" y="1598140"/>
            <a:ext cx="313184" cy="313184"/>
          </a:xfrm>
          <a:prstGeom prst="rect">
            <a:avLst/>
          </a:prstGeom>
        </p:spPr>
      </p:pic>
      <p:pic>
        <p:nvPicPr>
          <p:cNvPr id="134" name="Graphic 133" descr="Marker with solid fill">
            <a:extLst>
              <a:ext uri="{FF2B5EF4-FFF2-40B4-BE49-F238E27FC236}">
                <a16:creationId xmlns:a16="http://schemas.microsoft.com/office/drawing/2014/main" id="{79A454FD-82B3-984F-954A-3F79B25D2505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4481562" y="1987144"/>
            <a:ext cx="313184" cy="313184"/>
          </a:xfrm>
          <a:prstGeom prst="rect">
            <a:avLst/>
          </a:prstGeom>
        </p:spPr>
      </p:pic>
      <p:pic>
        <p:nvPicPr>
          <p:cNvPr id="135" name="Graphic 134" descr="Marker with solid fill">
            <a:extLst>
              <a:ext uri="{FF2B5EF4-FFF2-40B4-BE49-F238E27FC236}">
                <a16:creationId xmlns:a16="http://schemas.microsoft.com/office/drawing/2014/main" id="{E87BF36B-6474-0D48-ACD8-5FAD65BCDA41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4376366" y="1946684"/>
            <a:ext cx="313184" cy="313184"/>
          </a:xfrm>
          <a:prstGeom prst="rect">
            <a:avLst/>
          </a:prstGeom>
        </p:spPr>
      </p:pic>
      <p:pic>
        <p:nvPicPr>
          <p:cNvPr id="136" name="Graphic 135" descr="Marker with solid fill">
            <a:extLst>
              <a:ext uri="{FF2B5EF4-FFF2-40B4-BE49-F238E27FC236}">
                <a16:creationId xmlns:a16="http://schemas.microsoft.com/office/drawing/2014/main" id="{7C26A7D9-BBF0-1A4B-BCD5-9F879D836C1F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4085053" y="1623003"/>
            <a:ext cx="313184" cy="313184"/>
          </a:xfrm>
          <a:prstGeom prst="rect">
            <a:avLst/>
          </a:prstGeom>
        </p:spPr>
      </p:pic>
      <p:pic>
        <p:nvPicPr>
          <p:cNvPr id="137" name="Graphic 136" descr="Marker with solid fill">
            <a:extLst>
              <a:ext uri="{FF2B5EF4-FFF2-40B4-BE49-F238E27FC236}">
                <a16:creationId xmlns:a16="http://schemas.microsoft.com/office/drawing/2014/main" id="{48A9CFF0-56EA-A144-BF1C-E5214D2C992E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4182157" y="1720107"/>
            <a:ext cx="313184" cy="313184"/>
          </a:xfrm>
          <a:prstGeom prst="rect">
            <a:avLst/>
          </a:prstGeom>
        </p:spPr>
      </p:pic>
      <p:pic>
        <p:nvPicPr>
          <p:cNvPr id="138" name="Graphic 137" descr="Marker with solid fill">
            <a:extLst>
              <a:ext uri="{FF2B5EF4-FFF2-40B4-BE49-F238E27FC236}">
                <a16:creationId xmlns:a16="http://schemas.microsoft.com/office/drawing/2014/main" id="{8A25CD5A-B7D0-B04B-BBFB-8A5BA72581D7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4165973" y="1792935"/>
            <a:ext cx="313184" cy="313184"/>
          </a:xfrm>
          <a:prstGeom prst="rect">
            <a:avLst/>
          </a:prstGeom>
        </p:spPr>
      </p:pic>
      <p:pic>
        <p:nvPicPr>
          <p:cNvPr id="139" name="Graphic 138" descr="Marker with solid fill">
            <a:extLst>
              <a:ext uri="{FF2B5EF4-FFF2-40B4-BE49-F238E27FC236}">
                <a16:creationId xmlns:a16="http://schemas.microsoft.com/office/drawing/2014/main" id="{415A82C9-6411-0A4D-A09A-797206F2164C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3712820" y="1703922"/>
            <a:ext cx="313184" cy="313184"/>
          </a:xfrm>
          <a:prstGeom prst="rect">
            <a:avLst/>
          </a:prstGeom>
        </p:spPr>
      </p:pic>
      <p:pic>
        <p:nvPicPr>
          <p:cNvPr id="140" name="Graphic 139" descr="Marker with solid fill">
            <a:extLst>
              <a:ext uri="{FF2B5EF4-FFF2-40B4-BE49-F238E27FC236}">
                <a16:creationId xmlns:a16="http://schemas.microsoft.com/office/drawing/2014/main" id="{108C2677-26F5-9E49-AAD2-3EA47949FBBA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3777555" y="1970961"/>
            <a:ext cx="313184" cy="313184"/>
          </a:xfrm>
          <a:prstGeom prst="rect">
            <a:avLst/>
          </a:prstGeom>
        </p:spPr>
      </p:pic>
      <p:pic>
        <p:nvPicPr>
          <p:cNvPr id="141" name="Graphic 140" descr="Marker with solid fill">
            <a:extLst>
              <a:ext uri="{FF2B5EF4-FFF2-40B4-BE49-F238E27FC236}">
                <a16:creationId xmlns:a16="http://schemas.microsoft.com/office/drawing/2014/main" id="{20EDB075-9745-864B-99B0-31C1D47AC801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3842291" y="2084249"/>
            <a:ext cx="313184" cy="313184"/>
          </a:xfrm>
          <a:prstGeom prst="rect">
            <a:avLst/>
          </a:prstGeom>
        </p:spPr>
      </p:pic>
      <p:pic>
        <p:nvPicPr>
          <p:cNvPr id="142" name="Graphic 141" descr="Marker with solid fill">
            <a:extLst>
              <a:ext uri="{FF2B5EF4-FFF2-40B4-BE49-F238E27FC236}">
                <a16:creationId xmlns:a16="http://schemas.microsoft.com/office/drawing/2014/main" id="{E5754A78-AEC7-D84E-9235-240A474B59D2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3389137" y="2148985"/>
            <a:ext cx="313184" cy="313184"/>
          </a:xfrm>
          <a:prstGeom prst="rect">
            <a:avLst/>
          </a:prstGeom>
        </p:spPr>
      </p:pic>
      <p:pic>
        <p:nvPicPr>
          <p:cNvPr id="143" name="Graphic 142" descr="Marker with solid fill">
            <a:extLst>
              <a:ext uri="{FF2B5EF4-FFF2-40B4-BE49-F238E27FC236}">
                <a16:creationId xmlns:a16="http://schemas.microsoft.com/office/drawing/2014/main" id="{1C141C8C-D46F-3947-82CA-DA250B1FFCD0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3324401" y="1987144"/>
            <a:ext cx="313184" cy="31318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74" userDrawn="1">
          <p15:clr>
            <a:srgbClr val="FBAE40"/>
          </p15:clr>
        </p15:guide>
        <p15:guide id="2" orient="horz" pos="548" userDrawn="1">
          <p15:clr>
            <a:srgbClr val="FBAE40"/>
          </p15:clr>
        </p15:guide>
        <p15:guide id="3" pos="1471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620184" y="1425600"/>
            <a:ext cx="10963200" cy="4525200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85DA814E-187E-4E86-9496-B67EBCAD2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A9B8AF02-8DFA-0F48-AD52-63D63C30E8A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778731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620184" y="1425600"/>
            <a:ext cx="10963200" cy="4525200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Espace réservé du numéro de diapositive 6">
            <a:extLst>
              <a:ext uri="{FF2B5EF4-FFF2-40B4-BE49-F238E27FC236}">
                <a16:creationId xmlns:a16="http://schemas.microsoft.com/office/drawing/2014/main" id="{85DA814E-187E-4E86-9496-B67EBCAD23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>
                <a:solidFill>
                  <a:srgbClr val="5D8298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A9B8AF02-8DFA-0F48-AD52-63D63C30E8A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5B24BC-BC56-FD4E-B9E0-A07C7B8EBB54}"/>
              </a:ext>
            </a:extLst>
          </p:cNvPr>
          <p:cNvSpPr/>
          <p:nvPr userDrawn="1"/>
        </p:nvSpPr>
        <p:spPr>
          <a:xfrm>
            <a:off x="9984432" y="259200"/>
            <a:ext cx="1872208" cy="6495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79610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4A9D07-1EFC-4C34-B58E-D9BCCD9EAF91}" type="slidenum">
              <a:rPr lang="it-IT" altLang="it-IT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t-IT" altLang="it-IT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38698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57E139-C270-754F-B59D-15903DDAF3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4661" y="2758363"/>
            <a:ext cx="5042678" cy="134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89553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Disposition personnalisée">
    <p:bg>
      <p:bgPr>
        <a:solidFill>
          <a:srgbClr val="5D82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58213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Modify the text</a:t>
            </a:r>
          </a:p>
        </p:txBody>
      </p:sp>
      <p:sp>
        <p:nvSpPr>
          <p:cNvPr id="3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017144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58213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 b="1" i="0" spc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Click and </a:t>
            </a:r>
            <a:r>
              <a:rPr lang="fr-FR" dirty="0" err="1"/>
              <a:t>Modify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the </a:t>
            </a:r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415575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Disposition personnalisée">
    <p:bg>
      <p:bgPr>
        <a:solidFill>
          <a:srgbClr val="5D82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58213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Modify the text</a:t>
            </a:r>
          </a:p>
        </p:txBody>
      </p:sp>
      <p:sp>
        <p:nvSpPr>
          <p:cNvPr id="3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sposition personnalisée">
    <p:bg>
      <p:bgPr>
        <a:solidFill>
          <a:srgbClr val="5D82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416247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Modify the text</a:t>
            </a:r>
          </a:p>
        </p:txBody>
      </p:sp>
      <p:sp>
        <p:nvSpPr>
          <p:cNvPr id="4" name="Sous-titre 2"/>
          <p:cNvSpPr>
            <a:spLocks noGrp="1"/>
          </p:cNvSpPr>
          <p:nvPr>
            <p:ph type="subTitle" idx="1"/>
          </p:nvPr>
        </p:nvSpPr>
        <p:spPr>
          <a:xfrm>
            <a:off x="609600" y="4653136"/>
            <a:ext cx="109728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endParaRPr lang="en-GB" noProof="0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CB0892A3-AA32-4643-922B-907261114EE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51324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86629B-70FD-5844-A852-AA84E9AB0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371" y="1052832"/>
            <a:ext cx="11247039" cy="647976"/>
          </a:xfrm>
        </p:spPr>
        <p:txBody>
          <a:bodyPr>
            <a:noAutofit/>
          </a:bodyPr>
          <a:lstStyle>
            <a:lvl1pPr algn="ctr">
              <a:defRPr sz="400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AND MODIFY THE TEXT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9E1BEE5-34CE-E34C-BCFB-D7083C34B8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68499" y="2580900"/>
            <a:ext cx="8255959" cy="416053"/>
          </a:xfrm>
        </p:spPr>
        <p:txBody>
          <a:bodyPr>
            <a:normAutofit/>
          </a:bodyPr>
          <a:lstStyle>
            <a:lvl1pPr marL="0" indent="0" algn="ctr">
              <a:buNone/>
              <a:defRPr sz="24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AND MODIFY THE TEXT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E89AE6E-09E9-A04C-9CFE-768FC41305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7542" y="3877044"/>
            <a:ext cx="8255959" cy="416053"/>
          </a:xfrm>
        </p:spPr>
        <p:txBody>
          <a:bodyPr>
            <a:normAutofit/>
          </a:bodyPr>
          <a:lstStyle>
            <a:lvl1pPr marL="0" indent="0" algn="ctr">
              <a:buNone/>
              <a:defRPr sz="24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AND MODIFY THE TEXT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FEC0F67F-0294-3044-9A92-E4F9BE8451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67542" y="5125192"/>
            <a:ext cx="8255959" cy="536057"/>
          </a:xfrm>
        </p:spPr>
        <p:txBody>
          <a:bodyPr>
            <a:noAutofit/>
          </a:bodyPr>
          <a:lstStyle>
            <a:lvl1pPr marL="0" indent="0" algn="ctr">
              <a:buNone/>
              <a:defRPr sz="32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AND MODIFY THE TEXT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9DAE90F2-0D99-4E4A-B2F6-79682983F67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9500706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620184" y="1425600"/>
            <a:ext cx="10962216" cy="4525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1C800C48-4F96-3047-964F-933FF318046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5626117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09600" y="1214362"/>
            <a:ext cx="10972800" cy="702470"/>
          </a:xfrm>
          <a:prstGeom prst="rect">
            <a:avLst/>
          </a:prstGeom>
        </p:spPr>
        <p:txBody>
          <a:bodyPr wrap="square" lIns="0" tIns="0" rIns="0" bIns="0" anchor="t"/>
          <a:lstStyle>
            <a:lvl1pPr marL="0" indent="0" algn="l">
              <a:buNone/>
              <a:defRPr sz="2000" b="1" i="0" cap="all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AND ADD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619200" y="1987200"/>
            <a:ext cx="10963200" cy="3960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8E9715FD-800D-EC4B-B5EC-4EF7DCBD08D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56537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 hasCustomPrompt="1"/>
          </p:nvPr>
        </p:nvSpPr>
        <p:spPr>
          <a:xfrm>
            <a:off x="621216" y="239346"/>
            <a:ext cx="8931169" cy="4465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Drop an image or click on the </a:t>
            </a:r>
            <a:r>
              <a:rPr lang="en-GB" noProof="0" dirty="0"/>
              <a:t>icon</a:t>
            </a:r>
            <a:r>
              <a:rPr lang="en-GB" dirty="0"/>
              <a:t> to add one 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5013176"/>
            <a:ext cx="8942784" cy="80486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i="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and add text</a:t>
            </a:r>
          </a:p>
        </p:txBody>
      </p:sp>
      <p:sp>
        <p:nvSpPr>
          <p:cNvPr id="6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48F82FB2-1400-8B4D-AF68-7358C7D763C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0521269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1215" y="284704"/>
            <a:ext cx="10961184" cy="55200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000" b="1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add text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 hasCustomPrompt="1"/>
          </p:nvPr>
        </p:nvSpPr>
        <p:spPr>
          <a:xfrm>
            <a:off x="609600" y="1228609"/>
            <a:ext cx="5181600" cy="46570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 dirty="0"/>
              <a:t>Drop an image or click on the icon to add one </a:t>
            </a:r>
          </a:p>
        </p:txBody>
      </p:sp>
      <p:sp>
        <p:nvSpPr>
          <p:cNvPr id="10" name="Espace réservé du texte 4"/>
          <p:cNvSpPr>
            <a:spLocks noGrp="1"/>
          </p:cNvSpPr>
          <p:nvPr>
            <p:ph type="body" sz="half" idx="12" hasCustomPrompt="1"/>
          </p:nvPr>
        </p:nvSpPr>
        <p:spPr>
          <a:xfrm>
            <a:off x="6158414" y="1270567"/>
            <a:ext cx="5423985" cy="461826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  <a:latin typeface="+mj-lt"/>
                <a:ea typeface="Calibri" charset="0"/>
                <a:cs typeface="Calibri" charset="0"/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+mj-lt"/>
                <a:ea typeface="Calibri" charset="0"/>
                <a:cs typeface="Calibri" charset="0"/>
              </a:defRPr>
            </a:lvl3pPr>
            <a:lvl4pPr marL="1714500" indent="-342900">
              <a:buFont typeface="Arial" charset="0"/>
              <a:buChar char="•"/>
              <a:defRPr sz="2000">
                <a:latin typeface="+mj-lt"/>
                <a:ea typeface="Calibri" charset="0"/>
                <a:cs typeface="Calibri" charset="0"/>
              </a:defRPr>
            </a:lvl4pPr>
            <a:lvl5pPr marL="2171700" indent="-342900">
              <a:buFont typeface="Arial" charset="0"/>
              <a:buChar char="•"/>
              <a:defRPr>
                <a:latin typeface="+mj-lt"/>
                <a:ea typeface="Calibri" charset="0"/>
                <a:cs typeface="Calibri" charset="0"/>
              </a:defRPr>
            </a:lvl5pPr>
          </a:lstStyle>
          <a:p>
            <a:r>
              <a:rPr lang="en-GB" noProof="0" dirty="0"/>
              <a:t>Add text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4A6F5460-BA6D-C940-BFC5-F19A378019C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0433749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4"/>
          <p:cNvSpPr>
            <a:spLocks noGrp="1"/>
          </p:cNvSpPr>
          <p:nvPr>
            <p:ph type="body" sz="half" idx="12" hasCustomPrompt="1"/>
          </p:nvPr>
        </p:nvSpPr>
        <p:spPr>
          <a:xfrm>
            <a:off x="6158414" y="1270566"/>
            <a:ext cx="5423985" cy="461826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  <a:latin typeface="+mn-lt"/>
                <a:ea typeface="Calibri" charset="0"/>
                <a:cs typeface="Calibri" charset="0"/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+mn-lt"/>
                <a:ea typeface="Calibri" charset="0"/>
                <a:cs typeface="Calibri" charset="0"/>
              </a:defRPr>
            </a:lvl3pPr>
            <a:lvl4pPr marL="1714500" indent="-342900">
              <a:buFont typeface="Arial" charset="0"/>
              <a:buChar char="•"/>
              <a:defRPr sz="2000">
                <a:latin typeface="+mn-lt"/>
                <a:ea typeface="Calibri" charset="0"/>
                <a:cs typeface="Calibri" charset="0"/>
              </a:defRPr>
            </a:lvl4pPr>
            <a:lvl5pPr marL="2171700" indent="-342900">
              <a:buFont typeface="Arial" charset="0"/>
              <a:buChar char="•"/>
              <a:defRPr>
                <a:latin typeface="+mn-lt"/>
                <a:ea typeface="Calibri" charset="0"/>
                <a:cs typeface="Calibri" charset="0"/>
              </a:defRPr>
            </a:lvl5pPr>
          </a:lstStyle>
          <a:p>
            <a:r>
              <a:rPr lang="en-GB" noProof="0" dirty="0"/>
              <a:t>Add text</a:t>
            </a:r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half" idx="13" hasCustomPrompt="1"/>
          </p:nvPr>
        </p:nvSpPr>
        <p:spPr>
          <a:xfrm>
            <a:off x="621213" y="1270565"/>
            <a:ext cx="5186755" cy="461826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  <a:latin typeface="+mj-lt"/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+mj-lt"/>
              </a:defRPr>
            </a:lvl3pPr>
            <a:lvl4pPr marL="1714500" indent="-342900">
              <a:buFont typeface="Arial" charset="0"/>
              <a:buChar char="•"/>
              <a:defRPr sz="2000">
                <a:latin typeface="+mj-lt"/>
              </a:defRPr>
            </a:lvl4pPr>
            <a:lvl5pPr marL="2171700" indent="-342900">
              <a:buFont typeface="Arial" charset="0"/>
              <a:buChar char="•"/>
              <a:defRPr>
                <a:latin typeface="+mj-lt"/>
              </a:defRPr>
            </a:lvl5pPr>
          </a:lstStyle>
          <a:p>
            <a:r>
              <a:rPr lang="en-GB" noProof="0" dirty="0"/>
              <a:t>Add text</a:t>
            </a:r>
          </a:p>
        </p:txBody>
      </p:sp>
      <p:sp>
        <p:nvSpPr>
          <p:cNvPr id="20" name="Titre 1"/>
          <p:cNvSpPr>
            <a:spLocks noGrp="1"/>
          </p:cNvSpPr>
          <p:nvPr>
            <p:ph type="title" hasCustomPrompt="1"/>
          </p:nvPr>
        </p:nvSpPr>
        <p:spPr>
          <a:xfrm>
            <a:off x="621215" y="284704"/>
            <a:ext cx="10961184" cy="55200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000" b="1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add text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24C57E3B-0ABB-774B-B376-C8D0F23077F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8362609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1214" y="1403491"/>
            <a:ext cx="5186755" cy="715202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000" b="1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add text</a:t>
            </a:r>
          </a:p>
        </p:txBody>
      </p:sp>
      <p:sp>
        <p:nvSpPr>
          <p:cNvPr id="9" name="Espace réservé du texte 4"/>
          <p:cNvSpPr>
            <a:spLocks noGrp="1"/>
          </p:cNvSpPr>
          <p:nvPr>
            <p:ph type="body" sz="half" idx="12" hasCustomPrompt="1"/>
          </p:nvPr>
        </p:nvSpPr>
        <p:spPr>
          <a:xfrm>
            <a:off x="6158414" y="2348880"/>
            <a:ext cx="5423985" cy="3539949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714500" indent="-342900">
              <a:buFont typeface="Arial" charset="0"/>
              <a:buChar char="•"/>
              <a:defRPr sz="2000">
                <a:latin typeface="Calibri" charset="0"/>
                <a:ea typeface="Calibri" charset="0"/>
                <a:cs typeface="Calibri" charset="0"/>
              </a:defRPr>
            </a:lvl4pPr>
            <a:lvl5pPr marL="2171700" indent="-342900">
              <a:buFont typeface="Arial" charset="0"/>
              <a:buChar char="•"/>
              <a:defRPr>
                <a:latin typeface="Calibri" charset="0"/>
                <a:ea typeface="Calibri" charset="0"/>
                <a:cs typeface="Calibri" charset="0"/>
              </a:defRPr>
            </a:lvl5pPr>
          </a:lstStyle>
          <a:p>
            <a:r>
              <a:rPr lang="en-GB" noProof="0" dirty="0"/>
              <a:t>Add text</a:t>
            </a:r>
          </a:p>
          <a:p>
            <a:endParaRPr lang="en-GB" noProof="0" dirty="0"/>
          </a:p>
        </p:txBody>
      </p:sp>
      <p:sp>
        <p:nvSpPr>
          <p:cNvPr id="15" name="Espace réservé du texte 4"/>
          <p:cNvSpPr>
            <a:spLocks noGrp="1"/>
          </p:cNvSpPr>
          <p:nvPr>
            <p:ph type="body" sz="half" idx="13" hasCustomPrompt="1"/>
          </p:nvPr>
        </p:nvSpPr>
        <p:spPr>
          <a:xfrm>
            <a:off x="621213" y="2348880"/>
            <a:ext cx="5186755" cy="3539949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Arial" charset="0"/>
              <a:buChar char="•"/>
              <a:defRPr sz="2000">
                <a:solidFill>
                  <a:srgbClr val="5D8298"/>
                </a:solidFill>
              </a:defRPr>
            </a:lvl2pPr>
            <a:lvl3pPr marL="1257300" indent="-342900">
              <a:buFont typeface="Arial" charset="0"/>
              <a:buChar char="•"/>
              <a:defRPr sz="2000" baseline="0">
                <a:solidFill>
                  <a:srgbClr val="5D8298"/>
                </a:solidFill>
              </a:defRPr>
            </a:lvl3pPr>
            <a:lvl4pPr marL="1714500" indent="-342900">
              <a:buFont typeface="Arial" charset="0"/>
              <a:buChar char="•"/>
              <a:defRPr sz="2000"/>
            </a:lvl4pPr>
            <a:lvl5pPr marL="2171700" indent="-342900">
              <a:buFont typeface="Arial" charset="0"/>
              <a:buChar char="•"/>
              <a:defRPr/>
            </a:lvl5pPr>
          </a:lstStyle>
          <a:p>
            <a:r>
              <a:rPr lang="en-GB" noProof="0" dirty="0"/>
              <a:t>Add text</a:t>
            </a:r>
          </a:p>
        </p:txBody>
      </p:sp>
      <p:sp>
        <p:nvSpPr>
          <p:cNvPr id="12" name="Espace réservé du texte 16"/>
          <p:cNvSpPr>
            <a:spLocks noGrp="1"/>
          </p:cNvSpPr>
          <p:nvPr>
            <p:ph type="body" sz="quarter" idx="11" hasCustomPrompt="1"/>
          </p:nvPr>
        </p:nvSpPr>
        <p:spPr>
          <a:xfrm>
            <a:off x="621215" y="260350"/>
            <a:ext cx="10961184" cy="86518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 b="1" cap="all" spc="10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21" name="Espace réservé du texte 16"/>
          <p:cNvSpPr>
            <a:spLocks noGrp="1"/>
          </p:cNvSpPr>
          <p:nvPr>
            <p:ph type="body" sz="quarter" idx="14" hasCustomPrompt="1"/>
          </p:nvPr>
        </p:nvSpPr>
        <p:spPr>
          <a:xfrm>
            <a:off x="6158414" y="1408029"/>
            <a:ext cx="5423985" cy="7106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cap="all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ADD TEXT</a:t>
            </a:r>
          </a:p>
        </p:txBody>
      </p:sp>
      <p:sp>
        <p:nvSpPr>
          <p:cNvPr id="10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CE3E2C06-97AD-9943-860F-21FF17408A8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6226694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re 1">
            <a:extLst>
              <a:ext uri="{FF2B5EF4-FFF2-40B4-BE49-F238E27FC236}">
                <a16:creationId xmlns:a16="http://schemas.microsoft.com/office/drawing/2014/main" id="{F09C896A-B4EB-0F4C-96F4-8F31B99B4C0A}"/>
              </a:ext>
            </a:extLst>
          </p:cNvPr>
          <p:cNvSpPr txBox="1">
            <a:spLocks/>
          </p:cNvSpPr>
          <p:nvPr userDrawn="1"/>
        </p:nvSpPr>
        <p:spPr>
          <a:xfrm>
            <a:off x="323528" y="3978378"/>
            <a:ext cx="4536504" cy="7094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noProof="0" dirty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Dr. Antoine Lacombe </a:t>
            </a:r>
            <a:r>
              <a:rPr lang="en-GB" sz="1100" b="1" noProof="0" dirty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Pharm D, MBA</a:t>
            </a:r>
            <a:endParaRPr kumimoji="0" lang="en-GB" sz="1100" b="0" i="0" u="sng" strike="noStrike" kern="1200" cap="none" spc="0" normalizeH="0" baseline="0" noProof="0" dirty="0">
              <a:ln>
                <a:noFill/>
              </a:ln>
              <a:solidFill>
                <a:srgbClr val="C6573B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40" name="Titre 1">
            <a:extLst>
              <a:ext uri="{FF2B5EF4-FFF2-40B4-BE49-F238E27FC236}">
                <a16:creationId xmlns:a16="http://schemas.microsoft.com/office/drawing/2014/main" id="{A8E7D5AF-6FD1-7040-B008-F83A2A24EA4D}"/>
              </a:ext>
            </a:extLst>
          </p:cNvPr>
          <p:cNvSpPr txBox="1">
            <a:spLocks/>
          </p:cNvSpPr>
          <p:nvPr userDrawn="1"/>
        </p:nvSpPr>
        <p:spPr>
          <a:xfrm>
            <a:off x="787828" y="4475570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 dirty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+41 79 529 42 79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73745878-0F7C-304D-845D-4B21028F25EB}"/>
              </a:ext>
            </a:extLst>
          </p:cNvPr>
          <p:cNvSpPr txBox="1">
            <a:spLocks/>
          </p:cNvSpPr>
          <p:nvPr userDrawn="1"/>
        </p:nvSpPr>
        <p:spPr>
          <a:xfrm>
            <a:off x="348739" y="1556792"/>
            <a:ext cx="4797678" cy="1030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COR2ED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Bodenackerstrasse 17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4103 Bottmingen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SWITZERLAND</a:t>
            </a:r>
          </a:p>
        </p:txBody>
      </p:sp>
      <p:sp>
        <p:nvSpPr>
          <p:cNvPr id="44" name="Titre 1">
            <a:extLst>
              <a:ext uri="{FF2B5EF4-FFF2-40B4-BE49-F238E27FC236}">
                <a16:creationId xmlns:a16="http://schemas.microsoft.com/office/drawing/2014/main" id="{F7C54033-9E09-284F-8683-746A9AA872EC}"/>
              </a:ext>
            </a:extLst>
          </p:cNvPr>
          <p:cNvSpPr txBox="1">
            <a:spLocks/>
          </p:cNvSpPr>
          <p:nvPr userDrawn="1"/>
        </p:nvSpPr>
        <p:spPr>
          <a:xfrm>
            <a:off x="323528" y="2628273"/>
            <a:ext cx="4536504" cy="7094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noProof="0" dirty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Dr. Froukje Sosef </a:t>
            </a:r>
            <a:r>
              <a:rPr lang="en-GB" sz="1100" b="1" noProof="0" dirty="0">
                <a:solidFill>
                  <a:srgbClr val="C6573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MD</a:t>
            </a:r>
            <a:endParaRPr kumimoji="0" lang="en-GB" sz="1100" b="0" i="0" u="sng" strike="noStrike" kern="1200" cap="none" spc="0" normalizeH="0" baseline="0" noProof="0" dirty="0">
              <a:ln>
                <a:noFill/>
              </a:ln>
              <a:solidFill>
                <a:srgbClr val="C6573B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45" name="Titre 1">
            <a:extLst>
              <a:ext uri="{FF2B5EF4-FFF2-40B4-BE49-F238E27FC236}">
                <a16:creationId xmlns:a16="http://schemas.microsoft.com/office/drawing/2014/main" id="{84FD7633-899B-3848-83B9-1E3BDDF4FDEE}"/>
              </a:ext>
            </a:extLst>
          </p:cNvPr>
          <p:cNvSpPr txBox="1">
            <a:spLocks/>
          </p:cNvSpPr>
          <p:nvPr userDrawn="1"/>
        </p:nvSpPr>
        <p:spPr>
          <a:xfrm>
            <a:off x="787828" y="3114282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 dirty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+31 6 2324 3636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79F12A3-F14C-5840-B136-EC73E318C109}"/>
              </a:ext>
            </a:extLst>
          </p:cNvPr>
          <p:cNvGrpSpPr/>
          <p:nvPr userDrawn="1"/>
        </p:nvGrpSpPr>
        <p:grpSpPr>
          <a:xfrm>
            <a:off x="418902" y="3063588"/>
            <a:ext cx="356400" cy="356400"/>
            <a:chOff x="761970" y="3386221"/>
            <a:chExt cx="356400" cy="356400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FE4F17C8-19D7-C040-A304-FDDCE818C189}"/>
                </a:ext>
              </a:extLst>
            </p:cNvPr>
            <p:cNvSpPr/>
            <p:nvPr userDrawn="1"/>
          </p:nvSpPr>
          <p:spPr>
            <a:xfrm>
              <a:off x="761970" y="3386221"/>
              <a:ext cx="356400" cy="356400"/>
            </a:xfrm>
            <a:prstGeom prst="ellipse">
              <a:avLst/>
            </a:prstGeom>
            <a:solidFill>
              <a:srgbClr val="C6573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Graphic 47" descr="Speaker Phone">
              <a:extLst>
                <a:ext uri="{FF2B5EF4-FFF2-40B4-BE49-F238E27FC236}">
                  <a16:creationId xmlns:a16="http://schemas.microsoft.com/office/drawing/2014/main" id="{751B5200-FBC9-5C4E-8A34-90C2075D5C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3725" y="3406712"/>
              <a:ext cx="310320" cy="310320"/>
            </a:xfrm>
            <a:prstGeom prst="rect">
              <a:avLst/>
            </a:prstGeom>
          </p:spPr>
        </p:pic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FE71A723-9BA9-F044-A53D-ADF05AFC5AA2}"/>
              </a:ext>
            </a:extLst>
          </p:cNvPr>
          <p:cNvSpPr/>
          <p:nvPr userDrawn="1"/>
        </p:nvSpPr>
        <p:spPr>
          <a:xfrm>
            <a:off x="417732" y="3496009"/>
            <a:ext cx="356400" cy="356400"/>
          </a:xfrm>
          <a:prstGeom prst="ellipse">
            <a:avLst/>
          </a:prstGeom>
          <a:solidFill>
            <a:srgbClr val="C657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Graphic 49" descr="Envelope">
            <a:extLst>
              <a:ext uri="{FF2B5EF4-FFF2-40B4-BE49-F238E27FC236}">
                <a16:creationId xmlns:a16="http://schemas.microsoft.com/office/drawing/2014/main" id="{F8C200D7-7974-0049-910F-515EB075DEE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5066" y="3552712"/>
            <a:ext cx="239704" cy="239704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3A2C2405-5B2D-6F40-8BBF-34FEF76A5D69}"/>
              </a:ext>
            </a:extLst>
          </p:cNvPr>
          <p:cNvGrpSpPr/>
          <p:nvPr userDrawn="1"/>
        </p:nvGrpSpPr>
        <p:grpSpPr>
          <a:xfrm>
            <a:off x="423995" y="4414481"/>
            <a:ext cx="356400" cy="356400"/>
            <a:chOff x="761970" y="3386221"/>
            <a:chExt cx="356400" cy="35640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89D4FEE-DF12-7C4D-B567-B229BFAFD4AE}"/>
                </a:ext>
              </a:extLst>
            </p:cNvPr>
            <p:cNvSpPr/>
            <p:nvPr userDrawn="1"/>
          </p:nvSpPr>
          <p:spPr>
            <a:xfrm>
              <a:off x="761970" y="3386221"/>
              <a:ext cx="356400" cy="356400"/>
            </a:xfrm>
            <a:prstGeom prst="ellipse">
              <a:avLst/>
            </a:prstGeom>
            <a:solidFill>
              <a:srgbClr val="C6573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3" name="Graphic 52" descr="Speaker Phone">
              <a:extLst>
                <a:ext uri="{FF2B5EF4-FFF2-40B4-BE49-F238E27FC236}">
                  <a16:creationId xmlns:a16="http://schemas.microsoft.com/office/drawing/2014/main" id="{650C6CBF-1D07-FD40-84AC-64417780DC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3725" y="3406712"/>
              <a:ext cx="310320" cy="310320"/>
            </a:xfrm>
            <a:prstGeom prst="rect">
              <a:avLst/>
            </a:prstGeom>
          </p:spPr>
        </p:pic>
      </p:grpSp>
      <p:sp>
        <p:nvSpPr>
          <p:cNvPr id="54" name="Oval 53">
            <a:extLst>
              <a:ext uri="{FF2B5EF4-FFF2-40B4-BE49-F238E27FC236}">
                <a16:creationId xmlns:a16="http://schemas.microsoft.com/office/drawing/2014/main" id="{64B298E5-A30A-CC47-9E10-2137C71F83BA}"/>
              </a:ext>
            </a:extLst>
          </p:cNvPr>
          <p:cNvSpPr/>
          <p:nvPr userDrawn="1"/>
        </p:nvSpPr>
        <p:spPr>
          <a:xfrm>
            <a:off x="422825" y="4846902"/>
            <a:ext cx="356400" cy="356400"/>
          </a:xfrm>
          <a:prstGeom prst="ellipse">
            <a:avLst/>
          </a:prstGeom>
          <a:solidFill>
            <a:srgbClr val="C657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Graphic 54" descr="Envelope">
            <a:extLst>
              <a:ext uri="{FF2B5EF4-FFF2-40B4-BE49-F238E27FC236}">
                <a16:creationId xmlns:a16="http://schemas.microsoft.com/office/drawing/2014/main" id="{DBF0C6DA-DD89-E246-9F87-ECB01B87D41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2343" y="4902641"/>
            <a:ext cx="239704" cy="239704"/>
          </a:xfrm>
          <a:prstGeom prst="rect">
            <a:avLst/>
          </a:prstGeom>
        </p:spPr>
      </p:pic>
      <p:sp>
        <p:nvSpPr>
          <p:cNvPr id="56" name="Titre 1">
            <a:extLst>
              <a:ext uri="{FF2B5EF4-FFF2-40B4-BE49-F238E27FC236}">
                <a16:creationId xmlns:a16="http://schemas.microsoft.com/office/drawing/2014/main" id="{C9664B77-FEC8-A64D-9402-16DF0F5288C1}"/>
              </a:ext>
            </a:extLst>
          </p:cNvPr>
          <p:cNvSpPr txBox="1">
            <a:spLocks/>
          </p:cNvSpPr>
          <p:nvPr userDrawn="1"/>
        </p:nvSpPr>
        <p:spPr>
          <a:xfrm>
            <a:off x="787828" y="4885348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 dirty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antoine.lacombe@cor2ed.com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57" name="Titre 1">
            <a:extLst>
              <a:ext uri="{FF2B5EF4-FFF2-40B4-BE49-F238E27FC236}">
                <a16:creationId xmlns:a16="http://schemas.microsoft.com/office/drawing/2014/main" id="{C72A4E22-E601-2041-8DFB-7B91BDD401EB}"/>
              </a:ext>
            </a:extLst>
          </p:cNvPr>
          <p:cNvSpPr txBox="1">
            <a:spLocks/>
          </p:cNvSpPr>
          <p:nvPr userDrawn="1"/>
        </p:nvSpPr>
        <p:spPr>
          <a:xfrm>
            <a:off x="787828" y="3557513"/>
            <a:ext cx="4536504" cy="3824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0" noProof="0" dirty="0">
                <a:solidFill>
                  <a:srgbClr val="5D8298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froukje.sosef@cor2ed.com</a:t>
            </a:r>
            <a:endParaRPr kumimoji="0" lang="en-GB" sz="1400" b="0" i="0" u="sng" strike="noStrike" kern="1200" cap="none" spc="0" normalizeH="0" baseline="0" noProof="0" dirty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F2175B-6FCA-AB4B-BB07-12AFD9A7158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29164" y="951062"/>
            <a:ext cx="1914541" cy="509238"/>
          </a:xfrm>
          <a:prstGeom prst="rect">
            <a:avLst/>
          </a:prstGeom>
        </p:spPr>
      </p:pic>
      <p:sp>
        <p:nvSpPr>
          <p:cNvPr id="23" name="Titre 1">
            <a:extLst>
              <a:ext uri="{FF2B5EF4-FFF2-40B4-BE49-F238E27FC236}">
                <a16:creationId xmlns:a16="http://schemas.microsoft.com/office/drawing/2014/main" id="{C320DC0B-ABBC-0A49-B4AE-127E4E3B626C}"/>
              </a:ext>
            </a:extLst>
          </p:cNvPr>
          <p:cNvSpPr txBox="1">
            <a:spLocks/>
          </p:cNvSpPr>
          <p:nvPr userDrawn="1"/>
        </p:nvSpPr>
        <p:spPr>
          <a:xfrm>
            <a:off x="5087888" y="6404238"/>
            <a:ext cx="6959903" cy="453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defRPr sz="2800" b="1" i="0">
                <a:latin typeface="PT Sans Caption"/>
                <a:cs typeface="PT Sans Caption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spc="-30" baseline="0" noProof="0" dirty="0">
                <a:solidFill>
                  <a:schemeClr val="accent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Heading to the heart of Independent Medical Education since 2012</a:t>
            </a:r>
            <a:endParaRPr kumimoji="0" lang="en-GB" sz="1600" b="1" i="0" u="sng" strike="noStrike" kern="1200" cap="none" spc="-3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F79982A-8AC7-B74E-9EA1-C749F49377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r="65695"/>
          <a:stretch/>
        </p:blipFill>
        <p:spPr>
          <a:xfrm>
            <a:off x="300854" y="1562275"/>
            <a:ext cx="3012116" cy="375678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27872BE-4EBB-BA49-A46A-FC3A5E900913}"/>
              </a:ext>
            </a:extLst>
          </p:cNvPr>
          <p:cNvSpPr txBox="1"/>
          <p:nvPr userDrawn="1"/>
        </p:nvSpPr>
        <p:spPr>
          <a:xfrm>
            <a:off x="787049" y="5497848"/>
            <a:ext cx="305524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 i="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Connect on</a:t>
            </a:r>
          </a:p>
          <a:p>
            <a:pPr>
              <a:lnSpc>
                <a:spcPct val="90000"/>
              </a:lnSpc>
            </a:pPr>
            <a:r>
              <a:rPr lang="en-GB" sz="1400" b="0" i="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LinkedIn </a:t>
            </a:r>
            <a:r>
              <a:rPr lang="en-GB" sz="1400" b="0" i="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8"/>
              </a:rPr>
              <a:t>@CORONARY CONNECT</a:t>
            </a:r>
            <a:endParaRPr lang="en-GB" sz="1400" b="0" i="0" dirty="0">
              <a:solidFill>
                <a:schemeClr val="tx2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444874-C0B0-C74D-BD78-708C15438149}"/>
              </a:ext>
            </a:extLst>
          </p:cNvPr>
          <p:cNvSpPr txBox="1"/>
          <p:nvPr userDrawn="1"/>
        </p:nvSpPr>
        <p:spPr>
          <a:xfrm>
            <a:off x="4323985" y="5497848"/>
            <a:ext cx="1862964" cy="431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 i="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Watch on</a:t>
            </a:r>
          </a:p>
          <a:p>
            <a:pPr>
              <a:lnSpc>
                <a:spcPct val="90000"/>
              </a:lnSpc>
            </a:pPr>
            <a:r>
              <a:rPr lang="en-GB" sz="1400" b="0" i="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YouTube </a:t>
            </a:r>
            <a:r>
              <a:rPr lang="en-GB" sz="1400" b="0" i="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9"/>
              </a:rPr>
              <a:t>@COR2ED</a:t>
            </a:r>
            <a:endParaRPr lang="en-GB" sz="1400" b="0" i="0" dirty="0">
              <a:solidFill>
                <a:schemeClr val="tx2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99807B1-5B76-A64B-B52A-94C02C13D7AB}"/>
              </a:ext>
            </a:extLst>
          </p:cNvPr>
          <p:cNvSpPr/>
          <p:nvPr userDrawn="1"/>
        </p:nvSpPr>
        <p:spPr>
          <a:xfrm>
            <a:off x="416331" y="6033094"/>
            <a:ext cx="369911" cy="369769"/>
          </a:xfrm>
          <a:prstGeom prst="roundRect">
            <a:avLst>
              <a:gd name="adj" fmla="val 11151"/>
            </a:avLst>
          </a:prstGeom>
          <a:solidFill>
            <a:srgbClr val="C6573B"/>
          </a:solidFill>
          <a:ln>
            <a:solidFill>
              <a:srgbClr val="C6573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8A156A-6630-CA4A-B512-E1F50F476DD1}"/>
              </a:ext>
            </a:extLst>
          </p:cNvPr>
          <p:cNvSpPr txBox="1"/>
          <p:nvPr userDrawn="1"/>
        </p:nvSpPr>
        <p:spPr>
          <a:xfrm>
            <a:off x="805458" y="6013567"/>
            <a:ext cx="175669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 i="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Visit us at</a:t>
            </a:r>
          </a:p>
          <a:p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https://cor2ed.com/</a:t>
            </a:r>
            <a:endParaRPr lang="en-GB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hlinkClick r:id="rId10"/>
            <a:extLst>
              <a:ext uri="{FF2B5EF4-FFF2-40B4-BE49-F238E27FC236}">
                <a16:creationId xmlns:a16="http://schemas.microsoft.com/office/drawing/2014/main" id="{F02AE768-D7AB-A94B-80FA-A6650544CC9B}"/>
              </a:ext>
            </a:extLst>
          </p:cNvPr>
          <p:cNvSpPr/>
          <p:nvPr userDrawn="1"/>
        </p:nvSpPr>
        <p:spPr>
          <a:xfrm>
            <a:off x="391317" y="6016204"/>
            <a:ext cx="2170834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Graphic 28" descr="World">
            <a:extLst>
              <a:ext uri="{FF2B5EF4-FFF2-40B4-BE49-F238E27FC236}">
                <a16:creationId xmlns:a16="http://schemas.microsoft.com/office/drawing/2014/main" id="{06F46356-6D1C-1A49-AFB9-876266891BA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47989" y="6070903"/>
            <a:ext cx="306593" cy="30659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5C03111-CAAB-3D43-A9E6-ADA046B67BBD}"/>
              </a:ext>
            </a:extLst>
          </p:cNvPr>
          <p:cNvSpPr txBox="1"/>
          <p:nvPr userDrawn="1"/>
        </p:nvSpPr>
        <p:spPr>
          <a:xfrm>
            <a:off x="4333943" y="6033094"/>
            <a:ext cx="256651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1000" b="0" i="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Follow us on</a:t>
            </a:r>
          </a:p>
          <a:p>
            <a:pPr>
              <a:lnSpc>
                <a:spcPct val="90000"/>
              </a:lnSpc>
            </a:pPr>
            <a:r>
              <a:rPr lang="en-GB" sz="1400" b="0" i="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Twitter </a:t>
            </a:r>
            <a:r>
              <a:rPr lang="en-GB" sz="1400" b="0" i="0" u="sng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@CoronaryConnect</a:t>
            </a:r>
            <a:endParaRPr lang="en-GB" sz="1400" b="0" i="0" u="sng" dirty="0">
              <a:solidFill>
                <a:schemeClr val="accent1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hlinkClick r:id="rId13"/>
            <a:extLst>
              <a:ext uri="{FF2B5EF4-FFF2-40B4-BE49-F238E27FC236}">
                <a16:creationId xmlns:a16="http://schemas.microsoft.com/office/drawing/2014/main" id="{9A0346C0-EC87-3C4C-A17B-08C8B6C59587}"/>
              </a:ext>
            </a:extLst>
          </p:cNvPr>
          <p:cNvSpPr/>
          <p:nvPr userDrawn="1"/>
        </p:nvSpPr>
        <p:spPr>
          <a:xfrm>
            <a:off x="3915561" y="6016203"/>
            <a:ext cx="2750045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00B0601-CB6B-5749-B122-5A714818F535}"/>
              </a:ext>
            </a:extLst>
          </p:cNvPr>
          <p:cNvSpPr txBox="1"/>
          <p:nvPr userDrawn="1"/>
        </p:nvSpPr>
        <p:spPr>
          <a:xfrm>
            <a:off x="312097" y="4275367"/>
            <a:ext cx="2351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i="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For more information visit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D6AD5DF-CDEC-4D4F-96AF-0D0CB3B81506}"/>
              </a:ext>
            </a:extLst>
          </p:cNvPr>
          <p:cNvSpPr txBox="1"/>
          <p:nvPr userDrawn="1"/>
        </p:nvSpPr>
        <p:spPr>
          <a:xfrm>
            <a:off x="6785547" y="5495567"/>
            <a:ext cx="138852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b="0" i="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Email</a:t>
            </a:r>
          </a:p>
          <a:p>
            <a:r>
              <a:rPr lang="en-GB" sz="1200" b="0" i="0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  <a:hlinkClick r:id="rId14"/>
              </a:rPr>
              <a:t>info@cor2ed</a:t>
            </a:r>
            <a:r>
              <a:rPr lang="en-GB" sz="1200" b="0" i="0" u="sng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.com</a:t>
            </a:r>
          </a:p>
        </p:txBody>
      </p:sp>
      <p:pic>
        <p:nvPicPr>
          <p:cNvPr id="66" name="Graphic 65">
            <a:extLst>
              <a:ext uri="{FF2B5EF4-FFF2-40B4-BE49-F238E27FC236}">
                <a16:creationId xmlns:a16="http://schemas.microsoft.com/office/drawing/2014/main" id="{9DA24A0E-A7B5-0F43-9CEB-3AB37F65AB3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415992" y="5510213"/>
            <a:ext cx="371377" cy="371377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7AC80E8D-BB58-544E-93AC-E1DD6BDB2718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975824" y="6035310"/>
            <a:ext cx="373380" cy="373380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199899B4-83C2-3F41-8722-47C88C99BFC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975824" y="5510213"/>
            <a:ext cx="373380" cy="373380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21E4A76C-336D-8543-93D3-D9B76F4C2087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16331" y="5510213"/>
            <a:ext cx="373380" cy="373380"/>
          </a:xfrm>
          <a:prstGeom prst="rect">
            <a:avLst/>
          </a:prstGeom>
        </p:spPr>
      </p:pic>
      <p:sp>
        <p:nvSpPr>
          <p:cNvPr id="99" name="Rectangle 98">
            <a:hlinkClick r:id="rId14"/>
            <a:extLst>
              <a:ext uri="{FF2B5EF4-FFF2-40B4-BE49-F238E27FC236}">
                <a16:creationId xmlns:a16="http://schemas.microsoft.com/office/drawing/2014/main" id="{2A6480F3-532C-6543-85E7-0BC80B7701C0}"/>
              </a:ext>
            </a:extLst>
          </p:cNvPr>
          <p:cNvSpPr/>
          <p:nvPr userDrawn="1"/>
        </p:nvSpPr>
        <p:spPr>
          <a:xfrm>
            <a:off x="6391370" y="5464311"/>
            <a:ext cx="1862964" cy="4529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hlinkClick r:id="rId8"/>
            <a:extLst>
              <a:ext uri="{FF2B5EF4-FFF2-40B4-BE49-F238E27FC236}">
                <a16:creationId xmlns:a16="http://schemas.microsoft.com/office/drawing/2014/main" id="{271C9EA2-037E-9447-9A8A-CC48EEAF6E57}"/>
              </a:ext>
            </a:extLst>
          </p:cNvPr>
          <p:cNvSpPr/>
          <p:nvPr userDrawn="1"/>
        </p:nvSpPr>
        <p:spPr>
          <a:xfrm>
            <a:off x="358737" y="5479468"/>
            <a:ext cx="3412665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Rectangle 101">
            <a:hlinkClick r:id="rId9"/>
            <a:extLst>
              <a:ext uri="{FF2B5EF4-FFF2-40B4-BE49-F238E27FC236}">
                <a16:creationId xmlns:a16="http://schemas.microsoft.com/office/drawing/2014/main" id="{6F45FC3A-EC6D-074D-B1BD-EB183B8127E8}"/>
              </a:ext>
            </a:extLst>
          </p:cNvPr>
          <p:cNvSpPr/>
          <p:nvPr userDrawn="1"/>
        </p:nvSpPr>
        <p:spPr>
          <a:xfrm>
            <a:off x="3915562" y="5484635"/>
            <a:ext cx="2271388" cy="420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" name="Picture 102">
            <a:hlinkClick r:id="rId23"/>
            <a:extLst>
              <a:ext uri="{FF2B5EF4-FFF2-40B4-BE49-F238E27FC236}">
                <a16:creationId xmlns:a16="http://schemas.microsoft.com/office/drawing/2014/main" id="{6DDBD507-C3B8-B043-9108-BE611CA197E6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385862" y="4671100"/>
            <a:ext cx="1866388" cy="723225"/>
          </a:xfrm>
          <a:prstGeom prst="rect">
            <a:avLst/>
          </a:prstGeom>
        </p:spPr>
      </p:pic>
      <p:pic>
        <p:nvPicPr>
          <p:cNvPr id="100" name="Graphic 99">
            <a:extLst>
              <a:ext uri="{FF2B5EF4-FFF2-40B4-BE49-F238E27FC236}">
                <a16:creationId xmlns:a16="http://schemas.microsoft.com/office/drawing/2014/main" id="{6F8CE332-494C-AF4C-91D8-AC18AB3E73F5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2837204" y="810930"/>
            <a:ext cx="9306370" cy="4471395"/>
          </a:xfrm>
          <a:prstGeom prst="rect">
            <a:avLst/>
          </a:prstGeom>
        </p:spPr>
      </p:pic>
      <p:pic>
        <p:nvPicPr>
          <p:cNvPr id="104" name="Graphic 103" descr="Marker with solid fill">
            <a:extLst>
              <a:ext uri="{FF2B5EF4-FFF2-40B4-BE49-F238E27FC236}">
                <a16:creationId xmlns:a16="http://schemas.microsoft.com/office/drawing/2014/main" id="{8E6A2141-F573-1A4A-841E-2D98D3223819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3389006" y="1949574"/>
            <a:ext cx="313184" cy="313184"/>
          </a:xfrm>
          <a:prstGeom prst="rect">
            <a:avLst/>
          </a:prstGeom>
        </p:spPr>
      </p:pic>
      <p:pic>
        <p:nvPicPr>
          <p:cNvPr id="105" name="Graphic 104" descr="Marker with solid fill">
            <a:extLst>
              <a:ext uri="{FF2B5EF4-FFF2-40B4-BE49-F238E27FC236}">
                <a16:creationId xmlns:a16="http://schemas.microsoft.com/office/drawing/2014/main" id="{43B45D61-8E40-BF44-8121-DB17039D3E09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4149789" y="2084249"/>
            <a:ext cx="313184" cy="313184"/>
          </a:xfrm>
          <a:prstGeom prst="rect">
            <a:avLst/>
          </a:prstGeom>
        </p:spPr>
      </p:pic>
      <p:pic>
        <p:nvPicPr>
          <p:cNvPr id="106" name="Graphic 105" descr="Marker with solid fill">
            <a:extLst>
              <a:ext uri="{FF2B5EF4-FFF2-40B4-BE49-F238E27FC236}">
                <a16:creationId xmlns:a16="http://schemas.microsoft.com/office/drawing/2014/main" id="{670F950B-B5DC-CE48-8906-C48D28B09276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4787336" y="1753300"/>
            <a:ext cx="313184" cy="313184"/>
          </a:xfrm>
          <a:prstGeom prst="rect">
            <a:avLst/>
          </a:prstGeom>
        </p:spPr>
      </p:pic>
      <p:pic>
        <p:nvPicPr>
          <p:cNvPr id="107" name="Graphic 106" descr="Marker with solid fill">
            <a:extLst>
              <a:ext uri="{FF2B5EF4-FFF2-40B4-BE49-F238E27FC236}">
                <a16:creationId xmlns:a16="http://schemas.microsoft.com/office/drawing/2014/main" id="{02116C3A-7677-5743-9FCE-029DF42E67A6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900460" y="1561745"/>
            <a:ext cx="313184" cy="313184"/>
          </a:xfrm>
          <a:prstGeom prst="rect">
            <a:avLst/>
          </a:prstGeom>
        </p:spPr>
      </p:pic>
      <p:pic>
        <p:nvPicPr>
          <p:cNvPr id="108" name="Graphic 107" descr="Marker with solid fill">
            <a:extLst>
              <a:ext uri="{FF2B5EF4-FFF2-40B4-BE49-F238E27FC236}">
                <a16:creationId xmlns:a16="http://schemas.microsoft.com/office/drawing/2014/main" id="{E16EB1D3-4A06-8F4B-ABE6-3F8E76A10E2B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665606" y="1405153"/>
            <a:ext cx="313184" cy="313184"/>
          </a:xfrm>
          <a:prstGeom prst="rect">
            <a:avLst/>
          </a:prstGeom>
        </p:spPr>
      </p:pic>
      <p:pic>
        <p:nvPicPr>
          <p:cNvPr id="109" name="Graphic 108" descr="Marker with solid fill">
            <a:extLst>
              <a:ext uri="{FF2B5EF4-FFF2-40B4-BE49-F238E27FC236}">
                <a16:creationId xmlns:a16="http://schemas.microsoft.com/office/drawing/2014/main" id="{B6F9FA1C-4564-CE40-85C7-C418923C19DC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688933" y="1753300"/>
            <a:ext cx="313184" cy="313184"/>
          </a:xfrm>
          <a:prstGeom prst="rect">
            <a:avLst/>
          </a:prstGeom>
        </p:spPr>
      </p:pic>
      <p:pic>
        <p:nvPicPr>
          <p:cNvPr id="110" name="Graphic 109" descr="Marker with solid fill">
            <a:extLst>
              <a:ext uri="{FF2B5EF4-FFF2-40B4-BE49-F238E27FC236}">
                <a16:creationId xmlns:a16="http://schemas.microsoft.com/office/drawing/2014/main" id="{936E4946-B589-9541-92A7-049C4FAF4907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535322" y="1877944"/>
            <a:ext cx="313184" cy="313184"/>
          </a:xfrm>
          <a:prstGeom prst="rect">
            <a:avLst/>
          </a:prstGeom>
        </p:spPr>
      </p:pic>
      <p:pic>
        <p:nvPicPr>
          <p:cNvPr id="111" name="Graphic 110" descr="Marker with solid fill">
            <a:extLst>
              <a:ext uri="{FF2B5EF4-FFF2-40B4-BE49-F238E27FC236}">
                <a16:creationId xmlns:a16="http://schemas.microsoft.com/office/drawing/2014/main" id="{E6D295B3-AFD8-5642-816F-C2DE7023D665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4662927" y="1796720"/>
            <a:ext cx="313184" cy="313184"/>
          </a:xfrm>
          <a:prstGeom prst="rect">
            <a:avLst/>
          </a:prstGeom>
        </p:spPr>
      </p:pic>
      <p:pic>
        <p:nvPicPr>
          <p:cNvPr id="112" name="Graphic 111" descr="Marker with solid fill">
            <a:extLst>
              <a:ext uri="{FF2B5EF4-FFF2-40B4-BE49-F238E27FC236}">
                <a16:creationId xmlns:a16="http://schemas.microsoft.com/office/drawing/2014/main" id="{595CA8D3-C34A-3C4D-8FEC-8CA9C4FEA058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010495" y="1154147"/>
            <a:ext cx="313184" cy="313184"/>
          </a:xfrm>
          <a:prstGeom prst="rect">
            <a:avLst/>
          </a:prstGeom>
        </p:spPr>
      </p:pic>
      <p:pic>
        <p:nvPicPr>
          <p:cNvPr id="113" name="Graphic 112" descr="Marker with solid fill">
            <a:extLst>
              <a:ext uri="{FF2B5EF4-FFF2-40B4-BE49-F238E27FC236}">
                <a16:creationId xmlns:a16="http://schemas.microsoft.com/office/drawing/2014/main" id="{A5DF2E78-59FD-004B-8E5E-FA2A7F8C61D3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0275599" y="1962644"/>
            <a:ext cx="313184" cy="313184"/>
          </a:xfrm>
          <a:prstGeom prst="rect">
            <a:avLst/>
          </a:prstGeom>
        </p:spPr>
      </p:pic>
      <p:pic>
        <p:nvPicPr>
          <p:cNvPr id="114" name="Graphic 113" descr="Marker with solid fill">
            <a:extLst>
              <a:ext uri="{FF2B5EF4-FFF2-40B4-BE49-F238E27FC236}">
                <a16:creationId xmlns:a16="http://schemas.microsoft.com/office/drawing/2014/main" id="{C60A8331-0A69-554D-B52B-5F07F8847EE4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147911" y="1824071"/>
            <a:ext cx="313184" cy="313184"/>
          </a:xfrm>
          <a:prstGeom prst="rect">
            <a:avLst/>
          </a:prstGeom>
        </p:spPr>
      </p:pic>
      <p:pic>
        <p:nvPicPr>
          <p:cNvPr id="115" name="Graphic 114" descr="Marker with solid fill">
            <a:extLst>
              <a:ext uri="{FF2B5EF4-FFF2-40B4-BE49-F238E27FC236}">
                <a16:creationId xmlns:a16="http://schemas.microsoft.com/office/drawing/2014/main" id="{9EA6B858-B1AD-1848-BAA8-86A755A52414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9723932" y="3054706"/>
            <a:ext cx="313184" cy="313184"/>
          </a:xfrm>
          <a:prstGeom prst="rect">
            <a:avLst/>
          </a:prstGeom>
        </p:spPr>
      </p:pic>
      <p:pic>
        <p:nvPicPr>
          <p:cNvPr id="116" name="Graphic 115" descr="Marker with solid fill">
            <a:extLst>
              <a:ext uri="{FF2B5EF4-FFF2-40B4-BE49-F238E27FC236}">
                <a16:creationId xmlns:a16="http://schemas.microsoft.com/office/drawing/2014/main" id="{53618ADC-894F-6043-96F9-D9F16A8ACF2B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9966693" y="2391159"/>
            <a:ext cx="313184" cy="313184"/>
          </a:xfrm>
          <a:prstGeom prst="rect">
            <a:avLst/>
          </a:prstGeom>
        </p:spPr>
      </p:pic>
      <p:pic>
        <p:nvPicPr>
          <p:cNvPr id="117" name="Graphic 116" descr="Marker with solid fill">
            <a:extLst>
              <a:ext uri="{FF2B5EF4-FFF2-40B4-BE49-F238E27FC236}">
                <a16:creationId xmlns:a16="http://schemas.microsoft.com/office/drawing/2014/main" id="{DDFFBE72-4D7D-584C-9FB7-3FCBC978C213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9960009" y="1792711"/>
            <a:ext cx="313184" cy="313184"/>
          </a:xfrm>
          <a:prstGeom prst="rect">
            <a:avLst/>
          </a:prstGeom>
        </p:spPr>
      </p:pic>
      <p:pic>
        <p:nvPicPr>
          <p:cNvPr id="118" name="Graphic 117" descr="Marker with solid fill">
            <a:extLst>
              <a:ext uri="{FF2B5EF4-FFF2-40B4-BE49-F238E27FC236}">
                <a16:creationId xmlns:a16="http://schemas.microsoft.com/office/drawing/2014/main" id="{D135A437-0889-F24F-99AE-0825BBF0F208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0575004" y="1970736"/>
            <a:ext cx="313184" cy="313184"/>
          </a:xfrm>
          <a:prstGeom prst="rect">
            <a:avLst/>
          </a:prstGeom>
        </p:spPr>
      </p:pic>
      <p:pic>
        <p:nvPicPr>
          <p:cNvPr id="119" name="Graphic 118" descr="Marker with solid fill">
            <a:extLst>
              <a:ext uri="{FF2B5EF4-FFF2-40B4-BE49-F238E27FC236}">
                <a16:creationId xmlns:a16="http://schemas.microsoft.com/office/drawing/2014/main" id="{578DCD33-8A47-5D4B-B253-015697DE319C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676647" y="2164582"/>
            <a:ext cx="313184" cy="313184"/>
          </a:xfrm>
          <a:prstGeom prst="rect">
            <a:avLst/>
          </a:prstGeom>
        </p:spPr>
      </p:pic>
      <p:pic>
        <p:nvPicPr>
          <p:cNvPr id="120" name="Graphic 119" descr="Marker with solid fill">
            <a:extLst>
              <a:ext uri="{FF2B5EF4-FFF2-40B4-BE49-F238E27FC236}">
                <a16:creationId xmlns:a16="http://schemas.microsoft.com/office/drawing/2014/main" id="{F65B7642-7E17-9841-B162-88F61B082268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961794" y="1306180"/>
            <a:ext cx="313184" cy="313184"/>
          </a:xfrm>
          <a:prstGeom prst="rect">
            <a:avLst/>
          </a:prstGeom>
        </p:spPr>
      </p:pic>
      <p:pic>
        <p:nvPicPr>
          <p:cNvPr id="121" name="Graphic 120" descr="Marker with solid fill">
            <a:extLst>
              <a:ext uri="{FF2B5EF4-FFF2-40B4-BE49-F238E27FC236}">
                <a16:creationId xmlns:a16="http://schemas.microsoft.com/office/drawing/2014/main" id="{D24491DD-EFFD-4D40-921B-1C56E84BA3A2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498622" y="1897545"/>
            <a:ext cx="313184" cy="313184"/>
          </a:xfrm>
          <a:prstGeom prst="rect">
            <a:avLst/>
          </a:prstGeom>
        </p:spPr>
      </p:pic>
      <p:pic>
        <p:nvPicPr>
          <p:cNvPr id="122" name="Graphic 121" descr="Marker with solid fill">
            <a:extLst>
              <a:ext uri="{FF2B5EF4-FFF2-40B4-BE49-F238E27FC236}">
                <a16:creationId xmlns:a16="http://schemas.microsoft.com/office/drawing/2014/main" id="{F61C4D22-AB26-854E-9D5C-BBC54D3EA8DF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5484975" y="3540815"/>
            <a:ext cx="313184" cy="313184"/>
          </a:xfrm>
          <a:prstGeom prst="rect">
            <a:avLst/>
          </a:prstGeom>
        </p:spPr>
      </p:pic>
      <p:pic>
        <p:nvPicPr>
          <p:cNvPr id="123" name="Graphic 122" descr="Marker with solid fill">
            <a:extLst>
              <a:ext uri="{FF2B5EF4-FFF2-40B4-BE49-F238E27FC236}">
                <a16:creationId xmlns:a16="http://schemas.microsoft.com/office/drawing/2014/main" id="{BD237E5D-373B-B049-BE60-6DC6D61EAF72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5289497" y="3912462"/>
            <a:ext cx="313184" cy="313184"/>
          </a:xfrm>
          <a:prstGeom prst="rect">
            <a:avLst/>
          </a:prstGeom>
        </p:spPr>
      </p:pic>
      <p:pic>
        <p:nvPicPr>
          <p:cNvPr id="124" name="Graphic 123" descr="Marker with solid fill">
            <a:extLst>
              <a:ext uri="{FF2B5EF4-FFF2-40B4-BE49-F238E27FC236}">
                <a16:creationId xmlns:a16="http://schemas.microsoft.com/office/drawing/2014/main" id="{8E576291-6B4D-1142-962C-B5D12A96C1CA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4982000" y="4300880"/>
            <a:ext cx="313184" cy="313184"/>
          </a:xfrm>
          <a:prstGeom prst="rect">
            <a:avLst/>
          </a:prstGeom>
        </p:spPr>
      </p:pic>
      <p:pic>
        <p:nvPicPr>
          <p:cNvPr id="125" name="Graphic 124" descr="Marker with solid fill">
            <a:extLst>
              <a:ext uri="{FF2B5EF4-FFF2-40B4-BE49-F238E27FC236}">
                <a16:creationId xmlns:a16="http://schemas.microsoft.com/office/drawing/2014/main" id="{DD9DC287-A896-9444-B65D-87F363790AB0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4545030" y="3200363"/>
            <a:ext cx="313184" cy="313184"/>
          </a:xfrm>
          <a:prstGeom prst="rect">
            <a:avLst/>
          </a:prstGeom>
        </p:spPr>
      </p:pic>
      <p:pic>
        <p:nvPicPr>
          <p:cNvPr id="126" name="Graphic 125" descr="Marker with solid fill">
            <a:extLst>
              <a:ext uri="{FF2B5EF4-FFF2-40B4-BE49-F238E27FC236}">
                <a16:creationId xmlns:a16="http://schemas.microsoft.com/office/drawing/2014/main" id="{59508A1B-29BD-D044-88EA-80D74D900A67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3687274" y="2439712"/>
            <a:ext cx="313184" cy="313184"/>
          </a:xfrm>
          <a:prstGeom prst="rect">
            <a:avLst/>
          </a:prstGeom>
        </p:spPr>
      </p:pic>
      <p:pic>
        <p:nvPicPr>
          <p:cNvPr id="127" name="Graphic 126" descr="Marker with solid fill">
            <a:extLst>
              <a:ext uri="{FF2B5EF4-FFF2-40B4-BE49-F238E27FC236}">
                <a16:creationId xmlns:a16="http://schemas.microsoft.com/office/drawing/2014/main" id="{A2350BA7-DEE5-6D4A-94D6-3982B6B29A14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4319722" y="2262274"/>
            <a:ext cx="313184" cy="313184"/>
          </a:xfrm>
          <a:prstGeom prst="rect">
            <a:avLst/>
          </a:prstGeom>
        </p:spPr>
      </p:pic>
      <p:pic>
        <p:nvPicPr>
          <p:cNvPr id="128" name="Graphic 127" descr="Marker with solid fill">
            <a:extLst>
              <a:ext uri="{FF2B5EF4-FFF2-40B4-BE49-F238E27FC236}">
                <a16:creationId xmlns:a16="http://schemas.microsoft.com/office/drawing/2014/main" id="{C1C0A417-0646-1943-91C9-0D1ED162E524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458162" y="1573864"/>
            <a:ext cx="313184" cy="313184"/>
          </a:xfrm>
          <a:prstGeom prst="rect">
            <a:avLst/>
          </a:prstGeom>
        </p:spPr>
      </p:pic>
      <p:pic>
        <p:nvPicPr>
          <p:cNvPr id="129" name="Graphic 128" descr="Marker with solid fill">
            <a:extLst>
              <a:ext uri="{FF2B5EF4-FFF2-40B4-BE49-F238E27FC236}">
                <a16:creationId xmlns:a16="http://schemas.microsoft.com/office/drawing/2014/main" id="{C8C8BA7A-3DBB-2B42-9E78-70194B02D07A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328690" y="1598140"/>
            <a:ext cx="313184" cy="313184"/>
          </a:xfrm>
          <a:prstGeom prst="rect">
            <a:avLst/>
          </a:prstGeom>
        </p:spPr>
      </p:pic>
      <p:pic>
        <p:nvPicPr>
          <p:cNvPr id="130" name="Graphic 129" descr="Marker with solid fill">
            <a:extLst>
              <a:ext uri="{FF2B5EF4-FFF2-40B4-BE49-F238E27FC236}">
                <a16:creationId xmlns:a16="http://schemas.microsoft.com/office/drawing/2014/main" id="{5E100AC0-5969-A745-A61F-1AA35242ACEB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385334" y="1679060"/>
            <a:ext cx="313184" cy="313184"/>
          </a:xfrm>
          <a:prstGeom prst="rect">
            <a:avLst/>
          </a:prstGeom>
        </p:spPr>
      </p:pic>
      <p:pic>
        <p:nvPicPr>
          <p:cNvPr id="131" name="Graphic 130" descr="Marker with solid fill">
            <a:extLst>
              <a:ext uri="{FF2B5EF4-FFF2-40B4-BE49-F238E27FC236}">
                <a16:creationId xmlns:a16="http://schemas.microsoft.com/office/drawing/2014/main" id="{2764DE04-F20E-144D-9EFC-E465D04F85D2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875536" y="1670968"/>
            <a:ext cx="313184" cy="313184"/>
          </a:xfrm>
          <a:prstGeom prst="rect">
            <a:avLst/>
          </a:prstGeom>
        </p:spPr>
      </p:pic>
      <p:pic>
        <p:nvPicPr>
          <p:cNvPr id="132" name="Graphic 131" descr="Marker with solid fill">
            <a:extLst>
              <a:ext uri="{FF2B5EF4-FFF2-40B4-BE49-F238E27FC236}">
                <a16:creationId xmlns:a16="http://schemas.microsoft.com/office/drawing/2014/main" id="{07838B81-DC6E-D746-AE26-9D853A801497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094021" y="1565772"/>
            <a:ext cx="313184" cy="313184"/>
          </a:xfrm>
          <a:prstGeom prst="rect">
            <a:avLst/>
          </a:prstGeom>
        </p:spPr>
      </p:pic>
      <p:pic>
        <p:nvPicPr>
          <p:cNvPr id="133" name="Graphic 132" descr="Marker with solid fill">
            <a:extLst>
              <a:ext uri="{FF2B5EF4-FFF2-40B4-BE49-F238E27FC236}">
                <a16:creationId xmlns:a16="http://schemas.microsoft.com/office/drawing/2014/main" id="{57C26B25-174E-054C-A57A-EB4901034C36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215401" y="1598140"/>
            <a:ext cx="313184" cy="313184"/>
          </a:xfrm>
          <a:prstGeom prst="rect">
            <a:avLst/>
          </a:prstGeom>
        </p:spPr>
      </p:pic>
      <p:pic>
        <p:nvPicPr>
          <p:cNvPr id="134" name="Graphic 133" descr="Marker with solid fill">
            <a:extLst>
              <a:ext uri="{FF2B5EF4-FFF2-40B4-BE49-F238E27FC236}">
                <a16:creationId xmlns:a16="http://schemas.microsoft.com/office/drawing/2014/main" id="{79A454FD-82B3-984F-954A-3F79B25D2505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4481562" y="1987144"/>
            <a:ext cx="313184" cy="313184"/>
          </a:xfrm>
          <a:prstGeom prst="rect">
            <a:avLst/>
          </a:prstGeom>
        </p:spPr>
      </p:pic>
      <p:pic>
        <p:nvPicPr>
          <p:cNvPr id="135" name="Graphic 134" descr="Marker with solid fill">
            <a:extLst>
              <a:ext uri="{FF2B5EF4-FFF2-40B4-BE49-F238E27FC236}">
                <a16:creationId xmlns:a16="http://schemas.microsoft.com/office/drawing/2014/main" id="{E87BF36B-6474-0D48-ACD8-5FAD65BCDA41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4376366" y="1946684"/>
            <a:ext cx="313184" cy="313184"/>
          </a:xfrm>
          <a:prstGeom prst="rect">
            <a:avLst/>
          </a:prstGeom>
        </p:spPr>
      </p:pic>
      <p:pic>
        <p:nvPicPr>
          <p:cNvPr id="136" name="Graphic 135" descr="Marker with solid fill">
            <a:extLst>
              <a:ext uri="{FF2B5EF4-FFF2-40B4-BE49-F238E27FC236}">
                <a16:creationId xmlns:a16="http://schemas.microsoft.com/office/drawing/2014/main" id="{7C26A7D9-BBF0-1A4B-BCD5-9F879D836C1F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4085053" y="1623003"/>
            <a:ext cx="313184" cy="313184"/>
          </a:xfrm>
          <a:prstGeom prst="rect">
            <a:avLst/>
          </a:prstGeom>
        </p:spPr>
      </p:pic>
      <p:pic>
        <p:nvPicPr>
          <p:cNvPr id="137" name="Graphic 136" descr="Marker with solid fill">
            <a:extLst>
              <a:ext uri="{FF2B5EF4-FFF2-40B4-BE49-F238E27FC236}">
                <a16:creationId xmlns:a16="http://schemas.microsoft.com/office/drawing/2014/main" id="{48A9CFF0-56EA-A144-BF1C-E5214D2C992E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4182157" y="1720107"/>
            <a:ext cx="313184" cy="313184"/>
          </a:xfrm>
          <a:prstGeom prst="rect">
            <a:avLst/>
          </a:prstGeom>
        </p:spPr>
      </p:pic>
      <p:pic>
        <p:nvPicPr>
          <p:cNvPr id="138" name="Graphic 137" descr="Marker with solid fill">
            <a:extLst>
              <a:ext uri="{FF2B5EF4-FFF2-40B4-BE49-F238E27FC236}">
                <a16:creationId xmlns:a16="http://schemas.microsoft.com/office/drawing/2014/main" id="{8A25CD5A-B7D0-B04B-BBFB-8A5BA72581D7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4165973" y="1792935"/>
            <a:ext cx="313184" cy="313184"/>
          </a:xfrm>
          <a:prstGeom prst="rect">
            <a:avLst/>
          </a:prstGeom>
        </p:spPr>
      </p:pic>
      <p:pic>
        <p:nvPicPr>
          <p:cNvPr id="139" name="Graphic 138" descr="Marker with solid fill">
            <a:extLst>
              <a:ext uri="{FF2B5EF4-FFF2-40B4-BE49-F238E27FC236}">
                <a16:creationId xmlns:a16="http://schemas.microsoft.com/office/drawing/2014/main" id="{415A82C9-6411-0A4D-A09A-797206F2164C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3712820" y="1703922"/>
            <a:ext cx="313184" cy="313184"/>
          </a:xfrm>
          <a:prstGeom prst="rect">
            <a:avLst/>
          </a:prstGeom>
        </p:spPr>
      </p:pic>
      <p:pic>
        <p:nvPicPr>
          <p:cNvPr id="140" name="Graphic 139" descr="Marker with solid fill">
            <a:extLst>
              <a:ext uri="{FF2B5EF4-FFF2-40B4-BE49-F238E27FC236}">
                <a16:creationId xmlns:a16="http://schemas.microsoft.com/office/drawing/2014/main" id="{108C2677-26F5-9E49-AAD2-3EA47949FBBA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3777555" y="1970961"/>
            <a:ext cx="313184" cy="313184"/>
          </a:xfrm>
          <a:prstGeom prst="rect">
            <a:avLst/>
          </a:prstGeom>
        </p:spPr>
      </p:pic>
      <p:pic>
        <p:nvPicPr>
          <p:cNvPr id="141" name="Graphic 140" descr="Marker with solid fill">
            <a:extLst>
              <a:ext uri="{FF2B5EF4-FFF2-40B4-BE49-F238E27FC236}">
                <a16:creationId xmlns:a16="http://schemas.microsoft.com/office/drawing/2014/main" id="{20EDB075-9745-864B-99B0-31C1D47AC801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3842291" y="2084249"/>
            <a:ext cx="313184" cy="313184"/>
          </a:xfrm>
          <a:prstGeom prst="rect">
            <a:avLst/>
          </a:prstGeom>
        </p:spPr>
      </p:pic>
      <p:pic>
        <p:nvPicPr>
          <p:cNvPr id="142" name="Graphic 141" descr="Marker with solid fill">
            <a:extLst>
              <a:ext uri="{FF2B5EF4-FFF2-40B4-BE49-F238E27FC236}">
                <a16:creationId xmlns:a16="http://schemas.microsoft.com/office/drawing/2014/main" id="{E5754A78-AEC7-D84E-9235-240A474B59D2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3389137" y="2148985"/>
            <a:ext cx="313184" cy="313184"/>
          </a:xfrm>
          <a:prstGeom prst="rect">
            <a:avLst/>
          </a:prstGeom>
        </p:spPr>
      </p:pic>
      <p:pic>
        <p:nvPicPr>
          <p:cNvPr id="143" name="Graphic 142" descr="Marker with solid fill">
            <a:extLst>
              <a:ext uri="{FF2B5EF4-FFF2-40B4-BE49-F238E27FC236}">
                <a16:creationId xmlns:a16="http://schemas.microsoft.com/office/drawing/2014/main" id="{1C141C8C-D46F-3947-82CA-DA250B1FFCD0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3324401" y="1987144"/>
            <a:ext cx="313184" cy="31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7921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74">
          <p15:clr>
            <a:srgbClr val="FBAE40"/>
          </p15:clr>
        </p15:guide>
        <p15:guide id="2" orient="horz" pos="548">
          <p15:clr>
            <a:srgbClr val="FBAE40"/>
          </p15:clr>
        </p15:guide>
        <p15:guide id="3" pos="147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620184" y="1425600"/>
            <a:ext cx="10963200" cy="4525200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A9B8AF02-8DFA-0F48-AD52-63D63C30E8A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Espace réservé du numéro de diapositive 6">
            <a:extLst>
              <a:ext uri="{FF2B5EF4-FFF2-40B4-BE49-F238E27FC236}">
                <a16:creationId xmlns:a16="http://schemas.microsoft.com/office/drawing/2014/main" id="{2E846AB8-C23B-A698-EAD5-7F3FC6EC3B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809841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Disposition personnalisé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58213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Modify the text</a:t>
            </a:r>
          </a:p>
        </p:txBody>
      </p:sp>
      <p:sp>
        <p:nvSpPr>
          <p:cNvPr id="3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5155020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2"/>
          </p:nvPr>
        </p:nvSpPr>
        <p:spPr>
          <a:xfrm>
            <a:off x="620184" y="1425600"/>
            <a:ext cx="10963200" cy="4525200"/>
          </a:xfrm>
        </p:spPr>
        <p:txBody>
          <a:bodyPr>
            <a:noAutofit/>
          </a:bodyPr>
          <a:lstStyle>
            <a:lvl1pPr>
              <a:buClr>
                <a:schemeClr val="accent1"/>
              </a:buCl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lnSpc>
                <a:spcPct val="100000"/>
              </a:lnSpc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A9B8AF02-8DFA-0F48-AD52-63D63C30E8A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5B24BC-BC56-FD4E-B9E0-A07C7B8EBB54}"/>
              </a:ext>
            </a:extLst>
          </p:cNvPr>
          <p:cNvSpPr/>
          <p:nvPr userDrawn="1"/>
        </p:nvSpPr>
        <p:spPr>
          <a:xfrm>
            <a:off x="9984432" y="259200"/>
            <a:ext cx="1872208" cy="6495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Espace réservé du numéro de diapositive 6">
            <a:extLst>
              <a:ext uri="{FF2B5EF4-FFF2-40B4-BE49-F238E27FC236}">
                <a16:creationId xmlns:a16="http://schemas.microsoft.com/office/drawing/2014/main" id="{B3EAE228-008F-0C29-E19F-957B2B884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3833542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64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ll/>
      </p:transition>
    </mc:Choice>
    <mc:Fallback xmlns="">
      <p:transition>
        <p:pull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F5766E-8506-E04E-8B62-4E9031BA8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FB85E7-312D-DC49-A437-D4A831844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58B91D2-DEC8-DF47-BEE0-85E48EEA5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68F129-D6A7-1E4C-A5E8-EDF0BC62D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38706E0-B729-0F47-A76F-711A9AAD7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B42FE-D921-9147-BB35-A9747B6CE3A5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671573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6E7E7E-EBDE-5D46-9018-2ED11E3E5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F431CC6-FEAB-B443-987C-FEDE686E7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3F76904-D6BF-E444-BCD2-1422D705B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6E30256-567F-5F4D-BC45-D1737B7D8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B42FE-D921-9147-BB35-A9747B6CE3A5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56736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Disposition personnalisée">
  <p:cSld name="1_Disposition personnalisé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>
            <a:solidFill>
              <a:srgbClr val="5D82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15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74661" y="2758363"/>
            <a:ext cx="5042678" cy="1341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8844354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Disposition personnalisée">
  <p:cSld name="2_Disposition personnalisée">
    <p:bg>
      <p:bgPr>
        <a:solidFill>
          <a:srgbClr val="5D8298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5821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6"/>
          <p:cNvSpPr txBox="1">
            <a:spLocks noGrp="1"/>
          </p:cNvSpPr>
          <p:nvPr>
            <p:ph type="sldNum" idx="12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4022873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7"/>
          <p:cNvSpPr txBox="1">
            <a:spLocks noGrp="1"/>
          </p:cNvSpPr>
          <p:nvPr>
            <p:ph type="body" idx="1"/>
          </p:nvPr>
        </p:nvSpPr>
        <p:spPr>
          <a:xfrm>
            <a:off x="620184" y="1425600"/>
            <a:ext cx="10963200" cy="45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400"/>
              </a:spcBef>
              <a:spcAft>
                <a:spcPts val="0"/>
              </a:spcAft>
              <a:buSzPts val="18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spcBef>
                <a:spcPts val="400"/>
              </a:spcBef>
              <a:spcAft>
                <a:spcPts val="0"/>
              </a:spcAft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spcBef>
                <a:spcPts val="400"/>
              </a:spcBef>
              <a:spcAft>
                <a:spcPts val="0"/>
              </a:spcAft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spcBef>
                <a:spcPts val="400"/>
              </a:spcBef>
              <a:spcAft>
                <a:spcPts val="0"/>
              </a:spcAft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title"/>
          </p:nvPr>
        </p:nvSpPr>
        <p:spPr>
          <a:xfrm>
            <a:off x="619201" y="259200"/>
            <a:ext cx="8740799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8298"/>
              </a:buClr>
              <a:buSzPts val="2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sldNum" idx="12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body" idx="2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246519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Disposition personnalisée">
  <p:cSld name="3_Disposition personnalisé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1"/>
          <p:cNvSpPr txBox="1"/>
          <p:nvPr/>
        </p:nvSpPr>
        <p:spPr>
          <a:xfrm>
            <a:off x="323528" y="3978378"/>
            <a:ext cx="4536504" cy="709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573B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C6573B"/>
                </a:solidFill>
                <a:latin typeface="Arial"/>
                <a:ea typeface="Arial"/>
                <a:cs typeface="Arial"/>
                <a:sym typeface="Arial"/>
              </a:rPr>
              <a:t>Dr. Antoine Lacombe </a:t>
            </a:r>
            <a:r>
              <a:rPr lang="en-GB" sz="1100" b="1" i="0" u="none" strike="noStrike" cap="none">
                <a:solidFill>
                  <a:srgbClr val="C6573B"/>
                </a:solidFill>
                <a:latin typeface="Arial"/>
                <a:ea typeface="Arial"/>
                <a:cs typeface="Arial"/>
                <a:sym typeface="Arial"/>
              </a:rPr>
              <a:t>Pharm D, MBA</a:t>
            </a:r>
            <a:endParaRPr sz="1100" b="0" i="0" u="sng" strike="noStrike" cap="none">
              <a:solidFill>
                <a:srgbClr val="C6573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1"/>
          <p:cNvSpPr txBox="1"/>
          <p:nvPr/>
        </p:nvSpPr>
        <p:spPr>
          <a:xfrm>
            <a:off x="787828" y="4475570"/>
            <a:ext cx="4536504" cy="382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8298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rPr>
              <a:t>+41 79 529 42 79</a:t>
            </a:r>
            <a:endParaRPr sz="1400" b="0" i="0" u="sng" strike="noStrike" cap="none">
              <a:solidFill>
                <a:srgbClr val="5D82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21"/>
          <p:cNvSpPr txBox="1"/>
          <p:nvPr/>
        </p:nvSpPr>
        <p:spPr>
          <a:xfrm>
            <a:off x="348739" y="1556792"/>
            <a:ext cx="4797678" cy="1030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8298"/>
              </a:buClr>
              <a:buSzPct val="100000"/>
              <a:buFont typeface="Arial"/>
              <a:buNone/>
            </a:pPr>
            <a:r>
              <a:rPr lang="en-GB" sz="18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rPr>
              <a:t>COR2ED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8298"/>
              </a:buClr>
              <a:buSzPct val="100000"/>
              <a:buFont typeface="Arial"/>
              <a:buNone/>
            </a:pPr>
            <a:r>
              <a:rPr lang="en-GB" sz="18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rPr>
              <a:t>Bodenackerstrasse 17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8298"/>
              </a:buClr>
              <a:buSzPct val="100000"/>
              <a:buFont typeface="Arial"/>
              <a:buNone/>
            </a:pPr>
            <a:r>
              <a:rPr lang="en-GB" sz="18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rPr>
              <a:t>4103 Bottmingen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8298"/>
              </a:buClr>
              <a:buSzPct val="100000"/>
              <a:buFont typeface="Arial"/>
              <a:buNone/>
            </a:pPr>
            <a:r>
              <a:rPr lang="en-GB" sz="18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rPr>
              <a:t>SWITZERLAND</a:t>
            </a:r>
            <a:endParaRPr/>
          </a:p>
        </p:txBody>
      </p:sp>
      <p:sp>
        <p:nvSpPr>
          <p:cNvPr id="43" name="Google Shape;43;p21"/>
          <p:cNvSpPr txBox="1"/>
          <p:nvPr/>
        </p:nvSpPr>
        <p:spPr>
          <a:xfrm>
            <a:off x="323528" y="2628273"/>
            <a:ext cx="4536504" cy="709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573B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C6573B"/>
                </a:solidFill>
                <a:latin typeface="Arial"/>
                <a:ea typeface="Arial"/>
                <a:cs typeface="Arial"/>
                <a:sym typeface="Arial"/>
              </a:rPr>
              <a:t>Dr. Froukje Sosef </a:t>
            </a:r>
            <a:r>
              <a:rPr lang="en-GB" sz="1100" b="1" i="0" u="none" strike="noStrike" cap="none">
                <a:solidFill>
                  <a:srgbClr val="C6573B"/>
                </a:solidFill>
                <a:latin typeface="Arial"/>
                <a:ea typeface="Arial"/>
                <a:cs typeface="Arial"/>
                <a:sym typeface="Arial"/>
              </a:rPr>
              <a:t>MD</a:t>
            </a:r>
            <a:endParaRPr sz="1100" b="0" i="0" u="sng" strike="noStrike" cap="none">
              <a:solidFill>
                <a:srgbClr val="C6573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21"/>
          <p:cNvSpPr txBox="1"/>
          <p:nvPr/>
        </p:nvSpPr>
        <p:spPr>
          <a:xfrm>
            <a:off x="787828" y="3114282"/>
            <a:ext cx="4536504" cy="382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8298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rPr>
              <a:t>+31 6 2324 3636</a:t>
            </a:r>
            <a:endParaRPr sz="1400" b="0" i="0" u="sng" strike="noStrike" cap="none">
              <a:solidFill>
                <a:srgbClr val="5D82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" name="Google Shape;45;p21"/>
          <p:cNvGrpSpPr/>
          <p:nvPr/>
        </p:nvGrpSpPr>
        <p:grpSpPr>
          <a:xfrm>
            <a:off x="418902" y="3063588"/>
            <a:ext cx="356400" cy="356400"/>
            <a:chOff x="761970" y="3386221"/>
            <a:chExt cx="356400" cy="356400"/>
          </a:xfrm>
        </p:grpSpPr>
        <p:sp>
          <p:nvSpPr>
            <p:cNvPr id="46" name="Google Shape;46;p21"/>
            <p:cNvSpPr/>
            <p:nvPr/>
          </p:nvSpPr>
          <p:spPr>
            <a:xfrm>
              <a:off x="761970" y="3386221"/>
              <a:ext cx="356400" cy="356400"/>
            </a:xfrm>
            <a:prstGeom prst="ellipse">
              <a:avLst/>
            </a:prstGeom>
            <a:solidFill>
              <a:srgbClr val="C657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7" name="Google Shape;47;p21" descr="Speaker Phon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83725" y="3406712"/>
              <a:ext cx="310320" cy="3103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" name="Google Shape;48;p21"/>
          <p:cNvSpPr/>
          <p:nvPr/>
        </p:nvSpPr>
        <p:spPr>
          <a:xfrm>
            <a:off x="417732" y="3496009"/>
            <a:ext cx="356400" cy="356400"/>
          </a:xfrm>
          <a:prstGeom prst="ellipse">
            <a:avLst/>
          </a:prstGeom>
          <a:solidFill>
            <a:srgbClr val="C657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" name="Google Shape;49;p21" descr="Envelop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066" y="3552712"/>
            <a:ext cx="239704" cy="2397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" name="Google Shape;50;p21"/>
          <p:cNvGrpSpPr/>
          <p:nvPr/>
        </p:nvGrpSpPr>
        <p:grpSpPr>
          <a:xfrm>
            <a:off x="423995" y="4414481"/>
            <a:ext cx="356400" cy="356400"/>
            <a:chOff x="761970" y="3386221"/>
            <a:chExt cx="356400" cy="356400"/>
          </a:xfrm>
        </p:grpSpPr>
        <p:sp>
          <p:nvSpPr>
            <p:cNvPr id="51" name="Google Shape;51;p21"/>
            <p:cNvSpPr/>
            <p:nvPr/>
          </p:nvSpPr>
          <p:spPr>
            <a:xfrm>
              <a:off x="761970" y="3386221"/>
              <a:ext cx="356400" cy="356400"/>
            </a:xfrm>
            <a:prstGeom prst="ellipse">
              <a:avLst/>
            </a:prstGeom>
            <a:solidFill>
              <a:srgbClr val="C657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2" name="Google Shape;52;p21" descr="Speaker Phon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83725" y="3406712"/>
              <a:ext cx="310320" cy="3103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" name="Google Shape;53;p21"/>
          <p:cNvSpPr/>
          <p:nvPr/>
        </p:nvSpPr>
        <p:spPr>
          <a:xfrm>
            <a:off x="422825" y="4846902"/>
            <a:ext cx="356400" cy="356400"/>
          </a:xfrm>
          <a:prstGeom prst="ellipse">
            <a:avLst/>
          </a:prstGeom>
          <a:solidFill>
            <a:srgbClr val="C657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" name="Google Shape;54;p21" descr="Envelop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2343" y="4902641"/>
            <a:ext cx="239704" cy="239704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21"/>
          <p:cNvSpPr txBox="1"/>
          <p:nvPr/>
        </p:nvSpPr>
        <p:spPr>
          <a:xfrm>
            <a:off x="787828" y="4885348"/>
            <a:ext cx="4536504" cy="382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8298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rPr>
              <a:t>antoine.lacombe@cor2ed.com</a:t>
            </a:r>
            <a:endParaRPr sz="1400" b="0" i="0" u="sng" strike="noStrike" cap="none">
              <a:solidFill>
                <a:srgbClr val="5D82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1"/>
          <p:cNvSpPr txBox="1"/>
          <p:nvPr/>
        </p:nvSpPr>
        <p:spPr>
          <a:xfrm>
            <a:off x="787828" y="3557513"/>
            <a:ext cx="4536504" cy="382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8298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rPr>
              <a:t>froukje.sosef@cor2ed.com</a:t>
            </a:r>
            <a:endParaRPr sz="1400" b="0" i="0" u="sng" strike="noStrike" cap="none">
              <a:solidFill>
                <a:srgbClr val="5D82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Google Shape;57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9164" y="951062"/>
            <a:ext cx="1914541" cy="509238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21"/>
          <p:cNvSpPr txBox="1"/>
          <p:nvPr/>
        </p:nvSpPr>
        <p:spPr>
          <a:xfrm>
            <a:off x="5087888" y="6404238"/>
            <a:ext cx="6959903" cy="453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Heading to the heart of Independent Medical Education Since 2012</a:t>
            </a:r>
            <a:endParaRPr sz="1600" b="1" i="0" u="sng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" name="Google Shape;59;p21"/>
          <p:cNvPicPr preferRelativeResize="0"/>
          <p:nvPr/>
        </p:nvPicPr>
        <p:blipFill rotWithShape="1">
          <a:blip r:embed="rId5">
            <a:alphaModFix/>
          </a:blip>
          <a:srcRect r="65695"/>
          <a:stretch/>
        </p:blipFill>
        <p:spPr>
          <a:xfrm>
            <a:off x="300854" y="1562275"/>
            <a:ext cx="3012116" cy="3756787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21"/>
          <p:cNvSpPr txBox="1"/>
          <p:nvPr/>
        </p:nvSpPr>
        <p:spPr>
          <a:xfrm>
            <a:off x="787049" y="5497848"/>
            <a:ext cx="3055241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Connect on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LinkedIn </a:t>
            </a:r>
            <a:r>
              <a:rPr lang="en-GB" sz="1400" b="0" i="0" u="sng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@CORONARY CONNECT</a:t>
            </a: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1"/>
          <p:cNvSpPr txBox="1"/>
          <p:nvPr/>
        </p:nvSpPr>
        <p:spPr>
          <a:xfrm>
            <a:off x="4323985" y="5497848"/>
            <a:ext cx="1862964" cy="431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Watch on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YouTube </a:t>
            </a:r>
            <a:r>
              <a:rPr lang="en-GB" sz="1400" b="0" i="0" u="sng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@COR2ED</a:t>
            </a: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1"/>
          <p:cNvSpPr/>
          <p:nvPr/>
        </p:nvSpPr>
        <p:spPr>
          <a:xfrm>
            <a:off x="416331" y="6033094"/>
            <a:ext cx="369911" cy="369769"/>
          </a:xfrm>
          <a:prstGeom prst="roundRect">
            <a:avLst>
              <a:gd name="adj" fmla="val 11151"/>
            </a:avLst>
          </a:prstGeom>
          <a:solidFill>
            <a:srgbClr val="C6573B"/>
          </a:solidFill>
          <a:ln w="9525" cap="flat" cmpd="sng">
            <a:solidFill>
              <a:srgbClr val="C657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1"/>
          <p:cNvSpPr txBox="1"/>
          <p:nvPr/>
        </p:nvSpPr>
        <p:spPr>
          <a:xfrm>
            <a:off x="805458" y="6013567"/>
            <a:ext cx="1756693" cy="446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Visit us at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sng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https://cor2ed.com/</a:t>
            </a: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1">
            <a:hlinkClick r:id="rId8"/>
          </p:cNvPr>
          <p:cNvSpPr/>
          <p:nvPr/>
        </p:nvSpPr>
        <p:spPr>
          <a:xfrm>
            <a:off x="391317" y="6016204"/>
            <a:ext cx="2170834" cy="420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" name="Google Shape;65;p21" descr="Worl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47989" y="6070903"/>
            <a:ext cx="306593" cy="306593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21"/>
          <p:cNvSpPr txBox="1"/>
          <p:nvPr/>
        </p:nvSpPr>
        <p:spPr>
          <a:xfrm>
            <a:off x="4333943" y="6033094"/>
            <a:ext cx="2566517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Follow us on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Twitter </a:t>
            </a:r>
            <a:r>
              <a:rPr lang="en-GB" sz="1400" u="sng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@CoronaryConnect</a:t>
            </a:r>
            <a:endParaRPr sz="1400" u="sng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1">
            <a:hlinkClick r:id="rId10"/>
          </p:cNvPr>
          <p:cNvSpPr/>
          <p:nvPr/>
        </p:nvSpPr>
        <p:spPr>
          <a:xfrm>
            <a:off x="3915561" y="6016203"/>
            <a:ext cx="2750045" cy="420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" name="Google Shape;68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845538" y="809204"/>
            <a:ext cx="9308741" cy="4474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389006" y="1949574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149789" y="2084249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787336" y="1753300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900460" y="1561745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665606" y="1405153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688933" y="1753300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535322" y="1877944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662927" y="1796720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010495" y="1154147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275599" y="1962644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147911" y="1824071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723932" y="3054706"/>
            <a:ext cx="313184" cy="313184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21"/>
          <p:cNvSpPr txBox="1"/>
          <p:nvPr/>
        </p:nvSpPr>
        <p:spPr>
          <a:xfrm>
            <a:off x="243413" y="4275367"/>
            <a:ext cx="235158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For more information visit</a:t>
            </a:r>
            <a:endParaRPr/>
          </a:p>
        </p:txBody>
      </p:sp>
      <p:sp>
        <p:nvSpPr>
          <p:cNvPr id="82" name="Google Shape;82;p21"/>
          <p:cNvSpPr txBox="1"/>
          <p:nvPr/>
        </p:nvSpPr>
        <p:spPr>
          <a:xfrm>
            <a:off x="6785547" y="5495567"/>
            <a:ext cx="1388522" cy="446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Email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u="sng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info@cor2ed</a:t>
            </a:r>
            <a:r>
              <a:rPr lang="en-GB" sz="1200" u="sng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.com</a:t>
            </a:r>
            <a:endParaRPr/>
          </a:p>
        </p:txBody>
      </p:sp>
      <p:pic>
        <p:nvPicPr>
          <p:cNvPr id="83" name="Google Shape;83;p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415992" y="5510213"/>
            <a:ext cx="371377" cy="371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2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975824" y="6035310"/>
            <a:ext cx="373380" cy="373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2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975824" y="5510213"/>
            <a:ext cx="373380" cy="373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2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16331" y="5510213"/>
            <a:ext cx="373380" cy="373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966693" y="2391159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960009" y="1792711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575004" y="1970736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676647" y="2164582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961794" y="1306180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498622" y="1897545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484975" y="3540815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289497" y="3912462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982000" y="4300880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545030" y="3200363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687274" y="2439712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319722" y="2262274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458162" y="1573864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328690" y="1598140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385334" y="1679060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875536" y="1670968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094021" y="1565772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215401" y="1598140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481562" y="1987144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376366" y="1946684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085053" y="1623003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182157" y="1720107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165973" y="1792935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712820" y="1703922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777555" y="1970961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842291" y="2084249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389137" y="2148985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324401" y="1987144"/>
            <a:ext cx="313184" cy="313184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1">
            <a:hlinkClick r:id="rId13"/>
          </p:cNvPr>
          <p:cNvSpPr/>
          <p:nvPr/>
        </p:nvSpPr>
        <p:spPr>
          <a:xfrm>
            <a:off x="6391370" y="5464311"/>
            <a:ext cx="1862964" cy="452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1">
            <a:hlinkClick r:id="rId6"/>
          </p:cNvPr>
          <p:cNvSpPr/>
          <p:nvPr/>
        </p:nvSpPr>
        <p:spPr>
          <a:xfrm>
            <a:off x="358737" y="5479468"/>
            <a:ext cx="3412665" cy="420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21">
            <a:hlinkClick r:id="rId7"/>
          </p:cNvPr>
          <p:cNvSpPr/>
          <p:nvPr/>
        </p:nvSpPr>
        <p:spPr>
          <a:xfrm>
            <a:off x="3915562" y="5484635"/>
            <a:ext cx="2271388" cy="420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Google Shape;118;p21">
            <a:hlinkClick r:id="rId18"/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317178" y="4671100"/>
            <a:ext cx="1866388" cy="723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658381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74">
          <p15:clr>
            <a:srgbClr val="FBAE40"/>
          </p15:clr>
        </p15:guide>
        <p15:guide id="2" orient="horz" pos="548">
          <p15:clr>
            <a:srgbClr val="FBAE40"/>
          </p15:clr>
        </p15:guide>
        <p15:guide id="3" pos="147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Disposition personnalisée">
  <p:cSld name="5_Disposition personnalisée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5821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5D8298"/>
              </a:buClr>
              <a:buSzPts val="4000"/>
              <a:buFont typeface="Arial"/>
              <a:buNone/>
              <a:defRPr sz="4000" b="1" i="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>
            <a:solidFill>
              <a:srgbClr val="5D82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22"/>
          <p:cNvSpPr txBox="1">
            <a:spLocks noGrp="1"/>
          </p:cNvSpPr>
          <p:nvPr>
            <p:ph type="sldNum" idx="12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1187681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6_Disposition personnalisée">
  <p:cSld name="6_Disposition personnalisée">
    <p:bg>
      <p:bgPr>
        <a:solidFill>
          <a:srgbClr val="5D8298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>
            <a:spLocks noGrp="1"/>
          </p:cNvSpPr>
          <p:nvPr>
            <p:ph type="sldNum" idx="12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5" name="Google Shape;125;p2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4162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subTitle" idx="1"/>
          </p:nvPr>
        </p:nvSpPr>
        <p:spPr>
          <a:xfrm>
            <a:off x="609600" y="4653136"/>
            <a:ext cx="109728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spcBef>
                <a:spcPts val="1200"/>
              </a:spcBef>
              <a:spcAft>
                <a:spcPts val="0"/>
              </a:spcAft>
              <a:buSzPts val="3200"/>
              <a:buNone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400"/>
              </a:spcBef>
              <a:spcAft>
                <a:spcPts val="0"/>
              </a:spcAft>
              <a:buSzPts val="1800"/>
              <a:buChar char="–"/>
              <a:defRPr/>
            </a:lvl2pPr>
            <a:lvl3pPr lvl="2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2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9360153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58213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 b="1" i="0" spc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Click and </a:t>
            </a:r>
            <a:r>
              <a:rPr lang="fr-FR" dirty="0" err="1"/>
              <a:t>Modify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the </a:t>
            </a:r>
            <a:r>
              <a:rPr lang="fr-FR" dirty="0" err="1"/>
              <a:t>text</a:t>
            </a:r>
            <a:endParaRPr lang="fr-FR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7949908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Disposition personnalisée">
  <p:cSld name="4_Disposition personnalisée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>
            <a:solidFill>
              <a:srgbClr val="5D82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24"/>
          <p:cNvSpPr txBox="1">
            <a:spLocks noGrp="1"/>
          </p:cNvSpPr>
          <p:nvPr>
            <p:ph type="sldNum" idx="12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1" name="Google Shape;131;p24"/>
          <p:cNvSpPr txBox="1">
            <a:spLocks noGrp="1"/>
          </p:cNvSpPr>
          <p:nvPr>
            <p:ph type="title"/>
          </p:nvPr>
        </p:nvSpPr>
        <p:spPr>
          <a:xfrm>
            <a:off x="431371" y="1052832"/>
            <a:ext cx="11247039" cy="647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5D8298"/>
              </a:buClr>
              <a:buSzPts val="4000"/>
              <a:buFont typeface="Arial"/>
              <a:buNone/>
              <a:defRPr sz="40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body" idx="1"/>
          </p:nvPr>
        </p:nvSpPr>
        <p:spPr>
          <a:xfrm>
            <a:off x="1968499" y="2580900"/>
            <a:ext cx="8255959" cy="416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spcBef>
                <a:spcPts val="1200"/>
              </a:spcBef>
              <a:spcAft>
                <a:spcPts val="0"/>
              </a:spcAft>
              <a:buSzPts val="2400"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24"/>
          <p:cNvSpPr txBox="1">
            <a:spLocks noGrp="1"/>
          </p:cNvSpPr>
          <p:nvPr>
            <p:ph type="body" idx="2"/>
          </p:nvPr>
        </p:nvSpPr>
        <p:spPr>
          <a:xfrm>
            <a:off x="1967542" y="3877044"/>
            <a:ext cx="8255959" cy="416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spcBef>
                <a:spcPts val="1200"/>
              </a:spcBef>
              <a:spcAft>
                <a:spcPts val="0"/>
              </a:spcAft>
              <a:buSzPts val="2400"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24"/>
          <p:cNvSpPr txBox="1">
            <a:spLocks noGrp="1"/>
          </p:cNvSpPr>
          <p:nvPr>
            <p:ph type="body" idx="3"/>
          </p:nvPr>
        </p:nvSpPr>
        <p:spPr>
          <a:xfrm>
            <a:off x="1967542" y="5125192"/>
            <a:ext cx="8255959" cy="536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spcBef>
                <a:spcPts val="1200"/>
              </a:spcBef>
              <a:spcAft>
                <a:spcPts val="0"/>
              </a:spcAft>
              <a:buSzPts val="3200"/>
              <a:buNone/>
              <a:defRPr sz="32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4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7628476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>
  <p:cSld name="Titre et contenu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>
            <a:spLocks noGrp="1"/>
          </p:cNvSpPr>
          <p:nvPr>
            <p:ph type="title"/>
          </p:nvPr>
        </p:nvSpPr>
        <p:spPr>
          <a:xfrm>
            <a:off x="619201" y="259200"/>
            <a:ext cx="8740799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5D8298"/>
              </a:buClr>
              <a:buSzPts val="2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5"/>
          <p:cNvSpPr txBox="1">
            <a:spLocks noGrp="1"/>
          </p:cNvSpPr>
          <p:nvPr>
            <p:ph type="body" idx="1"/>
          </p:nvPr>
        </p:nvSpPr>
        <p:spPr>
          <a:xfrm>
            <a:off x="620184" y="1425600"/>
            <a:ext cx="10962216" cy="45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spcBef>
                <a:spcPts val="1200"/>
              </a:spcBef>
              <a:spcAft>
                <a:spcPts val="0"/>
              </a:spcAft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400"/>
              </a:spcBef>
              <a:spcAft>
                <a:spcPts val="0"/>
              </a:spcAft>
              <a:buSzPts val="18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spcBef>
                <a:spcPts val="400"/>
              </a:spcBef>
              <a:spcAft>
                <a:spcPts val="0"/>
              </a:spcAft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spcBef>
                <a:spcPts val="400"/>
              </a:spcBef>
              <a:spcAft>
                <a:spcPts val="0"/>
              </a:spcAft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spcBef>
                <a:spcPts val="400"/>
              </a:spcBef>
              <a:spcAft>
                <a:spcPts val="0"/>
              </a:spcAft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25"/>
          <p:cNvSpPr txBox="1">
            <a:spLocks noGrp="1"/>
          </p:cNvSpPr>
          <p:nvPr>
            <p:ph type="sldNum" idx="12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0" name="Google Shape;140;p25"/>
          <p:cNvSpPr txBox="1">
            <a:spLocks noGrp="1"/>
          </p:cNvSpPr>
          <p:nvPr>
            <p:ph type="body" idx="2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0773229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>
  <p:cSld name="Image avec légende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>
            <a:spLocks noGrp="1"/>
          </p:cNvSpPr>
          <p:nvPr>
            <p:ph type="pic" idx="2"/>
          </p:nvPr>
        </p:nvSpPr>
        <p:spPr>
          <a:xfrm>
            <a:off x="621216" y="239346"/>
            <a:ext cx="8931169" cy="4465706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6"/>
          <p:cNvSpPr txBox="1">
            <a:spLocks noGrp="1"/>
          </p:cNvSpPr>
          <p:nvPr>
            <p:ph type="body" idx="1"/>
          </p:nvPr>
        </p:nvSpPr>
        <p:spPr>
          <a:xfrm>
            <a:off x="609600" y="5013176"/>
            <a:ext cx="8942784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i="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4" name="Google Shape;144;p26"/>
          <p:cNvSpPr txBox="1">
            <a:spLocks noGrp="1"/>
          </p:cNvSpPr>
          <p:nvPr>
            <p:ph type="sldNum" idx="12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5" name="Google Shape;145;p26"/>
          <p:cNvSpPr txBox="1">
            <a:spLocks noGrp="1"/>
          </p:cNvSpPr>
          <p:nvPr>
            <p:ph type="body" idx="3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6371131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avec légende">
  <p:cSld name="1_Image avec légende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 txBox="1">
            <a:spLocks noGrp="1"/>
          </p:cNvSpPr>
          <p:nvPr>
            <p:ph type="title"/>
          </p:nvPr>
        </p:nvSpPr>
        <p:spPr>
          <a:xfrm>
            <a:off x="621215" y="284704"/>
            <a:ext cx="8835160" cy="55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C7573C"/>
              </a:buClr>
              <a:buSzPts val="2000"/>
              <a:buFont typeface="Arial"/>
              <a:buNone/>
              <a:defRPr sz="2000" b="1">
                <a:solidFill>
                  <a:srgbClr val="C7573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7"/>
          <p:cNvSpPr>
            <a:spLocks noGrp="1"/>
          </p:cNvSpPr>
          <p:nvPr>
            <p:ph type="pic" idx="2"/>
          </p:nvPr>
        </p:nvSpPr>
        <p:spPr>
          <a:xfrm>
            <a:off x="609600" y="1228609"/>
            <a:ext cx="5181600" cy="4657047"/>
          </a:xfrm>
          <a:prstGeom prst="rect">
            <a:avLst/>
          </a:prstGeom>
          <a:noFill/>
          <a:ln>
            <a:noFill/>
          </a:ln>
        </p:spPr>
      </p:sp>
      <p:sp>
        <p:nvSpPr>
          <p:cNvPr id="149" name="Google Shape;149;p27"/>
          <p:cNvSpPr txBox="1">
            <a:spLocks noGrp="1"/>
          </p:cNvSpPr>
          <p:nvPr>
            <p:ph type="body" idx="1"/>
          </p:nvPr>
        </p:nvSpPr>
        <p:spPr>
          <a:xfrm>
            <a:off x="6158414" y="1270567"/>
            <a:ext cx="5423985" cy="4618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spcBef>
                <a:spcPts val="12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solidFill>
                  <a:srgbClr val="5D829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solidFill>
                  <a:srgbClr val="5D829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30200" algn="l">
              <a:spcBef>
                <a:spcPts val="400"/>
              </a:spcBef>
              <a:spcAft>
                <a:spcPts val="0"/>
              </a:spcAft>
              <a:buSzPts val="16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7"/>
          <p:cNvSpPr txBox="1">
            <a:spLocks noGrp="1"/>
          </p:cNvSpPr>
          <p:nvPr>
            <p:ph type="sldNum" idx="12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1" name="Google Shape;151;p27"/>
          <p:cNvSpPr txBox="1">
            <a:spLocks noGrp="1"/>
          </p:cNvSpPr>
          <p:nvPr>
            <p:ph type="body" idx="3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1017886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Image avec légende">
  <p:cSld name="2_Image avec légende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8"/>
          <p:cNvSpPr txBox="1">
            <a:spLocks noGrp="1"/>
          </p:cNvSpPr>
          <p:nvPr>
            <p:ph type="body" idx="1"/>
          </p:nvPr>
        </p:nvSpPr>
        <p:spPr>
          <a:xfrm>
            <a:off x="6158414" y="1270566"/>
            <a:ext cx="5423985" cy="4618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spcBef>
                <a:spcPts val="12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solidFill>
                  <a:srgbClr val="5D829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solidFill>
                  <a:srgbClr val="5D829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30200" algn="l">
              <a:spcBef>
                <a:spcPts val="400"/>
              </a:spcBef>
              <a:spcAft>
                <a:spcPts val="0"/>
              </a:spcAft>
              <a:buSzPts val="16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28"/>
          <p:cNvSpPr txBox="1">
            <a:spLocks noGrp="1"/>
          </p:cNvSpPr>
          <p:nvPr>
            <p:ph type="body" idx="2"/>
          </p:nvPr>
        </p:nvSpPr>
        <p:spPr>
          <a:xfrm>
            <a:off x="621213" y="1270565"/>
            <a:ext cx="5186755" cy="4618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spcBef>
                <a:spcPts val="12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solidFill>
                  <a:srgbClr val="5D829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solidFill>
                  <a:srgbClr val="5D829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30200" algn="l">
              <a:spcBef>
                <a:spcPts val="400"/>
              </a:spcBef>
              <a:spcAft>
                <a:spcPts val="0"/>
              </a:spcAft>
              <a:buSzPts val="16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28"/>
          <p:cNvSpPr txBox="1">
            <a:spLocks noGrp="1"/>
          </p:cNvSpPr>
          <p:nvPr>
            <p:ph type="title"/>
          </p:nvPr>
        </p:nvSpPr>
        <p:spPr>
          <a:xfrm>
            <a:off x="621215" y="284704"/>
            <a:ext cx="8835160" cy="55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C7573C"/>
              </a:buClr>
              <a:buSzPts val="2000"/>
              <a:buFont typeface="Arial"/>
              <a:buNone/>
              <a:defRPr sz="2000" b="1">
                <a:solidFill>
                  <a:srgbClr val="C7573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8"/>
          <p:cNvSpPr txBox="1">
            <a:spLocks noGrp="1"/>
          </p:cNvSpPr>
          <p:nvPr>
            <p:ph type="sldNum" idx="12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7" name="Google Shape;157;p28"/>
          <p:cNvSpPr txBox="1">
            <a:spLocks noGrp="1"/>
          </p:cNvSpPr>
          <p:nvPr>
            <p:ph type="body" idx="3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506543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Image avec légende">
  <p:cSld name="3_Image avec légende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9"/>
          <p:cNvSpPr txBox="1">
            <a:spLocks noGrp="1"/>
          </p:cNvSpPr>
          <p:nvPr>
            <p:ph type="title"/>
          </p:nvPr>
        </p:nvSpPr>
        <p:spPr>
          <a:xfrm>
            <a:off x="621214" y="1403491"/>
            <a:ext cx="5186755" cy="715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C7573C"/>
              </a:buClr>
              <a:buSzPts val="2000"/>
              <a:buFont typeface="Arial"/>
              <a:buNone/>
              <a:defRPr sz="2000" b="1">
                <a:solidFill>
                  <a:srgbClr val="C7573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9"/>
          <p:cNvSpPr txBox="1">
            <a:spLocks noGrp="1"/>
          </p:cNvSpPr>
          <p:nvPr>
            <p:ph type="body" idx="1"/>
          </p:nvPr>
        </p:nvSpPr>
        <p:spPr>
          <a:xfrm>
            <a:off x="6158414" y="2348880"/>
            <a:ext cx="5423985" cy="3539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spcBef>
                <a:spcPts val="12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solidFill>
                  <a:srgbClr val="5D829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solidFill>
                  <a:srgbClr val="5D829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30200" algn="l">
              <a:spcBef>
                <a:spcPts val="400"/>
              </a:spcBef>
              <a:spcAft>
                <a:spcPts val="0"/>
              </a:spcAft>
              <a:buSzPts val="16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29"/>
          <p:cNvSpPr txBox="1">
            <a:spLocks noGrp="1"/>
          </p:cNvSpPr>
          <p:nvPr>
            <p:ph type="body" idx="2"/>
          </p:nvPr>
        </p:nvSpPr>
        <p:spPr>
          <a:xfrm>
            <a:off x="621213" y="2348880"/>
            <a:ext cx="5186755" cy="3539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spcBef>
                <a:spcPts val="12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solidFill>
                  <a:srgbClr val="5D8298"/>
                </a:solidFill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solidFill>
                  <a:srgbClr val="5D8298"/>
                </a:solidFill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4pPr>
            <a:lvl5pPr marL="2286000" lvl="4" indent="-330200" algn="l">
              <a:spcBef>
                <a:spcPts val="400"/>
              </a:spcBef>
              <a:spcAft>
                <a:spcPts val="0"/>
              </a:spcAft>
              <a:buSzPts val="1600"/>
              <a:buFont typeface="Arial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29"/>
          <p:cNvSpPr txBox="1">
            <a:spLocks noGrp="1"/>
          </p:cNvSpPr>
          <p:nvPr>
            <p:ph type="body" idx="3"/>
          </p:nvPr>
        </p:nvSpPr>
        <p:spPr>
          <a:xfrm>
            <a:off x="621215" y="260350"/>
            <a:ext cx="8739148" cy="865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1200"/>
              </a:spcBef>
              <a:spcAft>
                <a:spcPts val="0"/>
              </a:spcAft>
              <a:buSzPts val="3200"/>
              <a:buNone/>
              <a:defRPr sz="3200" b="1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4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3" name="Google Shape;163;p29"/>
          <p:cNvSpPr txBox="1">
            <a:spLocks noGrp="1"/>
          </p:cNvSpPr>
          <p:nvPr>
            <p:ph type="body" idx="4"/>
          </p:nvPr>
        </p:nvSpPr>
        <p:spPr>
          <a:xfrm>
            <a:off x="6158414" y="1408029"/>
            <a:ext cx="5423985" cy="710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1" cap="none">
                <a:solidFill>
                  <a:srgbClr val="C7573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4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29"/>
          <p:cNvSpPr txBox="1">
            <a:spLocks noGrp="1"/>
          </p:cNvSpPr>
          <p:nvPr>
            <p:ph type="sldNum" idx="12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5" name="Google Shape;165;p29"/>
          <p:cNvSpPr txBox="1">
            <a:spLocks noGrp="1"/>
          </p:cNvSpPr>
          <p:nvPr>
            <p:ph type="body" idx="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4431170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 NO LOGO">
  <p:cSld name="1_Title and content NO LOGO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0"/>
          <p:cNvSpPr txBox="1">
            <a:spLocks noGrp="1"/>
          </p:cNvSpPr>
          <p:nvPr>
            <p:ph type="body" idx="1"/>
          </p:nvPr>
        </p:nvSpPr>
        <p:spPr>
          <a:xfrm>
            <a:off x="620184" y="1425600"/>
            <a:ext cx="10963200" cy="45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400"/>
              </a:spcBef>
              <a:spcAft>
                <a:spcPts val="0"/>
              </a:spcAft>
              <a:buSzPts val="18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spcBef>
                <a:spcPts val="400"/>
              </a:spcBef>
              <a:spcAft>
                <a:spcPts val="0"/>
              </a:spcAft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spcBef>
                <a:spcPts val="400"/>
              </a:spcBef>
              <a:spcAft>
                <a:spcPts val="0"/>
              </a:spcAft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spcBef>
                <a:spcPts val="400"/>
              </a:spcBef>
              <a:spcAft>
                <a:spcPts val="0"/>
              </a:spcAft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30"/>
          <p:cNvSpPr txBox="1">
            <a:spLocks noGrp="1"/>
          </p:cNvSpPr>
          <p:nvPr>
            <p:ph type="title"/>
          </p:nvPr>
        </p:nvSpPr>
        <p:spPr>
          <a:xfrm>
            <a:off x="619201" y="259200"/>
            <a:ext cx="8740799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8298"/>
              </a:buClr>
              <a:buSzPts val="2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0"/>
          <p:cNvSpPr txBox="1">
            <a:spLocks noGrp="1"/>
          </p:cNvSpPr>
          <p:nvPr>
            <p:ph type="sldNum" idx="12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0" name="Google Shape;170;p30"/>
          <p:cNvSpPr txBox="1">
            <a:spLocks noGrp="1"/>
          </p:cNvSpPr>
          <p:nvPr>
            <p:ph type="body" idx="2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30"/>
          <p:cNvSpPr/>
          <p:nvPr/>
        </p:nvSpPr>
        <p:spPr>
          <a:xfrm>
            <a:off x="9984432" y="259200"/>
            <a:ext cx="1872208" cy="6495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4538242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Disposition personnalisée">
  <p:cSld name="1_Disposition personnalisé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>
            <a:solidFill>
              <a:srgbClr val="5D82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15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74661" y="2758363"/>
            <a:ext cx="5042678" cy="1341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0177595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Disposition personnalisée">
  <p:cSld name="2_Disposition personnalisée">
    <p:bg>
      <p:bgPr>
        <a:solidFill>
          <a:srgbClr val="5D8298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5821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6"/>
          <p:cNvSpPr txBox="1">
            <a:spLocks noGrp="1"/>
          </p:cNvSpPr>
          <p:nvPr>
            <p:ph type="sldNum" idx="12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9465365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7"/>
          <p:cNvSpPr txBox="1">
            <a:spLocks noGrp="1"/>
          </p:cNvSpPr>
          <p:nvPr>
            <p:ph type="body" idx="1"/>
          </p:nvPr>
        </p:nvSpPr>
        <p:spPr>
          <a:xfrm>
            <a:off x="620184" y="1425600"/>
            <a:ext cx="10963200" cy="45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400"/>
              </a:spcBef>
              <a:spcAft>
                <a:spcPts val="0"/>
              </a:spcAft>
              <a:buSzPts val="18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spcBef>
                <a:spcPts val="400"/>
              </a:spcBef>
              <a:spcAft>
                <a:spcPts val="0"/>
              </a:spcAft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spcBef>
                <a:spcPts val="400"/>
              </a:spcBef>
              <a:spcAft>
                <a:spcPts val="0"/>
              </a:spcAft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spcBef>
                <a:spcPts val="400"/>
              </a:spcBef>
              <a:spcAft>
                <a:spcPts val="0"/>
              </a:spcAft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title"/>
          </p:nvPr>
        </p:nvSpPr>
        <p:spPr>
          <a:xfrm>
            <a:off x="619201" y="259200"/>
            <a:ext cx="8740799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8298"/>
              </a:buClr>
              <a:buSzPts val="2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sldNum" idx="12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body" idx="2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4803357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sposition personnalisée">
    <p:bg>
      <p:bgPr>
        <a:solidFill>
          <a:srgbClr val="5D82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itre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416247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and Modify the text</a:t>
            </a:r>
          </a:p>
        </p:txBody>
      </p:sp>
      <p:sp>
        <p:nvSpPr>
          <p:cNvPr id="4" name="Sous-titre 2"/>
          <p:cNvSpPr>
            <a:spLocks noGrp="1"/>
          </p:cNvSpPr>
          <p:nvPr>
            <p:ph type="subTitle" idx="1"/>
          </p:nvPr>
        </p:nvSpPr>
        <p:spPr>
          <a:xfrm>
            <a:off x="609600" y="4653136"/>
            <a:ext cx="109728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endParaRPr lang="en-GB" noProof="0" dirty="0"/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CB0892A3-AA32-4643-922B-907261114EE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6915667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ubtitle content">
  <p:cSld name="Title subtitle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8"/>
          <p:cNvSpPr txBox="1">
            <a:spLocks noGrp="1"/>
          </p:cNvSpPr>
          <p:nvPr>
            <p:ph type="body" idx="1"/>
          </p:nvPr>
        </p:nvSpPr>
        <p:spPr>
          <a:xfrm>
            <a:off x="609600" y="1430386"/>
            <a:ext cx="10972800" cy="702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1" i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body" idx="2"/>
          </p:nvPr>
        </p:nvSpPr>
        <p:spPr>
          <a:xfrm>
            <a:off x="620184" y="2132856"/>
            <a:ext cx="10963200" cy="3816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spcBef>
                <a:spcPts val="1200"/>
              </a:spcBef>
              <a:spcAft>
                <a:spcPts val="0"/>
              </a:spcAft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400"/>
              </a:spcBef>
              <a:spcAft>
                <a:spcPts val="0"/>
              </a:spcAft>
              <a:buSzPts val="18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spcBef>
                <a:spcPts val="400"/>
              </a:spcBef>
              <a:spcAft>
                <a:spcPts val="0"/>
              </a:spcAft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spcBef>
                <a:spcPts val="400"/>
              </a:spcBef>
              <a:spcAft>
                <a:spcPts val="0"/>
              </a:spcAft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spcBef>
                <a:spcPts val="400"/>
              </a:spcBef>
              <a:spcAft>
                <a:spcPts val="0"/>
              </a:spcAft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title"/>
          </p:nvPr>
        </p:nvSpPr>
        <p:spPr>
          <a:xfrm>
            <a:off x="619200" y="246566"/>
            <a:ext cx="8740800" cy="807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5D8298"/>
              </a:buClr>
              <a:buSzPts val="2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8"/>
          <p:cNvSpPr txBox="1">
            <a:spLocks noGrp="1"/>
          </p:cNvSpPr>
          <p:nvPr>
            <p:ph type="sldNum" idx="12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body" idx="3"/>
          </p:nvPr>
        </p:nvSpPr>
        <p:spPr>
          <a:xfrm>
            <a:off x="620184" y="6356351"/>
            <a:ext cx="8116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55464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eparator dark">
  <p:cSld name="Title separator dark">
    <p:bg>
      <p:bgPr>
        <a:solidFill>
          <a:schemeClr val="accent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5821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sldNum" idx="12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6650694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Disposition personnalisée">
  <p:cSld name="3_Disposition personnalisé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1"/>
          <p:cNvSpPr txBox="1"/>
          <p:nvPr/>
        </p:nvSpPr>
        <p:spPr>
          <a:xfrm>
            <a:off x="323528" y="3978378"/>
            <a:ext cx="4536504" cy="709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573B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C6573B"/>
                </a:solidFill>
                <a:latin typeface="Arial"/>
                <a:ea typeface="Arial"/>
                <a:cs typeface="Arial"/>
                <a:sym typeface="Arial"/>
              </a:rPr>
              <a:t>Dr. Antoine Lacombe </a:t>
            </a:r>
            <a:r>
              <a:rPr lang="en-GB" sz="1100" b="1" i="0" u="none" strike="noStrike" cap="none">
                <a:solidFill>
                  <a:srgbClr val="C6573B"/>
                </a:solidFill>
                <a:latin typeface="Arial"/>
                <a:ea typeface="Arial"/>
                <a:cs typeface="Arial"/>
                <a:sym typeface="Arial"/>
              </a:rPr>
              <a:t>Pharm D, MBA</a:t>
            </a:r>
            <a:endParaRPr sz="1100" b="0" i="0" u="sng" strike="noStrike" cap="none">
              <a:solidFill>
                <a:srgbClr val="C6573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1"/>
          <p:cNvSpPr txBox="1"/>
          <p:nvPr/>
        </p:nvSpPr>
        <p:spPr>
          <a:xfrm>
            <a:off x="787828" y="4475570"/>
            <a:ext cx="4536504" cy="382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8298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rPr>
              <a:t>+41 79 529 42 79</a:t>
            </a:r>
            <a:endParaRPr sz="1400" b="0" i="0" u="sng" strike="noStrike" cap="none">
              <a:solidFill>
                <a:srgbClr val="5D82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21"/>
          <p:cNvSpPr txBox="1"/>
          <p:nvPr/>
        </p:nvSpPr>
        <p:spPr>
          <a:xfrm>
            <a:off x="348739" y="1556792"/>
            <a:ext cx="4797678" cy="1030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8298"/>
              </a:buClr>
              <a:buSzPct val="100000"/>
              <a:buFont typeface="Arial"/>
              <a:buNone/>
            </a:pPr>
            <a:r>
              <a:rPr lang="en-GB" sz="18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rPr>
              <a:t>COR2ED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8298"/>
              </a:buClr>
              <a:buSzPct val="100000"/>
              <a:buFont typeface="Arial"/>
              <a:buNone/>
            </a:pPr>
            <a:r>
              <a:rPr lang="en-GB" sz="18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rPr>
              <a:t>Bodenackerstrasse 17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8298"/>
              </a:buClr>
              <a:buSzPct val="100000"/>
              <a:buFont typeface="Arial"/>
              <a:buNone/>
            </a:pPr>
            <a:r>
              <a:rPr lang="en-GB" sz="18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rPr>
              <a:t>4103 Bottmingen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8298"/>
              </a:buClr>
              <a:buSzPct val="100000"/>
              <a:buFont typeface="Arial"/>
              <a:buNone/>
            </a:pPr>
            <a:r>
              <a:rPr lang="en-GB" sz="18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rPr>
              <a:t>SWITZERLAND</a:t>
            </a:r>
            <a:endParaRPr/>
          </a:p>
        </p:txBody>
      </p:sp>
      <p:sp>
        <p:nvSpPr>
          <p:cNvPr id="43" name="Google Shape;43;p21"/>
          <p:cNvSpPr txBox="1"/>
          <p:nvPr/>
        </p:nvSpPr>
        <p:spPr>
          <a:xfrm>
            <a:off x="323528" y="2628273"/>
            <a:ext cx="4536504" cy="709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6573B"/>
              </a:buClr>
              <a:buSzPts val="1400"/>
              <a:buFont typeface="Arial"/>
              <a:buNone/>
            </a:pPr>
            <a:r>
              <a:rPr lang="en-GB" sz="1400" b="1" i="0" u="none" strike="noStrike" cap="none">
                <a:solidFill>
                  <a:srgbClr val="C6573B"/>
                </a:solidFill>
                <a:latin typeface="Arial"/>
                <a:ea typeface="Arial"/>
                <a:cs typeface="Arial"/>
                <a:sym typeface="Arial"/>
              </a:rPr>
              <a:t>Dr. Froukje Sosef </a:t>
            </a:r>
            <a:r>
              <a:rPr lang="en-GB" sz="1100" b="1" i="0" u="none" strike="noStrike" cap="none">
                <a:solidFill>
                  <a:srgbClr val="C6573B"/>
                </a:solidFill>
                <a:latin typeface="Arial"/>
                <a:ea typeface="Arial"/>
                <a:cs typeface="Arial"/>
                <a:sym typeface="Arial"/>
              </a:rPr>
              <a:t>MD</a:t>
            </a:r>
            <a:endParaRPr sz="1100" b="0" i="0" u="sng" strike="noStrike" cap="none">
              <a:solidFill>
                <a:srgbClr val="C6573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21"/>
          <p:cNvSpPr txBox="1"/>
          <p:nvPr/>
        </p:nvSpPr>
        <p:spPr>
          <a:xfrm>
            <a:off x="787828" y="3114282"/>
            <a:ext cx="4536504" cy="382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8298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rPr>
              <a:t>+31 6 2324 3636</a:t>
            </a:r>
            <a:endParaRPr sz="1400" b="0" i="0" u="sng" strike="noStrike" cap="none">
              <a:solidFill>
                <a:srgbClr val="5D82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" name="Google Shape;45;p21"/>
          <p:cNvGrpSpPr/>
          <p:nvPr/>
        </p:nvGrpSpPr>
        <p:grpSpPr>
          <a:xfrm>
            <a:off x="418902" y="3063588"/>
            <a:ext cx="356400" cy="356400"/>
            <a:chOff x="761970" y="3386221"/>
            <a:chExt cx="356400" cy="356400"/>
          </a:xfrm>
        </p:grpSpPr>
        <p:sp>
          <p:nvSpPr>
            <p:cNvPr id="46" name="Google Shape;46;p21"/>
            <p:cNvSpPr/>
            <p:nvPr/>
          </p:nvSpPr>
          <p:spPr>
            <a:xfrm>
              <a:off x="761970" y="3386221"/>
              <a:ext cx="356400" cy="356400"/>
            </a:xfrm>
            <a:prstGeom prst="ellipse">
              <a:avLst/>
            </a:prstGeom>
            <a:solidFill>
              <a:srgbClr val="C657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7" name="Google Shape;47;p21" descr="Speaker Phon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83725" y="3406712"/>
              <a:ext cx="310320" cy="3103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8" name="Google Shape;48;p21"/>
          <p:cNvSpPr/>
          <p:nvPr/>
        </p:nvSpPr>
        <p:spPr>
          <a:xfrm>
            <a:off x="417732" y="3496009"/>
            <a:ext cx="356400" cy="356400"/>
          </a:xfrm>
          <a:prstGeom prst="ellipse">
            <a:avLst/>
          </a:prstGeom>
          <a:solidFill>
            <a:srgbClr val="C657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" name="Google Shape;49;p21" descr="Envelop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066" y="3552712"/>
            <a:ext cx="239704" cy="23970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" name="Google Shape;50;p21"/>
          <p:cNvGrpSpPr/>
          <p:nvPr/>
        </p:nvGrpSpPr>
        <p:grpSpPr>
          <a:xfrm>
            <a:off x="423995" y="4414481"/>
            <a:ext cx="356400" cy="356400"/>
            <a:chOff x="761970" y="3386221"/>
            <a:chExt cx="356400" cy="356400"/>
          </a:xfrm>
        </p:grpSpPr>
        <p:sp>
          <p:nvSpPr>
            <p:cNvPr id="51" name="Google Shape;51;p21"/>
            <p:cNvSpPr/>
            <p:nvPr/>
          </p:nvSpPr>
          <p:spPr>
            <a:xfrm>
              <a:off x="761970" y="3386221"/>
              <a:ext cx="356400" cy="356400"/>
            </a:xfrm>
            <a:prstGeom prst="ellipse">
              <a:avLst/>
            </a:prstGeom>
            <a:solidFill>
              <a:srgbClr val="C657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2" name="Google Shape;52;p21" descr="Speaker Phone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783725" y="3406712"/>
              <a:ext cx="310320" cy="3103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" name="Google Shape;53;p21"/>
          <p:cNvSpPr/>
          <p:nvPr/>
        </p:nvSpPr>
        <p:spPr>
          <a:xfrm>
            <a:off x="422825" y="4846902"/>
            <a:ext cx="356400" cy="356400"/>
          </a:xfrm>
          <a:prstGeom prst="ellipse">
            <a:avLst/>
          </a:prstGeom>
          <a:solidFill>
            <a:srgbClr val="C6573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" name="Google Shape;54;p21" descr="Envelop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2343" y="4902641"/>
            <a:ext cx="239704" cy="239704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21"/>
          <p:cNvSpPr txBox="1"/>
          <p:nvPr/>
        </p:nvSpPr>
        <p:spPr>
          <a:xfrm>
            <a:off x="787828" y="4885348"/>
            <a:ext cx="4536504" cy="382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8298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rPr>
              <a:t>antoine.lacombe@cor2ed.com</a:t>
            </a:r>
            <a:endParaRPr sz="1400" b="0" i="0" u="sng" strike="noStrike" cap="none">
              <a:solidFill>
                <a:srgbClr val="5D82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1"/>
          <p:cNvSpPr txBox="1"/>
          <p:nvPr/>
        </p:nvSpPr>
        <p:spPr>
          <a:xfrm>
            <a:off x="787828" y="3557513"/>
            <a:ext cx="4536504" cy="382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8298"/>
              </a:buClr>
              <a:buSzPts val="1400"/>
              <a:buFont typeface="Arial"/>
              <a:buNone/>
            </a:pPr>
            <a:r>
              <a:rPr lang="en-GB" sz="14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rPr>
              <a:t>froukje.sosef@cor2ed.com</a:t>
            </a:r>
            <a:endParaRPr sz="1400" b="0" i="0" u="sng" strike="noStrike" cap="none">
              <a:solidFill>
                <a:srgbClr val="5D82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Google Shape;57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9164" y="951062"/>
            <a:ext cx="1914541" cy="509238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21"/>
          <p:cNvSpPr txBox="1"/>
          <p:nvPr/>
        </p:nvSpPr>
        <p:spPr>
          <a:xfrm>
            <a:off x="5087888" y="6404238"/>
            <a:ext cx="6959903" cy="453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en-GB" sz="16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Heading to the heart of Independent Medical Education Since 2012</a:t>
            </a:r>
            <a:endParaRPr sz="1600" b="1" i="0" u="sng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" name="Google Shape;59;p21"/>
          <p:cNvPicPr preferRelativeResize="0"/>
          <p:nvPr/>
        </p:nvPicPr>
        <p:blipFill rotWithShape="1">
          <a:blip r:embed="rId5">
            <a:alphaModFix/>
          </a:blip>
          <a:srcRect r="65695"/>
          <a:stretch/>
        </p:blipFill>
        <p:spPr>
          <a:xfrm>
            <a:off x="300854" y="1562275"/>
            <a:ext cx="3012116" cy="3756787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21"/>
          <p:cNvSpPr txBox="1"/>
          <p:nvPr/>
        </p:nvSpPr>
        <p:spPr>
          <a:xfrm>
            <a:off x="787049" y="5497848"/>
            <a:ext cx="3055241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Connect on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LinkedIn </a:t>
            </a:r>
            <a:r>
              <a:rPr lang="en-GB" sz="1400" b="0" i="0" u="sng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@CORONARY CONNECT</a:t>
            </a: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1"/>
          <p:cNvSpPr txBox="1"/>
          <p:nvPr/>
        </p:nvSpPr>
        <p:spPr>
          <a:xfrm>
            <a:off x="4323985" y="5497848"/>
            <a:ext cx="1862964" cy="431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Watch on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YouTube </a:t>
            </a:r>
            <a:r>
              <a:rPr lang="en-GB" sz="1400" b="0" i="0" u="sng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@COR2ED</a:t>
            </a:r>
            <a:endParaRPr sz="1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1"/>
          <p:cNvSpPr/>
          <p:nvPr/>
        </p:nvSpPr>
        <p:spPr>
          <a:xfrm>
            <a:off x="416331" y="6033094"/>
            <a:ext cx="369911" cy="369769"/>
          </a:xfrm>
          <a:prstGeom prst="roundRect">
            <a:avLst>
              <a:gd name="adj" fmla="val 11151"/>
            </a:avLst>
          </a:prstGeom>
          <a:solidFill>
            <a:srgbClr val="C6573B"/>
          </a:solidFill>
          <a:ln w="9525" cap="flat" cmpd="sng">
            <a:solidFill>
              <a:srgbClr val="C657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1"/>
          <p:cNvSpPr txBox="1"/>
          <p:nvPr/>
        </p:nvSpPr>
        <p:spPr>
          <a:xfrm>
            <a:off x="805458" y="6013567"/>
            <a:ext cx="1756693" cy="446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Visit us at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sng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https://cor2ed.com/</a:t>
            </a:r>
            <a:endParaRPr sz="1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1">
            <a:hlinkClick r:id="rId8"/>
          </p:cNvPr>
          <p:cNvSpPr/>
          <p:nvPr/>
        </p:nvSpPr>
        <p:spPr>
          <a:xfrm>
            <a:off x="391317" y="6016204"/>
            <a:ext cx="2170834" cy="420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" name="Google Shape;65;p21" descr="Worl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47989" y="6070903"/>
            <a:ext cx="306593" cy="306593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21"/>
          <p:cNvSpPr txBox="1"/>
          <p:nvPr/>
        </p:nvSpPr>
        <p:spPr>
          <a:xfrm>
            <a:off x="4333943" y="6033094"/>
            <a:ext cx="2566517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Follow us on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Twitter </a:t>
            </a:r>
            <a:r>
              <a:rPr lang="en-GB" sz="1400" u="sng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@CoronaryConnect</a:t>
            </a:r>
            <a:endParaRPr sz="1400" u="sng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1">
            <a:hlinkClick r:id="rId10"/>
          </p:cNvPr>
          <p:cNvSpPr/>
          <p:nvPr/>
        </p:nvSpPr>
        <p:spPr>
          <a:xfrm>
            <a:off x="3915561" y="6016203"/>
            <a:ext cx="2750045" cy="420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" name="Google Shape;68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845538" y="809204"/>
            <a:ext cx="9308741" cy="4474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389006" y="1949574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149789" y="2084249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787336" y="1753300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900460" y="1561745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665606" y="1405153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688933" y="1753300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535322" y="1877944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662927" y="1796720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010495" y="1154147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275599" y="1962644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147911" y="1824071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723932" y="3054706"/>
            <a:ext cx="313184" cy="313184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21"/>
          <p:cNvSpPr txBox="1"/>
          <p:nvPr/>
        </p:nvSpPr>
        <p:spPr>
          <a:xfrm>
            <a:off x="243413" y="4275367"/>
            <a:ext cx="235158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For more information visit</a:t>
            </a:r>
            <a:endParaRPr/>
          </a:p>
        </p:txBody>
      </p:sp>
      <p:sp>
        <p:nvSpPr>
          <p:cNvPr id="82" name="Google Shape;82;p21"/>
          <p:cNvSpPr txBox="1"/>
          <p:nvPr/>
        </p:nvSpPr>
        <p:spPr>
          <a:xfrm>
            <a:off x="6785547" y="5495567"/>
            <a:ext cx="1388522" cy="446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Email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u="sng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info@cor2ed</a:t>
            </a:r>
            <a:r>
              <a:rPr lang="en-GB" sz="1200" u="sng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.com</a:t>
            </a:r>
            <a:endParaRPr/>
          </a:p>
        </p:txBody>
      </p:sp>
      <p:pic>
        <p:nvPicPr>
          <p:cNvPr id="83" name="Google Shape;83;p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415992" y="5510213"/>
            <a:ext cx="371377" cy="371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2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975824" y="6035310"/>
            <a:ext cx="373380" cy="373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2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975824" y="5510213"/>
            <a:ext cx="373380" cy="373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2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16331" y="5510213"/>
            <a:ext cx="373380" cy="373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966693" y="2391159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960009" y="1792711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575004" y="1970736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676647" y="2164582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961794" y="1306180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498622" y="1897545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484975" y="3540815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289497" y="3912462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982000" y="4300880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545030" y="3200363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687274" y="2439712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319722" y="2262274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458162" y="1573864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328690" y="1598140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385334" y="1679060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875536" y="1670968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094021" y="1565772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215401" y="1598140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481562" y="1987144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376366" y="1946684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085053" y="1623003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182157" y="1720107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165973" y="1792935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712820" y="1703922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777555" y="1970961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842291" y="2084249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389137" y="2148985"/>
            <a:ext cx="313184" cy="313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1" descr="Marker with solid fill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324401" y="1987144"/>
            <a:ext cx="313184" cy="313184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1">
            <a:hlinkClick r:id="rId13"/>
          </p:cNvPr>
          <p:cNvSpPr/>
          <p:nvPr/>
        </p:nvSpPr>
        <p:spPr>
          <a:xfrm>
            <a:off x="6391370" y="5464311"/>
            <a:ext cx="1862964" cy="452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21">
            <a:hlinkClick r:id="rId6"/>
          </p:cNvPr>
          <p:cNvSpPr/>
          <p:nvPr/>
        </p:nvSpPr>
        <p:spPr>
          <a:xfrm>
            <a:off x="358737" y="5479468"/>
            <a:ext cx="3412665" cy="420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21">
            <a:hlinkClick r:id="rId7"/>
          </p:cNvPr>
          <p:cNvSpPr/>
          <p:nvPr/>
        </p:nvSpPr>
        <p:spPr>
          <a:xfrm>
            <a:off x="3915562" y="5484635"/>
            <a:ext cx="2271388" cy="420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8" name="Google Shape;118;p21">
            <a:hlinkClick r:id="rId18"/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317178" y="4671100"/>
            <a:ext cx="1866388" cy="723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495220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274">
          <p15:clr>
            <a:srgbClr val="FBAE40"/>
          </p15:clr>
        </p15:guide>
        <p15:guide id="2" orient="horz" pos="548">
          <p15:clr>
            <a:srgbClr val="FBAE40"/>
          </p15:clr>
        </p15:guide>
        <p15:guide id="3" pos="147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Disposition personnalisée">
  <p:cSld name="5_Disposition personnalisée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5821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5D8298"/>
              </a:buClr>
              <a:buSzPts val="4000"/>
              <a:buFont typeface="Arial"/>
              <a:buNone/>
              <a:defRPr sz="4000" b="1" i="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>
            <a:solidFill>
              <a:srgbClr val="5D82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22"/>
          <p:cNvSpPr txBox="1">
            <a:spLocks noGrp="1"/>
          </p:cNvSpPr>
          <p:nvPr>
            <p:ph type="sldNum" idx="12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1957627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6_Disposition personnalisée">
  <p:cSld name="6_Disposition personnalisée">
    <p:bg>
      <p:bgPr>
        <a:solidFill>
          <a:srgbClr val="5D8298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>
            <a:spLocks noGrp="1"/>
          </p:cNvSpPr>
          <p:nvPr>
            <p:ph type="sldNum" idx="12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5" name="Google Shape;125;p2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4162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subTitle" idx="1"/>
          </p:nvPr>
        </p:nvSpPr>
        <p:spPr>
          <a:xfrm>
            <a:off x="609600" y="4653136"/>
            <a:ext cx="109728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spcBef>
                <a:spcPts val="1200"/>
              </a:spcBef>
              <a:spcAft>
                <a:spcPts val="0"/>
              </a:spcAft>
              <a:buSzPts val="3200"/>
              <a:buNone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400"/>
              </a:spcBef>
              <a:spcAft>
                <a:spcPts val="0"/>
              </a:spcAft>
              <a:buSzPts val="1800"/>
              <a:buChar char="–"/>
              <a:defRPr/>
            </a:lvl2pPr>
            <a:lvl3pPr lvl="2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lvl="4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2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3727150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Disposition personnalisée">
  <p:cSld name="4_Disposition personnalisée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>
            <a:solidFill>
              <a:srgbClr val="5D82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24"/>
          <p:cNvSpPr txBox="1">
            <a:spLocks noGrp="1"/>
          </p:cNvSpPr>
          <p:nvPr>
            <p:ph type="sldNum" idx="12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1" name="Google Shape;131;p24"/>
          <p:cNvSpPr txBox="1">
            <a:spLocks noGrp="1"/>
          </p:cNvSpPr>
          <p:nvPr>
            <p:ph type="title"/>
          </p:nvPr>
        </p:nvSpPr>
        <p:spPr>
          <a:xfrm>
            <a:off x="431371" y="1052832"/>
            <a:ext cx="11247039" cy="647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5D8298"/>
              </a:buClr>
              <a:buSzPts val="4000"/>
              <a:buFont typeface="Arial"/>
              <a:buNone/>
              <a:defRPr sz="400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body" idx="1"/>
          </p:nvPr>
        </p:nvSpPr>
        <p:spPr>
          <a:xfrm>
            <a:off x="1968499" y="2580900"/>
            <a:ext cx="8255959" cy="416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spcBef>
                <a:spcPts val="1200"/>
              </a:spcBef>
              <a:spcAft>
                <a:spcPts val="0"/>
              </a:spcAft>
              <a:buSzPts val="2400"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" name="Google Shape;133;p24"/>
          <p:cNvSpPr txBox="1">
            <a:spLocks noGrp="1"/>
          </p:cNvSpPr>
          <p:nvPr>
            <p:ph type="body" idx="2"/>
          </p:nvPr>
        </p:nvSpPr>
        <p:spPr>
          <a:xfrm>
            <a:off x="1967542" y="3877044"/>
            <a:ext cx="8255959" cy="416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ctr">
              <a:spcBef>
                <a:spcPts val="1200"/>
              </a:spcBef>
              <a:spcAft>
                <a:spcPts val="0"/>
              </a:spcAft>
              <a:buSzPts val="2400"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24"/>
          <p:cNvSpPr txBox="1">
            <a:spLocks noGrp="1"/>
          </p:cNvSpPr>
          <p:nvPr>
            <p:ph type="body" idx="3"/>
          </p:nvPr>
        </p:nvSpPr>
        <p:spPr>
          <a:xfrm>
            <a:off x="1967542" y="5125192"/>
            <a:ext cx="8255959" cy="536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spcBef>
                <a:spcPts val="1200"/>
              </a:spcBef>
              <a:spcAft>
                <a:spcPts val="0"/>
              </a:spcAft>
              <a:buSzPts val="3200"/>
              <a:buNone/>
              <a:defRPr sz="32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4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7875419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>
  <p:cSld name="Titre et contenu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>
            <a:spLocks noGrp="1"/>
          </p:cNvSpPr>
          <p:nvPr>
            <p:ph type="title"/>
          </p:nvPr>
        </p:nvSpPr>
        <p:spPr>
          <a:xfrm>
            <a:off x="619201" y="259200"/>
            <a:ext cx="8740799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5D8298"/>
              </a:buClr>
              <a:buSzPts val="2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5"/>
          <p:cNvSpPr txBox="1">
            <a:spLocks noGrp="1"/>
          </p:cNvSpPr>
          <p:nvPr>
            <p:ph type="body" idx="1"/>
          </p:nvPr>
        </p:nvSpPr>
        <p:spPr>
          <a:xfrm>
            <a:off x="620184" y="1425600"/>
            <a:ext cx="10962216" cy="45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spcBef>
                <a:spcPts val="1200"/>
              </a:spcBef>
              <a:spcAft>
                <a:spcPts val="0"/>
              </a:spcAft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400"/>
              </a:spcBef>
              <a:spcAft>
                <a:spcPts val="0"/>
              </a:spcAft>
              <a:buSzPts val="18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spcBef>
                <a:spcPts val="400"/>
              </a:spcBef>
              <a:spcAft>
                <a:spcPts val="0"/>
              </a:spcAft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spcBef>
                <a:spcPts val="400"/>
              </a:spcBef>
              <a:spcAft>
                <a:spcPts val="0"/>
              </a:spcAft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spcBef>
                <a:spcPts val="400"/>
              </a:spcBef>
              <a:spcAft>
                <a:spcPts val="0"/>
              </a:spcAft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25"/>
          <p:cNvSpPr txBox="1">
            <a:spLocks noGrp="1"/>
          </p:cNvSpPr>
          <p:nvPr>
            <p:ph type="sldNum" idx="12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0" name="Google Shape;140;p25"/>
          <p:cNvSpPr txBox="1">
            <a:spLocks noGrp="1"/>
          </p:cNvSpPr>
          <p:nvPr>
            <p:ph type="body" idx="2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3685116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>
  <p:cSld name="Image avec légende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>
            <a:spLocks noGrp="1"/>
          </p:cNvSpPr>
          <p:nvPr>
            <p:ph type="pic" idx="2"/>
          </p:nvPr>
        </p:nvSpPr>
        <p:spPr>
          <a:xfrm>
            <a:off x="621216" y="239346"/>
            <a:ext cx="8931169" cy="4465706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6"/>
          <p:cNvSpPr txBox="1">
            <a:spLocks noGrp="1"/>
          </p:cNvSpPr>
          <p:nvPr>
            <p:ph type="body" idx="1"/>
          </p:nvPr>
        </p:nvSpPr>
        <p:spPr>
          <a:xfrm>
            <a:off x="609600" y="5013176"/>
            <a:ext cx="8942784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0" i="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4" name="Google Shape;144;p26"/>
          <p:cNvSpPr txBox="1">
            <a:spLocks noGrp="1"/>
          </p:cNvSpPr>
          <p:nvPr>
            <p:ph type="sldNum" idx="12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5" name="Google Shape;145;p26"/>
          <p:cNvSpPr txBox="1">
            <a:spLocks noGrp="1"/>
          </p:cNvSpPr>
          <p:nvPr>
            <p:ph type="body" idx="3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4434843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avec légende">
  <p:cSld name="1_Image avec légende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7"/>
          <p:cNvSpPr txBox="1">
            <a:spLocks noGrp="1"/>
          </p:cNvSpPr>
          <p:nvPr>
            <p:ph type="title"/>
          </p:nvPr>
        </p:nvSpPr>
        <p:spPr>
          <a:xfrm>
            <a:off x="621215" y="284704"/>
            <a:ext cx="8835160" cy="55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C7573C"/>
              </a:buClr>
              <a:buSzPts val="2000"/>
              <a:buFont typeface="Arial"/>
              <a:buNone/>
              <a:defRPr sz="2000" b="1">
                <a:solidFill>
                  <a:srgbClr val="C7573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7"/>
          <p:cNvSpPr>
            <a:spLocks noGrp="1"/>
          </p:cNvSpPr>
          <p:nvPr>
            <p:ph type="pic" idx="2"/>
          </p:nvPr>
        </p:nvSpPr>
        <p:spPr>
          <a:xfrm>
            <a:off x="609600" y="1228609"/>
            <a:ext cx="5181600" cy="4657047"/>
          </a:xfrm>
          <a:prstGeom prst="rect">
            <a:avLst/>
          </a:prstGeom>
          <a:noFill/>
          <a:ln>
            <a:noFill/>
          </a:ln>
        </p:spPr>
      </p:sp>
      <p:sp>
        <p:nvSpPr>
          <p:cNvPr id="149" name="Google Shape;149;p27"/>
          <p:cNvSpPr txBox="1">
            <a:spLocks noGrp="1"/>
          </p:cNvSpPr>
          <p:nvPr>
            <p:ph type="body" idx="1"/>
          </p:nvPr>
        </p:nvSpPr>
        <p:spPr>
          <a:xfrm>
            <a:off x="6158414" y="1270567"/>
            <a:ext cx="5423985" cy="4618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spcBef>
                <a:spcPts val="12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solidFill>
                  <a:srgbClr val="5D829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solidFill>
                  <a:srgbClr val="5D829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30200" algn="l">
              <a:spcBef>
                <a:spcPts val="400"/>
              </a:spcBef>
              <a:spcAft>
                <a:spcPts val="0"/>
              </a:spcAft>
              <a:buSzPts val="16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7"/>
          <p:cNvSpPr txBox="1">
            <a:spLocks noGrp="1"/>
          </p:cNvSpPr>
          <p:nvPr>
            <p:ph type="sldNum" idx="12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1" name="Google Shape;151;p27"/>
          <p:cNvSpPr txBox="1">
            <a:spLocks noGrp="1"/>
          </p:cNvSpPr>
          <p:nvPr>
            <p:ph type="body" idx="3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1391890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Image avec légende">
  <p:cSld name="2_Image avec légende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8"/>
          <p:cNvSpPr txBox="1">
            <a:spLocks noGrp="1"/>
          </p:cNvSpPr>
          <p:nvPr>
            <p:ph type="body" idx="1"/>
          </p:nvPr>
        </p:nvSpPr>
        <p:spPr>
          <a:xfrm>
            <a:off x="6158414" y="1270566"/>
            <a:ext cx="5423985" cy="4618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spcBef>
                <a:spcPts val="12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solidFill>
                  <a:srgbClr val="5D829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solidFill>
                  <a:srgbClr val="5D829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30200" algn="l">
              <a:spcBef>
                <a:spcPts val="400"/>
              </a:spcBef>
              <a:spcAft>
                <a:spcPts val="0"/>
              </a:spcAft>
              <a:buSzPts val="16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28"/>
          <p:cNvSpPr txBox="1">
            <a:spLocks noGrp="1"/>
          </p:cNvSpPr>
          <p:nvPr>
            <p:ph type="body" idx="2"/>
          </p:nvPr>
        </p:nvSpPr>
        <p:spPr>
          <a:xfrm>
            <a:off x="621213" y="1270565"/>
            <a:ext cx="5186755" cy="4618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spcBef>
                <a:spcPts val="12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solidFill>
                  <a:srgbClr val="5D829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solidFill>
                  <a:srgbClr val="5D829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30200" algn="l">
              <a:spcBef>
                <a:spcPts val="400"/>
              </a:spcBef>
              <a:spcAft>
                <a:spcPts val="0"/>
              </a:spcAft>
              <a:buSzPts val="16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28"/>
          <p:cNvSpPr txBox="1">
            <a:spLocks noGrp="1"/>
          </p:cNvSpPr>
          <p:nvPr>
            <p:ph type="title"/>
          </p:nvPr>
        </p:nvSpPr>
        <p:spPr>
          <a:xfrm>
            <a:off x="621215" y="284704"/>
            <a:ext cx="8835160" cy="55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C7573C"/>
              </a:buClr>
              <a:buSzPts val="2000"/>
              <a:buFont typeface="Arial"/>
              <a:buNone/>
              <a:defRPr sz="2000" b="1">
                <a:solidFill>
                  <a:srgbClr val="C7573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8"/>
          <p:cNvSpPr txBox="1">
            <a:spLocks noGrp="1"/>
          </p:cNvSpPr>
          <p:nvPr>
            <p:ph type="sldNum" idx="12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7" name="Google Shape;157;p28"/>
          <p:cNvSpPr txBox="1">
            <a:spLocks noGrp="1"/>
          </p:cNvSpPr>
          <p:nvPr>
            <p:ph type="body" idx="3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935650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86629B-70FD-5844-A852-AA84E9AB0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1371" y="1052832"/>
            <a:ext cx="11247039" cy="647976"/>
          </a:xfrm>
        </p:spPr>
        <p:txBody>
          <a:bodyPr>
            <a:noAutofit/>
          </a:bodyPr>
          <a:lstStyle>
            <a:lvl1pPr algn="ctr">
              <a:defRPr sz="4000" spc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AND MODIFY THE TEXT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9E1BEE5-34CE-E34C-BCFB-D7083C34B8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68499" y="2580900"/>
            <a:ext cx="8255959" cy="416053"/>
          </a:xfrm>
        </p:spPr>
        <p:txBody>
          <a:bodyPr>
            <a:normAutofit/>
          </a:bodyPr>
          <a:lstStyle>
            <a:lvl1pPr marL="0" indent="0" algn="ctr">
              <a:buNone/>
              <a:defRPr sz="24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AND MODIFY THE TEXT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5E89AE6E-09E9-A04C-9CFE-768FC41305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67542" y="3877044"/>
            <a:ext cx="8255959" cy="416053"/>
          </a:xfrm>
        </p:spPr>
        <p:txBody>
          <a:bodyPr>
            <a:normAutofit/>
          </a:bodyPr>
          <a:lstStyle>
            <a:lvl1pPr marL="0" indent="0" algn="ctr">
              <a:buNone/>
              <a:defRPr sz="24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AND MODIFY THE TEXT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FEC0F67F-0294-3044-9A92-E4F9BE8451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67542" y="5125192"/>
            <a:ext cx="8255959" cy="536057"/>
          </a:xfrm>
        </p:spPr>
        <p:txBody>
          <a:bodyPr>
            <a:noAutofit/>
          </a:bodyPr>
          <a:lstStyle>
            <a:lvl1pPr marL="0" indent="0" algn="ctr">
              <a:buNone/>
              <a:defRPr sz="32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CLICK AND MODIFY THE TEXT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9DAE90F2-0D99-4E4A-B2F6-79682983F67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8295499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Image avec légende">
  <p:cSld name="3_Image avec légende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9"/>
          <p:cNvSpPr txBox="1">
            <a:spLocks noGrp="1"/>
          </p:cNvSpPr>
          <p:nvPr>
            <p:ph type="title"/>
          </p:nvPr>
        </p:nvSpPr>
        <p:spPr>
          <a:xfrm>
            <a:off x="621214" y="1403491"/>
            <a:ext cx="5186755" cy="715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C7573C"/>
              </a:buClr>
              <a:buSzPts val="2000"/>
              <a:buFont typeface="Arial"/>
              <a:buNone/>
              <a:defRPr sz="2000" b="1">
                <a:solidFill>
                  <a:srgbClr val="C7573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9"/>
          <p:cNvSpPr txBox="1">
            <a:spLocks noGrp="1"/>
          </p:cNvSpPr>
          <p:nvPr>
            <p:ph type="body" idx="1"/>
          </p:nvPr>
        </p:nvSpPr>
        <p:spPr>
          <a:xfrm>
            <a:off x="6158414" y="2348880"/>
            <a:ext cx="5423985" cy="3539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spcBef>
                <a:spcPts val="12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solidFill>
                  <a:srgbClr val="5D829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solidFill>
                  <a:srgbClr val="5D829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30200" algn="l">
              <a:spcBef>
                <a:spcPts val="400"/>
              </a:spcBef>
              <a:spcAft>
                <a:spcPts val="0"/>
              </a:spcAft>
              <a:buSzPts val="16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29"/>
          <p:cNvSpPr txBox="1">
            <a:spLocks noGrp="1"/>
          </p:cNvSpPr>
          <p:nvPr>
            <p:ph type="body" idx="2"/>
          </p:nvPr>
        </p:nvSpPr>
        <p:spPr>
          <a:xfrm>
            <a:off x="621213" y="2348880"/>
            <a:ext cx="5186755" cy="3539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55600" algn="l">
              <a:spcBef>
                <a:spcPts val="12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solidFill>
                  <a:srgbClr val="5D8298"/>
                </a:solidFill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>
                <a:solidFill>
                  <a:srgbClr val="5D8298"/>
                </a:solidFill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4pPr>
            <a:lvl5pPr marL="2286000" lvl="4" indent="-330200" algn="l">
              <a:spcBef>
                <a:spcPts val="400"/>
              </a:spcBef>
              <a:spcAft>
                <a:spcPts val="0"/>
              </a:spcAft>
              <a:buSzPts val="1600"/>
              <a:buFont typeface="Arial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29"/>
          <p:cNvSpPr txBox="1">
            <a:spLocks noGrp="1"/>
          </p:cNvSpPr>
          <p:nvPr>
            <p:ph type="body" idx="3"/>
          </p:nvPr>
        </p:nvSpPr>
        <p:spPr>
          <a:xfrm>
            <a:off x="621215" y="260350"/>
            <a:ext cx="8739148" cy="865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1200"/>
              </a:spcBef>
              <a:spcAft>
                <a:spcPts val="0"/>
              </a:spcAft>
              <a:buSzPts val="3200"/>
              <a:buNone/>
              <a:defRPr sz="3200" b="1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4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3" name="Google Shape;163;p29"/>
          <p:cNvSpPr txBox="1">
            <a:spLocks noGrp="1"/>
          </p:cNvSpPr>
          <p:nvPr>
            <p:ph type="body" idx="4"/>
          </p:nvPr>
        </p:nvSpPr>
        <p:spPr>
          <a:xfrm>
            <a:off x="6158414" y="1408029"/>
            <a:ext cx="5423985" cy="710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1" cap="none">
                <a:solidFill>
                  <a:srgbClr val="C7573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400"/>
              </a:spcBef>
              <a:spcAft>
                <a:spcPts val="0"/>
              </a:spcAft>
              <a:buSzPts val="1800"/>
              <a:buChar char="–"/>
              <a:defRPr/>
            </a:lvl2pPr>
            <a:lvl3pPr marL="1371600" lvl="2" indent="-3429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29"/>
          <p:cNvSpPr txBox="1">
            <a:spLocks noGrp="1"/>
          </p:cNvSpPr>
          <p:nvPr>
            <p:ph type="sldNum" idx="12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5" name="Google Shape;165;p29"/>
          <p:cNvSpPr txBox="1">
            <a:spLocks noGrp="1"/>
          </p:cNvSpPr>
          <p:nvPr>
            <p:ph type="body" idx="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1501366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 NO LOGO">
  <p:cSld name="1_Title and content NO LOGO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0"/>
          <p:cNvSpPr txBox="1">
            <a:spLocks noGrp="1"/>
          </p:cNvSpPr>
          <p:nvPr>
            <p:ph type="body" idx="1"/>
          </p:nvPr>
        </p:nvSpPr>
        <p:spPr>
          <a:xfrm>
            <a:off x="620184" y="1425600"/>
            <a:ext cx="10963200" cy="45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algn="l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400"/>
              </a:spcBef>
              <a:spcAft>
                <a:spcPts val="0"/>
              </a:spcAft>
              <a:buSzPts val="18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30200" algn="l">
              <a:spcBef>
                <a:spcPts val="400"/>
              </a:spcBef>
              <a:spcAft>
                <a:spcPts val="0"/>
              </a:spcAft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spcBef>
                <a:spcPts val="400"/>
              </a:spcBef>
              <a:spcAft>
                <a:spcPts val="0"/>
              </a:spcAft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spcBef>
                <a:spcPts val="400"/>
              </a:spcBef>
              <a:spcAft>
                <a:spcPts val="0"/>
              </a:spcAft>
              <a:buSzPts val="16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30"/>
          <p:cNvSpPr txBox="1">
            <a:spLocks noGrp="1"/>
          </p:cNvSpPr>
          <p:nvPr>
            <p:ph type="title"/>
          </p:nvPr>
        </p:nvSpPr>
        <p:spPr>
          <a:xfrm>
            <a:off x="619201" y="259200"/>
            <a:ext cx="8740799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8298"/>
              </a:buClr>
              <a:buSzPts val="2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0"/>
          <p:cNvSpPr txBox="1">
            <a:spLocks noGrp="1"/>
          </p:cNvSpPr>
          <p:nvPr>
            <p:ph type="sldNum" idx="12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0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10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10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10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10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10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10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10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10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0" name="Google Shape;170;p30"/>
          <p:cNvSpPr txBox="1">
            <a:spLocks noGrp="1"/>
          </p:cNvSpPr>
          <p:nvPr>
            <p:ph type="body" idx="2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marL="1371600" lvl="2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marL="1828800" lvl="3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marL="2286000" lvl="4" indent="-228600" algn="l"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30"/>
          <p:cNvSpPr/>
          <p:nvPr/>
        </p:nvSpPr>
        <p:spPr>
          <a:xfrm>
            <a:off x="9984432" y="259200"/>
            <a:ext cx="1872208" cy="6495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1555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620184" y="1425600"/>
            <a:ext cx="10962216" cy="4525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1C800C48-4F96-3047-964F-933FF318046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09600" y="1214362"/>
            <a:ext cx="10972800" cy="702470"/>
          </a:xfrm>
          <a:prstGeom prst="rect">
            <a:avLst/>
          </a:prstGeom>
        </p:spPr>
        <p:txBody>
          <a:bodyPr wrap="square" lIns="0" tIns="0" rIns="0" bIns="0" anchor="t"/>
          <a:lstStyle>
            <a:lvl1pPr marL="0" indent="0" algn="l">
              <a:buNone/>
              <a:defRPr sz="2000" b="1" i="0" cap="all" spc="100" baseline="0">
                <a:solidFill>
                  <a:srgbClr val="C7573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AND ADD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619200" y="1987200"/>
            <a:ext cx="10963200" cy="3960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8E9715FD-800D-EC4B-B5EC-4EF7DCBD08D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5174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 hasCustomPrompt="1"/>
          </p:nvPr>
        </p:nvSpPr>
        <p:spPr>
          <a:xfrm>
            <a:off x="621216" y="239346"/>
            <a:ext cx="8931169" cy="4465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Drop an image or click on the </a:t>
            </a:r>
            <a:r>
              <a:rPr lang="en-GB" noProof="0" dirty="0"/>
              <a:t>icon</a:t>
            </a:r>
            <a:r>
              <a:rPr lang="en-GB" dirty="0"/>
              <a:t> to add one 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09600" y="5013176"/>
            <a:ext cx="8942784" cy="80486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i="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and add text</a:t>
            </a:r>
          </a:p>
        </p:txBody>
      </p:sp>
      <p:sp>
        <p:nvSpPr>
          <p:cNvPr id="6" name="Espace réservé du numéro de diapositive 6"/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E43C0F-8A7B-3A4B-9DB5-B3472E36E83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48F82FB2-1400-8B4D-AF68-7358C7D763C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spcBef>
                <a:spcPts val="300"/>
              </a:spcBef>
              <a:buNone/>
              <a:defRPr sz="1200" spc="-30" baseline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>
                <a:latin typeface="PT Sans Narrow"/>
                <a:cs typeface="PT Sans Narrow"/>
              </a:defRPr>
            </a:lvl2pPr>
            <a:lvl3pPr marL="914400" indent="0">
              <a:buNone/>
              <a:defRPr sz="1200">
                <a:latin typeface="PT Sans Narrow"/>
                <a:cs typeface="PT Sans Narrow"/>
              </a:defRPr>
            </a:lvl3pPr>
            <a:lvl4pPr marL="1371600" indent="0">
              <a:buNone/>
              <a:defRPr sz="1200">
                <a:latin typeface="PT Sans Narrow"/>
                <a:cs typeface="PT Sans Narrow"/>
              </a:defRPr>
            </a:lvl4pPr>
            <a:lvl5pPr marL="1828800" indent="0">
              <a:buNone/>
              <a:defRPr sz="1200">
                <a:latin typeface="PT Sans Narrow"/>
                <a:cs typeface="PT Sans Narrow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idx="1"/>
          </p:nvPr>
        </p:nvSpPr>
        <p:spPr>
          <a:xfrm>
            <a:off x="619200" y="1425600"/>
            <a:ext cx="10963200" cy="4525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4" r:id="rId3"/>
    <p:sldLayoutId id="2147483662" r:id="rId4"/>
    <p:sldLayoutId id="2147483661" r:id="rId5"/>
    <p:sldLayoutId id="2147483658" r:id="rId6"/>
    <p:sldLayoutId id="2147483652" r:id="rId7"/>
    <p:sldLayoutId id="2147483657" r:id="rId8"/>
    <p:sldLayoutId id="2147483654" r:id="rId9"/>
    <p:sldLayoutId id="2147483655" r:id="rId10"/>
    <p:sldLayoutId id="2147483675" r:id="rId11"/>
    <p:sldLayoutId id="2147483676" r:id="rId12"/>
    <p:sldLayoutId id="2147483656" r:id="rId13"/>
    <p:sldLayoutId id="2147483678" r:id="rId14"/>
    <p:sldLayoutId id="2147483679" r:id="rId15"/>
    <p:sldLayoutId id="2147483682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1" i="0" kern="1200" cap="all" spc="0" baseline="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357188" indent="-357188" algn="l" defTabSz="457200" rtl="0" eaLnBrk="1" latinLnBrk="0" hangingPunct="1">
        <a:spcBef>
          <a:spcPts val="1200"/>
        </a:spcBef>
        <a:buClr>
          <a:schemeClr val="accent2"/>
        </a:buClr>
        <a:buFont typeface="Arial"/>
        <a:buChar char="•"/>
        <a:defRPr sz="2000" b="0" i="0" kern="120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714375" indent="-257175" algn="l" defTabSz="457200" rtl="0" eaLnBrk="1" latinLnBrk="0" hangingPunct="1">
        <a:spcBef>
          <a:spcPts val="400"/>
        </a:spcBef>
        <a:buClr>
          <a:schemeClr val="accent2"/>
        </a:buClr>
        <a:buFont typeface="Lucida Grande"/>
        <a:buChar char="–"/>
        <a:defRPr sz="1800" b="0" i="0" kern="120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257300" indent="-342900" algn="l" defTabSz="457200" rtl="0" eaLnBrk="1" latinLnBrk="0" hangingPunct="1">
        <a:spcBef>
          <a:spcPts val="400"/>
        </a:spcBef>
        <a:buClr>
          <a:schemeClr val="accent2"/>
        </a:buClr>
        <a:buFont typeface="Arial"/>
        <a:buChar char="•"/>
        <a:defRPr sz="1600" b="0" i="0" kern="120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714500" indent="-342900" algn="l" defTabSz="457200" rtl="0" eaLnBrk="1" latinLnBrk="0" hangingPunct="1">
        <a:spcBef>
          <a:spcPts val="400"/>
        </a:spcBef>
        <a:buClr>
          <a:schemeClr val="accent2"/>
        </a:buClr>
        <a:buFont typeface="Arial"/>
        <a:buChar char="•"/>
        <a:defRPr sz="1600" b="0" i="0" kern="120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2171700" indent="-342900" algn="l" defTabSz="457200" rtl="0" eaLnBrk="1" latinLnBrk="0" hangingPunct="1">
        <a:spcBef>
          <a:spcPts val="400"/>
        </a:spcBef>
        <a:buClr>
          <a:schemeClr val="accent2"/>
        </a:buClr>
        <a:buFont typeface="Arial"/>
        <a:buChar char="•"/>
        <a:defRPr sz="1600" b="0" i="0" kern="120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23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 algn="ctr">
            <a:solidFill>
              <a:srgbClr val="5D8298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idx="1"/>
          </p:nvPr>
        </p:nvSpPr>
        <p:spPr>
          <a:xfrm>
            <a:off x="619200" y="1425600"/>
            <a:ext cx="10963200" cy="4525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750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1" i="0" kern="1200" cap="all" spc="0" baseline="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357188" indent="-357188" algn="l" defTabSz="457200" rtl="0" eaLnBrk="1" latinLnBrk="0" hangingPunct="1">
        <a:spcBef>
          <a:spcPts val="1200"/>
        </a:spcBef>
        <a:buClr>
          <a:schemeClr val="accent2"/>
        </a:buClr>
        <a:buFont typeface="Arial"/>
        <a:buChar char="•"/>
        <a:defRPr sz="2000" b="0" i="0" kern="120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714375" indent="-257175" algn="l" defTabSz="457200" rtl="0" eaLnBrk="1" latinLnBrk="0" hangingPunct="1">
        <a:spcBef>
          <a:spcPts val="400"/>
        </a:spcBef>
        <a:buClr>
          <a:schemeClr val="accent2"/>
        </a:buClr>
        <a:buFont typeface="Lucida Grande"/>
        <a:buChar char="–"/>
        <a:defRPr sz="1800" b="0" i="0" kern="120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257300" indent="-342900" algn="l" defTabSz="457200" rtl="0" eaLnBrk="1" latinLnBrk="0" hangingPunct="1">
        <a:spcBef>
          <a:spcPts val="400"/>
        </a:spcBef>
        <a:buClr>
          <a:schemeClr val="accent2"/>
        </a:buClr>
        <a:buFont typeface="Arial"/>
        <a:buChar char="•"/>
        <a:defRPr sz="1600" b="0" i="0" kern="120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714500" indent="-342900" algn="l" defTabSz="457200" rtl="0" eaLnBrk="1" latinLnBrk="0" hangingPunct="1">
        <a:spcBef>
          <a:spcPts val="400"/>
        </a:spcBef>
        <a:buClr>
          <a:schemeClr val="accent2"/>
        </a:buClr>
        <a:buFont typeface="Arial"/>
        <a:buChar char="•"/>
        <a:defRPr sz="1600" b="0" i="0" kern="120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2171700" indent="-342900" algn="l" defTabSz="457200" rtl="0" eaLnBrk="1" latinLnBrk="0" hangingPunct="1">
        <a:spcBef>
          <a:spcPts val="400"/>
        </a:spcBef>
        <a:buClr>
          <a:schemeClr val="accent2"/>
        </a:buClr>
        <a:buFont typeface="Arial"/>
        <a:buChar char="•"/>
        <a:defRPr sz="1600" b="0" i="0" kern="1200">
          <a:solidFill>
            <a:srgbClr val="5D8298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23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>
            <a:solidFill>
              <a:srgbClr val="5D82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4"/>
          <p:cNvSpPr txBox="1">
            <a:spLocks noGrp="1"/>
          </p:cNvSpPr>
          <p:nvPr>
            <p:ph type="title"/>
          </p:nvPr>
        </p:nvSpPr>
        <p:spPr>
          <a:xfrm>
            <a:off x="619201" y="259200"/>
            <a:ext cx="8740799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5D829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body" idx="1"/>
          </p:nvPr>
        </p:nvSpPr>
        <p:spPr>
          <a:xfrm>
            <a:off x="619200" y="1425600"/>
            <a:ext cx="10963200" cy="45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55600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Merriweather Sans"/>
              <a:buChar char="–"/>
              <a:defRPr sz="18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08165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23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0" cap="flat" cmpd="sng">
            <a:solidFill>
              <a:srgbClr val="5D82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4"/>
          <p:cNvSpPr txBox="1">
            <a:spLocks noGrp="1"/>
          </p:cNvSpPr>
          <p:nvPr>
            <p:ph type="title"/>
          </p:nvPr>
        </p:nvSpPr>
        <p:spPr>
          <a:xfrm>
            <a:off x="619201" y="259200"/>
            <a:ext cx="8740799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5D829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body" idx="1"/>
          </p:nvPr>
        </p:nvSpPr>
        <p:spPr>
          <a:xfrm>
            <a:off x="619200" y="1425600"/>
            <a:ext cx="10963200" cy="45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55600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Merriweather Sans"/>
              <a:buChar char="–"/>
              <a:defRPr sz="18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5D829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8559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2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ronaryconnect.cor2ed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5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chart" Target="../charts/chart1.xml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openxmlformats.org/officeDocument/2006/relationships/chart" Target="../charts/chart3.xml"/><Relationship Id="rId10" Type="http://schemas.openxmlformats.org/officeDocument/2006/relationships/chart" Target="../charts/chart5.xml"/><Relationship Id="rId4" Type="http://schemas.openxmlformats.org/officeDocument/2006/relationships/chart" Target="../charts/chart2.xml"/><Relationship Id="rId9" Type="http://schemas.openxmlformats.org/officeDocument/2006/relationships/chart" Target="../charts/char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avi"/><Relationship Id="rId13" Type="http://schemas.openxmlformats.org/officeDocument/2006/relationships/image" Target="../media/image70.png"/><Relationship Id="rId3" Type="http://schemas.microsoft.com/office/2007/relationships/media" Target="../media/media2.avi"/><Relationship Id="rId7" Type="http://schemas.microsoft.com/office/2007/relationships/media" Target="../media/media4.avi"/><Relationship Id="rId12" Type="http://schemas.openxmlformats.org/officeDocument/2006/relationships/image" Target="../media/image69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video" Target="../media/media3.avi"/><Relationship Id="rId11" Type="http://schemas.openxmlformats.org/officeDocument/2006/relationships/image" Target="../media/image68.png"/><Relationship Id="rId5" Type="http://schemas.microsoft.com/office/2007/relationships/media" Target="../media/media3.avi"/><Relationship Id="rId10" Type="http://schemas.openxmlformats.org/officeDocument/2006/relationships/image" Target="../media/image67.png"/><Relationship Id="rId4" Type="http://schemas.openxmlformats.org/officeDocument/2006/relationships/video" Target="../media/media2.avi"/><Relationship Id="rId9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7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72.png"/><Relationship Id="rId5" Type="http://schemas.openxmlformats.org/officeDocument/2006/relationships/slideLayout" Target="../slideLayouts/slideLayout14.xml"/><Relationship Id="rId4" Type="http://schemas.openxmlformats.org/officeDocument/2006/relationships/video" Target="../media/media6.mp4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jpeg"/><Relationship Id="rId7" Type="http://schemas.openxmlformats.org/officeDocument/2006/relationships/image" Target="../media/image79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"/>
          <p:cNvSpPr txBox="1">
            <a:spLocks noGrp="1"/>
          </p:cNvSpPr>
          <p:nvPr>
            <p:ph type="title"/>
          </p:nvPr>
        </p:nvSpPr>
        <p:spPr>
          <a:xfrm>
            <a:off x="609600" y="145544"/>
            <a:ext cx="10972800" cy="5821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r>
              <a:rPr lang="en-GB" dirty="0">
                <a:latin typeface="+mj-lt"/>
              </a:rPr>
              <a:t>WELCOME TO EXPERTS </a:t>
            </a:r>
            <a:br>
              <a:rPr lang="en-GB" dirty="0">
                <a:latin typeface="+mj-lt"/>
              </a:rPr>
            </a:br>
            <a:r>
              <a:rPr lang="en-GB" dirty="0">
                <a:latin typeface="+mj-lt"/>
              </a:rPr>
              <a:t>KNOWLEDGE SHARE</a:t>
            </a:r>
            <a:br>
              <a:rPr lang="en-GB" dirty="0">
                <a:latin typeface="+mj-lt"/>
              </a:rPr>
            </a:br>
            <a:br>
              <a:rPr lang="en-GB" dirty="0">
                <a:latin typeface="+mj-lt"/>
              </a:rPr>
            </a:br>
            <a:r>
              <a:rPr lang="en-GB" sz="4000" dirty="0"/>
              <a:t>DIALOGUE BETWEEN THE HEART AND THE BRAIN</a:t>
            </a:r>
            <a:r>
              <a:rPr lang="en-US" dirty="0">
                <a:latin typeface="+mj-lt"/>
              </a:rPr>
              <a:t> </a:t>
            </a:r>
            <a:br>
              <a:rPr lang="en-US" b="1" i="0" dirty="0">
                <a:solidFill>
                  <a:srgbClr val="FFFFFF"/>
                </a:solidFill>
                <a:effectLst/>
                <a:latin typeface="Poppins" panose="00000500000000000000" pitchFamily="2" charset="0"/>
              </a:rPr>
            </a:br>
            <a:br>
              <a:rPr lang="en-GB" dirty="0"/>
            </a:br>
            <a:endParaRPr dirty="0"/>
          </a:p>
        </p:txBody>
      </p:sp>
      <p:sp>
        <p:nvSpPr>
          <p:cNvPr id="181" name="Google Shape;181;p2"/>
          <p:cNvSpPr txBox="1">
            <a:spLocks noGrp="1"/>
          </p:cNvSpPr>
          <p:nvPr>
            <p:ph type="sldNum" idx="12"/>
          </p:nvPr>
        </p:nvSpPr>
        <p:spPr>
          <a:xfrm>
            <a:off x="10512491" y="6356351"/>
            <a:ext cx="106990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57C8E0-6C2F-9432-4704-35D623E66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048" y="4874650"/>
            <a:ext cx="3949903" cy="109225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620184" y="1425600"/>
            <a:ext cx="10963200" cy="4525200"/>
          </a:xfrm>
        </p:spPr>
        <p:txBody>
          <a:bodyPr/>
          <a:lstStyle/>
          <a:p>
            <a:r>
              <a:rPr lang="en-GB" dirty="0"/>
              <a:t>N=14,368 MVEs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Combined Effect of LDL-c and SBP on MVE Events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F634EE-6947-BB3D-1B77-957ECB35B5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fld id="{3EEB62C1-2BB7-4AEA-A75A-604F87658A11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sz="quarter" idx="15"/>
          </p:nvPr>
        </p:nvSpPr>
        <p:spPr>
          <a:xfrm>
            <a:off x="620712" y="6356350"/>
            <a:ext cx="10731871" cy="365125"/>
          </a:xfrm>
        </p:spPr>
        <p:txBody>
          <a:bodyPr anchor="b"/>
          <a:lstStyle/>
          <a:p>
            <a:r>
              <a:rPr lang="en-GB" dirty="0"/>
              <a:t>CI, confidence interval; LDL-C, low-density lipoprotein cholesterol; MVE, major vascular event; OR, odds ratio; OR</a:t>
            </a:r>
            <a:r>
              <a:rPr lang="en-GB" baseline="-25000" dirty="0"/>
              <a:t>MVE</a:t>
            </a:r>
            <a:r>
              <a:rPr lang="en-GB" dirty="0"/>
              <a:t>, odds ratio major vascular event; </a:t>
            </a:r>
            <a:br>
              <a:rPr lang="en-GB" dirty="0"/>
            </a:br>
            <a:r>
              <a:rPr lang="en-GB" dirty="0"/>
              <a:t>SBP, systolic blood pressure</a:t>
            </a:r>
          </a:p>
          <a:p>
            <a:r>
              <a:rPr lang="en-GB" dirty="0"/>
              <a:t>Ference B, et al. ESC 2016. Abstract #3163. Oral presentation</a:t>
            </a:r>
          </a:p>
        </p:txBody>
      </p:sp>
      <p:graphicFrame>
        <p:nvGraphicFramePr>
          <p:cNvPr id="56" name="Table 56">
            <a:extLst>
              <a:ext uri="{FF2B5EF4-FFF2-40B4-BE49-F238E27FC236}">
                <a16:creationId xmlns:a16="http://schemas.microsoft.com/office/drawing/2014/main" id="{10CB2176-5EC2-CD9E-BB74-6BFBA772A3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0189872"/>
              </p:ext>
            </p:extLst>
          </p:nvPr>
        </p:nvGraphicFramePr>
        <p:xfrm>
          <a:off x="1582184" y="2389476"/>
          <a:ext cx="9145015" cy="216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4472">
                  <a:extLst>
                    <a:ext uri="{9D8B030D-6E8A-4147-A177-3AD203B41FA5}">
                      <a16:colId xmlns:a16="http://schemas.microsoft.com/office/drawing/2014/main" val="1373938325"/>
                    </a:ext>
                  </a:extLst>
                </a:gridCol>
                <a:gridCol w="597096">
                  <a:extLst>
                    <a:ext uri="{9D8B030D-6E8A-4147-A177-3AD203B41FA5}">
                      <a16:colId xmlns:a16="http://schemas.microsoft.com/office/drawing/2014/main" val="3431568174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359842805"/>
                    </a:ext>
                  </a:extLst>
                </a:gridCol>
                <a:gridCol w="3479072">
                  <a:extLst>
                    <a:ext uri="{9D8B030D-6E8A-4147-A177-3AD203B41FA5}">
                      <a16:colId xmlns:a16="http://schemas.microsoft.com/office/drawing/2014/main" val="2970475114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566010506"/>
                    </a:ext>
                  </a:extLst>
                </a:gridCol>
                <a:gridCol w="1296143">
                  <a:extLst>
                    <a:ext uri="{9D8B030D-6E8A-4147-A177-3AD203B41FA5}">
                      <a16:colId xmlns:a16="http://schemas.microsoft.com/office/drawing/2014/main" val="939627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SBP genetic score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LDL-C effect </a:t>
                      </a:r>
                      <a:br>
                        <a:rPr lang="en-GB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size</a:t>
                      </a:r>
                    </a:p>
                  </a:txBody>
                  <a:tcPr marL="19440" marR="19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SBP</a:t>
                      </a:r>
                      <a:br>
                        <a:rPr lang="en-GB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effect</a:t>
                      </a:r>
                      <a:br>
                        <a:rPr lang="en-GB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size</a:t>
                      </a:r>
                    </a:p>
                  </a:txBody>
                  <a:tcPr marL="19440" marR="19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40" marR="19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</a:t>
                      </a:r>
                      <a:r>
                        <a:rPr lang="en-GB" sz="1000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MVE</a:t>
                      </a:r>
                      <a:r>
                        <a:rPr lang="en-GB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(95% CI)</a:t>
                      </a:r>
                    </a:p>
                  </a:txBody>
                  <a:tcPr marL="19440" marR="19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40" marR="1944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382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Both LDL-C and SBP scores below median</a:t>
                      </a:r>
                    </a:p>
                  </a:txBody>
                  <a:tcPr marT="117720" marB="117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−12.2 mg/dL</a:t>
                      </a:r>
                    </a:p>
                  </a:txBody>
                  <a:tcPr marL="19440" marR="19440" marT="117720" marB="117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−3.1 </a:t>
                      </a:r>
                      <a:br>
                        <a:rPr lang="en-GB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mmHg</a:t>
                      </a:r>
                    </a:p>
                  </a:txBody>
                  <a:tcPr marL="19440" marR="19440" marT="117720" marB="117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40" marR="19440" marT="117720" marB="117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0.542 (0.509-0.577)</a:t>
                      </a:r>
                    </a:p>
                  </a:txBody>
                  <a:tcPr marL="19440" marR="19440" marT="117720" marB="117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p=9.6×10</a:t>
                      </a:r>
                      <a:r>
                        <a:rPr lang="en-GB" sz="10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−83</a:t>
                      </a:r>
                    </a:p>
                  </a:txBody>
                  <a:tcPr marL="19440" marR="19440" marT="117720" marB="117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4393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LDL-C score below median</a:t>
                      </a:r>
                    </a:p>
                  </a:txBody>
                  <a:tcPr marT="117720" marB="117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−12.1 mg/dL</a:t>
                      </a:r>
                    </a:p>
                  </a:txBody>
                  <a:tcPr marL="19440" marR="19440" marT="117720" marB="117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</a:t>
                      </a:r>
                      <a:br>
                        <a:rPr lang="en-GB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mmHg</a:t>
                      </a:r>
                    </a:p>
                  </a:txBody>
                  <a:tcPr marL="19440" marR="19440" marT="117720" marB="117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40" marR="19440" marT="117720" marB="117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0.758 (0.715-0.804)</a:t>
                      </a:r>
                    </a:p>
                  </a:txBody>
                  <a:tcPr marL="19440" marR="19440" marT="117720" marB="117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GB" sz="10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(diff)</a:t>
                      </a:r>
                      <a:r>
                        <a:rPr lang="en-GB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=1.4×10</a:t>
                      </a:r>
                      <a:r>
                        <a:rPr lang="en-GB" sz="10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−14</a:t>
                      </a:r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40" marR="19440" marT="117720" marB="117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7164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SBP score below median</a:t>
                      </a:r>
                    </a:p>
                  </a:txBody>
                  <a:tcPr marT="117720" marB="117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</a:t>
                      </a:r>
                      <a:br>
                        <a:rPr lang="en-GB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mg/dL</a:t>
                      </a:r>
                    </a:p>
                  </a:txBody>
                  <a:tcPr marL="19440" marR="19440" marT="117720" marB="117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−3.0</a:t>
                      </a:r>
                      <a:br>
                        <a:rPr lang="en-GB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mmHg</a:t>
                      </a:r>
                    </a:p>
                  </a:txBody>
                  <a:tcPr marL="19440" marR="19440" marT="117720" marB="117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40" marR="19440" marT="117720" marB="117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0.821 (0.779-0.865)</a:t>
                      </a:r>
                    </a:p>
                  </a:txBody>
                  <a:tcPr marL="19440" marR="19440" marT="117720" marB="117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GB" sz="10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(diff)</a:t>
                      </a:r>
                      <a:r>
                        <a:rPr lang="en-GB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=1.8×10</a:t>
                      </a:r>
                      <a:r>
                        <a:rPr lang="en-GB" sz="10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−23</a:t>
                      </a:r>
                      <a:endParaRPr lang="en-GB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440" marR="19440" marT="117720" marB="117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1726203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8296016" y="4581128"/>
            <a:ext cx="3722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ヒラギノ角ゴ Pro W3" pitchFamily="-110" charset="-128"/>
                <a:cs typeface="+mn-cs"/>
              </a:rPr>
              <a:t>OR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FBBC242-4CC3-CB0D-DC4D-66B56D0C1E7E}"/>
              </a:ext>
            </a:extLst>
          </p:cNvPr>
          <p:cNvCxnSpPr>
            <a:cxnSpLocks/>
          </p:cNvCxnSpPr>
          <p:nvPr/>
        </p:nvCxnSpPr>
        <p:spPr>
          <a:xfrm rot="16200000">
            <a:off x="7443851" y="473781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E3CC744-826F-221D-62C2-D2ED830FACAB}"/>
              </a:ext>
            </a:extLst>
          </p:cNvPr>
          <p:cNvSpPr txBox="1"/>
          <p:nvPr/>
        </p:nvSpPr>
        <p:spPr>
          <a:xfrm>
            <a:off x="7373257" y="4779028"/>
            <a:ext cx="21320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1.0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C7DDE4C-6907-11E2-8DE6-31118657B29E}"/>
              </a:ext>
            </a:extLst>
          </p:cNvPr>
          <p:cNvCxnSpPr>
            <a:cxnSpLocks/>
          </p:cNvCxnSpPr>
          <p:nvPr/>
        </p:nvCxnSpPr>
        <p:spPr>
          <a:xfrm rot="16200000">
            <a:off x="7936061" y="473781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27C0601-13F7-FB98-52BC-B9DA792CD70B}"/>
              </a:ext>
            </a:extLst>
          </p:cNvPr>
          <p:cNvSpPr txBox="1"/>
          <p:nvPr/>
        </p:nvSpPr>
        <p:spPr>
          <a:xfrm>
            <a:off x="7822988" y="4779028"/>
            <a:ext cx="29815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1.10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8E8BBA-33BF-0392-F19F-C6867DFA46B7}"/>
              </a:ext>
            </a:extLst>
          </p:cNvPr>
          <p:cNvCxnSpPr>
            <a:cxnSpLocks/>
          </p:cNvCxnSpPr>
          <p:nvPr/>
        </p:nvCxnSpPr>
        <p:spPr>
          <a:xfrm>
            <a:off x="4223792" y="4696544"/>
            <a:ext cx="403244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998D155-CB0B-4A76-2A75-4515F72177EC}"/>
              </a:ext>
            </a:extLst>
          </p:cNvPr>
          <p:cNvCxnSpPr>
            <a:cxnSpLocks/>
          </p:cNvCxnSpPr>
          <p:nvPr/>
        </p:nvCxnSpPr>
        <p:spPr>
          <a:xfrm rot="16200000">
            <a:off x="6916801" y="473781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08246C3-1E9B-7E62-9246-3DF3D004BFE2}"/>
              </a:ext>
            </a:extLst>
          </p:cNvPr>
          <p:cNvSpPr txBox="1"/>
          <p:nvPr/>
        </p:nvSpPr>
        <p:spPr>
          <a:xfrm>
            <a:off x="6803728" y="4779028"/>
            <a:ext cx="29815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0.90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BA957E3-F045-8090-9D88-F964CDD8E3C4}"/>
              </a:ext>
            </a:extLst>
          </p:cNvPr>
          <p:cNvCxnSpPr>
            <a:cxnSpLocks/>
          </p:cNvCxnSpPr>
          <p:nvPr/>
        </p:nvCxnSpPr>
        <p:spPr>
          <a:xfrm rot="16200000">
            <a:off x="6418326" y="473781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6FA47F70-7F91-625B-3B03-154EEB298807}"/>
              </a:ext>
            </a:extLst>
          </p:cNvPr>
          <p:cNvSpPr txBox="1"/>
          <p:nvPr/>
        </p:nvSpPr>
        <p:spPr>
          <a:xfrm>
            <a:off x="6305253" y="4779028"/>
            <a:ext cx="29815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0.80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8AE6208-35B5-A526-0254-AAB631CFE203}"/>
              </a:ext>
            </a:extLst>
          </p:cNvPr>
          <p:cNvCxnSpPr>
            <a:cxnSpLocks/>
          </p:cNvCxnSpPr>
          <p:nvPr/>
        </p:nvCxnSpPr>
        <p:spPr>
          <a:xfrm rot="16200000">
            <a:off x="5919851" y="473781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FAC1DE42-D4CB-462B-AA24-7902E0613411}"/>
              </a:ext>
            </a:extLst>
          </p:cNvPr>
          <p:cNvSpPr txBox="1"/>
          <p:nvPr/>
        </p:nvSpPr>
        <p:spPr>
          <a:xfrm>
            <a:off x="5806778" y="4779028"/>
            <a:ext cx="29815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0.70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D890F47-2191-8AD3-0ED0-AB24AC75A5CE}"/>
              </a:ext>
            </a:extLst>
          </p:cNvPr>
          <p:cNvCxnSpPr>
            <a:cxnSpLocks/>
          </p:cNvCxnSpPr>
          <p:nvPr/>
        </p:nvCxnSpPr>
        <p:spPr>
          <a:xfrm rot="16200000">
            <a:off x="5427726" y="473781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040A1E44-F7FD-A7C1-912C-4371BF6EA7AE}"/>
              </a:ext>
            </a:extLst>
          </p:cNvPr>
          <p:cNvSpPr txBox="1"/>
          <p:nvPr/>
        </p:nvSpPr>
        <p:spPr>
          <a:xfrm>
            <a:off x="5314653" y="4779028"/>
            <a:ext cx="29815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0.60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0C17C9E-2D25-08DB-EBF3-D59678B53276}"/>
              </a:ext>
            </a:extLst>
          </p:cNvPr>
          <p:cNvCxnSpPr>
            <a:cxnSpLocks/>
          </p:cNvCxnSpPr>
          <p:nvPr/>
        </p:nvCxnSpPr>
        <p:spPr>
          <a:xfrm rot="16200000">
            <a:off x="4929251" y="473781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042F114B-3B2A-893E-AE07-13B4E6720D32}"/>
              </a:ext>
            </a:extLst>
          </p:cNvPr>
          <p:cNvSpPr txBox="1"/>
          <p:nvPr/>
        </p:nvSpPr>
        <p:spPr>
          <a:xfrm>
            <a:off x="4816178" y="4779028"/>
            <a:ext cx="29815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0.50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41A5CA1-7CA6-82E2-9001-B5BC03002FE8}"/>
              </a:ext>
            </a:extLst>
          </p:cNvPr>
          <p:cNvCxnSpPr>
            <a:cxnSpLocks/>
          </p:cNvCxnSpPr>
          <p:nvPr/>
        </p:nvCxnSpPr>
        <p:spPr>
          <a:xfrm rot="16200000">
            <a:off x="4433951" y="4737819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119E2BC6-A4E9-9770-3F5B-2F56092126F5}"/>
              </a:ext>
            </a:extLst>
          </p:cNvPr>
          <p:cNvSpPr txBox="1"/>
          <p:nvPr/>
        </p:nvSpPr>
        <p:spPr>
          <a:xfrm>
            <a:off x="4320878" y="4779028"/>
            <a:ext cx="29815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0.40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533F132-3475-09C0-0DBF-3932D71BC188}"/>
              </a:ext>
            </a:extLst>
          </p:cNvPr>
          <p:cNvCxnSpPr>
            <a:cxnSpLocks/>
          </p:cNvCxnSpPr>
          <p:nvPr/>
        </p:nvCxnSpPr>
        <p:spPr>
          <a:xfrm flipV="1">
            <a:off x="7479855" y="2934000"/>
            <a:ext cx="0" cy="177160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BE80243-6096-4DB7-EC60-EA6F8390C942}"/>
              </a:ext>
            </a:extLst>
          </p:cNvPr>
          <p:cNvCxnSpPr>
            <a:cxnSpLocks/>
          </p:cNvCxnSpPr>
          <p:nvPr/>
        </p:nvCxnSpPr>
        <p:spPr>
          <a:xfrm>
            <a:off x="6044815" y="3763798"/>
            <a:ext cx="3888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59C1C800-02A4-0326-1DAB-DEF86C92D1B1}"/>
              </a:ext>
            </a:extLst>
          </p:cNvPr>
          <p:cNvSpPr/>
          <p:nvPr/>
        </p:nvSpPr>
        <p:spPr>
          <a:xfrm>
            <a:off x="6158994" y="3677398"/>
            <a:ext cx="172800" cy="172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3F13EC0-B27F-FBCF-9D84-CC880B4602EE}"/>
              </a:ext>
            </a:extLst>
          </p:cNvPr>
          <p:cNvCxnSpPr>
            <a:cxnSpLocks/>
          </p:cNvCxnSpPr>
          <p:nvPr/>
        </p:nvCxnSpPr>
        <p:spPr>
          <a:xfrm>
            <a:off x="6301990" y="4307488"/>
            <a:ext cx="432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4465FDA7-A6C9-7ADD-E331-59E6859992E3}"/>
              </a:ext>
            </a:extLst>
          </p:cNvPr>
          <p:cNvSpPr/>
          <p:nvPr/>
        </p:nvSpPr>
        <p:spPr>
          <a:xfrm>
            <a:off x="6434117" y="4221088"/>
            <a:ext cx="172800" cy="172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5BD815D-5EBA-57ED-E234-DABAC69269B3}"/>
              </a:ext>
            </a:extLst>
          </p:cNvPr>
          <p:cNvCxnSpPr>
            <a:cxnSpLocks/>
          </p:cNvCxnSpPr>
          <p:nvPr/>
        </p:nvCxnSpPr>
        <p:spPr>
          <a:xfrm>
            <a:off x="5006590" y="3227368"/>
            <a:ext cx="3744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1C733F9B-4E76-B32D-03A1-F060BB751EC4}"/>
              </a:ext>
            </a:extLst>
          </p:cNvPr>
          <p:cNvSpPr/>
          <p:nvPr/>
        </p:nvSpPr>
        <p:spPr>
          <a:xfrm>
            <a:off x="5108400" y="3140968"/>
            <a:ext cx="172800" cy="172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919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8218823" y="2732087"/>
            <a:ext cx="3650876" cy="3219451"/>
          </a:xfrm>
        </p:spPr>
        <p:txBody>
          <a:bodyPr/>
          <a:lstStyle/>
          <a:p>
            <a:r>
              <a:rPr lang="en-GB" dirty="0"/>
              <a:t>SBP and LDL-C have independent, multiplicative and cumulative effects on CV risk</a:t>
            </a:r>
          </a:p>
          <a:p>
            <a:endParaRPr lang="en-GB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>
            <a:normAutofit/>
          </a:bodyPr>
          <a:lstStyle/>
          <a:p>
            <a:r>
              <a:rPr lang="en-GB" sz="2400" dirty="0"/>
              <a:t>Effect of 1 mmol/L lower LDL-C and 10 </a:t>
            </a:r>
            <a:r>
              <a:rPr lang="en-GB" sz="2400" cap="none" dirty="0"/>
              <a:t>mm</a:t>
            </a:r>
            <a:r>
              <a:rPr lang="en-GB" sz="2400" dirty="0"/>
              <a:t>H</a:t>
            </a:r>
            <a:r>
              <a:rPr lang="en-GB" sz="2400" cap="none" dirty="0"/>
              <a:t>g</a:t>
            </a:r>
            <a:r>
              <a:rPr lang="en-GB" sz="2400" dirty="0"/>
              <a:t> lower SBP on Major Cardiovascular Events: </a:t>
            </a:r>
            <a:r>
              <a:rPr lang="en-GB" sz="2400" b="1" cap="all" dirty="0">
                <a:solidFill>
                  <a:srgbClr val="5D82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could prevent 85% of CVD</a:t>
            </a:r>
            <a:endParaRPr lang="en-GB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759A12-7A23-B7A9-FD64-585E007A85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fld id="{3EEB62C1-2BB7-4AEA-A75A-604F87658A11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804409" cy="365125"/>
          </a:xfrm>
        </p:spPr>
        <p:txBody>
          <a:bodyPr anchor="b"/>
          <a:lstStyle/>
          <a:p>
            <a:r>
              <a:rPr lang="en-GB" dirty="0"/>
              <a:t>CV, cardiovascular; CV, cardiovascular disease; LDL-C, low-density lipoprotein cholesterol; OR</a:t>
            </a:r>
            <a:r>
              <a:rPr lang="en-GB" baseline="-25000" dirty="0"/>
              <a:t>MVE</a:t>
            </a:r>
            <a:r>
              <a:rPr lang="en-GB" dirty="0"/>
              <a:t>, odds ratio major vascular event; SBP, systolic blood pressure; </a:t>
            </a:r>
            <a:br>
              <a:rPr lang="en-GB" dirty="0"/>
            </a:br>
            <a:r>
              <a:rPr lang="en-GB" dirty="0"/>
              <a:t>SE, standard error</a:t>
            </a:r>
          </a:p>
          <a:p>
            <a:r>
              <a:rPr lang="en-GB" dirty="0"/>
              <a:t>Ference B, et al. ESC 2016. Abstract #3163. Oral presentation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4631D1-7A1E-3364-DF58-DE2D2BED8995}"/>
              </a:ext>
            </a:extLst>
          </p:cNvPr>
          <p:cNvSpPr txBox="1"/>
          <p:nvPr/>
        </p:nvSpPr>
        <p:spPr>
          <a:xfrm>
            <a:off x="2972555" y="5657535"/>
            <a:ext cx="84960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E160067-389D-EAD6-C247-775CEB5141FC}"/>
              </a:ext>
            </a:extLst>
          </p:cNvPr>
          <p:cNvSpPr txBox="1"/>
          <p:nvPr/>
        </p:nvSpPr>
        <p:spPr>
          <a:xfrm>
            <a:off x="2545410" y="4732931"/>
            <a:ext cx="30617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30%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2467799-8B98-4E46-6F04-66A6FC47CEE9}"/>
              </a:ext>
            </a:extLst>
          </p:cNvPr>
          <p:cNvSpPr txBox="1"/>
          <p:nvPr/>
        </p:nvSpPr>
        <p:spPr>
          <a:xfrm>
            <a:off x="2545410" y="3765788"/>
            <a:ext cx="30617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60%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964EDA2-8ECF-3A64-CAF8-6F0B55B8120E}"/>
              </a:ext>
            </a:extLst>
          </p:cNvPr>
          <p:cNvSpPr txBox="1"/>
          <p:nvPr/>
        </p:nvSpPr>
        <p:spPr>
          <a:xfrm rot="16200000">
            <a:off x="884431" y="3734075"/>
            <a:ext cx="270586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Proportional risk reduction (SE)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F82FE28-59C4-D52B-9270-2C5CC4F65B9D}"/>
              </a:ext>
            </a:extLst>
          </p:cNvPr>
          <p:cNvCxnSpPr>
            <a:cxnSpLocks/>
          </p:cNvCxnSpPr>
          <p:nvPr/>
        </p:nvCxnSpPr>
        <p:spPr>
          <a:xfrm rot="16200000">
            <a:off x="4179677" y="5616326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E84A7BCA-939A-1C15-CF90-46757836B589}"/>
              </a:ext>
            </a:extLst>
          </p:cNvPr>
          <p:cNvSpPr txBox="1"/>
          <p:nvPr/>
        </p:nvSpPr>
        <p:spPr>
          <a:xfrm>
            <a:off x="4066603" y="5657535"/>
            <a:ext cx="29815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0.25</a:t>
            </a:r>
          </a:p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2.5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A75C435-CC3F-82AC-184C-D5B84A1ED4F7}"/>
              </a:ext>
            </a:extLst>
          </p:cNvPr>
          <p:cNvCxnSpPr>
            <a:cxnSpLocks/>
          </p:cNvCxnSpPr>
          <p:nvPr/>
        </p:nvCxnSpPr>
        <p:spPr>
          <a:xfrm rot="16200000">
            <a:off x="5268702" y="5616326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A4837FC1-F12F-FCC1-4EA8-73EE30B035DC}"/>
              </a:ext>
            </a:extLst>
          </p:cNvPr>
          <p:cNvSpPr txBox="1"/>
          <p:nvPr/>
        </p:nvSpPr>
        <p:spPr>
          <a:xfrm>
            <a:off x="5176467" y="5657535"/>
            <a:ext cx="256480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0. 5</a:t>
            </a:r>
          </a:p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6680CE4-F417-53A6-7869-AF85A63FA43A}"/>
              </a:ext>
            </a:extLst>
          </p:cNvPr>
          <p:cNvCxnSpPr>
            <a:cxnSpLocks/>
          </p:cNvCxnSpPr>
          <p:nvPr/>
        </p:nvCxnSpPr>
        <p:spPr>
          <a:xfrm rot="16200000">
            <a:off x="6332327" y="5616326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2D061952-AAF4-C919-EFC3-6F9F72480A97}"/>
              </a:ext>
            </a:extLst>
          </p:cNvPr>
          <p:cNvSpPr txBox="1"/>
          <p:nvPr/>
        </p:nvSpPr>
        <p:spPr>
          <a:xfrm>
            <a:off x="6219253" y="5657535"/>
            <a:ext cx="29815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0.75</a:t>
            </a:r>
          </a:p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7.5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E633546A-6A98-BC98-D197-CEF2073DC6AD}"/>
              </a:ext>
            </a:extLst>
          </p:cNvPr>
          <p:cNvCxnSpPr>
            <a:cxnSpLocks/>
          </p:cNvCxnSpPr>
          <p:nvPr/>
        </p:nvCxnSpPr>
        <p:spPr>
          <a:xfrm rot="16200000">
            <a:off x="7256252" y="5616326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BFBACF45-7BC4-173B-1B9B-F471D9F11632}"/>
              </a:ext>
            </a:extLst>
          </p:cNvPr>
          <p:cNvSpPr txBox="1"/>
          <p:nvPr/>
        </p:nvSpPr>
        <p:spPr>
          <a:xfrm>
            <a:off x="7185658" y="5657535"/>
            <a:ext cx="21319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1.0</a:t>
            </a:r>
          </a:p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0338BB52-E31E-720B-A9B4-8DF6A567B060}"/>
              </a:ext>
            </a:extLst>
          </p:cNvPr>
          <p:cNvCxnSpPr>
            <a:cxnSpLocks/>
          </p:cNvCxnSpPr>
          <p:nvPr/>
        </p:nvCxnSpPr>
        <p:spPr>
          <a:xfrm>
            <a:off x="2921905" y="5343276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809C222-308C-69A6-46D8-822BD9065DEA}"/>
              </a:ext>
            </a:extLst>
          </p:cNvPr>
          <p:cNvCxnSpPr>
            <a:cxnSpLocks/>
          </p:cNvCxnSpPr>
          <p:nvPr/>
        </p:nvCxnSpPr>
        <p:spPr>
          <a:xfrm>
            <a:off x="2921905" y="5089276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AD43658E-BB6A-6973-57FC-7D954956AEE6}"/>
              </a:ext>
            </a:extLst>
          </p:cNvPr>
          <p:cNvCxnSpPr>
            <a:cxnSpLocks/>
          </p:cNvCxnSpPr>
          <p:nvPr/>
        </p:nvCxnSpPr>
        <p:spPr>
          <a:xfrm>
            <a:off x="2921905" y="4832101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5EB2E1B1-C743-67DD-FCA6-7224CE2D3EE7}"/>
              </a:ext>
            </a:extLst>
          </p:cNvPr>
          <p:cNvCxnSpPr>
            <a:cxnSpLocks/>
          </p:cNvCxnSpPr>
          <p:nvPr/>
        </p:nvCxnSpPr>
        <p:spPr>
          <a:xfrm>
            <a:off x="2921905" y="4552701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A2E996E-9C21-F18C-B4B8-733DA7A3531D}"/>
              </a:ext>
            </a:extLst>
          </p:cNvPr>
          <p:cNvCxnSpPr>
            <a:cxnSpLocks/>
          </p:cNvCxnSpPr>
          <p:nvPr/>
        </p:nvCxnSpPr>
        <p:spPr>
          <a:xfrm>
            <a:off x="2921905" y="4241551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5C21DDD3-FA1C-2764-2A8C-B4C48E1159D5}"/>
              </a:ext>
            </a:extLst>
          </p:cNvPr>
          <p:cNvCxnSpPr>
            <a:cxnSpLocks/>
          </p:cNvCxnSpPr>
          <p:nvPr/>
        </p:nvCxnSpPr>
        <p:spPr>
          <a:xfrm>
            <a:off x="2921905" y="3873251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77ADC62-31B1-C977-8BBC-9B29C9CB2413}"/>
              </a:ext>
            </a:extLst>
          </p:cNvPr>
          <p:cNvCxnSpPr>
            <a:cxnSpLocks/>
          </p:cNvCxnSpPr>
          <p:nvPr/>
        </p:nvCxnSpPr>
        <p:spPr>
          <a:xfrm>
            <a:off x="2921905" y="3450976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9C606F43-1D84-3FAD-F775-6505A0B46DD1}"/>
              </a:ext>
            </a:extLst>
          </p:cNvPr>
          <p:cNvCxnSpPr>
            <a:cxnSpLocks/>
          </p:cNvCxnSpPr>
          <p:nvPr/>
        </p:nvCxnSpPr>
        <p:spPr>
          <a:xfrm>
            <a:off x="2921905" y="2939801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CD0AACD9-67AB-B1CC-B20D-3144C3D2C387}"/>
              </a:ext>
            </a:extLst>
          </p:cNvPr>
          <p:cNvCxnSpPr>
            <a:cxnSpLocks/>
          </p:cNvCxnSpPr>
          <p:nvPr/>
        </p:nvCxnSpPr>
        <p:spPr>
          <a:xfrm>
            <a:off x="2921905" y="2406401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3B149EE0-A542-5D7F-7BF2-CFA19D2FE591}"/>
              </a:ext>
            </a:extLst>
          </p:cNvPr>
          <p:cNvSpPr txBox="1"/>
          <p:nvPr/>
        </p:nvSpPr>
        <p:spPr>
          <a:xfrm>
            <a:off x="2545410" y="2314068"/>
            <a:ext cx="30617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90%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3356BAE-DCB7-35DF-BC10-8858741AD6C1}"/>
              </a:ext>
            </a:extLst>
          </p:cNvPr>
          <p:cNvSpPr txBox="1"/>
          <p:nvPr/>
        </p:nvSpPr>
        <p:spPr>
          <a:xfrm>
            <a:off x="4731459" y="4748053"/>
            <a:ext cx="189474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2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OR</a:t>
            </a:r>
            <a:r>
              <a:rPr lang="en-GB" sz="1200" b="1" baseline="-25000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MVE</a:t>
            </a:r>
            <a:r>
              <a:rPr lang="en-GB" sz="12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: 0.542 (0.509-0.577)</a:t>
            </a:r>
          </a:p>
          <a:p>
            <a:r>
              <a:rPr lang="en-GB" sz="1000" i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per 0.31 mmol/l lower LDL-C</a:t>
            </a:r>
            <a:br>
              <a:rPr lang="en-GB" sz="1000" i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000" i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and 3.1 mmHg lower SBP</a:t>
            </a:r>
          </a:p>
        </p:txBody>
      </p:sp>
      <p:sp>
        <p:nvSpPr>
          <p:cNvPr id="79" name="Freeform 78">
            <a:extLst>
              <a:ext uri="{FF2B5EF4-FFF2-40B4-BE49-F238E27FC236}">
                <a16:creationId xmlns:a16="http://schemas.microsoft.com/office/drawing/2014/main" id="{200287C6-7579-10B4-AA3A-5E6DD069C63B}"/>
              </a:ext>
            </a:extLst>
          </p:cNvPr>
          <p:cNvSpPr/>
          <p:nvPr/>
        </p:nvSpPr>
        <p:spPr>
          <a:xfrm>
            <a:off x="3003550" y="4419600"/>
            <a:ext cx="1565275" cy="1149350"/>
          </a:xfrm>
          <a:custGeom>
            <a:avLst/>
            <a:gdLst>
              <a:gd name="connsiteX0" fmla="*/ 0 w 1565275"/>
              <a:gd name="connsiteY0" fmla="*/ 0 h 1149350"/>
              <a:gd name="connsiteX1" fmla="*/ 1565275 w 1565275"/>
              <a:gd name="connsiteY1" fmla="*/ 0 h 1149350"/>
              <a:gd name="connsiteX2" fmla="*/ 1565275 w 1565275"/>
              <a:gd name="connsiteY2" fmla="*/ 1149350 h 114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65275" h="1149350">
                <a:moveTo>
                  <a:pt x="0" y="0"/>
                </a:moveTo>
                <a:lnTo>
                  <a:pt x="1565275" y="0"/>
                </a:lnTo>
                <a:lnTo>
                  <a:pt x="1565275" y="1149350"/>
                </a:lnTo>
              </a:path>
            </a:pathLst>
          </a:custGeom>
          <a:noFill/>
          <a:ln w="9525"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0" name="Freeform 79">
            <a:extLst>
              <a:ext uri="{FF2B5EF4-FFF2-40B4-BE49-F238E27FC236}">
                <a16:creationId xmlns:a16="http://schemas.microsoft.com/office/drawing/2014/main" id="{F88270A9-37C2-A76D-4FF8-6F2C468FA66B}"/>
              </a:ext>
            </a:extLst>
          </p:cNvPr>
          <p:cNvSpPr/>
          <p:nvPr/>
        </p:nvSpPr>
        <p:spPr>
          <a:xfrm>
            <a:off x="3000375" y="2524125"/>
            <a:ext cx="4292600" cy="3044825"/>
          </a:xfrm>
          <a:custGeom>
            <a:avLst/>
            <a:gdLst>
              <a:gd name="connsiteX0" fmla="*/ 4292600 w 4292600"/>
              <a:gd name="connsiteY0" fmla="*/ 3044825 h 3044825"/>
              <a:gd name="connsiteX1" fmla="*/ 4241800 w 4292600"/>
              <a:gd name="connsiteY1" fmla="*/ 0 h 3044825"/>
              <a:gd name="connsiteX2" fmla="*/ 0 w 4292600"/>
              <a:gd name="connsiteY2" fmla="*/ 19050 h 304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92600" h="3044825">
                <a:moveTo>
                  <a:pt x="4292600" y="3044825"/>
                </a:moveTo>
                <a:lnTo>
                  <a:pt x="4241800" y="0"/>
                </a:lnTo>
                <a:lnTo>
                  <a:pt x="0" y="19050"/>
                </a:lnTo>
              </a:path>
            </a:pathLst>
          </a:custGeom>
          <a:noFill/>
          <a:ln>
            <a:solidFill>
              <a:schemeClr val="tx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1C062C0-5B63-8F57-E778-DF9195749CAF}"/>
              </a:ext>
            </a:extLst>
          </p:cNvPr>
          <p:cNvSpPr txBox="1"/>
          <p:nvPr/>
        </p:nvSpPr>
        <p:spPr>
          <a:xfrm>
            <a:off x="4099375" y="1948419"/>
            <a:ext cx="19486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OR</a:t>
            </a:r>
            <a:r>
              <a:rPr lang="en-GB" sz="1200" b="1" baseline="-25000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MVE</a:t>
            </a:r>
            <a:r>
              <a:rPr lang="en-GB" sz="12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: 0.139 (0.114-0.170)</a:t>
            </a:r>
          </a:p>
          <a:p>
            <a:r>
              <a:rPr lang="en-GB" sz="1000" i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per 1.0 mmol/l lower LDL-C</a:t>
            </a:r>
            <a:br>
              <a:rPr lang="en-GB" sz="1000" i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000" i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and 10 mmHg lower SBP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BA070D6-5B12-64A2-8085-EA0DD899F5A5}"/>
              </a:ext>
            </a:extLst>
          </p:cNvPr>
          <p:cNvSpPr txBox="1"/>
          <p:nvPr/>
        </p:nvSpPr>
        <p:spPr>
          <a:xfrm>
            <a:off x="1215666" y="5657535"/>
            <a:ext cx="165269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Lower LDL-C (mmol/L)</a:t>
            </a:r>
          </a:p>
          <a:p>
            <a:r>
              <a:rPr lang="en-GB" sz="12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Lower SBP (mmHg)</a:t>
            </a:r>
          </a:p>
        </p:txBody>
      </p:sp>
      <p:sp>
        <p:nvSpPr>
          <p:cNvPr id="85" name="Freeform 84">
            <a:extLst>
              <a:ext uri="{FF2B5EF4-FFF2-40B4-BE49-F238E27FC236}">
                <a16:creationId xmlns:a16="http://schemas.microsoft.com/office/drawing/2014/main" id="{0CAAF12E-25BC-8A2A-C461-98138E247DEA}"/>
              </a:ext>
            </a:extLst>
          </p:cNvPr>
          <p:cNvSpPr/>
          <p:nvPr/>
        </p:nvSpPr>
        <p:spPr>
          <a:xfrm>
            <a:off x="3013862" y="2289658"/>
            <a:ext cx="4513479" cy="3277209"/>
          </a:xfrm>
          <a:custGeom>
            <a:avLst/>
            <a:gdLst>
              <a:gd name="connsiteX0" fmla="*/ 4513479 w 4513479"/>
              <a:gd name="connsiteY0" fmla="*/ 0 h 3277209"/>
              <a:gd name="connsiteX1" fmla="*/ 0 w 4513479"/>
              <a:gd name="connsiteY1" fmla="*/ 3277209 h 327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13479" h="3277209">
                <a:moveTo>
                  <a:pt x="4513479" y="0"/>
                </a:moveTo>
                <a:lnTo>
                  <a:pt x="0" y="3277209"/>
                </a:lnTo>
              </a:path>
            </a:pathLst>
          </a:custGeom>
          <a:noFill/>
          <a:ln w="19050">
            <a:head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8" name="Freeform 77">
            <a:extLst>
              <a:ext uri="{FF2B5EF4-FFF2-40B4-BE49-F238E27FC236}">
                <a16:creationId xmlns:a16="http://schemas.microsoft.com/office/drawing/2014/main" id="{F04A057E-F71A-614C-236D-E12CE3C0E26A}"/>
              </a:ext>
            </a:extLst>
          </p:cNvPr>
          <p:cNvSpPr/>
          <p:nvPr/>
        </p:nvSpPr>
        <p:spPr>
          <a:xfrm>
            <a:off x="2997807" y="2491991"/>
            <a:ext cx="4608796" cy="3088266"/>
          </a:xfrm>
          <a:custGeom>
            <a:avLst/>
            <a:gdLst>
              <a:gd name="connsiteX0" fmla="*/ 0 w 4592097"/>
              <a:gd name="connsiteY0" fmla="*/ 3064747 h 3064747"/>
              <a:gd name="connsiteX1" fmla="*/ 4592097 w 4592097"/>
              <a:gd name="connsiteY1" fmla="*/ 0 h 3064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592097" h="3064747">
                <a:moveTo>
                  <a:pt x="0" y="3064747"/>
                </a:moveTo>
                <a:lnTo>
                  <a:pt x="4592097" y="0"/>
                </a:lnTo>
              </a:path>
            </a:pathLst>
          </a:custGeom>
          <a:noFill/>
          <a:ln w="19050">
            <a:solidFill>
              <a:schemeClr val="tx2"/>
            </a:solidFill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4" name="Freeform 83">
            <a:extLst>
              <a:ext uri="{FF2B5EF4-FFF2-40B4-BE49-F238E27FC236}">
                <a16:creationId xmlns:a16="http://schemas.microsoft.com/office/drawing/2014/main" id="{725BA059-F6DA-ABB8-7A8C-58522FD7A64E}"/>
              </a:ext>
            </a:extLst>
          </p:cNvPr>
          <p:cNvSpPr/>
          <p:nvPr/>
        </p:nvSpPr>
        <p:spPr>
          <a:xfrm>
            <a:off x="3013862" y="2150669"/>
            <a:ext cx="4411066" cy="3416198"/>
          </a:xfrm>
          <a:custGeom>
            <a:avLst/>
            <a:gdLst>
              <a:gd name="connsiteX0" fmla="*/ 0 w 4411066"/>
              <a:gd name="connsiteY0" fmla="*/ 3416198 h 3416198"/>
              <a:gd name="connsiteX1" fmla="*/ 4411066 w 4411066"/>
              <a:gd name="connsiteY1" fmla="*/ 0 h 3416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11066" h="3416198">
                <a:moveTo>
                  <a:pt x="0" y="3416198"/>
                </a:moveTo>
                <a:lnTo>
                  <a:pt x="4411066" y="0"/>
                </a:lnTo>
              </a:path>
            </a:pathLst>
          </a:custGeom>
          <a:noFill/>
          <a:ln w="19050">
            <a:solidFill>
              <a:schemeClr val="tx2"/>
            </a:solidFill>
            <a:headEnd type="none"/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8F6BAC4-15CA-FEA6-5F87-807BA5278B3A}"/>
              </a:ext>
            </a:extLst>
          </p:cNvPr>
          <p:cNvCxnSpPr>
            <a:cxnSpLocks/>
          </p:cNvCxnSpPr>
          <p:nvPr/>
        </p:nvCxnSpPr>
        <p:spPr>
          <a:xfrm>
            <a:off x="2994930" y="5575051"/>
            <a:ext cx="5117294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A9F489C-502A-6C9B-3EA5-2906B4B2FD31}"/>
              </a:ext>
            </a:extLst>
          </p:cNvPr>
          <p:cNvCxnSpPr>
            <a:cxnSpLocks/>
          </p:cNvCxnSpPr>
          <p:nvPr/>
        </p:nvCxnSpPr>
        <p:spPr>
          <a:xfrm flipV="1">
            <a:off x="2999656" y="1916832"/>
            <a:ext cx="0" cy="373549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942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FAE4B02-7218-3900-D65B-008B281B8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Cardiology Clinical Case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AA542F-FA75-E933-9F75-8227E7D3E6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EEB62C1-2BB7-4AEA-A75A-604F87658A11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405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F4005D4-89D3-AB38-42EE-0BF85A7B3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21" y="229089"/>
            <a:ext cx="4011084" cy="548942"/>
          </a:xfrm>
        </p:spPr>
        <p:txBody>
          <a:bodyPr anchor="b">
            <a:normAutofit/>
          </a:bodyPr>
          <a:lstStyle/>
          <a:p>
            <a:r>
              <a:rPr lang="en-GB" sz="3200" dirty="0"/>
              <a:t>clinical case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4CB4EDD-4265-72D3-86A5-2469D6BDE0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rot="10800000" flipV="1">
            <a:off x="335360" y="6381328"/>
            <a:ext cx="10729192" cy="275629"/>
          </a:xfrm>
        </p:spPr>
        <p:txBody>
          <a:bodyPr>
            <a:noAutofit/>
          </a:bodyPr>
          <a:lstStyle/>
          <a:p>
            <a:r>
              <a:rPr lang="en-GB" sz="1200" dirty="0"/>
              <a:t>CVD, cardiovascular disease</a:t>
            </a:r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38EE7668-77DC-68C6-89FB-3D64077F81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1897590"/>
              </p:ext>
            </p:extLst>
          </p:nvPr>
        </p:nvGraphicFramePr>
        <p:xfrm>
          <a:off x="4766733" y="273051"/>
          <a:ext cx="6815667" cy="5853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1439C2E7-4350-958A-E553-A85EDF51488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fld id="{3EEB62C1-2BB7-4AEA-A75A-604F87658A11}" type="slidenum">
              <a:rPr lang="en-GB" smtClean="0"/>
              <a:pPr>
                <a:spcAft>
                  <a:spcPts val="600"/>
                </a:spcAft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0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1" y="0"/>
            <a:ext cx="12191999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1" rIns="90488" bIns="44451" anchor="ctr"/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96EE3D-6A29-BF72-6533-075B6D56A78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184" y="1425600"/>
            <a:ext cx="10963200" cy="4525200"/>
          </a:xfrm>
        </p:spPr>
        <p:txBody>
          <a:bodyPr/>
          <a:lstStyle/>
          <a:p>
            <a:pPr lvl="0"/>
            <a:r>
              <a:rPr lang="en-GB" sz="2400" dirty="0"/>
              <a:t>A 68-year-old man with previous appendectomy</a:t>
            </a:r>
          </a:p>
          <a:p>
            <a:pPr lvl="0"/>
            <a:r>
              <a:rPr lang="en-GB" sz="2400" dirty="0"/>
              <a:t>Family history:</a:t>
            </a:r>
          </a:p>
          <a:p>
            <a:pPr lvl="1">
              <a:spcBef>
                <a:spcPts val="1200"/>
              </a:spcBef>
            </a:pPr>
            <a:r>
              <a:rPr lang="en-GB" sz="2400" dirty="0"/>
              <a:t>Father with hypertension, diabetes mellitus, ischaemic stroke</a:t>
            </a:r>
          </a:p>
          <a:p>
            <a:pPr lvl="1">
              <a:spcBef>
                <a:spcPts val="1200"/>
              </a:spcBef>
            </a:pPr>
            <a:r>
              <a:rPr lang="en-GB" sz="2400" dirty="0"/>
              <a:t>Brother with an inherited cardiac condition</a:t>
            </a:r>
          </a:p>
          <a:p>
            <a:r>
              <a:rPr lang="en-GB" sz="2600" dirty="0"/>
              <a:t>Prostatic hypertrophy for 10 years t</a:t>
            </a:r>
            <a:r>
              <a:rPr lang="en-GB" sz="2400" dirty="0"/>
              <a:t>reated with tamsulosin </a:t>
            </a:r>
          </a:p>
          <a:p>
            <a:pPr lvl="0"/>
            <a:r>
              <a:rPr lang="en-GB" sz="2400" dirty="0"/>
              <a:t>Former smoker (15 cigarettes a day)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E9C8EAB-8BEB-734C-CED1-15459044A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Patient profile and case history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FA3E5B-C520-E9CE-4321-49C9DADAF1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fld id="{3EEB62C1-2BB7-4AEA-A75A-604F87658A11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B7515EF-DB7D-7283-32BD-DC7CAC41EE99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158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D39CF9-401F-DA07-7CD9-88A173981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 anchor="t">
            <a:normAutofit/>
          </a:bodyPr>
          <a:lstStyle/>
          <a:p>
            <a:r>
              <a:rPr lang="en-GB" dirty="0"/>
              <a:t>At the clinic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939BF4-77B6-CC07-6333-AF12781AB5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EEB62C1-2BB7-4AEA-A75A-604F87658A11}" type="slidenum">
              <a:rPr lang="en-GB" smtClean="0"/>
              <a:pPr>
                <a:spcAft>
                  <a:spcPts val="600"/>
                </a:spcAft>
              </a:pPr>
              <a:t>15</a:t>
            </a:fld>
            <a:endParaRPr lang="en-GB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5ED2019-C1C8-ED2F-90A5-BDA9D0BA3E6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 anchor="ctr">
            <a:normAutofit/>
          </a:bodyPr>
          <a:lstStyle/>
          <a:p>
            <a:r>
              <a:rPr lang="en-GB" dirty="0"/>
              <a:t>ACE, angiotensin converting enzyme; DBP, diastolic blood pressure; SBP, systolic blood pressure</a:t>
            </a:r>
          </a:p>
        </p:txBody>
      </p: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B50DA748-92CE-7C9C-0F9F-4C8E95BBFEF8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58418324"/>
              </p:ext>
            </p:extLst>
          </p:nvPr>
        </p:nvGraphicFramePr>
        <p:xfrm>
          <a:off x="609598" y="908720"/>
          <a:ext cx="11175033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8059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98AAB0D-A26B-E0BB-0F30-D7127DE92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 anchor="t">
            <a:normAutofit/>
          </a:bodyPr>
          <a:lstStyle/>
          <a:p>
            <a:r>
              <a:rPr lang="en-GB" noProof="0" dirty="0"/>
              <a:t>Examination</a:t>
            </a:r>
            <a:br>
              <a:rPr lang="en-GB" noProof="0" dirty="0"/>
            </a:b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21E6E3-2607-82A1-72DF-3B53B4C4B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EEB62C1-2BB7-4AEA-A75A-604F87658A11}" type="slidenum">
              <a:rPr lang="en-GB" smtClean="0"/>
              <a:pPr>
                <a:spcAft>
                  <a:spcPts val="600"/>
                </a:spcAft>
              </a:pPr>
              <a:t>16</a:t>
            </a:fld>
            <a:endParaRPr lang="en-GB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C0C8A59-C3B4-8485-C569-A45436C7674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 anchor="ctr">
            <a:normAutofit/>
          </a:bodyPr>
          <a:lstStyle/>
          <a:p>
            <a:r>
              <a:rPr lang="en-GB" dirty="0"/>
              <a:t>BMI, body mass index</a:t>
            </a:r>
          </a:p>
        </p:txBody>
      </p:sp>
      <p:graphicFrame>
        <p:nvGraphicFramePr>
          <p:cNvPr id="19" name="Content Placeholder 11">
            <a:extLst>
              <a:ext uri="{FF2B5EF4-FFF2-40B4-BE49-F238E27FC236}">
                <a16:creationId xmlns:a16="http://schemas.microsoft.com/office/drawing/2014/main" id="{5228B801-EE66-06BF-2699-A2A193F16A39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3726416981"/>
              </p:ext>
            </p:extLst>
          </p:nvPr>
        </p:nvGraphicFramePr>
        <p:xfrm>
          <a:off x="620184" y="1425600"/>
          <a:ext cx="10962216" cy="452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1205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9A0055-0EAF-48EB-12C7-B01DE506E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 anchor="t">
            <a:normAutofit/>
          </a:bodyPr>
          <a:lstStyle/>
          <a:p>
            <a:r>
              <a:rPr lang="en-GB" noProof="0" dirty="0"/>
              <a:t>Instrumental examination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CFB3BA-2486-5FB7-D48C-9A79D09681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EEB62C1-2BB7-4AEA-A75A-604F87658A11}" type="slidenum">
              <a:rPr lang="en-GB" smtClean="0"/>
              <a:pPr>
                <a:spcAft>
                  <a:spcPts val="600"/>
                </a:spcAft>
              </a:pPr>
              <a:t>17</a:t>
            </a:fld>
            <a:endParaRPr lang="en-GB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23EA359-A5FE-CB7E-8390-9E2D9BACC1D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 anchor="ctr">
            <a:normAutofit/>
          </a:bodyPr>
          <a:lstStyle/>
          <a:p>
            <a:r>
              <a:rPr lang="en-GB" dirty="0"/>
              <a:t>ECG, electrocardiogram; LV, left ventricular</a:t>
            </a:r>
          </a:p>
        </p:txBody>
      </p:sp>
      <p:graphicFrame>
        <p:nvGraphicFramePr>
          <p:cNvPr id="15" name="Content Placeholder 7">
            <a:extLst>
              <a:ext uri="{FF2B5EF4-FFF2-40B4-BE49-F238E27FC236}">
                <a16:creationId xmlns:a16="http://schemas.microsoft.com/office/drawing/2014/main" id="{942E1354-CB79-49C9-9DD9-51B90F6966A3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699177254"/>
              </p:ext>
            </p:extLst>
          </p:nvPr>
        </p:nvGraphicFramePr>
        <p:xfrm>
          <a:off x="620184" y="1425600"/>
          <a:ext cx="10962216" cy="452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9168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1496D1-6C27-936F-7C9C-C87352BA3AC8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6158414" y="1270566"/>
            <a:ext cx="5423985" cy="4618263"/>
          </a:xfrm>
        </p:spPr>
        <p:txBody>
          <a:bodyPr>
            <a:normAutofit/>
          </a:bodyPr>
          <a:lstStyle/>
          <a:p>
            <a:r>
              <a:rPr lang="en-GB" b="1" dirty="0"/>
              <a:t>LDL-C</a:t>
            </a:r>
            <a:r>
              <a:rPr lang="en-GB" dirty="0"/>
              <a:t>:</a:t>
            </a:r>
            <a:r>
              <a:rPr lang="en-GB" b="1" dirty="0"/>
              <a:t> 210 mg/dL</a:t>
            </a:r>
          </a:p>
          <a:p>
            <a:r>
              <a:rPr lang="en-GB" b="1" dirty="0"/>
              <a:t>Triglycerides</a:t>
            </a:r>
            <a:r>
              <a:rPr lang="en-GB" dirty="0"/>
              <a:t>:</a:t>
            </a:r>
            <a:r>
              <a:rPr lang="en-GB" b="1" dirty="0"/>
              <a:t> 130 mg/dL</a:t>
            </a:r>
          </a:p>
          <a:p>
            <a:r>
              <a:rPr lang="en-GB" dirty="0"/>
              <a:t>AST: 15 U/L</a:t>
            </a:r>
          </a:p>
          <a:p>
            <a:r>
              <a:rPr lang="en-GB" dirty="0"/>
              <a:t>ALT: 16 U/L</a:t>
            </a:r>
          </a:p>
          <a:p>
            <a:r>
              <a:rPr lang="en-GB" dirty="0"/>
              <a:t>Microalbuminuria</a:t>
            </a:r>
          </a:p>
          <a:p>
            <a:r>
              <a:rPr lang="en-GB" dirty="0"/>
              <a:t>Urine examination negative</a:t>
            </a:r>
          </a:p>
          <a:p>
            <a:r>
              <a:rPr lang="en-GB" dirty="0"/>
              <a:t>Clearance creatinine: 83 mg/dL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82B48-7D97-F7FE-E2AE-B06536BE2651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21213" y="1270565"/>
            <a:ext cx="5186755" cy="4618263"/>
          </a:xfrm>
        </p:spPr>
        <p:txBody>
          <a:bodyPr/>
          <a:lstStyle/>
          <a:p>
            <a:r>
              <a:rPr lang="en-GB" dirty="0"/>
              <a:t>Erythrocytes: 4.2 million/mm</a:t>
            </a:r>
            <a:r>
              <a:rPr lang="en-GB" baseline="30000" dirty="0"/>
              <a:t>3</a:t>
            </a:r>
            <a:endParaRPr lang="en-GB" dirty="0"/>
          </a:p>
          <a:p>
            <a:r>
              <a:rPr lang="en-GB" dirty="0"/>
              <a:t>Haematocrit: 44.0%</a:t>
            </a:r>
          </a:p>
          <a:p>
            <a:r>
              <a:rPr lang="en-GB" dirty="0"/>
              <a:t>Haemoglobin: 12.6%</a:t>
            </a:r>
          </a:p>
          <a:p>
            <a:r>
              <a:rPr lang="en-GB" dirty="0"/>
              <a:t>Leukocytes: 5.1%</a:t>
            </a:r>
          </a:p>
          <a:p>
            <a:r>
              <a:rPr lang="en-GB" dirty="0"/>
              <a:t>Sodium: 140 mmol/L</a:t>
            </a:r>
          </a:p>
          <a:p>
            <a:r>
              <a:rPr lang="en-GB" dirty="0"/>
              <a:t>Potassium: 4.3 mmol/L</a:t>
            </a:r>
          </a:p>
          <a:p>
            <a:r>
              <a:rPr lang="en-GB" dirty="0"/>
              <a:t>Serum creatinine: 1.0 mg/dL</a:t>
            </a:r>
          </a:p>
          <a:p>
            <a:r>
              <a:rPr lang="en-GB" b="1" dirty="0"/>
              <a:t>Total cholesterol</a:t>
            </a:r>
            <a:r>
              <a:rPr lang="en-GB" dirty="0"/>
              <a:t>:</a:t>
            </a:r>
            <a:r>
              <a:rPr lang="en-GB" b="1" dirty="0"/>
              <a:t> 284 mg/dL</a:t>
            </a:r>
          </a:p>
          <a:p>
            <a:r>
              <a:rPr lang="en-GB" b="1" dirty="0"/>
              <a:t>HDL-C</a:t>
            </a:r>
            <a:r>
              <a:rPr lang="en-GB" dirty="0"/>
              <a:t>:</a:t>
            </a:r>
            <a:r>
              <a:rPr lang="en-GB" b="1" dirty="0"/>
              <a:t> 48 mg/dL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4338" name="Titolo 3">
            <a:extLst>
              <a:ext uri="{FF2B5EF4-FFF2-40B4-BE49-F238E27FC236}">
                <a16:creationId xmlns:a16="http://schemas.microsoft.com/office/drawing/2014/main" id="{93ECAF3A-BB62-2B44-A97B-1181DB547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713" y="259200"/>
            <a:ext cx="10961687" cy="552450"/>
          </a:xfrm>
        </p:spPr>
        <p:txBody>
          <a:bodyPr>
            <a:normAutofit/>
          </a:bodyPr>
          <a:lstStyle/>
          <a:p>
            <a:r>
              <a:rPr lang="en-GB" altLang="it-IT" sz="2800" spc="0" dirty="0">
                <a:solidFill>
                  <a:schemeClr val="tx2"/>
                </a:solidFill>
              </a:rPr>
              <a:t>Blood test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238B28-41DF-F64D-313A-859A8DDB57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</p:spPr>
        <p:txBody>
          <a:bodyPr/>
          <a:lstStyle/>
          <a:p>
            <a:fld id="{DC18A87A-5133-4AA0-9986-C4F3906EE0A8}" type="slidenum">
              <a:rPr lang="en-GB" altLang="ja-JP" smtClean="0"/>
              <a:pPr/>
              <a:t>18</a:t>
            </a:fld>
            <a:endParaRPr lang="en-GB" altLang="ja-JP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686B7CE-EBB5-53AD-A389-65E320C6A480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GB" dirty="0"/>
              <a:t>ALT, alanine aminotransferase; AST, aspartate aminotransferase; HDL-C, high-density lipoprotein cholesterol; LDL-C, low-density lipoprotein cholesterol</a:t>
            </a:r>
          </a:p>
        </p:txBody>
      </p:sp>
    </p:spTree>
    <p:extLst>
      <p:ext uri="{BB962C8B-B14F-4D97-AF65-F5344CB8AC3E}">
        <p14:creationId xmlns:p14="http://schemas.microsoft.com/office/powerpoint/2010/main" val="358436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F6BAC7F-607C-49D4-4998-B5F9798F520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457200" lvl="0" indent="-457200">
              <a:buFont typeface="+mj-lt"/>
              <a:buAutoNum type="alphaUcPeriod"/>
            </a:pPr>
            <a:r>
              <a:rPr lang="en-GB" sz="2400" noProof="0" dirty="0"/>
              <a:t>Low </a:t>
            </a:r>
          </a:p>
          <a:p>
            <a:pPr marL="457200" lvl="0" indent="-457200">
              <a:buFont typeface="+mj-lt"/>
              <a:buAutoNum type="alphaUcPeriod"/>
            </a:pPr>
            <a:r>
              <a:rPr lang="en-GB" sz="2400" noProof="0" dirty="0"/>
              <a:t>Moderate </a:t>
            </a:r>
          </a:p>
          <a:p>
            <a:pPr marL="457200" indent="-457200">
              <a:buFont typeface="+mj-lt"/>
              <a:buAutoNum type="alphaUcPeriod"/>
            </a:pPr>
            <a:r>
              <a:rPr lang="en-GB" sz="2400" b="1" noProof="0" dirty="0">
                <a:solidFill>
                  <a:schemeClr val="tx2"/>
                </a:solidFill>
              </a:rPr>
              <a:t>High </a:t>
            </a:r>
            <a:r>
              <a:rPr lang="en-GB" sz="2400" dirty="0">
                <a:solidFill>
                  <a:schemeClr val="accent2"/>
                </a:solidFill>
              </a:rPr>
              <a:t>✅</a:t>
            </a:r>
            <a:endParaRPr lang="en-GB" sz="2400" b="1" noProof="0" dirty="0">
              <a:solidFill>
                <a:schemeClr val="tx2"/>
              </a:solidFill>
            </a:endParaRPr>
          </a:p>
          <a:p>
            <a:pPr marL="457200" lvl="0" indent="-457200">
              <a:buFont typeface="+mj-lt"/>
              <a:buAutoNum type="alphaUcPeriod"/>
            </a:pPr>
            <a:r>
              <a:rPr lang="en-GB" sz="2400" noProof="0" dirty="0"/>
              <a:t>Very high</a:t>
            </a:r>
            <a:endParaRPr lang="en-GB" sz="24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D65D99-8BA6-C485-A197-FCA99AB0A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pPr lvl="0"/>
            <a:r>
              <a:rPr lang="en-GB" noProof="0" dirty="0"/>
              <a:t>Poll question 1: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5A0972-10A9-85B2-BE2B-3B0BFDEDCE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fld id="{FCE43C0F-8A7B-3A4B-9DB5-B3472E36E833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0260171-7C6F-A559-909C-6C3E2EE0AE9B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vert="horz" lIns="0" tIns="0" rIns="0" bIns="0" rtlCol="0" anchor="ctr" anchorCtr="0">
            <a:noAutofit/>
          </a:bodyPr>
          <a:lstStyle/>
          <a:p>
            <a:r>
              <a:rPr lang="en-GB" dirty="0"/>
              <a:t>CV, cardiovascular; ESC, European Society of Cardiology</a:t>
            </a:r>
          </a:p>
          <a:p>
            <a:r>
              <a:rPr lang="en-GB" dirty="0"/>
              <a:t>SCORE2 working group and ESC Cardiovascular risk collaboration. Eur Heart J. 2021;42:2439-54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1A1528-2481-99D3-4E9A-CDF58C95C71C}"/>
              </a:ext>
            </a:extLst>
          </p:cNvPr>
          <p:cNvSpPr txBox="1"/>
          <p:nvPr/>
        </p:nvSpPr>
        <p:spPr>
          <a:xfrm>
            <a:off x="479376" y="836712"/>
            <a:ext cx="105131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CV RISK ON THE BASIS OF THE SCORE2 PROJECT?</a:t>
            </a:r>
            <a:endParaRPr lang="en-GB" sz="24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Image result for hands up voting">
            <a:extLst>
              <a:ext uri="{FF2B5EF4-FFF2-40B4-BE49-F238E27FC236}">
                <a16:creationId xmlns:a16="http://schemas.microsoft.com/office/drawing/2014/main" id="{D8B45C92-2941-A7B4-FA55-B734883F1E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1"/>
          <a:stretch/>
        </p:blipFill>
        <p:spPr bwMode="auto">
          <a:xfrm>
            <a:off x="479376" y="3873097"/>
            <a:ext cx="3426169" cy="152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93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7"/>
          <p:cNvSpPr txBox="1">
            <a:spLocks noGrp="1"/>
          </p:cNvSpPr>
          <p:nvPr>
            <p:ph type="body" idx="1"/>
          </p:nvPr>
        </p:nvSpPr>
        <p:spPr>
          <a:xfrm>
            <a:off x="619200" y="1430731"/>
            <a:ext cx="11164448" cy="45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800" b="1" dirty="0">
                <a:latin typeface="+mn-lt"/>
              </a:rPr>
              <a:t>Please note: </a:t>
            </a:r>
            <a:r>
              <a:rPr lang="en-GB" sz="1800" dirty="0">
                <a:latin typeface="+mn-lt"/>
              </a:rPr>
              <a:t>The views expressed within this presentation are the personal opinions of the authors. They do not necessarily represent the views of the authors academic institutions, or COR2ED.</a:t>
            </a:r>
            <a:endParaRPr sz="1800" dirty="0">
              <a:latin typeface="+mn-l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-GB" sz="1800" dirty="0">
                <a:latin typeface="+mn-lt"/>
              </a:rPr>
              <a:t>This programme is supported by an Independent Educational Grant from Amgen.</a:t>
            </a:r>
            <a:endParaRPr sz="1800" dirty="0">
              <a:latin typeface="+mn-l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1400"/>
              <a:buNone/>
            </a:pPr>
            <a:r>
              <a:rPr lang="en-GB" sz="1800" dirty="0">
                <a:latin typeface="+mn-lt"/>
              </a:rPr>
              <a:t>The experts have received financial support/sponsorship for research support, consultation, or speaker fees from the following companies: </a:t>
            </a:r>
            <a:endParaRPr sz="1800" dirty="0">
              <a:latin typeface="+mn-lt"/>
            </a:endParaRPr>
          </a:p>
          <a:p>
            <a:pPr marL="357188" lvl="0" indent="-357188" algn="l" rtl="0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•"/>
            </a:pPr>
            <a:r>
              <a:rPr lang="en-GB" sz="1800" b="0" i="0" dirty="0">
                <a:latin typeface="+mn-lt"/>
              </a:rPr>
              <a:t>Prof. Gilles Montalescot: </a:t>
            </a:r>
            <a:r>
              <a:rPr lang="en-GB" sz="1800" dirty="0">
                <a:latin typeface="+mn-lt"/>
              </a:rPr>
              <a:t> Abbott, Amgen, AstraZeneca, </a:t>
            </a:r>
            <a:r>
              <a:rPr lang="en-GB" sz="1800" dirty="0" err="1">
                <a:latin typeface="+mn-lt"/>
              </a:rPr>
              <a:t>Ascendia</a:t>
            </a:r>
            <a:r>
              <a:rPr lang="en-GB" sz="1800" dirty="0">
                <a:latin typeface="+mn-lt"/>
              </a:rPr>
              <a:t>, Bayer, BMS, Boehringer-Ingelheim, Boston-Scientific, </a:t>
            </a:r>
            <a:r>
              <a:rPr lang="en-GB" sz="1800" dirty="0" err="1">
                <a:latin typeface="+mn-lt"/>
              </a:rPr>
              <a:t>Celecor</a:t>
            </a:r>
            <a:r>
              <a:rPr lang="en-GB" sz="1800" dirty="0">
                <a:latin typeface="+mn-lt"/>
              </a:rPr>
              <a:t>, </a:t>
            </a:r>
            <a:r>
              <a:rPr lang="en-GB" sz="1800" dirty="0" err="1">
                <a:latin typeface="+mn-lt"/>
              </a:rPr>
              <a:t>CSLBehring</a:t>
            </a:r>
            <a:r>
              <a:rPr lang="en-GB" sz="1800" dirty="0">
                <a:latin typeface="+mn-lt"/>
              </a:rPr>
              <a:t>, Idorsia, Lilly, Novartis, Novo, </a:t>
            </a:r>
            <a:r>
              <a:rPr lang="en-GB" sz="1800" dirty="0" err="1">
                <a:latin typeface="+mn-lt"/>
              </a:rPr>
              <a:t>Opalia</a:t>
            </a:r>
            <a:r>
              <a:rPr lang="en-GB" sz="1800" dirty="0">
                <a:latin typeface="+mn-lt"/>
              </a:rPr>
              <a:t>, Pfizer, Quantum Genomics, Sanofi, Terumo.</a:t>
            </a:r>
            <a:endParaRPr sz="1800" dirty="0">
              <a:latin typeface="+mn-lt"/>
            </a:endParaRPr>
          </a:p>
          <a:p>
            <a:pPr marL="357188" lvl="0" indent="-357188" algn="just" rtl="0">
              <a:spcBef>
                <a:spcPts val="1200"/>
              </a:spcBef>
              <a:spcAft>
                <a:spcPts val="0"/>
              </a:spcAft>
              <a:buSzPts val="1400"/>
              <a:buChar char="•"/>
            </a:pPr>
            <a:r>
              <a:rPr lang="en-GB" sz="1800" b="0" i="0" dirty="0">
                <a:latin typeface="+mn-lt"/>
              </a:rPr>
              <a:t>Prof. Charlotte </a:t>
            </a:r>
            <a:r>
              <a:rPr lang="en-GB" sz="1800" b="0" i="0" dirty="0" err="1">
                <a:latin typeface="+mn-lt"/>
              </a:rPr>
              <a:t>Cordonnier</a:t>
            </a:r>
            <a:r>
              <a:rPr lang="en-GB" sz="1800" b="0" i="0" dirty="0">
                <a:latin typeface="+mn-lt"/>
              </a:rPr>
              <a:t>: </a:t>
            </a:r>
            <a:r>
              <a:rPr lang="en-US" sz="1800" b="0" i="0" dirty="0">
                <a:latin typeface="+mn-lt"/>
              </a:rPr>
              <a:t>Research fundings for the institution or honoraria's:, Biogen, Amgen, BMS-Pfizer, Bayer</a:t>
            </a:r>
            <a:endParaRPr sz="1800" dirty="0">
              <a:latin typeface="+mn-lt"/>
            </a:endParaRPr>
          </a:p>
          <a:p>
            <a:pPr marL="357188" lvl="0" indent="-357188" algn="just" rtl="0">
              <a:spcBef>
                <a:spcPts val="1200"/>
              </a:spcBef>
              <a:spcAft>
                <a:spcPts val="0"/>
              </a:spcAft>
              <a:buSzPts val="1400"/>
              <a:buChar char="•"/>
            </a:pPr>
            <a:r>
              <a:rPr lang="en-GB" sz="1800" b="0" i="0" dirty="0">
                <a:latin typeface="+mn-lt"/>
              </a:rPr>
              <a:t>Prof. Roberto Ferrari: Speaker’s Bureau: Merck Serono, Novartis, </a:t>
            </a:r>
            <a:r>
              <a:rPr lang="en-GB" sz="1800" b="0" i="0" dirty="0" err="1">
                <a:latin typeface="+mn-lt"/>
              </a:rPr>
              <a:t>Servier</a:t>
            </a:r>
            <a:r>
              <a:rPr lang="en-GB" sz="1800" dirty="0">
                <a:latin typeface="+mn-lt"/>
              </a:rPr>
              <a:t>, </a:t>
            </a:r>
            <a:r>
              <a:rPr lang="en-GB" sz="1800" b="0" i="0" dirty="0">
                <a:latin typeface="+mn-lt"/>
              </a:rPr>
              <a:t>International, Lupin, </a:t>
            </a:r>
            <a:r>
              <a:rPr lang="en-GB" sz="1800" b="0" i="0" dirty="0" err="1">
                <a:latin typeface="+mn-lt"/>
              </a:rPr>
              <a:t>SunPharma</a:t>
            </a:r>
            <a:r>
              <a:rPr lang="en-GB" sz="1800" dirty="0">
                <a:latin typeface="+mn-lt"/>
              </a:rPr>
              <a:t>. </a:t>
            </a:r>
            <a:r>
              <a:rPr lang="en-GB" sz="1800" dirty="0">
                <a:effectLst/>
              </a:rPr>
              <a:t>Advisory Board: Merck Serono, Amgen, Abbott, </a:t>
            </a:r>
            <a:r>
              <a:rPr lang="en-GB" sz="1800" dirty="0" err="1">
                <a:effectLst/>
              </a:rPr>
              <a:t>Servier</a:t>
            </a:r>
            <a:r>
              <a:rPr lang="en-GB" sz="1800" dirty="0">
                <a:effectLst/>
              </a:rPr>
              <a:t> International 											</a:t>
            </a:r>
            <a:br>
              <a:rPr lang="en-GB" sz="1600" dirty="0">
                <a:effectLst/>
              </a:rPr>
            </a:br>
            <a:endParaRPr lang="en-GB" sz="1600" i="0" dirty="0">
              <a:latin typeface="+mn-lt"/>
            </a:endParaRPr>
          </a:p>
          <a:p>
            <a:pPr marL="357188" lvl="0" indent="-357188" algn="just" rtl="0">
              <a:spcBef>
                <a:spcPts val="1200"/>
              </a:spcBef>
              <a:spcAft>
                <a:spcPts val="0"/>
              </a:spcAft>
              <a:buSzPts val="1400"/>
              <a:buChar char="•"/>
            </a:pPr>
            <a:endParaRPr sz="1600" dirty="0">
              <a:latin typeface="+mn-lt"/>
            </a:endParaRPr>
          </a:p>
          <a:p>
            <a:pPr marL="357188" lvl="0" indent="-268288" algn="just" rtl="0">
              <a:spcBef>
                <a:spcPts val="1200"/>
              </a:spcBef>
              <a:spcAft>
                <a:spcPts val="0"/>
              </a:spcAft>
              <a:buSzPts val="1400"/>
              <a:buNone/>
            </a:pPr>
            <a:endParaRPr sz="1600" b="0" i="0" dirty="0">
              <a:latin typeface="+mn-lt"/>
              <a:ea typeface="Poppins"/>
              <a:cs typeface="Poppins"/>
              <a:sym typeface="Poppins"/>
            </a:endParaRPr>
          </a:p>
          <a:p>
            <a:pPr marL="357188" lvl="0" indent="-268288" algn="just" rtl="0">
              <a:spcBef>
                <a:spcPts val="1200"/>
              </a:spcBef>
              <a:spcAft>
                <a:spcPts val="0"/>
              </a:spcAft>
              <a:buSzPts val="1400"/>
              <a:buNone/>
            </a:pPr>
            <a:endParaRPr sz="1600" b="0" i="0" dirty="0">
              <a:latin typeface="+mn-lt"/>
              <a:ea typeface="Poppins"/>
              <a:cs typeface="Poppins"/>
              <a:sym typeface="Poppins"/>
            </a:endParaRPr>
          </a:p>
          <a:p>
            <a:pPr marL="357188" lvl="0" indent="-268288" algn="just" rtl="0">
              <a:spcBef>
                <a:spcPts val="1200"/>
              </a:spcBef>
              <a:spcAft>
                <a:spcPts val="0"/>
              </a:spcAft>
              <a:buSzPts val="1400"/>
              <a:buNone/>
            </a:pPr>
            <a:endParaRPr sz="1600" b="0" i="0" dirty="0">
              <a:latin typeface="+mn-lt"/>
              <a:ea typeface="Poppins"/>
              <a:cs typeface="Poppins"/>
              <a:sym typeface="Poppins"/>
            </a:endParaRPr>
          </a:p>
          <a:p>
            <a:pPr marL="357188" lvl="0" indent="-255588" algn="l" rtl="0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</a:pPr>
            <a:endParaRPr sz="1600" dirty="0">
              <a:latin typeface="+mn-lt"/>
            </a:endParaRPr>
          </a:p>
        </p:txBody>
      </p:sp>
      <p:sp>
        <p:nvSpPr>
          <p:cNvPr id="247" name="Google Shape;247;p7"/>
          <p:cNvSpPr txBox="1">
            <a:spLocks noGrp="1"/>
          </p:cNvSpPr>
          <p:nvPr>
            <p:ph type="title"/>
          </p:nvPr>
        </p:nvSpPr>
        <p:spPr>
          <a:xfrm>
            <a:off x="619201" y="259200"/>
            <a:ext cx="8740799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8298"/>
              </a:buClr>
              <a:buSzPts val="2800"/>
              <a:buFont typeface="Arial"/>
              <a:buNone/>
            </a:pPr>
            <a:r>
              <a:rPr lang="en-GB"/>
              <a:t>DISCLAIMER AND DISCLOSURES</a:t>
            </a:r>
            <a:endParaRPr/>
          </a:p>
        </p:txBody>
      </p:sp>
      <p:sp>
        <p:nvSpPr>
          <p:cNvPr id="248" name="Google Shape;248;p7"/>
          <p:cNvSpPr txBox="1">
            <a:spLocks noGrp="1"/>
          </p:cNvSpPr>
          <p:nvPr>
            <p:ph type="sldNum" idx="12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5D829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5D829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95369166-33F1-416E-10BB-C90EB9D41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3921" y="339334"/>
            <a:ext cx="1606630" cy="6225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6865A4-1B34-078D-DA47-18078D6E7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377" y="182908"/>
            <a:ext cx="940292" cy="940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570AA5-549E-F4FC-6680-FEEC8867AD4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184" y="1425600"/>
            <a:ext cx="10963200" cy="4525200"/>
          </a:xfrm>
        </p:spPr>
        <p:txBody>
          <a:bodyPr/>
          <a:lstStyle/>
          <a:p>
            <a:pPr lvl="0"/>
            <a:r>
              <a:rPr lang="en-GB" sz="2400" noProof="0" dirty="0"/>
              <a:t>Suggested accurate BP control and monitoring, together with repetition of the lipid profile and microalbuminuria </a:t>
            </a:r>
          </a:p>
          <a:p>
            <a:pPr lvl="0"/>
            <a:r>
              <a:rPr lang="en-GB" sz="2400" noProof="0" dirty="0"/>
              <a:t>Drug-therapy modification:</a:t>
            </a:r>
          </a:p>
          <a:p>
            <a:pPr lvl="1">
              <a:spcBef>
                <a:spcPts val="1200"/>
              </a:spcBef>
            </a:pPr>
            <a:r>
              <a:rPr lang="en-GB" sz="2400" dirty="0"/>
              <a:t>Combination of candesartan/hydrochlorothiazide (16 mg/12.5 mg)</a:t>
            </a:r>
            <a:endParaRPr lang="en-GB" sz="2400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D65D99-8BA6-C485-A197-FCA99AB0A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noProof="0" dirty="0"/>
              <a:t>What did we do?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5A0972-10A9-85B2-BE2B-3B0BFDEDCE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fld id="{FCE43C0F-8A7B-3A4B-9DB5-B3472E36E833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D157D40-2B45-A466-056C-6ADFCE581FD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/>
          <a:lstStyle/>
          <a:p>
            <a:r>
              <a:rPr lang="en-GB" dirty="0"/>
              <a:t>BP, blood pressure</a:t>
            </a:r>
          </a:p>
        </p:txBody>
      </p:sp>
    </p:spTree>
    <p:extLst>
      <p:ext uri="{BB962C8B-B14F-4D97-AF65-F5344CB8AC3E}">
        <p14:creationId xmlns:p14="http://schemas.microsoft.com/office/powerpoint/2010/main" val="45481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FAE4B02-7218-3900-D65B-008B281B8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neurology Clinical Case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AA542F-FA75-E933-9F75-8227E7D3E6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EEB62C1-2BB7-4AEA-A75A-604F87658A11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665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2" descr="data:image/svg+xml;base64,PHN2ZyB4bWxucz0iaHR0cDovL3d3dy53My5vcmcvMjAwMC9zdmciIHhtbG5zOnhsaW5rPSJodHRwOi8vd3d3LnczLm9yZy8xOTk5L3hsaW5rIiB3aWR0aD0iMzIiIGhlaWdodD0iMzIiIHZpZXdCb3g9IjAgMCAzMiAzMiI+CiAgPGRlZnM+CiAgICA8cG9seWdvbiBpZD0ic21hbGwtdmlzZW1lLXYzLWEiIHBvaW50cz0iMCAwIDMyIDAgMzIgMzIgMCAzMiIvPgogIDwvZGVmcz4KICA8ZyBmaWxsPSJub25lIiBmaWxsLXJ1bGU9ImV2ZW5vZGQiPgogICAgPG1hc2sgaWQ9InNtYWxsLXZpc2VtZS12My1iIiBmaWxsPSIjZmZmIj4KICAgICAgPHVzZSB4bGluazpocmVmPSIjc21hbGwtdmlzZW1lLXYzLWEiLz4KICAgIDwvbWFzaz4KICAgIDx1c2UgZmlsbD0iIzQyODVGNCIgeGxpbms6aHJlZj0iI3NtYWxsLXZpc2VtZS12My1hIi8+CiAgICA8cGF0aCBmaWxsPSIjRDJFM0ZDIiBkPSJNMCwxNS4yMzk3OTYzIEMyLjU0Mzg1NzE0LDE4Ljg3MDUyMDMgNS42NTIsMjIuMDgyMTk0NiA5LjIwMjI4NTcxLDI0Ljc0NDg3NjkgQzEzLjIxMTU3MTQsMjcuNzUxNzA3NyAxOC43ODg0Mjg2LDI3Ljc1MTcwNzcgMjIuNzk3NzE0MywyNC43NDQ4NzY5IEMyNi4zNDgsMjIuMDgyMTk0NiAyOS40NTYxNDI5LDE4Ljg3MDUyMDMgMzIsMTUuMjM5Nzk2MyBMMzIsLTcgTDAsLTcgTDAsMTUuMjM5Nzk2MyBaIiBtYXNrPSJ1cmwoI3NtYWxsLXZpc2VtZS12My1iKSIvPgogICAgPHBhdGggZmlsbD0iIzQyODVGNCIgZmlsbC1vcGFjaXR5PSIuNiIgZD0iTTE2LDIxLjIzMDY0OTIgQzE2LjkyNjA5OTEsMjEuMjMwNjQ5MiAxNy43OTEyNDY3LDIxLjQ5NDMxNTcgMTguNTI3MjEzNSwyMS45NTE1MDE5IEMxOC44MTA0NDEsMjIuMTI3MzMwOSAxOS4xMzYyNzM4LDIxLjc4ODc0ODUgMTguOTQwMzc5OSwyMS41MTY0Njc0IEMxOC4yNzg1NTU2LDIwLjU5NzMyNjMgMTcuMjA4MTEzNiwyMCAxNiwyMCBDMTQuNzkxODg2NCwyMCAxMy43MjE0NDQ0LDIwLjU5NzMyNjMgMTMuMDU5NjIwMSwyMS41MTY0Njc0IEMxMi44NjM3MjYyLDIxLjc4ODc0ODUgMTMuMTg5NTU5LDIyLjEyNzMzMDkgMTMuNDcyNzg2NSwyMS45NTE1MDE5IEMxNC4yMDg3NTMzLDIxLjQ5NDMxNTcgMTUuMDczOTAwOSwyMS4yMzA2NDkyIDE2LDIxLjIzMDY0OTIiIG1hc2s9InVybCgjc21hbGwtdmlzZW1lLXYzLWIpIi8+CiAgICA8cGF0aCBzdHJva2U9IiM0Mjg1RjQiIHN0cm9rZS1saW5lY2FwPSJzcXVhcmUiIGQ9Ik0yNSwxMyBDMjMsMTUuMzMzMzMzMyAyMCwxNi41IDE2LDE2LjUgQzEyLDE2LjUgOSwxNS4zMzMzMzMzIDcsMTMgTDEzLDEwLjUgTDE5LDEwLjUgTDI1LDEzIFoiIG1hc2s9InVybCgjc21hbGwtdmlzZW1lLXYzLWIpIi8+CiAgICA8cG9seWdvbiBmaWxsPSIjNDI4NUY0IiBmaWxsLXJ1bGU9Im5vbnplcm8iIHBvaW50cz0iOCAxNCA3IDEzIDI1IDEzIDI0IDE0IiBtYXNrPSJ1cmwoI3NtYWxsLXZpc2VtZS12My1iKSIvPgogICAgPHBhdGggc3Ryb2tlPSIjNDI4NUY0IiBzdHJva2UtbGluZWNhcD0icm91bmQiIGQ9Ik0yMCwzIEwxNy43Njc4NzUsNS4yNTg5MjYyMiBDMTYuNzkxNSw2LjI0NzAyNDU5IDE1LjIwODUsNi4yNDcwMjQ1OSAxNC4yMzIxMjUsNS4yNTg5MjYyMiBMMTIsMyIgbWFzaz0idXJsKCNzbWFsbC12aXNlbWUtdjMtYikiLz4KICA8L2c+Cjwvc3ZnPgo=">
            <a:hlinkClick r:id="rId3"/>
            <a:extLst>
              <a:ext uri="{FF2B5EF4-FFF2-40B4-BE49-F238E27FC236}">
                <a16:creationId xmlns:a16="http://schemas.microsoft.com/office/drawing/2014/main" id="{72B0734C-9794-4CB3-9D49-D845AFCDB4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9333" y="427567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srgbClr val="2765B0"/>
              </a:solidFill>
              <a:latin typeface="Arial" charset="0"/>
              <a:ea typeface="Arial Unicode MS"/>
              <a:cs typeface="Arial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73A8961-8481-6050-E2E5-E99E8A052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Neurology case: Suddenly…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DBCA8132-FFA6-0150-D0C5-A8BFEC4EF65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95200" y="1987550"/>
            <a:ext cx="7575865" cy="3959225"/>
          </a:xfrm>
        </p:spPr>
        <p:txBody>
          <a:bodyPr/>
          <a:lstStyle/>
          <a:p>
            <a:r>
              <a:rPr lang="en-GB" dirty="0"/>
              <a:t>Suddenly, he presents with left hemiplegia and a slight phasic disorder on the tennis court</a:t>
            </a:r>
          </a:p>
          <a:p>
            <a:r>
              <a:rPr lang="en-GB" dirty="0"/>
              <a:t>His friend immediately calls emergency services. Upon arrival at the emergency department, the clinical examination reveals moderate left hemiplegia at all three levels (arm, face and leg)</a:t>
            </a:r>
          </a:p>
          <a:p>
            <a:r>
              <a:rPr lang="en-GB" dirty="0"/>
              <a:t>His blood pressure is measured at 165/95 </a:t>
            </a:r>
            <a:r>
              <a:rPr lang="en-GB" dirty="0">
                <a:solidFill>
                  <a:schemeClr val="tx2"/>
                </a:solidFill>
              </a:rPr>
              <a:t>mmHg</a:t>
            </a:r>
            <a:endParaRPr lang="en-GB" altLang="ko-KR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GB" altLang="ko-KR" dirty="0"/>
          </a:p>
          <a:p>
            <a:pPr marL="0" indent="0">
              <a:buNone/>
            </a:pPr>
            <a:endParaRPr lang="en-GB" altLang="ko-KR" dirty="0"/>
          </a:p>
          <a:p>
            <a:pPr marL="0" indent="0">
              <a:buNone/>
            </a:pPr>
            <a:endParaRPr lang="en-GB" altLang="ko-KR" dirty="0"/>
          </a:p>
          <a:p>
            <a:pPr marL="0" indent="0">
              <a:buNone/>
            </a:pPr>
            <a:endParaRPr lang="en-GB" altLang="ko-KR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064804F9-CCFE-D5DB-BAA0-474DD8FBBCFE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GB" dirty="0"/>
              <a:t>Provided by: Prof. Charlotte Cordonnier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95CD64D-88BB-BA53-8E17-4189E45A9805}"/>
              </a:ext>
            </a:extLst>
          </p:cNvPr>
          <p:cNvSpPr/>
          <p:nvPr/>
        </p:nvSpPr>
        <p:spPr>
          <a:xfrm>
            <a:off x="637591" y="1859261"/>
            <a:ext cx="2783632" cy="37142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8D70C4CE-6D1B-DFB1-0C9B-9EA85F42ED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8766" t="11322" r="18113" b="2937"/>
          <a:stretch/>
        </p:blipFill>
        <p:spPr bwMode="auto">
          <a:xfrm rot="1275947">
            <a:off x="1097281" y="2363619"/>
            <a:ext cx="1871951" cy="242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DFA52B9C-1F84-4904-B9A4-2C80F8A190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38670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Image result for hands up voting">
            <a:extLst>
              <a:ext uri="{FF2B5EF4-FFF2-40B4-BE49-F238E27FC236}">
                <a16:creationId xmlns:a16="http://schemas.microsoft.com/office/drawing/2014/main" id="{9BEDDC24-0ACC-CC4D-9D89-FF54222498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1"/>
          <a:stretch/>
        </p:blipFill>
        <p:spPr bwMode="auto">
          <a:xfrm>
            <a:off x="4382916" y="5267602"/>
            <a:ext cx="3426169" cy="152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6ED936D-7CFF-2048-8010-260FEF833C67}"/>
              </a:ext>
            </a:extLst>
          </p:cNvPr>
          <p:cNvSpPr/>
          <p:nvPr/>
        </p:nvSpPr>
        <p:spPr>
          <a:xfrm>
            <a:off x="637591" y="1859261"/>
            <a:ext cx="2783632" cy="37142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1104DBBB-53ED-D04F-A80A-620511FC9A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/>
          <a:srcRect l="8766" t="11322" r="18113" b="2937"/>
          <a:stretch/>
        </p:blipFill>
        <p:spPr bwMode="auto">
          <a:xfrm rot="1275947">
            <a:off x="1097281" y="2363619"/>
            <a:ext cx="1871951" cy="242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B3FE1B-D092-04E7-5AE0-5D064D1A1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214362"/>
            <a:ext cx="10972800" cy="702470"/>
          </a:xfrm>
        </p:spPr>
        <p:txBody>
          <a:bodyPr>
            <a:normAutofit/>
          </a:bodyPr>
          <a:lstStyle/>
          <a:p>
            <a:r>
              <a:rPr lang="en-GB" dirty="0"/>
              <a:t>What immediate actions should be taken?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F345D-B782-79BA-E0BB-C263E522C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>
            <a:normAutofit/>
          </a:bodyPr>
          <a:lstStyle/>
          <a:p>
            <a:r>
              <a:rPr lang="en-GB" dirty="0"/>
              <a:t>Poll question 2:</a:t>
            </a:r>
            <a:br>
              <a:rPr lang="en-GB" dirty="0"/>
            </a:br>
            <a:endParaRPr lang="en-GB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334AE976-FB05-2E8B-5A7C-A4B1D212102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31064" y="1859261"/>
            <a:ext cx="8034680" cy="3959225"/>
          </a:xfrm>
        </p:spPr>
        <p:txBody>
          <a:bodyPr/>
          <a:lstStyle/>
          <a:p>
            <a:pPr marL="457200" indent="-457200">
              <a:buFont typeface="+mj-lt"/>
              <a:buAutoNum type="alphaUcPeriod"/>
            </a:pPr>
            <a:r>
              <a:rPr lang="en-GB" sz="2400" b="1" dirty="0"/>
              <a:t>Lower the blood pressure as quickly as possible </a:t>
            </a:r>
            <a:r>
              <a:rPr lang="en-GB" sz="2400" dirty="0">
                <a:solidFill>
                  <a:schemeClr val="accent2"/>
                </a:solidFill>
              </a:rPr>
              <a:t>✅</a:t>
            </a:r>
            <a:endParaRPr lang="en-GB" sz="2400" b="1" dirty="0"/>
          </a:p>
          <a:p>
            <a:pPr marL="457200" indent="-457200">
              <a:buFont typeface="+mj-lt"/>
              <a:buAutoNum type="alphaUcPeriod"/>
            </a:pPr>
            <a:r>
              <a:rPr lang="en-GB" sz="2400" dirty="0"/>
              <a:t>Platelet transfusion</a:t>
            </a:r>
          </a:p>
          <a:p>
            <a:pPr marL="457200" indent="-457200">
              <a:buFont typeface="+mj-lt"/>
              <a:buAutoNum type="alphaUcPeriod"/>
            </a:pPr>
            <a:r>
              <a:rPr lang="en-GB" sz="2400" dirty="0"/>
              <a:t>Administer intravenous tranexamic acid</a:t>
            </a:r>
          </a:p>
          <a:p>
            <a:pPr marL="457200" indent="-457200">
              <a:buFont typeface="+mj-lt"/>
              <a:buAutoNum type="alphaUcPeriod"/>
            </a:pPr>
            <a:r>
              <a:rPr lang="en-GB" sz="2400" dirty="0"/>
              <a:t>Surgically evacuate the intracerebral haemorrhage </a:t>
            </a:r>
          </a:p>
          <a:p>
            <a:pPr marL="0" indent="0">
              <a:buNone/>
            </a:pPr>
            <a:endParaRPr lang="en-GB" altLang="ko-KR" b="1" dirty="0"/>
          </a:p>
          <a:p>
            <a:pPr marL="457200" indent="-457200">
              <a:buFont typeface="+mj-lt"/>
              <a:buAutoNum type="alphaUcPeriod"/>
            </a:pPr>
            <a:endParaRPr lang="en-GB" altLang="ko-KR" b="1" dirty="0"/>
          </a:p>
          <a:p>
            <a:pPr marL="457200" indent="-457200">
              <a:buFont typeface="+mj-lt"/>
              <a:buAutoNum type="alphaUcPeriod"/>
            </a:pPr>
            <a:endParaRPr lang="en-GB" b="1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276A342B-B64B-CC50-D5F3-D600BF0E0D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25239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4" descr="VERCOUTERE- REGIS- 1225 S1 I7"/>
          <p:cNvPicPr>
            <a:picLocks noChangeAspect="1" noChangeArrowheads="1"/>
          </p:cNvPicPr>
          <p:nvPr/>
        </p:nvPicPr>
        <p:blipFill>
          <a:blip r:embed="rId3"/>
          <a:srcRect l="8766" b="2937"/>
          <a:stretch>
            <a:fillRect/>
          </a:stretch>
        </p:blipFill>
        <p:spPr bwMode="auto">
          <a:xfrm rot="1275947">
            <a:off x="2631872" y="1205903"/>
            <a:ext cx="3744912" cy="39830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pic>
        <p:nvPicPr>
          <p:cNvPr id="15364" name="Picture 5" descr="VERCOUTERE- REGIS- 1737 S1 I10"/>
          <p:cNvPicPr>
            <a:picLocks noChangeAspect="1" noChangeArrowheads="1"/>
          </p:cNvPicPr>
          <p:nvPr/>
        </p:nvPicPr>
        <p:blipFill rotWithShape="1">
          <a:blip r:embed="rId4"/>
          <a:srcRect r="12596"/>
          <a:stretch/>
        </p:blipFill>
        <p:spPr bwMode="auto">
          <a:xfrm>
            <a:off x="6270276" y="1027114"/>
            <a:ext cx="3570141" cy="408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 Box 7"/>
          <p:cNvSpPr txBox="1">
            <a:spLocks noChangeArrowheads="1"/>
          </p:cNvSpPr>
          <p:nvPr/>
        </p:nvSpPr>
        <p:spPr bwMode="auto">
          <a:xfrm>
            <a:off x="5147663" y="513855"/>
            <a:ext cx="18966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hours later</a:t>
            </a: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2309787" y="5214938"/>
            <a:ext cx="7497763" cy="114300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3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is brain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2E948B-FA39-EF6E-5586-240BBCAEE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CB42FE-D921-9147-BB35-A9747B6CE3A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213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Espace réservé du contenu 2"/>
          <p:cNvSpPr>
            <a:spLocks noGrp="1"/>
          </p:cNvSpPr>
          <p:nvPr>
            <p:ph sz="quarter" idx="12"/>
          </p:nvPr>
        </p:nvSpPr>
        <p:spPr>
          <a:xfrm>
            <a:off x="620184" y="1425600"/>
            <a:ext cx="10963200" cy="4525200"/>
          </a:xfrm>
        </p:spPr>
        <p:txBody>
          <a:bodyPr>
            <a:noAutofit/>
          </a:bodyPr>
          <a:lstStyle/>
          <a:p>
            <a:r>
              <a:rPr lang="en-GB" dirty="0"/>
              <a:t>15% of non-traumatic ICH occur in patients taking oral anticoagulants</a:t>
            </a:r>
            <a:r>
              <a:rPr lang="en-GB" baseline="30000" dirty="0">
                <a:solidFill>
                  <a:schemeClr val="tx2"/>
                </a:solidFill>
              </a:rPr>
              <a:t>1</a:t>
            </a:r>
            <a:r>
              <a:rPr lang="en-GB" dirty="0">
                <a:solidFill>
                  <a:schemeClr val="tx2"/>
                </a:solidFill>
              </a:rPr>
              <a:t>	</a:t>
            </a:r>
          </a:p>
          <a:p>
            <a:pPr marL="0" indent="0">
              <a:buNone/>
            </a:pPr>
            <a:endParaRPr lang="en-GB" dirty="0">
              <a:solidFill>
                <a:schemeClr val="tx2"/>
              </a:solidFill>
              <a:highlight>
                <a:srgbClr val="FFFF00"/>
              </a:highlight>
            </a:endParaRPr>
          </a:p>
          <a:p>
            <a:r>
              <a:rPr lang="en-GB" dirty="0">
                <a:solidFill>
                  <a:schemeClr val="tx2"/>
                </a:solidFill>
              </a:rPr>
              <a:t>26% of non-traumatic ICH occur in patients taking antiplatelet agents</a:t>
            </a:r>
            <a:r>
              <a:rPr lang="en-GB" baseline="30000" dirty="0">
                <a:solidFill>
                  <a:schemeClr val="tx2"/>
                </a:solidFill>
              </a:rPr>
              <a:t>2</a:t>
            </a:r>
          </a:p>
          <a:p>
            <a:endParaRPr lang="en-GB" dirty="0"/>
          </a:p>
          <a:p>
            <a:r>
              <a:rPr lang="en-GB" dirty="0"/>
              <a:t>ICH associated with antithrombotic use have a worse prognosis</a:t>
            </a:r>
            <a:r>
              <a:rPr lang="en-GB" baseline="30000" dirty="0"/>
              <a:t>3</a:t>
            </a:r>
            <a:r>
              <a:rPr lang="en-GB" dirty="0"/>
              <a:t>	</a:t>
            </a: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083553A7-7948-6C2F-A8BF-0E2E442F6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A frequent problem- ICH associated with antithrombotics 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B6A329E2-99E8-0624-EF9D-30019596160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 anchor="b"/>
          <a:lstStyle/>
          <a:p>
            <a:r>
              <a:rPr lang="en-GB" dirty="0">
                <a:solidFill>
                  <a:schemeClr val="tx2"/>
                </a:solidFill>
              </a:rPr>
              <a:t>ICH, intracerebral haemorrhage</a:t>
            </a:r>
          </a:p>
          <a:p>
            <a:r>
              <a:rPr lang="en-GB" dirty="0">
                <a:solidFill>
                  <a:schemeClr val="tx2"/>
                </a:solidFill>
              </a:rPr>
              <a:t>1. Dequatre-Ponchelle N, et al. Stroke. 2013;44:350–5; 2. Pasquini M, et al. Stroke. 2014;45:2643–8; </a:t>
            </a:r>
            <a:r>
              <a:rPr lang="en-GB" dirty="0">
                <a:solidFill>
                  <a:schemeClr val="tx2"/>
                </a:solidFill>
                <a:effectLst/>
              </a:rPr>
              <a:t>Baharoglu MI, et al. Front Neurol. 2021; 12: 684476</a:t>
            </a:r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E00E72-9F55-F77C-329B-67F364B4A9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</p:spPr>
        <p:txBody>
          <a:bodyPr/>
          <a:lstStyle/>
          <a:p>
            <a:fld id="{6ACB42FE-D921-9147-BB35-A9747B6CE3A5}" type="slidenum">
              <a:rPr lang="en-GB" smtClean="0"/>
              <a:pPr/>
              <a:t>25</a:t>
            </a:fld>
            <a:endParaRPr lang="en-GB" dirty="0"/>
          </a:p>
        </p:txBody>
      </p:sp>
      <p:grpSp>
        <p:nvGrpSpPr>
          <p:cNvPr id="6" name="Groupe 7"/>
          <p:cNvGrpSpPr>
            <a:grpSpLocks/>
          </p:cNvGrpSpPr>
          <p:nvPr/>
        </p:nvGrpSpPr>
        <p:grpSpPr bwMode="auto">
          <a:xfrm>
            <a:off x="11207729" y="198328"/>
            <a:ext cx="768085" cy="1086131"/>
            <a:chOff x="857256" y="4747921"/>
            <a:chExt cx="900000" cy="1357272"/>
          </a:xfrm>
        </p:grpSpPr>
        <p:pic>
          <p:nvPicPr>
            <p:cNvPr id="9" name="Picture 40" descr="lobaire ou profond volumineux jeune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82" t="8203" r="12732" b="3870"/>
            <a:stretch>
              <a:fillRect/>
            </a:stretch>
          </p:blipFill>
          <p:spPr bwMode="auto">
            <a:xfrm>
              <a:off x="857256" y="4747921"/>
              <a:ext cx="900000" cy="9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41"/>
            <p:cNvSpPr txBox="1">
              <a:spLocks noChangeArrowheads="1"/>
            </p:cNvSpPr>
            <p:nvPr/>
          </p:nvSpPr>
          <p:spPr bwMode="auto">
            <a:xfrm>
              <a:off x="857256" y="5605200"/>
              <a:ext cx="900000" cy="49999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defTabSz="4114697">
                <a:defRPr/>
              </a:pPr>
              <a:r>
                <a:rPr lang="en-GB" sz="1000" dirty="0">
                  <a:solidFill>
                    <a:srgbClr val="FF0066"/>
                  </a:solidFill>
                  <a:latin typeface="Comic Sans MS" pitchFamily="66" charset="0"/>
                  <a:ea typeface="ＭＳ Ｐゴシック" charset="-128"/>
                  <a:cs typeface="Lucida Sans Unicode" pitchFamily="34" charset="0"/>
                </a:rPr>
                <a:t>Registre PITCH</a:t>
              </a:r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9715637" y="5733257"/>
            <a:ext cx="498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CC</a:t>
            </a:r>
          </a:p>
          <a:p>
            <a:pPr algn="ctr"/>
            <a:r>
              <a:rPr lang="en-GB" sz="1200" b="1" dirty="0">
                <a:solidFill>
                  <a:schemeClr val="bg1"/>
                </a:solidFill>
              </a:rPr>
              <a:t>2019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4517E6F-DA0B-8F42-9DBB-C83030F1CAE3}"/>
              </a:ext>
            </a:extLst>
          </p:cNvPr>
          <p:cNvSpPr txBox="1"/>
          <p:nvPr/>
        </p:nvSpPr>
        <p:spPr>
          <a:xfrm>
            <a:off x="10926242" y="5733257"/>
            <a:ext cx="562975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3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</a:t>
            </a:r>
          </a:p>
          <a:p>
            <a:pPr algn="ctr"/>
            <a:r>
              <a:rPr lang="en-GB" sz="13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1310723282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quarter" idx="12"/>
          </p:nvPr>
        </p:nvSpPr>
        <p:spPr>
          <a:xfrm>
            <a:off x="620713" y="1425575"/>
            <a:ext cx="5763319" cy="4525963"/>
          </a:xfrm>
        </p:spPr>
        <p:txBody>
          <a:bodyPr>
            <a:normAutofit/>
          </a:bodyPr>
          <a:lstStyle/>
          <a:p>
            <a:r>
              <a:rPr lang="en-GB" dirty="0"/>
              <a:t>Act on haemostasis </a:t>
            </a:r>
          </a:p>
          <a:p>
            <a:pPr lvl="1"/>
            <a:r>
              <a:rPr lang="en-GB" dirty="0"/>
              <a:t>Yes – if confirmed haemostatic disorders (anticoagulation) </a:t>
            </a:r>
          </a:p>
          <a:p>
            <a:pPr lvl="1"/>
            <a:r>
              <a:rPr lang="en-GB" dirty="0"/>
              <a:t>No – if ICH under antiplatelet therapy </a:t>
            </a:r>
            <a:br>
              <a:rPr lang="en-GB" dirty="0"/>
            </a:br>
            <a:r>
              <a:rPr lang="en-GB" dirty="0"/>
              <a:t>(Lancet 2016) </a:t>
            </a:r>
            <a:r>
              <a:rPr lang="en-GB" dirty="0">
                <a:sym typeface="Wingdings" pitchFamily="2" charset="2"/>
              </a:rPr>
              <a:t></a:t>
            </a:r>
            <a:r>
              <a:rPr lang="en-GB" dirty="0"/>
              <a:t> No platelet transfusions</a:t>
            </a:r>
          </a:p>
          <a:p>
            <a:pPr lvl="1"/>
            <a:endParaRPr lang="en-GB" dirty="0"/>
          </a:p>
          <a:p>
            <a:r>
              <a:rPr lang="en-GB" dirty="0"/>
              <a:t>Maybe Haemostatic agents? (tranexamic acid, desmopressin)</a:t>
            </a:r>
          </a:p>
          <a:p>
            <a:endParaRPr lang="en-GB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393EBDDE-95B3-9744-96CC-7D3C801EA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How can we fight against haematoma expansion?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94549-44D9-4711-D417-07FFAFD49E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</p:spPr>
        <p:txBody>
          <a:bodyPr/>
          <a:lstStyle/>
          <a:p>
            <a:fld id="{6ACB42FE-D921-9147-BB35-A9747B6CE3A5}" type="slidenum">
              <a:rPr lang="en-GB" smtClean="0"/>
              <a:pPr/>
              <a:t>26</a:t>
            </a:fld>
            <a:endParaRPr lang="en-GB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b="10864"/>
          <a:stretch/>
        </p:blipFill>
        <p:spPr>
          <a:xfrm>
            <a:off x="6967635" y="1613520"/>
            <a:ext cx="4240933" cy="4058911"/>
          </a:xfrm>
          <a:prstGeom prst="rect">
            <a:avLst/>
          </a:prstGeom>
        </p:spPr>
      </p:pic>
      <p:sp>
        <p:nvSpPr>
          <p:cNvPr id="2" name="Content Placeholder 20">
            <a:extLst>
              <a:ext uri="{FF2B5EF4-FFF2-40B4-BE49-F238E27FC236}">
                <a16:creationId xmlns:a16="http://schemas.microsoft.com/office/drawing/2014/main" id="{4BD0574E-2452-49B8-11B9-58FA2924F00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 anchor="b"/>
          <a:lstStyle/>
          <a:p>
            <a:r>
              <a:rPr lang="en-GB" dirty="0">
                <a:solidFill>
                  <a:schemeClr val="tx2"/>
                </a:solidFill>
              </a:rPr>
              <a:t>ICH, intracerebral haemorrhage</a:t>
            </a:r>
          </a:p>
          <a:p>
            <a:r>
              <a:rPr lang="en-GB" dirty="0">
                <a:solidFill>
                  <a:schemeClr val="tx2"/>
                </a:solidFill>
              </a:rPr>
              <a:t>Baharoglu MI, et al. Lancet. 2016; 387:857–64</a:t>
            </a:r>
          </a:p>
        </p:txBody>
      </p:sp>
    </p:spTree>
    <p:extLst>
      <p:ext uri="{BB962C8B-B14F-4D97-AF65-F5344CB8AC3E}">
        <p14:creationId xmlns:p14="http://schemas.microsoft.com/office/powerpoint/2010/main" val="3062128255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3C32BA-6FF3-A745-8AAD-F980DD9B4E1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713" y="2561579"/>
            <a:ext cx="10963275" cy="3216064"/>
          </a:xfrm>
        </p:spPr>
        <p:txBody>
          <a:bodyPr>
            <a:noAutofit/>
          </a:bodyPr>
          <a:lstStyle/>
          <a:p>
            <a:r>
              <a:rPr lang="en-GB" dirty="0"/>
              <a:t>Control blood pressure </a:t>
            </a:r>
          </a:p>
          <a:p>
            <a:r>
              <a:rPr lang="en-GB" dirty="0"/>
              <a:t>A 10 mmHg decrease in systolic blood pressure </a:t>
            </a:r>
          </a:p>
          <a:p>
            <a:pPr>
              <a:buFont typeface="Wingdings" pitchFamily="2" charset="2"/>
              <a:buChar char="à"/>
            </a:pPr>
            <a:r>
              <a:rPr lang="en-GB" dirty="0"/>
              <a:t>A 10% increase in the probability of a better functional prognosis</a:t>
            </a:r>
            <a:endParaRPr lang="en-GB" dirty="0">
              <a:sym typeface="Wingdings" pitchFamily="2" charset="2"/>
            </a:endParaRPr>
          </a:p>
          <a:p>
            <a:r>
              <a:rPr lang="en-GB" dirty="0"/>
              <a:t>Target systolic blood pressure: 130 mmHg </a:t>
            </a:r>
          </a:p>
          <a:p>
            <a:r>
              <a:rPr lang="en-GB" dirty="0"/>
              <a:t>As soon as possible </a:t>
            </a:r>
          </a:p>
          <a:p>
            <a:r>
              <a:rPr lang="en-GB" dirty="0"/>
              <a:t>Demonstration of a concept – No specific agent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8DAC106-B5C2-414C-A3AB-6B23C1550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150" y="835229"/>
            <a:ext cx="6997700" cy="16891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C034C4E-376D-4543-9E42-9E773F53C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280" y="1438836"/>
            <a:ext cx="1219200" cy="2413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255825D-4140-904F-B673-D90B8D4B4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408" y="2658919"/>
            <a:ext cx="1735807" cy="315838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2ED0646-DCDB-EA4B-BD9A-A9F60099BD34}"/>
              </a:ext>
            </a:extLst>
          </p:cNvPr>
          <p:cNvSpPr txBox="1"/>
          <p:nvPr/>
        </p:nvSpPr>
        <p:spPr>
          <a:xfrm>
            <a:off x="3122975" y="5866942"/>
            <a:ext cx="5946051" cy="4001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 « Door to Needle » &amp; « Door to Target »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8EDCE1BB-F813-8CB8-0659-2E2AC04465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FECEDF4A-B4C7-4F28-203A-DBF4FDA22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Blood pressure management: After Ich</a:t>
            </a:r>
          </a:p>
        </p:txBody>
      </p:sp>
      <p:sp>
        <p:nvSpPr>
          <p:cNvPr id="2" name="Content Placeholder 20">
            <a:extLst>
              <a:ext uri="{FF2B5EF4-FFF2-40B4-BE49-F238E27FC236}">
                <a16:creationId xmlns:a16="http://schemas.microsoft.com/office/drawing/2014/main" id="{526E1EBC-17B7-F180-6A55-9FAE51560FA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 anchor="b"/>
          <a:lstStyle/>
          <a:p>
            <a:r>
              <a:rPr lang="en-GB" dirty="0">
                <a:solidFill>
                  <a:schemeClr val="tx2"/>
                </a:solidFill>
              </a:rPr>
              <a:t>Moullaali TJ, et al. Lancet Neurol. 2019; 18:2605–13</a:t>
            </a:r>
          </a:p>
        </p:txBody>
      </p:sp>
    </p:spTree>
    <p:extLst>
      <p:ext uri="{BB962C8B-B14F-4D97-AF65-F5344CB8AC3E}">
        <p14:creationId xmlns:p14="http://schemas.microsoft.com/office/powerpoint/2010/main" val="3554767476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Image result for hands up voting">
            <a:extLst>
              <a:ext uri="{FF2B5EF4-FFF2-40B4-BE49-F238E27FC236}">
                <a16:creationId xmlns:a16="http://schemas.microsoft.com/office/drawing/2014/main" id="{9BEDDC24-0ACC-CC4D-9D89-FF54222498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1"/>
          <a:stretch/>
        </p:blipFill>
        <p:spPr bwMode="auto">
          <a:xfrm>
            <a:off x="4382916" y="5267602"/>
            <a:ext cx="3426169" cy="152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280FAB5-ACE1-DB8A-6E9F-FBADA7D8A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214362"/>
            <a:ext cx="10972800" cy="702470"/>
          </a:xfrm>
        </p:spPr>
        <p:txBody>
          <a:bodyPr>
            <a:normAutofit/>
          </a:bodyPr>
          <a:lstStyle/>
          <a:p>
            <a:r>
              <a:rPr lang="en-GB" dirty="0"/>
              <a:t>The patient has improved clinically. What is your prescription at discharge?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3BCA5B9-AD56-5140-35C6-8B727B9FD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>
            <a:normAutofit/>
          </a:bodyPr>
          <a:lstStyle/>
          <a:p>
            <a:r>
              <a:rPr lang="en-GB" dirty="0"/>
              <a:t>Poll question 3:</a:t>
            </a:r>
            <a:br>
              <a:rPr lang="en-GB" dirty="0"/>
            </a:br>
            <a:endParaRPr lang="en-GB" dirty="0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83CD7C05-F044-D78F-C313-B592F097262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9125" y="2420888"/>
            <a:ext cx="10963275" cy="3525887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en-GB" altLang="ko-KR" sz="2400" dirty="0"/>
              <a:t>Suspend antiplatelet agents for 6 months</a:t>
            </a:r>
          </a:p>
          <a:p>
            <a:pPr marL="457200" indent="-457200">
              <a:buFont typeface="+mj-lt"/>
              <a:buAutoNum type="alphaUcPeriod"/>
            </a:pPr>
            <a:r>
              <a:rPr lang="en-GB" altLang="ko-KR" sz="2400" dirty="0"/>
              <a:t>Avoid Statins </a:t>
            </a:r>
          </a:p>
          <a:p>
            <a:pPr marL="457200" indent="-457200">
              <a:buFont typeface="+mj-lt"/>
              <a:buAutoNum type="alphaUcPeriod"/>
            </a:pPr>
            <a:r>
              <a:rPr lang="en-GB" altLang="ko-KR" sz="2400" b="1" dirty="0"/>
              <a:t>Administer blood pressure-lowering treatment </a:t>
            </a:r>
            <a:r>
              <a:rPr lang="en-GB" sz="2400" dirty="0">
                <a:solidFill>
                  <a:schemeClr val="accent2"/>
                </a:solidFill>
              </a:rPr>
              <a:t>✅</a:t>
            </a:r>
          </a:p>
          <a:p>
            <a:pPr marL="0" indent="0">
              <a:buNone/>
            </a:pPr>
            <a:endParaRPr lang="en-GB" altLang="ko-KR" sz="2400" b="1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547A5E04-E3EB-7146-2D27-EC88F14753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57028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8D66513-C15E-C951-A476-DE2EDF18C04B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anchor="b"/>
          <a:lstStyle/>
          <a:p>
            <a:r>
              <a:rPr lang="en-GB" dirty="0">
                <a:solidFill>
                  <a:schemeClr val="tx2"/>
                </a:solidFill>
              </a:rPr>
              <a:t>APD, antiplatelet drug; VKA, vitamin K antagonist</a:t>
            </a:r>
          </a:p>
          <a:p>
            <a:r>
              <a:rPr lang="en-GB" dirty="0">
                <a:solidFill>
                  <a:schemeClr val="tx2"/>
                </a:solidFill>
              </a:rPr>
              <a:t>Pasquini M, et al. Stroke. 2014;45:2643–8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B0BB15-0ACE-9D18-5B79-510CB685DC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</p:spPr>
        <p:txBody>
          <a:bodyPr/>
          <a:lstStyle/>
          <a:p>
            <a:fld id="{6ACB42FE-D921-9147-BB35-A9747B6CE3A5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13A8BB8B-E73E-3F20-DA99-F4841CB26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2"/>
                </a:solidFill>
                <a:effectLst/>
              </a:rPr>
              <a:t>Proportions re-starting anti-thrombotic drugs after ICH varies among countries</a:t>
            </a:r>
          </a:p>
        </p:txBody>
      </p:sp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7CC99727-0A4B-BD61-636F-AFAFE5740465}"/>
              </a:ext>
            </a:extLst>
          </p:cNvPr>
          <p:cNvGraphicFramePr/>
          <p:nvPr/>
        </p:nvGraphicFramePr>
        <p:xfrm>
          <a:off x="6352480" y="2104224"/>
          <a:ext cx="2335808" cy="1557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3482CEA1-AA71-D425-F0D3-AE5ABF6067DE}"/>
              </a:ext>
            </a:extLst>
          </p:cNvPr>
          <p:cNvGraphicFramePr/>
          <p:nvPr/>
        </p:nvGraphicFramePr>
        <p:xfrm>
          <a:off x="8008664" y="2104224"/>
          <a:ext cx="2335808" cy="1557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5B2EF34F-2354-2353-94D0-153B493665AE}"/>
              </a:ext>
            </a:extLst>
          </p:cNvPr>
          <p:cNvGraphicFramePr/>
          <p:nvPr/>
        </p:nvGraphicFramePr>
        <p:xfrm>
          <a:off x="9634836" y="2104224"/>
          <a:ext cx="2335808" cy="1557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2733AC54-C4EF-8C01-684E-14C6D0CBBF50}"/>
              </a:ext>
            </a:extLst>
          </p:cNvPr>
          <p:cNvSpPr txBox="1"/>
          <p:nvPr/>
        </p:nvSpPr>
        <p:spPr>
          <a:xfrm>
            <a:off x="7345785" y="3588858"/>
            <a:ext cx="349198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11%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EDDF7F-8660-B6E2-EDDD-332D1D8283D1}"/>
              </a:ext>
            </a:extLst>
          </p:cNvPr>
          <p:cNvSpPr txBox="1"/>
          <p:nvPr/>
        </p:nvSpPr>
        <p:spPr>
          <a:xfrm>
            <a:off x="8997032" y="3588858"/>
            <a:ext cx="35907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15%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6A77D2-EF01-E41A-905D-D337DC4913D5}"/>
              </a:ext>
            </a:extLst>
          </p:cNvPr>
          <p:cNvSpPr txBox="1"/>
          <p:nvPr/>
        </p:nvSpPr>
        <p:spPr>
          <a:xfrm>
            <a:off x="10623204" y="3588858"/>
            <a:ext cx="35907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18%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01CD47C-5AAE-1D3F-073D-19FB691D066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158941" y="1628800"/>
            <a:ext cx="722887" cy="49918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E283886-7707-DA46-DA3E-13EFD54DDF08}"/>
              </a:ext>
            </a:extLst>
          </p:cNvPr>
          <p:cNvSpPr txBox="1"/>
          <p:nvPr/>
        </p:nvSpPr>
        <p:spPr>
          <a:xfrm>
            <a:off x="9390495" y="4136853"/>
            <a:ext cx="246541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Overall proportion of restarting: 20%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B6779F-7217-9475-AB68-4455F0A1E59C}"/>
              </a:ext>
            </a:extLst>
          </p:cNvPr>
          <p:cNvSpPr txBox="1"/>
          <p:nvPr/>
        </p:nvSpPr>
        <p:spPr>
          <a:xfrm>
            <a:off x="6744891" y="4136853"/>
            <a:ext cx="78547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Amsterdam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E52046E-85A8-D76A-F1DC-DE7C00A9B1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81583" y="1628800"/>
            <a:ext cx="642315" cy="49918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2F76C41-63A8-5ED4-C101-111482F97BC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601412" y="3988072"/>
            <a:ext cx="722887" cy="48326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3FF14EF-2805-9CF9-52FE-4FA7DB4AD7E9}"/>
              </a:ext>
            </a:extLst>
          </p:cNvPr>
          <p:cNvSpPr txBox="1"/>
          <p:nvPr/>
        </p:nvSpPr>
        <p:spPr>
          <a:xfrm>
            <a:off x="8424848" y="4136853"/>
            <a:ext cx="49532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Utrecht</a:t>
            </a:r>
          </a:p>
        </p:txBody>
      </p:sp>
      <p:graphicFrame>
        <p:nvGraphicFramePr>
          <p:cNvPr id="32" name="Chart 31">
            <a:extLst>
              <a:ext uri="{FF2B5EF4-FFF2-40B4-BE49-F238E27FC236}">
                <a16:creationId xmlns:a16="http://schemas.microsoft.com/office/drawing/2014/main" id="{992CFA42-AC79-2400-7356-C80397678CC7}"/>
              </a:ext>
            </a:extLst>
          </p:cNvPr>
          <p:cNvGraphicFramePr/>
          <p:nvPr/>
        </p:nvGraphicFramePr>
        <p:xfrm>
          <a:off x="5969722" y="4408480"/>
          <a:ext cx="2335808" cy="1557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85DB6BFD-8266-FF6E-239D-DF8F47B02A80}"/>
              </a:ext>
            </a:extLst>
          </p:cNvPr>
          <p:cNvSpPr txBox="1"/>
          <p:nvPr/>
        </p:nvSpPr>
        <p:spPr>
          <a:xfrm>
            <a:off x="6958090" y="5893114"/>
            <a:ext cx="35907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20%</a:t>
            </a:r>
          </a:p>
        </p:txBody>
      </p:sp>
      <p:graphicFrame>
        <p:nvGraphicFramePr>
          <p:cNvPr id="34" name="Chart 33">
            <a:extLst>
              <a:ext uri="{FF2B5EF4-FFF2-40B4-BE49-F238E27FC236}">
                <a16:creationId xmlns:a16="http://schemas.microsoft.com/office/drawing/2014/main" id="{EDF4ACF1-4DDA-8CA4-673A-E576CC956D5D}"/>
              </a:ext>
            </a:extLst>
          </p:cNvPr>
          <p:cNvGraphicFramePr/>
          <p:nvPr/>
        </p:nvGraphicFramePr>
        <p:xfrm>
          <a:off x="7504608" y="4408480"/>
          <a:ext cx="2335808" cy="1557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01FA8F7E-7E5A-D3A4-A5D9-53878D09B86D}"/>
              </a:ext>
            </a:extLst>
          </p:cNvPr>
          <p:cNvSpPr txBox="1"/>
          <p:nvPr/>
        </p:nvSpPr>
        <p:spPr>
          <a:xfrm>
            <a:off x="8492976" y="5893114"/>
            <a:ext cx="35907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GB" sz="14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45%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15734FC-2A53-09C9-DCCA-D78A2D288E9B}"/>
              </a:ext>
            </a:extLst>
          </p:cNvPr>
          <p:cNvSpPr txBox="1"/>
          <p:nvPr/>
        </p:nvSpPr>
        <p:spPr>
          <a:xfrm>
            <a:off x="9405968" y="4733840"/>
            <a:ext cx="2564676" cy="1149921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GB" sz="1400" dirty="0">
                <a:effectLst/>
                <a:latin typeface="Helvetica" pitchFamily="2" charset="0"/>
              </a:rPr>
              <a:t>Proportions in whom anti-thrombotic drugs were restarted differed according to cohort of origin</a:t>
            </a:r>
          </a:p>
          <a:p>
            <a:pPr algn="l"/>
            <a:r>
              <a:rPr lang="en-GB" sz="14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p&lt;0.001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F22054D-0290-1F61-3BA6-DBA049675D5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815125" y="1661524"/>
            <a:ext cx="722887" cy="433732"/>
          </a:xfrm>
          <a:prstGeom prst="rect">
            <a:avLst/>
          </a:prstGeom>
        </p:spPr>
      </p:pic>
      <p:sp>
        <p:nvSpPr>
          <p:cNvPr id="45" name="Line 5">
            <a:extLst>
              <a:ext uri="{FF2B5EF4-FFF2-40B4-BE49-F238E27FC236}">
                <a16:creationId xmlns:a16="http://schemas.microsoft.com/office/drawing/2014/main" id="{8E94BC23-8D73-0D09-1827-6D6A5F2F25D4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2515771" y="2727874"/>
            <a:ext cx="1116000" cy="0"/>
          </a:xfrm>
          <a:prstGeom prst="line">
            <a:avLst/>
          </a:prstGeom>
          <a:noFill/>
          <a:ln w="2540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Rounded Rectangle 14">
            <a:extLst>
              <a:ext uri="{FF2B5EF4-FFF2-40B4-BE49-F238E27FC236}">
                <a16:creationId xmlns:a16="http://schemas.microsoft.com/office/drawing/2014/main" id="{38F3DDD4-D148-C68C-3950-D03B509D1A28}"/>
              </a:ext>
            </a:extLst>
          </p:cNvPr>
          <p:cNvSpPr/>
          <p:nvPr/>
        </p:nvSpPr>
        <p:spPr>
          <a:xfrm>
            <a:off x="1958671" y="4779712"/>
            <a:ext cx="2064790" cy="612000"/>
          </a:xfrm>
          <a:prstGeom prst="roundRect">
            <a:avLst>
              <a:gd name="adj" fmla="val 16063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45718" rIns="36000" bIns="45718" anchor="ctr"/>
          <a:lstStyle/>
          <a:p>
            <a:pPr marL="0" marR="0" lvl="0" indent="0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C74F"/>
              </a:buClr>
              <a:buSzTx/>
              <a:buFontTx/>
              <a:buNone/>
              <a:tabLst/>
              <a:defRPr/>
            </a:pPr>
            <a:r>
              <a:rPr kumimoji="0" lang="en-GB" sz="100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29 (14%) restarted VKA</a:t>
            </a:r>
          </a:p>
          <a:p>
            <a:pPr marL="0" marR="0" lvl="0" indent="0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C74F"/>
              </a:buClr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23 (11%) were switched to APD</a:t>
            </a:r>
          </a:p>
          <a:p>
            <a:pPr marL="0" marR="0" lvl="0" indent="0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C74F"/>
              </a:buClr>
              <a:buSzTx/>
              <a:buFontTx/>
              <a:buNone/>
              <a:tabLst/>
              <a:defRPr/>
            </a:pPr>
            <a:r>
              <a:rPr kumimoji="0" lang="en-GB" sz="100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1 (0.5%) restarted VKA and APD</a:t>
            </a:r>
          </a:p>
        </p:txBody>
      </p:sp>
      <p:sp>
        <p:nvSpPr>
          <p:cNvPr id="51" name="Rounded Rectangle 14">
            <a:extLst>
              <a:ext uri="{FF2B5EF4-FFF2-40B4-BE49-F238E27FC236}">
                <a16:creationId xmlns:a16="http://schemas.microsoft.com/office/drawing/2014/main" id="{6CAE8FC2-0B41-1F30-4264-BC7B101F5017}"/>
              </a:ext>
            </a:extLst>
          </p:cNvPr>
          <p:cNvSpPr/>
          <p:nvPr/>
        </p:nvSpPr>
        <p:spPr>
          <a:xfrm>
            <a:off x="329357" y="4779712"/>
            <a:ext cx="1476000" cy="612000"/>
          </a:xfrm>
          <a:prstGeom prst="roundRect">
            <a:avLst>
              <a:gd name="adj" fmla="val 16063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45718" rIns="36000" bIns="45718" anchor="t" anchorCtr="0"/>
          <a:lstStyle/>
          <a:p>
            <a:pPr marL="0" marR="0" lvl="0" indent="0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C74F"/>
              </a:buClr>
              <a:buSzTx/>
              <a:buFontTx/>
              <a:buNone/>
              <a:tabLst/>
              <a:defRPr/>
            </a:pPr>
            <a:r>
              <a:rPr kumimoji="0" lang="en-GB" sz="100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32 (14%) restarted APD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A308D9E-3B0F-E55F-0FBC-84E384609A55}"/>
              </a:ext>
            </a:extLst>
          </p:cNvPr>
          <p:cNvSpPr txBox="1"/>
          <p:nvPr/>
        </p:nvSpPr>
        <p:spPr>
          <a:xfrm>
            <a:off x="1715641" y="4167239"/>
            <a:ext cx="75020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C74F"/>
              </a:buClr>
              <a:buSzTx/>
              <a:buFontTx/>
              <a:buNone/>
              <a:tabLst/>
              <a:defRPr/>
            </a:pPr>
            <a:r>
              <a:rPr kumimoji="0" lang="en-GB" sz="100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204 (86%)</a:t>
            </a:r>
            <a:br>
              <a:rPr kumimoji="0" lang="en-GB" sz="100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kumimoji="0" lang="en-GB" sz="100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stopped APD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8AFFBE9-E70D-B6B2-BEF8-40A1D2FAC91E}"/>
              </a:ext>
            </a:extLst>
          </p:cNvPr>
          <p:cNvSpPr txBox="1"/>
          <p:nvPr/>
        </p:nvSpPr>
        <p:spPr>
          <a:xfrm>
            <a:off x="3423115" y="4167239"/>
            <a:ext cx="74219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C74F"/>
              </a:buClr>
              <a:buSzTx/>
              <a:buFontTx/>
              <a:buNone/>
              <a:tabLst/>
              <a:defRPr/>
            </a:pPr>
            <a:r>
              <a:rPr kumimoji="0" lang="en-GB" sz="100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153 (75%)</a:t>
            </a:r>
            <a:br>
              <a:rPr kumimoji="0" lang="en-GB" sz="100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kumimoji="0" lang="en-GB" sz="100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stopped VKA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C5BD54D-5166-5D38-D65E-CD05BA19D66C}"/>
              </a:ext>
            </a:extLst>
          </p:cNvPr>
          <p:cNvSpPr txBox="1"/>
          <p:nvPr/>
        </p:nvSpPr>
        <p:spPr>
          <a:xfrm>
            <a:off x="4989944" y="4167239"/>
            <a:ext cx="742191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C74F"/>
              </a:buClr>
              <a:buSzTx/>
              <a:buFontTx/>
              <a:buNone/>
              <a:tabLst/>
              <a:defRPr/>
            </a:pPr>
            <a:r>
              <a:rPr kumimoji="0" lang="en-GB" sz="100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16 (59%)</a:t>
            </a:r>
            <a:br>
              <a:rPr kumimoji="0" lang="en-GB" sz="100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kumimoji="0" lang="en-GB" sz="100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stopped VKA</a:t>
            </a:r>
          </a:p>
          <a:p>
            <a:pPr marL="0" marR="0" lvl="0" indent="0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C74F"/>
              </a:buClr>
              <a:buSzTx/>
              <a:buFontTx/>
              <a:buNone/>
              <a:tabLst/>
              <a:defRPr/>
            </a:pPr>
            <a:r>
              <a:rPr lang="en-GB" sz="1000" dirty="0"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and APD</a:t>
            </a:r>
            <a:endParaRPr kumimoji="0" lang="en-GB" sz="100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55" name="Line 5">
            <a:extLst>
              <a:ext uri="{FF2B5EF4-FFF2-40B4-BE49-F238E27FC236}">
                <a16:creationId xmlns:a16="http://schemas.microsoft.com/office/drawing/2014/main" id="{9351E54E-2B8D-3E6D-D530-82EB442CB8E9}"/>
              </a:ext>
            </a:extLst>
          </p:cNvPr>
          <p:cNvSpPr>
            <a:spLocks noChangeShapeType="1"/>
          </p:cNvSpPr>
          <p:nvPr/>
        </p:nvSpPr>
        <p:spPr bwMode="auto">
          <a:xfrm>
            <a:off x="1346400" y="4266430"/>
            <a:ext cx="2880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Rounded Rectangle 14">
            <a:extLst>
              <a:ext uri="{FF2B5EF4-FFF2-40B4-BE49-F238E27FC236}">
                <a16:creationId xmlns:a16="http://schemas.microsoft.com/office/drawing/2014/main" id="{5F56E25D-D5C7-64B5-EC9A-0727D83D0CF2}"/>
              </a:ext>
            </a:extLst>
          </p:cNvPr>
          <p:cNvSpPr/>
          <p:nvPr/>
        </p:nvSpPr>
        <p:spPr>
          <a:xfrm>
            <a:off x="4176776" y="4791026"/>
            <a:ext cx="1872000" cy="612000"/>
          </a:xfrm>
          <a:prstGeom prst="roundRect">
            <a:avLst>
              <a:gd name="adj" fmla="val 16063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45718" rIns="36000" bIns="45718" anchor="ctr"/>
          <a:lstStyle/>
          <a:p>
            <a:pPr marL="0" marR="0" lvl="0" indent="0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C74F"/>
              </a:buClr>
              <a:buSzTx/>
              <a:buFontTx/>
              <a:buNone/>
              <a:tabLst/>
              <a:defRPr/>
            </a:pPr>
            <a:r>
              <a:rPr kumimoji="0" lang="en-GB" sz="100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8 (30%) restarted APD only</a:t>
            </a:r>
          </a:p>
          <a:p>
            <a:pPr marL="0" marR="0" lvl="0" indent="0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C74F"/>
              </a:buClr>
              <a:buSzTx/>
              <a:buFontTx/>
              <a:buNone/>
              <a:tabLst/>
              <a:defRPr/>
            </a:pPr>
            <a:r>
              <a:rPr lang="en-GB" sz="1000" dirty="0"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2 (7%) restarted VKA only</a:t>
            </a:r>
          </a:p>
          <a:p>
            <a:pPr marL="0" marR="0" lvl="0" indent="0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C74F"/>
              </a:buClr>
              <a:buSzTx/>
              <a:buFontTx/>
              <a:buNone/>
              <a:tabLst/>
              <a:defRPr/>
            </a:pPr>
            <a:r>
              <a:rPr kumimoji="0" lang="en-GB" sz="100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1 (4%) restarted VKA and APD</a:t>
            </a:r>
          </a:p>
        </p:txBody>
      </p:sp>
      <p:sp>
        <p:nvSpPr>
          <p:cNvPr id="42" name="Rounded Rectangle 14">
            <a:extLst>
              <a:ext uri="{FF2B5EF4-FFF2-40B4-BE49-F238E27FC236}">
                <a16:creationId xmlns:a16="http://schemas.microsoft.com/office/drawing/2014/main" id="{80585B0F-17D2-4752-F985-E2229A9E36C7}"/>
              </a:ext>
            </a:extLst>
          </p:cNvPr>
          <p:cNvSpPr/>
          <p:nvPr/>
        </p:nvSpPr>
        <p:spPr>
          <a:xfrm>
            <a:off x="769515" y="1733863"/>
            <a:ext cx="4608512" cy="499181"/>
          </a:xfrm>
          <a:prstGeom prst="roundRect">
            <a:avLst>
              <a:gd name="adj" fmla="val 20424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45718" rIns="72000" bIns="45718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C74F"/>
              </a:buClr>
              <a:buSzTx/>
              <a:buFontTx/>
              <a:buNone/>
              <a:tabLst/>
              <a:defRPr/>
            </a:pPr>
            <a:r>
              <a:rPr kumimoji="0" lang="en-GB" sz="130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469 survivors at discharge had taken antithrombotic drugs</a:t>
            </a:r>
          </a:p>
        </p:txBody>
      </p:sp>
      <p:sp>
        <p:nvSpPr>
          <p:cNvPr id="57" name="Line 5">
            <a:extLst>
              <a:ext uri="{FF2B5EF4-FFF2-40B4-BE49-F238E27FC236}">
                <a16:creationId xmlns:a16="http://schemas.microsoft.com/office/drawing/2014/main" id="{602C2896-BDA9-3047-837B-E47183486652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4445793" y="3079468"/>
            <a:ext cx="412814" cy="0"/>
          </a:xfrm>
          <a:prstGeom prst="line">
            <a:avLst/>
          </a:prstGeom>
          <a:noFill/>
          <a:ln w="2540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Line 5">
            <a:extLst>
              <a:ext uri="{FF2B5EF4-FFF2-40B4-BE49-F238E27FC236}">
                <a16:creationId xmlns:a16="http://schemas.microsoft.com/office/drawing/2014/main" id="{9ADE30BD-6B17-414E-45D4-EC5725158BB0}"/>
              </a:ext>
            </a:extLst>
          </p:cNvPr>
          <p:cNvSpPr>
            <a:spLocks noChangeShapeType="1"/>
          </p:cNvSpPr>
          <p:nvPr/>
        </p:nvSpPr>
        <p:spPr bwMode="auto">
          <a:xfrm>
            <a:off x="1346400" y="2873058"/>
            <a:ext cx="3319200" cy="0"/>
          </a:xfrm>
          <a:prstGeom prst="line">
            <a:avLst/>
          </a:prstGeom>
          <a:noFill/>
          <a:ln w="25400" cmpd="sng">
            <a:solidFill>
              <a:schemeClr val="tx1"/>
            </a:solidFill>
            <a:round/>
            <a:headEnd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Line 5">
            <a:extLst>
              <a:ext uri="{FF2B5EF4-FFF2-40B4-BE49-F238E27FC236}">
                <a16:creationId xmlns:a16="http://schemas.microsoft.com/office/drawing/2014/main" id="{B2C2E80E-3A3E-D06A-0977-CB7A5FE593F1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1146968" y="3079468"/>
            <a:ext cx="412814" cy="0"/>
          </a:xfrm>
          <a:prstGeom prst="line">
            <a:avLst/>
          </a:prstGeom>
          <a:noFill/>
          <a:ln w="2540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Line 5">
            <a:extLst>
              <a:ext uri="{FF2B5EF4-FFF2-40B4-BE49-F238E27FC236}">
                <a16:creationId xmlns:a16="http://schemas.microsoft.com/office/drawing/2014/main" id="{BEB1DCBA-CAAE-F181-004C-7CF73ECABAA3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874401" y="4283276"/>
            <a:ext cx="957948" cy="0"/>
          </a:xfrm>
          <a:prstGeom prst="line">
            <a:avLst/>
          </a:prstGeom>
          <a:noFill/>
          <a:ln w="2540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Line 5">
            <a:extLst>
              <a:ext uri="{FF2B5EF4-FFF2-40B4-BE49-F238E27FC236}">
                <a16:creationId xmlns:a16="http://schemas.microsoft.com/office/drawing/2014/main" id="{DF6B70F0-170E-94EB-A4B4-31359566A0CC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2594797" y="4283276"/>
            <a:ext cx="957948" cy="0"/>
          </a:xfrm>
          <a:prstGeom prst="line">
            <a:avLst/>
          </a:prstGeom>
          <a:noFill/>
          <a:ln w="2540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2" name="Line 5">
            <a:extLst>
              <a:ext uri="{FF2B5EF4-FFF2-40B4-BE49-F238E27FC236}">
                <a16:creationId xmlns:a16="http://schemas.microsoft.com/office/drawing/2014/main" id="{3CBFE56C-7B66-0121-B935-91C45DD9DBE5}"/>
              </a:ext>
            </a:extLst>
          </p:cNvPr>
          <p:cNvSpPr>
            <a:spLocks noChangeShapeType="1"/>
          </p:cNvSpPr>
          <p:nvPr/>
        </p:nvSpPr>
        <p:spPr bwMode="auto">
          <a:xfrm>
            <a:off x="3073600" y="4266430"/>
            <a:ext cx="2880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Line 5">
            <a:extLst>
              <a:ext uri="{FF2B5EF4-FFF2-40B4-BE49-F238E27FC236}">
                <a16:creationId xmlns:a16="http://schemas.microsoft.com/office/drawing/2014/main" id="{F6C21791-8AF2-1EA8-AD29-D8857D886BFF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4173226" y="4283276"/>
            <a:ext cx="957948" cy="0"/>
          </a:xfrm>
          <a:prstGeom prst="line">
            <a:avLst/>
          </a:prstGeom>
          <a:noFill/>
          <a:ln w="25400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4" name="Line 5">
            <a:extLst>
              <a:ext uri="{FF2B5EF4-FFF2-40B4-BE49-F238E27FC236}">
                <a16:creationId xmlns:a16="http://schemas.microsoft.com/office/drawing/2014/main" id="{40ABB8B6-8548-CEC8-5FE5-434D9CF3DFCB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2200" y="4266430"/>
            <a:ext cx="288000" cy="0"/>
          </a:xfrm>
          <a:prstGeom prst="line">
            <a:avLst/>
          </a:prstGeom>
          <a:noFill/>
          <a:ln w="28575" cmpd="sng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Rounded Rectangle 14">
            <a:extLst>
              <a:ext uri="{FF2B5EF4-FFF2-40B4-BE49-F238E27FC236}">
                <a16:creationId xmlns:a16="http://schemas.microsoft.com/office/drawing/2014/main" id="{F2A3A7E3-F4D1-9ABE-6841-BECD857204B2}"/>
              </a:ext>
            </a:extLst>
          </p:cNvPr>
          <p:cNvSpPr/>
          <p:nvPr/>
        </p:nvSpPr>
        <p:spPr>
          <a:xfrm>
            <a:off x="2470751" y="3310140"/>
            <a:ext cx="1180266" cy="612000"/>
          </a:xfrm>
          <a:prstGeom prst="roundRect">
            <a:avLst>
              <a:gd name="adj" fmla="val 16063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45718" rIns="36000" bIns="45718" anchor="ctr"/>
          <a:lstStyle/>
          <a:p>
            <a:pPr marL="0" marR="0" lvl="0" indent="0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C74F"/>
              </a:buClr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206 with</a:t>
            </a:r>
            <a:br>
              <a:rPr kumimoji="0" lang="en-GB" sz="120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kumimoji="0" lang="en-GB" sz="120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previous VKA</a:t>
            </a:r>
          </a:p>
        </p:txBody>
      </p:sp>
      <p:sp>
        <p:nvSpPr>
          <p:cNvPr id="49" name="Rounded Rectangle 14">
            <a:extLst>
              <a:ext uri="{FF2B5EF4-FFF2-40B4-BE49-F238E27FC236}">
                <a16:creationId xmlns:a16="http://schemas.microsoft.com/office/drawing/2014/main" id="{E25C2A6C-EC5C-7636-A5D6-4712217DC734}"/>
              </a:ext>
            </a:extLst>
          </p:cNvPr>
          <p:cNvSpPr/>
          <p:nvPr/>
        </p:nvSpPr>
        <p:spPr>
          <a:xfrm>
            <a:off x="4165306" y="3310140"/>
            <a:ext cx="1180266" cy="612000"/>
          </a:xfrm>
          <a:prstGeom prst="roundRect">
            <a:avLst>
              <a:gd name="adj" fmla="val 16063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45718" rIns="36000" bIns="45718" anchor="ctr"/>
          <a:lstStyle/>
          <a:p>
            <a:pPr marL="0" marR="0" lvl="0" indent="0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C74F"/>
              </a:buClr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27 with</a:t>
            </a:r>
            <a:br>
              <a:rPr kumimoji="0" lang="en-GB" sz="120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kumimoji="0" lang="en-GB" sz="120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previous APD and VKA</a:t>
            </a:r>
          </a:p>
        </p:txBody>
      </p:sp>
      <p:sp>
        <p:nvSpPr>
          <p:cNvPr id="47" name="Rounded Rectangle 14">
            <a:extLst>
              <a:ext uri="{FF2B5EF4-FFF2-40B4-BE49-F238E27FC236}">
                <a16:creationId xmlns:a16="http://schemas.microsoft.com/office/drawing/2014/main" id="{C1CAE6BB-34A4-AFE9-E162-91829893CCF8}"/>
              </a:ext>
            </a:extLst>
          </p:cNvPr>
          <p:cNvSpPr/>
          <p:nvPr/>
        </p:nvSpPr>
        <p:spPr>
          <a:xfrm>
            <a:off x="776197" y="3310140"/>
            <a:ext cx="1180266" cy="612000"/>
          </a:xfrm>
          <a:prstGeom prst="roundRect">
            <a:avLst>
              <a:gd name="adj" fmla="val 16063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45718" rIns="36000" bIns="45718" anchor="ctr"/>
          <a:lstStyle/>
          <a:p>
            <a:pPr marL="0" marR="0" lvl="0" indent="0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3C74F"/>
              </a:buClr>
              <a:buSzTx/>
              <a:buFontTx/>
              <a:buNone/>
              <a:tabLst/>
              <a:defRPr/>
            </a:pPr>
            <a:r>
              <a:rPr kumimoji="0" lang="en-GB" sz="120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236 with</a:t>
            </a:r>
            <a:br>
              <a:rPr kumimoji="0" lang="en-GB" sz="120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</a:br>
            <a:r>
              <a:rPr kumimoji="0" lang="en-GB" sz="120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previous APD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D0EE67-5B7E-08EB-C9FD-B2F0A5837320}"/>
              </a:ext>
            </a:extLst>
          </p:cNvPr>
          <p:cNvSpPr txBox="1"/>
          <p:nvPr/>
        </p:nvSpPr>
        <p:spPr>
          <a:xfrm>
            <a:off x="7079746" y="1285873"/>
            <a:ext cx="4193643" cy="4001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Proportions re-starting anti-thrombotic drugs</a:t>
            </a:r>
          </a:p>
          <a:p>
            <a:pPr algn="l"/>
            <a:endParaRPr lang="en-GB" sz="1200" b="1" dirty="0"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6C2013-8EB2-0EA4-A612-00F5F4A0F815}"/>
              </a:ext>
            </a:extLst>
          </p:cNvPr>
          <p:cNvSpPr txBox="1"/>
          <p:nvPr/>
        </p:nvSpPr>
        <p:spPr>
          <a:xfrm>
            <a:off x="964062" y="1210031"/>
            <a:ext cx="419364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  <a:effectLst/>
                <a:latin typeface="Helvetica" pitchFamily="2" charset="0"/>
              </a:rPr>
              <a:t>Re-initiation of anti-thrombotic drugs among ICH survivors</a:t>
            </a:r>
          </a:p>
          <a:p>
            <a:pPr algn="l"/>
            <a:endParaRPr lang="en-GB" sz="1200" b="1" dirty="0"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60102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D4803-4252-2687-1F28-2C3609ABD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</p:spPr>
        <p:txBody>
          <a:bodyPr/>
          <a:lstStyle/>
          <a:p>
            <a:fld id="{FCE43C0F-8A7B-3A4B-9DB5-B3472E36E833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F050F94-47B4-00B4-9C87-30BD45023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55" y="1"/>
            <a:ext cx="10972800" cy="1556791"/>
          </a:xfrm>
        </p:spPr>
        <p:txBody>
          <a:bodyPr>
            <a:normAutofit/>
          </a:bodyPr>
          <a:lstStyle/>
          <a:p>
            <a:r>
              <a:rPr lang="en-GB" sz="3600" dirty="0"/>
              <a:t>Expert panel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B4C114-4B13-AD33-280B-F11E2B133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1556792"/>
            <a:ext cx="8785097" cy="482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90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4BBFCC3-B8BD-E155-48CD-24ED018677A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0" y="6492875"/>
            <a:ext cx="10180339" cy="365125"/>
          </a:xfrm>
        </p:spPr>
        <p:txBody>
          <a:bodyPr/>
          <a:lstStyle/>
          <a:p>
            <a:r>
              <a:rPr lang="fr-FR" dirty="0" err="1">
                <a:solidFill>
                  <a:schemeClr val="tx1"/>
                </a:solidFill>
              </a:rPr>
              <a:t>Provided</a:t>
            </a:r>
            <a:r>
              <a:rPr lang="fr-FR" dirty="0">
                <a:solidFill>
                  <a:schemeClr val="tx1"/>
                </a:solidFill>
              </a:rPr>
              <a:t> by: Prof. Al-Shahi Salman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E5A1A6-74BA-504A-3850-2B49F1213B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</p:spPr>
        <p:txBody>
          <a:bodyPr/>
          <a:lstStyle/>
          <a:p>
            <a:fld id="{6ACB42FE-D921-9147-BB35-A9747B6CE3A5}" type="slidenum">
              <a:rPr lang="fr-FR" smtClean="0">
                <a:solidFill>
                  <a:schemeClr val="bg1"/>
                </a:solidFill>
              </a:rPr>
              <a:pPr/>
              <a:t>30</a:t>
            </a:fld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363904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>
            <a:extLst>
              <a:ext uri="{FF2B5EF4-FFF2-40B4-BE49-F238E27FC236}">
                <a16:creationId xmlns:a16="http://schemas.microsoft.com/office/drawing/2014/main" id="{AAEB2D78-EFF5-D103-373E-1BE253455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292" y="165736"/>
            <a:ext cx="10963275" cy="865187"/>
          </a:xfrm>
        </p:spPr>
        <p:txBody>
          <a:bodyPr/>
          <a:lstStyle/>
          <a:p>
            <a:r>
              <a:rPr lang="en-GB" dirty="0">
                <a:solidFill>
                  <a:schemeClr val="tx2"/>
                </a:solidFill>
                <a:effectLst/>
              </a:rPr>
              <a:t>Incidence of major ischemic and haemorrhagic events after intracerebral haemorrhage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07158A55-0215-4D23-57A4-A14AE2FF6D4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60964" y="6282734"/>
            <a:ext cx="10180339" cy="365125"/>
          </a:xfrm>
        </p:spPr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Casolla B, et al. Stroke. 2019; 50:1100-7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168808-A85F-7400-9C0A-8576422E40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</p:spPr>
        <p:txBody>
          <a:bodyPr/>
          <a:lstStyle/>
          <a:p>
            <a:fld id="{6ACB42FE-D921-9147-BB35-A9747B6CE3A5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EB1B08C-D6F9-A345-8071-D27E8EF66207}"/>
              </a:ext>
            </a:extLst>
          </p:cNvPr>
          <p:cNvSpPr txBox="1"/>
          <p:nvPr/>
        </p:nvSpPr>
        <p:spPr>
          <a:xfrm>
            <a:off x="5137086" y="3437270"/>
            <a:ext cx="49693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Lobar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9AF96F6-6478-AE45-801C-8B768B6CCB6E}"/>
              </a:ext>
            </a:extLst>
          </p:cNvPr>
          <p:cNvSpPr txBox="1"/>
          <p:nvPr/>
        </p:nvSpPr>
        <p:spPr>
          <a:xfrm>
            <a:off x="5137086" y="2425023"/>
            <a:ext cx="43762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fr-FR"/>
            </a:defPPr>
            <a:lvl1pPr>
              <a:defRPr b="1">
                <a:solidFill>
                  <a:srgbClr val="0070C0"/>
                </a:solidFill>
              </a:defRPr>
            </a:lvl1pPr>
          </a:lstStyle>
          <a:p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2FC90B7-8CE4-394D-9B1C-7F375762A51F}"/>
              </a:ext>
            </a:extLst>
          </p:cNvPr>
          <p:cNvSpPr txBox="1"/>
          <p:nvPr/>
        </p:nvSpPr>
        <p:spPr>
          <a:xfrm>
            <a:off x="10926242" y="5733257"/>
            <a:ext cx="562975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3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</a:t>
            </a:r>
          </a:p>
          <a:p>
            <a:pPr algn="ctr"/>
            <a:r>
              <a:rPr lang="en-GB" sz="13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4AC4230-51B1-D110-58B5-D91D8AC8B58A}"/>
              </a:ext>
            </a:extLst>
          </p:cNvPr>
          <p:cNvSpPr txBox="1"/>
          <p:nvPr/>
        </p:nvSpPr>
        <p:spPr>
          <a:xfrm rot="16200000">
            <a:off x="690737" y="2970433"/>
            <a:ext cx="183864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Cumulative incidence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B233CA0-AA5B-07E6-FDD6-E726C7841A2C}"/>
              </a:ext>
            </a:extLst>
          </p:cNvPr>
          <p:cNvSpPr txBox="1"/>
          <p:nvPr/>
        </p:nvSpPr>
        <p:spPr>
          <a:xfrm>
            <a:off x="3216816" y="4678301"/>
            <a:ext cx="147957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Follow-up (years)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4A9035E-6025-28D7-158F-F78EF5B21CFE}"/>
              </a:ext>
            </a:extLst>
          </p:cNvPr>
          <p:cNvCxnSpPr>
            <a:cxnSpLocks/>
          </p:cNvCxnSpPr>
          <p:nvPr/>
        </p:nvCxnSpPr>
        <p:spPr>
          <a:xfrm rot="5400000">
            <a:off x="2649647" y="4461197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4E71DF2-46F4-A05B-7B45-30C9175606D3}"/>
              </a:ext>
            </a:extLst>
          </p:cNvPr>
          <p:cNvCxnSpPr>
            <a:cxnSpLocks/>
          </p:cNvCxnSpPr>
          <p:nvPr/>
        </p:nvCxnSpPr>
        <p:spPr>
          <a:xfrm>
            <a:off x="2243260" y="1796063"/>
            <a:ext cx="0" cy="2623016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3E1651F6-1DE9-99E8-5160-4C6AD6892142}"/>
              </a:ext>
            </a:extLst>
          </p:cNvPr>
          <p:cNvSpPr txBox="1"/>
          <p:nvPr/>
        </p:nvSpPr>
        <p:spPr>
          <a:xfrm>
            <a:off x="1817504" y="3456851"/>
            <a:ext cx="29815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0.10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0E723E2-F994-E959-1DAE-501D3A90A055}"/>
              </a:ext>
            </a:extLst>
          </p:cNvPr>
          <p:cNvCxnSpPr/>
          <p:nvPr/>
        </p:nvCxnSpPr>
        <p:spPr>
          <a:xfrm>
            <a:off x="2169328" y="3549442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64D63131-ED88-ED7C-263E-C3AADFB03CD4}"/>
              </a:ext>
            </a:extLst>
          </p:cNvPr>
          <p:cNvSpPr txBox="1"/>
          <p:nvPr/>
        </p:nvSpPr>
        <p:spPr>
          <a:xfrm>
            <a:off x="1817504" y="3880947"/>
            <a:ext cx="29815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0.05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C3078D6-D665-FF08-BFFC-D3F19B1520C0}"/>
              </a:ext>
            </a:extLst>
          </p:cNvPr>
          <p:cNvCxnSpPr/>
          <p:nvPr/>
        </p:nvCxnSpPr>
        <p:spPr>
          <a:xfrm>
            <a:off x="2169328" y="3973538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828D9450-8182-682B-2C7D-57B25D6852CA}"/>
              </a:ext>
            </a:extLst>
          </p:cNvPr>
          <p:cNvSpPr txBox="1"/>
          <p:nvPr/>
        </p:nvSpPr>
        <p:spPr>
          <a:xfrm>
            <a:off x="1817504" y="4298260"/>
            <a:ext cx="29815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0.00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2EAD886-6684-0D5E-B166-14A673CF4707}"/>
              </a:ext>
            </a:extLst>
          </p:cNvPr>
          <p:cNvSpPr txBox="1"/>
          <p:nvPr/>
        </p:nvSpPr>
        <p:spPr>
          <a:xfrm>
            <a:off x="2643167" y="4519865"/>
            <a:ext cx="8496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2" name="ZoneTexte 6">
            <a:extLst>
              <a:ext uri="{FF2B5EF4-FFF2-40B4-BE49-F238E27FC236}">
                <a16:creationId xmlns:a16="http://schemas.microsoft.com/office/drawing/2014/main" id="{C09B3A5F-354C-64CE-7138-0305E911CF2B}"/>
              </a:ext>
            </a:extLst>
          </p:cNvPr>
          <p:cNvSpPr txBox="1"/>
          <p:nvPr/>
        </p:nvSpPr>
        <p:spPr>
          <a:xfrm>
            <a:off x="619125" y="1267598"/>
            <a:ext cx="381995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2000" b="1" spc="1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ISCHAEMIC EVENTS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3A1AEAB-583B-982C-06F4-46AA780F4899}"/>
              </a:ext>
            </a:extLst>
          </p:cNvPr>
          <p:cNvCxnSpPr>
            <a:cxnSpLocks/>
          </p:cNvCxnSpPr>
          <p:nvPr/>
        </p:nvCxnSpPr>
        <p:spPr>
          <a:xfrm>
            <a:off x="2241328" y="4419079"/>
            <a:ext cx="347235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AD9477C7-65A9-D846-4721-21DBD9929403}"/>
              </a:ext>
            </a:extLst>
          </p:cNvPr>
          <p:cNvCxnSpPr/>
          <p:nvPr/>
        </p:nvCxnSpPr>
        <p:spPr>
          <a:xfrm>
            <a:off x="2169328" y="4395813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33FAF1C-90AE-BF6C-F725-D5D1BFA8D6A4}"/>
              </a:ext>
            </a:extLst>
          </p:cNvPr>
          <p:cNvCxnSpPr>
            <a:cxnSpLocks/>
          </p:cNvCxnSpPr>
          <p:nvPr/>
        </p:nvCxnSpPr>
        <p:spPr>
          <a:xfrm rot="5400000">
            <a:off x="2217847" y="4461197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9C5E7099-D62F-E72D-1992-B8E4EA754222}"/>
              </a:ext>
            </a:extLst>
          </p:cNvPr>
          <p:cNvSpPr txBox="1"/>
          <p:nvPr/>
        </p:nvSpPr>
        <p:spPr>
          <a:xfrm>
            <a:off x="2211367" y="4519865"/>
            <a:ext cx="8496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C1FF80D-F838-48B6-B336-F77CCD557124}"/>
              </a:ext>
            </a:extLst>
          </p:cNvPr>
          <p:cNvCxnSpPr>
            <a:cxnSpLocks/>
          </p:cNvCxnSpPr>
          <p:nvPr/>
        </p:nvCxnSpPr>
        <p:spPr>
          <a:xfrm rot="5400000">
            <a:off x="3075097" y="4461197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A577B4CA-AE1A-84D7-612B-F9CE172DF39E}"/>
              </a:ext>
            </a:extLst>
          </p:cNvPr>
          <p:cNvSpPr txBox="1"/>
          <p:nvPr/>
        </p:nvSpPr>
        <p:spPr>
          <a:xfrm>
            <a:off x="3068617" y="4519865"/>
            <a:ext cx="8496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648B18E7-43D5-8FBA-4C6B-ACCC8404E8C5}"/>
              </a:ext>
            </a:extLst>
          </p:cNvPr>
          <p:cNvCxnSpPr>
            <a:cxnSpLocks/>
          </p:cNvCxnSpPr>
          <p:nvPr/>
        </p:nvCxnSpPr>
        <p:spPr>
          <a:xfrm rot="5400000">
            <a:off x="3503722" y="4461197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BBF38EB6-03C0-3AFC-2AF5-F1EC5C3932F6}"/>
              </a:ext>
            </a:extLst>
          </p:cNvPr>
          <p:cNvSpPr txBox="1"/>
          <p:nvPr/>
        </p:nvSpPr>
        <p:spPr>
          <a:xfrm>
            <a:off x="3497242" y="4519865"/>
            <a:ext cx="8496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E64AF6B5-27B9-9E00-E25A-167D839BBADE}"/>
              </a:ext>
            </a:extLst>
          </p:cNvPr>
          <p:cNvCxnSpPr>
            <a:cxnSpLocks/>
          </p:cNvCxnSpPr>
          <p:nvPr/>
        </p:nvCxnSpPr>
        <p:spPr>
          <a:xfrm rot="5400000">
            <a:off x="3929172" y="4461197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D7D14C09-E6CB-470F-C9E9-3E49D74F357D}"/>
              </a:ext>
            </a:extLst>
          </p:cNvPr>
          <p:cNvSpPr txBox="1"/>
          <p:nvPr/>
        </p:nvSpPr>
        <p:spPr>
          <a:xfrm>
            <a:off x="3922692" y="4519865"/>
            <a:ext cx="8496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3D4FE7F7-2052-DEE8-A0BC-C033AB29DEFA}"/>
              </a:ext>
            </a:extLst>
          </p:cNvPr>
          <p:cNvCxnSpPr>
            <a:cxnSpLocks/>
          </p:cNvCxnSpPr>
          <p:nvPr/>
        </p:nvCxnSpPr>
        <p:spPr>
          <a:xfrm rot="5400000">
            <a:off x="4357797" y="4461197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CDC5CAFF-587F-6049-121C-9749E5AB2340}"/>
              </a:ext>
            </a:extLst>
          </p:cNvPr>
          <p:cNvSpPr txBox="1"/>
          <p:nvPr/>
        </p:nvSpPr>
        <p:spPr>
          <a:xfrm>
            <a:off x="4351317" y="4519865"/>
            <a:ext cx="8496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5AA2CF93-3E9A-64BD-C1F1-CDA5A1D6BA6E}"/>
              </a:ext>
            </a:extLst>
          </p:cNvPr>
          <p:cNvCxnSpPr>
            <a:cxnSpLocks/>
          </p:cNvCxnSpPr>
          <p:nvPr/>
        </p:nvCxnSpPr>
        <p:spPr>
          <a:xfrm rot="5400000">
            <a:off x="4783247" y="4461197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293C8EED-7CFA-185C-28C2-747B241409A6}"/>
              </a:ext>
            </a:extLst>
          </p:cNvPr>
          <p:cNvSpPr txBox="1"/>
          <p:nvPr/>
        </p:nvSpPr>
        <p:spPr>
          <a:xfrm>
            <a:off x="4776767" y="4519865"/>
            <a:ext cx="8496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FD519BE9-4F90-9D4E-E021-8EE6EF530B54}"/>
              </a:ext>
            </a:extLst>
          </p:cNvPr>
          <p:cNvCxnSpPr>
            <a:cxnSpLocks/>
          </p:cNvCxnSpPr>
          <p:nvPr/>
        </p:nvCxnSpPr>
        <p:spPr>
          <a:xfrm rot="5400000">
            <a:off x="5211872" y="4461197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3B97172F-AA21-5301-A5E3-5D426A169313}"/>
              </a:ext>
            </a:extLst>
          </p:cNvPr>
          <p:cNvSpPr txBox="1"/>
          <p:nvPr/>
        </p:nvSpPr>
        <p:spPr>
          <a:xfrm>
            <a:off x="5205392" y="4519865"/>
            <a:ext cx="8496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1AFC93D9-2658-B93A-B294-4D0544F9E6B6}"/>
              </a:ext>
            </a:extLst>
          </p:cNvPr>
          <p:cNvCxnSpPr>
            <a:cxnSpLocks/>
          </p:cNvCxnSpPr>
          <p:nvPr/>
        </p:nvCxnSpPr>
        <p:spPr>
          <a:xfrm rot="5400000">
            <a:off x="5640497" y="4461197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35FDD8C2-D45C-68FD-6931-763A66804EBC}"/>
              </a:ext>
            </a:extLst>
          </p:cNvPr>
          <p:cNvSpPr txBox="1"/>
          <p:nvPr/>
        </p:nvSpPr>
        <p:spPr>
          <a:xfrm>
            <a:off x="5634017" y="4519865"/>
            <a:ext cx="8496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C17F26A-F6E0-F56E-CF27-1B42DDB9C00E}"/>
              </a:ext>
            </a:extLst>
          </p:cNvPr>
          <p:cNvSpPr txBox="1"/>
          <p:nvPr/>
        </p:nvSpPr>
        <p:spPr>
          <a:xfrm>
            <a:off x="1817504" y="2609126"/>
            <a:ext cx="29815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0.20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A0F74C40-6839-83E6-088D-DD2BDC4C99BB}"/>
              </a:ext>
            </a:extLst>
          </p:cNvPr>
          <p:cNvCxnSpPr/>
          <p:nvPr/>
        </p:nvCxnSpPr>
        <p:spPr>
          <a:xfrm>
            <a:off x="2169328" y="2701717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16DCF913-1872-3689-44C2-ABCF030BA095}"/>
              </a:ext>
            </a:extLst>
          </p:cNvPr>
          <p:cNvSpPr txBox="1"/>
          <p:nvPr/>
        </p:nvSpPr>
        <p:spPr>
          <a:xfrm>
            <a:off x="1817504" y="3037751"/>
            <a:ext cx="29815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0.15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F4D28353-0EE8-DEB6-CB4D-CE5A02FFD19E}"/>
              </a:ext>
            </a:extLst>
          </p:cNvPr>
          <p:cNvCxnSpPr/>
          <p:nvPr/>
        </p:nvCxnSpPr>
        <p:spPr>
          <a:xfrm>
            <a:off x="2169328" y="3130342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5FE65FE3-3817-AD39-C85E-23A921B07917}"/>
              </a:ext>
            </a:extLst>
          </p:cNvPr>
          <p:cNvSpPr txBox="1"/>
          <p:nvPr/>
        </p:nvSpPr>
        <p:spPr>
          <a:xfrm>
            <a:off x="1817504" y="2186851"/>
            <a:ext cx="29815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0.25</a:t>
            </a:r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44C22206-C63C-F42A-9107-DF8F82AE64F8}"/>
              </a:ext>
            </a:extLst>
          </p:cNvPr>
          <p:cNvCxnSpPr/>
          <p:nvPr/>
        </p:nvCxnSpPr>
        <p:spPr>
          <a:xfrm>
            <a:off x="2169328" y="2279442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61387A93-80B7-94A6-965A-68FF8AB0FF26}"/>
              </a:ext>
            </a:extLst>
          </p:cNvPr>
          <p:cNvSpPr txBox="1"/>
          <p:nvPr/>
        </p:nvSpPr>
        <p:spPr>
          <a:xfrm>
            <a:off x="1817504" y="1758226"/>
            <a:ext cx="29815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0.30</a:t>
            </a: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649EB77F-FB12-A202-4921-31777A7F432D}"/>
              </a:ext>
            </a:extLst>
          </p:cNvPr>
          <p:cNvCxnSpPr/>
          <p:nvPr/>
        </p:nvCxnSpPr>
        <p:spPr>
          <a:xfrm>
            <a:off x="2169328" y="1850817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ZoneTexte 6">
            <a:extLst>
              <a:ext uri="{FF2B5EF4-FFF2-40B4-BE49-F238E27FC236}">
                <a16:creationId xmlns:a16="http://schemas.microsoft.com/office/drawing/2014/main" id="{74361BDD-C25A-A6BE-A1C2-4AB232B35A16}"/>
              </a:ext>
            </a:extLst>
          </p:cNvPr>
          <p:cNvSpPr txBox="1"/>
          <p:nvPr/>
        </p:nvSpPr>
        <p:spPr>
          <a:xfrm>
            <a:off x="6072868" y="1267598"/>
            <a:ext cx="457176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2000" b="1" spc="1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HAEMORRHAGIC EVENTS</a:t>
            </a:r>
          </a:p>
        </p:txBody>
      </p:sp>
      <p:sp>
        <p:nvSpPr>
          <p:cNvPr id="122" name="ZoneTexte 11">
            <a:extLst>
              <a:ext uri="{FF2B5EF4-FFF2-40B4-BE49-F238E27FC236}">
                <a16:creationId xmlns:a16="http://schemas.microsoft.com/office/drawing/2014/main" id="{2351C681-8FC1-B2FE-3E8F-03F62BCC2839}"/>
              </a:ext>
            </a:extLst>
          </p:cNvPr>
          <p:cNvSpPr txBox="1"/>
          <p:nvPr/>
        </p:nvSpPr>
        <p:spPr>
          <a:xfrm>
            <a:off x="10947734" y="4025223"/>
            <a:ext cx="43762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fr-FR"/>
            </a:defPPr>
            <a:lvl1pPr>
              <a:defRPr b="1">
                <a:solidFill>
                  <a:srgbClr val="0070C0"/>
                </a:solidFill>
              </a:defRPr>
            </a:lvl1pPr>
          </a:lstStyle>
          <a:p>
            <a:r>
              <a:rPr lang="en-GB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</a:t>
            </a:r>
          </a:p>
        </p:txBody>
      </p:sp>
      <p:sp>
        <p:nvSpPr>
          <p:cNvPr id="123" name="ZoneTexte 9">
            <a:extLst>
              <a:ext uri="{FF2B5EF4-FFF2-40B4-BE49-F238E27FC236}">
                <a16:creationId xmlns:a16="http://schemas.microsoft.com/office/drawing/2014/main" id="{3E2F12DC-4B20-B3D7-4459-5C663E20F82F}"/>
              </a:ext>
            </a:extLst>
          </p:cNvPr>
          <p:cNvSpPr txBox="1"/>
          <p:nvPr/>
        </p:nvSpPr>
        <p:spPr>
          <a:xfrm>
            <a:off x="10795333" y="2838555"/>
            <a:ext cx="49693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Lobar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7AD1814D-CC10-278B-8836-B01F7ECF69D5}"/>
              </a:ext>
            </a:extLst>
          </p:cNvPr>
          <p:cNvSpPr txBox="1"/>
          <p:nvPr/>
        </p:nvSpPr>
        <p:spPr>
          <a:xfrm>
            <a:off x="1665407" y="5199826"/>
            <a:ext cx="35586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Lobar</a:t>
            </a:r>
          </a:p>
          <a:p>
            <a:pPr algn="r"/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Deep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B70E949-945B-10A6-24CA-416C92E251B4}"/>
              </a:ext>
            </a:extLst>
          </p:cNvPr>
          <p:cNvSpPr txBox="1"/>
          <p:nvPr/>
        </p:nvSpPr>
        <p:spPr>
          <a:xfrm>
            <a:off x="2099530" y="5199826"/>
            <a:ext cx="21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115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195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E7B7AA1-70D9-BC8F-3935-D4BC30EE6463}"/>
              </a:ext>
            </a:extLst>
          </p:cNvPr>
          <p:cNvSpPr txBox="1"/>
          <p:nvPr/>
        </p:nvSpPr>
        <p:spPr>
          <a:xfrm>
            <a:off x="5619600" y="5199826"/>
            <a:ext cx="14106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24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1A3B0C17-8F92-058C-2240-53BEA6C529A1}"/>
              </a:ext>
            </a:extLst>
          </p:cNvPr>
          <p:cNvSpPr txBox="1"/>
          <p:nvPr/>
        </p:nvSpPr>
        <p:spPr>
          <a:xfrm>
            <a:off x="583380" y="4892049"/>
            <a:ext cx="143789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Patients at risk for </a:t>
            </a:r>
            <a:b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major ischaemic events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C5E5152C-A400-3727-7E88-7E0A2BC525F0}"/>
              </a:ext>
            </a:extLst>
          </p:cNvPr>
          <p:cNvSpPr txBox="1"/>
          <p:nvPr/>
        </p:nvSpPr>
        <p:spPr>
          <a:xfrm>
            <a:off x="2600986" y="5199826"/>
            <a:ext cx="21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92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142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61993ADF-4FE3-9A6B-B571-6CEE723EE2BF}"/>
              </a:ext>
            </a:extLst>
          </p:cNvPr>
          <p:cNvSpPr txBox="1"/>
          <p:nvPr/>
        </p:nvSpPr>
        <p:spPr>
          <a:xfrm>
            <a:off x="3047779" y="5199826"/>
            <a:ext cx="21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84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127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032908B7-558E-D192-DC99-A642846CB2AA}"/>
              </a:ext>
            </a:extLst>
          </p:cNvPr>
          <p:cNvSpPr txBox="1"/>
          <p:nvPr/>
        </p:nvSpPr>
        <p:spPr>
          <a:xfrm>
            <a:off x="3505522" y="5199826"/>
            <a:ext cx="21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78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114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B477BC4B-5A15-8BDC-035C-8C7D9CE09A4D}"/>
              </a:ext>
            </a:extLst>
          </p:cNvPr>
          <p:cNvSpPr txBox="1"/>
          <p:nvPr/>
        </p:nvSpPr>
        <p:spPr>
          <a:xfrm>
            <a:off x="3893171" y="5199826"/>
            <a:ext cx="21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73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103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C3632352-EE0F-56B1-9BE9-1AFC6F929D9E}"/>
              </a:ext>
            </a:extLst>
          </p:cNvPr>
          <p:cNvSpPr txBox="1"/>
          <p:nvPr/>
        </p:nvSpPr>
        <p:spPr>
          <a:xfrm>
            <a:off x="4398337" y="5199826"/>
            <a:ext cx="14106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61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88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F8F2F8A7-87C0-56ED-32E7-802063EE84B6}"/>
              </a:ext>
            </a:extLst>
          </p:cNvPr>
          <p:cNvSpPr txBox="1"/>
          <p:nvPr/>
        </p:nvSpPr>
        <p:spPr>
          <a:xfrm>
            <a:off x="4785687" y="5199826"/>
            <a:ext cx="14106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50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4919007C-D815-B911-FF13-4213CA282A37}"/>
              </a:ext>
            </a:extLst>
          </p:cNvPr>
          <p:cNvSpPr txBox="1"/>
          <p:nvPr/>
        </p:nvSpPr>
        <p:spPr>
          <a:xfrm>
            <a:off x="5201612" y="5199826"/>
            <a:ext cx="14106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35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68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9DAAFE01-38B2-BDFB-47D4-1772A76AD277}"/>
              </a:ext>
            </a:extLst>
          </p:cNvPr>
          <p:cNvSpPr txBox="1"/>
          <p:nvPr/>
        </p:nvSpPr>
        <p:spPr>
          <a:xfrm>
            <a:off x="1665407" y="5667912"/>
            <a:ext cx="355867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Death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79606825-3B32-59C6-EC1A-63CFA003D0E3}"/>
              </a:ext>
            </a:extLst>
          </p:cNvPr>
          <p:cNvSpPr txBox="1"/>
          <p:nvPr/>
        </p:nvSpPr>
        <p:spPr>
          <a:xfrm>
            <a:off x="2170062" y="5667912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45727EAE-7532-D791-74D7-1B59272B3B19}"/>
              </a:ext>
            </a:extLst>
          </p:cNvPr>
          <p:cNvSpPr txBox="1"/>
          <p:nvPr/>
        </p:nvSpPr>
        <p:spPr>
          <a:xfrm>
            <a:off x="5584334" y="5667912"/>
            <a:ext cx="21159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162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0E5CB0E7-4C51-9AB1-AD75-7B7075C45229}"/>
              </a:ext>
            </a:extLst>
          </p:cNvPr>
          <p:cNvSpPr txBox="1"/>
          <p:nvPr/>
        </p:nvSpPr>
        <p:spPr>
          <a:xfrm>
            <a:off x="2636252" y="5667912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709A7660-93CC-8502-230D-8EC51CD38767}"/>
              </a:ext>
            </a:extLst>
          </p:cNvPr>
          <p:cNvSpPr txBox="1"/>
          <p:nvPr/>
        </p:nvSpPr>
        <p:spPr>
          <a:xfrm>
            <a:off x="3083045" y="5667912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75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1CBA7A99-48FD-CED5-30BE-35A73F0B56AD}"/>
              </a:ext>
            </a:extLst>
          </p:cNvPr>
          <p:cNvSpPr txBox="1"/>
          <p:nvPr/>
        </p:nvSpPr>
        <p:spPr>
          <a:xfrm>
            <a:off x="3540788" y="5667912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84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7F31B301-1AE3-58D6-145D-8E786D026F3A}"/>
              </a:ext>
            </a:extLst>
          </p:cNvPr>
          <p:cNvSpPr txBox="1"/>
          <p:nvPr/>
        </p:nvSpPr>
        <p:spPr>
          <a:xfrm>
            <a:off x="3928437" y="5667912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96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CD0E2AAB-D61C-8741-2E49-FBABF5CD0710}"/>
              </a:ext>
            </a:extLst>
          </p:cNvPr>
          <p:cNvSpPr txBox="1"/>
          <p:nvPr/>
        </p:nvSpPr>
        <p:spPr>
          <a:xfrm>
            <a:off x="4363071" y="5667912"/>
            <a:ext cx="21159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117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B11EB034-F314-F04B-9CED-4DB52F3F03B5}"/>
              </a:ext>
            </a:extLst>
          </p:cNvPr>
          <p:cNvSpPr txBox="1"/>
          <p:nvPr/>
        </p:nvSpPr>
        <p:spPr>
          <a:xfrm>
            <a:off x="4750421" y="5667912"/>
            <a:ext cx="21159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132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9BCE210D-394C-6EB7-A5C5-8E15F9EE3579}"/>
              </a:ext>
            </a:extLst>
          </p:cNvPr>
          <p:cNvSpPr txBox="1"/>
          <p:nvPr/>
        </p:nvSpPr>
        <p:spPr>
          <a:xfrm>
            <a:off x="5166346" y="5667912"/>
            <a:ext cx="21159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149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B94D31D1-6285-1ABE-B767-33847D2CE175}"/>
              </a:ext>
            </a:extLst>
          </p:cNvPr>
          <p:cNvSpPr txBox="1"/>
          <p:nvPr/>
        </p:nvSpPr>
        <p:spPr>
          <a:xfrm rot="16200000">
            <a:off x="6425186" y="2970434"/>
            <a:ext cx="183864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Cumulative incidence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45508533-1D8D-3B0B-336F-5B78DE01D873}"/>
              </a:ext>
            </a:extLst>
          </p:cNvPr>
          <p:cNvSpPr txBox="1"/>
          <p:nvPr/>
        </p:nvSpPr>
        <p:spPr>
          <a:xfrm>
            <a:off x="8888026" y="4756363"/>
            <a:ext cx="158857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 Follow-up (years)</a:t>
            </a:r>
          </a:p>
        </p:txBody>
      </p: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7EEF6D5C-0B67-FB83-6D3D-3563B6A40185}"/>
              </a:ext>
            </a:extLst>
          </p:cNvPr>
          <p:cNvCxnSpPr>
            <a:cxnSpLocks/>
          </p:cNvCxnSpPr>
          <p:nvPr/>
        </p:nvCxnSpPr>
        <p:spPr>
          <a:xfrm rot="5400000">
            <a:off x="8384096" y="4461198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B90D1C77-9A32-FB41-A985-57D363CBF6FD}"/>
              </a:ext>
            </a:extLst>
          </p:cNvPr>
          <p:cNvCxnSpPr>
            <a:cxnSpLocks/>
          </p:cNvCxnSpPr>
          <p:nvPr/>
        </p:nvCxnSpPr>
        <p:spPr>
          <a:xfrm>
            <a:off x="7977709" y="1796064"/>
            <a:ext cx="0" cy="2623016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2" name="TextBox 151">
            <a:extLst>
              <a:ext uri="{FF2B5EF4-FFF2-40B4-BE49-F238E27FC236}">
                <a16:creationId xmlns:a16="http://schemas.microsoft.com/office/drawing/2014/main" id="{94260282-E298-0C57-50B4-7E1947FAB258}"/>
              </a:ext>
            </a:extLst>
          </p:cNvPr>
          <p:cNvSpPr txBox="1"/>
          <p:nvPr/>
        </p:nvSpPr>
        <p:spPr>
          <a:xfrm>
            <a:off x="7551953" y="3473739"/>
            <a:ext cx="29815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0.10</a:t>
            </a:r>
          </a:p>
        </p:txBody>
      </p: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F9281B94-9857-96CD-2703-6DE4B4CFDEE7}"/>
              </a:ext>
            </a:extLst>
          </p:cNvPr>
          <p:cNvCxnSpPr/>
          <p:nvPr/>
        </p:nvCxnSpPr>
        <p:spPr>
          <a:xfrm>
            <a:off x="7903777" y="3566330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4" name="TextBox 153">
            <a:extLst>
              <a:ext uri="{FF2B5EF4-FFF2-40B4-BE49-F238E27FC236}">
                <a16:creationId xmlns:a16="http://schemas.microsoft.com/office/drawing/2014/main" id="{048A8140-E2B5-4ABA-7FBD-9AF9CF823197}"/>
              </a:ext>
            </a:extLst>
          </p:cNvPr>
          <p:cNvSpPr txBox="1"/>
          <p:nvPr/>
        </p:nvSpPr>
        <p:spPr>
          <a:xfrm>
            <a:off x="7551953" y="3900414"/>
            <a:ext cx="29815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0.05</a:t>
            </a:r>
          </a:p>
        </p:txBody>
      </p: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544F8683-5B9A-76F9-6980-30C0B67C544B}"/>
              </a:ext>
            </a:extLst>
          </p:cNvPr>
          <p:cNvCxnSpPr/>
          <p:nvPr/>
        </p:nvCxnSpPr>
        <p:spPr>
          <a:xfrm>
            <a:off x="7903777" y="3993005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" name="TextBox 155">
            <a:extLst>
              <a:ext uri="{FF2B5EF4-FFF2-40B4-BE49-F238E27FC236}">
                <a16:creationId xmlns:a16="http://schemas.microsoft.com/office/drawing/2014/main" id="{7EBE42A2-147A-12C4-48B2-497EC75F64CA}"/>
              </a:ext>
            </a:extLst>
          </p:cNvPr>
          <p:cNvSpPr txBox="1"/>
          <p:nvPr/>
        </p:nvSpPr>
        <p:spPr>
          <a:xfrm>
            <a:off x="7551953" y="4311373"/>
            <a:ext cx="29815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0.00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5B670CEC-DC5F-197D-C937-DBA61F5D2CA6}"/>
              </a:ext>
            </a:extLst>
          </p:cNvPr>
          <p:cNvSpPr txBox="1"/>
          <p:nvPr/>
        </p:nvSpPr>
        <p:spPr>
          <a:xfrm>
            <a:off x="8377616" y="4519866"/>
            <a:ext cx="8496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7E1E4346-FE7C-9312-DCD4-C58D9D3238A4}"/>
              </a:ext>
            </a:extLst>
          </p:cNvPr>
          <p:cNvCxnSpPr>
            <a:cxnSpLocks/>
          </p:cNvCxnSpPr>
          <p:nvPr/>
        </p:nvCxnSpPr>
        <p:spPr>
          <a:xfrm>
            <a:off x="7975777" y="4419080"/>
            <a:ext cx="347235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02F2FF5C-9130-ADB8-BC3C-E6DEA3E39E0C}"/>
              </a:ext>
            </a:extLst>
          </p:cNvPr>
          <p:cNvCxnSpPr/>
          <p:nvPr/>
        </p:nvCxnSpPr>
        <p:spPr>
          <a:xfrm>
            <a:off x="7903777" y="4408926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5C0B3A26-B7A1-383E-4D3B-8A9DBE24DC7A}"/>
              </a:ext>
            </a:extLst>
          </p:cNvPr>
          <p:cNvCxnSpPr>
            <a:cxnSpLocks/>
          </p:cNvCxnSpPr>
          <p:nvPr/>
        </p:nvCxnSpPr>
        <p:spPr>
          <a:xfrm rot="5400000">
            <a:off x="7952296" y="4461198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1" name="TextBox 160">
            <a:extLst>
              <a:ext uri="{FF2B5EF4-FFF2-40B4-BE49-F238E27FC236}">
                <a16:creationId xmlns:a16="http://schemas.microsoft.com/office/drawing/2014/main" id="{ED3D8DD2-8CA3-A839-FE60-0FA541A09174}"/>
              </a:ext>
            </a:extLst>
          </p:cNvPr>
          <p:cNvSpPr txBox="1"/>
          <p:nvPr/>
        </p:nvSpPr>
        <p:spPr>
          <a:xfrm>
            <a:off x="7945816" y="4519866"/>
            <a:ext cx="8496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6F972DC7-E1C9-7F63-7750-C95EF84C8D52}"/>
              </a:ext>
            </a:extLst>
          </p:cNvPr>
          <p:cNvCxnSpPr>
            <a:cxnSpLocks/>
          </p:cNvCxnSpPr>
          <p:nvPr/>
        </p:nvCxnSpPr>
        <p:spPr>
          <a:xfrm rot="5400000">
            <a:off x="8809546" y="4461198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" name="TextBox 162">
            <a:extLst>
              <a:ext uri="{FF2B5EF4-FFF2-40B4-BE49-F238E27FC236}">
                <a16:creationId xmlns:a16="http://schemas.microsoft.com/office/drawing/2014/main" id="{85676C09-F77E-38C0-C303-3C6CC0C6E3E9}"/>
              </a:ext>
            </a:extLst>
          </p:cNvPr>
          <p:cNvSpPr txBox="1"/>
          <p:nvPr/>
        </p:nvSpPr>
        <p:spPr>
          <a:xfrm>
            <a:off x="8803066" y="4519866"/>
            <a:ext cx="8496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76A26710-1EE0-AF38-7A66-F22574A8B661}"/>
              </a:ext>
            </a:extLst>
          </p:cNvPr>
          <p:cNvCxnSpPr>
            <a:cxnSpLocks/>
          </p:cNvCxnSpPr>
          <p:nvPr/>
        </p:nvCxnSpPr>
        <p:spPr>
          <a:xfrm rot="5400000">
            <a:off x="9238171" y="4461198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5" name="TextBox 164">
            <a:extLst>
              <a:ext uri="{FF2B5EF4-FFF2-40B4-BE49-F238E27FC236}">
                <a16:creationId xmlns:a16="http://schemas.microsoft.com/office/drawing/2014/main" id="{2C6C7870-166C-E23A-4365-5321454155F9}"/>
              </a:ext>
            </a:extLst>
          </p:cNvPr>
          <p:cNvSpPr txBox="1"/>
          <p:nvPr/>
        </p:nvSpPr>
        <p:spPr>
          <a:xfrm>
            <a:off x="9231691" y="4519866"/>
            <a:ext cx="8496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BB333238-238D-56D5-2BAD-41BA78C487CA}"/>
              </a:ext>
            </a:extLst>
          </p:cNvPr>
          <p:cNvCxnSpPr>
            <a:cxnSpLocks/>
          </p:cNvCxnSpPr>
          <p:nvPr/>
        </p:nvCxnSpPr>
        <p:spPr>
          <a:xfrm rot="5400000">
            <a:off x="9663621" y="4461198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7" name="TextBox 166">
            <a:extLst>
              <a:ext uri="{FF2B5EF4-FFF2-40B4-BE49-F238E27FC236}">
                <a16:creationId xmlns:a16="http://schemas.microsoft.com/office/drawing/2014/main" id="{CFBEFEB5-7305-745A-EADF-026F688F863F}"/>
              </a:ext>
            </a:extLst>
          </p:cNvPr>
          <p:cNvSpPr txBox="1"/>
          <p:nvPr/>
        </p:nvSpPr>
        <p:spPr>
          <a:xfrm>
            <a:off x="9657141" y="4519866"/>
            <a:ext cx="8496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A97F4906-D64A-5FB0-02A2-1333158768AB}"/>
              </a:ext>
            </a:extLst>
          </p:cNvPr>
          <p:cNvCxnSpPr>
            <a:cxnSpLocks/>
          </p:cNvCxnSpPr>
          <p:nvPr/>
        </p:nvCxnSpPr>
        <p:spPr>
          <a:xfrm rot="5400000">
            <a:off x="10092246" y="4461198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" name="TextBox 168">
            <a:extLst>
              <a:ext uri="{FF2B5EF4-FFF2-40B4-BE49-F238E27FC236}">
                <a16:creationId xmlns:a16="http://schemas.microsoft.com/office/drawing/2014/main" id="{F5C94091-3539-0E0A-964F-A7FB5D4962AE}"/>
              </a:ext>
            </a:extLst>
          </p:cNvPr>
          <p:cNvSpPr txBox="1"/>
          <p:nvPr/>
        </p:nvSpPr>
        <p:spPr>
          <a:xfrm>
            <a:off x="10085766" y="4519866"/>
            <a:ext cx="8496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38AD4019-E493-D970-0E44-76BFDD86DF5B}"/>
              </a:ext>
            </a:extLst>
          </p:cNvPr>
          <p:cNvCxnSpPr>
            <a:cxnSpLocks/>
          </p:cNvCxnSpPr>
          <p:nvPr/>
        </p:nvCxnSpPr>
        <p:spPr>
          <a:xfrm rot="5400000">
            <a:off x="10517696" y="4461198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1" name="TextBox 170">
            <a:extLst>
              <a:ext uri="{FF2B5EF4-FFF2-40B4-BE49-F238E27FC236}">
                <a16:creationId xmlns:a16="http://schemas.microsoft.com/office/drawing/2014/main" id="{8BBB7D34-7CD9-74CF-0939-4C6F4BCAAABA}"/>
              </a:ext>
            </a:extLst>
          </p:cNvPr>
          <p:cNvSpPr txBox="1"/>
          <p:nvPr/>
        </p:nvSpPr>
        <p:spPr>
          <a:xfrm>
            <a:off x="10511216" y="4519866"/>
            <a:ext cx="8496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E90FA0B3-B519-1B9B-15C8-DD9C6DFBE417}"/>
              </a:ext>
            </a:extLst>
          </p:cNvPr>
          <p:cNvCxnSpPr>
            <a:cxnSpLocks/>
          </p:cNvCxnSpPr>
          <p:nvPr/>
        </p:nvCxnSpPr>
        <p:spPr>
          <a:xfrm rot="5400000">
            <a:off x="10946321" y="4461198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3" name="TextBox 172">
            <a:extLst>
              <a:ext uri="{FF2B5EF4-FFF2-40B4-BE49-F238E27FC236}">
                <a16:creationId xmlns:a16="http://schemas.microsoft.com/office/drawing/2014/main" id="{CCE1D15D-DD4A-0A2E-7B25-C09B1CA738CF}"/>
              </a:ext>
            </a:extLst>
          </p:cNvPr>
          <p:cNvSpPr txBox="1"/>
          <p:nvPr/>
        </p:nvSpPr>
        <p:spPr>
          <a:xfrm>
            <a:off x="10939841" y="4519866"/>
            <a:ext cx="8496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7</a:t>
            </a:r>
          </a:p>
        </p:txBody>
      </p: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0292FCF8-8A5B-AE19-3552-5946AF8DD74E}"/>
              </a:ext>
            </a:extLst>
          </p:cNvPr>
          <p:cNvCxnSpPr>
            <a:cxnSpLocks/>
          </p:cNvCxnSpPr>
          <p:nvPr/>
        </p:nvCxnSpPr>
        <p:spPr>
          <a:xfrm rot="5400000">
            <a:off x="11374946" y="4461198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5" name="TextBox 174">
            <a:extLst>
              <a:ext uri="{FF2B5EF4-FFF2-40B4-BE49-F238E27FC236}">
                <a16:creationId xmlns:a16="http://schemas.microsoft.com/office/drawing/2014/main" id="{C4D1AA5A-0255-4F09-EA55-8599EBE3FE3F}"/>
              </a:ext>
            </a:extLst>
          </p:cNvPr>
          <p:cNvSpPr txBox="1"/>
          <p:nvPr/>
        </p:nvSpPr>
        <p:spPr>
          <a:xfrm>
            <a:off x="11368466" y="4519866"/>
            <a:ext cx="8496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E0A86280-B774-C936-757D-52EC1FC1797A}"/>
              </a:ext>
            </a:extLst>
          </p:cNvPr>
          <p:cNvSpPr txBox="1"/>
          <p:nvPr/>
        </p:nvSpPr>
        <p:spPr>
          <a:xfrm>
            <a:off x="7551953" y="2625716"/>
            <a:ext cx="29815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0.20</a:t>
            </a:r>
          </a:p>
        </p:txBody>
      </p: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8B8F5269-42C6-F080-B5E3-CC245649E7D1}"/>
              </a:ext>
            </a:extLst>
          </p:cNvPr>
          <p:cNvCxnSpPr/>
          <p:nvPr/>
        </p:nvCxnSpPr>
        <p:spPr>
          <a:xfrm>
            <a:off x="7903777" y="2718307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8" name="TextBox 177">
            <a:extLst>
              <a:ext uri="{FF2B5EF4-FFF2-40B4-BE49-F238E27FC236}">
                <a16:creationId xmlns:a16="http://schemas.microsoft.com/office/drawing/2014/main" id="{9A4BA529-22BE-EC5C-100C-F6C978325B4E}"/>
              </a:ext>
            </a:extLst>
          </p:cNvPr>
          <p:cNvSpPr txBox="1"/>
          <p:nvPr/>
        </p:nvSpPr>
        <p:spPr>
          <a:xfrm>
            <a:off x="7551953" y="3051256"/>
            <a:ext cx="29815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0.15</a:t>
            </a:r>
          </a:p>
        </p:txBody>
      </p: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F6AAEAA5-27C2-7BE8-65FE-B8AABD2D0D64}"/>
              </a:ext>
            </a:extLst>
          </p:cNvPr>
          <p:cNvCxnSpPr/>
          <p:nvPr/>
        </p:nvCxnSpPr>
        <p:spPr>
          <a:xfrm>
            <a:off x="7903777" y="3143847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0" name="TextBox 179">
            <a:extLst>
              <a:ext uri="{FF2B5EF4-FFF2-40B4-BE49-F238E27FC236}">
                <a16:creationId xmlns:a16="http://schemas.microsoft.com/office/drawing/2014/main" id="{519F431B-1340-7DDC-4660-AD2517DF0FFC}"/>
              </a:ext>
            </a:extLst>
          </p:cNvPr>
          <p:cNvSpPr txBox="1"/>
          <p:nvPr/>
        </p:nvSpPr>
        <p:spPr>
          <a:xfrm>
            <a:off x="7551953" y="2202454"/>
            <a:ext cx="29815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0.25</a:t>
            </a:r>
          </a:p>
        </p:txBody>
      </p: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95A9DE22-6EDC-0D6E-39DF-521D39A3ECEA}"/>
              </a:ext>
            </a:extLst>
          </p:cNvPr>
          <p:cNvCxnSpPr/>
          <p:nvPr/>
        </p:nvCxnSpPr>
        <p:spPr>
          <a:xfrm>
            <a:off x="7903777" y="2295045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2" name="TextBox 181">
            <a:extLst>
              <a:ext uri="{FF2B5EF4-FFF2-40B4-BE49-F238E27FC236}">
                <a16:creationId xmlns:a16="http://schemas.microsoft.com/office/drawing/2014/main" id="{9AE825E4-2E28-88BC-30F2-703681C16152}"/>
              </a:ext>
            </a:extLst>
          </p:cNvPr>
          <p:cNvSpPr txBox="1"/>
          <p:nvPr/>
        </p:nvSpPr>
        <p:spPr>
          <a:xfrm>
            <a:off x="7551953" y="1770455"/>
            <a:ext cx="298159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0.30</a:t>
            </a:r>
          </a:p>
        </p:txBody>
      </p: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99BA9F81-45BD-B642-23E2-5D17F77030DB}"/>
              </a:ext>
            </a:extLst>
          </p:cNvPr>
          <p:cNvCxnSpPr/>
          <p:nvPr/>
        </p:nvCxnSpPr>
        <p:spPr>
          <a:xfrm>
            <a:off x="7903777" y="1863046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2" name="TextBox 201">
            <a:extLst>
              <a:ext uri="{FF2B5EF4-FFF2-40B4-BE49-F238E27FC236}">
                <a16:creationId xmlns:a16="http://schemas.microsoft.com/office/drawing/2014/main" id="{5DABE127-D327-BCFD-231A-C52A0973FC69}"/>
              </a:ext>
            </a:extLst>
          </p:cNvPr>
          <p:cNvSpPr txBox="1"/>
          <p:nvPr/>
        </p:nvSpPr>
        <p:spPr>
          <a:xfrm>
            <a:off x="7399856" y="5199827"/>
            <a:ext cx="35586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Lobar</a:t>
            </a:r>
          </a:p>
          <a:p>
            <a:pPr algn="r"/>
            <a:r>
              <a:rPr lang="en-GB" sz="1000" b="1" dirty="0">
                <a:solidFill>
                  <a:schemeClr val="tx2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Deep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12DDDF45-912A-BE5B-54C7-B086017B96DB}"/>
              </a:ext>
            </a:extLst>
          </p:cNvPr>
          <p:cNvSpPr txBox="1"/>
          <p:nvPr/>
        </p:nvSpPr>
        <p:spPr>
          <a:xfrm>
            <a:off x="7833979" y="5199827"/>
            <a:ext cx="21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115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195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9E9BEC09-0CCE-37E4-9FF6-F25CC50B4B4B}"/>
              </a:ext>
            </a:extLst>
          </p:cNvPr>
          <p:cNvSpPr txBox="1"/>
          <p:nvPr/>
        </p:nvSpPr>
        <p:spPr>
          <a:xfrm>
            <a:off x="11354049" y="5199827"/>
            <a:ext cx="14106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27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61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2A70D099-EDBE-56AA-8519-5BDF0F692B57}"/>
              </a:ext>
            </a:extLst>
          </p:cNvPr>
          <p:cNvSpPr txBox="1"/>
          <p:nvPr/>
        </p:nvSpPr>
        <p:spPr>
          <a:xfrm>
            <a:off x="6088599" y="4892050"/>
            <a:ext cx="166712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Patients at risk for </a:t>
            </a:r>
            <a:b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major haemorrhagic events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244247C0-F1E8-3509-B0A5-F359BDC552F8}"/>
              </a:ext>
            </a:extLst>
          </p:cNvPr>
          <p:cNvSpPr txBox="1"/>
          <p:nvPr/>
        </p:nvSpPr>
        <p:spPr>
          <a:xfrm>
            <a:off x="8335435" y="5199827"/>
            <a:ext cx="21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88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150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24611DD4-2018-4C22-E983-49598EFB060C}"/>
              </a:ext>
            </a:extLst>
          </p:cNvPr>
          <p:cNvSpPr txBox="1"/>
          <p:nvPr/>
        </p:nvSpPr>
        <p:spPr>
          <a:xfrm>
            <a:off x="8782228" y="5199827"/>
            <a:ext cx="21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82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136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93ED45CF-79FF-5987-650E-DBCF494DD6C1}"/>
              </a:ext>
            </a:extLst>
          </p:cNvPr>
          <p:cNvSpPr txBox="1"/>
          <p:nvPr/>
        </p:nvSpPr>
        <p:spPr>
          <a:xfrm>
            <a:off x="9239971" y="5199827"/>
            <a:ext cx="21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78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127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6BBA8655-773C-83D7-082E-6D9152C4A6C4}"/>
              </a:ext>
            </a:extLst>
          </p:cNvPr>
          <p:cNvSpPr txBox="1"/>
          <p:nvPr/>
        </p:nvSpPr>
        <p:spPr>
          <a:xfrm>
            <a:off x="9627620" y="5199827"/>
            <a:ext cx="21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75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118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14C66848-EED2-6CD6-62F7-B1A135E86652}"/>
              </a:ext>
            </a:extLst>
          </p:cNvPr>
          <p:cNvSpPr txBox="1"/>
          <p:nvPr/>
        </p:nvSpPr>
        <p:spPr>
          <a:xfrm>
            <a:off x="10097520" y="5199827"/>
            <a:ext cx="21159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63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108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3CEC8DA4-55E4-66CE-EDC2-EA9E91B6D476}"/>
              </a:ext>
            </a:extLst>
          </p:cNvPr>
          <p:cNvSpPr txBox="1"/>
          <p:nvPr/>
        </p:nvSpPr>
        <p:spPr>
          <a:xfrm>
            <a:off x="10520136" y="5199827"/>
            <a:ext cx="14106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51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99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51AA294A-9771-386F-9303-38CAF382D930}"/>
              </a:ext>
            </a:extLst>
          </p:cNvPr>
          <p:cNvSpPr txBox="1"/>
          <p:nvPr/>
        </p:nvSpPr>
        <p:spPr>
          <a:xfrm>
            <a:off x="10936061" y="5199827"/>
            <a:ext cx="14106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37</a:t>
            </a:r>
          </a:p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84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764F2822-86C2-941C-540C-87CE4621FA6A}"/>
              </a:ext>
            </a:extLst>
          </p:cNvPr>
          <p:cNvSpPr txBox="1"/>
          <p:nvPr/>
        </p:nvSpPr>
        <p:spPr>
          <a:xfrm>
            <a:off x="7399856" y="5667913"/>
            <a:ext cx="355867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0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Death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FA9A7B8C-AA63-3A96-4AF4-9840AC326CF6}"/>
              </a:ext>
            </a:extLst>
          </p:cNvPr>
          <p:cNvSpPr txBox="1"/>
          <p:nvPr/>
        </p:nvSpPr>
        <p:spPr>
          <a:xfrm>
            <a:off x="7904511" y="5667913"/>
            <a:ext cx="7053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AA181E01-417C-5A2D-971D-C73A9542D95A}"/>
              </a:ext>
            </a:extLst>
          </p:cNvPr>
          <p:cNvSpPr txBox="1"/>
          <p:nvPr/>
        </p:nvSpPr>
        <p:spPr>
          <a:xfrm>
            <a:off x="11318783" y="5667913"/>
            <a:ext cx="21159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162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581F8CB5-2F4F-7EF4-D29B-10384DE80F68}"/>
              </a:ext>
            </a:extLst>
          </p:cNvPr>
          <p:cNvSpPr txBox="1"/>
          <p:nvPr/>
        </p:nvSpPr>
        <p:spPr>
          <a:xfrm>
            <a:off x="8370701" y="566791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DF07DF29-96BB-6DEF-FB8F-5BEB8532B192}"/>
              </a:ext>
            </a:extLst>
          </p:cNvPr>
          <p:cNvSpPr txBox="1"/>
          <p:nvPr/>
        </p:nvSpPr>
        <p:spPr>
          <a:xfrm>
            <a:off x="8817494" y="566791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75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EDF1FDC4-4C55-AA9C-F1A6-E85012BB9D75}"/>
              </a:ext>
            </a:extLst>
          </p:cNvPr>
          <p:cNvSpPr txBox="1"/>
          <p:nvPr/>
        </p:nvSpPr>
        <p:spPr>
          <a:xfrm>
            <a:off x="9275237" y="566791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84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6B78D771-703C-D50A-5A68-793A9E94C539}"/>
              </a:ext>
            </a:extLst>
          </p:cNvPr>
          <p:cNvSpPr txBox="1"/>
          <p:nvPr/>
        </p:nvSpPr>
        <p:spPr>
          <a:xfrm>
            <a:off x="9662886" y="5667913"/>
            <a:ext cx="141064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96</a:t>
            </a: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C1B94C1D-F739-A324-C227-FF3BD5A89C3E}"/>
              </a:ext>
            </a:extLst>
          </p:cNvPr>
          <p:cNvSpPr txBox="1"/>
          <p:nvPr/>
        </p:nvSpPr>
        <p:spPr>
          <a:xfrm>
            <a:off x="10097520" y="5667913"/>
            <a:ext cx="21159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117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0BE2F609-77DF-E579-1A82-5D778E6B0F7A}"/>
              </a:ext>
            </a:extLst>
          </p:cNvPr>
          <p:cNvSpPr txBox="1"/>
          <p:nvPr/>
        </p:nvSpPr>
        <p:spPr>
          <a:xfrm>
            <a:off x="10484870" y="5667913"/>
            <a:ext cx="21159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132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A9B0840B-3D92-8368-5E34-9B361F7960B0}"/>
              </a:ext>
            </a:extLst>
          </p:cNvPr>
          <p:cNvSpPr txBox="1"/>
          <p:nvPr/>
        </p:nvSpPr>
        <p:spPr>
          <a:xfrm>
            <a:off x="10900795" y="5667913"/>
            <a:ext cx="21159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0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149</a:t>
            </a:r>
          </a:p>
        </p:txBody>
      </p: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E8391C76-17A9-21CA-42C7-3EDE042EF5AA}"/>
              </a:ext>
            </a:extLst>
          </p:cNvPr>
          <p:cNvGrpSpPr/>
          <p:nvPr/>
        </p:nvGrpSpPr>
        <p:grpSpPr>
          <a:xfrm>
            <a:off x="8011804" y="3154327"/>
            <a:ext cx="3443227" cy="1249008"/>
            <a:chOff x="7961762" y="2722249"/>
            <a:chExt cx="1916721" cy="695278"/>
          </a:xfrm>
        </p:grpSpPr>
        <p:sp>
          <p:nvSpPr>
            <p:cNvPr id="233" name="Freeform 232">
              <a:extLst>
                <a:ext uri="{FF2B5EF4-FFF2-40B4-BE49-F238E27FC236}">
                  <a16:creationId xmlns:a16="http://schemas.microsoft.com/office/drawing/2014/main" id="{6C9615B6-D2B2-4C4A-BD65-B836C7ACA10A}"/>
                </a:ext>
              </a:extLst>
            </p:cNvPr>
            <p:cNvSpPr/>
            <p:nvPr/>
          </p:nvSpPr>
          <p:spPr>
            <a:xfrm>
              <a:off x="7961762" y="2722249"/>
              <a:ext cx="1916510" cy="692600"/>
            </a:xfrm>
            <a:custGeom>
              <a:avLst/>
              <a:gdLst>
                <a:gd name="connsiteX0" fmla="*/ 1916510 w 1916510"/>
                <a:gd name="connsiteY0" fmla="*/ 0 h 692600"/>
                <a:gd name="connsiteX1" fmla="*/ 1685101 w 1916510"/>
                <a:gd name="connsiteY1" fmla="*/ 0 h 692600"/>
                <a:gd name="connsiteX2" fmla="*/ 1685101 w 1916510"/>
                <a:gd name="connsiteY2" fmla="*/ 50025 h 692600"/>
                <a:gd name="connsiteX3" fmla="*/ 1660063 w 1916510"/>
                <a:gd name="connsiteY3" fmla="*/ 50025 h 692600"/>
                <a:gd name="connsiteX4" fmla="*/ 1660063 w 1916510"/>
                <a:gd name="connsiteY4" fmla="*/ 106250 h 692600"/>
                <a:gd name="connsiteX5" fmla="*/ 1608435 w 1916510"/>
                <a:gd name="connsiteY5" fmla="*/ 106250 h 692600"/>
                <a:gd name="connsiteX6" fmla="*/ 1608435 w 1916510"/>
                <a:gd name="connsiteY6" fmla="*/ 151555 h 692600"/>
                <a:gd name="connsiteX7" fmla="*/ 1276874 w 1916510"/>
                <a:gd name="connsiteY7" fmla="*/ 151555 h 692600"/>
                <a:gd name="connsiteX8" fmla="*/ 1276874 w 1916510"/>
                <a:gd name="connsiteY8" fmla="*/ 198409 h 692600"/>
                <a:gd name="connsiteX9" fmla="*/ 1081436 w 1916510"/>
                <a:gd name="connsiteY9" fmla="*/ 198409 h 692600"/>
                <a:gd name="connsiteX10" fmla="*/ 1081436 w 1916510"/>
                <a:gd name="connsiteY10" fmla="*/ 239064 h 692600"/>
                <a:gd name="connsiteX11" fmla="*/ 962593 w 1916510"/>
                <a:gd name="connsiteY11" fmla="*/ 239064 h 692600"/>
                <a:gd name="connsiteX12" fmla="*/ 962593 w 1916510"/>
                <a:gd name="connsiteY12" fmla="*/ 279647 h 692600"/>
                <a:gd name="connsiteX13" fmla="*/ 469941 w 1916510"/>
                <a:gd name="connsiteY13" fmla="*/ 279647 h 692600"/>
                <a:gd name="connsiteX14" fmla="*/ 469941 w 1916510"/>
                <a:gd name="connsiteY14" fmla="*/ 321852 h 692600"/>
                <a:gd name="connsiteX15" fmla="*/ 179075 w 1916510"/>
                <a:gd name="connsiteY15" fmla="*/ 321852 h 692600"/>
                <a:gd name="connsiteX16" fmla="*/ 179075 w 1916510"/>
                <a:gd name="connsiteY16" fmla="*/ 364126 h 692600"/>
                <a:gd name="connsiteX17" fmla="*/ 162995 w 1916510"/>
                <a:gd name="connsiteY17" fmla="*/ 364126 h 692600"/>
                <a:gd name="connsiteX18" fmla="*/ 162995 w 1916510"/>
                <a:gd name="connsiteY18" fmla="*/ 405274 h 692600"/>
                <a:gd name="connsiteX19" fmla="*/ 128858 w 1916510"/>
                <a:gd name="connsiteY19" fmla="*/ 405274 h 692600"/>
                <a:gd name="connsiteX20" fmla="*/ 128858 w 1916510"/>
                <a:gd name="connsiteY20" fmla="*/ 446633 h 692600"/>
                <a:gd name="connsiteX21" fmla="*/ 52192 w 1916510"/>
                <a:gd name="connsiteY21" fmla="*/ 446633 h 692600"/>
                <a:gd name="connsiteX22" fmla="*/ 52192 w 1916510"/>
                <a:gd name="connsiteY22" fmla="*/ 494685 h 692600"/>
                <a:gd name="connsiteX23" fmla="*/ 44716 w 1916510"/>
                <a:gd name="connsiteY23" fmla="*/ 494685 h 692600"/>
                <a:gd name="connsiteX24" fmla="*/ 44716 w 1916510"/>
                <a:gd name="connsiteY24" fmla="*/ 531746 h 692600"/>
                <a:gd name="connsiteX25" fmla="*/ 21935 w 1916510"/>
                <a:gd name="connsiteY25" fmla="*/ 531746 h 692600"/>
                <a:gd name="connsiteX26" fmla="*/ 21935 w 1916510"/>
                <a:gd name="connsiteY26" fmla="*/ 575570 h 692600"/>
                <a:gd name="connsiteX27" fmla="*/ 17350 w 1916510"/>
                <a:gd name="connsiteY27" fmla="*/ 575570 h 692600"/>
                <a:gd name="connsiteX28" fmla="*/ 17350 w 1916510"/>
                <a:gd name="connsiteY28" fmla="*/ 655117 h 692600"/>
                <a:gd name="connsiteX29" fmla="*/ 7406 w 1916510"/>
                <a:gd name="connsiteY29" fmla="*/ 655117 h 692600"/>
                <a:gd name="connsiteX30" fmla="*/ 7406 w 1916510"/>
                <a:gd name="connsiteY30" fmla="*/ 692601 h 692600"/>
                <a:gd name="connsiteX31" fmla="*/ 0 w 1916510"/>
                <a:gd name="connsiteY31" fmla="*/ 692601 h 692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16510" h="692600">
                  <a:moveTo>
                    <a:pt x="1916510" y="0"/>
                  </a:moveTo>
                  <a:lnTo>
                    <a:pt x="1685101" y="0"/>
                  </a:lnTo>
                  <a:lnTo>
                    <a:pt x="1685101" y="50025"/>
                  </a:lnTo>
                  <a:lnTo>
                    <a:pt x="1660063" y="50025"/>
                  </a:lnTo>
                  <a:lnTo>
                    <a:pt x="1660063" y="106250"/>
                  </a:lnTo>
                  <a:lnTo>
                    <a:pt x="1608435" y="106250"/>
                  </a:lnTo>
                  <a:lnTo>
                    <a:pt x="1608435" y="151555"/>
                  </a:lnTo>
                  <a:lnTo>
                    <a:pt x="1276874" y="151555"/>
                  </a:lnTo>
                  <a:lnTo>
                    <a:pt x="1276874" y="198409"/>
                  </a:lnTo>
                  <a:lnTo>
                    <a:pt x="1081436" y="198409"/>
                  </a:lnTo>
                  <a:lnTo>
                    <a:pt x="1081436" y="239064"/>
                  </a:lnTo>
                  <a:lnTo>
                    <a:pt x="962593" y="239064"/>
                  </a:lnTo>
                  <a:lnTo>
                    <a:pt x="962593" y="279647"/>
                  </a:lnTo>
                  <a:lnTo>
                    <a:pt x="469941" y="279647"/>
                  </a:lnTo>
                  <a:lnTo>
                    <a:pt x="469941" y="321852"/>
                  </a:lnTo>
                  <a:lnTo>
                    <a:pt x="179075" y="321852"/>
                  </a:lnTo>
                  <a:lnTo>
                    <a:pt x="179075" y="364126"/>
                  </a:lnTo>
                  <a:lnTo>
                    <a:pt x="162995" y="364126"/>
                  </a:lnTo>
                  <a:lnTo>
                    <a:pt x="162995" y="405274"/>
                  </a:lnTo>
                  <a:lnTo>
                    <a:pt x="128858" y="405274"/>
                  </a:lnTo>
                  <a:lnTo>
                    <a:pt x="128858" y="446633"/>
                  </a:lnTo>
                  <a:lnTo>
                    <a:pt x="52192" y="446633"/>
                  </a:lnTo>
                  <a:lnTo>
                    <a:pt x="52192" y="494685"/>
                  </a:lnTo>
                  <a:lnTo>
                    <a:pt x="44716" y="494685"/>
                  </a:lnTo>
                  <a:lnTo>
                    <a:pt x="44716" y="531746"/>
                  </a:lnTo>
                  <a:lnTo>
                    <a:pt x="21935" y="531746"/>
                  </a:lnTo>
                  <a:lnTo>
                    <a:pt x="21935" y="575570"/>
                  </a:lnTo>
                  <a:lnTo>
                    <a:pt x="17350" y="575570"/>
                  </a:lnTo>
                  <a:lnTo>
                    <a:pt x="17350" y="655117"/>
                  </a:lnTo>
                  <a:lnTo>
                    <a:pt x="7406" y="655117"/>
                  </a:lnTo>
                  <a:lnTo>
                    <a:pt x="7406" y="692601"/>
                  </a:lnTo>
                  <a:lnTo>
                    <a:pt x="0" y="692601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34" name="Freeform 233">
              <a:extLst>
                <a:ext uri="{FF2B5EF4-FFF2-40B4-BE49-F238E27FC236}">
                  <a16:creationId xmlns:a16="http://schemas.microsoft.com/office/drawing/2014/main" id="{D875BEFE-EB71-EAE9-0D20-755832CD0231}"/>
                </a:ext>
              </a:extLst>
            </p:cNvPr>
            <p:cNvSpPr/>
            <p:nvPr/>
          </p:nvSpPr>
          <p:spPr>
            <a:xfrm>
              <a:off x="7962114" y="3104131"/>
              <a:ext cx="1916369" cy="313396"/>
            </a:xfrm>
            <a:custGeom>
              <a:avLst/>
              <a:gdLst>
                <a:gd name="connsiteX0" fmla="*/ 1916369 w 1916369"/>
                <a:gd name="connsiteY0" fmla="*/ 0 h 313396"/>
                <a:gd name="connsiteX1" fmla="*/ 1810222 w 1916369"/>
                <a:gd name="connsiteY1" fmla="*/ 0 h 313396"/>
                <a:gd name="connsiteX2" fmla="*/ 1810222 w 1916369"/>
                <a:gd name="connsiteY2" fmla="*/ 30297 h 313396"/>
                <a:gd name="connsiteX3" fmla="*/ 1746463 w 1916369"/>
                <a:gd name="connsiteY3" fmla="*/ 30297 h 313396"/>
                <a:gd name="connsiteX4" fmla="*/ 1746463 w 1916369"/>
                <a:gd name="connsiteY4" fmla="*/ 60594 h 313396"/>
                <a:gd name="connsiteX5" fmla="*/ 1514419 w 1916369"/>
                <a:gd name="connsiteY5" fmla="*/ 60594 h 313396"/>
                <a:gd name="connsiteX6" fmla="*/ 1514419 w 1916369"/>
                <a:gd name="connsiteY6" fmla="*/ 81802 h 313396"/>
                <a:gd name="connsiteX7" fmla="*/ 1374911 w 1916369"/>
                <a:gd name="connsiteY7" fmla="*/ 81802 h 313396"/>
                <a:gd name="connsiteX8" fmla="*/ 1374911 w 1916369"/>
                <a:gd name="connsiteY8" fmla="*/ 112099 h 313396"/>
                <a:gd name="connsiteX9" fmla="*/ 1241398 w 1916369"/>
                <a:gd name="connsiteY9" fmla="*/ 112099 h 313396"/>
                <a:gd name="connsiteX10" fmla="*/ 1241398 w 1916369"/>
                <a:gd name="connsiteY10" fmla="*/ 137886 h 313396"/>
                <a:gd name="connsiteX11" fmla="*/ 722650 w 1916369"/>
                <a:gd name="connsiteY11" fmla="*/ 137886 h 313396"/>
                <a:gd name="connsiteX12" fmla="*/ 722650 w 1916369"/>
                <a:gd name="connsiteY12" fmla="*/ 166633 h 313396"/>
                <a:gd name="connsiteX13" fmla="*/ 193323 w 1916369"/>
                <a:gd name="connsiteY13" fmla="*/ 166633 h 313396"/>
                <a:gd name="connsiteX14" fmla="*/ 193323 w 1916369"/>
                <a:gd name="connsiteY14" fmla="*/ 190870 h 313396"/>
                <a:gd name="connsiteX15" fmla="*/ 56777 w 1916369"/>
                <a:gd name="connsiteY15" fmla="*/ 190870 h 313396"/>
                <a:gd name="connsiteX16" fmla="*/ 53744 w 1916369"/>
                <a:gd name="connsiteY16" fmla="*/ 190870 h 313396"/>
                <a:gd name="connsiteX17" fmla="*/ 53744 w 1916369"/>
                <a:gd name="connsiteY17" fmla="*/ 216588 h 313396"/>
                <a:gd name="connsiteX18" fmla="*/ 41824 w 1916369"/>
                <a:gd name="connsiteY18" fmla="*/ 216588 h 313396"/>
                <a:gd name="connsiteX19" fmla="*/ 41824 w 1916369"/>
                <a:gd name="connsiteY19" fmla="*/ 240191 h 313396"/>
                <a:gd name="connsiteX20" fmla="*/ 15446 w 1916369"/>
                <a:gd name="connsiteY20" fmla="*/ 240191 h 313396"/>
                <a:gd name="connsiteX21" fmla="*/ 15446 w 1916369"/>
                <a:gd name="connsiteY21" fmla="*/ 265344 h 313396"/>
                <a:gd name="connsiteX22" fmla="*/ 4302 w 1916369"/>
                <a:gd name="connsiteY22" fmla="*/ 265344 h 313396"/>
                <a:gd name="connsiteX23" fmla="*/ 4302 w 1916369"/>
                <a:gd name="connsiteY23" fmla="*/ 283241 h 313396"/>
                <a:gd name="connsiteX24" fmla="*/ 0 w 1916369"/>
                <a:gd name="connsiteY24" fmla="*/ 283241 h 313396"/>
                <a:gd name="connsiteX25" fmla="*/ 0 w 1916369"/>
                <a:gd name="connsiteY25" fmla="*/ 313397 h 313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916369" h="313396">
                  <a:moveTo>
                    <a:pt x="1916369" y="0"/>
                  </a:moveTo>
                  <a:lnTo>
                    <a:pt x="1810222" y="0"/>
                  </a:lnTo>
                  <a:lnTo>
                    <a:pt x="1810222" y="30297"/>
                  </a:lnTo>
                  <a:lnTo>
                    <a:pt x="1746463" y="30297"/>
                  </a:lnTo>
                  <a:lnTo>
                    <a:pt x="1746463" y="60594"/>
                  </a:lnTo>
                  <a:lnTo>
                    <a:pt x="1514419" y="60594"/>
                  </a:lnTo>
                  <a:lnTo>
                    <a:pt x="1514419" y="81802"/>
                  </a:lnTo>
                  <a:lnTo>
                    <a:pt x="1374911" y="81802"/>
                  </a:lnTo>
                  <a:lnTo>
                    <a:pt x="1374911" y="112099"/>
                  </a:lnTo>
                  <a:lnTo>
                    <a:pt x="1241398" y="112099"/>
                  </a:lnTo>
                  <a:lnTo>
                    <a:pt x="1241398" y="137886"/>
                  </a:lnTo>
                  <a:lnTo>
                    <a:pt x="722650" y="137886"/>
                  </a:lnTo>
                  <a:lnTo>
                    <a:pt x="722650" y="166633"/>
                  </a:lnTo>
                  <a:lnTo>
                    <a:pt x="193323" y="166633"/>
                  </a:lnTo>
                  <a:lnTo>
                    <a:pt x="193323" y="190870"/>
                  </a:lnTo>
                  <a:lnTo>
                    <a:pt x="56777" y="190870"/>
                  </a:lnTo>
                  <a:lnTo>
                    <a:pt x="53744" y="190870"/>
                  </a:lnTo>
                  <a:lnTo>
                    <a:pt x="53744" y="216588"/>
                  </a:lnTo>
                  <a:lnTo>
                    <a:pt x="41824" y="216588"/>
                  </a:lnTo>
                  <a:lnTo>
                    <a:pt x="41824" y="240191"/>
                  </a:lnTo>
                  <a:lnTo>
                    <a:pt x="15446" y="240191"/>
                  </a:lnTo>
                  <a:lnTo>
                    <a:pt x="15446" y="265344"/>
                  </a:lnTo>
                  <a:lnTo>
                    <a:pt x="4302" y="265344"/>
                  </a:lnTo>
                  <a:lnTo>
                    <a:pt x="4302" y="283241"/>
                  </a:lnTo>
                  <a:lnTo>
                    <a:pt x="0" y="283241"/>
                  </a:lnTo>
                  <a:lnTo>
                    <a:pt x="0" y="313397"/>
                  </a:lnTo>
                </a:path>
              </a:pathLst>
            </a:custGeom>
            <a:noFill/>
            <a:ln w="15875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7FD7861E-94F0-F988-56E8-78D94AC7B2A0}"/>
              </a:ext>
            </a:extLst>
          </p:cNvPr>
          <p:cNvGrpSpPr/>
          <p:nvPr/>
        </p:nvGrpSpPr>
        <p:grpSpPr>
          <a:xfrm>
            <a:off x="2246517" y="2724984"/>
            <a:ext cx="3461469" cy="1676040"/>
            <a:chOff x="3665213" y="2529569"/>
            <a:chExt cx="2109308" cy="1021325"/>
          </a:xfrm>
        </p:grpSpPr>
        <p:sp>
          <p:nvSpPr>
            <p:cNvPr id="239" name="Freeform 238">
              <a:extLst>
                <a:ext uri="{FF2B5EF4-FFF2-40B4-BE49-F238E27FC236}">
                  <a16:creationId xmlns:a16="http://schemas.microsoft.com/office/drawing/2014/main" id="{1D6AB15E-9C66-3FA3-920E-9D527F195593}"/>
                </a:ext>
              </a:extLst>
            </p:cNvPr>
            <p:cNvSpPr/>
            <p:nvPr/>
          </p:nvSpPr>
          <p:spPr>
            <a:xfrm>
              <a:off x="3667304" y="2879561"/>
              <a:ext cx="2104509" cy="671333"/>
            </a:xfrm>
            <a:custGeom>
              <a:avLst/>
              <a:gdLst>
                <a:gd name="connsiteX0" fmla="*/ 2104509 w 2104509"/>
                <a:gd name="connsiteY0" fmla="*/ 0 h 671333"/>
                <a:gd name="connsiteX1" fmla="*/ 2007896 w 2104509"/>
                <a:gd name="connsiteY1" fmla="*/ 0 h 671333"/>
                <a:gd name="connsiteX2" fmla="*/ 2007896 w 2104509"/>
                <a:gd name="connsiteY2" fmla="*/ 63094 h 671333"/>
                <a:gd name="connsiteX3" fmla="*/ 1515154 w 2104509"/>
                <a:gd name="connsiteY3" fmla="*/ 63094 h 671333"/>
                <a:gd name="connsiteX4" fmla="*/ 1515154 w 2104509"/>
                <a:gd name="connsiteY4" fmla="*/ 109662 h 671333"/>
                <a:gd name="connsiteX5" fmla="*/ 1503464 w 2104509"/>
                <a:gd name="connsiteY5" fmla="*/ 109662 h 671333"/>
                <a:gd name="connsiteX6" fmla="*/ 1503464 w 2104509"/>
                <a:gd name="connsiteY6" fmla="*/ 159474 h 671333"/>
                <a:gd name="connsiteX7" fmla="*/ 1197136 w 2104509"/>
                <a:gd name="connsiteY7" fmla="*/ 159474 h 671333"/>
                <a:gd name="connsiteX8" fmla="*/ 1197136 w 2104509"/>
                <a:gd name="connsiteY8" fmla="*/ 205964 h 671333"/>
                <a:gd name="connsiteX9" fmla="*/ 889181 w 2104509"/>
                <a:gd name="connsiteY9" fmla="*/ 205964 h 671333"/>
                <a:gd name="connsiteX10" fmla="*/ 889181 w 2104509"/>
                <a:gd name="connsiteY10" fmla="*/ 257320 h 671333"/>
                <a:gd name="connsiteX11" fmla="*/ 876795 w 2104509"/>
                <a:gd name="connsiteY11" fmla="*/ 257320 h 671333"/>
                <a:gd name="connsiteX12" fmla="*/ 876795 w 2104509"/>
                <a:gd name="connsiteY12" fmla="*/ 304506 h 671333"/>
                <a:gd name="connsiteX13" fmla="*/ 589278 w 2104509"/>
                <a:gd name="connsiteY13" fmla="*/ 304506 h 671333"/>
                <a:gd name="connsiteX14" fmla="*/ 589278 w 2104509"/>
                <a:gd name="connsiteY14" fmla="*/ 347521 h 671333"/>
                <a:gd name="connsiteX15" fmla="*/ 525798 w 2104509"/>
                <a:gd name="connsiteY15" fmla="*/ 347521 h 671333"/>
                <a:gd name="connsiteX16" fmla="*/ 525798 w 2104509"/>
                <a:gd name="connsiteY16" fmla="*/ 395865 h 671333"/>
                <a:gd name="connsiteX17" fmla="*/ 409057 w 2104509"/>
                <a:gd name="connsiteY17" fmla="*/ 395865 h 671333"/>
                <a:gd name="connsiteX18" fmla="*/ 409057 w 2104509"/>
                <a:gd name="connsiteY18" fmla="*/ 440734 h 671333"/>
                <a:gd name="connsiteX19" fmla="*/ 283259 w 2104509"/>
                <a:gd name="connsiteY19" fmla="*/ 440734 h 671333"/>
                <a:gd name="connsiteX20" fmla="*/ 283259 w 2104509"/>
                <a:gd name="connsiteY20" fmla="*/ 482514 h 671333"/>
                <a:gd name="connsiteX21" fmla="*/ 208400 w 2104509"/>
                <a:gd name="connsiteY21" fmla="*/ 482514 h 671333"/>
                <a:gd name="connsiteX22" fmla="*/ 208400 w 2104509"/>
                <a:gd name="connsiteY22" fmla="*/ 528541 h 671333"/>
                <a:gd name="connsiteX23" fmla="*/ 186259 w 2104509"/>
                <a:gd name="connsiteY23" fmla="*/ 528541 h 671333"/>
                <a:gd name="connsiteX24" fmla="*/ 186259 w 2104509"/>
                <a:gd name="connsiteY24" fmla="*/ 575727 h 671333"/>
                <a:gd name="connsiteX25" fmla="*/ 141359 w 2104509"/>
                <a:gd name="connsiteY25" fmla="*/ 575727 h 671333"/>
                <a:gd name="connsiteX26" fmla="*/ 141359 w 2104509"/>
                <a:gd name="connsiteY26" fmla="*/ 625924 h 671333"/>
                <a:gd name="connsiteX27" fmla="*/ 118599 w 2104509"/>
                <a:gd name="connsiteY27" fmla="*/ 625924 h 671333"/>
                <a:gd name="connsiteX28" fmla="*/ 118599 w 2104509"/>
                <a:gd name="connsiteY28" fmla="*/ 665927 h 671333"/>
                <a:gd name="connsiteX29" fmla="*/ 7199 w 2104509"/>
                <a:gd name="connsiteY29" fmla="*/ 665927 h 671333"/>
                <a:gd name="connsiteX30" fmla="*/ 7199 w 2104509"/>
                <a:gd name="connsiteY30" fmla="*/ 671333 h 671333"/>
                <a:gd name="connsiteX31" fmla="*/ 0 w 2104509"/>
                <a:gd name="connsiteY31" fmla="*/ 671333 h 67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104509" h="671333">
                  <a:moveTo>
                    <a:pt x="2104509" y="0"/>
                  </a:moveTo>
                  <a:lnTo>
                    <a:pt x="2007896" y="0"/>
                  </a:lnTo>
                  <a:lnTo>
                    <a:pt x="2007896" y="63094"/>
                  </a:lnTo>
                  <a:lnTo>
                    <a:pt x="1515154" y="63094"/>
                  </a:lnTo>
                  <a:lnTo>
                    <a:pt x="1515154" y="109662"/>
                  </a:lnTo>
                  <a:lnTo>
                    <a:pt x="1503464" y="109662"/>
                  </a:lnTo>
                  <a:lnTo>
                    <a:pt x="1503464" y="159474"/>
                  </a:lnTo>
                  <a:lnTo>
                    <a:pt x="1197136" y="159474"/>
                  </a:lnTo>
                  <a:lnTo>
                    <a:pt x="1197136" y="205964"/>
                  </a:lnTo>
                  <a:lnTo>
                    <a:pt x="889181" y="205964"/>
                  </a:lnTo>
                  <a:lnTo>
                    <a:pt x="889181" y="257320"/>
                  </a:lnTo>
                  <a:lnTo>
                    <a:pt x="876795" y="257320"/>
                  </a:lnTo>
                  <a:lnTo>
                    <a:pt x="876795" y="304506"/>
                  </a:lnTo>
                  <a:lnTo>
                    <a:pt x="589278" y="304506"/>
                  </a:lnTo>
                  <a:lnTo>
                    <a:pt x="589278" y="347521"/>
                  </a:lnTo>
                  <a:lnTo>
                    <a:pt x="525798" y="347521"/>
                  </a:lnTo>
                  <a:lnTo>
                    <a:pt x="525798" y="395865"/>
                  </a:lnTo>
                  <a:lnTo>
                    <a:pt x="409057" y="395865"/>
                  </a:lnTo>
                  <a:lnTo>
                    <a:pt x="409057" y="440734"/>
                  </a:lnTo>
                  <a:lnTo>
                    <a:pt x="283259" y="440734"/>
                  </a:lnTo>
                  <a:lnTo>
                    <a:pt x="283259" y="482514"/>
                  </a:lnTo>
                  <a:lnTo>
                    <a:pt x="208400" y="482514"/>
                  </a:lnTo>
                  <a:lnTo>
                    <a:pt x="208400" y="528541"/>
                  </a:lnTo>
                  <a:lnTo>
                    <a:pt x="186259" y="528541"/>
                  </a:lnTo>
                  <a:lnTo>
                    <a:pt x="186259" y="575727"/>
                  </a:lnTo>
                  <a:lnTo>
                    <a:pt x="141359" y="575727"/>
                  </a:lnTo>
                  <a:lnTo>
                    <a:pt x="141359" y="625924"/>
                  </a:lnTo>
                  <a:lnTo>
                    <a:pt x="118599" y="625924"/>
                  </a:lnTo>
                  <a:lnTo>
                    <a:pt x="118599" y="665927"/>
                  </a:lnTo>
                  <a:lnTo>
                    <a:pt x="7199" y="665927"/>
                  </a:lnTo>
                  <a:lnTo>
                    <a:pt x="7199" y="671333"/>
                  </a:lnTo>
                  <a:lnTo>
                    <a:pt x="0" y="671333"/>
                  </a:lnTo>
                </a:path>
              </a:pathLst>
            </a:custGeom>
            <a:noFill/>
            <a:ln w="15875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240" name="Freeform 239">
              <a:extLst>
                <a:ext uri="{FF2B5EF4-FFF2-40B4-BE49-F238E27FC236}">
                  <a16:creationId xmlns:a16="http://schemas.microsoft.com/office/drawing/2014/main" id="{9244FB97-4334-9634-CE33-C25AADE06666}"/>
                </a:ext>
              </a:extLst>
            </p:cNvPr>
            <p:cNvSpPr/>
            <p:nvPr/>
          </p:nvSpPr>
          <p:spPr>
            <a:xfrm>
              <a:off x="3665213" y="2529569"/>
              <a:ext cx="2109308" cy="1019703"/>
            </a:xfrm>
            <a:custGeom>
              <a:avLst/>
              <a:gdLst>
                <a:gd name="connsiteX0" fmla="*/ 2109309 w 2109308"/>
                <a:gd name="connsiteY0" fmla="*/ 0 h 1019703"/>
                <a:gd name="connsiteX1" fmla="*/ 1674549 w 2109308"/>
                <a:gd name="connsiteY1" fmla="*/ 0 h 1019703"/>
                <a:gd name="connsiteX2" fmla="*/ 1674549 w 2109308"/>
                <a:gd name="connsiteY2" fmla="*/ 31663 h 1019703"/>
                <a:gd name="connsiteX3" fmla="*/ 1657828 w 2109308"/>
                <a:gd name="connsiteY3" fmla="*/ 31663 h 1019703"/>
                <a:gd name="connsiteX4" fmla="*/ 1657828 w 2109308"/>
                <a:gd name="connsiteY4" fmla="*/ 58306 h 1019703"/>
                <a:gd name="connsiteX5" fmla="*/ 1236462 w 2109308"/>
                <a:gd name="connsiteY5" fmla="*/ 58306 h 1019703"/>
                <a:gd name="connsiteX6" fmla="*/ 1236462 w 2109308"/>
                <a:gd name="connsiteY6" fmla="*/ 86726 h 1019703"/>
                <a:gd name="connsiteX7" fmla="*/ 1216412 w 2109308"/>
                <a:gd name="connsiteY7" fmla="*/ 86726 h 1019703"/>
                <a:gd name="connsiteX8" fmla="*/ 1216412 w 2109308"/>
                <a:gd name="connsiteY8" fmla="*/ 118389 h 1019703"/>
                <a:gd name="connsiteX9" fmla="*/ 1201393 w 2109308"/>
                <a:gd name="connsiteY9" fmla="*/ 118389 h 1019703"/>
                <a:gd name="connsiteX10" fmla="*/ 1201393 w 2109308"/>
                <a:gd name="connsiteY10" fmla="*/ 143410 h 1019703"/>
                <a:gd name="connsiteX11" fmla="*/ 1162918 w 2109308"/>
                <a:gd name="connsiteY11" fmla="*/ 143410 h 1019703"/>
                <a:gd name="connsiteX12" fmla="*/ 1162918 w 2109308"/>
                <a:gd name="connsiteY12" fmla="*/ 168432 h 1019703"/>
                <a:gd name="connsiteX13" fmla="*/ 1096032 w 2109308"/>
                <a:gd name="connsiteY13" fmla="*/ 168432 h 1019703"/>
                <a:gd name="connsiteX14" fmla="*/ 1096032 w 2109308"/>
                <a:gd name="connsiteY14" fmla="*/ 200095 h 1019703"/>
                <a:gd name="connsiteX15" fmla="*/ 1072653 w 2109308"/>
                <a:gd name="connsiteY15" fmla="*/ 200095 h 1019703"/>
                <a:gd name="connsiteX16" fmla="*/ 1072653 w 2109308"/>
                <a:gd name="connsiteY16" fmla="*/ 255698 h 1019703"/>
                <a:gd name="connsiteX17" fmla="*/ 1052990 w 2109308"/>
                <a:gd name="connsiteY17" fmla="*/ 255698 h 1019703"/>
                <a:gd name="connsiteX18" fmla="*/ 1052990 w 2109308"/>
                <a:gd name="connsiteY18" fmla="*/ 284581 h 1019703"/>
                <a:gd name="connsiteX19" fmla="*/ 1024037 w 2109308"/>
                <a:gd name="connsiteY19" fmla="*/ 284581 h 1019703"/>
                <a:gd name="connsiteX20" fmla="*/ 1024037 w 2109308"/>
                <a:gd name="connsiteY20" fmla="*/ 307749 h 1019703"/>
                <a:gd name="connsiteX21" fmla="*/ 831972 w 2109308"/>
                <a:gd name="connsiteY21" fmla="*/ 307749 h 1019703"/>
                <a:gd name="connsiteX22" fmla="*/ 831972 w 2109308"/>
                <a:gd name="connsiteY22" fmla="*/ 341266 h 1019703"/>
                <a:gd name="connsiteX23" fmla="*/ 803561 w 2109308"/>
                <a:gd name="connsiteY23" fmla="*/ 341266 h 1019703"/>
                <a:gd name="connsiteX24" fmla="*/ 803561 w 2109308"/>
                <a:gd name="connsiteY24" fmla="*/ 363352 h 1019703"/>
                <a:gd name="connsiteX25" fmla="*/ 784439 w 2109308"/>
                <a:gd name="connsiteY25" fmla="*/ 363352 h 1019703"/>
                <a:gd name="connsiteX26" fmla="*/ 784439 w 2109308"/>
                <a:gd name="connsiteY26" fmla="*/ 396869 h 1019703"/>
                <a:gd name="connsiteX27" fmla="*/ 776698 w 2109308"/>
                <a:gd name="connsiteY27" fmla="*/ 396869 h 1019703"/>
                <a:gd name="connsiteX28" fmla="*/ 776698 w 2109308"/>
                <a:gd name="connsiteY28" fmla="*/ 426756 h 1019703"/>
                <a:gd name="connsiteX29" fmla="*/ 750919 w 2109308"/>
                <a:gd name="connsiteY29" fmla="*/ 426756 h 1019703"/>
                <a:gd name="connsiteX30" fmla="*/ 750919 w 2109308"/>
                <a:gd name="connsiteY30" fmla="*/ 447839 h 1019703"/>
                <a:gd name="connsiteX31" fmla="*/ 685814 w 2109308"/>
                <a:gd name="connsiteY31" fmla="*/ 447839 h 1019703"/>
                <a:gd name="connsiteX32" fmla="*/ 685814 w 2109308"/>
                <a:gd name="connsiteY32" fmla="*/ 480351 h 1019703"/>
                <a:gd name="connsiteX33" fmla="*/ 547939 w 2109308"/>
                <a:gd name="connsiteY33" fmla="*/ 480351 h 1019703"/>
                <a:gd name="connsiteX34" fmla="*/ 547939 w 2109308"/>
                <a:gd name="connsiteY34" fmla="*/ 506608 h 1019703"/>
                <a:gd name="connsiteX35" fmla="*/ 532920 w 2109308"/>
                <a:gd name="connsiteY35" fmla="*/ 506608 h 1019703"/>
                <a:gd name="connsiteX36" fmla="*/ 532920 w 2109308"/>
                <a:gd name="connsiteY36" fmla="*/ 533406 h 1019703"/>
                <a:gd name="connsiteX37" fmla="*/ 452409 w 2109308"/>
                <a:gd name="connsiteY37" fmla="*/ 533406 h 1019703"/>
                <a:gd name="connsiteX38" fmla="*/ 452409 w 2109308"/>
                <a:gd name="connsiteY38" fmla="*/ 558659 h 1019703"/>
                <a:gd name="connsiteX39" fmla="*/ 408980 w 2109308"/>
                <a:gd name="connsiteY39" fmla="*/ 558659 h 1019703"/>
                <a:gd name="connsiteX40" fmla="*/ 408980 w 2109308"/>
                <a:gd name="connsiteY40" fmla="*/ 609629 h 1019703"/>
                <a:gd name="connsiteX41" fmla="*/ 317089 w 2109308"/>
                <a:gd name="connsiteY41" fmla="*/ 609629 h 1019703"/>
                <a:gd name="connsiteX42" fmla="*/ 317089 w 2109308"/>
                <a:gd name="connsiteY42" fmla="*/ 641060 h 1019703"/>
                <a:gd name="connsiteX43" fmla="*/ 254074 w 2109308"/>
                <a:gd name="connsiteY43" fmla="*/ 641060 h 1019703"/>
                <a:gd name="connsiteX44" fmla="*/ 254074 w 2109308"/>
                <a:gd name="connsiteY44" fmla="*/ 666777 h 1019703"/>
                <a:gd name="connsiteX45" fmla="*/ 211728 w 2109308"/>
                <a:gd name="connsiteY45" fmla="*/ 666777 h 1019703"/>
                <a:gd name="connsiteX46" fmla="*/ 211728 w 2109308"/>
                <a:gd name="connsiteY46" fmla="*/ 692030 h 1019703"/>
                <a:gd name="connsiteX47" fmla="*/ 187962 w 2109308"/>
                <a:gd name="connsiteY47" fmla="*/ 692030 h 1019703"/>
                <a:gd name="connsiteX48" fmla="*/ 187962 w 2109308"/>
                <a:gd name="connsiteY48" fmla="*/ 719909 h 1019703"/>
                <a:gd name="connsiteX49" fmla="*/ 149255 w 2109308"/>
                <a:gd name="connsiteY49" fmla="*/ 719909 h 1019703"/>
                <a:gd name="connsiteX50" fmla="*/ 149255 w 2109308"/>
                <a:gd name="connsiteY50" fmla="*/ 774508 h 1019703"/>
                <a:gd name="connsiteX51" fmla="*/ 140971 w 2109308"/>
                <a:gd name="connsiteY51" fmla="*/ 774508 h 1019703"/>
                <a:gd name="connsiteX52" fmla="*/ 140971 w 2109308"/>
                <a:gd name="connsiteY52" fmla="*/ 800225 h 1019703"/>
                <a:gd name="connsiteX53" fmla="*/ 131217 w 2109308"/>
                <a:gd name="connsiteY53" fmla="*/ 800225 h 1019703"/>
                <a:gd name="connsiteX54" fmla="*/ 131217 w 2109308"/>
                <a:gd name="connsiteY54" fmla="*/ 829108 h 1019703"/>
                <a:gd name="connsiteX55" fmla="*/ 105903 w 2109308"/>
                <a:gd name="connsiteY55" fmla="*/ 829108 h 1019703"/>
                <a:gd name="connsiteX56" fmla="*/ 105903 w 2109308"/>
                <a:gd name="connsiteY56" fmla="*/ 856369 h 1019703"/>
                <a:gd name="connsiteX57" fmla="*/ 68666 w 2109308"/>
                <a:gd name="connsiteY57" fmla="*/ 856369 h 1019703"/>
                <a:gd name="connsiteX58" fmla="*/ 68666 w 2109308"/>
                <a:gd name="connsiteY58" fmla="*/ 885792 h 1019703"/>
                <a:gd name="connsiteX59" fmla="*/ 62473 w 2109308"/>
                <a:gd name="connsiteY59" fmla="*/ 885792 h 1019703"/>
                <a:gd name="connsiteX60" fmla="*/ 62473 w 2109308"/>
                <a:gd name="connsiteY60" fmla="*/ 909424 h 1019703"/>
                <a:gd name="connsiteX61" fmla="*/ 38243 w 2109308"/>
                <a:gd name="connsiteY61" fmla="*/ 909424 h 1019703"/>
                <a:gd name="connsiteX62" fmla="*/ 38243 w 2109308"/>
                <a:gd name="connsiteY62" fmla="*/ 936221 h 1019703"/>
                <a:gd name="connsiteX63" fmla="*/ 25314 w 2109308"/>
                <a:gd name="connsiteY63" fmla="*/ 936221 h 1019703"/>
                <a:gd name="connsiteX64" fmla="*/ 25314 w 2109308"/>
                <a:gd name="connsiteY64" fmla="*/ 959389 h 1019703"/>
                <a:gd name="connsiteX65" fmla="*/ 17031 w 2109308"/>
                <a:gd name="connsiteY65" fmla="*/ 959389 h 1019703"/>
                <a:gd name="connsiteX66" fmla="*/ 17031 w 2109308"/>
                <a:gd name="connsiteY66" fmla="*/ 985724 h 1019703"/>
                <a:gd name="connsiteX67" fmla="*/ 7741 w 2109308"/>
                <a:gd name="connsiteY67" fmla="*/ 985724 h 1019703"/>
                <a:gd name="connsiteX68" fmla="*/ 7741 w 2109308"/>
                <a:gd name="connsiteY68" fmla="*/ 1019704 h 1019703"/>
                <a:gd name="connsiteX69" fmla="*/ 0 w 2109308"/>
                <a:gd name="connsiteY69" fmla="*/ 1019704 h 1019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2109308" h="1019703">
                  <a:moveTo>
                    <a:pt x="2109309" y="0"/>
                  </a:moveTo>
                  <a:lnTo>
                    <a:pt x="1674549" y="0"/>
                  </a:lnTo>
                  <a:lnTo>
                    <a:pt x="1674549" y="31663"/>
                  </a:lnTo>
                  <a:lnTo>
                    <a:pt x="1657828" y="31663"/>
                  </a:lnTo>
                  <a:lnTo>
                    <a:pt x="1657828" y="58306"/>
                  </a:lnTo>
                  <a:lnTo>
                    <a:pt x="1236462" y="58306"/>
                  </a:lnTo>
                  <a:lnTo>
                    <a:pt x="1236462" y="86726"/>
                  </a:lnTo>
                  <a:lnTo>
                    <a:pt x="1216412" y="86726"/>
                  </a:lnTo>
                  <a:lnTo>
                    <a:pt x="1216412" y="118389"/>
                  </a:lnTo>
                  <a:lnTo>
                    <a:pt x="1201393" y="118389"/>
                  </a:lnTo>
                  <a:lnTo>
                    <a:pt x="1201393" y="143410"/>
                  </a:lnTo>
                  <a:lnTo>
                    <a:pt x="1162918" y="143410"/>
                  </a:lnTo>
                  <a:lnTo>
                    <a:pt x="1162918" y="168432"/>
                  </a:lnTo>
                  <a:lnTo>
                    <a:pt x="1096032" y="168432"/>
                  </a:lnTo>
                  <a:lnTo>
                    <a:pt x="1096032" y="200095"/>
                  </a:lnTo>
                  <a:lnTo>
                    <a:pt x="1072653" y="200095"/>
                  </a:lnTo>
                  <a:lnTo>
                    <a:pt x="1072653" y="255698"/>
                  </a:lnTo>
                  <a:lnTo>
                    <a:pt x="1052990" y="255698"/>
                  </a:lnTo>
                  <a:lnTo>
                    <a:pt x="1052990" y="284581"/>
                  </a:lnTo>
                  <a:lnTo>
                    <a:pt x="1024037" y="284581"/>
                  </a:lnTo>
                  <a:lnTo>
                    <a:pt x="1024037" y="307749"/>
                  </a:lnTo>
                  <a:lnTo>
                    <a:pt x="831972" y="307749"/>
                  </a:lnTo>
                  <a:lnTo>
                    <a:pt x="831972" y="341266"/>
                  </a:lnTo>
                  <a:lnTo>
                    <a:pt x="803561" y="341266"/>
                  </a:lnTo>
                  <a:lnTo>
                    <a:pt x="803561" y="363352"/>
                  </a:lnTo>
                  <a:lnTo>
                    <a:pt x="784439" y="363352"/>
                  </a:lnTo>
                  <a:lnTo>
                    <a:pt x="784439" y="396869"/>
                  </a:lnTo>
                  <a:lnTo>
                    <a:pt x="776698" y="396869"/>
                  </a:lnTo>
                  <a:lnTo>
                    <a:pt x="776698" y="426756"/>
                  </a:lnTo>
                  <a:lnTo>
                    <a:pt x="750919" y="426756"/>
                  </a:lnTo>
                  <a:lnTo>
                    <a:pt x="750919" y="447839"/>
                  </a:lnTo>
                  <a:lnTo>
                    <a:pt x="685814" y="447839"/>
                  </a:lnTo>
                  <a:lnTo>
                    <a:pt x="685814" y="480351"/>
                  </a:lnTo>
                  <a:lnTo>
                    <a:pt x="547939" y="480351"/>
                  </a:lnTo>
                  <a:lnTo>
                    <a:pt x="547939" y="506608"/>
                  </a:lnTo>
                  <a:lnTo>
                    <a:pt x="532920" y="506608"/>
                  </a:lnTo>
                  <a:lnTo>
                    <a:pt x="532920" y="533406"/>
                  </a:lnTo>
                  <a:lnTo>
                    <a:pt x="452409" y="533406"/>
                  </a:lnTo>
                  <a:lnTo>
                    <a:pt x="452409" y="558659"/>
                  </a:lnTo>
                  <a:lnTo>
                    <a:pt x="408980" y="558659"/>
                  </a:lnTo>
                  <a:lnTo>
                    <a:pt x="408980" y="609629"/>
                  </a:lnTo>
                  <a:lnTo>
                    <a:pt x="317089" y="609629"/>
                  </a:lnTo>
                  <a:lnTo>
                    <a:pt x="317089" y="641060"/>
                  </a:lnTo>
                  <a:lnTo>
                    <a:pt x="254074" y="641060"/>
                  </a:lnTo>
                  <a:lnTo>
                    <a:pt x="254074" y="666777"/>
                  </a:lnTo>
                  <a:lnTo>
                    <a:pt x="211728" y="666777"/>
                  </a:lnTo>
                  <a:lnTo>
                    <a:pt x="211728" y="692030"/>
                  </a:lnTo>
                  <a:lnTo>
                    <a:pt x="187962" y="692030"/>
                  </a:lnTo>
                  <a:lnTo>
                    <a:pt x="187962" y="719909"/>
                  </a:lnTo>
                  <a:lnTo>
                    <a:pt x="149255" y="719909"/>
                  </a:lnTo>
                  <a:lnTo>
                    <a:pt x="149255" y="774508"/>
                  </a:lnTo>
                  <a:lnTo>
                    <a:pt x="140971" y="774508"/>
                  </a:lnTo>
                  <a:lnTo>
                    <a:pt x="140971" y="800225"/>
                  </a:lnTo>
                  <a:lnTo>
                    <a:pt x="131217" y="800225"/>
                  </a:lnTo>
                  <a:lnTo>
                    <a:pt x="131217" y="829108"/>
                  </a:lnTo>
                  <a:lnTo>
                    <a:pt x="105903" y="829108"/>
                  </a:lnTo>
                  <a:lnTo>
                    <a:pt x="105903" y="856369"/>
                  </a:lnTo>
                  <a:lnTo>
                    <a:pt x="68666" y="856369"/>
                  </a:lnTo>
                  <a:lnTo>
                    <a:pt x="68666" y="885792"/>
                  </a:lnTo>
                  <a:lnTo>
                    <a:pt x="62473" y="885792"/>
                  </a:lnTo>
                  <a:lnTo>
                    <a:pt x="62473" y="909424"/>
                  </a:lnTo>
                  <a:lnTo>
                    <a:pt x="38243" y="909424"/>
                  </a:lnTo>
                  <a:lnTo>
                    <a:pt x="38243" y="936221"/>
                  </a:lnTo>
                  <a:lnTo>
                    <a:pt x="25314" y="936221"/>
                  </a:lnTo>
                  <a:lnTo>
                    <a:pt x="25314" y="959389"/>
                  </a:lnTo>
                  <a:lnTo>
                    <a:pt x="17031" y="959389"/>
                  </a:lnTo>
                  <a:lnTo>
                    <a:pt x="17031" y="985724"/>
                  </a:lnTo>
                  <a:lnTo>
                    <a:pt x="7741" y="985724"/>
                  </a:lnTo>
                  <a:lnTo>
                    <a:pt x="7741" y="1019704"/>
                  </a:lnTo>
                  <a:lnTo>
                    <a:pt x="0" y="1019704"/>
                  </a:lnTo>
                </a:path>
              </a:pathLst>
            </a:custGeom>
            <a:noFill/>
            <a:ln w="15875" cap="flat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84D6B50-2639-6E49-9E71-B8F2B4A1DA62}"/>
              </a:ext>
            </a:extLst>
          </p:cNvPr>
          <p:cNvSpPr txBox="1"/>
          <p:nvPr/>
        </p:nvSpPr>
        <p:spPr>
          <a:xfrm>
            <a:off x="4750421" y="6080544"/>
            <a:ext cx="510675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2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Deep and lobar refer to the location of the ICH</a:t>
            </a:r>
          </a:p>
        </p:txBody>
      </p:sp>
    </p:spTree>
    <p:extLst>
      <p:ext uri="{BB962C8B-B14F-4D97-AF65-F5344CB8AC3E}">
        <p14:creationId xmlns:p14="http://schemas.microsoft.com/office/powerpoint/2010/main" val="3376414926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e 19">
            <a:extLst>
              <a:ext uri="{FF2B5EF4-FFF2-40B4-BE49-F238E27FC236}">
                <a16:creationId xmlns:a16="http://schemas.microsoft.com/office/drawing/2014/main" id="{54BB4A0B-7614-2994-56B3-8DB88A9C4542}"/>
              </a:ext>
            </a:extLst>
          </p:cNvPr>
          <p:cNvGraphicFramePr>
            <a:graphicFrameLocks noGrp="1"/>
          </p:cNvGraphicFramePr>
          <p:nvPr>
            <p:ph sz="quarter" idx="12"/>
          </p:nvPr>
        </p:nvGraphicFramePr>
        <p:xfrm>
          <a:off x="620713" y="1340768"/>
          <a:ext cx="5331271" cy="49072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331271">
                  <a:extLst>
                    <a:ext uri="{9D8B030D-6E8A-4147-A177-3AD203B41FA5}">
                      <a16:colId xmlns:a16="http://schemas.microsoft.com/office/drawing/2014/main" val="704233440"/>
                    </a:ext>
                  </a:extLst>
                </a:gridCol>
              </a:tblGrid>
              <a:tr h="1007455"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Deep perforating vasculopathy</a:t>
                      </a:r>
                    </a:p>
                    <a:p>
                      <a:pPr marL="182563" indent="-182563"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Haematoma located in the basal ganglia or brainstem; microbleeds or old intracerebral haemorrhage in the basal ganglia or brainstem; white matter lesions; lacunes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6750445"/>
                  </a:ext>
                </a:extLst>
              </a:tr>
              <a:tr h="1007455"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Cerebral amyloid angiopathy</a:t>
                      </a:r>
                    </a:p>
                    <a:p>
                      <a:pPr marL="182563" indent="-182563"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Lobar intracerebral haemorrhage; cortico-subcortical microbleeds; cortical superficial siderosis; apolipoprotein E 𝛆4; cognitive decline; transient focal neurological episodes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9891303"/>
                  </a:ext>
                </a:extLst>
              </a:tr>
              <a:tr h="552475"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Brain arteriovenous malformation</a:t>
                      </a:r>
                    </a:p>
                    <a:p>
                      <a:pPr marL="182563" indent="-182563"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Extension to other brain compartments; flow voids; calcification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4125252"/>
                  </a:ext>
                </a:extLst>
              </a:tr>
              <a:tr h="552475"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intracerebral arterial aneurysm</a:t>
                      </a:r>
                    </a:p>
                    <a:p>
                      <a:pPr marL="182563" indent="-182563"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Disproportionate subarachnoid extension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4208073"/>
                  </a:ext>
                </a:extLst>
              </a:tr>
              <a:tr h="779965"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Cavernous malformation</a:t>
                      </a:r>
                    </a:p>
                    <a:p>
                      <a:pPr marL="182563" indent="-182563"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Small, homogeneous intracerebral haemorrhage with no extension to other brain compartments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2455611"/>
                  </a:ext>
                </a:extLst>
              </a:tr>
              <a:tr h="1007455"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intracerebral venous thrombosis</a:t>
                      </a:r>
                    </a:p>
                    <a:p>
                      <a:pPr marL="182563" indent="-182563"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Headaches preceding intracerebral haemorrhage onset; intracerebral haemorrhage close to sinuses or veins; high relative oedema volume; onset in pregnancy or postpartum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3187328"/>
                  </a:ext>
                </a:extLst>
              </a:tr>
            </a:tbl>
          </a:graphicData>
        </a:graphic>
      </p:graphicFrame>
      <p:sp>
        <p:nvSpPr>
          <p:cNvPr id="14" name="Title 13">
            <a:extLst>
              <a:ext uri="{FF2B5EF4-FFF2-40B4-BE49-F238E27FC236}">
                <a16:creationId xmlns:a16="http://schemas.microsoft.com/office/drawing/2014/main" id="{A9A7BDB5-EE72-7F46-1C5F-4C13A38F4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There is no such thing as a primary ICH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EA2B72C-1EFA-58AB-B4BC-AF8605C7F58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 anchor="b"/>
          <a:lstStyle/>
          <a:p>
            <a:r>
              <a:rPr lang="en-GB" dirty="0">
                <a:solidFill>
                  <a:schemeClr val="tx2"/>
                </a:solidFill>
              </a:rPr>
              <a:t>ICH, intracerebral haemorrhage</a:t>
            </a:r>
          </a:p>
          <a:p>
            <a:r>
              <a:rPr lang="en-GB" dirty="0">
                <a:solidFill>
                  <a:schemeClr val="tx2"/>
                </a:solidFill>
              </a:rPr>
              <a:t>Cordonnier C, et al. Lancet. 2018; 392:1257–68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8CC72-BBB8-9EA8-8FDA-FB1D64A947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</p:spPr>
        <p:txBody>
          <a:bodyPr/>
          <a:lstStyle/>
          <a:p>
            <a:fld id="{6ACB42FE-D921-9147-BB35-A9747B6CE3A5}" type="slidenum">
              <a:rPr lang="en-GB" smtClean="0"/>
              <a:pPr/>
              <a:t>32</a:t>
            </a:fld>
            <a:endParaRPr lang="en-GB" dirty="0"/>
          </a:p>
        </p:txBody>
      </p:sp>
      <p:graphicFrame>
        <p:nvGraphicFramePr>
          <p:cNvPr id="21" name="Table 19">
            <a:extLst>
              <a:ext uri="{FF2B5EF4-FFF2-40B4-BE49-F238E27FC236}">
                <a16:creationId xmlns:a16="http://schemas.microsoft.com/office/drawing/2014/main" id="{7E2164CB-26C9-4E1C-3B8A-B161BCF65703}"/>
              </a:ext>
            </a:extLst>
          </p:cNvPr>
          <p:cNvGraphicFramePr>
            <a:graphicFrameLocks/>
          </p:cNvGraphicFramePr>
          <p:nvPr/>
        </p:nvGraphicFramePr>
        <p:xfrm>
          <a:off x="6251129" y="1340769"/>
          <a:ext cx="5331271" cy="49072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331271">
                  <a:extLst>
                    <a:ext uri="{9D8B030D-6E8A-4147-A177-3AD203B41FA5}">
                      <a16:colId xmlns:a16="http://schemas.microsoft.com/office/drawing/2014/main" val="7042334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Dual arteriovenous fistula</a:t>
                      </a:r>
                    </a:p>
                    <a:p>
                      <a:pPr marL="182563" indent="-182563"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Subarachnoid or subdural extension; abnormal dilated cortical vessels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67504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Haemorrhagic transformation of cerebral infarction</a:t>
                      </a:r>
                    </a:p>
                    <a:p>
                      <a:pPr marL="182563" indent="-182563"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Substantial areas of acute ischaemic lesions adjacent to the intracerebral haemorrhage or diffuse acute ischaemic lesions in other arterial territories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98913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Severe clotting factor deficiency such as haemophilia</a:t>
                      </a:r>
                    </a:p>
                    <a:p>
                      <a:pPr marL="182563" indent="-182563"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Abnormal coagulation tests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4125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Tumour (primary/metastasis)</a:t>
                      </a:r>
                    </a:p>
                    <a:p>
                      <a:pPr marL="182563" indent="-182563"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Large perihaematomal oedema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42080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Vasculitis</a:t>
                      </a:r>
                    </a:p>
                    <a:p>
                      <a:pPr marL="182563" indent="-182563"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Headaches; small acute ischemic lesions in different arterial territories; focal diffuse arterial stenosis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2455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Infective endocarditis</a:t>
                      </a:r>
                    </a:p>
                    <a:p>
                      <a:pPr marL="182563" indent="-182563"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Acute ischaemic lesions in different arterial territories; small irregular arterial aneurysms; diffuse brain microbleeds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3187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Posterior reversible encephalopathy syndrome</a:t>
                      </a:r>
                    </a:p>
                    <a:p>
                      <a:pPr marL="182563" indent="-182563">
                        <a:buClr>
                          <a:schemeClr val="accent1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Thunderclap headaches; parietal and occipital asymmetrical oedematous lesions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4344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5430850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6E442CB7-C271-C24F-A94E-7503233E6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2" t="13672" r="12109"/>
          <a:stretch>
            <a:fillRect/>
          </a:stretch>
        </p:blipFill>
        <p:spPr bwMode="auto">
          <a:xfrm>
            <a:off x="628734" y="2708920"/>
            <a:ext cx="2796721" cy="32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B3276C1C-5764-FF43-93D8-EA9AC61D6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 t="12540" r="16011"/>
          <a:stretch>
            <a:fillRect/>
          </a:stretch>
        </p:blipFill>
        <p:spPr bwMode="auto">
          <a:xfrm>
            <a:off x="3425455" y="2708920"/>
            <a:ext cx="2721296" cy="325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FD34A3-9274-76F7-8243-5AD7757092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</p:spPr>
        <p:txBody>
          <a:bodyPr/>
          <a:lstStyle/>
          <a:p>
            <a:fld id="{6ACB42FE-D921-9147-BB35-A9747B6CE3A5}" type="slidenum">
              <a:rPr lang="en-GB" smtClean="0"/>
              <a:pPr/>
              <a:t>33</a:t>
            </a:fld>
            <a:endParaRPr lang="en-GB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5305601-B852-C047-BD46-CC3D973F9C1C}"/>
              </a:ext>
            </a:extLst>
          </p:cNvPr>
          <p:cNvSpPr txBox="1"/>
          <p:nvPr/>
        </p:nvSpPr>
        <p:spPr>
          <a:xfrm>
            <a:off x="1610247" y="2204864"/>
            <a:ext cx="36200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spc="1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SMALL-VESSEL DISEASE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C8ADE35-A0C3-E349-83A4-B41AC3D431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925"/>
          <a:stretch/>
        </p:blipFill>
        <p:spPr>
          <a:xfrm>
            <a:off x="6888088" y="1408539"/>
            <a:ext cx="4233387" cy="259228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CEC97FE-0556-CB48-9426-8AA7144A69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607"/>
          <a:stretch/>
        </p:blipFill>
        <p:spPr>
          <a:xfrm>
            <a:off x="6888088" y="4000827"/>
            <a:ext cx="4233387" cy="2524517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166F69FC-A591-04AA-74B7-03D2120D3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2 most frequent causes of ICH</a:t>
            </a:r>
          </a:p>
        </p:txBody>
      </p:sp>
      <p:sp>
        <p:nvSpPr>
          <p:cNvPr id="19" name="ZoneTexte 6">
            <a:extLst>
              <a:ext uri="{FF2B5EF4-FFF2-40B4-BE49-F238E27FC236}">
                <a16:creationId xmlns:a16="http://schemas.microsoft.com/office/drawing/2014/main" id="{BB71743B-67AA-3D76-854A-A7DE74B0A553}"/>
              </a:ext>
            </a:extLst>
          </p:cNvPr>
          <p:cNvSpPr txBox="1"/>
          <p:nvPr/>
        </p:nvSpPr>
        <p:spPr>
          <a:xfrm>
            <a:off x="6532437" y="943781"/>
            <a:ext cx="4906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spc="1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CEREBRAL AMYLOID ANGIOPATHY</a:t>
            </a:r>
          </a:p>
        </p:txBody>
      </p:sp>
      <p:sp>
        <p:nvSpPr>
          <p:cNvPr id="2" name="Content Placeholder 11">
            <a:extLst>
              <a:ext uri="{FF2B5EF4-FFF2-40B4-BE49-F238E27FC236}">
                <a16:creationId xmlns:a16="http://schemas.microsoft.com/office/drawing/2014/main" id="{B6296E97-A003-134D-6C59-599574811173}"/>
              </a:ext>
            </a:extLst>
          </p:cNvPr>
          <p:cNvSpPr txBox="1">
            <a:spLocks/>
          </p:cNvSpPr>
          <p:nvPr/>
        </p:nvSpPr>
        <p:spPr>
          <a:xfrm>
            <a:off x="620183" y="6356351"/>
            <a:ext cx="10180339" cy="36512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457200" rtl="0" eaLnBrk="1" latinLnBrk="0" hangingPunct="1">
              <a:spcBef>
                <a:spcPts val="300"/>
              </a:spcBef>
              <a:buClr>
                <a:schemeClr val="accent2"/>
              </a:buClr>
              <a:buFont typeface="Arial"/>
              <a:buNone/>
              <a:defRPr sz="1200" b="0" i="0" kern="1200" spc="-3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Lucida Grande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2pPr>
            <a:lvl3pPr marL="9144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3pPr>
            <a:lvl4pPr marL="13716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4pPr>
            <a:lvl5pPr marL="18288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2"/>
                </a:solidFill>
              </a:rPr>
              <a:t>ICH, intracerebral haemorrhage</a:t>
            </a:r>
          </a:p>
          <a:p>
            <a:r>
              <a:rPr lang="en-GB" dirty="0">
                <a:solidFill>
                  <a:schemeClr val="tx2"/>
                </a:solidFill>
              </a:rPr>
              <a:t>Provided by: Prof. Charlotte Cordonnier </a:t>
            </a:r>
          </a:p>
        </p:txBody>
      </p:sp>
    </p:spTree>
    <p:extLst>
      <p:ext uri="{BB962C8B-B14F-4D97-AF65-F5344CB8AC3E}">
        <p14:creationId xmlns:p14="http://schemas.microsoft.com/office/powerpoint/2010/main" val="4050076689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252CCEA-D783-D2E0-A36B-50D6E9780F2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184" y="1736100"/>
            <a:ext cx="3161123" cy="396756"/>
          </a:xfrm>
        </p:spPr>
        <p:txBody>
          <a:bodyPr/>
          <a:lstStyle/>
          <a:p>
            <a:pPr marL="0" indent="0">
              <a:buNone/>
            </a:pPr>
            <a:r>
              <a:rPr lang="en-GB" b="1" dirty="0">
                <a:solidFill>
                  <a:schemeClr val="accent1"/>
                </a:solidFill>
              </a:rPr>
              <a:t>RESTART Collaboration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1295879-16F5-EC21-5B26-B106EC92C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EFFECTS OF ANTIPLATELET THErAPY AFTER STROKE DUE TO INTRACEREBRAL HAEMORRHAGE (RESTART): </a:t>
            </a:r>
            <a:br>
              <a:rPr lang="en-GB" dirty="0"/>
            </a:br>
            <a:r>
              <a:rPr lang="en-GB" dirty="0"/>
              <a:t>a randomised, open-label trial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034294F-45A8-1F53-FDCE-25504D16624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CI, confidence interval; HR, hazard ratio</a:t>
            </a:r>
          </a:p>
          <a:p>
            <a:r>
              <a:rPr lang="en-GB" dirty="0">
                <a:solidFill>
                  <a:schemeClr val="tx2"/>
                </a:solidFill>
              </a:rPr>
              <a:t>RESTART Collaboration. Lancet. 2019;393:2613-23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F91030E-4714-1619-059D-9A20A2EFBD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ACB42FE-D921-9147-BB35-A9747B6CE3A5}" type="slidenum">
              <a:rPr lang="en-GB" smtClean="0"/>
              <a:t>34</a:t>
            </a:fld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01047D-FAAF-9E0B-7AE2-66B10B03E124}"/>
              </a:ext>
            </a:extLst>
          </p:cNvPr>
          <p:cNvSpPr txBox="1"/>
          <p:nvPr/>
        </p:nvSpPr>
        <p:spPr>
          <a:xfrm>
            <a:off x="620183" y="5867980"/>
            <a:ext cx="1109244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Numbers at risk refer to survivors under follow-up at the start of each year according to treatment allocation. Cumulative events indicate the participants in follow-up with a first event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9ECC0F-FD27-9DA4-7C29-4DF244D7B6C8}"/>
              </a:ext>
            </a:extLst>
          </p:cNvPr>
          <p:cNvSpPr txBox="1"/>
          <p:nvPr/>
        </p:nvSpPr>
        <p:spPr>
          <a:xfrm rot="16200000">
            <a:off x="3072891" y="3116658"/>
            <a:ext cx="2317942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Participants with recurrent </a:t>
            </a:r>
            <a:br>
              <a:rPr lang="en-GB" sz="14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4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symptomatic intracerebral</a:t>
            </a:r>
            <a:br>
              <a:rPr lang="en-GB" sz="14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4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haemorrhage (%)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6CFF84-C070-5E6B-B537-E464BB8C939C}"/>
              </a:ext>
            </a:extLst>
          </p:cNvPr>
          <p:cNvSpPr txBox="1"/>
          <p:nvPr/>
        </p:nvSpPr>
        <p:spPr>
          <a:xfrm>
            <a:off x="6341396" y="5126424"/>
            <a:ext cx="189795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4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Follow-up time (years)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B70A1E-31E6-6DC2-BE21-8C6256CBA121}"/>
              </a:ext>
            </a:extLst>
          </p:cNvPr>
          <p:cNvSpPr txBox="1"/>
          <p:nvPr/>
        </p:nvSpPr>
        <p:spPr>
          <a:xfrm>
            <a:off x="1631504" y="5221387"/>
            <a:ext cx="3161123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Number at risk (number cumulative events)</a:t>
            </a:r>
          </a:p>
          <a:p>
            <a:pPr algn="r"/>
            <a:r>
              <a:rPr lang="en-GB" sz="12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Avoid</a:t>
            </a:r>
          </a:p>
          <a:p>
            <a:pPr algn="r"/>
            <a:r>
              <a:rPr lang="en-GB" sz="1200" b="1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Start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307AF2-149D-4CA3-CC51-9DE47474C74B}"/>
              </a:ext>
            </a:extLst>
          </p:cNvPr>
          <p:cNvSpPr txBox="1"/>
          <p:nvPr/>
        </p:nvSpPr>
        <p:spPr>
          <a:xfrm>
            <a:off x="4938068" y="5406053"/>
            <a:ext cx="48570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268 (0)</a:t>
            </a:r>
          </a:p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268 (0)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AA5C8F-5F64-B24C-A314-273D1208A00A}"/>
              </a:ext>
            </a:extLst>
          </p:cNvPr>
          <p:cNvSpPr txBox="1"/>
          <p:nvPr/>
        </p:nvSpPr>
        <p:spPr>
          <a:xfrm>
            <a:off x="9183626" y="5406053"/>
            <a:ext cx="48570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22 (23)</a:t>
            </a:r>
          </a:p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25 (12)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911E8B-5783-CAE6-9182-7911A7D9346B}"/>
              </a:ext>
            </a:extLst>
          </p:cNvPr>
          <p:cNvSpPr txBox="1"/>
          <p:nvPr/>
        </p:nvSpPr>
        <p:spPr>
          <a:xfrm>
            <a:off x="8088386" y="5406053"/>
            <a:ext cx="48570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73 (23)</a:t>
            </a:r>
          </a:p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72 (12)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C32D8F7-9EFC-2A04-C776-3147CF834934}"/>
              </a:ext>
            </a:extLst>
          </p:cNvPr>
          <p:cNvSpPr txBox="1"/>
          <p:nvPr/>
        </p:nvSpPr>
        <p:spPr>
          <a:xfrm>
            <a:off x="7005039" y="5406053"/>
            <a:ext cx="570670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121 (23)</a:t>
            </a:r>
          </a:p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122 (12)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8F7174-3482-9BEF-6D17-8DCD493E5419}"/>
              </a:ext>
            </a:extLst>
          </p:cNvPr>
          <p:cNvSpPr txBox="1"/>
          <p:nvPr/>
        </p:nvSpPr>
        <p:spPr>
          <a:xfrm>
            <a:off x="5953052" y="5406053"/>
            <a:ext cx="570670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184 (18)</a:t>
            </a:r>
          </a:p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190 (8)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5C6A61-A10B-C034-F963-CB60EF88238A}"/>
              </a:ext>
            </a:extLst>
          </p:cNvPr>
          <p:cNvSpPr txBox="1"/>
          <p:nvPr/>
        </p:nvSpPr>
        <p:spPr>
          <a:xfrm>
            <a:off x="5618789" y="2013566"/>
            <a:ext cx="380361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Avoid</a:t>
            </a:r>
          </a:p>
          <a:p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Start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1DA57F6-08F8-0007-A4FB-92EF10027D2F}"/>
              </a:ext>
            </a:extLst>
          </p:cNvPr>
          <p:cNvSpPr txBox="1"/>
          <p:nvPr/>
        </p:nvSpPr>
        <p:spPr>
          <a:xfrm>
            <a:off x="5303104" y="2501937"/>
            <a:ext cx="2568011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Start vs avoid antiplatelet therapy:</a:t>
            </a:r>
            <a:b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adjusted HR 0.51 (95% CI 0.25-1.03);</a:t>
            </a:r>
            <a:b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</a:br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p=0.060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15BB86-6102-F123-FC3E-E92CAF218F3D}"/>
              </a:ext>
            </a:extLst>
          </p:cNvPr>
          <p:cNvSpPr txBox="1"/>
          <p:nvPr/>
        </p:nvSpPr>
        <p:spPr>
          <a:xfrm>
            <a:off x="4771925" y="1952170"/>
            <a:ext cx="25487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100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4DF2C8F-CF70-B94F-3EF4-3092886733DA}"/>
              </a:ext>
            </a:extLst>
          </p:cNvPr>
          <p:cNvCxnSpPr/>
          <p:nvPr/>
        </p:nvCxnSpPr>
        <p:spPr>
          <a:xfrm>
            <a:off x="5089398" y="2044761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6B3F184-6941-509A-E982-BA03B3D9C117}"/>
              </a:ext>
            </a:extLst>
          </p:cNvPr>
          <p:cNvCxnSpPr>
            <a:cxnSpLocks/>
          </p:cNvCxnSpPr>
          <p:nvPr/>
        </p:nvCxnSpPr>
        <p:spPr>
          <a:xfrm rot="5400000">
            <a:off x="6189748" y="4881177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09F3154-4A41-9065-E92A-52E37E4BB757}"/>
              </a:ext>
            </a:extLst>
          </p:cNvPr>
          <p:cNvCxnSpPr>
            <a:cxnSpLocks/>
          </p:cNvCxnSpPr>
          <p:nvPr/>
        </p:nvCxnSpPr>
        <p:spPr>
          <a:xfrm>
            <a:off x="5154400" y="2043471"/>
            <a:ext cx="0" cy="2873706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58E4258-C72A-E245-4D7D-08A15D5DFDEF}"/>
              </a:ext>
            </a:extLst>
          </p:cNvPr>
          <p:cNvSpPr txBox="1"/>
          <p:nvPr/>
        </p:nvSpPr>
        <p:spPr>
          <a:xfrm>
            <a:off x="4856885" y="2231570"/>
            <a:ext cx="16991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90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ACC1C9B-F04F-A735-320F-B7848C5876D7}"/>
              </a:ext>
            </a:extLst>
          </p:cNvPr>
          <p:cNvCxnSpPr/>
          <p:nvPr/>
        </p:nvCxnSpPr>
        <p:spPr>
          <a:xfrm>
            <a:off x="5080468" y="2324161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1DC8573D-5E63-8888-818B-2C7A766DF627}"/>
              </a:ext>
            </a:extLst>
          </p:cNvPr>
          <p:cNvSpPr txBox="1"/>
          <p:nvPr/>
        </p:nvSpPr>
        <p:spPr>
          <a:xfrm>
            <a:off x="4856885" y="2510970"/>
            <a:ext cx="16991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80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46FB04C-BD45-4CE1-018C-3DEA39D32D76}"/>
              </a:ext>
            </a:extLst>
          </p:cNvPr>
          <p:cNvCxnSpPr/>
          <p:nvPr/>
        </p:nvCxnSpPr>
        <p:spPr>
          <a:xfrm>
            <a:off x="5080468" y="2603561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E1CB407A-0D9E-C8C1-B75A-5FDC8B5F58C6}"/>
              </a:ext>
            </a:extLst>
          </p:cNvPr>
          <p:cNvSpPr txBox="1"/>
          <p:nvPr/>
        </p:nvSpPr>
        <p:spPr>
          <a:xfrm>
            <a:off x="4856885" y="2793545"/>
            <a:ext cx="16991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70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274CB6F-5FA3-C653-5DA4-414B706F5394}"/>
              </a:ext>
            </a:extLst>
          </p:cNvPr>
          <p:cNvCxnSpPr/>
          <p:nvPr/>
        </p:nvCxnSpPr>
        <p:spPr>
          <a:xfrm>
            <a:off x="5080468" y="2886136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78A55C34-81F4-F0ED-3ACD-D736032CACB4}"/>
              </a:ext>
            </a:extLst>
          </p:cNvPr>
          <p:cNvSpPr txBox="1"/>
          <p:nvPr/>
        </p:nvSpPr>
        <p:spPr>
          <a:xfrm>
            <a:off x="4856885" y="3072945"/>
            <a:ext cx="16991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60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378102C-F4B9-890A-4575-6F5D02917A44}"/>
              </a:ext>
            </a:extLst>
          </p:cNvPr>
          <p:cNvCxnSpPr/>
          <p:nvPr/>
        </p:nvCxnSpPr>
        <p:spPr>
          <a:xfrm>
            <a:off x="5080468" y="3165536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24EC7D8F-0994-578C-A5F3-423E1F498625}"/>
              </a:ext>
            </a:extLst>
          </p:cNvPr>
          <p:cNvSpPr txBox="1"/>
          <p:nvPr/>
        </p:nvSpPr>
        <p:spPr>
          <a:xfrm>
            <a:off x="4856885" y="3352345"/>
            <a:ext cx="16991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50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C116442-0A6B-CF57-83B0-146AD3C124E8}"/>
              </a:ext>
            </a:extLst>
          </p:cNvPr>
          <p:cNvCxnSpPr/>
          <p:nvPr/>
        </p:nvCxnSpPr>
        <p:spPr>
          <a:xfrm>
            <a:off x="5080468" y="3444936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D694512-86E8-B41A-FB58-C89D9F48B09E}"/>
              </a:ext>
            </a:extLst>
          </p:cNvPr>
          <p:cNvSpPr txBox="1"/>
          <p:nvPr/>
        </p:nvSpPr>
        <p:spPr>
          <a:xfrm>
            <a:off x="4856885" y="3631745"/>
            <a:ext cx="16991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40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DC815E7-F298-74D0-69CD-84060FFBE1AA}"/>
              </a:ext>
            </a:extLst>
          </p:cNvPr>
          <p:cNvCxnSpPr/>
          <p:nvPr/>
        </p:nvCxnSpPr>
        <p:spPr>
          <a:xfrm>
            <a:off x="5080468" y="3724336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4307FCDD-E13D-2BD3-040B-1C89D0C772D0}"/>
              </a:ext>
            </a:extLst>
          </p:cNvPr>
          <p:cNvSpPr txBox="1"/>
          <p:nvPr/>
        </p:nvSpPr>
        <p:spPr>
          <a:xfrm>
            <a:off x="4856885" y="3911145"/>
            <a:ext cx="16991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30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86287C0-C961-C946-F890-8BC6A0FC2DE5}"/>
              </a:ext>
            </a:extLst>
          </p:cNvPr>
          <p:cNvCxnSpPr/>
          <p:nvPr/>
        </p:nvCxnSpPr>
        <p:spPr>
          <a:xfrm>
            <a:off x="5080468" y="4003736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FBF0B472-448D-DC67-1E1E-4DB365E87173}"/>
              </a:ext>
            </a:extLst>
          </p:cNvPr>
          <p:cNvSpPr txBox="1"/>
          <p:nvPr/>
        </p:nvSpPr>
        <p:spPr>
          <a:xfrm>
            <a:off x="4856885" y="4193720"/>
            <a:ext cx="16991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20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5CCD599-C2B5-DF6B-F70F-C4B0C6BA49FE}"/>
              </a:ext>
            </a:extLst>
          </p:cNvPr>
          <p:cNvCxnSpPr/>
          <p:nvPr/>
        </p:nvCxnSpPr>
        <p:spPr>
          <a:xfrm>
            <a:off x="5080468" y="4286311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8EB5A026-3973-7A4D-05DE-73C0E491FF7A}"/>
              </a:ext>
            </a:extLst>
          </p:cNvPr>
          <p:cNvSpPr txBox="1"/>
          <p:nvPr/>
        </p:nvSpPr>
        <p:spPr>
          <a:xfrm>
            <a:off x="4856885" y="4473120"/>
            <a:ext cx="16991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10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217653F-35DA-82FF-BF48-192166230DC6}"/>
              </a:ext>
            </a:extLst>
          </p:cNvPr>
          <p:cNvCxnSpPr/>
          <p:nvPr/>
        </p:nvCxnSpPr>
        <p:spPr>
          <a:xfrm>
            <a:off x="5080468" y="4565711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128B07E5-1153-9C9E-9A9E-7681A0C7E112}"/>
              </a:ext>
            </a:extLst>
          </p:cNvPr>
          <p:cNvSpPr txBox="1"/>
          <p:nvPr/>
        </p:nvSpPr>
        <p:spPr>
          <a:xfrm>
            <a:off x="4941843" y="4752520"/>
            <a:ext cx="8496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28B5A36-2A8B-803A-D49A-E23833B0740C}"/>
              </a:ext>
            </a:extLst>
          </p:cNvPr>
          <p:cNvCxnSpPr>
            <a:cxnSpLocks/>
          </p:cNvCxnSpPr>
          <p:nvPr/>
        </p:nvCxnSpPr>
        <p:spPr>
          <a:xfrm>
            <a:off x="5089398" y="4845111"/>
            <a:ext cx="4337082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C79CED92-718C-781E-8573-07F2C55078D7}"/>
              </a:ext>
            </a:extLst>
          </p:cNvPr>
          <p:cNvSpPr txBox="1"/>
          <p:nvPr/>
        </p:nvSpPr>
        <p:spPr>
          <a:xfrm>
            <a:off x="5116468" y="4939845"/>
            <a:ext cx="8496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95A5A7E-97EA-E9FB-AC64-A2495BF661C1}"/>
              </a:ext>
            </a:extLst>
          </p:cNvPr>
          <p:cNvSpPr txBox="1"/>
          <p:nvPr/>
        </p:nvSpPr>
        <p:spPr>
          <a:xfrm>
            <a:off x="6183268" y="4939845"/>
            <a:ext cx="8496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34A8AEC-796C-8169-50BD-BC7A6B19C256}"/>
              </a:ext>
            </a:extLst>
          </p:cNvPr>
          <p:cNvCxnSpPr>
            <a:cxnSpLocks/>
          </p:cNvCxnSpPr>
          <p:nvPr/>
        </p:nvCxnSpPr>
        <p:spPr>
          <a:xfrm rot="5400000">
            <a:off x="7256548" y="4881177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6A2683FD-03A8-61A4-26F4-427A358E5ED4}"/>
              </a:ext>
            </a:extLst>
          </p:cNvPr>
          <p:cNvSpPr txBox="1"/>
          <p:nvPr/>
        </p:nvSpPr>
        <p:spPr>
          <a:xfrm>
            <a:off x="7250068" y="4939845"/>
            <a:ext cx="8496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2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98AB23A-FAAC-716C-483A-E4BF53AAE9F6}"/>
              </a:ext>
            </a:extLst>
          </p:cNvPr>
          <p:cNvCxnSpPr>
            <a:cxnSpLocks/>
          </p:cNvCxnSpPr>
          <p:nvPr/>
        </p:nvCxnSpPr>
        <p:spPr>
          <a:xfrm rot="5400000">
            <a:off x="8323348" y="4881177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60A0702E-CDB2-EA25-F129-5657B940F4B6}"/>
              </a:ext>
            </a:extLst>
          </p:cNvPr>
          <p:cNvSpPr txBox="1"/>
          <p:nvPr/>
        </p:nvSpPr>
        <p:spPr>
          <a:xfrm>
            <a:off x="8316868" y="4939845"/>
            <a:ext cx="8496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3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85E3323-C61C-CDD6-6536-ABD86D106BFF}"/>
              </a:ext>
            </a:extLst>
          </p:cNvPr>
          <p:cNvCxnSpPr>
            <a:cxnSpLocks/>
          </p:cNvCxnSpPr>
          <p:nvPr/>
        </p:nvCxnSpPr>
        <p:spPr>
          <a:xfrm rot="5400000">
            <a:off x="9390148" y="4881177"/>
            <a:ext cx="72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54E601A1-359F-6C3C-F5CE-1A9A16E87AEE}"/>
              </a:ext>
            </a:extLst>
          </p:cNvPr>
          <p:cNvSpPr txBox="1"/>
          <p:nvPr/>
        </p:nvSpPr>
        <p:spPr>
          <a:xfrm>
            <a:off x="9383668" y="4939845"/>
            <a:ext cx="8496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GB" sz="1200" dirty="0"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CE3C042-FEA6-3B20-EF56-ED33E21F365E}"/>
              </a:ext>
            </a:extLst>
          </p:cNvPr>
          <p:cNvCxnSpPr>
            <a:cxnSpLocks/>
          </p:cNvCxnSpPr>
          <p:nvPr/>
        </p:nvCxnSpPr>
        <p:spPr>
          <a:xfrm>
            <a:off x="5311648" y="2308732"/>
            <a:ext cx="208288" cy="0"/>
          </a:xfrm>
          <a:prstGeom prst="line">
            <a:avLst/>
          </a:prstGeom>
          <a:ln w="22225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E761BF4-C1D5-A2CE-C60C-D7059A33B796}"/>
              </a:ext>
            </a:extLst>
          </p:cNvPr>
          <p:cNvCxnSpPr>
            <a:cxnSpLocks/>
          </p:cNvCxnSpPr>
          <p:nvPr/>
        </p:nvCxnSpPr>
        <p:spPr>
          <a:xfrm>
            <a:off x="5311648" y="2122512"/>
            <a:ext cx="208288" cy="0"/>
          </a:xfrm>
          <a:prstGeom prst="line">
            <a:avLst/>
          </a:prstGeom>
          <a:ln w="22225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Freeform 71">
            <a:extLst>
              <a:ext uri="{FF2B5EF4-FFF2-40B4-BE49-F238E27FC236}">
                <a16:creationId xmlns:a16="http://schemas.microsoft.com/office/drawing/2014/main" id="{DD4CC96B-102D-AFB3-5627-82261E061C80}"/>
              </a:ext>
            </a:extLst>
          </p:cNvPr>
          <p:cNvSpPr/>
          <p:nvPr/>
        </p:nvSpPr>
        <p:spPr>
          <a:xfrm>
            <a:off x="5154398" y="4553465"/>
            <a:ext cx="4271743" cy="277061"/>
          </a:xfrm>
          <a:custGeom>
            <a:avLst/>
            <a:gdLst>
              <a:gd name="connsiteX0" fmla="*/ 2864612 w 2864611"/>
              <a:gd name="connsiteY0" fmla="*/ 0 h 185796"/>
              <a:gd name="connsiteX1" fmla="*/ 1388965 w 2864611"/>
              <a:gd name="connsiteY1" fmla="*/ 0 h 185796"/>
              <a:gd name="connsiteX2" fmla="*/ 1388965 w 2864611"/>
              <a:gd name="connsiteY2" fmla="*/ 10899 h 185796"/>
              <a:gd name="connsiteX3" fmla="*/ 1178999 w 2864611"/>
              <a:gd name="connsiteY3" fmla="*/ 10899 h 185796"/>
              <a:gd name="connsiteX4" fmla="*/ 1178999 w 2864611"/>
              <a:gd name="connsiteY4" fmla="*/ 22139 h 185796"/>
              <a:gd name="connsiteX5" fmla="*/ 1126102 w 2864611"/>
              <a:gd name="connsiteY5" fmla="*/ 22139 h 185796"/>
              <a:gd name="connsiteX6" fmla="*/ 1126102 w 2864611"/>
              <a:gd name="connsiteY6" fmla="*/ 33123 h 185796"/>
              <a:gd name="connsiteX7" fmla="*/ 947448 w 2864611"/>
              <a:gd name="connsiteY7" fmla="*/ 33123 h 185796"/>
              <a:gd name="connsiteX8" fmla="*/ 947448 w 2864611"/>
              <a:gd name="connsiteY8" fmla="*/ 44618 h 185796"/>
              <a:gd name="connsiteX9" fmla="*/ 755313 w 2864611"/>
              <a:gd name="connsiteY9" fmla="*/ 44618 h 185796"/>
              <a:gd name="connsiteX10" fmla="*/ 755313 w 2864611"/>
              <a:gd name="connsiteY10" fmla="*/ 55603 h 185796"/>
              <a:gd name="connsiteX11" fmla="*/ 711034 w 2864611"/>
              <a:gd name="connsiteY11" fmla="*/ 55603 h 185796"/>
              <a:gd name="connsiteX12" fmla="*/ 711034 w 2864611"/>
              <a:gd name="connsiteY12" fmla="*/ 65225 h 185796"/>
              <a:gd name="connsiteX13" fmla="*/ 672385 w 2864611"/>
              <a:gd name="connsiteY13" fmla="*/ 65225 h 185796"/>
              <a:gd name="connsiteX14" fmla="*/ 672385 w 2864611"/>
              <a:gd name="connsiteY14" fmla="*/ 73824 h 185796"/>
              <a:gd name="connsiteX15" fmla="*/ 618977 w 2864611"/>
              <a:gd name="connsiteY15" fmla="*/ 73824 h 185796"/>
              <a:gd name="connsiteX16" fmla="*/ 618977 w 2864611"/>
              <a:gd name="connsiteY16" fmla="*/ 82425 h 185796"/>
              <a:gd name="connsiteX17" fmla="*/ 585703 w 2864611"/>
              <a:gd name="connsiteY17" fmla="*/ 82425 h 185796"/>
              <a:gd name="connsiteX18" fmla="*/ 585703 w 2864611"/>
              <a:gd name="connsiteY18" fmla="*/ 90684 h 185796"/>
              <a:gd name="connsiteX19" fmla="*/ 464723 w 2864611"/>
              <a:gd name="connsiteY19" fmla="*/ 90684 h 185796"/>
              <a:gd name="connsiteX20" fmla="*/ 464723 w 2864611"/>
              <a:gd name="connsiteY20" fmla="*/ 98177 h 185796"/>
              <a:gd name="connsiteX21" fmla="*/ 393398 w 2864611"/>
              <a:gd name="connsiteY21" fmla="*/ 98177 h 185796"/>
              <a:gd name="connsiteX22" fmla="*/ 393398 w 2864611"/>
              <a:gd name="connsiteY22" fmla="*/ 105926 h 185796"/>
              <a:gd name="connsiteX23" fmla="*/ 388791 w 2864611"/>
              <a:gd name="connsiteY23" fmla="*/ 105926 h 185796"/>
              <a:gd name="connsiteX24" fmla="*/ 388791 w 2864611"/>
              <a:gd name="connsiteY24" fmla="*/ 114015 h 185796"/>
              <a:gd name="connsiteX25" fmla="*/ 261071 w 2864611"/>
              <a:gd name="connsiteY25" fmla="*/ 114015 h 185796"/>
              <a:gd name="connsiteX26" fmla="*/ 261071 w 2864611"/>
              <a:gd name="connsiteY26" fmla="*/ 122019 h 185796"/>
              <a:gd name="connsiteX27" fmla="*/ 249041 w 2864611"/>
              <a:gd name="connsiteY27" fmla="*/ 122019 h 185796"/>
              <a:gd name="connsiteX28" fmla="*/ 249041 w 2864611"/>
              <a:gd name="connsiteY28" fmla="*/ 128491 h 185796"/>
              <a:gd name="connsiteX29" fmla="*/ 197510 w 2864611"/>
              <a:gd name="connsiteY29" fmla="*/ 128491 h 185796"/>
              <a:gd name="connsiteX30" fmla="*/ 197510 w 2864611"/>
              <a:gd name="connsiteY30" fmla="*/ 135984 h 185796"/>
              <a:gd name="connsiteX31" fmla="*/ 188637 w 2864611"/>
              <a:gd name="connsiteY31" fmla="*/ 135984 h 185796"/>
              <a:gd name="connsiteX32" fmla="*/ 188637 w 2864611"/>
              <a:gd name="connsiteY32" fmla="*/ 142625 h 185796"/>
              <a:gd name="connsiteX33" fmla="*/ 148964 w 2864611"/>
              <a:gd name="connsiteY33" fmla="*/ 142625 h 185796"/>
              <a:gd name="connsiteX34" fmla="*/ 148964 w 2864611"/>
              <a:gd name="connsiteY34" fmla="*/ 150714 h 185796"/>
              <a:gd name="connsiteX35" fmla="*/ 133351 w 2864611"/>
              <a:gd name="connsiteY35" fmla="*/ 150714 h 185796"/>
              <a:gd name="connsiteX36" fmla="*/ 133351 w 2864611"/>
              <a:gd name="connsiteY36" fmla="*/ 156845 h 185796"/>
              <a:gd name="connsiteX37" fmla="*/ 105452 w 2864611"/>
              <a:gd name="connsiteY37" fmla="*/ 156845 h 185796"/>
              <a:gd name="connsiteX38" fmla="*/ 105452 w 2864611"/>
              <a:gd name="connsiteY38" fmla="*/ 164338 h 185796"/>
              <a:gd name="connsiteX39" fmla="*/ 49143 w 2864611"/>
              <a:gd name="connsiteY39" fmla="*/ 164338 h 185796"/>
              <a:gd name="connsiteX40" fmla="*/ 49143 w 2864611"/>
              <a:gd name="connsiteY40" fmla="*/ 171065 h 185796"/>
              <a:gd name="connsiteX41" fmla="*/ 24145 w 2864611"/>
              <a:gd name="connsiteY41" fmla="*/ 171065 h 185796"/>
              <a:gd name="connsiteX42" fmla="*/ 24145 w 2864611"/>
              <a:gd name="connsiteY42" fmla="*/ 185796 h 185796"/>
              <a:gd name="connsiteX43" fmla="*/ 0 w 2864611"/>
              <a:gd name="connsiteY43" fmla="*/ 185796 h 185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864611" h="185796">
                <a:moveTo>
                  <a:pt x="2864612" y="0"/>
                </a:moveTo>
                <a:lnTo>
                  <a:pt x="1388965" y="0"/>
                </a:lnTo>
                <a:lnTo>
                  <a:pt x="1388965" y="10899"/>
                </a:lnTo>
                <a:lnTo>
                  <a:pt x="1178999" y="10899"/>
                </a:lnTo>
                <a:lnTo>
                  <a:pt x="1178999" y="22139"/>
                </a:lnTo>
                <a:lnTo>
                  <a:pt x="1126102" y="22139"/>
                </a:lnTo>
                <a:lnTo>
                  <a:pt x="1126102" y="33123"/>
                </a:lnTo>
                <a:lnTo>
                  <a:pt x="947448" y="33123"/>
                </a:lnTo>
                <a:lnTo>
                  <a:pt x="947448" y="44618"/>
                </a:lnTo>
                <a:lnTo>
                  <a:pt x="755313" y="44618"/>
                </a:lnTo>
                <a:lnTo>
                  <a:pt x="755313" y="55603"/>
                </a:lnTo>
                <a:lnTo>
                  <a:pt x="711034" y="55603"/>
                </a:lnTo>
                <a:lnTo>
                  <a:pt x="711034" y="65225"/>
                </a:lnTo>
                <a:lnTo>
                  <a:pt x="672385" y="65225"/>
                </a:lnTo>
                <a:lnTo>
                  <a:pt x="672385" y="73824"/>
                </a:lnTo>
                <a:lnTo>
                  <a:pt x="618977" y="73824"/>
                </a:lnTo>
                <a:lnTo>
                  <a:pt x="618977" y="82425"/>
                </a:lnTo>
                <a:lnTo>
                  <a:pt x="585703" y="82425"/>
                </a:lnTo>
                <a:lnTo>
                  <a:pt x="585703" y="90684"/>
                </a:lnTo>
                <a:lnTo>
                  <a:pt x="464723" y="90684"/>
                </a:lnTo>
                <a:lnTo>
                  <a:pt x="464723" y="98177"/>
                </a:lnTo>
                <a:lnTo>
                  <a:pt x="393398" y="98177"/>
                </a:lnTo>
                <a:lnTo>
                  <a:pt x="393398" y="105926"/>
                </a:lnTo>
                <a:lnTo>
                  <a:pt x="388791" y="105926"/>
                </a:lnTo>
                <a:lnTo>
                  <a:pt x="388791" y="114015"/>
                </a:lnTo>
                <a:lnTo>
                  <a:pt x="261071" y="114015"/>
                </a:lnTo>
                <a:lnTo>
                  <a:pt x="261071" y="122019"/>
                </a:lnTo>
                <a:lnTo>
                  <a:pt x="249041" y="122019"/>
                </a:lnTo>
                <a:lnTo>
                  <a:pt x="249041" y="128491"/>
                </a:lnTo>
                <a:lnTo>
                  <a:pt x="197510" y="128491"/>
                </a:lnTo>
                <a:lnTo>
                  <a:pt x="197510" y="135984"/>
                </a:lnTo>
                <a:lnTo>
                  <a:pt x="188637" y="135984"/>
                </a:lnTo>
                <a:lnTo>
                  <a:pt x="188637" y="142625"/>
                </a:lnTo>
                <a:lnTo>
                  <a:pt x="148964" y="142625"/>
                </a:lnTo>
                <a:lnTo>
                  <a:pt x="148964" y="150714"/>
                </a:lnTo>
                <a:lnTo>
                  <a:pt x="133351" y="150714"/>
                </a:lnTo>
                <a:lnTo>
                  <a:pt x="133351" y="156845"/>
                </a:lnTo>
                <a:lnTo>
                  <a:pt x="105452" y="156845"/>
                </a:lnTo>
                <a:lnTo>
                  <a:pt x="105452" y="164338"/>
                </a:lnTo>
                <a:lnTo>
                  <a:pt x="49143" y="164338"/>
                </a:lnTo>
                <a:lnTo>
                  <a:pt x="49143" y="171065"/>
                </a:lnTo>
                <a:lnTo>
                  <a:pt x="24145" y="171065"/>
                </a:lnTo>
                <a:lnTo>
                  <a:pt x="24145" y="185796"/>
                </a:lnTo>
                <a:lnTo>
                  <a:pt x="0" y="185796"/>
                </a:lnTo>
              </a:path>
            </a:pathLst>
          </a:custGeom>
          <a:noFill/>
          <a:ln w="15875" cap="flat">
            <a:solidFill>
              <a:srgbClr val="C6573B"/>
            </a:soli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73" name="Freeform 72">
            <a:extLst>
              <a:ext uri="{FF2B5EF4-FFF2-40B4-BE49-F238E27FC236}">
                <a16:creationId xmlns:a16="http://schemas.microsoft.com/office/drawing/2014/main" id="{14DBD7BF-36F2-7F99-2C93-DB8249CA0053}"/>
              </a:ext>
            </a:extLst>
          </p:cNvPr>
          <p:cNvSpPr/>
          <p:nvPr/>
        </p:nvSpPr>
        <p:spPr>
          <a:xfrm>
            <a:off x="5154399" y="4682937"/>
            <a:ext cx="4271743" cy="154425"/>
          </a:xfrm>
          <a:custGeom>
            <a:avLst/>
            <a:gdLst>
              <a:gd name="connsiteX0" fmla="*/ 2864185 w 2864184"/>
              <a:gd name="connsiteY0" fmla="*/ 0 h 103541"/>
              <a:gd name="connsiteX1" fmla="*/ 1189322 w 2864184"/>
              <a:gd name="connsiteY1" fmla="*/ 0 h 103541"/>
              <a:gd name="connsiteX2" fmla="*/ 1189322 w 2864184"/>
              <a:gd name="connsiteY2" fmla="*/ 11921 h 103541"/>
              <a:gd name="connsiteX3" fmla="*/ 1049573 w 2864184"/>
              <a:gd name="connsiteY3" fmla="*/ 11921 h 103541"/>
              <a:gd name="connsiteX4" fmla="*/ 1049573 w 2864184"/>
              <a:gd name="connsiteY4" fmla="*/ 22735 h 103541"/>
              <a:gd name="connsiteX5" fmla="*/ 957259 w 2864184"/>
              <a:gd name="connsiteY5" fmla="*/ 22735 h 103541"/>
              <a:gd name="connsiteX6" fmla="*/ 957259 w 2864184"/>
              <a:gd name="connsiteY6" fmla="*/ 33634 h 103541"/>
              <a:gd name="connsiteX7" fmla="*/ 831843 w 2864184"/>
              <a:gd name="connsiteY7" fmla="*/ 33634 h 103541"/>
              <a:gd name="connsiteX8" fmla="*/ 831843 w 2864184"/>
              <a:gd name="connsiteY8" fmla="*/ 44959 h 103541"/>
              <a:gd name="connsiteX9" fmla="*/ 444588 w 2864184"/>
              <a:gd name="connsiteY9" fmla="*/ 44959 h 103541"/>
              <a:gd name="connsiteX10" fmla="*/ 444588 w 2864184"/>
              <a:gd name="connsiteY10" fmla="*/ 53474 h 103541"/>
              <a:gd name="connsiteX11" fmla="*/ 352701 w 2864184"/>
              <a:gd name="connsiteY11" fmla="*/ 53474 h 103541"/>
              <a:gd name="connsiteX12" fmla="*/ 352701 w 2864184"/>
              <a:gd name="connsiteY12" fmla="*/ 60116 h 103541"/>
              <a:gd name="connsiteX13" fmla="*/ 295454 w 2864184"/>
              <a:gd name="connsiteY13" fmla="*/ 60116 h 103541"/>
              <a:gd name="connsiteX14" fmla="*/ 295454 w 2864184"/>
              <a:gd name="connsiteY14" fmla="*/ 67694 h 103541"/>
              <a:gd name="connsiteX15" fmla="*/ 148196 w 2864184"/>
              <a:gd name="connsiteY15" fmla="*/ 67694 h 103541"/>
              <a:gd name="connsiteX16" fmla="*/ 148196 w 2864184"/>
              <a:gd name="connsiteY16" fmla="*/ 75187 h 103541"/>
              <a:gd name="connsiteX17" fmla="*/ 143418 w 2864184"/>
              <a:gd name="connsiteY17" fmla="*/ 75187 h 103541"/>
              <a:gd name="connsiteX18" fmla="*/ 143418 w 2864184"/>
              <a:gd name="connsiteY18" fmla="*/ 82339 h 103541"/>
              <a:gd name="connsiteX19" fmla="*/ 93764 w 2864184"/>
              <a:gd name="connsiteY19" fmla="*/ 82339 h 103541"/>
              <a:gd name="connsiteX20" fmla="*/ 93764 w 2864184"/>
              <a:gd name="connsiteY20" fmla="*/ 89407 h 103541"/>
              <a:gd name="connsiteX21" fmla="*/ 61087 w 2864184"/>
              <a:gd name="connsiteY21" fmla="*/ 89407 h 103541"/>
              <a:gd name="connsiteX22" fmla="*/ 61087 w 2864184"/>
              <a:gd name="connsiteY22" fmla="*/ 95963 h 103541"/>
              <a:gd name="connsiteX23" fmla="*/ 36430 w 2864184"/>
              <a:gd name="connsiteY23" fmla="*/ 95963 h 103541"/>
              <a:gd name="connsiteX24" fmla="*/ 36430 w 2864184"/>
              <a:gd name="connsiteY24" fmla="*/ 103542 h 103541"/>
              <a:gd name="connsiteX25" fmla="*/ 0 w 2864184"/>
              <a:gd name="connsiteY25" fmla="*/ 103542 h 1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864184" h="103541">
                <a:moveTo>
                  <a:pt x="2864185" y="0"/>
                </a:moveTo>
                <a:lnTo>
                  <a:pt x="1189322" y="0"/>
                </a:lnTo>
                <a:lnTo>
                  <a:pt x="1189322" y="11921"/>
                </a:lnTo>
                <a:lnTo>
                  <a:pt x="1049573" y="11921"/>
                </a:lnTo>
                <a:lnTo>
                  <a:pt x="1049573" y="22735"/>
                </a:lnTo>
                <a:lnTo>
                  <a:pt x="957259" y="22735"/>
                </a:lnTo>
                <a:lnTo>
                  <a:pt x="957259" y="33634"/>
                </a:lnTo>
                <a:lnTo>
                  <a:pt x="831843" y="33634"/>
                </a:lnTo>
                <a:lnTo>
                  <a:pt x="831843" y="44959"/>
                </a:lnTo>
                <a:lnTo>
                  <a:pt x="444588" y="44959"/>
                </a:lnTo>
                <a:lnTo>
                  <a:pt x="444588" y="53474"/>
                </a:lnTo>
                <a:lnTo>
                  <a:pt x="352701" y="53474"/>
                </a:lnTo>
                <a:lnTo>
                  <a:pt x="352701" y="60116"/>
                </a:lnTo>
                <a:lnTo>
                  <a:pt x="295454" y="60116"/>
                </a:lnTo>
                <a:lnTo>
                  <a:pt x="295454" y="67694"/>
                </a:lnTo>
                <a:lnTo>
                  <a:pt x="148196" y="67694"/>
                </a:lnTo>
                <a:lnTo>
                  <a:pt x="148196" y="75187"/>
                </a:lnTo>
                <a:lnTo>
                  <a:pt x="143418" y="75187"/>
                </a:lnTo>
                <a:lnTo>
                  <a:pt x="143418" y="82339"/>
                </a:lnTo>
                <a:lnTo>
                  <a:pt x="93764" y="82339"/>
                </a:lnTo>
                <a:lnTo>
                  <a:pt x="93764" y="89407"/>
                </a:lnTo>
                <a:lnTo>
                  <a:pt x="61087" y="89407"/>
                </a:lnTo>
                <a:lnTo>
                  <a:pt x="61087" y="95963"/>
                </a:lnTo>
                <a:lnTo>
                  <a:pt x="36430" y="95963"/>
                </a:lnTo>
                <a:lnTo>
                  <a:pt x="36430" y="103542"/>
                </a:lnTo>
                <a:lnTo>
                  <a:pt x="0" y="103542"/>
                </a:lnTo>
              </a:path>
            </a:pathLst>
          </a:custGeom>
          <a:noFill/>
          <a:ln w="15875" cap="flat">
            <a:solidFill>
              <a:schemeClr val="tx2"/>
            </a:solidFill>
            <a:prstDash val="solid"/>
            <a:miter/>
          </a:ln>
        </p:spPr>
        <p:txBody>
          <a:bodyPr rtlCol="0" anchor="ctr"/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7FB828-C254-A7D3-F536-EE20E223BF9C}"/>
              </a:ext>
            </a:extLst>
          </p:cNvPr>
          <p:cNvSpPr txBox="1"/>
          <p:nvPr/>
        </p:nvSpPr>
        <p:spPr>
          <a:xfrm>
            <a:off x="8495655" y="1736100"/>
            <a:ext cx="35770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chemeClr val="accent1"/>
                </a:solidFill>
                <a:latin typeface="Arial" panose="020B0604020202020204" pitchFamily="34" charset="0"/>
                <a:ea typeface="Aileron" charset="0"/>
                <a:cs typeface="Arial" panose="020B0604020202020204" pitchFamily="34" charset="0"/>
              </a:rPr>
              <a:t>Kaplan-Meier plot of the first occurrence of recurrent symptomatic intracerebral haemorrhage </a:t>
            </a:r>
            <a:endParaRPr lang="en-GB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726883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AE85A3D-8D8E-6E45-9813-CF7976CC923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184" y="1425600"/>
            <a:ext cx="10963200" cy="4525200"/>
          </a:xfrm>
        </p:spPr>
        <p:txBody>
          <a:bodyPr/>
          <a:lstStyle/>
          <a:p>
            <a:r>
              <a:rPr lang="en-GB" dirty="0"/>
              <a:t>Investigate the cause of the ICH to assess the haemorrhagic risk versus ischaemic risk </a:t>
            </a:r>
          </a:p>
          <a:p>
            <a:r>
              <a:rPr lang="en-GB" dirty="0"/>
              <a:t>Strict control of blood pressure +++++ as quickly as possible</a:t>
            </a:r>
          </a:p>
          <a:p>
            <a:r>
              <a:rPr lang="en-GB" dirty="0"/>
              <a:t>Resumption of aspirin allowed – when? </a:t>
            </a:r>
          </a:p>
          <a:p>
            <a:r>
              <a:rPr lang="en-GB" dirty="0"/>
              <a:t>Lipid-lowering treatments: statins and PCSK9 inhibitors</a:t>
            </a:r>
          </a:p>
          <a:p>
            <a:r>
              <a:rPr lang="en-GB" dirty="0"/>
              <a:t>Neurological follow-up as patients are at high risk of cerebrovascular recurrence, functional decline, and cognitive decline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9CB7E7-E7A5-7915-DAAB-6DCC110F89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</p:spPr>
        <p:txBody>
          <a:bodyPr/>
          <a:lstStyle/>
          <a:p>
            <a:fld id="{6ACB42FE-D921-9147-BB35-A9747B6CE3A5}" type="slidenum">
              <a:rPr lang="en-GB" smtClean="0"/>
              <a:pPr/>
              <a:t>35</a:t>
            </a:fld>
            <a:endParaRPr lang="en-GB" dirty="0"/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335F7AE3-A8A9-FF5E-99FA-044647805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TAKE HOME MESSAGE</a:t>
            </a:r>
          </a:p>
        </p:txBody>
      </p:sp>
      <p:sp>
        <p:nvSpPr>
          <p:cNvPr id="2" name="Content Placeholder 10">
            <a:extLst>
              <a:ext uri="{FF2B5EF4-FFF2-40B4-BE49-F238E27FC236}">
                <a16:creationId xmlns:a16="http://schemas.microsoft.com/office/drawing/2014/main" id="{153C44AE-34F2-B8E2-30DA-E07D90E77BA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ICH, intracerebral haemorrhage; PCSK9, proprotein convertase subtilisin/kexin type 9</a:t>
            </a:r>
          </a:p>
        </p:txBody>
      </p:sp>
    </p:spTree>
    <p:extLst>
      <p:ext uri="{BB962C8B-B14F-4D97-AF65-F5344CB8AC3E}">
        <p14:creationId xmlns:p14="http://schemas.microsoft.com/office/powerpoint/2010/main" val="2285995325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1DE3505-60E9-5125-D8D0-D6EBE9AF84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36</a:t>
            </a:fld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E62C13F-B826-D337-11D9-4CC057B24A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2708920"/>
            <a:ext cx="10972800" cy="1655762"/>
          </a:xfrm>
        </p:spPr>
        <p:txBody>
          <a:bodyPr>
            <a:normAutofit/>
          </a:bodyPr>
          <a:lstStyle/>
          <a:p>
            <a:r>
              <a:rPr lang="en-GB" sz="4400" dirty="0"/>
              <a:t>Six months later…a cardiology case </a:t>
            </a:r>
          </a:p>
        </p:txBody>
      </p:sp>
    </p:spTree>
    <p:extLst>
      <p:ext uri="{BB962C8B-B14F-4D97-AF65-F5344CB8AC3E}">
        <p14:creationId xmlns:p14="http://schemas.microsoft.com/office/powerpoint/2010/main" val="1058557439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D0C0184-6653-7B4C-A8FD-F68551ABE78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184" y="1425600"/>
            <a:ext cx="10963200" cy="4525200"/>
          </a:xfrm>
        </p:spPr>
        <p:txBody>
          <a:bodyPr/>
          <a:lstStyle/>
          <a:p>
            <a:r>
              <a:rPr lang="en-GB" sz="2400" dirty="0"/>
              <a:t>Improvement from the previous stroke</a:t>
            </a:r>
          </a:p>
          <a:p>
            <a:r>
              <a:rPr lang="en-GB" sz="2400" dirty="0"/>
              <a:t>All other parameters are unchanged</a:t>
            </a:r>
          </a:p>
          <a:p>
            <a:r>
              <a:rPr lang="en-GB" sz="2400" dirty="0"/>
              <a:t>ECG and echocardiogram are unchanged</a:t>
            </a:r>
          </a:p>
          <a:p>
            <a:r>
              <a:rPr lang="en-GB" sz="2400" dirty="0"/>
              <a:t>BP under control (135/80 mmHg)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98EAB95-2AFC-8EF1-9B98-804EED043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altLang="it-IT" dirty="0"/>
              <a:t>Six months later…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07C29E-0BE1-0CB4-7B16-0AB5AB80D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fld id="{DC18A87A-5133-4AA0-9986-C4F3906EE0A8}" type="slidenum">
              <a:rPr lang="en-GB" altLang="ja-JP" smtClean="0"/>
              <a:pPr/>
              <a:t>37</a:t>
            </a:fld>
            <a:endParaRPr lang="en-GB" altLang="ja-JP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74B80F1-3A34-0F30-2D70-6598B77D136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GB" dirty="0"/>
              <a:t>BP, blood pressure; ECG, electrocardiogram</a:t>
            </a:r>
          </a:p>
        </p:txBody>
      </p:sp>
    </p:spTree>
    <p:extLst>
      <p:ext uri="{BB962C8B-B14F-4D97-AF65-F5344CB8AC3E}">
        <p14:creationId xmlns:p14="http://schemas.microsoft.com/office/powerpoint/2010/main" val="169984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DB97A99-066B-8B46-A81C-8AA5F0F0936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599" y="1052736"/>
            <a:ext cx="10963200" cy="4525200"/>
          </a:xfrm>
        </p:spPr>
        <p:txBody>
          <a:bodyPr/>
          <a:lstStyle/>
          <a:p>
            <a:r>
              <a:rPr lang="en-GB" sz="2400" dirty="0"/>
              <a:t>Eco doppler of the supra-aortic trunks:</a:t>
            </a:r>
          </a:p>
          <a:p>
            <a:pPr lvl="1">
              <a:spcBef>
                <a:spcPts val="1200"/>
              </a:spcBef>
            </a:pPr>
            <a:r>
              <a:rPr lang="en-GB" sz="2400" dirty="0"/>
              <a:t>Diffuse thickening of the intima, no stenosis</a:t>
            </a:r>
          </a:p>
          <a:p>
            <a:r>
              <a:rPr lang="en-GB" sz="2400" dirty="0"/>
              <a:t>Lab tests:</a:t>
            </a:r>
          </a:p>
          <a:p>
            <a:pPr lvl="1">
              <a:spcBef>
                <a:spcPts val="1200"/>
              </a:spcBef>
            </a:pPr>
            <a:r>
              <a:rPr lang="en-GB" sz="2400" dirty="0"/>
              <a:t>Albumin: creatinine ratio of 34 mg/g (urine microalbuminuria)</a:t>
            </a:r>
          </a:p>
          <a:p>
            <a:pPr lvl="1">
              <a:spcBef>
                <a:spcPts val="1200"/>
              </a:spcBef>
            </a:pPr>
            <a:r>
              <a:rPr lang="en-GB" sz="2400" dirty="0"/>
              <a:t>All other parameters unchanged:</a:t>
            </a:r>
          </a:p>
          <a:p>
            <a:pPr lvl="2">
              <a:spcBef>
                <a:spcPts val="1200"/>
              </a:spcBef>
            </a:pPr>
            <a:r>
              <a:rPr lang="en-GB" sz="2400" dirty="0"/>
              <a:t>Total cholesterol: 276 mg/dL</a:t>
            </a:r>
          </a:p>
          <a:p>
            <a:pPr lvl="2">
              <a:spcBef>
                <a:spcPts val="1200"/>
              </a:spcBef>
            </a:pPr>
            <a:r>
              <a:rPr lang="en-GB" sz="2400" dirty="0"/>
              <a:t>LDL-C: 203 mg/dL</a:t>
            </a:r>
          </a:p>
          <a:p>
            <a:pPr lvl="2">
              <a:spcBef>
                <a:spcPts val="1200"/>
              </a:spcBef>
            </a:pPr>
            <a:r>
              <a:rPr lang="en-GB" sz="2400" dirty="0"/>
              <a:t>HDL-C: 48 mg/dL</a:t>
            </a:r>
          </a:p>
          <a:p>
            <a:pPr lvl="2">
              <a:spcBef>
                <a:spcPts val="1200"/>
              </a:spcBef>
            </a:pPr>
            <a:r>
              <a:rPr lang="en-GB" sz="2400" dirty="0"/>
              <a:t>Triglycerides: 124 mg/dL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4E83CF3-4EDA-4203-5F1A-CACC84C24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altLang="it-IT" dirty="0"/>
              <a:t>Exams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FD4A6D-2926-83BA-671B-BDF8E2D3B8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fld id="{DC18A87A-5133-4AA0-9986-C4F3906EE0A8}" type="slidenum">
              <a:rPr lang="en-GB" altLang="ja-JP" smtClean="0"/>
              <a:pPr/>
              <a:t>38</a:t>
            </a:fld>
            <a:endParaRPr lang="en-GB" altLang="ja-JP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78BC31C-C9D5-483F-BC85-49ACB158D85E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GB" dirty="0"/>
              <a:t>HDL-C, high-density lipoprotein cholesterol; LDL-C, low-density lipoprotein cholesterol</a:t>
            </a:r>
          </a:p>
        </p:txBody>
      </p:sp>
    </p:spTree>
    <p:extLst>
      <p:ext uri="{BB962C8B-B14F-4D97-AF65-F5344CB8AC3E}">
        <p14:creationId xmlns:p14="http://schemas.microsoft.com/office/powerpoint/2010/main" val="160756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66E9C88-C07A-F071-B03D-BF291050696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marL="457200" marR="0" lvl="0" indent="-45720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+mj-lt"/>
              <a:buAutoNum type="alphaUcPeriod"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&lt;75 mg/dL </a:t>
            </a:r>
            <a:b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7200" marR="0" lvl="0" indent="-45720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+mj-lt"/>
              <a:buAutoNum type="alphaUcPeriod"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&lt;65 mg/dL </a:t>
            </a:r>
            <a:b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7200" indent="-457200" defTabSz="914377" fontAlgn="base">
              <a:spcBef>
                <a:spcPct val="0"/>
              </a:spcBef>
              <a:spcAft>
                <a:spcPct val="0"/>
              </a:spcAft>
              <a:buSzPct val="100000"/>
              <a:buFont typeface="+mj-lt"/>
              <a:buAutoNum type="alphaUcPeriod"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&lt;55 mg/dL </a:t>
            </a:r>
            <a:r>
              <a:rPr lang="en-GB" sz="2400" dirty="0">
                <a:solidFill>
                  <a:schemeClr val="accent2"/>
                </a:solidFill>
              </a:rPr>
              <a:t>✅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891" marR="0" lvl="0" indent="-342891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+mj-lt"/>
              <a:buAutoNum type="alphaUcPeriod"/>
              <a:tabLst/>
              <a:defRPr/>
            </a:pP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7200" marR="0" lvl="0" indent="-45720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Font typeface="+mj-lt"/>
              <a:buAutoNum type="alphaUcPeriod"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&lt;50 mg/dL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9753DE-2082-A424-CF86-124D92559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Poll question 4: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699D5-76D1-2775-45B7-8CEA074C51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fld id="{FCE43C0F-8A7B-3A4B-9DB5-B3472E36E833}" type="slidenum">
              <a:rPr lang="en-GB" smtClean="0"/>
              <a:pPr/>
              <a:t>39</a:t>
            </a:fld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54781E3-9B6B-3376-2F94-2977EDEC785D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 vert="horz" lIns="0" tIns="0" rIns="0" bIns="0" rtlCol="0" anchor="ctr" anchorCtr="0">
            <a:noAutofit/>
          </a:bodyPr>
          <a:lstStyle/>
          <a:p>
            <a:r>
              <a:rPr lang="en-GB" dirty="0"/>
              <a:t>LDL-C, low-density lipoprotein cholesterol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C5EB46-6486-726D-1299-64A97167A9CF}"/>
              </a:ext>
            </a:extLst>
          </p:cNvPr>
          <p:cNvSpPr txBox="1"/>
          <p:nvPr/>
        </p:nvSpPr>
        <p:spPr>
          <a:xfrm>
            <a:off x="479376" y="836712"/>
            <a:ext cx="99574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TARGET FOR LDL-C? </a:t>
            </a:r>
            <a:endParaRPr lang="en-GB" sz="2400" b="1" dirty="0">
              <a:solidFill>
                <a:schemeClr val="accent1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  <p:pic>
        <p:nvPicPr>
          <p:cNvPr id="2" name="Picture 2" descr="Image result for hands up voting">
            <a:extLst>
              <a:ext uri="{FF2B5EF4-FFF2-40B4-BE49-F238E27FC236}">
                <a16:creationId xmlns:a16="http://schemas.microsoft.com/office/drawing/2014/main" id="{0D21C080-B8FB-309D-8EB4-5860775E3C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1"/>
          <a:stretch/>
        </p:blipFill>
        <p:spPr bwMode="auto">
          <a:xfrm>
            <a:off x="4382916" y="5267602"/>
            <a:ext cx="3426169" cy="152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84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0B280B-2BE9-E898-869C-4FC3D5771E2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184" y="1425600"/>
            <a:ext cx="10963200" cy="4525200"/>
          </a:xfrm>
        </p:spPr>
        <p:txBody>
          <a:bodyPr/>
          <a:lstStyle/>
          <a:p>
            <a:pPr lvl="0"/>
            <a:r>
              <a:rPr lang="en-GB" dirty="0"/>
              <a:t>Life expectancy has increased by 10 years overall</a:t>
            </a:r>
          </a:p>
          <a:p>
            <a:pPr lvl="0"/>
            <a:r>
              <a:rPr lang="en-GB" dirty="0"/>
              <a:t>Developments in cardiology have contributed 7 of those 10 years!</a:t>
            </a:r>
          </a:p>
          <a:p>
            <a:pPr lvl="0"/>
            <a:r>
              <a:rPr lang="en-GB" dirty="0"/>
              <a:t>Oncology has contributed only a couple of months</a:t>
            </a:r>
          </a:p>
          <a:p>
            <a:pPr lvl="1">
              <a:spcBef>
                <a:spcPts val="1200"/>
              </a:spcBef>
            </a:pPr>
            <a:r>
              <a:rPr lang="en-GB" dirty="0"/>
              <a:t>3.1 months at best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6627D9-08B9-736F-B5EE-490122887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noProof="0" dirty="0"/>
              <a:t>Cardiology: a story of success!</a:t>
            </a:r>
            <a:endParaRPr lang="en-GB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BAD6428-364F-FDC7-87FE-FB7522E258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fld id="{FCE43C0F-8A7B-3A4B-9DB5-B3472E36E833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C1DC0D3-15C9-E886-5F6F-3B5BC6AD494B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Ferrari R, et al. </a:t>
            </a:r>
            <a:r>
              <a:rPr lang="en-US" i="1" dirty="0">
                <a:solidFill>
                  <a:schemeClr val="tx2"/>
                </a:solidFill>
              </a:rPr>
              <a:t>Eur Heart J. 2009; 30: 2415-2426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682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00E08B3-4C0A-0A66-6B67-64BCB42346C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184" y="1425600"/>
            <a:ext cx="10963200" cy="4525200"/>
          </a:xfrm>
        </p:spPr>
        <p:txBody>
          <a:bodyPr/>
          <a:lstStyle/>
          <a:p>
            <a:pPr lvl="0"/>
            <a:r>
              <a:rPr lang="en-GB" noProof="0" dirty="0"/>
              <a:t>New target for LDL-C reduction: </a:t>
            </a:r>
          </a:p>
          <a:p>
            <a:pPr lvl="1">
              <a:spcBef>
                <a:spcPts val="1200"/>
              </a:spcBef>
            </a:pPr>
            <a:r>
              <a:rPr lang="en-GB" sz="2000" noProof="0" dirty="0"/>
              <a:t>≤55 mg/dL even with ezetimibe on top of statins when necessary</a:t>
            </a:r>
            <a:br>
              <a:rPr lang="en-GB" sz="2000" noProof="0" dirty="0"/>
            </a:br>
            <a:endParaRPr lang="en-GB" sz="2000" noProof="0" dirty="0"/>
          </a:p>
          <a:p>
            <a:pPr lvl="0"/>
            <a:r>
              <a:rPr lang="en-GB" noProof="0" dirty="0"/>
              <a:t>PCSK9 inhibitors in high-risk patients</a:t>
            </a:r>
            <a:br>
              <a:rPr lang="en-GB" noProof="0" dirty="0"/>
            </a:br>
            <a:endParaRPr lang="en-GB" noProof="0" dirty="0"/>
          </a:p>
          <a:p>
            <a:pPr lvl="0"/>
            <a:r>
              <a:rPr lang="en-GB" noProof="0" dirty="0"/>
              <a:t>ACE inhibitors in high-risk patients</a:t>
            </a:r>
            <a:br>
              <a:rPr lang="en-GB" noProof="0" dirty="0"/>
            </a:br>
            <a:endParaRPr lang="en-GB" noProof="0" dirty="0"/>
          </a:p>
          <a:p>
            <a:pPr lvl="0"/>
            <a:r>
              <a:rPr lang="en-GB" noProof="0" dirty="0"/>
              <a:t>ARBs in case of ACE inhibitor intolerance (without definition)</a:t>
            </a:r>
            <a:br>
              <a:rPr lang="en-GB" noProof="0" dirty="0"/>
            </a:br>
            <a:endParaRPr lang="en-GB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241A00-3419-975A-DD12-0E456032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>
            <a:normAutofit/>
          </a:bodyPr>
          <a:lstStyle/>
          <a:p>
            <a:r>
              <a:rPr lang="en-GB" noProof="0" dirty="0"/>
              <a:t>Drugs for secondary prevention: </a:t>
            </a:r>
            <a:br>
              <a:rPr lang="en-GB" noProof="0" dirty="0"/>
            </a:br>
            <a:r>
              <a:rPr lang="en-GB" noProof="0" dirty="0">
                <a:solidFill>
                  <a:schemeClr val="accent1"/>
                </a:solidFill>
              </a:rPr>
              <a:t>reduction of atherosclerosis progression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F55835-9CF2-A88F-7E55-45EDC69567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fld id="{3EEB62C1-2BB7-4AEA-A75A-604F87658A11}" type="slidenum">
              <a:rPr lang="en-GB" smtClean="0"/>
              <a:pPr/>
              <a:t>40</a:t>
            </a:fld>
            <a:endParaRPr lang="en-GB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A46DA88E-F0EE-D9E0-BCB2-26B4F6B1E38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17377" y="6356351"/>
            <a:ext cx="10963200" cy="365125"/>
          </a:xfrm>
        </p:spPr>
        <p:txBody>
          <a:bodyPr/>
          <a:lstStyle/>
          <a:p>
            <a:r>
              <a:rPr lang="en-GB" dirty="0"/>
              <a:t>ACE, angiotensin-converting-enzyme; ARB, angiotensin-II receptor blocker; LDL-C, low-density lipoprotein cholesterol; PCSK9, proprotein convertase subtilisin/kexin type 9</a:t>
            </a:r>
          </a:p>
        </p:txBody>
      </p:sp>
      <p:sp>
        <p:nvSpPr>
          <p:cNvPr id="15" name="CasellaDiTesto 5">
            <a:extLst>
              <a:ext uri="{FF2B5EF4-FFF2-40B4-BE49-F238E27FC236}">
                <a16:creationId xmlns:a16="http://schemas.microsoft.com/office/drawing/2014/main" id="{55F9AC70-D4B0-029A-8B3B-8F32949479DD}"/>
              </a:ext>
            </a:extLst>
          </p:cNvPr>
          <p:cNvSpPr txBox="1"/>
          <p:nvPr/>
        </p:nvSpPr>
        <p:spPr>
          <a:xfrm>
            <a:off x="8990541" y="3756720"/>
            <a:ext cx="2581275" cy="862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“Bad”</a:t>
            </a:r>
            <a:endParaRPr kumimoji="0" lang="en-GB" sz="3600" b="0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sellaDiTesto 5">
            <a:extLst>
              <a:ext uri="{FF2B5EF4-FFF2-40B4-BE49-F238E27FC236}">
                <a16:creationId xmlns:a16="http://schemas.microsoft.com/office/drawing/2014/main" id="{0BE56D91-C355-CF21-475B-D29B0D72B36D}"/>
              </a:ext>
            </a:extLst>
          </p:cNvPr>
          <p:cNvSpPr txBox="1"/>
          <p:nvPr/>
        </p:nvSpPr>
        <p:spPr>
          <a:xfrm>
            <a:off x="8904312" y="1263728"/>
            <a:ext cx="2581275" cy="862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“Good”</a:t>
            </a:r>
            <a:endParaRPr kumimoji="0" lang="en-GB" sz="1800" b="1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sellaDiTesto 5">
            <a:extLst>
              <a:ext uri="{FF2B5EF4-FFF2-40B4-BE49-F238E27FC236}">
                <a16:creationId xmlns:a16="http://schemas.microsoft.com/office/drawing/2014/main" id="{9C8C8723-FB0F-D91C-7118-477A76B1C201}"/>
              </a:ext>
            </a:extLst>
          </p:cNvPr>
          <p:cNvSpPr txBox="1"/>
          <p:nvPr/>
        </p:nvSpPr>
        <p:spPr>
          <a:xfrm>
            <a:off x="8904312" y="2125952"/>
            <a:ext cx="2581275" cy="862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“Good”</a:t>
            </a:r>
            <a:endParaRPr kumimoji="0" lang="en-GB" sz="1800" b="1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asellaDiTesto 5">
            <a:extLst>
              <a:ext uri="{FF2B5EF4-FFF2-40B4-BE49-F238E27FC236}">
                <a16:creationId xmlns:a16="http://schemas.microsoft.com/office/drawing/2014/main" id="{24198DD1-BB45-AFC2-3A8E-AE02E06C7508}"/>
              </a:ext>
            </a:extLst>
          </p:cNvPr>
          <p:cNvSpPr txBox="1"/>
          <p:nvPr/>
        </p:nvSpPr>
        <p:spPr>
          <a:xfrm>
            <a:off x="8904312" y="2974435"/>
            <a:ext cx="2581275" cy="862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“Good”</a:t>
            </a:r>
            <a:endParaRPr kumimoji="0" lang="en-GB" sz="1800" b="1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92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2AB033C-7F10-1C4C-A858-1E0A9520F66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713" y="5707044"/>
            <a:ext cx="10963275" cy="650330"/>
          </a:xfrm>
        </p:spPr>
        <p:txBody>
          <a:bodyPr/>
          <a:lstStyle/>
          <a:p>
            <a:pPr marL="0" indent="0" algn="ctr">
              <a:buNone/>
            </a:pPr>
            <a:r>
              <a:rPr lang="en-GB" altLang="it-IT" b="1" dirty="0"/>
              <a:t>Sinus rhythm, cardiac frequency: 62 bpm</a:t>
            </a:r>
          </a:p>
        </p:txBody>
      </p:sp>
      <p:sp>
        <p:nvSpPr>
          <p:cNvPr id="32770" name="Titolo 3">
            <a:extLst>
              <a:ext uri="{FF2B5EF4-FFF2-40B4-BE49-F238E27FC236}">
                <a16:creationId xmlns:a16="http://schemas.microsoft.com/office/drawing/2014/main" id="{553AB481-2FC1-6A44-BF0C-F71401C93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>
            <a:normAutofit/>
          </a:bodyPr>
          <a:lstStyle/>
          <a:p>
            <a:r>
              <a:rPr lang="en-GB" altLang="it-IT" dirty="0"/>
              <a:t>ECG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4834CA-0AEA-9477-646F-7EA9983981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fld id="{DC18A87A-5133-4AA0-9986-C4F3906EE0A8}" type="slidenum">
              <a:rPr lang="en-GB" altLang="ja-JP" smtClean="0"/>
              <a:pPr/>
              <a:t>41</a:t>
            </a:fld>
            <a:endParaRPr lang="en-GB" altLang="ja-JP" dirty="0"/>
          </a:p>
        </p:txBody>
      </p:sp>
      <p:sp>
        <p:nvSpPr>
          <p:cNvPr id="32772" name="object 4">
            <a:extLst>
              <a:ext uri="{FF2B5EF4-FFF2-40B4-BE49-F238E27FC236}">
                <a16:creationId xmlns:a16="http://schemas.microsoft.com/office/drawing/2014/main" id="{0EAA80FA-CC0C-8D40-AB37-9C2425CCA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6230" y="1017138"/>
            <a:ext cx="9815208" cy="458172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lr>
                <a:schemeClr val="accent1"/>
              </a:buClr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914377">
              <a:spcBef>
                <a:spcPct val="0"/>
              </a:spcBef>
              <a:buClrTx/>
              <a:buNone/>
            </a:pPr>
            <a:endParaRPr lang="en-GB" altLang="it-IT" sz="24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F360B589-F65E-C1AB-AE60-5742080B758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713" y="6356350"/>
            <a:ext cx="10179050" cy="365125"/>
          </a:xfrm>
        </p:spPr>
        <p:txBody>
          <a:bodyPr/>
          <a:lstStyle/>
          <a:p>
            <a:r>
              <a:rPr lang="en-GB" dirty="0"/>
              <a:t>ECG, electrocardiogram</a:t>
            </a:r>
          </a:p>
        </p:txBody>
      </p:sp>
    </p:spTree>
    <p:extLst>
      <p:ext uri="{BB962C8B-B14F-4D97-AF65-F5344CB8AC3E}">
        <p14:creationId xmlns:p14="http://schemas.microsoft.com/office/powerpoint/2010/main" val="394012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94E4D0-AB47-D757-E989-A88685EF6D57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lvl="0"/>
            <a:r>
              <a:rPr lang="en-GB" sz="2400" noProof="0" dirty="0"/>
              <a:t>Severe prolonged chest pain at home</a:t>
            </a:r>
          </a:p>
          <a:p>
            <a:pPr lvl="0"/>
            <a:r>
              <a:rPr lang="en-GB" sz="2400" noProof="0" dirty="0"/>
              <a:t>Admission to the cath-lab with a diagnosis </a:t>
            </a:r>
            <a:r>
              <a:rPr lang="en-GB" sz="2400" dirty="0"/>
              <a:t>of anterior myocardial infarction</a:t>
            </a:r>
          </a:p>
          <a:p>
            <a:pPr lvl="1">
              <a:spcBef>
                <a:spcPts val="1200"/>
              </a:spcBef>
            </a:pPr>
            <a:r>
              <a:rPr lang="en-GB" sz="2400" noProof="0" dirty="0"/>
              <a:t>Diagnosis was </a:t>
            </a:r>
            <a:r>
              <a:rPr lang="en-GB" sz="2400" dirty="0"/>
              <a:t>made in the ambulance and remotely confirmed </a:t>
            </a:r>
          </a:p>
          <a:p>
            <a:pPr lvl="0"/>
            <a:r>
              <a:rPr lang="en-GB" sz="2400" dirty="0"/>
              <a:t>Time from pain to cath-lab: 1 hour 20 minutes </a:t>
            </a:r>
          </a:p>
          <a:p>
            <a:pPr lvl="0"/>
            <a:r>
              <a:rPr lang="en-GB" sz="2400" noProof="0" dirty="0"/>
              <a:t>Treated with primary angioplasty</a:t>
            </a:r>
          </a:p>
          <a:p>
            <a:pPr marL="0" lvl="0" indent="0">
              <a:buNone/>
            </a:pPr>
            <a:endParaRPr lang="en-GB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10BBB3-3BE0-CA0E-56A9-2C454DB6A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 January of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3921FA-2AA6-C9CD-3EA3-F219DB03AF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42</a:t>
            </a:fld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0B1648F-F6C2-4AF4-FBC7-2CB8500085A5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081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inale">
            <a:hlinkClick r:id="" action="ppaction://media"/>
            <a:extLst>
              <a:ext uri="{FF2B5EF4-FFF2-40B4-BE49-F238E27FC236}">
                <a16:creationId xmlns:a16="http://schemas.microsoft.com/office/drawing/2014/main" id="{CC3D71DE-88DA-79E2-D755-6F16C337A9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98928" y="1214054"/>
            <a:ext cx="4622953" cy="462295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6" name="Post-tromboaspirazione">
            <a:hlinkClick r:id="" action="ppaction://media"/>
            <a:extLst>
              <a:ext uri="{FF2B5EF4-FFF2-40B4-BE49-F238E27FC236}">
                <a16:creationId xmlns:a16="http://schemas.microsoft.com/office/drawing/2014/main" id="{50DAA28B-A615-B412-B77A-00B723D0F17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43867" y="3560608"/>
            <a:ext cx="3125327" cy="312532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7" name="Stenting">
            <a:hlinkClick r:id="" action="ppaction://media"/>
            <a:extLst>
              <a:ext uri="{FF2B5EF4-FFF2-40B4-BE49-F238E27FC236}">
                <a16:creationId xmlns:a16="http://schemas.microsoft.com/office/drawing/2014/main" id="{8C43CBDD-163D-B0D7-E0B9-2D03F08B6E8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43867" y="365125"/>
            <a:ext cx="3125327" cy="312532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3" name="AngioIniziale">
            <a:hlinkClick r:id="" action="ppaction://media"/>
            <a:extLst>
              <a:ext uri="{FF2B5EF4-FFF2-40B4-BE49-F238E27FC236}">
                <a16:creationId xmlns:a16="http://schemas.microsoft.com/office/drawing/2014/main" id="{46DD3BA7-C2B0-4093-7137-723204F72FAA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0119" y="1609570"/>
            <a:ext cx="4044015" cy="404401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8D3259-BAC7-640C-373F-1C5B6C774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EDA212-B16A-4E1B-86A2-238CFBB51E8B}" type="slidenum">
              <a:rPr lang="en-GB" altLang="it-IT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GB" altLang="it-IT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22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7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92E7CD-07C2-384B-8E04-4D3D210ED81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184" y="1425600"/>
            <a:ext cx="10963200" cy="4525200"/>
          </a:xfrm>
        </p:spPr>
        <p:txBody>
          <a:bodyPr>
            <a:noAutofit/>
          </a:bodyPr>
          <a:lstStyle/>
          <a:p>
            <a:r>
              <a:rPr lang="en-GB" dirty="0"/>
              <a:t>Uncomplicated course, discharged with:</a:t>
            </a:r>
          </a:p>
          <a:p>
            <a:pPr lvl="1">
              <a:spcBef>
                <a:spcPts val="1200"/>
              </a:spcBef>
            </a:pPr>
            <a:r>
              <a:rPr lang="en-GB" dirty="0"/>
              <a:t>Candesartan/hydrochlorothiazide: 16 mg/12.5 mg 1 capsule at 08:00</a:t>
            </a:r>
          </a:p>
          <a:p>
            <a:pPr lvl="1">
              <a:spcBef>
                <a:spcPts val="1200"/>
              </a:spcBef>
            </a:pPr>
            <a:r>
              <a:rPr lang="en-GB" dirty="0"/>
              <a:t>Bisoprolol: 5 mg 1 capsule at 08:00</a:t>
            </a:r>
          </a:p>
          <a:p>
            <a:pPr lvl="1">
              <a:spcBef>
                <a:spcPts val="1200"/>
              </a:spcBef>
            </a:pPr>
            <a:r>
              <a:rPr lang="en-GB" dirty="0"/>
              <a:t>Lercanidipine: 10 mg ½ capsule at 22:00</a:t>
            </a:r>
          </a:p>
          <a:p>
            <a:pPr lvl="1">
              <a:spcBef>
                <a:spcPts val="1200"/>
              </a:spcBef>
            </a:pPr>
            <a:r>
              <a:rPr lang="en-GB" dirty="0"/>
              <a:t>Atorvastatin: 40 mg 1 capsule in the evening</a:t>
            </a:r>
          </a:p>
          <a:p>
            <a:pPr lvl="1">
              <a:spcBef>
                <a:spcPts val="1200"/>
              </a:spcBef>
            </a:pPr>
            <a:r>
              <a:rPr lang="en-GB" dirty="0"/>
              <a:t>Tamsulosin: 0.4 mg at 20:00</a:t>
            </a:r>
          </a:p>
          <a:p>
            <a:pPr lvl="1">
              <a:spcBef>
                <a:spcPts val="1200"/>
              </a:spcBef>
            </a:pPr>
            <a:r>
              <a:rPr lang="en-GB" dirty="0"/>
              <a:t>Aspirin: 100 mg after lunch</a:t>
            </a:r>
          </a:p>
          <a:p>
            <a:pPr lvl="1">
              <a:spcBef>
                <a:spcPts val="1200"/>
              </a:spcBef>
            </a:pPr>
            <a:r>
              <a:rPr lang="en-GB" dirty="0"/>
              <a:t>Clopidogrel: 75 mg 1 capsule at 12:00</a:t>
            </a:r>
          </a:p>
          <a:p>
            <a:r>
              <a:rPr lang="en-GB" dirty="0"/>
              <a:t>Request to continuously control BP</a:t>
            </a:r>
          </a:p>
          <a:p>
            <a:r>
              <a:rPr lang="en-GB" dirty="0"/>
              <a:t>Lipid assessment after three months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9825F93-50CD-8179-282E-FBA9304AB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Discharge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2A4BC4-4F88-57E6-EBE9-7015CD0D74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fld id="{DC18A87A-5133-4AA0-9986-C4F3906EE0A8}" type="slidenum">
              <a:rPr lang="en-GB" altLang="ja-JP" smtClean="0"/>
              <a:pPr/>
              <a:t>44</a:t>
            </a:fld>
            <a:endParaRPr lang="en-GB" altLang="ja-JP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6859390-924A-B5B7-D357-C403671B3FE2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GB" dirty="0"/>
              <a:t>BP, blood pressure</a:t>
            </a:r>
          </a:p>
        </p:txBody>
      </p:sp>
    </p:spTree>
    <p:extLst>
      <p:ext uri="{BB962C8B-B14F-4D97-AF65-F5344CB8AC3E}">
        <p14:creationId xmlns:p14="http://schemas.microsoft.com/office/powerpoint/2010/main" val="131138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F0D1AA-6860-563B-A905-2BAE8EC3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ECG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1FD252-8B72-5054-2DDC-FA4AA29933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EDA212-B16A-4E1B-86A2-238CFBB51E8B}" type="slidenum">
              <a:rPr lang="en-GB" altLang="it-IT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GB" altLang="it-IT" dirty="0">
              <a:cs typeface="Arial" panose="020B06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81F06BD-8AF7-C332-E70B-32287E0E5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430" y="548680"/>
            <a:ext cx="9103140" cy="5821550"/>
          </a:xfrm>
          <a:prstGeom prst="rect">
            <a:avLst/>
          </a:prstGeom>
        </p:spPr>
      </p:pic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048D51D1-3AA6-8C2C-62DC-F791F6849306}"/>
              </a:ext>
            </a:extLst>
          </p:cNvPr>
          <p:cNvSpPr txBox="1">
            <a:spLocks/>
          </p:cNvSpPr>
          <p:nvPr/>
        </p:nvSpPr>
        <p:spPr>
          <a:xfrm>
            <a:off x="620713" y="6356350"/>
            <a:ext cx="10179050" cy="36512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457200" rtl="0" eaLnBrk="1" latinLnBrk="0" hangingPunct="1">
              <a:spcBef>
                <a:spcPts val="300"/>
              </a:spcBef>
              <a:buClr>
                <a:schemeClr val="accent2"/>
              </a:buClr>
              <a:buFont typeface="Arial"/>
              <a:buNone/>
              <a:defRPr sz="1200" b="0" i="0" kern="1200" spc="-3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Lucida Grande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2pPr>
            <a:lvl3pPr marL="9144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3pPr>
            <a:lvl4pPr marL="13716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4pPr>
            <a:lvl5pPr marL="18288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ECG, electrocardiogram</a:t>
            </a:r>
          </a:p>
        </p:txBody>
      </p:sp>
    </p:spTree>
    <p:extLst>
      <p:ext uri="{BB962C8B-B14F-4D97-AF65-F5344CB8AC3E}">
        <p14:creationId xmlns:p14="http://schemas.microsoft.com/office/powerpoint/2010/main" val="76924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02">
            <a:hlinkClick r:id="" action="ppaction://media"/>
            <a:extLst>
              <a:ext uri="{FF2B5EF4-FFF2-40B4-BE49-F238E27FC236}">
                <a16:creationId xmlns:a16="http://schemas.microsoft.com/office/drawing/2014/main" id="{BBCC9EF5-8AFE-F99E-8923-6F239FB781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150" y="1389792"/>
            <a:ext cx="6511739" cy="4423632"/>
          </a:xfrm>
          <a:prstGeom prst="rect">
            <a:avLst/>
          </a:prstGeom>
        </p:spPr>
      </p:pic>
      <p:pic>
        <p:nvPicPr>
          <p:cNvPr id="5" name="Image04">
            <a:hlinkClick r:id="" action="ppaction://media"/>
            <a:extLst>
              <a:ext uri="{FF2B5EF4-FFF2-40B4-BE49-F238E27FC236}">
                <a16:creationId xmlns:a16="http://schemas.microsoft.com/office/drawing/2014/main" id="{E415C807-D2BA-106E-F353-919EEC7E858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91944" y="1412776"/>
            <a:ext cx="6477906" cy="4400648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F140DB66-7CC8-6ECA-E167-763064267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241309"/>
            <a:ext cx="11450649" cy="864000"/>
          </a:xfrm>
        </p:spPr>
        <p:txBody>
          <a:bodyPr/>
          <a:lstStyle/>
          <a:p>
            <a:r>
              <a:rPr lang="en-GB" dirty="0"/>
              <a:t>Ejection fraction: </a:t>
            </a:r>
            <a:r>
              <a:rPr lang="en-GB"/>
              <a:t>40-45% </a:t>
            </a:r>
            <a:br>
              <a:rPr lang="en-GB" dirty="0"/>
            </a:br>
            <a:r>
              <a:rPr lang="en-GB" dirty="0"/>
              <a:t>left-ventricular hypertrophy (mild)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D5C26E-2579-1882-A4C9-7A93DDB96C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fld id="{B3EDA212-B16A-4E1B-86A2-238CFBB51E8B}" type="slidenum">
              <a:rPr lang="en-GB" altLang="it-IT" smtClean="0"/>
              <a:pPr/>
              <a:t>46</a:t>
            </a:fld>
            <a:endParaRPr lang="en-GB" altLang="it-IT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11CA33A-7AF9-54D8-931B-29105E2E84F0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503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03A0DAE-2C07-FB44-155F-A9BA164635A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184" y="1425600"/>
            <a:ext cx="10963200" cy="4525200"/>
          </a:xfrm>
        </p:spPr>
        <p:txBody>
          <a:bodyPr/>
          <a:lstStyle/>
          <a:p>
            <a:pPr lvl="0"/>
            <a:r>
              <a:rPr lang="en-GB" sz="2400" noProof="0" dirty="0"/>
              <a:t>Lifestyle improvement is recommended in addition to drug treatment</a:t>
            </a:r>
          </a:p>
          <a:p>
            <a:pPr lvl="0"/>
            <a:r>
              <a:rPr lang="en-GB" sz="2400" noProof="0" dirty="0"/>
              <a:t>Drug treatment for both event prevention and control of symptoms is recommended</a:t>
            </a:r>
          </a:p>
          <a:p>
            <a:pPr lvl="0"/>
            <a:r>
              <a:rPr lang="en-GB" sz="2400" noProof="0" dirty="0"/>
              <a:t>Detailed recommendations for antiplatelet and anticoagulant therapy are available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D8FB32-5AF3-960E-4F76-3533365AE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>
            <a:normAutofit fontScale="90000"/>
          </a:bodyPr>
          <a:lstStyle/>
          <a:p>
            <a:r>
              <a:rPr lang="en-GB" noProof="0" dirty="0"/>
              <a:t>ESC 2019 guidelines for Chronic Coronary Syndromes: </a:t>
            </a:r>
            <a:br>
              <a:rPr lang="en-GB" noProof="0" dirty="0"/>
            </a:br>
            <a:r>
              <a:rPr lang="en-GB" noProof="0" dirty="0">
                <a:solidFill>
                  <a:schemeClr val="accent1"/>
                </a:solidFill>
              </a:rPr>
              <a:t>what’s new for treatment?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44620F-6698-557A-3CFD-AACB5A129E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fld id="{3EEB62C1-2BB7-4AEA-A75A-604F87658A11}" type="slidenum">
              <a:rPr lang="en-GB" smtClean="0"/>
              <a:pPr/>
              <a:t>47</a:t>
            </a:fld>
            <a:endParaRPr lang="en-GB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DA4BCBD-D6E0-3F87-DAF6-263F9F058354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GB" dirty="0"/>
              <a:t>ESC, European Society of Cardiology</a:t>
            </a:r>
          </a:p>
          <a:p>
            <a:r>
              <a:rPr lang="en-GB" dirty="0"/>
              <a:t>Knuuti J, et al. Eur Heart J. 2020;41:407-77 </a:t>
            </a:r>
          </a:p>
        </p:txBody>
      </p:sp>
    </p:spTree>
    <p:extLst>
      <p:ext uri="{BB962C8B-B14F-4D97-AF65-F5344CB8AC3E}">
        <p14:creationId xmlns:p14="http://schemas.microsoft.com/office/powerpoint/2010/main" val="378606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9768408" y="1106830"/>
            <a:ext cx="2581275" cy="3313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“Good”</a:t>
            </a:r>
            <a:endParaRPr kumimoji="0" lang="en-GB" sz="18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“Good”</a:t>
            </a:r>
            <a:endParaRPr kumimoji="0" lang="it-IT" sz="4000" b="0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“Good”</a:t>
            </a:r>
            <a:endParaRPr kumimoji="0" lang="en-GB" sz="5400" b="1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“Good”</a:t>
            </a:r>
            <a:endParaRPr kumimoji="0" lang="it-IT" sz="3600" b="0" i="1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61159BB-60F6-28BB-AADD-E36A1503F01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713" y="1425575"/>
            <a:ext cx="8643639" cy="4525963"/>
          </a:xfrm>
        </p:spPr>
        <p:txBody>
          <a:bodyPr/>
          <a:lstStyle/>
          <a:p>
            <a:pPr lvl="0"/>
            <a:r>
              <a:rPr lang="en-US" noProof="0" dirty="0"/>
              <a:t>Aspirin for all</a:t>
            </a:r>
            <a:br>
              <a:rPr lang="en-US" noProof="0" dirty="0"/>
            </a:br>
            <a:endParaRPr lang="en-US" noProof="0" dirty="0"/>
          </a:p>
          <a:p>
            <a:pPr lvl="0"/>
            <a:r>
              <a:rPr lang="en-US" noProof="0" dirty="0"/>
              <a:t>Addition of a second anti-thrombotic in high-risk patients in sinus rhythm</a:t>
            </a:r>
            <a:br>
              <a:rPr lang="en-US" noProof="0" dirty="0"/>
            </a:br>
            <a:endParaRPr lang="en-US" noProof="0" dirty="0"/>
          </a:p>
          <a:p>
            <a:pPr lvl="0"/>
            <a:r>
              <a:rPr lang="en-US" noProof="0" dirty="0"/>
              <a:t>NOAC preferred to VKA in AF and post-IMA </a:t>
            </a:r>
          </a:p>
          <a:p>
            <a:pPr lvl="0"/>
            <a:endParaRPr lang="en-US" noProof="0" dirty="0"/>
          </a:p>
          <a:p>
            <a:pPr lvl="0"/>
            <a:r>
              <a:rPr lang="en-US" noProof="0" dirty="0"/>
              <a:t>Dual therapy with prasugrel or ticagrelor over clopidogrel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34C5E9E-E3BA-ACA8-4EA1-3E7DD48E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US" noProof="0" dirty="0"/>
              <a:t>Drugs for prevention: </a:t>
            </a:r>
            <a:r>
              <a:rPr lang="en-US" noProof="0" dirty="0">
                <a:solidFill>
                  <a:schemeClr val="accent1"/>
                </a:solidFill>
              </a:rPr>
              <a:t>thrombus formation</a:t>
            </a:r>
            <a:br>
              <a:rPr lang="en-US" noProof="0" dirty="0"/>
            </a:b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A07CAD-B87C-295F-0F0E-7AA1BF4A7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fld id="{3EEB62C1-2BB7-4AEA-A75A-604F87658A11}" type="slidenum">
              <a:rPr lang="it-IT" smtClean="0"/>
              <a:pPr/>
              <a:t>48</a:t>
            </a:fld>
            <a:endParaRPr lang="it-IT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88D98601-A82B-52A1-ABBC-B666DA48D4FC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GB" dirty="0"/>
              <a:t>AF, atrial fibrillation; IMA, acute myocardial infarction; NOAC, non-VK antagonist oral anticoagulants; VKA, vitamin K antagonists</a:t>
            </a:r>
          </a:p>
        </p:txBody>
      </p:sp>
    </p:spTree>
    <p:extLst>
      <p:ext uri="{BB962C8B-B14F-4D97-AF65-F5344CB8AC3E}">
        <p14:creationId xmlns:p14="http://schemas.microsoft.com/office/powerpoint/2010/main" val="1491693305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FB1628D-170B-2043-BE09-DE256C9C4EB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95402" y="908720"/>
            <a:ext cx="10963200" cy="4525200"/>
          </a:xfrm>
        </p:spPr>
        <p:txBody>
          <a:bodyPr>
            <a:noAutofit/>
          </a:bodyPr>
          <a:lstStyle/>
          <a:p>
            <a:r>
              <a:rPr lang="en-GB" sz="2400" dirty="0"/>
              <a:t>Reasonable wellbeing:</a:t>
            </a:r>
          </a:p>
          <a:p>
            <a:pPr lvl="1">
              <a:spcBef>
                <a:spcPts val="1200"/>
              </a:spcBef>
            </a:pPr>
            <a:r>
              <a:rPr lang="en-GB" sz="2400" dirty="0"/>
              <a:t>No chest pain</a:t>
            </a:r>
          </a:p>
          <a:p>
            <a:pPr lvl="1">
              <a:spcBef>
                <a:spcPts val="1200"/>
              </a:spcBef>
            </a:pPr>
            <a:r>
              <a:rPr lang="en-GB" sz="2400" dirty="0"/>
              <a:t>No dyspnoea </a:t>
            </a:r>
          </a:p>
          <a:p>
            <a:r>
              <a:rPr lang="en-GB" sz="2400" dirty="0"/>
              <a:t>BP under control</a:t>
            </a:r>
          </a:p>
          <a:p>
            <a:r>
              <a:rPr lang="en-GB" sz="2400" dirty="0"/>
              <a:t>Blood tests within normal parameters</a:t>
            </a:r>
          </a:p>
          <a:p>
            <a:pPr lvl="1">
              <a:spcBef>
                <a:spcPts val="1200"/>
              </a:spcBef>
            </a:pPr>
            <a:r>
              <a:rPr lang="en-GB" sz="2400" dirty="0"/>
              <a:t>Exceptions:</a:t>
            </a:r>
          </a:p>
          <a:p>
            <a:pPr lvl="2">
              <a:spcBef>
                <a:spcPts val="1200"/>
              </a:spcBef>
            </a:pPr>
            <a:r>
              <a:rPr lang="en-GB" sz="2400" dirty="0"/>
              <a:t>Total cholesterol: 144 mg/dL</a:t>
            </a:r>
          </a:p>
          <a:p>
            <a:pPr lvl="2">
              <a:spcBef>
                <a:spcPts val="1200"/>
              </a:spcBef>
            </a:pPr>
            <a:r>
              <a:rPr lang="en-GB" sz="2400" dirty="0"/>
              <a:t>LDL-C: 85 mg/dL</a:t>
            </a:r>
          </a:p>
          <a:p>
            <a:pPr lvl="2">
              <a:spcBef>
                <a:spcPts val="1200"/>
              </a:spcBef>
            </a:pPr>
            <a:r>
              <a:rPr lang="en-GB" sz="2400" dirty="0"/>
              <a:t>HDL-C: 37 mg/dL</a:t>
            </a:r>
          </a:p>
          <a:p>
            <a:pPr lvl="2">
              <a:spcBef>
                <a:spcPts val="1200"/>
              </a:spcBef>
            </a:pPr>
            <a:r>
              <a:rPr lang="en-GB" sz="2400" dirty="0"/>
              <a:t>Triglycerides: 112 mg/dL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B0C2AB7-3945-5616-C0DF-536D2DDC2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altLang="it-IT" dirty="0"/>
              <a:t>6 months later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487D73-C9F5-3087-876C-C5559D76C4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fld id="{DC18A87A-5133-4AA0-9986-C4F3906EE0A8}" type="slidenum">
              <a:rPr lang="en-GB" altLang="ja-JP" smtClean="0"/>
              <a:pPr/>
              <a:t>49</a:t>
            </a:fld>
            <a:endParaRPr lang="en-GB" altLang="ja-JP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B1DC028-A283-89B2-ADE2-7A0C7EB2F870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GB" dirty="0"/>
              <a:t>BP, blood pressure; HDL-C, high-density lipoprotein cholesterol; LDL-C, low-density lipoprotein cholesterol</a:t>
            </a:r>
          </a:p>
        </p:txBody>
      </p:sp>
    </p:spTree>
    <p:extLst>
      <p:ext uri="{BB962C8B-B14F-4D97-AF65-F5344CB8AC3E}">
        <p14:creationId xmlns:p14="http://schemas.microsoft.com/office/powerpoint/2010/main" val="174221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49" y="1317600"/>
            <a:ext cx="5705714" cy="4224080"/>
          </a:xfrm>
          <a:prstGeom prst="rect">
            <a:avLst/>
          </a:prstGeom>
        </p:spPr>
      </p:pic>
      <p:cxnSp>
        <p:nvCxnSpPr>
          <p:cNvPr id="6" name="Connettore 2 5"/>
          <p:cNvCxnSpPr/>
          <p:nvPr/>
        </p:nvCxnSpPr>
        <p:spPr>
          <a:xfrm>
            <a:off x="5015880" y="3068960"/>
            <a:ext cx="576064" cy="0"/>
          </a:xfrm>
          <a:prstGeom prst="straightConnector1">
            <a:avLst/>
          </a:prstGeom>
          <a:ln w="698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12024AD-EA66-9064-2656-DE3B6F8664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000" noProof="0" dirty="0">
                <a:latin typeface="Arial" panose="020B0604020202020204" pitchFamily="34" charset="0"/>
                <a:cs typeface="Arial" panose="020B0604020202020204" pitchFamily="34" charset="0"/>
              </a:rPr>
              <a:t>where we have won!</a:t>
            </a:r>
            <a:endParaRPr lang="en-GB" sz="2000" dirty="0">
              <a:solidFill>
                <a:srgbClr val="505050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00E4A6-618E-A015-4194-9DA51D4D9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GB" dirty="0"/>
              <a:t>Few developments in the field of cardiology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3815AB9-D3B6-B2C7-3AEC-4D171677803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9200" y="2473200"/>
            <a:ext cx="4396680" cy="3022256"/>
          </a:xfrm>
        </p:spPr>
        <p:txBody>
          <a:bodyPr/>
          <a:lstStyle/>
          <a:p>
            <a:r>
              <a:rPr lang="en-GB" noProof="0" dirty="0"/>
              <a:t>The thrombus is the cause, </a:t>
            </a:r>
            <a:br>
              <a:rPr lang="en-GB" noProof="0" dirty="0"/>
            </a:br>
            <a:r>
              <a:rPr lang="en-GB" noProof="0" dirty="0"/>
              <a:t>not the consequence, of infarction thrombolytics and mechanical reperfusion of </a:t>
            </a:r>
            <a:r>
              <a:rPr lang="en-GB" dirty="0"/>
              <a:t>AMI</a:t>
            </a:r>
            <a:endParaRPr lang="en-GB" noProof="0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DA7FB81C-9D8C-4569-9A1D-267D9B6985AA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AMI, acute myocardial infarction</a:t>
            </a:r>
          </a:p>
          <a:p>
            <a:r>
              <a:rPr lang="en-US" dirty="0">
                <a:solidFill>
                  <a:schemeClr val="tx2"/>
                </a:solidFill>
              </a:rPr>
              <a:t>Guardigli, et al. Eur J Prev Cardiol. 2022. DOI: 10.1093/eurjpc/zwab218; Ferrari R, et al. Nat Rev Cardiol. </a:t>
            </a:r>
            <a:r>
              <a:rPr lang="it-IT" dirty="0">
                <a:solidFill>
                  <a:schemeClr val="tx2"/>
                </a:solidFill>
              </a:rPr>
              <a:t>2016;13(8):493-501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44040F85-A303-CA93-C6CC-2B0F2FC8E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17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olo 3">
            <a:extLst>
              <a:ext uri="{FF2B5EF4-FFF2-40B4-BE49-F238E27FC236}">
                <a16:creationId xmlns:a16="http://schemas.microsoft.com/office/drawing/2014/main" id="{EEB0FA75-5CDA-6F49-8A96-37715C416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 anchor="t">
            <a:normAutofit/>
          </a:bodyPr>
          <a:lstStyle/>
          <a:p>
            <a:r>
              <a:rPr lang="en-GB" altLang="it-IT" dirty="0"/>
              <a:t>Suggestions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E8D276-6BAE-2DE1-6E48-3A23608C3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C18A87A-5133-4AA0-9986-C4F3906EE0A8}" type="slidenum">
              <a:rPr lang="en-GB" altLang="ja-JP" smtClean="0"/>
              <a:pPr>
                <a:spcAft>
                  <a:spcPts val="600"/>
                </a:spcAft>
              </a:pPr>
              <a:t>50</a:t>
            </a:fld>
            <a:endParaRPr lang="en-GB" altLang="ja-JP"/>
          </a:p>
        </p:txBody>
      </p:sp>
      <p:sp>
        <p:nvSpPr>
          <p:cNvPr id="28682" name="Content Placeholder 5">
            <a:extLst>
              <a:ext uri="{FF2B5EF4-FFF2-40B4-BE49-F238E27FC236}">
                <a16:creationId xmlns:a16="http://schemas.microsoft.com/office/drawing/2014/main" id="{EC9C15C2-6CC6-7019-74E8-AA8A6B9DDFF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28676" name="Segnaposto contenuto 2">
            <a:extLst>
              <a:ext uri="{FF2B5EF4-FFF2-40B4-BE49-F238E27FC236}">
                <a16:creationId xmlns:a16="http://schemas.microsoft.com/office/drawing/2014/main" id="{DE64FCCF-0ACF-0A4B-00FE-8EE9D8FE9B4E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950946010"/>
              </p:ext>
            </p:extLst>
          </p:nvPr>
        </p:nvGraphicFramePr>
        <p:xfrm>
          <a:off x="609599" y="1123200"/>
          <a:ext cx="10963200" cy="39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4262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1DE3505-60E9-5125-D8D0-D6EBE9AF84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51</a:t>
            </a:fld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E62C13F-B826-D337-11D9-4CC057B24A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2708920"/>
            <a:ext cx="10972800" cy="1655762"/>
          </a:xfrm>
        </p:spPr>
        <p:txBody>
          <a:bodyPr>
            <a:normAutofit/>
          </a:bodyPr>
          <a:lstStyle/>
          <a:p>
            <a:r>
              <a:rPr lang="en-GB" sz="4400" dirty="0"/>
              <a:t>A few weeks later…a neurology case </a:t>
            </a:r>
          </a:p>
        </p:txBody>
      </p:sp>
    </p:spTree>
    <p:extLst>
      <p:ext uri="{BB962C8B-B14F-4D97-AF65-F5344CB8AC3E}">
        <p14:creationId xmlns:p14="http://schemas.microsoft.com/office/powerpoint/2010/main" val="643396117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92E7CD-07C2-384B-8E04-4D3D210ED81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184" y="1425600"/>
            <a:ext cx="10963200" cy="4525200"/>
          </a:xfrm>
        </p:spPr>
        <p:txBody>
          <a:bodyPr>
            <a:noAutofit/>
          </a:bodyPr>
          <a:lstStyle/>
          <a:p>
            <a:r>
              <a:rPr lang="en-GB" sz="2400" dirty="0"/>
              <a:t>Admission to the emergency department for aphasia and transient motor deficit</a:t>
            </a:r>
          </a:p>
          <a:p>
            <a:r>
              <a:rPr lang="en-GB" sz="2400" dirty="0"/>
              <a:t>Diagnosis: TIA</a:t>
            </a:r>
          </a:p>
          <a:p>
            <a:r>
              <a:rPr lang="en-GB" sz="2400" dirty="0"/>
              <a:t>A telephone call was initiated with the neurologist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AD2B9DA-B205-EFC4-CDB9-963D9729B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Few weeks later…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0EAF75-BED3-AE45-44FC-B60B0EA20F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fld id="{DC18A87A-5133-4AA0-9986-C4F3906EE0A8}" type="slidenum">
              <a:rPr lang="en-GB" altLang="ja-JP" smtClean="0"/>
              <a:pPr/>
              <a:t>52</a:t>
            </a:fld>
            <a:endParaRPr lang="en-GB" altLang="ja-JP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C8DA630-01E6-DFB6-01DD-F46A683A0ED8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GB" dirty="0"/>
              <a:t>TIA, transient ischaemic attack</a:t>
            </a:r>
          </a:p>
        </p:txBody>
      </p:sp>
    </p:spTree>
    <p:extLst>
      <p:ext uri="{BB962C8B-B14F-4D97-AF65-F5344CB8AC3E}">
        <p14:creationId xmlns:p14="http://schemas.microsoft.com/office/powerpoint/2010/main" val="240785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2" descr="data:image/svg+xml;base64,PHN2ZyB4bWxucz0iaHR0cDovL3d3dy53My5vcmcvMjAwMC9zdmciIHhtbG5zOnhsaW5rPSJodHRwOi8vd3d3LnczLm9yZy8xOTk5L3hsaW5rIiB3aWR0aD0iMzIiIGhlaWdodD0iMzIiIHZpZXdCb3g9IjAgMCAzMiAzMiI+CiAgPGRlZnM+CiAgICA8cG9seWdvbiBpZD0ic21hbGwtdmlzZW1lLXYzLWEiIHBvaW50cz0iMCAwIDMyIDAgMzIgMzIgMCAzMiIvPgogIDwvZGVmcz4KICA8ZyBmaWxsPSJub25lIiBmaWxsLXJ1bGU9ImV2ZW5vZGQiPgogICAgPG1hc2sgaWQ9InNtYWxsLXZpc2VtZS12My1iIiBmaWxsPSIjZmZmIj4KICAgICAgPHVzZSB4bGluazpocmVmPSIjc21hbGwtdmlzZW1lLXYzLWEiLz4KICAgIDwvbWFzaz4KICAgIDx1c2UgZmlsbD0iIzQyODVGNCIgeGxpbms6aHJlZj0iI3NtYWxsLXZpc2VtZS12My1hIi8+CiAgICA8cGF0aCBmaWxsPSIjRDJFM0ZDIiBkPSJNMCwxNS4yMzk3OTYzIEMyLjU0Mzg1NzE0LDE4Ljg3MDUyMDMgNS42NTIsMjIuMDgyMTk0NiA5LjIwMjI4NTcxLDI0Ljc0NDg3NjkgQzEzLjIxMTU3MTQsMjcuNzUxNzA3NyAxOC43ODg0Mjg2LDI3Ljc1MTcwNzcgMjIuNzk3NzE0MywyNC43NDQ4NzY5IEMyNi4zNDgsMjIuMDgyMTk0NiAyOS40NTYxNDI5LDE4Ljg3MDUyMDMgMzIsMTUuMjM5Nzk2MyBMMzIsLTcgTDAsLTcgTDAsMTUuMjM5Nzk2MyBaIiBtYXNrPSJ1cmwoI3NtYWxsLXZpc2VtZS12My1iKSIvPgogICAgPHBhdGggZmlsbD0iIzQyODVGNCIgZmlsbC1vcGFjaXR5PSIuNiIgZD0iTTE2LDIxLjIzMDY0OTIgQzE2LjkyNjA5OTEsMjEuMjMwNjQ5MiAxNy43OTEyNDY3LDIxLjQ5NDMxNTcgMTguNTI3MjEzNSwyMS45NTE1MDE5IEMxOC44MTA0NDEsMjIuMTI3MzMwOSAxOS4xMzYyNzM4LDIxLjc4ODc0ODUgMTguOTQwMzc5OSwyMS41MTY0Njc0IEMxOC4yNzg1NTU2LDIwLjU5NzMyNjMgMTcuMjA4MTEzNiwyMCAxNiwyMCBDMTQuNzkxODg2NCwyMCAxMy43MjE0NDQ0LDIwLjU5NzMyNjMgMTMuMDU5NjIwMSwyMS41MTY0Njc0IEMxMi44NjM3MjYyLDIxLjc4ODc0ODUgMTMuMTg5NTU5LDIyLjEyNzMzMDkgMTMuNDcyNzg2NSwyMS45NTE1MDE5IEMxNC4yMDg3NTMzLDIxLjQ5NDMxNTcgMTUuMDczOTAwOSwyMS4yMzA2NDkyIDE2LDIxLjIzMDY0OTIiIG1hc2s9InVybCgjc21hbGwtdmlzZW1lLXYzLWIpIi8+CiAgICA8cGF0aCBzdHJva2U9IiM0Mjg1RjQiIHN0cm9rZS1saW5lY2FwPSJzcXVhcmUiIGQ9Ik0yNSwxMyBDMjMsMTUuMzMzMzMzMyAyMCwxNi41IDE2LDE2LjUgQzEyLDE2LjUgOSwxNS4zMzMzMzMzIDcsMTMgTDEzLDEwLjUgTDE5LDEwLjUgTDI1LDEzIFoiIG1hc2s9InVybCgjc21hbGwtdmlzZW1lLXYzLWIpIi8+CiAgICA8cG9seWdvbiBmaWxsPSIjNDI4NUY0IiBmaWxsLXJ1bGU9Im5vbnplcm8iIHBvaW50cz0iOCAxNCA3IDEzIDI1IDEzIDI0IDE0IiBtYXNrPSJ1cmwoI3NtYWxsLXZpc2VtZS12My1iKSIvPgogICAgPHBhdGggc3Ryb2tlPSIjNDI4NUY0IiBzdHJva2UtbGluZWNhcD0icm91bmQiIGQ9Ik0yMCwzIEwxNy43Njc4NzUsNS4yNTg5MjYyMiBDMTYuNzkxNSw2LjI0NzAyNDU5IDE1LjIwODUsNi4yNDcwMjQ1OSAxNC4yMzIxMjUsNS4yNTg5MjYyMiBMMTIsMyIgbWFzaz0idXJsKCNzbWFsbC12aXNlbWUtdjMtYikiLz4KICA8L2c+Cjwvc3ZnPgo=">
            <a:hlinkClick r:id="rId3"/>
            <a:extLst>
              <a:ext uri="{FF2B5EF4-FFF2-40B4-BE49-F238E27FC236}">
                <a16:creationId xmlns:a16="http://schemas.microsoft.com/office/drawing/2014/main" id="{72B0734C-9794-4CB3-9D49-D845AFCDB4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9333" y="427567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srgbClr val="2765B0"/>
              </a:solidFill>
              <a:latin typeface="Arial" charset="0"/>
              <a:ea typeface="Arial Unicode MS"/>
              <a:cs typeface="Arial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585982-2EE0-F975-1792-849E3FF92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Suddenly…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CE8250F-65FB-B453-62E6-9CE6FC3AE39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4400" y="1449000"/>
            <a:ext cx="10963200" cy="3960000"/>
          </a:xfrm>
        </p:spPr>
        <p:txBody>
          <a:bodyPr>
            <a:normAutofit/>
          </a:bodyPr>
          <a:lstStyle/>
          <a:p>
            <a:r>
              <a:rPr lang="en-GB" dirty="0"/>
              <a:t>The patient suddenly presents with right hemiparesis (face, arm and leg) associated with paraesthesia for 5 minutes </a:t>
            </a:r>
          </a:p>
          <a:p>
            <a:r>
              <a:rPr lang="en-GB" dirty="0"/>
              <a:t>After that, he felt perfectly normal and continued to walk the dog </a:t>
            </a:r>
          </a:p>
          <a:p>
            <a:r>
              <a:rPr lang="en-GB" dirty="0"/>
              <a:t>He mentions this incident at your outpatient clinic </a:t>
            </a:r>
            <a:r>
              <a:rPr lang="en-GB" b="1" dirty="0"/>
              <a:t>the day after</a:t>
            </a:r>
            <a:r>
              <a:rPr lang="en-GB" dirty="0"/>
              <a:t>. He had an appointment to check on his blood pressure </a:t>
            </a:r>
          </a:p>
          <a:p>
            <a:pPr marL="0" indent="0">
              <a:buNone/>
            </a:pPr>
            <a:endParaRPr lang="en-GB" altLang="ko-KR" dirty="0"/>
          </a:p>
          <a:p>
            <a:pPr marL="0" indent="0">
              <a:buNone/>
            </a:pPr>
            <a:endParaRPr lang="en-GB" altLang="ko-KR" dirty="0"/>
          </a:p>
          <a:p>
            <a:endParaRPr lang="en-GB" altLang="ko-KR" dirty="0"/>
          </a:p>
          <a:p>
            <a:endParaRPr lang="en-GB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6807151-D433-40EC-61FC-54E7A34B36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53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09668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2" descr="data:image/svg+xml;base64,PHN2ZyB4bWxucz0iaHR0cDovL3d3dy53My5vcmcvMjAwMC9zdmciIHhtbG5zOnhsaW5rPSJodHRwOi8vd3d3LnczLm9yZy8xOTk5L3hsaW5rIiB3aWR0aD0iMzIiIGhlaWdodD0iMzIiIHZpZXdCb3g9IjAgMCAzMiAzMiI+CiAgPGRlZnM+CiAgICA8cG9seWdvbiBpZD0ic21hbGwtdmlzZW1lLXYzLWEiIHBvaW50cz0iMCAwIDMyIDAgMzIgMzIgMCAzMiIvPgogIDwvZGVmcz4KICA8ZyBmaWxsPSJub25lIiBmaWxsLXJ1bGU9ImV2ZW5vZGQiPgogICAgPG1hc2sgaWQ9InNtYWxsLXZpc2VtZS12My1iIiBmaWxsPSIjZmZmIj4KICAgICAgPHVzZSB4bGluazpocmVmPSIjc21hbGwtdmlzZW1lLXYzLWEiLz4KICAgIDwvbWFzaz4KICAgIDx1c2UgZmlsbD0iIzQyODVGNCIgeGxpbms6aHJlZj0iI3NtYWxsLXZpc2VtZS12My1hIi8+CiAgICA8cGF0aCBmaWxsPSIjRDJFM0ZDIiBkPSJNMCwxNS4yMzk3OTYzIEMyLjU0Mzg1NzE0LDE4Ljg3MDUyMDMgNS42NTIsMjIuMDgyMTk0NiA5LjIwMjI4NTcxLDI0Ljc0NDg3NjkgQzEzLjIxMTU3MTQsMjcuNzUxNzA3NyAxOC43ODg0Mjg2LDI3Ljc1MTcwNzcgMjIuNzk3NzE0MywyNC43NDQ4NzY5IEMyNi4zNDgsMjIuMDgyMTk0NiAyOS40NTYxNDI5LDE4Ljg3MDUyMDMgMzIsMTUuMjM5Nzk2MyBMMzIsLTcgTDAsLTcgTDAsMTUuMjM5Nzk2MyBaIiBtYXNrPSJ1cmwoI3NtYWxsLXZpc2VtZS12My1iKSIvPgogICAgPHBhdGggZmlsbD0iIzQyODVGNCIgZmlsbC1vcGFjaXR5PSIuNiIgZD0iTTE2LDIxLjIzMDY0OTIgQzE2LjkyNjA5OTEsMjEuMjMwNjQ5MiAxNy43OTEyNDY3LDIxLjQ5NDMxNTcgMTguNTI3MjEzNSwyMS45NTE1MDE5IEMxOC44MTA0NDEsMjIuMTI3MzMwOSAxOS4xMzYyNzM4LDIxLjc4ODc0ODUgMTguOTQwMzc5OSwyMS41MTY0Njc0IEMxOC4yNzg1NTU2LDIwLjU5NzMyNjMgMTcuMjA4MTEzNiwyMCAxNiwyMCBDMTQuNzkxODg2NCwyMCAxMy43MjE0NDQ0LDIwLjU5NzMyNjMgMTMuMDU5NjIwMSwyMS41MTY0Njc0IEMxMi44NjM3MjYyLDIxLjc4ODc0ODUgMTMuMTg5NTU5LDIyLjEyNzMzMDkgMTMuNDcyNzg2NSwyMS45NTE1MDE5IEMxNC4yMDg3NTMzLDIxLjQ5NDMxNTcgMTUuMDczOTAwOSwyMS4yMzA2NDkyIDE2LDIxLjIzMDY0OTIiIG1hc2s9InVybCgjc21hbGwtdmlzZW1lLXYzLWIpIi8+CiAgICA8cGF0aCBzdHJva2U9IiM0Mjg1RjQiIHN0cm9rZS1saW5lY2FwPSJzcXVhcmUiIGQ9Ik0yNSwxMyBDMjMsMTUuMzMzMzMzMyAyMCwxNi41IDE2LDE2LjUgQzEyLDE2LjUgOSwxNS4zMzMzMzMzIDcsMTMgTDEzLDEwLjUgTDE5LDEwLjUgTDI1LDEzIFoiIG1hc2s9InVybCgjc21hbGwtdmlzZW1lLXYzLWIpIi8+CiAgICA8cG9seWdvbiBmaWxsPSIjNDI4NUY0IiBmaWxsLXJ1bGU9Im5vbnplcm8iIHBvaW50cz0iOCAxNCA3IDEzIDI1IDEzIDI0IDE0IiBtYXNrPSJ1cmwoI3NtYWxsLXZpc2VtZS12My1iKSIvPgogICAgPHBhdGggc3Ryb2tlPSIjNDI4NUY0IiBzdHJva2UtbGluZWNhcD0icm91bmQiIGQ9Ik0yMCwzIEwxNy43Njc4NzUsNS4yNTg5MjYyMiBDMTYuNzkxNSw2LjI0NzAyNDU5IDE1LjIwODUsNi4yNDcwMjQ1OSAxNC4yMzIxMjUsNS4yNTg5MjYyMiBMMTIsMyIgbWFzaz0idXJsKCNzbWFsbC12aXNlbWUtdjMtYikiLz4KICA8L2c+Cjwvc3ZnPgo=">
            <a:hlinkClick r:id="rId3"/>
            <a:extLst>
              <a:ext uri="{FF2B5EF4-FFF2-40B4-BE49-F238E27FC236}">
                <a16:creationId xmlns:a16="http://schemas.microsoft.com/office/drawing/2014/main" id="{72B0734C-9794-4CB3-9D49-D845AFCDB4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9333" y="427567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srgbClr val="2765B0"/>
              </a:solidFill>
              <a:latin typeface="Arial" charset="0"/>
              <a:ea typeface="Arial Unicode MS"/>
              <a:cs typeface="Arial" charset="0"/>
            </a:endParaRPr>
          </a:p>
        </p:txBody>
      </p:sp>
      <p:pic>
        <p:nvPicPr>
          <p:cNvPr id="8" name="Picture 2" descr="Image result for hands up voting">
            <a:extLst>
              <a:ext uri="{FF2B5EF4-FFF2-40B4-BE49-F238E27FC236}">
                <a16:creationId xmlns:a16="http://schemas.microsoft.com/office/drawing/2014/main" id="{9BEDDC24-0ACC-CC4D-9D89-FF54222498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1"/>
          <a:stretch/>
        </p:blipFill>
        <p:spPr bwMode="auto">
          <a:xfrm>
            <a:off x="4382916" y="5267602"/>
            <a:ext cx="3426169" cy="152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DA9D976-454E-98BF-9685-4BF8DEB632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214362"/>
            <a:ext cx="10972800" cy="702470"/>
          </a:xfrm>
        </p:spPr>
        <p:txBody>
          <a:bodyPr/>
          <a:lstStyle/>
          <a:p>
            <a:r>
              <a:rPr lang="en-GB" dirty="0"/>
              <a:t>What would you do?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4782E37-D7B7-5D44-31F6-FFAC62F9058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9200" y="1987200"/>
            <a:ext cx="10963200" cy="3960000"/>
          </a:xfrm>
        </p:spPr>
        <p:txBody>
          <a:bodyPr/>
          <a:lstStyle/>
          <a:p>
            <a:pPr marL="457200" indent="-457200">
              <a:buFont typeface="+mj-lt"/>
              <a:buAutoNum type="alphaUcPeriod"/>
            </a:pPr>
            <a:r>
              <a:rPr lang="en-GB" sz="2400" dirty="0"/>
              <a:t>Prescribe clopidogrel on top of aspirin while waiting for a neurology consult</a:t>
            </a:r>
          </a:p>
          <a:p>
            <a:pPr marL="457200" indent="-457200">
              <a:buFont typeface="+mj-lt"/>
              <a:buAutoNum type="alphaUcPeriod"/>
            </a:pPr>
            <a:endParaRPr lang="en-GB" sz="2400" dirty="0"/>
          </a:p>
          <a:p>
            <a:pPr marL="457200" indent="-457200">
              <a:buFont typeface="+mj-lt"/>
              <a:buAutoNum type="alphaUcPeriod"/>
            </a:pPr>
            <a:r>
              <a:rPr lang="en-GB" sz="2400" dirty="0"/>
              <a:t>Request a CT scan as soon as possible</a:t>
            </a:r>
          </a:p>
          <a:p>
            <a:pPr marL="457200" indent="-457200">
              <a:buFont typeface="+mj-lt"/>
              <a:buAutoNum type="alphaUcPeriod"/>
            </a:pPr>
            <a:endParaRPr lang="en-GB" sz="2400" dirty="0"/>
          </a:p>
          <a:p>
            <a:pPr marL="457200" indent="-457200">
              <a:buFont typeface="+mj-lt"/>
              <a:buAutoNum type="alphaUcPeriod"/>
            </a:pPr>
            <a:r>
              <a:rPr lang="en-GB" sz="2400" b="1" dirty="0"/>
              <a:t>Refer the patient to the emergency department </a:t>
            </a:r>
            <a:r>
              <a:rPr lang="en-GB" sz="2400" dirty="0">
                <a:solidFill>
                  <a:schemeClr val="accent2"/>
                </a:solidFill>
              </a:rPr>
              <a:t>✅</a:t>
            </a:r>
          </a:p>
          <a:p>
            <a:pPr marL="0" indent="0">
              <a:buNone/>
            </a:pPr>
            <a:endParaRPr lang="en-GB" sz="2400" b="1" dirty="0"/>
          </a:p>
          <a:p>
            <a:endParaRPr lang="en-GB" altLang="ko-KR" b="1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3C8EDEF0-0EB6-B5FE-EB01-97A5504C644E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CT, computed tomography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431BEE13-8EC5-746F-999B-6178C19569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54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E1CC6B-4E5C-BDFA-BB8A-EE79816A31B7}"/>
              </a:ext>
            </a:extLst>
          </p:cNvPr>
          <p:cNvSpPr txBox="1">
            <a:spLocks/>
          </p:cNvSpPr>
          <p:nvPr/>
        </p:nvSpPr>
        <p:spPr>
          <a:xfrm>
            <a:off x="609600" y="284978"/>
            <a:ext cx="10963199" cy="864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 cap="all" spc="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Poll Question 5: </a:t>
            </a:r>
          </a:p>
        </p:txBody>
      </p:sp>
    </p:spTree>
    <p:extLst>
      <p:ext uri="{BB962C8B-B14F-4D97-AF65-F5344CB8AC3E}">
        <p14:creationId xmlns:p14="http://schemas.microsoft.com/office/powerpoint/2010/main" val="37481251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D210191-7AB3-AFDE-5EA0-1F2BFA7238C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184" y="1425600"/>
            <a:ext cx="10963200" cy="45252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2"/>
                </a:solidFill>
                <a:effectLst/>
                <a:latin typeface="Helvetica" pitchFamily="2" charset="0"/>
              </a:rPr>
              <a:t>Assume stroke in any patient with sudden, focal neurological deficit, until proven otherwise</a:t>
            </a:r>
          </a:p>
          <a:p>
            <a:r>
              <a:rPr lang="en-GB" dirty="0"/>
              <a:t>TIA is an emergency</a:t>
            </a:r>
          </a:p>
          <a:p>
            <a:r>
              <a:rPr lang="en-GB" dirty="0"/>
              <a:t>Duration: usually less than 1 hour…often less than 5 minutes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F3DDA7-0854-940C-1C37-FE08568A6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Transient ischaemic attack (TIA) presentation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19F14-F875-9AFC-2B62-8D1215C397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</p:spPr>
        <p:txBody>
          <a:bodyPr/>
          <a:lstStyle/>
          <a:p>
            <a:fld id="{FCE43C0F-8A7B-3A4B-9DB5-B3472E36E833}" type="slidenum">
              <a:rPr lang="en-GB" smtClean="0"/>
              <a:pPr/>
              <a:t>55</a:t>
            </a:fld>
            <a:endParaRPr lang="en-GB" dirty="0"/>
          </a:p>
        </p:txBody>
      </p:sp>
      <p:pic>
        <p:nvPicPr>
          <p:cNvPr id="8" name="Picture 5" descr="homonymou hemianopsia">
            <a:extLst>
              <a:ext uri="{FF2B5EF4-FFF2-40B4-BE49-F238E27FC236}">
                <a16:creationId xmlns:a16="http://schemas.microsoft.com/office/drawing/2014/main" id="{3BA62F7C-8E71-E8B3-6CB0-EFD16D7E1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9776" y="3573016"/>
            <a:ext cx="3024336" cy="1512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Content Placeholder 19">
            <a:extLst>
              <a:ext uri="{FF2B5EF4-FFF2-40B4-BE49-F238E27FC236}">
                <a16:creationId xmlns:a16="http://schemas.microsoft.com/office/drawing/2014/main" id="{EDDDE2EC-3950-FB17-5E77-3E5F6340835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hr, hour; min, minute; TIA, transient ischaemic attack</a:t>
            </a:r>
          </a:p>
        </p:txBody>
      </p:sp>
    </p:spTree>
    <p:extLst>
      <p:ext uri="{BB962C8B-B14F-4D97-AF65-F5344CB8AC3E}">
        <p14:creationId xmlns:p14="http://schemas.microsoft.com/office/powerpoint/2010/main" val="3669830342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Espace réservé du contenu 2"/>
          <p:cNvSpPr>
            <a:spLocks noGrp="1"/>
          </p:cNvSpPr>
          <p:nvPr>
            <p:ph sz="quarter" idx="12"/>
          </p:nvPr>
        </p:nvSpPr>
        <p:spPr>
          <a:xfrm>
            <a:off x="620184" y="1425600"/>
            <a:ext cx="10963200" cy="4525200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Non-focal signs are NOT compatible with a stroke</a:t>
            </a:r>
            <a:endParaRPr lang="en-GB" altLang="ja-JP" b="1" dirty="0">
              <a:solidFill>
                <a:schemeClr val="accent1"/>
              </a:solidFill>
            </a:endParaRPr>
          </a:p>
          <a:p>
            <a:r>
              <a:rPr lang="en-GB" dirty="0"/>
              <a:t>Isolated alteration of consciousness/decreased vigilance</a:t>
            </a:r>
          </a:p>
          <a:p>
            <a:r>
              <a:rPr lang="en-GB" dirty="0"/>
              <a:t>Isolated dizziness</a:t>
            </a:r>
          </a:p>
          <a:p>
            <a:r>
              <a:rPr lang="en-GB" dirty="0"/>
              <a:t>Isolated confusion</a:t>
            </a:r>
          </a:p>
          <a:p>
            <a:r>
              <a:rPr lang="en-GB" dirty="0"/>
              <a:t>Generalized weakness</a:t>
            </a:r>
          </a:p>
          <a:p>
            <a:r>
              <a:rPr lang="en-GB" dirty="0"/>
              <a:t>Lipothymia (near-fainting)</a:t>
            </a:r>
          </a:p>
          <a:p>
            <a:r>
              <a:rPr lang="en-GB" dirty="0"/>
              <a:t>Isolated amnesia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E8F2C877-20F1-0022-57C8-16DEEEC82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not a TIA? 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8339D96-D297-7F6E-BF43-C7DADBF85AD2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09D834-B8E9-8273-BE69-757934599B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</p:spPr>
        <p:txBody>
          <a:bodyPr/>
          <a:lstStyle/>
          <a:p>
            <a:fld id="{6ACB42FE-D921-9147-BB35-A9747B6CE3A5}" type="slidenum">
              <a:rPr lang="en-GB" smtClean="0"/>
              <a:pPr/>
              <a:t>56</a:t>
            </a:fld>
            <a:endParaRPr lang="en-GB" dirty="0"/>
          </a:p>
        </p:txBody>
      </p:sp>
      <p:sp>
        <p:nvSpPr>
          <p:cNvPr id="8" name="Oval 2"/>
          <p:cNvSpPr>
            <a:spLocks noChangeArrowheads="1"/>
          </p:cNvSpPr>
          <p:nvPr/>
        </p:nvSpPr>
        <p:spPr bwMode="auto">
          <a:xfrm>
            <a:off x="7608168" y="2636912"/>
            <a:ext cx="2943225" cy="1800225"/>
          </a:xfrm>
          <a:prstGeom prst="ellipse">
            <a:avLst/>
          </a:prstGeom>
          <a:solidFill>
            <a:schemeClr val="accent1"/>
          </a:solidFill>
          <a:ln w="57150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>
              <a:defRPr/>
            </a:pPr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Non-focal</a:t>
            </a:r>
          </a:p>
          <a:p>
            <a:pPr algn="ctr">
              <a:defRPr/>
            </a:pPr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signs/symptoms </a:t>
            </a:r>
          </a:p>
        </p:txBody>
      </p:sp>
    </p:spTree>
    <p:extLst>
      <p:ext uri="{BB962C8B-B14F-4D97-AF65-F5344CB8AC3E}">
        <p14:creationId xmlns:p14="http://schemas.microsoft.com/office/powerpoint/2010/main" val="860105498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Espace réservé du contenu 6"/>
          <p:cNvSpPr>
            <a:spLocks noGrp="1"/>
          </p:cNvSpPr>
          <p:nvPr>
            <p:ph sz="quarter" idx="12"/>
          </p:nvPr>
        </p:nvSpPr>
        <p:spPr>
          <a:xfrm>
            <a:off x="620184" y="1425600"/>
            <a:ext cx="10963200" cy="45252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Could it be a transient ischaemic attack?</a:t>
            </a:r>
          </a:p>
          <a:p>
            <a:r>
              <a:rPr lang="en-GB" dirty="0">
                <a:solidFill>
                  <a:schemeClr val="tx2"/>
                </a:solidFill>
              </a:rPr>
              <a:t>Importance of education:</a:t>
            </a:r>
          </a:p>
          <a:p>
            <a:r>
              <a:rPr lang="en-GB" dirty="0">
                <a:solidFill>
                  <a:schemeClr val="tx2"/>
                </a:solidFill>
                <a:effectLst/>
                <a:latin typeface="Helvetica" pitchFamily="2" charset="0"/>
              </a:rPr>
              <a:t>Healthcare providers effective at identifying at-risk individuals</a:t>
            </a:r>
          </a:p>
          <a:p>
            <a:r>
              <a:rPr lang="en-GB" dirty="0">
                <a:solidFill>
                  <a:schemeClr val="tx2"/>
                </a:solidFill>
                <a:effectLst/>
                <a:latin typeface="Helvetica" pitchFamily="2" charset="0"/>
              </a:rPr>
              <a:t>Patient/public awareness - can recognise and identify of main symptoms</a:t>
            </a:r>
          </a:p>
          <a:p>
            <a:r>
              <a:rPr lang="en-GB" dirty="0">
                <a:solidFill>
                  <a:schemeClr val="tx2"/>
                </a:solidFill>
              </a:rPr>
              <a:t>Often neglected due to: </a:t>
            </a:r>
          </a:p>
          <a:p>
            <a:pPr lvl="1"/>
            <a:r>
              <a:rPr lang="en-GB" dirty="0">
                <a:solidFill>
                  <a:schemeClr val="tx2"/>
                </a:solidFill>
              </a:rPr>
              <a:t>absence of pain</a:t>
            </a:r>
          </a:p>
          <a:p>
            <a:pPr lvl="1"/>
            <a:r>
              <a:rPr lang="en-GB" dirty="0">
                <a:solidFill>
                  <a:schemeClr val="tx2"/>
                </a:solidFill>
              </a:rPr>
              <a:t>transient symptoms</a:t>
            </a:r>
          </a:p>
          <a:p>
            <a:pPr lvl="1"/>
            <a:r>
              <a:rPr lang="en-GB" dirty="0">
                <a:solidFill>
                  <a:schemeClr val="tx2"/>
                </a:solidFill>
              </a:rPr>
              <a:t>lack of awareness of risks</a:t>
            </a:r>
          </a:p>
          <a:p>
            <a:pPr marL="0" indent="0">
              <a:buNone/>
            </a:pPr>
            <a:br>
              <a:rPr lang="en-GB" dirty="0"/>
            </a:br>
            <a:endParaRPr lang="en-GB" dirty="0"/>
          </a:p>
        </p:txBody>
      </p:sp>
      <p:sp>
        <p:nvSpPr>
          <p:cNvPr id="55298" name="Rectangle 3"/>
          <p:cNvSpPr>
            <a:spLocks noGrp="1" noChangeArrowheads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>
            <a:normAutofit/>
          </a:bodyPr>
          <a:lstStyle/>
          <a:p>
            <a:r>
              <a:rPr lang="en-GB" dirty="0"/>
              <a:t>Sudden, focal, neurological deficit is an emergency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9101091-ABFA-52FE-A2CA-FFB1E9A2A098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6A7ECE-749F-61FF-11E1-371DA3598E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</p:spPr>
        <p:txBody>
          <a:bodyPr/>
          <a:lstStyle/>
          <a:p>
            <a:fld id="{6ACB42FE-D921-9147-BB35-A9747B6CE3A5}" type="slidenum">
              <a:rPr lang="en-GB" smtClean="0"/>
              <a:pPr/>
              <a:t>57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2473080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7">
            <a:extLst>
              <a:ext uri="{FF2B5EF4-FFF2-40B4-BE49-F238E27FC236}">
                <a16:creationId xmlns:a16="http://schemas.microsoft.com/office/drawing/2014/main" id="{1A7BE520-7A36-5207-C2F8-6F8CFE4DC7A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 anchor="b"/>
          <a:lstStyle/>
          <a:p>
            <a:r>
              <a:rPr lang="en-GB" dirty="0">
                <a:solidFill>
                  <a:schemeClr val="tx2"/>
                </a:solidFill>
              </a:rPr>
              <a:t>CT, computed tomography; MR, magnetic resonance; TIA, transient ischaemic attack</a:t>
            </a:r>
          </a:p>
          <a:p>
            <a:r>
              <a:rPr lang="en-GB" dirty="0">
                <a:solidFill>
                  <a:schemeClr val="tx2"/>
                </a:solidFill>
              </a:rPr>
              <a:t>Fonseca AC, et al. Eur Stroke J. 2021; 6:CLXIII-CLXXXVI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6DD7DC-8CEF-0AA3-BB1A-1902C415F1A2}"/>
              </a:ext>
            </a:extLst>
          </p:cNvPr>
          <p:cNvSpPr/>
          <p:nvPr/>
        </p:nvSpPr>
        <p:spPr>
          <a:xfrm>
            <a:off x="323940" y="4086029"/>
            <a:ext cx="11733492" cy="21308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3" descr="C:\Users\Charlotte\Documents\enseignements\normal-ct-scan.jpg">
            <a:extLst>
              <a:ext uri="{FF2B5EF4-FFF2-40B4-BE49-F238E27FC236}">
                <a16:creationId xmlns:a16="http://schemas.microsoft.com/office/drawing/2014/main" id="{7EACA178-397E-8D1F-4F18-04631EEFE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40" y="4127142"/>
            <a:ext cx="1949963" cy="1942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See original image">
            <a:extLst>
              <a:ext uri="{FF2B5EF4-FFF2-40B4-BE49-F238E27FC236}">
                <a16:creationId xmlns:a16="http://schemas.microsoft.com/office/drawing/2014/main" id="{41375D31-19A2-F627-3DDE-CB0AA3159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9499" r="5240" b="14845"/>
          <a:stretch/>
        </p:blipFill>
        <p:spPr bwMode="auto">
          <a:xfrm>
            <a:off x="9854208" y="4254875"/>
            <a:ext cx="1728192" cy="174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2">
            <a:extLst>
              <a:ext uri="{FF2B5EF4-FFF2-40B4-BE49-F238E27FC236}">
                <a16:creationId xmlns:a16="http://schemas.microsoft.com/office/drawing/2014/main" id="{4C680B6C-A04B-1D37-77D3-A034AB1DD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" r="3542"/>
          <a:stretch/>
        </p:blipFill>
        <p:spPr bwMode="auto">
          <a:xfrm flipH="1">
            <a:off x="2963474" y="4096851"/>
            <a:ext cx="1743318" cy="20027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416ED2F2-7A40-152B-86F0-78947970DF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/>
          <a:srcRect b="3236"/>
          <a:stretch/>
        </p:blipFill>
        <p:spPr bwMode="auto">
          <a:xfrm flipH="1">
            <a:off x="5148336" y="4086030"/>
            <a:ext cx="1955842" cy="1994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See original image">
            <a:extLst>
              <a:ext uri="{FF2B5EF4-FFF2-40B4-BE49-F238E27FC236}">
                <a16:creationId xmlns:a16="http://schemas.microsoft.com/office/drawing/2014/main" id="{C61BC632-4518-2A15-FB49-112D4C81F0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4" t="832" r="4183" b="50705"/>
          <a:stretch/>
        </p:blipFill>
        <p:spPr bwMode="auto">
          <a:xfrm>
            <a:off x="7456610" y="4100848"/>
            <a:ext cx="1909580" cy="205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07D3F9F-0A0E-9890-6700-B8B8627567E5}"/>
              </a:ext>
            </a:extLst>
          </p:cNvPr>
          <p:cNvSpPr/>
          <p:nvPr/>
        </p:nvSpPr>
        <p:spPr>
          <a:xfrm>
            <a:off x="4545922" y="4808749"/>
            <a:ext cx="321741" cy="2764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B6D2DA3-577F-3580-153F-54C68E4E48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828000"/>
            <a:ext cx="10972800" cy="701675"/>
          </a:xfrm>
        </p:spPr>
        <p:txBody>
          <a:bodyPr/>
          <a:lstStyle/>
          <a:p>
            <a:r>
              <a:rPr lang="en-GB" dirty="0"/>
              <a:t>European Stroke Organisation guidelines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69803877-02CD-9FB7-22C8-8F3D89ADD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MANAGEMENT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E070CE83-A660-F46D-C00E-8A2CFBB9833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9200" y="1310400"/>
            <a:ext cx="10963200" cy="3126712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accent1"/>
                </a:solidFill>
              </a:rPr>
              <a:t>Management within 24 hours </a:t>
            </a:r>
            <a:endParaRPr lang="en-GB" dirty="0"/>
          </a:p>
          <a:p>
            <a:pPr>
              <a:spcBef>
                <a:spcPts val="3600"/>
              </a:spcBef>
            </a:pPr>
            <a:r>
              <a:rPr lang="en-GB" b="1" dirty="0">
                <a:solidFill>
                  <a:schemeClr val="accent1"/>
                </a:solidFill>
              </a:rPr>
              <a:t>Imaging</a:t>
            </a:r>
          </a:p>
          <a:p>
            <a:pPr lvl="1"/>
            <a:r>
              <a:rPr lang="en-GB" dirty="0"/>
              <a:t>To confirm the diagnosis and initiate aetiological </a:t>
            </a:r>
            <a:br>
              <a:rPr lang="en-GB" dirty="0"/>
            </a:br>
            <a:r>
              <a:rPr lang="en-GB" dirty="0"/>
              <a:t>assessment</a:t>
            </a:r>
          </a:p>
          <a:p>
            <a:pPr lvl="1"/>
            <a:r>
              <a:rPr lang="en-GB" dirty="0"/>
              <a:t>CT scan</a:t>
            </a:r>
            <a:r>
              <a:rPr lang="en-GB" dirty="0">
                <a:sym typeface="Wingdings" panose="05000000000000000000" pitchFamily="2" charset="2"/>
              </a:rPr>
              <a:t></a:t>
            </a:r>
            <a:r>
              <a:rPr lang="en-GB" dirty="0"/>
              <a:t> INSUFFICIENT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D04DB8-E937-9664-D7B3-17B84CC862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18531" y="6356350"/>
            <a:ext cx="1069975" cy="365125"/>
          </a:xfrm>
        </p:spPr>
        <p:txBody>
          <a:bodyPr/>
          <a:lstStyle/>
          <a:p>
            <a:fld id="{6ACB42FE-D921-9147-BB35-A9747B6CE3A5}" type="slidenum">
              <a:rPr lang="en-GB" smtClean="0">
                <a:solidFill>
                  <a:schemeClr val="bg1"/>
                </a:solidFill>
              </a:rPr>
              <a:pPr/>
              <a:t>58</a:t>
            </a:fld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8" name="Image 8">
            <a:extLst>
              <a:ext uri="{FF2B5EF4-FFF2-40B4-BE49-F238E27FC236}">
                <a16:creationId xmlns:a16="http://schemas.microsoft.com/office/drawing/2014/main" id="{1B5F3ACE-3EB6-5833-5823-11DBEDD802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4046" y="941217"/>
            <a:ext cx="4453441" cy="1614759"/>
          </a:xfrm>
          <a:prstGeom prst="rect">
            <a:avLst/>
          </a:prstGeom>
          <a:ln>
            <a:noFill/>
          </a:ln>
          <a:effectLst/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0E39F90-7110-CE35-6175-0E767C257409}"/>
              </a:ext>
            </a:extLst>
          </p:cNvPr>
          <p:cNvGraphicFramePr>
            <a:graphicFrameLocks noGrp="1"/>
          </p:cNvGraphicFramePr>
          <p:nvPr/>
        </p:nvGraphicFramePr>
        <p:xfrm>
          <a:off x="7520787" y="2600393"/>
          <a:ext cx="4510155" cy="1432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0155">
                  <a:extLst>
                    <a:ext uri="{9D8B030D-6E8A-4147-A177-3AD203B41FA5}">
                      <a16:colId xmlns:a16="http://schemas.microsoft.com/office/drawing/2014/main" val="3482589283"/>
                    </a:ext>
                  </a:extLst>
                </a:gridCol>
              </a:tblGrid>
              <a:tr h="1432399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GB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Expert consensus statement</a:t>
                      </a:r>
                    </a:p>
                    <a:p>
                      <a:pPr marL="182563" indent="-182563">
                        <a:lnSpc>
                          <a:spcPct val="120000"/>
                        </a:lnSpc>
                        <a:tabLst/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 suspected TIA patients, to confirm ischaemic pathophysiology </a:t>
                      </a:r>
                      <a:br>
                        <a:rPr lang="en-GB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 transient neurological symptoms, where it will influence treatment and/or there is a diagnostic uncertainty, 8/9 experts suggest to use MR (multimodal) or CT perfusion, if feasible, instead of non-contrast CT.</a:t>
                      </a:r>
                    </a:p>
                  </a:txBody>
                  <a:tcPr marL="19440" marR="1944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76023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86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C48F45-CDCA-6874-E560-7CD6A3CAF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82" y="221641"/>
            <a:ext cx="10963199" cy="864000"/>
          </a:xfrm>
        </p:spPr>
        <p:txBody>
          <a:bodyPr/>
          <a:lstStyle/>
          <a:p>
            <a:r>
              <a:rPr lang="en-GB" dirty="0"/>
              <a:t>Poll question 6: 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4A06-C481-0FB6-D89D-D51B3FAEA6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59</a:t>
            </a:fld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0580B0-A0EC-2070-559F-A2C9A56D3D3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14682" y="6290965"/>
            <a:ext cx="10180339" cy="365125"/>
          </a:xfrm>
        </p:spPr>
        <p:txBody>
          <a:bodyPr/>
          <a:lstStyle/>
          <a:p>
            <a:r>
              <a:rPr lang="en-GB" dirty="0"/>
              <a:t>TIA, transient ischaemic attack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42532901-5B4F-1E93-DA9D-3ABF76B1644A}"/>
              </a:ext>
            </a:extLst>
          </p:cNvPr>
          <p:cNvSpPr txBox="1">
            <a:spLocks/>
          </p:cNvSpPr>
          <p:nvPr/>
        </p:nvSpPr>
        <p:spPr>
          <a:xfrm>
            <a:off x="308258" y="1484784"/>
            <a:ext cx="12044218" cy="3606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57188" indent="-357188" algn="l" defTabSz="457200" rtl="0" eaLnBrk="1" latinLnBrk="0" hangingPunct="1">
              <a:spcBef>
                <a:spcPts val="1200"/>
              </a:spcBef>
              <a:buClr>
                <a:schemeClr val="accent2"/>
              </a:buClr>
              <a:buFont typeface="Arial"/>
              <a:buChar char="•"/>
              <a:defRPr sz="2000" b="0" i="0" kern="120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714375" indent="-257175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Lucida Grande"/>
              <a:buChar char="–"/>
              <a:defRPr sz="1800" b="0" i="0" kern="120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Char char="•"/>
              <a:defRPr sz="1600" b="0" i="0" kern="120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fontAlgn="base">
              <a:spcAft>
                <a:spcPct val="0"/>
              </a:spcAft>
              <a:buClr>
                <a:schemeClr val="accent1"/>
              </a:buClr>
              <a:buSzPct val="100000"/>
              <a:buFont typeface="+mj-lt"/>
              <a:buAutoNum type="alphaUcPeriod"/>
              <a:defRPr/>
            </a:pPr>
            <a:r>
              <a:rPr lang="en-GB" sz="2400" dirty="0"/>
              <a:t>Cardiac embolism → mitral regurgitation visible on echocardiography</a:t>
            </a:r>
          </a:p>
          <a:p>
            <a:pPr marL="457200" indent="-457200" fontAlgn="base">
              <a:spcAft>
                <a:spcPct val="0"/>
              </a:spcAft>
              <a:buClr>
                <a:schemeClr val="accent1"/>
              </a:buClr>
              <a:buSzPct val="100000"/>
              <a:buFont typeface="+mj-lt"/>
              <a:buAutoNum type="alphaUcPeriod"/>
              <a:defRPr/>
            </a:pPr>
            <a:r>
              <a:rPr lang="en-GB" sz="2400" dirty="0"/>
              <a:t>Ischaemia → visible on exploration of the carotid artery</a:t>
            </a:r>
          </a:p>
          <a:p>
            <a:pPr marL="457200" indent="-457200" fontAlgn="base">
              <a:spcAft>
                <a:spcPct val="0"/>
              </a:spcAft>
              <a:buClr>
                <a:schemeClr val="accent1"/>
              </a:buClr>
              <a:buSzPct val="100000"/>
              <a:buFont typeface="+mj-lt"/>
              <a:buAutoNum type="alphaUcPeriod"/>
              <a:defRPr/>
            </a:pPr>
            <a:r>
              <a:rPr lang="en-GB" sz="2400" dirty="0"/>
              <a:t>Atrial fibrillation → according to Holter monitor assessment, event-loop monitoring</a:t>
            </a:r>
          </a:p>
          <a:p>
            <a:pPr marL="457200" indent="-457200" fontAlgn="base">
              <a:spcAft>
                <a:spcPct val="0"/>
              </a:spcAft>
              <a:buClr>
                <a:schemeClr val="accent1"/>
              </a:buClr>
              <a:buSzPct val="100000"/>
              <a:buFont typeface="+mj-lt"/>
              <a:buAutoNum type="alphaUcPeriod"/>
              <a:defRPr/>
            </a:pPr>
            <a:r>
              <a:rPr lang="en-GB" sz="2400" b="1" dirty="0"/>
              <a:t>All of the above </a:t>
            </a:r>
            <a:r>
              <a:rPr lang="en-GB" sz="2400" dirty="0">
                <a:solidFill>
                  <a:schemeClr val="accent2"/>
                </a:solidFill>
              </a:rPr>
              <a:t>✅</a:t>
            </a:r>
          </a:p>
          <a:p>
            <a:pPr marL="0" indent="0" fontAlgn="base">
              <a:spcAft>
                <a:spcPct val="0"/>
              </a:spcAft>
              <a:buClr>
                <a:schemeClr val="accent1"/>
              </a:buClr>
              <a:buSzPct val="100000"/>
              <a:buNone/>
              <a:defRPr/>
            </a:pPr>
            <a:endParaRPr lang="en-GB" sz="24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9AFC4B-D678-E582-7DA4-CDC055FF310F}"/>
              </a:ext>
            </a:extLst>
          </p:cNvPr>
          <p:cNvSpPr txBox="1"/>
          <p:nvPr/>
        </p:nvSpPr>
        <p:spPr>
          <a:xfrm>
            <a:off x="314682" y="836712"/>
            <a:ext cx="1031782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IS THE POSSIBLE CAUSE OF THE TIA?</a:t>
            </a:r>
            <a:endParaRPr lang="en-GB" sz="2000" b="1" dirty="0">
              <a:solidFill>
                <a:schemeClr val="accent1"/>
              </a:solidFill>
              <a:latin typeface="Arial" panose="020B0604020202020204" pitchFamily="34" charset="0"/>
              <a:ea typeface="Aileron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40628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8AE72E8-FA02-FC5F-1730-43766DC98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214362"/>
            <a:ext cx="10972800" cy="702470"/>
          </a:xfrm>
        </p:spPr>
        <p:txBody>
          <a:bodyPr/>
          <a:lstStyle/>
          <a:p>
            <a:r>
              <a:rPr lang="en-GB" noProof="0" dirty="0"/>
              <a:t>where we have won!</a:t>
            </a:r>
          </a:p>
          <a:p>
            <a:endParaRPr lang="en-GB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>
            <a:normAutofit/>
          </a:bodyPr>
          <a:lstStyle/>
          <a:p>
            <a:r>
              <a:rPr lang="en-GB" dirty="0"/>
              <a:t>Other Developments in the field of cardiology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sz="quarter" idx="14"/>
          </p:nvPr>
        </p:nvSpPr>
        <p:spPr>
          <a:xfrm>
            <a:off x="619125" y="2472834"/>
            <a:ext cx="4756795" cy="2349200"/>
          </a:xfrm>
        </p:spPr>
        <p:txBody>
          <a:bodyPr>
            <a:noAutofit/>
          </a:bodyPr>
          <a:lstStyle/>
          <a:p>
            <a:r>
              <a:rPr lang="en-GB" dirty="0"/>
              <a:t>The deleterious role of cholesterol, LDL-C, hypertension, diabetes, </a:t>
            </a:r>
            <a:br>
              <a:rPr lang="en-GB" dirty="0"/>
            </a:br>
            <a:r>
              <a:rPr lang="en-GB" dirty="0"/>
              <a:t>and inflammation in the CV continuum </a:t>
            </a:r>
          </a:p>
          <a:p>
            <a:r>
              <a:rPr lang="en-GB" dirty="0"/>
              <a:t>Statins, ACE inhibitors, SGLT2 inhibitors, and antibody-based therapies, all acting on the endothelium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C44261-FF05-B4CA-AE3A-52B43259C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</p:spPr>
        <p:txBody>
          <a:bodyPr/>
          <a:lstStyle/>
          <a:p>
            <a:fld id="{DC18A87A-5133-4AA0-9986-C4F3906EE0A8}" type="slidenum">
              <a:rPr lang="en-GB" altLang="ja-JP" smtClean="0"/>
              <a:pPr/>
              <a:t>6</a:t>
            </a:fld>
            <a:endParaRPr lang="en-GB" altLang="ja-JP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39D19D91-0E0A-3B85-D4A0-DE0B3F266C3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85750" y="6160174"/>
            <a:ext cx="10180339" cy="365125"/>
          </a:xfrm>
        </p:spPr>
        <p:txBody>
          <a:bodyPr/>
          <a:lstStyle/>
          <a:p>
            <a:r>
              <a:rPr lang="en-GB" dirty="0"/>
              <a:t>ACE, angiotensin converting enzyme; CV, cardiovascular; LDL-C, low-density lipoprotein cholesterol; SGLT2, sodium-glucose co-transporter 2</a:t>
            </a:r>
          </a:p>
          <a:p>
            <a:endParaRPr lang="en-GB" dirty="0"/>
          </a:p>
        </p:txBody>
      </p:sp>
      <p:pic>
        <p:nvPicPr>
          <p:cNvPr id="7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011" y="1316436"/>
            <a:ext cx="5874866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16">
            <a:extLst>
              <a:ext uri="{FF2B5EF4-FFF2-40B4-BE49-F238E27FC236}">
                <a16:creationId xmlns:a16="http://schemas.microsoft.com/office/drawing/2014/main" id="{21E697C2-9FCA-D667-DD1E-54F8DAFA328F}"/>
              </a:ext>
            </a:extLst>
          </p:cNvPr>
          <p:cNvSpPr txBox="1">
            <a:spLocks/>
          </p:cNvSpPr>
          <p:nvPr/>
        </p:nvSpPr>
        <p:spPr>
          <a:xfrm>
            <a:off x="285749" y="6416238"/>
            <a:ext cx="10180339" cy="44176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457200" rtl="0" eaLnBrk="1" latinLnBrk="0" hangingPunct="1">
              <a:spcBef>
                <a:spcPts val="300"/>
              </a:spcBef>
              <a:buClr>
                <a:schemeClr val="accent2"/>
              </a:buClr>
              <a:buFont typeface="Arial"/>
              <a:buNone/>
              <a:defRPr sz="1200" b="0" i="0" kern="1200" spc="-3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Lucida Grande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2pPr>
            <a:lvl3pPr marL="9144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3pPr>
            <a:lvl4pPr marL="13716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4pPr>
            <a:lvl5pPr marL="1828800" indent="0" algn="l" defTabSz="457200" rtl="0" eaLnBrk="1" latinLnBrk="0" hangingPunct="1">
              <a:spcBef>
                <a:spcPts val="400"/>
              </a:spcBef>
              <a:buClr>
                <a:schemeClr val="accent2"/>
              </a:buClr>
              <a:buFont typeface="Arial"/>
              <a:buNone/>
              <a:defRPr sz="1200" b="0" i="0" kern="1200">
                <a:solidFill>
                  <a:srgbClr val="5D8298"/>
                </a:solidFill>
                <a:latin typeface="PT Sans Narrow"/>
                <a:ea typeface="Arial" panose="020B0604020202020204" pitchFamily="34" charset="0"/>
                <a:cs typeface="PT Sans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/>
                </a:solidFill>
              </a:rPr>
              <a:t>Guardigli, et al. Eur J Prev Cardiol. 2022. DOI: 10.1093/eurjpc/zwab218; Ferrari R, et al. Nat Rev Cardiol. </a:t>
            </a:r>
            <a:r>
              <a:rPr lang="it-IT" dirty="0">
                <a:solidFill>
                  <a:schemeClr val="tx2"/>
                </a:solidFill>
              </a:rPr>
              <a:t>2016;13(8):493-501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9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BDD82C-B596-FCAB-C7D6-8C25ABA062A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7251" y="1758461"/>
            <a:ext cx="10963200" cy="4525200"/>
          </a:xfrm>
        </p:spPr>
        <p:txBody>
          <a:bodyPr/>
          <a:lstStyle/>
          <a:p>
            <a:pPr marL="457200" marR="0" lvl="0" indent="-45720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25000"/>
              <a:buFont typeface="+mj-lt"/>
              <a:buAutoNum type="alphaUcPeriod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Better BP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control</a:t>
            </a:r>
            <a:b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7200" marR="0" lvl="0" indent="-45720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25000"/>
              <a:buFont typeface="+mj-lt"/>
              <a:buAutoNum type="alphaUcPeriod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Better lipid control</a:t>
            </a:r>
            <a:b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7200" marR="0" lvl="0" indent="-45720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25000"/>
              <a:buFont typeface="+mj-lt"/>
              <a:buAutoNum type="alphaUcPeriod"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More communication with the patient </a:t>
            </a:r>
          </a:p>
          <a:p>
            <a:pPr marL="457200" marR="0" lvl="0" indent="-45720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25000"/>
              <a:buFont typeface="+mj-lt"/>
              <a:buAutoNum type="alphaUcPeriod"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7200" indent="-457200" defTabSz="914377" fontAlgn="base">
              <a:spcBef>
                <a:spcPct val="0"/>
              </a:spcBef>
              <a:spcAft>
                <a:spcPct val="0"/>
              </a:spcAft>
              <a:buSzPct val="125000"/>
              <a:buFont typeface="+mj-lt"/>
              <a:buAutoNum type="alphaUcPeriod"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All of them </a:t>
            </a:r>
            <a:r>
              <a:rPr lang="en-GB" sz="2400" dirty="0">
                <a:solidFill>
                  <a:schemeClr val="accent2"/>
                </a:solidFill>
              </a:rPr>
              <a:t>✅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2500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E604E1-2663-73F5-2B4B-F94090808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481" y="878209"/>
            <a:ext cx="10963199" cy="864000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chemeClr val="accent1"/>
                </a:solidFill>
              </a:rPr>
              <a:t>TIA can be prevented by…?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4AF27-BED2-8902-7CA5-8C38BEC6AD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CE43C0F-8A7B-3A4B-9DB5-B3472E36E833}" type="slidenum">
              <a:rPr lang="en-GB" smtClean="0"/>
              <a:pPr/>
              <a:t>60</a:t>
            </a:fld>
            <a:endParaRPr lang="en-GB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3C90CDEB-E76A-5C79-0499-D6970815743A}"/>
              </a:ext>
            </a:extLst>
          </p:cNvPr>
          <p:cNvSpPr txBox="1">
            <a:spLocks/>
          </p:cNvSpPr>
          <p:nvPr/>
        </p:nvSpPr>
        <p:spPr>
          <a:xfrm>
            <a:off x="433411" y="244213"/>
            <a:ext cx="10963199" cy="864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 cap="all" spc="0" baseline="0">
                <a:solidFill>
                  <a:srgbClr val="5D829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Poll question 7: 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5664279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8C5A8C1B-11DE-4227-0888-DC176821A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104" y="1438126"/>
            <a:ext cx="4896544" cy="17701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8081D-64E1-42F3-F3C4-C2F3B72AB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828000"/>
            <a:ext cx="10972800" cy="701675"/>
          </a:xfrm>
        </p:spPr>
        <p:txBody>
          <a:bodyPr/>
          <a:lstStyle/>
          <a:p>
            <a:r>
              <a:rPr lang="en-GB" dirty="0"/>
              <a:t>European Stroke Organisation guideline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16B0612-16B6-1E2C-F144-A11D23BBF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Management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CE07D52D-EB80-14A1-795C-780FA52ABDE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9125" y="1581697"/>
            <a:ext cx="10963275" cy="3959225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2"/>
                </a:solidFill>
                <a:effectLst/>
                <a:latin typeface="Helvetica" pitchFamily="2" charset="0"/>
              </a:rPr>
              <a:t>If high-risk TIA confirmed:</a:t>
            </a:r>
          </a:p>
          <a:p>
            <a:pPr marL="0" indent="0">
              <a:buNone/>
            </a:pPr>
            <a:r>
              <a:rPr lang="en-GB" dirty="0">
                <a:solidFill>
                  <a:schemeClr val="tx2"/>
                </a:solidFill>
                <a:effectLst/>
                <a:latin typeface="Helvetica" pitchFamily="2" charset="0"/>
              </a:rPr>
              <a:t> Initiate aspirin-clopidogrel combination (21 days)</a:t>
            </a:r>
          </a:p>
          <a:p>
            <a:r>
              <a:rPr lang="en-GB" dirty="0">
                <a:solidFill>
                  <a:schemeClr val="tx2"/>
                </a:solidFill>
              </a:rPr>
              <a:t>Atheromatous cause</a:t>
            </a:r>
          </a:p>
          <a:p>
            <a:pPr lvl="1"/>
            <a:r>
              <a:rPr lang="en-GB" dirty="0">
                <a:solidFill>
                  <a:schemeClr val="tx2"/>
                </a:solidFill>
              </a:rPr>
              <a:t>On the same side as the carotid lesion</a:t>
            </a:r>
          </a:p>
          <a:p>
            <a:pPr lvl="2"/>
            <a:r>
              <a:rPr lang="en-GB" dirty="0">
                <a:solidFill>
                  <a:schemeClr val="tx2"/>
                </a:solidFill>
              </a:rPr>
              <a:t>Echo + MRA or angiogram </a:t>
            </a:r>
          </a:p>
          <a:p>
            <a:pPr lvl="2"/>
            <a:r>
              <a:rPr lang="en-GB" dirty="0">
                <a:solidFill>
                  <a:schemeClr val="tx2"/>
                </a:solidFill>
              </a:rPr>
              <a:t>Discussion of endarterectomy </a:t>
            </a:r>
          </a:p>
          <a:p>
            <a:pPr lvl="2"/>
            <a:r>
              <a:rPr lang="en-GB" dirty="0">
                <a:solidFill>
                  <a:schemeClr val="tx2"/>
                </a:solidFill>
              </a:rPr>
              <a:t>Yes, if within 15 days of the deficit </a:t>
            </a:r>
          </a:p>
          <a:p>
            <a:pPr lvl="2"/>
            <a:r>
              <a:rPr lang="en-GB" dirty="0">
                <a:solidFill>
                  <a:schemeClr val="tx2"/>
                </a:solidFill>
              </a:rPr>
              <a:t>Beyond that – if 50% stenosis, debatable... </a:t>
            </a:r>
          </a:p>
          <a:p>
            <a:pPr lvl="1"/>
            <a:r>
              <a:rPr lang="en-GB" dirty="0">
                <a:solidFill>
                  <a:schemeClr val="tx2"/>
                </a:solidFill>
              </a:rPr>
              <a:t>Intensification of lipid-lowering treatment</a:t>
            </a:r>
          </a:p>
          <a:p>
            <a:pPr lvl="1"/>
            <a:r>
              <a:rPr lang="en-GB" dirty="0">
                <a:solidFill>
                  <a:schemeClr val="tx2"/>
                </a:solidFill>
              </a:rPr>
              <a:t>Screening and control of other risk factors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0D3F13-E924-00B0-A93E-0DC9B93604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</p:spPr>
        <p:txBody>
          <a:bodyPr/>
          <a:lstStyle/>
          <a:p>
            <a:fld id="{6ACB42FE-D921-9147-BB35-A9747B6CE3A5}" type="slidenum">
              <a:rPr lang="en-GB" smtClean="0"/>
              <a:pPr/>
              <a:t>61</a:t>
            </a:fld>
            <a:endParaRPr lang="en-GB" dirty="0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13ECD4BD-A559-A559-18F0-45320A58393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183" y="6356351"/>
            <a:ext cx="10180339" cy="365125"/>
          </a:xfrm>
        </p:spPr>
        <p:txBody>
          <a:bodyPr anchor="b"/>
          <a:lstStyle/>
          <a:p>
            <a:r>
              <a:rPr lang="en-GB" dirty="0">
                <a:solidFill>
                  <a:schemeClr val="tx2"/>
                </a:solidFill>
              </a:rPr>
              <a:t>MRA, magnetic resonance angiogram; TIA, transient ischaemic attack</a:t>
            </a:r>
          </a:p>
          <a:p>
            <a:r>
              <a:rPr lang="en-GB" dirty="0">
                <a:solidFill>
                  <a:schemeClr val="tx2"/>
                </a:solidFill>
              </a:rPr>
              <a:t>Fonseca AC, et al. Eur Stroke J. 2021; 6:CLXIII-CLXXXVI</a:t>
            </a:r>
          </a:p>
        </p:txBody>
      </p:sp>
    </p:spTree>
    <p:extLst>
      <p:ext uri="{BB962C8B-B14F-4D97-AF65-F5344CB8AC3E}">
        <p14:creationId xmlns:p14="http://schemas.microsoft.com/office/powerpoint/2010/main" val="290456879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3874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br>
              <a:rPr lang="en-GB" dirty="0"/>
            </a:br>
            <a:r>
              <a:rPr lang="en-GB" dirty="0"/>
              <a:t>PANEL DISCUSSION</a:t>
            </a:r>
            <a:br>
              <a:rPr lang="en-GB" dirty="0"/>
            </a:br>
            <a:r>
              <a:rPr lang="en-GB" dirty="0"/>
              <a:t>AND QUESTIONS?</a:t>
            </a:r>
            <a:endParaRPr dirty="0"/>
          </a:p>
        </p:txBody>
      </p:sp>
      <p:sp>
        <p:nvSpPr>
          <p:cNvPr id="280" name="Google Shape;280;p9"/>
          <p:cNvSpPr txBox="1">
            <a:spLocks noGrp="1"/>
          </p:cNvSpPr>
          <p:nvPr>
            <p:ph type="sldNum" idx="12"/>
          </p:nvPr>
        </p:nvSpPr>
        <p:spPr>
          <a:xfrm>
            <a:off x="10800523" y="6428359"/>
            <a:ext cx="78187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62</a:t>
            </a:fld>
            <a:endParaRPr kumimoji="0" sz="1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81" name="Google Shape;281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07550" y="3429000"/>
            <a:ext cx="1861170" cy="2884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8A9D9A-3FEA-BC18-CDB8-93922660D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053" y="2918048"/>
            <a:ext cx="2462064" cy="2462064"/>
          </a:xfrm>
          <a:prstGeom prst="rect">
            <a:avLst/>
          </a:prstGeom>
          <a:noFill/>
        </p:spPr>
      </p:pic>
      <p:pic>
        <p:nvPicPr>
          <p:cNvPr id="4" name="Graphic 3" descr="Raised hand outline">
            <a:extLst>
              <a:ext uri="{FF2B5EF4-FFF2-40B4-BE49-F238E27FC236}">
                <a16:creationId xmlns:a16="http://schemas.microsoft.com/office/drawing/2014/main" id="{11AE0CBF-05BF-5F00-86EF-449C8C0A59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97145" y="4810205"/>
            <a:ext cx="1512168" cy="1512168"/>
          </a:xfrm>
          <a:prstGeom prst="rect">
            <a:avLst/>
          </a:prstGeom>
        </p:spPr>
      </p:pic>
      <p:pic>
        <p:nvPicPr>
          <p:cNvPr id="6" name="Graphic 5" descr="Raised hand with solid fill">
            <a:extLst>
              <a:ext uri="{FF2B5EF4-FFF2-40B4-BE49-F238E27FC236}">
                <a16:creationId xmlns:a16="http://schemas.microsoft.com/office/drawing/2014/main" id="{21B1676C-1163-AE15-023B-CE77C8F5DB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98028" y="4778459"/>
            <a:ext cx="1649900" cy="16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779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20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D857F07-EB3C-03EC-5E82-887B96F0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214" y="1403491"/>
            <a:ext cx="5186755" cy="715202"/>
          </a:xfrm>
        </p:spPr>
        <p:txBody>
          <a:bodyPr>
            <a:normAutofit/>
          </a:bodyPr>
          <a:lstStyle/>
          <a:p>
            <a:pPr lvl="0"/>
            <a:r>
              <a:rPr lang="en-GB" noProof="0" dirty="0"/>
              <a:t>Cardiology: A success...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43E43E0F-2310-D9AA-72B3-439AA58CAA8A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6158414" y="2348880"/>
            <a:ext cx="5423985" cy="3539949"/>
          </a:xfrm>
        </p:spPr>
        <p:txBody>
          <a:bodyPr/>
          <a:lstStyle/>
          <a:p>
            <a:pPr lvl="0"/>
            <a:r>
              <a:rPr lang="en-GB" noProof="0" dirty="0"/>
              <a:t>We have not reduced CV death, we have postponed it </a:t>
            </a:r>
          </a:p>
          <a:p>
            <a:pPr lvl="0"/>
            <a:r>
              <a:rPr lang="en-GB" noProof="0" dirty="0"/>
              <a:t>We have transformed an “acute” pathology into a “chronic” pathology</a:t>
            </a:r>
          </a:p>
          <a:p>
            <a:endParaRPr lang="en-GB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F4810FF-F0A5-2CBB-9952-B7BE55473D5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21213" y="2348880"/>
            <a:ext cx="5186755" cy="3539949"/>
          </a:xfrm>
        </p:spPr>
        <p:txBody>
          <a:bodyPr/>
          <a:lstStyle/>
          <a:p>
            <a:pPr lvl="0"/>
            <a:r>
              <a:rPr lang="en-GB" noProof="0" dirty="0"/>
              <a:t>In Europe, one heart attack every </a:t>
            </a:r>
            <a:br>
              <a:rPr lang="en-GB" noProof="0" dirty="0"/>
            </a:br>
            <a:r>
              <a:rPr lang="en-GB" noProof="0" dirty="0"/>
              <a:t>26 seconds</a:t>
            </a:r>
          </a:p>
          <a:p>
            <a:pPr lvl="0"/>
            <a:r>
              <a:rPr lang="en-GB" dirty="0"/>
              <a:t>One</a:t>
            </a:r>
            <a:r>
              <a:rPr lang="en-GB" noProof="0" dirty="0"/>
              <a:t> CV death per minute</a:t>
            </a:r>
          </a:p>
          <a:p>
            <a:pPr lvl="0"/>
            <a:r>
              <a:rPr lang="en-GB" noProof="0" dirty="0"/>
              <a:t>1.9 million deaths per year</a:t>
            </a:r>
          </a:p>
          <a:p>
            <a:endParaRPr lang="en-GB" dirty="0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3152882E-8ABB-538E-FF63-14320DF7B6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1215" y="260350"/>
            <a:ext cx="10961184" cy="865188"/>
          </a:xfrm>
        </p:spPr>
        <p:txBody>
          <a:bodyPr>
            <a:normAutofit fontScale="92500"/>
          </a:bodyPr>
          <a:lstStyle/>
          <a:p>
            <a:r>
              <a:rPr lang="en-GB" dirty="0"/>
              <a:t>Successes vs partial successes in cardiology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7172B468-04BA-EAFC-0E9C-945140277D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58414" y="1408029"/>
            <a:ext cx="5423985" cy="710664"/>
          </a:xfrm>
        </p:spPr>
        <p:txBody>
          <a:bodyPr/>
          <a:lstStyle/>
          <a:p>
            <a:r>
              <a:rPr lang="en-GB" noProof="0" dirty="0"/>
              <a:t>… BUT A partial success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2D9F0B-C60B-A541-CAE5-AA5AC74CB1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2491" y="6356351"/>
            <a:ext cx="1069909" cy="365125"/>
          </a:xfrm>
        </p:spPr>
        <p:txBody>
          <a:bodyPr/>
          <a:lstStyle/>
          <a:p>
            <a:fld id="{3EEB62C1-2BB7-4AEA-A75A-604F87658A11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11" name="Content Placeholder 16">
            <a:extLst>
              <a:ext uri="{FF2B5EF4-FFF2-40B4-BE49-F238E27FC236}">
                <a16:creationId xmlns:a16="http://schemas.microsoft.com/office/drawing/2014/main" id="{6EB65550-85D1-0CB4-7355-E2172E76C5D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0713" y="6356350"/>
            <a:ext cx="10179050" cy="365125"/>
          </a:xfrm>
        </p:spPr>
        <p:txBody>
          <a:bodyPr/>
          <a:lstStyle/>
          <a:p>
            <a:r>
              <a:rPr lang="en-GB" dirty="0"/>
              <a:t>CV, cardiovascular</a:t>
            </a:r>
          </a:p>
        </p:txBody>
      </p:sp>
    </p:spTree>
    <p:extLst>
      <p:ext uri="{BB962C8B-B14F-4D97-AF65-F5344CB8AC3E}">
        <p14:creationId xmlns:p14="http://schemas.microsoft.com/office/powerpoint/2010/main" val="212149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stetoscopio.net/wp-content/uploads/2011/07/anzia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912" y="1473425"/>
            <a:ext cx="612068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473D3A-308B-2FD4-9730-C19E907A263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713" y="1425575"/>
            <a:ext cx="4035127" cy="4525963"/>
          </a:xfrm>
        </p:spPr>
        <p:txBody>
          <a:bodyPr/>
          <a:lstStyle/>
          <a:p>
            <a:pPr lvl="0"/>
            <a:r>
              <a:rPr lang="en-GB" noProof="0" dirty="0"/>
              <a:t>We have just contributed to population ageing…</a:t>
            </a:r>
          </a:p>
          <a:p>
            <a:pPr lvl="0"/>
            <a:r>
              <a:rPr lang="en-GB" noProof="0" dirty="0"/>
              <a:t>… and to an increase in healthcare and research costs</a:t>
            </a:r>
          </a:p>
          <a:p>
            <a:endParaRPr lang="en-GB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5B5DBB6-9A1C-DCA6-F742-13F7724D3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01" y="259200"/>
            <a:ext cx="10963199" cy="864000"/>
          </a:xfrm>
        </p:spPr>
        <p:txBody>
          <a:bodyPr/>
          <a:lstStyle/>
          <a:p>
            <a:r>
              <a:rPr lang="en-GB" dirty="0"/>
              <a:t>In practice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6917A0-5540-1038-8313-EBE47135C8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fld id="{3EEB62C1-2BB7-4AEA-A75A-604F87658A11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391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FB4574-0323-BDA4-DF13-1E26DF8EB88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184" y="1425600"/>
            <a:ext cx="10963200" cy="4525200"/>
          </a:xfrm>
        </p:spPr>
        <p:txBody>
          <a:bodyPr/>
          <a:lstStyle/>
          <a:p>
            <a:pPr lvl="0"/>
            <a:r>
              <a:rPr lang="en-GB" noProof="0" dirty="0"/>
              <a:t>Cardiologists are excellent in treating acute ischaemia according to a “hub-and-spoke network” model</a:t>
            </a:r>
            <a:r>
              <a:rPr lang="en-GB" dirty="0"/>
              <a:t> with p</a:t>
            </a:r>
            <a:r>
              <a:rPr lang="en-GB" noProof="0" dirty="0" err="1"/>
              <a:t>rimary</a:t>
            </a:r>
            <a:r>
              <a:rPr lang="en-GB" noProof="0" dirty="0"/>
              <a:t> </a:t>
            </a:r>
            <a:r>
              <a:rPr lang="en-GB" dirty="0"/>
              <a:t>coronary angioplasty/percutaneous coronary intervention</a:t>
            </a:r>
          </a:p>
          <a:p>
            <a:pPr lvl="0"/>
            <a:r>
              <a:rPr lang="en-GB" dirty="0"/>
              <a:t>However, cardiologist are less efficient in the proper management of cardiovascular prevention</a:t>
            </a:r>
          </a:p>
          <a:p>
            <a:pPr lvl="0"/>
            <a:r>
              <a:rPr lang="en-GB" noProof="0" dirty="0"/>
              <a:t>This is bad, as Mendelian randomised clinical trials have shown the power of prevention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5F5ED63-5F84-9FBB-2DDF-5B036B32C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Acute vs preventative care in cardiology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6D7C75-3314-7149-E977-FEF457D1B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523" y="6428359"/>
            <a:ext cx="781877" cy="365125"/>
          </a:xfrm>
        </p:spPr>
        <p:txBody>
          <a:bodyPr/>
          <a:lstStyle/>
          <a:p>
            <a:fld id="{3EEB62C1-2BB7-4AEA-A75A-604F87658A11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437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Custom 4">
      <a:dk1>
        <a:srgbClr val="000000"/>
      </a:dk1>
      <a:lt1>
        <a:srgbClr val="FFFFFF"/>
      </a:lt1>
      <a:dk2>
        <a:srgbClr val="5D8298"/>
      </a:dk2>
      <a:lt2>
        <a:srgbClr val="EEECE1"/>
      </a:lt2>
      <a:accent1>
        <a:srgbClr val="C6573B"/>
      </a:accent1>
      <a:accent2>
        <a:srgbClr val="C0504D"/>
      </a:accent2>
      <a:accent3>
        <a:srgbClr val="E9D0CD"/>
      </a:accent3>
      <a:accent4>
        <a:srgbClr val="F4EAE7"/>
      </a:accent4>
      <a:accent5>
        <a:srgbClr val="ECE6ED"/>
      </a:accent5>
      <a:accent6>
        <a:srgbClr val="8B878B"/>
      </a:accent6>
      <a:hlink>
        <a:srgbClr val="C6573B"/>
      </a:hlink>
      <a:folHlink>
        <a:srgbClr val="C6573B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ctr">
          <a:defRPr sz="1400" b="1" dirty="0" smtClean="0">
            <a:latin typeface="Arial" panose="020B0604020202020204" pitchFamily="34" charset="0"/>
            <a:ea typeface="Aileron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st1" id="{6EE5619C-8EAA-A44B-80F2-E23E4FCA5203}" vid="{AB7894ED-5683-8E4A-9ED0-7D17E9D41A6D}"/>
    </a:ext>
  </a:extLst>
</a:theme>
</file>

<file path=ppt/theme/theme2.xml><?xml version="1.0" encoding="utf-8"?>
<a:theme xmlns:a="http://schemas.openxmlformats.org/drawingml/2006/main" name="1_Thème Office">
  <a:themeElements>
    <a:clrScheme name="Custom 4">
      <a:dk1>
        <a:srgbClr val="000000"/>
      </a:dk1>
      <a:lt1>
        <a:srgbClr val="FFFFFF"/>
      </a:lt1>
      <a:dk2>
        <a:srgbClr val="5D8298"/>
      </a:dk2>
      <a:lt2>
        <a:srgbClr val="EEECE1"/>
      </a:lt2>
      <a:accent1>
        <a:srgbClr val="C6573B"/>
      </a:accent1>
      <a:accent2>
        <a:srgbClr val="C0504D"/>
      </a:accent2>
      <a:accent3>
        <a:srgbClr val="E9D0CD"/>
      </a:accent3>
      <a:accent4>
        <a:srgbClr val="F4EAE7"/>
      </a:accent4>
      <a:accent5>
        <a:srgbClr val="ECE6ED"/>
      </a:accent5>
      <a:accent6>
        <a:srgbClr val="8B878B"/>
      </a:accent6>
      <a:hlink>
        <a:srgbClr val="C6573B"/>
      </a:hlink>
      <a:folHlink>
        <a:srgbClr val="C6573B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200" b="1" dirty="0" smtClean="0">
            <a:latin typeface="Arial" panose="020B0604020202020204" pitchFamily="34" charset="0"/>
            <a:ea typeface="Aileron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est1" id="{6EE5619C-8EAA-A44B-80F2-E23E4FCA5203}" vid="{AB7894ED-5683-8E4A-9ED0-7D17E9D41A6D}"/>
    </a:ext>
  </a:extLst>
</a:theme>
</file>

<file path=ppt/theme/theme3.xml><?xml version="1.0" encoding="utf-8"?>
<a:theme xmlns:a="http://schemas.openxmlformats.org/drawingml/2006/main" name="3_Thème Office">
  <a:themeElements>
    <a:clrScheme name="Custom 4">
      <a:dk1>
        <a:srgbClr val="000000"/>
      </a:dk1>
      <a:lt1>
        <a:srgbClr val="FFFFFF"/>
      </a:lt1>
      <a:dk2>
        <a:srgbClr val="5D8298"/>
      </a:dk2>
      <a:lt2>
        <a:srgbClr val="EEECE1"/>
      </a:lt2>
      <a:accent1>
        <a:srgbClr val="C6573B"/>
      </a:accent1>
      <a:accent2>
        <a:srgbClr val="C0504D"/>
      </a:accent2>
      <a:accent3>
        <a:srgbClr val="E9D0CD"/>
      </a:accent3>
      <a:accent4>
        <a:srgbClr val="F4EAE7"/>
      </a:accent4>
      <a:accent5>
        <a:srgbClr val="ECE6ED"/>
      </a:accent5>
      <a:accent6>
        <a:srgbClr val="8B878B"/>
      </a:accent6>
      <a:hlink>
        <a:srgbClr val="C6573B"/>
      </a:hlink>
      <a:folHlink>
        <a:srgbClr val="C6573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Thème Office">
  <a:themeElements>
    <a:clrScheme name="Custom 4">
      <a:dk1>
        <a:srgbClr val="000000"/>
      </a:dk1>
      <a:lt1>
        <a:srgbClr val="FFFFFF"/>
      </a:lt1>
      <a:dk2>
        <a:srgbClr val="5D8298"/>
      </a:dk2>
      <a:lt2>
        <a:srgbClr val="EEECE1"/>
      </a:lt2>
      <a:accent1>
        <a:srgbClr val="C6573B"/>
      </a:accent1>
      <a:accent2>
        <a:srgbClr val="C0504D"/>
      </a:accent2>
      <a:accent3>
        <a:srgbClr val="E9D0CD"/>
      </a:accent3>
      <a:accent4>
        <a:srgbClr val="F4EAE7"/>
      </a:accent4>
      <a:accent5>
        <a:srgbClr val="ECE6ED"/>
      </a:accent5>
      <a:accent6>
        <a:srgbClr val="8B878B"/>
      </a:accent6>
      <a:hlink>
        <a:srgbClr val="C6573B"/>
      </a:hlink>
      <a:folHlink>
        <a:srgbClr val="C6573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GUCONNECT_template_v2-good</Template>
  <TotalTime>6392</TotalTime>
  <Words>4025</Words>
  <Application>Microsoft Macintosh PowerPoint</Application>
  <PresentationFormat>Widescreen</PresentationFormat>
  <Paragraphs>725</Paragraphs>
  <Slides>63</Slides>
  <Notes>30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63</vt:i4>
      </vt:variant>
    </vt:vector>
  </HeadingPairs>
  <TitlesOfParts>
    <vt:vector size="78" baseType="lpstr">
      <vt:lpstr>Arial</vt:lpstr>
      <vt:lpstr>Calibri</vt:lpstr>
      <vt:lpstr>Comic Sans MS</vt:lpstr>
      <vt:lpstr>Helvetica</vt:lpstr>
      <vt:lpstr>Lucida Grande</vt:lpstr>
      <vt:lpstr>Merriweather Sans</vt:lpstr>
      <vt:lpstr>Poppins</vt:lpstr>
      <vt:lpstr>PT Sans Narrow</vt:lpstr>
      <vt:lpstr>Times New Roman</vt:lpstr>
      <vt:lpstr>Verdana</vt:lpstr>
      <vt:lpstr>Wingdings</vt:lpstr>
      <vt:lpstr>Thème Office</vt:lpstr>
      <vt:lpstr>1_Thème Office</vt:lpstr>
      <vt:lpstr>3_Thème Office</vt:lpstr>
      <vt:lpstr>4_Thème Office</vt:lpstr>
      <vt:lpstr>WELCOME TO EXPERTS  KNOWLEDGE SHARE  DIALOGUE BETWEEN THE HEART AND THE BRAIN   </vt:lpstr>
      <vt:lpstr>DISCLAIMER AND DISCLOSURES</vt:lpstr>
      <vt:lpstr>Expert panel</vt:lpstr>
      <vt:lpstr>Cardiology: a story of success!</vt:lpstr>
      <vt:lpstr>Few developments in the field of cardiology</vt:lpstr>
      <vt:lpstr>Other Developments in the field of cardiology</vt:lpstr>
      <vt:lpstr>Cardiology: A success...</vt:lpstr>
      <vt:lpstr>In practice</vt:lpstr>
      <vt:lpstr>Acute vs preventative care in cardiology</vt:lpstr>
      <vt:lpstr>Combined Effect of LDL-c and SBP on MVE Events</vt:lpstr>
      <vt:lpstr>Effect of 1 mmol/L lower LDL-C and 10 mmHg lower SBP on Major Cardiovascular Events: We could prevent 85% of CVD</vt:lpstr>
      <vt:lpstr>Cardiology Clinical Case</vt:lpstr>
      <vt:lpstr>clinical case </vt:lpstr>
      <vt:lpstr>Patient profile and case history </vt:lpstr>
      <vt:lpstr>At the clinic </vt:lpstr>
      <vt:lpstr>Examination </vt:lpstr>
      <vt:lpstr>Instrumental examination</vt:lpstr>
      <vt:lpstr>Blood test</vt:lpstr>
      <vt:lpstr>Poll question 1:</vt:lpstr>
      <vt:lpstr>What did we do?</vt:lpstr>
      <vt:lpstr>neurology Clinical Case</vt:lpstr>
      <vt:lpstr>Neurology case: Suddenly…</vt:lpstr>
      <vt:lpstr>Poll question 2: </vt:lpstr>
      <vt:lpstr>PowerPoint Presentation</vt:lpstr>
      <vt:lpstr>A frequent problem- ICH associated with antithrombotics </vt:lpstr>
      <vt:lpstr>How can we fight against haematoma expansion?</vt:lpstr>
      <vt:lpstr>Blood pressure management: After Ich</vt:lpstr>
      <vt:lpstr>Poll question 3: </vt:lpstr>
      <vt:lpstr>Proportions re-starting anti-thrombotic drugs after ICH varies among countries</vt:lpstr>
      <vt:lpstr>PowerPoint Presentation</vt:lpstr>
      <vt:lpstr>Incidence of major ischemic and haemorrhagic events after intracerebral haemorrhage</vt:lpstr>
      <vt:lpstr>There is no such thing as a primary ICH</vt:lpstr>
      <vt:lpstr>The 2 most frequent causes of ICH</vt:lpstr>
      <vt:lpstr>EFFECTS OF ANTIPLATELET THErAPY AFTER STROKE DUE TO INTRACEREBRAL HAEMORRHAGE (RESTART):  a randomised, open-label trial</vt:lpstr>
      <vt:lpstr>TAKE HOME MESSAGE</vt:lpstr>
      <vt:lpstr>PowerPoint Presentation</vt:lpstr>
      <vt:lpstr>Six months later…</vt:lpstr>
      <vt:lpstr>Exams</vt:lpstr>
      <vt:lpstr>Poll question 4:</vt:lpstr>
      <vt:lpstr>Drugs for secondary prevention:  reduction of atherosclerosis progression</vt:lpstr>
      <vt:lpstr>ECG</vt:lpstr>
      <vt:lpstr>In January of 2022</vt:lpstr>
      <vt:lpstr>PowerPoint Presentation</vt:lpstr>
      <vt:lpstr>Discharge </vt:lpstr>
      <vt:lpstr>ECG</vt:lpstr>
      <vt:lpstr>Ejection fraction: 40-45%  left-ventricular hypertrophy (mild)</vt:lpstr>
      <vt:lpstr>ESC 2019 guidelines for Chronic Coronary Syndromes:  what’s new for treatment?</vt:lpstr>
      <vt:lpstr>Drugs for prevention: thrombus formation </vt:lpstr>
      <vt:lpstr>6 months later</vt:lpstr>
      <vt:lpstr>Suggestions </vt:lpstr>
      <vt:lpstr>PowerPoint Presentation</vt:lpstr>
      <vt:lpstr>A Few weeks later…</vt:lpstr>
      <vt:lpstr>Suddenly…</vt:lpstr>
      <vt:lpstr>PowerPoint Presentation</vt:lpstr>
      <vt:lpstr>Transient ischaemic attack (TIA) presentation</vt:lpstr>
      <vt:lpstr>What is not a TIA? </vt:lpstr>
      <vt:lpstr>Sudden, focal, neurological deficit is an emergency</vt:lpstr>
      <vt:lpstr>MANAGEMENT</vt:lpstr>
      <vt:lpstr>Poll question 6:  </vt:lpstr>
      <vt:lpstr>TIA can be prevented by…? </vt:lpstr>
      <vt:lpstr>Management</vt:lpstr>
      <vt:lpstr> PANEL DISCUSSION AND 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Saba Jalali </cp:lastModifiedBy>
  <cp:revision>459</cp:revision>
  <cp:lastPrinted>2017-02-15T09:54:46Z</cp:lastPrinted>
  <dcterms:created xsi:type="dcterms:W3CDTF">2016-10-14T09:38:18Z</dcterms:created>
  <dcterms:modified xsi:type="dcterms:W3CDTF">2023-07-05T10:31:33Z</dcterms:modified>
</cp:coreProperties>
</file>