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8"/>
  </p:notesMasterIdLst>
  <p:handoutMasterIdLst>
    <p:handoutMasterId r:id="rId29"/>
  </p:handoutMasterIdLst>
  <p:sldIdLst>
    <p:sldId id="12537" r:id="rId5"/>
    <p:sldId id="12540" r:id="rId6"/>
    <p:sldId id="12293" r:id="rId7"/>
    <p:sldId id="12560" r:id="rId8"/>
    <p:sldId id="12561" r:id="rId9"/>
    <p:sldId id="12541" r:id="rId10"/>
    <p:sldId id="12538" r:id="rId11"/>
    <p:sldId id="12544" r:id="rId12"/>
    <p:sldId id="12554" r:id="rId13"/>
    <p:sldId id="12547" r:id="rId14"/>
    <p:sldId id="12542" r:id="rId15"/>
    <p:sldId id="12548" r:id="rId16"/>
    <p:sldId id="12558" r:id="rId17"/>
    <p:sldId id="12557" r:id="rId18"/>
    <p:sldId id="12559" r:id="rId19"/>
    <p:sldId id="12550" r:id="rId20"/>
    <p:sldId id="12543" r:id="rId21"/>
    <p:sldId id="12551" r:id="rId22"/>
    <p:sldId id="12552" r:id="rId23"/>
    <p:sldId id="12555" r:id="rId24"/>
    <p:sldId id="12556" r:id="rId25"/>
    <p:sldId id="12553" r:id="rId26"/>
    <p:sldId id="12539" r:id="rId27"/>
  </p:sldIdLst>
  <p:sldSz cx="12192000" cy="6858000"/>
  <p:notesSz cx="7010400" cy="92964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96" userDrawn="1">
          <p15:clr>
            <a:srgbClr val="A4A3A4"/>
          </p15:clr>
        </p15:guide>
        <p15:guide id="2" pos="3840" userDrawn="1">
          <p15:clr>
            <a:srgbClr val="A4A3A4"/>
          </p15:clr>
        </p15:guide>
        <p15:guide id="3" pos="1906" userDrawn="1">
          <p15:clr>
            <a:srgbClr val="A4A3A4"/>
          </p15:clr>
        </p15:guide>
        <p15:guide id="4" orient="horz" pos="3475" userDrawn="1">
          <p15:clr>
            <a:srgbClr val="A4A3A4"/>
          </p15:clr>
        </p15:guide>
        <p15:guide id="5" orient="horz" pos="3706" userDrawn="1">
          <p15:clr>
            <a:srgbClr val="A4A3A4"/>
          </p15:clr>
        </p15:guide>
        <p15:guide id="6" orient="horz" pos="3803" userDrawn="1">
          <p15:clr>
            <a:srgbClr val="A4A3A4"/>
          </p15:clr>
        </p15:guide>
        <p15:guide id="7" orient="horz" pos="4037" userDrawn="1">
          <p15:clr>
            <a:srgbClr val="A4A3A4"/>
          </p15:clr>
        </p15:guide>
        <p15:guide id="8" pos="386" userDrawn="1">
          <p15:clr>
            <a:srgbClr val="A4A3A4"/>
          </p15:clr>
        </p15:guide>
        <p15:guide id="9" orient="horz" pos="421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203774-26AF-7DC6-696C-D1D6181E9F23}" name="Howard Donohue" initials="HD" userId="4648ce945642090e"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ARON Michal" initials="YM" lastIdx="36" clrIdx="0">
    <p:extLst>
      <p:ext uri="{19B8F6BF-5375-455C-9EA6-DF929625EA0E}">
        <p15:presenceInfo xmlns:p15="http://schemas.microsoft.com/office/powerpoint/2012/main" userId="S-1-5-21-1292428093-1123561945-1801674531-38465" providerId="AD"/>
      </p:ext>
    </p:extLst>
  </p:cmAuthor>
  <p:cmAuthor id="2" name="Patty Cason" initials="PC" lastIdx="23" clrIdx="1">
    <p:extLst>
      <p:ext uri="{19B8F6BF-5375-455C-9EA6-DF929625EA0E}">
        <p15:presenceInfo xmlns:p15="http://schemas.microsoft.com/office/powerpoint/2012/main" userId="24469888d1861777" providerId="Windows Live"/>
      </p:ext>
    </p:extLst>
  </p:cmAuthor>
  <p:cmAuthor id="3" name="Kim Grootscholten" initials="KG" lastIdx="1" clrIdx="2">
    <p:extLst>
      <p:ext uri="{19B8F6BF-5375-455C-9EA6-DF929625EA0E}">
        <p15:presenceInfo xmlns:p15="http://schemas.microsoft.com/office/powerpoint/2012/main" userId="e7084306cf7865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A402"/>
    <a:srgbClr val="F5EAE8"/>
    <a:srgbClr val="C7583B"/>
    <a:srgbClr val="C6573B"/>
    <a:srgbClr val="03C750"/>
    <a:srgbClr val="FF85FF"/>
    <a:srgbClr val="5D8298"/>
    <a:srgbClr val="C7573C"/>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27" autoAdjust="0"/>
    <p:restoredTop sz="95619" autoAdjust="0"/>
  </p:normalViewPr>
  <p:slideViewPr>
    <p:cSldViewPr snapToObjects="1">
      <p:cViewPr varScale="1">
        <p:scale>
          <a:sx n="75" d="100"/>
          <a:sy n="75" d="100"/>
        </p:scale>
        <p:origin x="1190" y="53"/>
      </p:cViewPr>
      <p:guideLst>
        <p:guide orient="horz" pos="2296"/>
        <p:guide pos="3840"/>
        <p:guide pos="1906"/>
        <p:guide orient="horz" pos="3475"/>
        <p:guide orient="horz" pos="3706"/>
        <p:guide orient="horz" pos="3803"/>
        <p:guide orient="horz" pos="4037"/>
        <p:guide pos="386"/>
        <p:guide orient="horz" pos="421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Objects="1" showGuides="1">
      <p:cViewPr varScale="1">
        <p:scale>
          <a:sx n="120" d="100"/>
          <a:sy n="120" d="100"/>
        </p:scale>
        <p:origin x="3896" y="19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FR"/>
          </a:p>
        </p:txBody>
      </p:sp>
      <p:sp>
        <p:nvSpPr>
          <p:cNvPr id="3" name="Espace réservé de la date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3104895-A7AF-EB49-BC80-D77792D61F32}" type="datetime1">
              <a:rPr lang="en-US" smtClean="0"/>
              <a:pPr/>
              <a:t>9/18/2023</a:t>
            </a:fld>
            <a:endParaRPr lang="fr-FR"/>
          </a:p>
        </p:txBody>
      </p:sp>
      <p:sp>
        <p:nvSpPr>
          <p:cNvPr id="4" name="Espace réservé du pied de page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D780E35-D53F-A543-ACCF-E1BBCCF01F3F}" type="slidenum">
              <a:rPr lang="fr-FR" smtClean="0"/>
              <a:pPr/>
              <a:t>‹#›</a:t>
            </a:fld>
            <a:endParaRPr lang="fr-FR"/>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FR"/>
          </a:p>
        </p:txBody>
      </p:sp>
      <p:sp>
        <p:nvSpPr>
          <p:cNvPr id="3" name="Espace réservé de la date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DA2D364-CD50-1942-A8D0-558BD1BC24CC}" type="datetime1">
              <a:rPr lang="en-US" smtClean="0"/>
              <a:pPr/>
              <a:t>9/18/2023</a:t>
            </a:fld>
            <a:endParaRPr lang="fr-FR"/>
          </a:p>
        </p:txBody>
      </p:sp>
      <p:sp>
        <p:nvSpPr>
          <p:cNvPr id="4" name="Espace réservé de l'image des diapositives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fr-FR"/>
          </a:p>
        </p:txBody>
      </p:sp>
      <p:sp>
        <p:nvSpPr>
          <p:cNvPr id="5" name="Espace réservé des commentaires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C53626E-BC0F-674C-9570-A9D62C09EB52}" type="slidenum">
              <a:rPr lang="fr-FR" smtClean="0"/>
              <a:pPr/>
              <a:t>‹#›</a:t>
            </a:fld>
            <a:endParaRPr lang="fr-FR"/>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a:t>
            </a:fld>
            <a:endParaRPr lang="fr-FR" dirty="0"/>
          </a:p>
        </p:txBody>
      </p:sp>
    </p:spTree>
    <p:extLst>
      <p:ext uri="{BB962C8B-B14F-4D97-AF65-F5344CB8AC3E}">
        <p14:creationId xmlns:p14="http://schemas.microsoft.com/office/powerpoint/2010/main" val="3949038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7587" name="Footer Placeholder 3">
            <a:extLst>
              <a:ext uri="{FF2B5EF4-FFF2-40B4-BE49-F238E27FC236}">
                <a16:creationId xmlns:a16="http://schemas.microsoft.com/office/drawing/2014/main"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7066" indent="-291179">
              <a:defRPr sz="2400">
                <a:solidFill>
                  <a:schemeClr val="tx1"/>
                </a:solidFill>
                <a:latin typeface="Calibri" panose="020F0502020204030204" pitchFamily="34" charset="0"/>
                <a:ea typeface="MS PGothic" panose="020B0600070205080204" pitchFamily="34" charset="-128"/>
              </a:defRPr>
            </a:lvl2pPr>
            <a:lvl3pPr marL="1164717" indent="-232943">
              <a:defRPr sz="2400">
                <a:solidFill>
                  <a:schemeClr val="tx1"/>
                </a:solidFill>
                <a:latin typeface="Calibri" panose="020F0502020204030204" pitchFamily="34" charset="0"/>
                <a:ea typeface="MS PGothic" panose="020B0600070205080204" pitchFamily="34" charset="-128"/>
              </a:defRPr>
            </a:lvl3pPr>
            <a:lvl4pPr marL="1630604" indent="-232943">
              <a:defRPr sz="2400">
                <a:solidFill>
                  <a:schemeClr val="tx1"/>
                </a:solidFill>
                <a:latin typeface="Calibri" panose="020F0502020204030204" pitchFamily="34" charset="0"/>
                <a:ea typeface="MS PGothic" panose="020B0600070205080204" pitchFamily="34" charset="-128"/>
              </a:defRPr>
            </a:lvl4pPr>
            <a:lvl5pPr marL="2096491" indent="-232943">
              <a:defRPr sz="2400">
                <a:solidFill>
                  <a:schemeClr val="tx1"/>
                </a:solidFill>
                <a:latin typeface="Calibri" panose="020F0502020204030204" pitchFamily="34" charset="0"/>
                <a:ea typeface="MS PGothic"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GB" altLang="en-US" sz="1200"/>
          </a:p>
        </p:txBody>
      </p:sp>
      <p:sp>
        <p:nvSpPr>
          <p:cNvPr id="67588" name="Slide Number Placeholder 4">
            <a:extLst>
              <a:ext uri="{FF2B5EF4-FFF2-40B4-BE49-F238E27FC236}">
                <a16:creationId xmlns:a16="http://schemas.microsoft.com/office/drawing/2014/main"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7066" indent="-291179">
              <a:defRPr sz="2400">
                <a:solidFill>
                  <a:schemeClr val="tx1"/>
                </a:solidFill>
                <a:latin typeface="Calibri" panose="020F0502020204030204" pitchFamily="34" charset="0"/>
                <a:ea typeface="MS PGothic" panose="020B0600070205080204" pitchFamily="34" charset="-128"/>
              </a:defRPr>
            </a:lvl2pPr>
            <a:lvl3pPr marL="1164717" indent="-232943">
              <a:defRPr sz="2400">
                <a:solidFill>
                  <a:schemeClr val="tx1"/>
                </a:solidFill>
                <a:latin typeface="Calibri" panose="020F0502020204030204" pitchFamily="34" charset="0"/>
                <a:ea typeface="MS PGothic" panose="020B0600070205080204" pitchFamily="34" charset="-128"/>
              </a:defRPr>
            </a:lvl3pPr>
            <a:lvl4pPr marL="1630604" indent="-232943">
              <a:defRPr sz="2400">
                <a:solidFill>
                  <a:schemeClr val="tx1"/>
                </a:solidFill>
                <a:latin typeface="Calibri" panose="020F0502020204030204" pitchFamily="34" charset="0"/>
                <a:ea typeface="MS PGothic" panose="020B0600070205080204" pitchFamily="34" charset="-128"/>
              </a:defRPr>
            </a:lvl4pPr>
            <a:lvl5pPr marL="2096491" indent="-232943">
              <a:defRPr sz="2400">
                <a:solidFill>
                  <a:schemeClr val="tx1"/>
                </a:solidFill>
                <a:latin typeface="Calibri" panose="020F0502020204030204" pitchFamily="34" charset="0"/>
                <a:ea typeface="MS PGothic"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597EBF8-C25E-5747-B608-611B37692F4F}" type="slidenum">
              <a:rPr lang="fr-FR" altLang="en-US" sz="1200"/>
              <a:pPr/>
              <a:t>23</a:t>
            </a:fld>
            <a:endParaRPr lang="fr-FR" altLang="en-US" sz="1200"/>
          </a:p>
        </p:txBody>
      </p:sp>
    </p:spTree>
    <p:extLst>
      <p:ext uri="{BB962C8B-B14F-4D97-AF65-F5344CB8AC3E}">
        <p14:creationId xmlns:p14="http://schemas.microsoft.com/office/powerpoint/2010/main" val="23523817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9.png"/><Relationship Id="rId18" Type="http://schemas.openxmlformats.org/officeDocument/2006/relationships/hyperlink" Target="mailto:info@cor2ed" TargetMode="External"/><Relationship Id="rId26" Type="http://schemas.openxmlformats.org/officeDocument/2006/relationships/image" Target="../media/image20.svg"/><Relationship Id="rId3" Type="http://schemas.openxmlformats.org/officeDocument/2006/relationships/image" Target="../media/image3.svg"/><Relationship Id="rId21" Type="http://schemas.openxmlformats.org/officeDocument/2006/relationships/image" Target="../media/image15.png"/><Relationship Id="rId7" Type="http://schemas.openxmlformats.org/officeDocument/2006/relationships/image" Target="../media/image7.svg"/><Relationship Id="rId12" Type="http://schemas.openxmlformats.org/officeDocument/2006/relationships/hyperlink" Target="https://cor2ed.com/" TargetMode="External"/><Relationship Id="rId17" Type="http://schemas.openxmlformats.org/officeDocument/2006/relationships/image" Target="../media/image12.svg"/><Relationship Id="rId25" Type="http://schemas.openxmlformats.org/officeDocument/2006/relationships/image" Target="../media/image19.png"/><Relationship Id="rId2" Type="http://schemas.openxmlformats.org/officeDocument/2006/relationships/image" Target="../media/image2.png"/><Relationship Id="rId16" Type="http://schemas.openxmlformats.org/officeDocument/2006/relationships/image" Target="../media/image11.png"/><Relationship Id="rId20" Type="http://schemas.openxmlformats.org/officeDocument/2006/relationships/image" Target="../media/image14.sv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hyperlink" Target="https://youtu.be/-frXH01_UXY" TargetMode="External"/><Relationship Id="rId24" Type="http://schemas.openxmlformats.org/officeDocument/2006/relationships/image" Target="../media/image18.svg"/><Relationship Id="rId5" Type="http://schemas.openxmlformats.org/officeDocument/2006/relationships/image" Target="../media/image5.svg"/><Relationship Id="rId15" Type="http://schemas.openxmlformats.org/officeDocument/2006/relationships/hyperlink" Target="https://twitter.com/guconnectinfo" TargetMode="External"/><Relationship Id="rId23" Type="http://schemas.openxmlformats.org/officeDocument/2006/relationships/image" Target="../media/image17.png"/><Relationship Id="rId28" Type="http://schemas.openxmlformats.org/officeDocument/2006/relationships/image" Target="../media/image21.png"/><Relationship Id="rId10" Type="http://schemas.openxmlformats.org/officeDocument/2006/relationships/hyperlink" Target="https://www.linkedin.com/company/23742475" TargetMode="External"/><Relationship Id="rId19"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0.svg"/><Relationship Id="rId22" Type="http://schemas.openxmlformats.org/officeDocument/2006/relationships/image" Target="../media/image16.svg"/><Relationship Id="rId27" Type="http://schemas.openxmlformats.org/officeDocument/2006/relationships/hyperlink" Target="https://guconnect.cor2ed.com/"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0"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00" name="Graphic 99">
            <a:extLst>
              <a:ext uri="{FF2B5EF4-FFF2-40B4-BE49-F238E27FC236}">
                <a16:creationId xmlns:a16="http://schemas.microsoft.com/office/drawing/2014/main" id="{73B8439E-66F9-944E-AC44-FA8D8EC25B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rgbClr val="C6573B"/>
                </a:solidFill>
                <a:latin typeface="Arial" panose="020B0604020202020204" pitchFamily="34" charset="0"/>
                <a:ea typeface="Calibri" charset="0"/>
                <a:cs typeface="Arial" panose="020B0604020202020204" pitchFamily="34" charset="0"/>
              </a:rPr>
              <a:t>Dr.</a:t>
            </a:r>
            <a:r>
              <a:rPr lang="en-GB" sz="1400" b="1" noProof="0" dirty="0">
                <a:solidFill>
                  <a:srgbClr val="C6573B"/>
                </a:solidFill>
                <a:latin typeface="Arial" panose="020B0604020202020204" pitchFamily="34" charset="0"/>
                <a:ea typeface="Calibri" charset="0"/>
                <a:cs typeface="Arial" panose="020B0604020202020204" pitchFamily="34" charset="0"/>
              </a:rPr>
              <a:t>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err="1">
                <a:ln>
                  <a:noFill/>
                </a:ln>
                <a:solidFill>
                  <a:srgbClr val="5D8298"/>
                </a:solidFill>
                <a:effectLst/>
                <a:uLnTx/>
                <a:uFillTx/>
                <a:latin typeface="Arial" panose="020B0604020202020204" pitchFamily="34" charset="0"/>
                <a:ea typeface="Calibri" charset="0"/>
                <a:cs typeface="Arial" panose="020B0604020202020204" pitchFamily="34" charset="0"/>
              </a:rPr>
              <a:t>Bodenackerstrasse</a:t>
            </a: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rgbClr val="C6573B"/>
                </a:solidFill>
                <a:latin typeface="Arial" panose="020B0604020202020204" pitchFamily="34" charset="0"/>
                <a:ea typeface="Calibri" charset="0"/>
                <a:cs typeface="Arial" panose="020B0604020202020204" pitchFamily="34" charset="0"/>
              </a:rPr>
              <a:t>Dr.</a:t>
            </a:r>
            <a:r>
              <a:rPr lang="en-GB" sz="1400" b="1" noProof="0" dirty="0">
                <a:solidFill>
                  <a:srgbClr val="C6573B"/>
                </a:solidFill>
                <a:latin typeface="Arial" panose="020B0604020202020204" pitchFamily="34" charset="0"/>
                <a:ea typeface="Calibri" charset="0"/>
                <a:cs typeface="Arial" panose="020B0604020202020204" pitchFamily="34" charset="0"/>
              </a:rPr>
              <a:t> </a:t>
            </a:r>
            <a:r>
              <a:rPr lang="en-GB" sz="1400" b="1" noProof="0" dirty="0" err="1">
                <a:solidFill>
                  <a:srgbClr val="C6573B"/>
                </a:solidFill>
                <a:latin typeface="Arial" panose="020B0604020202020204" pitchFamily="34" charset="0"/>
                <a:ea typeface="Calibri" charset="0"/>
                <a:cs typeface="Arial" panose="020B0604020202020204" pitchFamily="34" charset="0"/>
              </a:rPr>
              <a:t>Froukje</a:t>
            </a:r>
            <a:r>
              <a:rPr lang="en-GB" sz="1400" b="1" noProof="0" dirty="0">
                <a:solidFill>
                  <a:srgbClr val="C6573B"/>
                </a:solidFill>
                <a:latin typeface="Arial" panose="020B0604020202020204" pitchFamily="34" charset="0"/>
                <a:ea typeface="Calibri" charset="0"/>
                <a:cs typeface="Arial" panose="020B0604020202020204" pitchFamily="34" charset="0"/>
              </a:rPr>
              <a:t> </a:t>
            </a:r>
            <a:r>
              <a:rPr lang="en-GB" sz="1400" b="1" noProof="0" dirty="0" err="1">
                <a:solidFill>
                  <a:srgbClr val="C6573B"/>
                </a:solidFill>
                <a:latin typeface="Arial" panose="020B0604020202020204" pitchFamily="34" charset="0"/>
                <a:ea typeface="Calibri" charset="0"/>
                <a:cs typeface="Arial" panose="020B0604020202020204" pitchFamily="34" charset="0"/>
              </a:rPr>
              <a:t>Sosef</a:t>
            </a:r>
            <a:r>
              <a:rPr lang="en-GB" sz="1400" b="1" noProof="0" dirty="0">
                <a:solidFill>
                  <a:srgbClr val="C6573B"/>
                </a:solidFill>
                <a:latin typeface="Arial" panose="020B0604020202020204" pitchFamily="34" charset="0"/>
                <a:ea typeface="Calibri" charset="0"/>
                <a:cs typeface="Arial" panose="020B0604020202020204" pitchFamily="34" charset="0"/>
              </a:rPr>
              <a:t>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2343" y="4902641"/>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8"/>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9"/>
          <a:srcRect r="65695"/>
          <a:stretch/>
        </p:blipFill>
        <p:spPr>
          <a:xfrm>
            <a:off x="300854" y="1562275"/>
            <a:ext cx="3012116" cy="3756787"/>
          </a:xfrm>
          <a:prstGeom prst="rect">
            <a:avLst/>
          </a:prstGeom>
        </p:spPr>
      </p:pic>
      <p:sp>
        <p:nvSpPr>
          <p:cNvPr id="24" name="TextBox 23">
            <a:extLst>
              <a:ext uri="{FF2B5EF4-FFF2-40B4-BE49-F238E27FC236}">
                <a16:creationId xmlns:a16="http://schemas.microsoft.com/office/drawing/2014/main" id="{427872BE-4EBB-BA49-A46A-FC3A5E900913}"/>
              </a:ext>
            </a:extLst>
          </p:cNvPr>
          <p:cNvSpPr txBox="1"/>
          <p:nvPr userDrawn="1"/>
        </p:nvSpPr>
        <p:spPr>
          <a:xfrm>
            <a:off x="787050" y="5497848"/>
            <a:ext cx="2292622"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10"/>
              </a:rPr>
              <a:t>@GU CONNECT</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3491564"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11"/>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12"/>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12"/>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7989" y="6070903"/>
            <a:ext cx="306593" cy="306593"/>
          </a:xfrm>
          <a:prstGeom prst="rect">
            <a:avLst/>
          </a:prstGeom>
        </p:spPr>
      </p:pic>
      <p:sp>
        <p:nvSpPr>
          <p:cNvPr id="30" name="TextBox 29">
            <a:extLst>
              <a:ext uri="{FF2B5EF4-FFF2-40B4-BE49-F238E27FC236}">
                <a16:creationId xmlns:a16="http://schemas.microsoft.com/office/drawing/2014/main" id="{65C03111-CAAB-3D43-A9E6-ADA046B67BBD}"/>
              </a:ext>
            </a:extLst>
          </p:cNvPr>
          <p:cNvSpPr txBox="1"/>
          <p:nvPr userDrawn="1"/>
        </p:nvSpPr>
        <p:spPr>
          <a:xfrm>
            <a:off x="3501522" y="6033094"/>
            <a:ext cx="2101159"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Twitter </a:t>
            </a:r>
            <a:r>
              <a:rPr lang="en-GB" sz="1400" u="sng" dirty="0">
                <a:solidFill>
                  <a:schemeClr val="accent1"/>
                </a:solidFill>
                <a:latin typeface="Arial" panose="020B0604020202020204" pitchFamily="34" charset="0"/>
                <a:ea typeface="Aileron" charset="0"/>
                <a:cs typeface="Arial" panose="020B0604020202020204" pitchFamily="34" charset="0"/>
                <a:hlinkClick r:id="rId15">
                  <a:extLst>
                    <a:ext uri="{A12FA001-AC4F-418D-AE19-62706E023703}">
                      <ahyp:hlinkClr xmlns:ahyp="http://schemas.microsoft.com/office/drawing/2018/hyperlinkcolor" val="tx"/>
                    </a:ext>
                  </a:extLst>
                </a:hlinkClick>
              </a:rPr>
              <a:t>@guconnectinfo</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31" name="Rectangle 30">
            <a:hlinkClick r:id="rId15"/>
            <a:extLst>
              <a:ext uri="{FF2B5EF4-FFF2-40B4-BE49-F238E27FC236}">
                <a16:creationId xmlns:a16="http://schemas.microsoft.com/office/drawing/2014/main" id="{9A0346C0-EC87-3C4C-A17B-08C8B6C59587}"/>
              </a:ext>
            </a:extLst>
          </p:cNvPr>
          <p:cNvSpPr/>
          <p:nvPr userDrawn="1"/>
        </p:nvSpPr>
        <p:spPr>
          <a:xfrm>
            <a:off x="3083140" y="6004052"/>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723932" y="3054706"/>
            <a:ext cx="313184" cy="313184"/>
          </a:xfrm>
          <a:prstGeom prst="rect">
            <a:avLst/>
          </a:prstGeom>
        </p:spPr>
      </p:pic>
      <p:sp>
        <p:nvSpPr>
          <p:cNvPr id="62" name="TextBox 61">
            <a:extLst>
              <a:ext uri="{FF2B5EF4-FFF2-40B4-BE49-F238E27FC236}">
                <a16:creationId xmlns:a16="http://schemas.microsoft.com/office/drawing/2014/main" id="{C00B0601-CB6B-5749-B122-5A714818F535}"/>
              </a:ext>
            </a:extLst>
          </p:cNvPr>
          <p:cNvSpPr txBox="1"/>
          <p:nvPr userDrawn="1"/>
        </p:nvSpPr>
        <p:spPr>
          <a:xfrm>
            <a:off x="243413" y="4275367"/>
            <a:ext cx="2351584" cy="307777"/>
          </a:xfrm>
          <a:prstGeom prst="rect">
            <a:avLst/>
          </a:prstGeom>
          <a:noFill/>
        </p:spPr>
        <p:txBody>
          <a:bodyPr wrap="square" rtlCol="0">
            <a:spAutoFit/>
          </a:bodyPr>
          <a:lstStyle/>
          <a:p>
            <a:r>
              <a:rPr lang="en-GB" sz="1400" dirty="0">
                <a:solidFill>
                  <a:schemeClr val="tx2"/>
                </a:solidFill>
                <a:latin typeface="Arial" panose="020B0604020202020204" pitchFamily="34" charset="0"/>
                <a:ea typeface="Aileron" charset="0"/>
                <a:cs typeface="Arial" panose="020B0604020202020204" pitchFamily="34" charset="0"/>
              </a:rPr>
              <a:t>For more information visit</a:t>
            </a:r>
          </a:p>
        </p:txBody>
      </p:sp>
      <p:sp>
        <p:nvSpPr>
          <p:cNvPr id="64" name="TextBox 63">
            <a:extLst>
              <a:ext uri="{FF2B5EF4-FFF2-40B4-BE49-F238E27FC236}">
                <a16:creationId xmlns:a16="http://schemas.microsoft.com/office/drawing/2014/main" id="{5D6AD5DF-CDEC-4D4F-96AF-0D0CB3B81506}"/>
              </a:ext>
            </a:extLst>
          </p:cNvPr>
          <p:cNvSpPr txBox="1"/>
          <p:nvPr userDrawn="1"/>
        </p:nvSpPr>
        <p:spPr>
          <a:xfrm>
            <a:off x="5953126"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8"/>
              </a:rPr>
              <a:t>info@cor2ed</a:t>
            </a:r>
            <a:r>
              <a:rPr lang="en-GB" sz="1200" u="sng" dirty="0">
                <a:solidFill>
                  <a:schemeClr val="accent1"/>
                </a:solidFill>
                <a:latin typeface="Arial" panose="020B0604020202020204" pitchFamily="34" charset="0"/>
                <a:ea typeface="Aileron" charset="0"/>
                <a:cs typeface="Arial" panose="020B0604020202020204" pitchFamily="34" charset="0"/>
              </a:rPr>
              <a:t>.com</a:t>
            </a:r>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5583571" y="5510213"/>
            <a:ext cx="371377" cy="371377"/>
          </a:xfrm>
          <a:prstGeom prst="rect">
            <a:avLst/>
          </a:prstGeom>
        </p:spPr>
      </p:pic>
      <p:pic>
        <p:nvPicPr>
          <p:cNvPr id="67" name="Graphic 66">
            <a:extLst>
              <a:ext uri="{FF2B5EF4-FFF2-40B4-BE49-F238E27FC236}">
                <a16:creationId xmlns:a16="http://schemas.microsoft.com/office/drawing/2014/main" id="{7AC80E8D-BB58-544E-93AC-E1DD6BDB2718}"/>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3143403" y="6035310"/>
            <a:ext cx="373380" cy="373380"/>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143403"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16331" y="5510213"/>
            <a:ext cx="373380" cy="373380"/>
          </a:xfrm>
          <a:prstGeom prst="rect">
            <a:avLst/>
          </a:prstGeom>
        </p:spPr>
      </p:pic>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24401" y="1987144"/>
            <a:ext cx="313184" cy="313184"/>
          </a:xfrm>
          <a:prstGeom prst="rect">
            <a:avLst/>
          </a:prstGeom>
        </p:spPr>
      </p:pic>
      <p:sp>
        <p:nvSpPr>
          <p:cNvPr id="99" name="Rectangle 98">
            <a:hlinkClick r:id="rId18"/>
            <a:extLst>
              <a:ext uri="{FF2B5EF4-FFF2-40B4-BE49-F238E27FC236}">
                <a16:creationId xmlns:a16="http://schemas.microsoft.com/office/drawing/2014/main" id="{2A6480F3-532C-6543-85E7-0BC80B7701C0}"/>
              </a:ext>
            </a:extLst>
          </p:cNvPr>
          <p:cNvSpPr/>
          <p:nvPr userDrawn="1"/>
        </p:nvSpPr>
        <p:spPr>
          <a:xfrm>
            <a:off x="5558949" y="5464311"/>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Rectangle 100">
            <a:hlinkClick r:id="rId10"/>
            <a:extLst>
              <a:ext uri="{FF2B5EF4-FFF2-40B4-BE49-F238E27FC236}">
                <a16:creationId xmlns:a16="http://schemas.microsoft.com/office/drawing/2014/main" id="{271C9EA2-037E-9447-9A8A-CC48EEAF6E57}"/>
              </a:ext>
            </a:extLst>
          </p:cNvPr>
          <p:cNvSpPr/>
          <p:nvPr userDrawn="1"/>
        </p:nvSpPr>
        <p:spPr>
          <a:xfrm>
            <a:off x="358738" y="5475948"/>
            <a:ext cx="264413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3" name="Rectangle 102">
            <a:hlinkClick r:id="rId11"/>
            <a:extLst>
              <a:ext uri="{FF2B5EF4-FFF2-40B4-BE49-F238E27FC236}">
                <a16:creationId xmlns:a16="http://schemas.microsoft.com/office/drawing/2014/main" id="{F9B80F2A-9AF6-7C46-83DC-D13BDFBA94F0}"/>
              </a:ext>
            </a:extLst>
          </p:cNvPr>
          <p:cNvSpPr/>
          <p:nvPr userDrawn="1"/>
        </p:nvSpPr>
        <p:spPr>
          <a:xfrm>
            <a:off x="3083141" y="5480236"/>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02" name="Picture 101">
            <a:hlinkClick r:id="rId27"/>
            <a:extLst>
              <a:ext uri="{FF2B5EF4-FFF2-40B4-BE49-F238E27FC236}">
                <a16:creationId xmlns:a16="http://schemas.microsoft.com/office/drawing/2014/main" id="{B76D2DA4-835C-4549-994E-4D3AA181C260}"/>
              </a:ext>
            </a:extLst>
          </p:cNvPr>
          <p:cNvPicPr>
            <a:picLocks noChangeAspect="1"/>
          </p:cNvPicPr>
          <p:nvPr userDrawn="1"/>
        </p:nvPicPr>
        <p:blipFill rotWithShape="1">
          <a:blip r:embed="rId28"/>
          <a:srcRect l="1017" r="3425"/>
          <a:stretch/>
        </p:blipFill>
        <p:spPr>
          <a:xfrm>
            <a:off x="338534" y="4672831"/>
            <a:ext cx="1780806" cy="722140"/>
          </a:xfrm>
          <a:prstGeom prst="rect">
            <a:avLst/>
          </a:prstGeom>
        </p:spPr>
      </p:pic>
    </p:spTree>
  </p:cSld>
  <p:clrMapOvr>
    <a:masterClrMapping/>
  </p:clrMapOvr>
  <p:transition>
    <p:fade/>
  </p:transition>
  <p:extLst>
    <p:ext uri="{DCECCB84-F9BA-43D5-87BE-67443E8EF086}">
      <p15:sldGuideLst xmlns:p15="http://schemas.microsoft.com/office/powerpoint/2012/main">
        <p15:guide id="1" pos="274" userDrawn="1">
          <p15:clr>
            <a:srgbClr val="FBAE40"/>
          </p15:clr>
        </p15:guide>
        <p15:guide id="2" orient="horz" pos="548" userDrawn="1">
          <p15:clr>
            <a:srgbClr val="FBAE40"/>
          </p15:clr>
        </p15:guide>
        <p15:guide id="3" pos="147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B9135CB8-9CB4-036B-2F11-0C8B36822FC9}"/>
              </a:ext>
            </a:extLst>
          </p:cNvPr>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71778731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E95B24BC-BC56-FD4E-B9E0-A07C7B8EBB54}"/>
              </a:ext>
            </a:extLst>
          </p:cNvPr>
          <p:cNvSpPr/>
          <p:nvPr userDrawn="1"/>
        </p:nvSpPr>
        <p:spPr>
          <a:xfrm>
            <a:off x="9984432" y="259200"/>
            <a:ext cx="1872208" cy="649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Espace réservé du numéro de diapositive 6">
            <a:extLst>
              <a:ext uri="{FF2B5EF4-FFF2-40B4-BE49-F238E27FC236}">
                <a16:creationId xmlns:a16="http://schemas.microsoft.com/office/drawing/2014/main" id="{A72D82B5-E027-ABAB-185F-95AD9B57CA2B}"/>
              </a:ext>
            </a:extLst>
          </p:cNvPr>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59879610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3"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5"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2"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4"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6"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1" r:id="rId4"/>
    <p:sldLayoutId id="2147483658" r:id="rId5"/>
    <p:sldLayoutId id="2147483652" r:id="rId6"/>
    <p:sldLayoutId id="2147483657" r:id="rId7"/>
    <p:sldLayoutId id="2147483654" r:id="rId8"/>
    <p:sldLayoutId id="2147483655" r:id="rId9"/>
    <p:sldLayoutId id="2147483675" r:id="rId10"/>
    <p:sldLayoutId id="2147483676" r:id="rId11"/>
    <p:sldLayoutId id="2147483656" r:id="rId12"/>
    <p:sldLayoutId id="2147483678" r:id="rId13"/>
    <p:sldLayoutId id="2147483679" r:id="rId14"/>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guconnect.cor2ed.com/"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hyperlink" Target="https://guconnect.cor2ed.com/"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36837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C3EEC-7BE9-CEF0-E86B-2726096E624D}"/>
              </a:ext>
            </a:extLst>
          </p:cNvPr>
          <p:cNvSpPr>
            <a:spLocks noGrp="1"/>
          </p:cNvSpPr>
          <p:nvPr>
            <p:ph sz="quarter" idx="12"/>
          </p:nvPr>
        </p:nvSpPr>
        <p:spPr>
          <a:xfrm>
            <a:off x="620713" y="1425575"/>
            <a:ext cx="10963275" cy="1355353"/>
          </a:xfrm>
        </p:spPr>
        <p:txBody>
          <a:bodyPr/>
          <a:lstStyle/>
          <a:p>
            <a:r>
              <a:rPr lang="en-GB" dirty="0"/>
              <a:t>For patients with mRCC, adding the PD-L1 inhibitor atezolizumab to cabozantinib did not improve clinical outcomes compared with treatment with cabozantinib alone </a:t>
            </a:r>
          </a:p>
          <a:p>
            <a:r>
              <a:rPr lang="en-GB" dirty="0"/>
              <a:t>Higher toxicities were also observed in the combination arm</a:t>
            </a: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0963199" cy="864000"/>
          </a:xfrm>
        </p:spPr>
        <p:txBody>
          <a:bodyPr/>
          <a:lstStyle/>
          <a:p>
            <a:r>
              <a:rPr lang="en-GB" dirty="0"/>
              <a:t>CONTACT-03: summary</a:t>
            </a:r>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a:xfrm>
            <a:off x="620183" y="6356351"/>
            <a:ext cx="10180339" cy="365125"/>
          </a:xfrm>
        </p:spPr>
        <p:txBody>
          <a:bodyPr/>
          <a:lstStyle/>
          <a:p>
            <a:r>
              <a:rPr lang="en-GB" dirty="0">
                <a:solidFill>
                  <a:schemeClr val="tx2"/>
                </a:solidFill>
              </a:rPr>
              <a:t>mRCC, metastatic renal cell carcinoma; PD1, programmed cell death protein 1; PD-L1, programmed death-ligand 1</a:t>
            </a:r>
          </a:p>
          <a:p>
            <a:r>
              <a:rPr lang="en-GB" dirty="0">
                <a:solidFill>
                  <a:schemeClr val="tx2"/>
                </a:solidFill>
              </a:rPr>
              <a:t>Choueiri T, et al. J Clin Oncol. 2023;41 (suppl 17): abstr LBA4500 (ASCO 2023 oral presentation)</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a:xfrm>
            <a:off x="10512491" y="6356351"/>
            <a:ext cx="1069909" cy="365125"/>
          </a:xfrm>
        </p:spPr>
        <p:txBody>
          <a:bodyPr/>
          <a:lstStyle/>
          <a:p>
            <a:fld id="{FCE43C0F-8A7B-3A4B-9DB5-B3472E36E833}" type="slidenum">
              <a:rPr lang="en-GB" smtClean="0"/>
              <a:pPr/>
              <a:t>10</a:t>
            </a:fld>
            <a:endParaRPr lang="en-GB" dirty="0"/>
          </a:p>
        </p:txBody>
      </p:sp>
      <p:sp>
        <p:nvSpPr>
          <p:cNvPr id="5" name="TextBox 4">
            <a:extLst>
              <a:ext uri="{FF2B5EF4-FFF2-40B4-BE49-F238E27FC236}">
                <a16:creationId xmlns:a16="http://schemas.microsoft.com/office/drawing/2014/main" id="{8B2262C8-390E-F5A9-0613-466679041EB0}"/>
              </a:ext>
            </a:extLst>
          </p:cNvPr>
          <p:cNvSpPr txBox="1"/>
          <p:nvPr/>
        </p:nvSpPr>
        <p:spPr>
          <a:xfrm>
            <a:off x="1391477" y="3083328"/>
            <a:ext cx="9409046" cy="1833936"/>
          </a:xfrm>
          <a:prstGeom prst="rect">
            <a:avLst/>
          </a:prstGeom>
          <a:solidFill>
            <a:schemeClr val="bg1"/>
          </a:solidFill>
          <a:ln w="28575">
            <a:solidFill>
              <a:schemeClr val="accent1"/>
            </a:solidFill>
          </a:ln>
        </p:spPr>
        <p:txBody>
          <a:bodyPr wrap="square" lIns="288000" tIns="108000" rIns="288000" bIns="108000" rtlCol="0">
            <a:spAutoFit/>
          </a:bodyPr>
          <a:lstStyle/>
          <a:p>
            <a:pPr>
              <a:spcBef>
                <a:spcPts val="600"/>
              </a:spcBef>
            </a:pPr>
            <a:r>
              <a:rPr lang="en-GB" sz="2000" b="1" u="sng" dirty="0">
                <a:solidFill>
                  <a:schemeClr val="accent1"/>
                </a:solidFill>
                <a:latin typeface="Arial" panose="020B0604020202020204" pitchFamily="34" charset="0"/>
                <a:ea typeface="Aileron" charset="0"/>
                <a:cs typeface="Arial" panose="020B0604020202020204" pitchFamily="34" charset="0"/>
              </a:rPr>
              <a:t>Clinical Perspective</a:t>
            </a:r>
          </a:p>
          <a:p>
            <a:pPr marL="342900" indent="-342900">
              <a:spcBef>
                <a:spcPts val="600"/>
              </a:spcBef>
              <a:buClr>
                <a:schemeClr val="accent1"/>
              </a:buClr>
              <a:buFont typeface="Arial" panose="020B0604020202020204" pitchFamily="34" charset="0"/>
              <a:buChar char="•"/>
            </a:pPr>
            <a:r>
              <a:rPr lang="en-GB" sz="2000" b="1" dirty="0">
                <a:solidFill>
                  <a:schemeClr val="tx2"/>
                </a:solidFill>
                <a:latin typeface="Arial" panose="020B0604020202020204" pitchFamily="34" charset="0"/>
                <a:cs typeface="Arial" panose="020B0604020202020204" pitchFamily="34" charset="0"/>
              </a:rPr>
              <a:t>CONTACT-03 is the first randomised, phase 3 oncology trial to test the benefit of PD-(L)1 inhibitor continuation by direct addition to a standard control arm; the results prompt caution with this approach in other cancers</a:t>
            </a:r>
          </a:p>
        </p:txBody>
      </p:sp>
    </p:spTree>
    <p:extLst>
      <p:ext uri="{BB962C8B-B14F-4D97-AF65-F5344CB8AC3E}">
        <p14:creationId xmlns:p14="http://schemas.microsoft.com/office/powerpoint/2010/main" val="56079695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16F2C6-2685-A8F4-AF6C-F8C2F503EBE0}"/>
              </a:ext>
            </a:extLst>
          </p:cNvPr>
          <p:cNvSpPr>
            <a:spLocks noGrp="1"/>
          </p:cNvSpPr>
          <p:nvPr>
            <p:ph type="sldNum" sz="quarter" idx="4"/>
          </p:nvPr>
        </p:nvSpPr>
        <p:spPr/>
        <p:txBody>
          <a:bodyPr/>
          <a:lstStyle/>
          <a:p>
            <a:fld id="{FCE43C0F-8A7B-3A4B-9DB5-B3472E36E833}" type="slidenum">
              <a:rPr lang="en-GB" smtClean="0"/>
              <a:pPr/>
              <a:t>11</a:t>
            </a:fld>
            <a:endParaRPr lang="en-GB" dirty="0"/>
          </a:p>
        </p:txBody>
      </p:sp>
      <p:sp>
        <p:nvSpPr>
          <p:cNvPr id="3" name="Title 2">
            <a:extLst>
              <a:ext uri="{FF2B5EF4-FFF2-40B4-BE49-F238E27FC236}">
                <a16:creationId xmlns:a16="http://schemas.microsoft.com/office/drawing/2014/main" id="{4A3091E8-B7D0-3CF1-32BE-2084535C7A33}"/>
              </a:ext>
            </a:extLst>
          </p:cNvPr>
          <p:cNvSpPr>
            <a:spLocks noGrp="1"/>
          </p:cNvSpPr>
          <p:nvPr>
            <p:ph type="title"/>
          </p:nvPr>
        </p:nvSpPr>
        <p:spPr/>
        <p:txBody>
          <a:bodyPr/>
          <a:lstStyle/>
          <a:p>
            <a:r>
              <a:rPr lang="en-GB" kern="100" dirty="0">
                <a:effectLst/>
                <a:ea typeface="Calibri" panose="020F0502020204030204" pitchFamily="34" charset="0"/>
              </a:rPr>
              <a:t>Pembrolizumab plus axitinib versus sunitinib as first-line therapy for advanced </a:t>
            </a:r>
            <a:r>
              <a:rPr lang="en-GB" kern="100" cap="none" dirty="0">
                <a:effectLst/>
                <a:ea typeface="Calibri" panose="020F0502020204030204" pitchFamily="34" charset="0"/>
              </a:rPr>
              <a:t>cc</a:t>
            </a:r>
            <a:r>
              <a:rPr lang="en-GB" kern="100" dirty="0">
                <a:effectLst/>
                <a:ea typeface="Calibri" panose="020F0502020204030204" pitchFamily="34" charset="0"/>
              </a:rPr>
              <a:t>rcc: 5-year analysis of KEYNOTE-426</a:t>
            </a:r>
            <a:br>
              <a:rPr lang="en-GB" sz="1800" kern="100" dirty="0">
                <a:effectLst/>
                <a:ea typeface="Calibri" panose="020F0502020204030204" pitchFamily="34" charset="0"/>
              </a:rPr>
            </a:br>
            <a:endParaRPr lang="en-GB" dirty="0"/>
          </a:p>
        </p:txBody>
      </p:sp>
      <p:sp>
        <p:nvSpPr>
          <p:cNvPr id="4" name="Subtitle 3">
            <a:extLst>
              <a:ext uri="{FF2B5EF4-FFF2-40B4-BE49-F238E27FC236}">
                <a16:creationId xmlns:a16="http://schemas.microsoft.com/office/drawing/2014/main" id="{A2CC7996-2A15-BA31-2F02-2328A523A5AE}"/>
              </a:ext>
            </a:extLst>
          </p:cNvPr>
          <p:cNvSpPr>
            <a:spLocks noGrp="1"/>
          </p:cNvSpPr>
          <p:nvPr>
            <p:ph type="subTitle" idx="1"/>
          </p:nvPr>
        </p:nvSpPr>
        <p:spPr/>
        <p:txBody>
          <a:bodyPr/>
          <a:lstStyle/>
          <a:p>
            <a:r>
              <a:rPr lang="en-GB" sz="2400" b="1" kern="100" dirty="0">
                <a:effectLst/>
                <a:ea typeface="Calibri" panose="020F0502020204030204" pitchFamily="34" charset="0"/>
              </a:rPr>
              <a:t>Rini B, et al</a:t>
            </a:r>
            <a:r>
              <a:rPr lang="en-GB" sz="2400" b="1" kern="100" dirty="0">
                <a:ea typeface="Calibri" panose="020F0502020204030204" pitchFamily="34" charset="0"/>
              </a:rPr>
              <a:t>. ASCO 2023. </a:t>
            </a:r>
            <a:r>
              <a:rPr lang="en-GB" sz="2400" b="1" kern="100" dirty="0">
                <a:effectLst/>
                <a:ea typeface="Calibri" panose="020F0502020204030204" pitchFamily="34" charset="0"/>
              </a:rPr>
              <a:t>Abstract #LBA4501 </a:t>
            </a:r>
          </a:p>
          <a:p>
            <a:endParaRPr lang="en-GB" dirty="0"/>
          </a:p>
        </p:txBody>
      </p:sp>
      <p:sp>
        <p:nvSpPr>
          <p:cNvPr id="5" name="Content Placeholder 4">
            <a:extLst>
              <a:ext uri="{FF2B5EF4-FFF2-40B4-BE49-F238E27FC236}">
                <a16:creationId xmlns:a16="http://schemas.microsoft.com/office/drawing/2014/main" id="{4979E494-6ABD-A7E3-8151-59EDCCF93306}"/>
              </a:ext>
            </a:extLst>
          </p:cNvPr>
          <p:cNvSpPr>
            <a:spLocks noGrp="1"/>
          </p:cNvSpPr>
          <p:nvPr>
            <p:ph sz="quarter" idx="15"/>
          </p:nvPr>
        </p:nvSpPr>
        <p:spPr/>
        <p:txBody>
          <a:bodyPr/>
          <a:lstStyle/>
          <a:p>
            <a:r>
              <a:rPr lang="en-GB" dirty="0"/>
              <a:t>ccRCC, clear cell renal cell carcinoma</a:t>
            </a:r>
          </a:p>
        </p:txBody>
      </p:sp>
    </p:spTree>
    <p:extLst>
      <p:ext uri="{BB962C8B-B14F-4D97-AF65-F5344CB8AC3E}">
        <p14:creationId xmlns:p14="http://schemas.microsoft.com/office/powerpoint/2010/main" val="205164557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C3EEC-7BE9-CEF0-E86B-2726096E624D}"/>
              </a:ext>
            </a:extLst>
          </p:cNvPr>
          <p:cNvSpPr>
            <a:spLocks noGrp="1"/>
          </p:cNvSpPr>
          <p:nvPr>
            <p:ph sz="quarter" idx="12"/>
          </p:nvPr>
        </p:nvSpPr>
        <p:spPr>
          <a:xfrm>
            <a:off x="620184" y="987684"/>
            <a:ext cx="10963200" cy="4525200"/>
          </a:xfrm>
        </p:spPr>
        <p:txBody>
          <a:bodyPr/>
          <a:lstStyle/>
          <a:p>
            <a:r>
              <a:rPr lang="en-GB" sz="1800" b="0" i="0" dirty="0">
                <a:solidFill>
                  <a:schemeClr val="tx2"/>
                </a:solidFill>
                <a:effectLst/>
              </a:rPr>
              <a:t>At the first interim analysis of the randomised, open-label, phase 3 KEYNOTE-426 study, first-line pembrolizumab + axitinib showed statistically significant OS, PFS, and ORR over sunitinib for advanced ccRCC </a:t>
            </a:r>
          </a:p>
          <a:p>
            <a:r>
              <a:rPr lang="en-GB" sz="1800" b="0" i="0" dirty="0">
                <a:solidFill>
                  <a:schemeClr val="tx2"/>
                </a:solidFill>
                <a:effectLst/>
              </a:rPr>
              <a:t>Long-term results after a median follow-up of 67 months (minimum 60 months) are reported</a:t>
            </a:r>
            <a:endParaRPr lang="en-GB" sz="1800" dirty="0">
              <a:solidFill>
                <a:schemeClr val="tx2"/>
              </a:solidFill>
            </a:endParaRP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lstStyle/>
          <a:p>
            <a:r>
              <a:rPr lang="en-GB" dirty="0"/>
              <a:t>Keynote-426: background and study design</a:t>
            </a:r>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a:xfrm>
            <a:off x="620183" y="6165304"/>
            <a:ext cx="10876417" cy="365125"/>
          </a:xfrm>
        </p:spPr>
        <p:txBody>
          <a:bodyPr/>
          <a:lstStyle/>
          <a:p>
            <a:pPr>
              <a:spcAft>
                <a:spcPts val="300"/>
              </a:spcAft>
            </a:pPr>
            <a:r>
              <a:rPr lang="en-GB" sz="1050" b="0" i="0" dirty="0">
                <a:solidFill>
                  <a:schemeClr val="tx2"/>
                </a:solidFill>
                <a:effectLst/>
              </a:rPr>
              <a:t>BICR, blinded central independent review; (cc)RCC, (clear cell) renal cell carcinoma; DoR, duration of response; IMDC, International Metastatic RCC Database Consortium; ITT, intention-to-treat; IV, intravenously; ORR, objective response rate; OS, overall survival; PFS, progression</a:t>
            </a:r>
            <a:r>
              <a:rPr lang="en-GB" sz="1050" dirty="0">
                <a:solidFill>
                  <a:schemeClr val="tx2"/>
                </a:solidFill>
              </a:rPr>
              <a:t>-free survival; </a:t>
            </a:r>
            <a:r>
              <a:rPr lang="en-GB" sz="1050" b="0" i="0" dirty="0">
                <a:solidFill>
                  <a:schemeClr val="tx2"/>
                </a:solidFill>
                <a:effectLst/>
              </a:rPr>
              <a:t>Q3W, every 3 weeks; R, randomised; </a:t>
            </a:r>
            <a:r>
              <a:rPr lang="en-GB" sz="1050" dirty="0">
                <a:solidFill>
                  <a:schemeClr val="tx2"/>
                </a:solidFill>
              </a:rPr>
              <a:t>RECIST v1.1, Response Evaluation Criteria in Solid Tumours version 1.1; </a:t>
            </a:r>
            <a:r>
              <a:rPr lang="en-GB" sz="1050" b="0" i="0" dirty="0">
                <a:solidFill>
                  <a:schemeClr val="tx2"/>
                </a:solidFill>
                <a:effectLst/>
              </a:rPr>
              <a:t>RoW, rest of world</a:t>
            </a:r>
            <a:endParaRPr lang="en-GB" sz="1050" dirty="0">
              <a:solidFill>
                <a:schemeClr val="tx2"/>
              </a:solidFill>
              <a:highlight>
                <a:srgbClr val="FFFF00"/>
              </a:highlight>
            </a:endParaRPr>
          </a:p>
          <a:p>
            <a:pPr>
              <a:spcAft>
                <a:spcPts val="300"/>
              </a:spcAft>
            </a:pPr>
            <a:r>
              <a:rPr lang="en-GB" sz="1050" b="0" i="0" dirty="0">
                <a:solidFill>
                  <a:schemeClr val="tx2"/>
                </a:solidFill>
                <a:effectLst/>
              </a:rPr>
              <a:t>Rini B, et al. J Clin </a:t>
            </a:r>
            <a:r>
              <a:rPr lang="en-GB" sz="1050" dirty="0">
                <a:solidFill>
                  <a:schemeClr val="tx2"/>
                </a:solidFill>
              </a:rPr>
              <a:t>Oncol. 2023;41 (</a:t>
            </a:r>
            <a:r>
              <a:rPr lang="en-GB" sz="1050" b="0" i="0" dirty="0">
                <a:solidFill>
                  <a:schemeClr val="tx2"/>
                </a:solidFill>
                <a:effectLst/>
              </a:rPr>
              <a:t>suppl 17)</a:t>
            </a:r>
            <a:r>
              <a:rPr lang="en-GB" sz="1050" dirty="0">
                <a:solidFill>
                  <a:schemeClr val="tx2"/>
                </a:solidFill>
              </a:rPr>
              <a:t>:</a:t>
            </a:r>
            <a:r>
              <a:rPr lang="en-GB" sz="1050" b="0" i="0" dirty="0">
                <a:solidFill>
                  <a:schemeClr val="tx2"/>
                </a:solidFill>
                <a:effectLst/>
              </a:rPr>
              <a:t> abstr LBA4501 (ASCO 2023 oral presentation)</a:t>
            </a:r>
            <a:endParaRPr lang="en-GB" sz="1050" dirty="0">
              <a:solidFill>
                <a:schemeClr val="tx2"/>
              </a:solidFill>
            </a:endParaRP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a:prstGeom prst="rect">
            <a:avLst/>
          </a:prstGeom>
        </p:spPr>
        <p:txBody>
          <a:bodyPr/>
          <a:lstStyle/>
          <a:p>
            <a:fld id="{FCE43C0F-8A7B-3A4B-9DB5-B3472E36E833}" type="slidenum">
              <a:rPr lang="en-GB" smtClean="0"/>
              <a:pPr/>
              <a:t>12</a:t>
            </a:fld>
            <a:endParaRPr lang="en-GB" dirty="0"/>
          </a:p>
        </p:txBody>
      </p:sp>
      <p:sp>
        <p:nvSpPr>
          <p:cNvPr id="5" name="Rounded Rectangle 12">
            <a:extLst>
              <a:ext uri="{FF2B5EF4-FFF2-40B4-BE49-F238E27FC236}">
                <a16:creationId xmlns:a16="http://schemas.microsoft.com/office/drawing/2014/main" id="{246D2C38-8FCE-FFE7-68F6-995770AA4053}"/>
              </a:ext>
            </a:extLst>
          </p:cNvPr>
          <p:cNvSpPr/>
          <p:nvPr/>
        </p:nvSpPr>
        <p:spPr>
          <a:xfrm>
            <a:off x="7108721" y="2482747"/>
            <a:ext cx="4032000" cy="936000"/>
          </a:xfrm>
          <a:prstGeom prst="roundRect">
            <a:avLst>
              <a:gd name="adj" fmla="val 14077"/>
            </a:avLst>
          </a:prstGeom>
          <a:solidFill>
            <a:schemeClr val="tx2"/>
          </a:solidFill>
          <a:ln w="28575">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marL="0" marR="0" lvl="0" indent="0" algn="ctr" defTabSz="457200" rtl="0" eaLnBrk="1" fontAlgn="base" latinLnBrk="0" hangingPunct="1">
              <a:lnSpc>
                <a:spcPct val="100000"/>
              </a:lnSpc>
              <a:spcBef>
                <a:spcPts val="600"/>
              </a:spcBef>
              <a:spcAft>
                <a:spcPct val="0"/>
              </a:spcAft>
              <a:buClrTx/>
              <a:buSzTx/>
              <a:buFontTx/>
              <a:buNone/>
              <a:tabLst/>
              <a:defRPr/>
            </a:pPr>
            <a:r>
              <a:rPr kumimoji="0" lang="en-GB" sz="12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Pembrolizumab 200 mg IV Q3W for up to</a:t>
            </a:r>
            <a:br>
              <a:rPr kumimoji="0" lang="en-GB" sz="12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2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35 cycles (approximately 2 years)</a:t>
            </a:r>
            <a:br>
              <a:rPr kumimoji="0" lang="en-GB" sz="12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br>
            <a:r>
              <a:rPr lang="en-GB" sz="1200" b="1" dirty="0">
                <a:solidFill>
                  <a:srgbClr val="FFFFFF"/>
                </a:solidFill>
                <a:latin typeface="Arial" panose="020B0604020202020204" pitchFamily="34" charset="0"/>
                <a:cs typeface="Arial" panose="020B0604020202020204" pitchFamily="34" charset="0"/>
              </a:rPr>
              <a:t>+</a:t>
            </a:r>
            <a:br>
              <a:rPr lang="en-GB" sz="1200" b="1" dirty="0">
                <a:solidFill>
                  <a:srgbClr val="FFFFFF"/>
                </a:solidFill>
                <a:latin typeface="Arial" panose="020B0604020202020204" pitchFamily="34" charset="0"/>
                <a:cs typeface="Arial" panose="020B0604020202020204" pitchFamily="34" charset="0"/>
              </a:rPr>
            </a:br>
            <a:r>
              <a:rPr lang="en-GB" sz="1200" b="1" dirty="0">
                <a:solidFill>
                  <a:srgbClr val="FFFFFF"/>
                </a:solidFill>
                <a:latin typeface="Arial" panose="020B0604020202020204" pitchFamily="34" charset="0"/>
                <a:cs typeface="Arial" panose="020B0604020202020204" pitchFamily="34" charset="0"/>
              </a:rPr>
              <a:t>a</a:t>
            </a:r>
            <a:r>
              <a:rPr kumimoji="0" lang="en-GB" sz="12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xitinib 5 mg orally twice daily</a:t>
            </a:r>
            <a:r>
              <a:rPr kumimoji="0" lang="en-GB" sz="1200" b="1" i="0" u="none" strike="noStrike" kern="1200" cap="none" spc="0" normalizeH="0" baseline="30000" dirty="0">
                <a:ln>
                  <a:noFill/>
                </a:ln>
                <a:solidFill>
                  <a:srgbClr val="FFFFFF"/>
                </a:solidFill>
                <a:effectLst/>
                <a:uLnTx/>
                <a:uFillTx/>
                <a:latin typeface="Arial" panose="020B0604020202020204" pitchFamily="34" charset="0"/>
                <a:ea typeface="+mn-ea"/>
                <a:cs typeface="Arial" panose="020B0604020202020204" pitchFamily="34" charset="0"/>
              </a:rPr>
              <a:t>a</a:t>
            </a:r>
            <a:r>
              <a:rPr kumimoji="0" lang="en-GB" sz="12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 </a:t>
            </a:r>
            <a:endParaRPr kumimoji="0" lang="en-GB" sz="1200" b="1"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 name="Line 5">
            <a:extLst>
              <a:ext uri="{FF2B5EF4-FFF2-40B4-BE49-F238E27FC236}">
                <a16:creationId xmlns:a16="http://schemas.microsoft.com/office/drawing/2014/main" id="{02D529B7-55CC-246B-31F9-9320A30D749B}"/>
              </a:ext>
            </a:extLst>
          </p:cNvPr>
          <p:cNvSpPr>
            <a:spLocks noChangeShapeType="1"/>
          </p:cNvSpPr>
          <p:nvPr/>
        </p:nvSpPr>
        <p:spPr bwMode="auto">
          <a:xfrm>
            <a:off x="4655840" y="3462155"/>
            <a:ext cx="1944216" cy="0"/>
          </a:xfrm>
          <a:prstGeom prst="line">
            <a:avLst/>
          </a:prstGeom>
          <a:noFill/>
          <a:ln w="28575" cmpd="sng">
            <a:solidFill>
              <a:schemeClr val="accent6"/>
            </a:solidFill>
            <a:round/>
            <a:headEnd type="none" w="med" len="med"/>
            <a:tailEnd type="non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ounded Rectangle 14">
            <a:extLst>
              <a:ext uri="{FF2B5EF4-FFF2-40B4-BE49-F238E27FC236}">
                <a16:creationId xmlns:a16="http://schemas.microsoft.com/office/drawing/2014/main" id="{73581993-0D49-5310-B97A-C06C49014EDB}"/>
              </a:ext>
            </a:extLst>
          </p:cNvPr>
          <p:cNvSpPr/>
          <p:nvPr/>
        </p:nvSpPr>
        <p:spPr>
          <a:xfrm>
            <a:off x="942441" y="2852936"/>
            <a:ext cx="4247977" cy="1231325"/>
          </a:xfrm>
          <a:prstGeom prst="roundRect">
            <a:avLst>
              <a:gd name="adj" fmla="val 9253"/>
            </a:avLst>
          </a:prstGeom>
          <a:solidFill>
            <a:schemeClr val="bg1"/>
          </a:solidFill>
          <a:ln>
            <a:solidFill>
              <a:schemeClr val="accent6"/>
            </a:solid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marL="0" marR="0" lvl="0" indent="0" algn="l" defTabSz="457200" rtl="0" eaLnBrk="1" fontAlgn="auto" latinLnBrk="0" hangingPunct="1">
              <a:spcBef>
                <a:spcPts val="0"/>
              </a:spcBef>
              <a:spcAft>
                <a:spcPts val="300"/>
              </a:spcAft>
              <a:buClr>
                <a:srgbClr val="03C74F"/>
              </a:buClr>
              <a:buSzTx/>
              <a:buFontTx/>
              <a:buNone/>
              <a:tabLst/>
              <a:defRPr/>
            </a:pPr>
            <a:r>
              <a:rPr kumimoji="0" lang="en-GB" sz="1200" b="1" i="0" u="none" strike="noStrike" kern="1200" cap="none" spc="0" normalizeH="0" baseline="0" dirty="0">
                <a:ln>
                  <a:noFill/>
                </a:ln>
                <a:solidFill>
                  <a:schemeClr val="accent1"/>
                </a:solidFill>
                <a:effectLst/>
                <a:uLnTx/>
                <a:uFillTx/>
                <a:latin typeface="Arial" panose="020B0604020202020204" pitchFamily="34" charset="0"/>
                <a:ea typeface="ＭＳ Ｐゴシック" charset="-128"/>
                <a:cs typeface="Arial" panose="020B0604020202020204" pitchFamily="34" charset="0"/>
              </a:rPr>
              <a:t>Key eligibility criteria:</a:t>
            </a:r>
          </a:p>
          <a:p>
            <a:pPr marL="174625" marR="0" lvl="0" indent="-174625" algn="l" defTabSz="457200" rtl="0" eaLnBrk="1" fontAlgn="auto" latinLnBrk="0" hangingPunct="1">
              <a:spcBef>
                <a:spcPts val="0"/>
              </a:spcBef>
              <a:spcAft>
                <a:spcPts val="300"/>
              </a:spcAft>
              <a:buClr>
                <a:schemeClr val="accent1"/>
              </a:buClr>
              <a:buSzTx/>
              <a:buFont typeface="Arial"/>
              <a:buChar char="•"/>
              <a:tabLst/>
              <a:defRPr/>
            </a:pPr>
            <a:r>
              <a:rPr kumimoji="0" lang="en-GB" sz="1200" b="0" i="0" u="none" strike="noStrike" kern="1200" cap="none" spc="0" normalizeH="0" baseline="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Newly diagnosed or recurrent stage IV clear cell RCC</a:t>
            </a:r>
          </a:p>
          <a:p>
            <a:pPr marL="174625" marR="0" lvl="0" indent="-174625" algn="l" defTabSz="457200" rtl="0" eaLnBrk="1" fontAlgn="auto" latinLnBrk="0" hangingPunct="1">
              <a:spcBef>
                <a:spcPts val="0"/>
              </a:spcBef>
              <a:spcAft>
                <a:spcPts val="300"/>
              </a:spcAft>
              <a:buClr>
                <a:schemeClr val="accent1"/>
              </a:buClr>
              <a:buSzTx/>
              <a:buFont typeface="Arial"/>
              <a:buChar char="•"/>
              <a:tabLst/>
              <a:defRPr/>
            </a:pPr>
            <a:r>
              <a:rPr lang="en-GB" sz="1200" dirty="0">
                <a:solidFill>
                  <a:srgbClr val="000000"/>
                </a:solidFill>
                <a:latin typeface="Arial" panose="020B0604020202020204" pitchFamily="34" charset="0"/>
                <a:ea typeface="ＭＳ Ｐゴシック" charset="-128"/>
                <a:cs typeface="Arial" panose="020B0604020202020204" pitchFamily="34" charset="0"/>
              </a:rPr>
              <a:t>No previous systemic treatment for advanced disease</a:t>
            </a:r>
          </a:p>
          <a:p>
            <a:pPr marL="174625" marR="0" lvl="0" indent="-174625" algn="l" defTabSz="457200" rtl="0" eaLnBrk="1" fontAlgn="auto" latinLnBrk="0" hangingPunct="1">
              <a:spcBef>
                <a:spcPts val="0"/>
              </a:spcBef>
              <a:spcAft>
                <a:spcPts val="300"/>
              </a:spcAft>
              <a:buClr>
                <a:schemeClr val="accent1"/>
              </a:buClr>
              <a:buSzTx/>
              <a:buFont typeface="Arial"/>
              <a:buChar char="•"/>
              <a:tabLst/>
              <a:defRPr/>
            </a:pPr>
            <a:r>
              <a:rPr kumimoji="0" lang="en-GB" sz="1200" b="0" i="0" u="none" strike="noStrike" kern="1200" cap="none" spc="0" normalizeH="0" baseline="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Measurable disease per RECIST v1.1</a:t>
            </a:r>
            <a:endParaRPr kumimoji="0" lang="en-GB" sz="1100" b="0" i="0" u="none" strike="noStrike" kern="1200" cap="none" spc="0" normalizeH="0" baseline="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 name="Line 5">
            <a:extLst>
              <a:ext uri="{FF2B5EF4-FFF2-40B4-BE49-F238E27FC236}">
                <a16:creationId xmlns:a16="http://schemas.microsoft.com/office/drawing/2014/main" id="{B35FA77A-1283-6AD4-E874-DE42BFBDE885}"/>
              </a:ext>
            </a:extLst>
          </p:cNvPr>
          <p:cNvSpPr>
            <a:spLocks noChangeShapeType="1"/>
          </p:cNvSpPr>
          <p:nvPr/>
        </p:nvSpPr>
        <p:spPr bwMode="auto">
          <a:xfrm>
            <a:off x="6588000" y="2950747"/>
            <a:ext cx="504000" cy="0"/>
          </a:xfrm>
          <a:prstGeom prst="line">
            <a:avLst/>
          </a:prstGeom>
          <a:noFill/>
          <a:ln w="28575" cmpd="sng">
            <a:solidFill>
              <a:schemeClr val="accent6"/>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Line 5">
            <a:extLst>
              <a:ext uri="{FF2B5EF4-FFF2-40B4-BE49-F238E27FC236}">
                <a16:creationId xmlns:a16="http://schemas.microsoft.com/office/drawing/2014/main" id="{1604EE23-151A-7657-C8E6-F54F60AE14AE}"/>
              </a:ext>
            </a:extLst>
          </p:cNvPr>
          <p:cNvSpPr>
            <a:spLocks noChangeShapeType="1"/>
          </p:cNvSpPr>
          <p:nvPr/>
        </p:nvSpPr>
        <p:spPr bwMode="auto">
          <a:xfrm rot="16200000">
            <a:off x="6155839" y="3384493"/>
            <a:ext cx="890138" cy="0"/>
          </a:xfrm>
          <a:prstGeom prst="line">
            <a:avLst/>
          </a:prstGeom>
          <a:noFill/>
          <a:ln w="27686" cmpd="sng">
            <a:solidFill>
              <a:schemeClr val="accent6"/>
            </a:solidFill>
            <a:round/>
            <a:headEnd type="none" w="med" len="med"/>
            <a:tailEnd type="non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Rounded Rectangle 14">
            <a:extLst>
              <a:ext uri="{FF2B5EF4-FFF2-40B4-BE49-F238E27FC236}">
                <a16:creationId xmlns:a16="http://schemas.microsoft.com/office/drawing/2014/main" id="{127EE4C1-5872-39DC-21FC-5EBA6BA79673}"/>
              </a:ext>
            </a:extLst>
          </p:cNvPr>
          <p:cNvSpPr/>
          <p:nvPr/>
        </p:nvSpPr>
        <p:spPr>
          <a:xfrm>
            <a:off x="6595729" y="4257216"/>
            <a:ext cx="4544992" cy="1116000"/>
          </a:xfrm>
          <a:prstGeom prst="roundRect">
            <a:avLst>
              <a:gd name="adj" fmla="val 10213"/>
            </a:avLst>
          </a:prstGeom>
          <a:solidFill>
            <a:schemeClr val="accent6"/>
          </a:solidFill>
          <a:ln>
            <a:no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144000" tIns="45718" rIns="72000" bIns="45718" anchor="ctr"/>
          <a:lstStyle/>
          <a:p>
            <a:pPr marL="0" marR="0" lvl="0" indent="0" algn="l" defTabSz="457200" rtl="0" eaLnBrk="1" fontAlgn="auto" latinLnBrk="0" hangingPunct="1">
              <a:spcBef>
                <a:spcPts val="0"/>
              </a:spcBef>
              <a:spcAft>
                <a:spcPts val="300"/>
              </a:spcAft>
              <a:buClr>
                <a:srgbClr val="03C74F"/>
              </a:buClr>
              <a:buSzTx/>
              <a:buFontTx/>
              <a:buNone/>
              <a:tabLst/>
              <a:defRPr/>
            </a:pPr>
            <a:r>
              <a:rPr kumimoji="0" lang="en-GB" sz="1200" b="1" i="0" u="none" strike="noStrike" kern="1200" cap="none" spc="0" normalizeH="0" baseline="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Endpoints:</a:t>
            </a:r>
          </a:p>
          <a:p>
            <a:pPr marL="184150" marR="0" lvl="0" indent="-184150" algn="l" defTabSz="457200" rtl="0" eaLnBrk="1" fontAlgn="auto" latinLnBrk="0" hangingPunct="1">
              <a:spcBef>
                <a:spcPts val="0"/>
              </a:spcBef>
              <a:spcAft>
                <a:spcPts val="300"/>
              </a:spcAft>
              <a:buClr>
                <a:srgbClr val="FFFFFF"/>
              </a:buClr>
              <a:buSzTx/>
              <a:buFont typeface="Arial" panose="020B0604020202020204" pitchFamily="34" charset="0"/>
              <a:buChar char="•"/>
              <a:defRPr/>
            </a:pPr>
            <a:r>
              <a:rPr kumimoji="0" lang="en-GB" sz="1200" b="1" i="0" u="none" strike="noStrike" kern="1200" cap="none" spc="0" normalizeH="0" baseline="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Dual primary: </a:t>
            </a:r>
            <a:r>
              <a:rPr kumimoji="0" lang="en-GB" sz="1200" b="0" i="0" u="none" strike="noStrike" kern="1200" cap="none" spc="0" normalizeH="0" baseline="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PFS (RECIST v1.1, BICR) and OS in ITT</a:t>
            </a:r>
            <a:endParaRPr kumimoji="0" lang="en-GB" sz="1200" b="0" i="0" u="none" strike="noStrike" kern="1200" cap="none" spc="0" normalizeH="0" baseline="3000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184150" marR="0" lvl="0" indent="-184150" algn="l" defTabSz="457200" rtl="0" eaLnBrk="1" fontAlgn="auto" latinLnBrk="0" hangingPunct="1">
              <a:spcBef>
                <a:spcPts val="0"/>
              </a:spcBef>
              <a:spcAft>
                <a:spcPts val="300"/>
              </a:spcAft>
              <a:buClr>
                <a:srgbClr val="FFFFFF"/>
              </a:buClr>
              <a:buSzTx/>
              <a:buFont typeface="Arial" panose="020B0604020202020204" pitchFamily="34" charset="0"/>
              <a:buChar char="•"/>
              <a:defRPr/>
            </a:pPr>
            <a:r>
              <a:rPr lang="en-GB" sz="1200" b="1" dirty="0">
                <a:solidFill>
                  <a:srgbClr val="FFFFFF"/>
                </a:solidFill>
                <a:latin typeface="Arial" panose="020B0604020202020204" pitchFamily="34" charset="0"/>
                <a:ea typeface="ＭＳ Ｐゴシック" charset="-128"/>
                <a:cs typeface="Arial" panose="020B0604020202020204" pitchFamily="34" charset="0"/>
              </a:rPr>
              <a:t>Key secondary: </a:t>
            </a:r>
            <a:r>
              <a:rPr lang="en-GB" sz="1200" dirty="0">
                <a:solidFill>
                  <a:srgbClr val="FFFFFF"/>
                </a:solidFill>
                <a:latin typeface="Arial" panose="020B0604020202020204" pitchFamily="34" charset="0"/>
                <a:ea typeface="ＭＳ Ｐゴシック" charset="-128"/>
                <a:cs typeface="Arial" panose="020B0604020202020204" pitchFamily="34" charset="0"/>
              </a:rPr>
              <a:t>ORR (RECIST v1.1, BICR) in ITT</a:t>
            </a:r>
          </a:p>
          <a:p>
            <a:pPr marL="184150" marR="0" lvl="0" indent="-184150" algn="l" defTabSz="457200" rtl="0" eaLnBrk="1" fontAlgn="auto" latinLnBrk="0" hangingPunct="1">
              <a:spcBef>
                <a:spcPts val="0"/>
              </a:spcBef>
              <a:spcAft>
                <a:spcPts val="300"/>
              </a:spcAft>
              <a:buClr>
                <a:srgbClr val="FFFFFF"/>
              </a:buClr>
              <a:buSzTx/>
              <a:buFont typeface="Arial" panose="020B0604020202020204" pitchFamily="34" charset="0"/>
              <a:buChar char="•"/>
              <a:defRPr/>
            </a:pPr>
            <a:r>
              <a:rPr kumimoji="0" lang="en-GB" sz="1200" b="1" i="0" u="none" strike="noStrike" kern="1200" cap="none" spc="0" normalizeH="0" baseline="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Other </a:t>
            </a:r>
            <a:r>
              <a:rPr lang="en-GB" sz="1200" b="1" dirty="0">
                <a:solidFill>
                  <a:srgbClr val="FFFFFF"/>
                </a:solidFill>
                <a:latin typeface="Arial" panose="020B0604020202020204" pitchFamily="34" charset="0"/>
                <a:ea typeface="ＭＳ Ｐゴシック" charset="-128"/>
                <a:cs typeface="Arial" panose="020B0604020202020204" pitchFamily="34" charset="0"/>
              </a:rPr>
              <a:t>secondary: </a:t>
            </a:r>
            <a:r>
              <a:rPr lang="en-GB" sz="1200" dirty="0">
                <a:solidFill>
                  <a:srgbClr val="FFFFFF"/>
                </a:solidFill>
                <a:latin typeface="Arial" panose="020B0604020202020204" pitchFamily="34" charset="0"/>
                <a:ea typeface="ＭＳ Ｐゴシック" charset="-128"/>
                <a:cs typeface="Arial" panose="020B0604020202020204" pitchFamily="34" charset="0"/>
              </a:rPr>
              <a:t>DoR (RECIST v1.1, BICR), safety</a:t>
            </a:r>
            <a:endParaRPr kumimoji="0" lang="en-GB" sz="1200" b="0" i="0" u="none" strike="noStrike" kern="1200" cap="none" spc="0" normalizeH="0" baseline="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4" name="Oval 13">
            <a:extLst>
              <a:ext uri="{FF2B5EF4-FFF2-40B4-BE49-F238E27FC236}">
                <a16:creationId xmlns:a16="http://schemas.microsoft.com/office/drawing/2014/main" id="{7A8D24B0-7AE2-2E0C-889F-DF37E497E17B}"/>
              </a:ext>
            </a:extLst>
          </p:cNvPr>
          <p:cNvSpPr/>
          <p:nvPr/>
        </p:nvSpPr>
        <p:spPr>
          <a:xfrm>
            <a:off x="5590333" y="3140968"/>
            <a:ext cx="645604" cy="64560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90000"/>
              </a:lnSpc>
              <a:spcBef>
                <a:spcPct val="0"/>
              </a:spcBef>
              <a:spcAft>
                <a:spcPct val="0"/>
              </a:spcAft>
              <a:buClrTx/>
              <a:buSzTx/>
              <a:buFontTx/>
              <a:buNone/>
              <a:tabLst/>
              <a:defRPr/>
            </a:pPr>
            <a:r>
              <a:rPr kumimoji="0" lang="en-GB" sz="18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R</a:t>
            </a:r>
          </a:p>
          <a:p>
            <a:pPr algn="ctr" fontAlgn="base">
              <a:lnSpc>
                <a:spcPct val="90000"/>
              </a:lnSpc>
              <a:spcBef>
                <a:spcPct val="0"/>
              </a:spcBef>
              <a:spcAft>
                <a:spcPct val="0"/>
              </a:spcAft>
              <a:defRPr/>
            </a:pPr>
            <a:r>
              <a:rPr kumimoji="0" lang="en-GB" sz="12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1:1</a:t>
            </a:r>
            <a:endParaRPr kumimoji="0" lang="en-GB" sz="1200" b="1" i="0" u="none" strike="noStrike" kern="1200" cap="none" spc="0" normalizeH="0" baseline="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E103B79F-801B-EBEE-2B43-97E4A596217C}"/>
              </a:ext>
            </a:extLst>
          </p:cNvPr>
          <p:cNvSpPr txBox="1"/>
          <p:nvPr/>
        </p:nvSpPr>
        <p:spPr>
          <a:xfrm>
            <a:off x="5685509" y="3851963"/>
            <a:ext cx="455253" cy="184666"/>
          </a:xfrm>
          <a:prstGeom prst="rect">
            <a:avLst/>
          </a:prstGeom>
          <a:noFill/>
        </p:spPr>
        <p:txBody>
          <a:bodyPr wrap="none" lIns="0" tIns="0" rIns="0" bIns="0" rtlCol="0">
            <a:spAutoFit/>
          </a:bodyPr>
          <a:lstStyle/>
          <a:p>
            <a:pPr algn="l"/>
            <a:r>
              <a:rPr lang="en-GB" sz="1200" dirty="0">
                <a:latin typeface="Arial" panose="020B0604020202020204" pitchFamily="34" charset="0"/>
                <a:ea typeface="Aileron" charset="0"/>
                <a:cs typeface="Arial" panose="020B0604020202020204" pitchFamily="34" charset="0"/>
              </a:rPr>
              <a:t>N=861</a:t>
            </a:r>
          </a:p>
        </p:txBody>
      </p:sp>
      <p:sp>
        <p:nvSpPr>
          <p:cNvPr id="16" name="Line 5">
            <a:extLst>
              <a:ext uri="{FF2B5EF4-FFF2-40B4-BE49-F238E27FC236}">
                <a16:creationId xmlns:a16="http://schemas.microsoft.com/office/drawing/2014/main" id="{514AF016-0E40-7B8F-D95D-C12E19AD2ECB}"/>
              </a:ext>
            </a:extLst>
          </p:cNvPr>
          <p:cNvSpPr>
            <a:spLocks noChangeShapeType="1"/>
          </p:cNvSpPr>
          <p:nvPr/>
        </p:nvSpPr>
        <p:spPr bwMode="auto">
          <a:xfrm>
            <a:off x="6588000" y="3829562"/>
            <a:ext cx="504000" cy="0"/>
          </a:xfrm>
          <a:prstGeom prst="line">
            <a:avLst/>
          </a:prstGeom>
          <a:noFill/>
          <a:ln w="28575" cmpd="sng">
            <a:solidFill>
              <a:schemeClr val="accent6"/>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Rounded Rectangle 12">
            <a:extLst>
              <a:ext uri="{FF2B5EF4-FFF2-40B4-BE49-F238E27FC236}">
                <a16:creationId xmlns:a16="http://schemas.microsoft.com/office/drawing/2014/main" id="{86166C89-4049-3BA7-797F-4DD69ED3D0C1}"/>
              </a:ext>
            </a:extLst>
          </p:cNvPr>
          <p:cNvSpPr/>
          <p:nvPr/>
        </p:nvSpPr>
        <p:spPr>
          <a:xfrm>
            <a:off x="7108721" y="3505562"/>
            <a:ext cx="4032000" cy="648000"/>
          </a:xfrm>
          <a:prstGeom prst="roundRect">
            <a:avLst>
              <a:gd name="adj" fmla="val 24404"/>
            </a:avLst>
          </a:prstGeom>
          <a:solidFill>
            <a:schemeClr val="accent2"/>
          </a:solidFill>
          <a:ln w="28575">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marL="0" marR="0" lvl="0" indent="0" algn="ctr" defTabSz="457200" rtl="0" eaLnBrk="1" fontAlgn="base" latinLnBrk="0" hangingPunct="1">
              <a:lnSpc>
                <a:spcPct val="100000"/>
              </a:lnSpc>
              <a:spcBef>
                <a:spcPts val="600"/>
              </a:spcBef>
              <a:spcAft>
                <a:spcPct val="0"/>
              </a:spcAft>
              <a:buClrTx/>
              <a:buSzTx/>
              <a:buFontTx/>
              <a:buNone/>
              <a:tabLst/>
              <a:defRPr/>
            </a:pPr>
            <a:r>
              <a:rPr lang="en-GB" sz="1200" b="1" dirty="0">
                <a:solidFill>
                  <a:srgbClr val="FFFFFF"/>
                </a:solidFill>
                <a:latin typeface="Arial" panose="020B0604020202020204" pitchFamily="34" charset="0"/>
                <a:cs typeface="Arial" panose="020B0604020202020204" pitchFamily="34" charset="0"/>
              </a:rPr>
              <a:t>Sunitinib 50 mg orally once daily for first</a:t>
            </a:r>
            <a:br>
              <a:rPr lang="en-GB" sz="1200" b="1" dirty="0">
                <a:solidFill>
                  <a:srgbClr val="FFFFFF"/>
                </a:solidFill>
                <a:latin typeface="Arial" panose="020B0604020202020204" pitchFamily="34" charset="0"/>
                <a:cs typeface="Arial" panose="020B0604020202020204" pitchFamily="34" charset="0"/>
              </a:rPr>
            </a:br>
            <a:r>
              <a:rPr lang="en-GB" sz="1200" b="1" dirty="0">
                <a:solidFill>
                  <a:srgbClr val="FFFFFF"/>
                </a:solidFill>
                <a:latin typeface="Arial" panose="020B0604020202020204" pitchFamily="34" charset="0"/>
                <a:cs typeface="Arial" panose="020B0604020202020204" pitchFamily="34" charset="0"/>
              </a:rPr>
              <a:t>4 weeks of each 6-week cycle</a:t>
            </a:r>
            <a:r>
              <a:rPr lang="en-GB" sz="1200" b="1" baseline="30000" dirty="0">
                <a:solidFill>
                  <a:srgbClr val="FFFFFF"/>
                </a:solidFill>
                <a:latin typeface="Arial" panose="020B0604020202020204" pitchFamily="34" charset="0"/>
                <a:cs typeface="Arial" panose="020B0604020202020204" pitchFamily="34" charset="0"/>
              </a:rPr>
              <a:t>b</a:t>
            </a:r>
            <a:endParaRPr kumimoji="0" lang="en-GB" sz="1200" b="1" u="none" strike="noStrike" kern="1200" cap="none" spc="0" normalizeH="0" baseline="3000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 name="Rounded Rectangle 14">
            <a:extLst>
              <a:ext uri="{FF2B5EF4-FFF2-40B4-BE49-F238E27FC236}">
                <a16:creationId xmlns:a16="http://schemas.microsoft.com/office/drawing/2014/main" id="{7B3B8432-15E7-0DA2-6A6E-A646798581F5}"/>
              </a:ext>
            </a:extLst>
          </p:cNvPr>
          <p:cNvSpPr/>
          <p:nvPr/>
        </p:nvSpPr>
        <p:spPr>
          <a:xfrm>
            <a:off x="942440" y="4257216"/>
            <a:ext cx="4248000" cy="1116000"/>
          </a:xfrm>
          <a:prstGeom prst="roundRect">
            <a:avLst>
              <a:gd name="adj" fmla="val 9253"/>
            </a:avLst>
          </a:prstGeom>
          <a:solidFill>
            <a:schemeClr val="accent6"/>
          </a:solidFill>
          <a:ln>
            <a:solidFill>
              <a:schemeClr val="accent6"/>
            </a:solid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marL="0" marR="0" lvl="0" indent="0" algn="l" defTabSz="457200" rtl="0" eaLnBrk="1" fontAlgn="auto" latinLnBrk="0" hangingPunct="1">
              <a:lnSpc>
                <a:spcPct val="90000"/>
              </a:lnSpc>
              <a:spcBef>
                <a:spcPts val="0"/>
              </a:spcBef>
              <a:spcAft>
                <a:spcPts val="300"/>
              </a:spcAft>
              <a:buClr>
                <a:schemeClr val="bg1"/>
              </a:buClr>
              <a:buSzTx/>
              <a:buFontTx/>
              <a:buNone/>
              <a:tabLst/>
              <a:defRPr/>
            </a:pPr>
            <a:r>
              <a:rPr kumimoji="0" lang="en-GB" sz="1200" b="1" i="0" u="none" strike="noStrike" kern="1200" cap="none" spc="0" normalizeH="0" baseline="0" dirty="0">
                <a:ln>
                  <a:noFill/>
                </a:ln>
                <a:solidFill>
                  <a:schemeClr val="bg1"/>
                </a:solidFill>
                <a:effectLst/>
                <a:uLnTx/>
                <a:uFillTx/>
                <a:latin typeface="Arial" panose="020B0604020202020204" pitchFamily="34" charset="0"/>
                <a:ea typeface="ＭＳ Ｐゴシック" charset="-128"/>
                <a:cs typeface="Arial" panose="020B0604020202020204" pitchFamily="34" charset="0"/>
              </a:rPr>
              <a:t>Stratification factors:</a:t>
            </a:r>
          </a:p>
          <a:p>
            <a:pPr marL="174625" marR="0" lvl="0" indent="-174625" algn="l" defTabSz="457200" rtl="0" eaLnBrk="1" fontAlgn="auto" latinLnBrk="0" hangingPunct="1">
              <a:lnSpc>
                <a:spcPct val="90000"/>
              </a:lnSpc>
              <a:spcBef>
                <a:spcPts val="0"/>
              </a:spcBef>
              <a:spcAft>
                <a:spcPts val="300"/>
              </a:spcAft>
              <a:buClr>
                <a:schemeClr val="bg1"/>
              </a:buClr>
              <a:buSzTx/>
              <a:buFont typeface="Arial"/>
              <a:buChar char="•"/>
              <a:tabLst/>
              <a:defRPr/>
            </a:pPr>
            <a:r>
              <a:rPr kumimoji="0" lang="en-GB" sz="1200" i="0" u="none" strike="noStrike" kern="1200" cap="none" spc="0" normalizeH="0" baseline="0" dirty="0">
                <a:ln>
                  <a:noFill/>
                </a:ln>
                <a:solidFill>
                  <a:schemeClr val="bg1"/>
                </a:solidFill>
                <a:effectLst/>
                <a:uLnTx/>
                <a:uFillTx/>
                <a:latin typeface="Arial" panose="020B0604020202020204" pitchFamily="34" charset="0"/>
                <a:ea typeface="ＭＳ Ｐゴシック" charset="-128"/>
                <a:cs typeface="Arial" panose="020B0604020202020204" pitchFamily="34" charset="0"/>
              </a:rPr>
              <a:t>IMDC risk group</a:t>
            </a:r>
            <a:br>
              <a:rPr kumimoji="0" lang="en-GB" sz="1200" i="0" u="none" strike="noStrike" kern="1200" cap="none" spc="0" normalizeH="0" baseline="0" dirty="0">
                <a:ln>
                  <a:noFill/>
                </a:ln>
                <a:solidFill>
                  <a:schemeClr val="bg1"/>
                </a:solidFill>
                <a:effectLst/>
                <a:uLnTx/>
                <a:uFillTx/>
                <a:latin typeface="Arial" panose="020B0604020202020204" pitchFamily="34" charset="0"/>
                <a:ea typeface="ＭＳ Ｐゴシック" charset="-128"/>
                <a:cs typeface="Arial" panose="020B0604020202020204" pitchFamily="34" charset="0"/>
              </a:rPr>
            </a:br>
            <a:r>
              <a:rPr kumimoji="0" lang="en-GB" sz="1200" i="0" u="none" strike="noStrike" kern="1200" cap="none" spc="0" normalizeH="0" baseline="0" dirty="0">
                <a:ln>
                  <a:noFill/>
                </a:ln>
                <a:solidFill>
                  <a:schemeClr val="bg1"/>
                </a:solidFill>
                <a:effectLst/>
                <a:uLnTx/>
                <a:uFillTx/>
                <a:latin typeface="Arial" panose="020B0604020202020204" pitchFamily="34" charset="0"/>
                <a:ea typeface="ＭＳ Ｐゴシック" charset="-128"/>
                <a:cs typeface="Arial" panose="020B0604020202020204" pitchFamily="34" charset="0"/>
              </a:rPr>
              <a:t>(favourable vs intermediate vs poor)</a:t>
            </a:r>
            <a:endParaRPr lang="en-GB" sz="1200" dirty="0">
              <a:solidFill>
                <a:schemeClr val="bg1"/>
              </a:solidFill>
              <a:latin typeface="Arial" panose="020B0604020202020204" pitchFamily="34" charset="0"/>
              <a:ea typeface="ＭＳ Ｐゴシック" charset="-128"/>
              <a:cs typeface="Arial" panose="020B0604020202020204" pitchFamily="34" charset="0"/>
            </a:endParaRPr>
          </a:p>
          <a:p>
            <a:pPr marL="174625" marR="0" lvl="0" indent="-174625" algn="l" defTabSz="457200" rtl="0" eaLnBrk="1" fontAlgn="auto" latinLnBrk="0" hangingPunct="1">
              <a:lnSpc>
                <a:spcPct val="90000"/>
              </a:lnSpc>
              <a:spcBef>
                <a:spcPts val="0"/>
              </a:spcBef>
              <a:spcAft>
                <a:spcPts val="300"/>
              </a:spcAft>
              <a:buClr>
                <a:schemeClr val="bg1"/>
              </a:buClr>
              <a:buSzTx/>
              <a:buFont typeface="Arial"/>
              <a:buChar char="•"/>
              <a:tabLst/>
              <a:defRPr/>
            </a:pPr>
            <a:r>
              <a:rPr lang="en-GB" sz="1200" dirty="0">
                <a:solidFill>
                  <a:schemeClr val="bg1"/>
                </a:solidFill>
                <a:latin typeface="Arial" panose="020B0604020202020204" pitchFamily="34" charset="0"/>
                <a:ea typeface="ＭＳ Ｐゴシック" charset="-128"/>
                <a:cs typeface="Arial" panose="020B0604020202020204" pitchFamily="34" charset="0"/>
              </a:rPr>
              <a:t>Geographic region</a:t>
            </a:r>
            <a:br>
              <a:rPr lang="en-GB" sz="1200" dirty="0">
                <a:solidFill>
                  <a:schemeClr val="bg1"/>
                </a:solidFill>
                <a:latin typeface="Arial" panose="020B0604020202020204" pitchFamily="34" charset="0"/>
                <a:ea typeface="ＭＳ Ｐゴシック" charset="-128"/>
                <a:cs typeface="Arial" panose="020B0604020202020204" pitchFamily="34" charset="0"/>
              </a:rPr>
            </a:br>
            <a:r>
              <a:rPr lang="en-GB" sz="1200" dirty="0">
                <a:solidFill>
                  <a:schemeClr val="bg1"/>
                </a:solidFill>
                <a:latin typeface="Arial" panose="020B0604020202020204" pitchFamily="34" charset="0"/>
                <a:ea typeface="ＭＳ Ｐゴシック" charset="-128"/>
                <a:cs typeface="Arial" panose="020B0604020202020204" pitchFamily="34" charset="0"/>
              </a:rPr>
              <a:t>(North America vs Western Europe vs RoW)</a:t>
            </a:r>
          </a:p>
        </p:txBody>
      </p:sp>
      <p:sp>
        <p:nvSpPr>
          <p:cNvPr id="19" name="Content Placeholder 10">
            <a:extLst>
              <a:ext uri="{FF2B5EF4-FFF2-40B4-BE49-F238E27FC236}">
                <a16:creationId xmlns:a16="http://schemas.microsoft.com/office/drawing/2014/main" id="{F11902E1-5D26-4A5F-3D18-102C852B65E3}"/>
              </a:ext>
            </a:extLst>
          </p:cNvPr>
          <p:cNvSpPr txBox="1">
            <a:spLocks/>
          </p:cNvSpPr>
          <p:nvPr/>
        </p:nvSpPr>
        <p:spPr>
          <a:xfrm>
            <a:off x="969642" y="5589240"/>
            <a:ext cx="10526958" cy="365125"/>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000" baseline="30000" dirty="0">
                <a:solidFill>
                  <a:schemeClr val="tx1"/>
                </a:solidFill>
              </a:rPr>
              <a:t>a</a:t>
            </a:r>
            <a:r>
              <a:rPr lang="en-GB" sz="1000" dirty="0">
                <a:solidFill>
                  <a:schemeClr val="tx1"/>
                </a:solidFill>
              </a:rPr>
              <a:t> Axitinib dose could be increased to 7 mg, then 10 mg, twice daily if safety criteria were met; dose could be reduced to 3 mg, then 2 mg, twice daily to manage toxicity </a:t>
            </a:r>
            <a:br>
              <a:rPr lang="en-GB" sz="1000" dirty="0">
                <a:solidFill>
                  <a:schemeClr val="tx1"/>
                </a:solidFill>
              </a:rPr>
            </a:br>
            <a:r>
              <a:rPr lang="en-GB" sz="1000" baseline="30000" dirty="0">
                <a:solidFill>
                  <a:schemeClr val="tx1"/>
                </a:solidFill>
              </a:rPr>
              <a:t>b</a:t>
            </a:r>
            <a:r>
              <a:rPr lang="en-GB" sz="1000" dirty="0">
                <a:solidFill>
                  <a:schemeClr val="tx1"/>
                </a:solidFill>
              </a:rPr>
              <a:t> Sunitinib dose could be decreased to 37.5 mg, then 25 mg, once daily for the first 4 weeks of each 6-week cycle to manage toxicity. Data cut-off: January 23, 2023</a:t>
            </a:r>
          </a:p>
        </p:txBody>
      </p:sp>
      <p:sp>
        <p:nvSpPr>
          <p:cNvPr id="21" name="TextBox 20">
            <a:extLst>
              <a:ext uri="{FF2B5EF4-FFF2-40B4-BE49-F238E27FC236}">
                <a16:creationId xmlns:a16="http://schemas.microsoft.com/office/drawing/2014/main" id="{81FBC10E-CC2F-78F2-14B1-31F235495038}"/>
              </a:ext>
            </a:extLst>
          </p:cNvPr>
          <p:cNvSpPr txBox="1"/>
          <p:nvPr/>
        </p:nvSpPr>
        <p:spPr>
          <a:xfrm>
            <a:off x="6595729" y="2687306"/>
            <a:ext cx="455253" cy="184666"/>
          </a:xfrm>
          <a:prstGeom prst="rect">
            <a:avLst/>
          </a:prstGeom>
          <a:noFill/>
        </p:spPr>
        <p:txBody>
          <a:bodyPr wrap="none" lIns="0" tIns="0" rIns="0" bIns="0" rtlCol="0">
            <a:spAutoFit/>
          </a:bodyPr>
          <a:lstStyle/>
          <a:p>
            <a:pPr algn="l"/>
            <a:r>
              <a:rPr lang="en-GB" sz="1200" dirty="0">
                <a:latin typeface="Arial" panose="020B0604020202020204" pitchFamily="34" charset="0"/>
                <a:ea typeface="Aileron" charset="0"/>
                <a:cs typeface="Arial" panose="020B0604020202020204" pitchFamily="34" charset="0"/>
              </a:rPr>
              <a:t>N=432</a:t>
            </a:r>
          </a:p>
        </p:txBody>
      </p:sp>
      <p:sp>
        <p:nvSpPr>
          <p:cNvPr id="22" name="TextBox 21">
            <a:extLst>
              <a:ext uri="{FF2B5EF4-FFF2-40B4-BE49-F238E27FC236}">
                <a16:creationId xmlns:a16="http://schemas.microsoft.com/office/drawing/2014/main" id="{84DC05E8-500E-0D62-8373-082023AF67A1}"/>
              </a:ext>
            </a:extLst>
          </p:cNvPr>
          <p:cNvSpPr txBox="1"/>
          <p:nvPr/>
        </p:nvSpPr>
        <p:spPr>
          <a:xfrm>
            <a:off x="6595729" y="3914214"/>
            <a:ext cx="455253" cy="184666"/>
          </a:xfrm>
          <a:prstGeom prst="rect">
            <a:avLst/>
          </a:prstGeom>
          <a:noFill/>
        </p:spPr>
        <p:txBody>
          <a:bodyPr wrap="none" lIns="0" tIns="0" rIns="0" bIns="0" rtlCol="0">
            <a:spAutoFit/>
          </a:bodyPr>
          <a:lstStyle/>
          <a:p>
            <a:pPr algn="l"/>
            <a:r>
              <a:rPr lang="en-GB" sz="1200" dirty="0">
                <a:latin typeface="Arial" panose="020B0604020202020204" pitchFamily="34" charset="0"/>
                <a:ea typeface="Aileron" charset="0"/>
                <a:cs typeface="Arial" panose="020B0604020202020204" pitchFamily="34" charset="0"/>
              </a:rPr>
              <a:t>N=429</a:t>
            </a:r>
          </a:p>
        </p:txBody>
      </p:sp>
    </p:spTree>
    <p:extLst>
      <p:ext uri="{BB962C8B-B14F-4D97-AF65-F5344CB8AC3E}">
        <p14:creationId xmlns:p14="http://schemas.microsoft.com/office/powerpoint/2010/main" val="109291024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9" name="Straight Connector 108">
            <a:extLst>
              <a:ext uri="{FF2B5EF4-FFF2-40B4-BE49-F238E27FC236}">
                <a16:creationId xmlns:a16="http://schemas.microsoft.com/office/drawing/2014/main" id="{52D48B5B-4914-AE46-B2F2-D743A915778C}"/>
              </a:ext>
            </a:extLst>
          </p:cNvPr>
          <p:cNvCxnSpPr>
            <a:cxnSpLocks/>
          </p:cNvCxnSpPr>
          <p:nvPr/>
        </p:nvCxnSpPr>
        <p:spPr>
          <a:xfrm flipV="1">
            <a:off x="3112437" y="2276872"/>
            <a:ext cx="0" cy="2361735"/>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AF4291BF-423C-EABA-DDFD-4A2110C0B529}"/>
              </a:ext>
            </a:extLst>
          </p:cNvPr>
          <p:cNvSpPr txBox="1"/>
          <p:nvPr/>
        </p:nvSpPr>
        <p:spPr>
          <a:xfrm>
            <a:off x="8335144" y="1285847"/>
            <a:ext cx="3096344" cy="400110"/>
          </a:xfrm>
          <a:prstGeom prst="rect">
            <a:avLst/>
          </a:prstGeom>
          <a:noFill/>
        </p:spPr>
        <p:txBody>
          <a:bodyPr wrap="square" rtlCol="0">
            <a:spAutoFit/>
          </a:bodyPr>
          <a:lstStyle/>
          <a:p>
            <a:pPr algn="ctr"/>
            <a:r>
              <a:rPr lang="en-GB" sz="2000" b="1" dirty="0">
                <a:solidFill>
                  <a:schemeClr val="accent1"/>
                </a:solidFill>
                <a:latin typeface="Arial" panose="020B0604020202020204" pitchFamily="34" charset="0"/>
                <a:ea typeface="Aileron" charset="0"/>
                <a:cs typeface="Arial" panose="020B0604020202020204" pitchFamily="34" charset="0"/>
              </a:rPr>
              <a:t>EFFICACY SUMMARY</a:t>
            </a: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0963199" cy="864000"/>
          </a:xfrm>
        </p:spPr>
        <p:txBody>
          <a:bodyPr/>
          <a:lstStyle/>
          <a:p>
            <a:r>
              <a:rPr lang="en-GB" dirty="0"/>
              <a:t>Keynote-426: EFFICACY results (ITT population)</a:t>
            </a:r>
          </a:p>
        </p:txBody>
      </p:sp>
      <p:sp>
        <p:nvSpPr>
          <p:cNvPr id="5" name="Content Placeholder 4">
            <a:extLst>
              <a:ext uri="{FF2B5EF4-FFF2-40B4-BE49-F238E27FC236}">
                <a16:creationId xmlns:a16="http://schemas.microsoft.com/office/drawing/2014/main" id="{7E2CBEA7-0F11-4326-ED37-89A831067C1C}"/>
              </a:ext>
            </a:extLst>
          </p:cNvPr>
          <p:cNvSpPr>
            <a:spLocks noGrp="1"/>
          </p:cNvSpPr>
          <p:nvPr>
            <p:ph sz="quarter" idx="15"/>
          </p:nvPr>
        </p:nvSpPr>
        <p:spPr>
          <a:xfrm>
            <a:off x="609600" y="6356351"/>
            <a:ext cx="10179050" cy="365125"/>
          </a:xfrm>
        </p:spPr>
        <p:txBody>
          <a:bodyPr anchor="b"/>
          <a:lstStyle/>
          <a:p>
            <a:r>
              <a:rPr lang="en-GB" dirty="0">
                <a:solidFill>
                  <a:schemeClr val="tx2"/>
                </a:solidFill>
              </a:rPr>
              <a:t>CI, confidence interval; CR, complete response; DoR, duration of response; HR, hazard ratio; ITT, intention-to-treat; mo, months; ORR, objective response rate; OS, overall survival; pembro, pembrolizumab; PFS, progression-free survival</a:t>
            </a:r>
          </a:p>
          <a:p>
            <a:r>
              <a:rPr lang="en-GB" sz="1200" b="0" i="0" dirty="0">
                <a:solidFill>
                  <a:schemeClr val="tx2"/>
                </a:solidFill>
                <a:effectLst/>
              </a:rPr>
              <a:t>Rini B, et al. J Clin </a:t>
            </a:r>
            <a:r>
              <a:rPr lang="en-GB" sz="1200" dirty="0">
                <a:solidFill>
                  <a:schemeClr val="tx2"/>
                </a:solidFill>
              </a:rPr>
              <a:t>Oncol. 2023;41 (</a:t>
            </a:r>
            <a:r>
              <a:rPr lang="en-GB" sz="1200" b="0" i="0" dirty="0">
                <a:solidFill>
                  <a:schemeClr val="tx2"/>
                </a:solidFill>
                <a:effectLst/>
              </a:rPr>
              <a:t>suppl 17)</a:t>
            </a:r>
            <a:r>
              <a:rPr lang="en-GB" sz="1200" dirty="0">
                <a:solidFill>
                  <a:schemeClr val="tx2"/>
                </a:solidFill>
              </a:rPr>
              <a:t>:</a:t>
            </a:r>
            <a:r>
              <a:rPr lang="en-GB" sz="1200" b="0" i="0" dirty="0">
                <a:solidFill>
                  <a:schemeClr val="tx2"/>
                </a:solidFill>
                <a:effectLst/>
              </a:rPr>
              <a:t> abstr LBA4501 (ASCO 2023 oral presentation)</a:t>
            </a:r>
            <a:endParaRPr lang="en-GB" dirty="0">
              <a:solidFill>
                <a:schemeClr val="tx2"/>
              </a:solidFill>
            </a:endParaRP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a:xfrm>
            <a:off x="10512491" y="6356351"/>
            <a:ext cx="1069909" cy="365125"/>
          </a:xfrm>
        </p:spPr>
        <p:txBody>
          <a:bodyPr/>
          <a:lstStyle/>
          <a:p>
            <a:fld id="{FCE43C0F-8A7B-3A4B-9DB5-B3472E36E833}" type="slidenum">
              <a:rPr lang="en-GB" smtClean="0"/>
              <a:pPr/>
              <a:t>13</a:t>
            </a:fld>
            <a:endParaRPr lang="en-GB" dirty="0"/>
          </a:p>
        </p:txBody>
      </p:sp>
      <p:graphicFrame>
        <p:nvGraphicFramePr>
          <p:cNvPr id="10" name="Table 11">
            <a:extLst>
              <a:ext uri="{FF2B5EF4-FFF2-40B4-BE49-F238E27FC236}">
                <a16:creationId xmlns:a16="http://schemas.microsoft.com/office/drawing/2014/main" id="{41FE356C-11A3-E180-4123-D50C939908FC}"/>
              </a:ext>
            </a:extLst>
          </p:cNvPr>
          <p:cNvGraphicFramePr>
            <a:graphicFrameLocks noGrp="1"/>
          </p:cNvGraphicFramePr>
          <p:nvPr>
            <p:extLst>
              <p:ext uri="{D42A27DB-BD31-4B8C-83A1-F6EECF244321}">
                <p14:modId xmlns:p14="http://schemas.microsoft.com/office/powerpoint/2010/main" val="3348769155"/>
              </p:ext>
            </p:extLst>
          </p:nvPr>
        </p:nvGraphicFramePr>
        <p:xfrm>
          <a:off x="7974098" y="2132856"/>
          <a:ext cx="3954549" cy="2487640"/>
        </p:xfrm>
        <a:graphic>
          <a:graphicData uri="http://schemas.openxmlformats.org/drawingml/2006/table">
            <a:tbl>
              <a:tblPr firstRow="1" bandRow="1">
                <a:tableStyleId>{5C22544A-7EE6-4342-B048-85BDC9FD1C3A}</a:tableStyleId>
              </a:tblPr>
              <a:tblGrid>
                <a:gridCol w="1650294">
                  <a:extLst>
                    <a:ext uri="{9D8B030D-6E8A-4147-A177-3AD203B41FA5}">
                      <a16:colId xmlns:a16="http://schemas.microsoft.com/office/drawing/2014/main" val="3324485524"/>
                    </a:ext>
                  </a:extLst>
                </a:gridCol>
                <a:gridCol w="986072">
                  <a:extLst>
                    <a:ext uri="{9D8B030D-6E8A-4147-A177-3AD203B41FA5}">
                      <a16:colId xmlns:a16="http://schemas.microsoft.com/office/drawing/2014/main" val="3349159230"/>
                    </a:ext>
                  </a:extLst>
                </a:gridCol>
                <a:gridCol w="297504">
                  <a:extLst>
                    <a:ext uri="{9D8B030D-6E8A-4147-A177-3AD203B41FA5}">
                      <a16:colId xmlns:a16="http://schemas.microsoft.com/office/drawing/2014/main" val="1497032401"/>
                    </a:ext>
                  </a:extLst>
                </a:gridCol>
                <a:gridCol w="1020679">
                  <a:extLst>
                    <a:ext uri="{9D8B030D-6E8A-4147-A177-3AD203B41FA5}">
                      <a16:colId xmlns:a16="http://schemas.microsoft.com/office/drawing/2014/main" val="3006540251"/>
                    </a:ext>
                  </a:extLst>
                </a:gridCol>
              </a:tblGrid>
              <a:tr h="370840">
                <a:tc>
                  <a:txBody>
                    <a:bodyPr/>
                    <a:lstStyle/>
                    <a:p>
                      <a:endParaRPr lang="en-GB" sz="1000" dirty="0">
                        <a:latin typeface="Arial" panose="020B0604020202020204" pitchFamily="34" charset="0"/>
                        <a:cs typeface="Arial" panose="020B0604020202020204" pitchFamily="34" charset="0"/>
                      </a:endParaRPr>
                    </a:p>
                  </a:txBody>
                  <a:tcPr marL="19440" marR="19440" marT="36000" marB="36000">
                    <a:noFill/>
                  </a:tcPr>
                </a:tc>
                <a:tc gridSpan="2">
                  <a:txBody>
                    <a:bodyPr/>
                    <a:lstStyle/>
                    <a:p>
                      <a:pPr algn="ctr"/>
                      <a:r>
                        <a:rPr lang="en-GB" sz="1000" dirty="0">
                          <a:latin typeface="Arial" panose="020B0604020202020204" pitchFamily="34" charset="0"/>
                          <a:cs typeface="Arial" panose="020B0604020202020204" pitchFamily="34" charset="0"/>
                        </a:rPr>
                        <a:t>Pembro + axitinib</a:t>
                      </a:r>
                    </a:p>
                    <a:p>
                      <a:pPr algn="ctr"/>
                      <a:r>
                        <a:rPr lang="en-GB" sz="1000" dirty="0">
                          <a:latin typeface="Arial" panose="020B0604020202020204" pitchFamily="34" charset="0"/>
                          <a:cs typeface="Arial" panose="020B0604020202020204" pitchFamily="34" charset="0"/>
                        </a:rPr>
                        <a:t>(n=432)</a:t>
                      </a:r>
                    </a:p>
                  </a:txBody>
                  <a:tcPr marL="19440" marR="19440" marT="36000" marB="36000">
                    <a:solidFill>
                      <a:schemeClr val="tx2"/>
                    </a:solidFill>
                  </a:tcPr>
                </a:tc>
                <a:tc hMerge="1">
                  <a:txBody>
                    <a:bodyPr/>
                    <a:lstStyle/>
                    <a:p>
                      <a:pPr algn="ctr"/>
                      <a:r>
                        <a:rPr lang="en-GB" sz="1000" dirty="0">
                          <a:latin typeface="Arial" panose="020B0604020202020204" pitchFamily="34" charset="0"/>
                          <a:cs typeface="Arial" panose="020B0604020202020204" pitchFamily="34" charset="0"/>
                        </a:rPr>
                        <a:t>Sunitinib</a:t>
                      </a:r>
                    </a:p>
                    <a:p>
                      <a:pPr algn="ctr"/>
                      <a:r>
                        <a:rPr lang="en-GB" sz="1000" dirty="0">
                          <a:latin typeface="Arial" panose="020B0604020202020204" pitchFamily="34" charset="0"/>
                          <a:cs typeface="Arial" panose="020B0604020202020204" pitchFamily="34" charset="0"/>
                        </a:rPr>
                        <a:t>(n=429)</a:t>
                      </a:r>
                    </a:p>
                  </a:txBody>
                  <a:tcPr marL="19440" marR="19440" marT="36000" marB="36000"/>
                </a:tc>
                <a:tc>
                  <a:txBody>
                    <a:bodyPr/>
                    <a:lstStyle/>
                    <a:p>
                      <a:pPr algn="ctr"/>
                      <a:r>
                        <a:rPr lang="en-GB" sz="1000" dirty="0">
                          <a:latin typeface="Arial" panose="020B0604020202020204" pitchFamily="34" charset="0"/>
                          <a:cs typeface="Arial" panose="020B0604020202020204" pitchFamily="34" charset="0"/>
                        </a:rPr>
                        <a:t>Sunitinib</a:t>
                      </a:r>
                    </a:p>
                    <a:p>
                      <a:pPr algn="ctr"/>
                      <a:r>
                        <a:rPr lang="en-GB" sz="1000" dirty="0">
                          <a:latin typeface="Arial" panose="020B0604020202020204" pitchFamily="34" charset="0"/>
                          <a:cs typeface="Arial" panose="020B0604020202020204" pitchFamily="34" charset="0"/>
                        </a:rPr>
                        <a:t>(n=429)</a:t>
                      </a:r>
                    </a:p>
                  </a:txBody>
                  <a:tcPr marL="19440" marR="19440" marT="36000" marB="36000"/>
                </a:tc>
                <a:extLst>
                  <a:ext uri="{0D108BD9-81ED-4DB2-BD59-A6C34878D82A}">
                    <a16:rowId xmlns:a16="http://schemas.microsoft.com/office/drawing/2014/main" val="13800148"/>
                  </a:ext>
                </a:extLst>
              </a:tr>
              <a:tr h="370840">
                <a:tc rowSpan="2">
                  <a:txBody>
                    <a:bodyPr/>
                    <a:lstStyle/>
                    <a:p>
                      <a:r>
                        <a:rPr lang="en-GB" sz="1000" b="1" dirty="0">
                          <a:latin typeface="Arial" panose="020B0604020202020204" pitchFamily="34" charset="0"/>
                          <a:cs typeface="Arial" panose="020B0604020202020204" pitchFamily="34" charset="0"/>
                        </a:rPr>
                        <a:t>Progression-free survival</a:t>
                      </a:r>
                    </a:p>
                    <a:p>
                      <a:r>
                        <a:rPr lang="en-GB" sz="1000" b="0" dirty="0">
                          <a:latin typeface="Arial" panose="020B0604020202020204" pitchFamily="34" charset="0"/>
                          <a:cs typeface="Arial" panose="020B0604020202020204" pitchFamily="34" charset="0"/>
                        </a:rPr>
                        <a:t>Events, n</a:t>
                      </a:r>
                    </a:p>
                    <a:p>
                      <a:r>
                        <a:rPr lang="en-GB" sz="1000" b="0" dirty="0">
                          <a:latin typeface="Arial" panose="020B0604020202020204" pitchFamily="34" charset="0"/>
                          <a:cs typeface="Arial" panose="020B0604020202020204" pitchFamily="34" charset="0"/>
                        </a:rPr>
                        <a:t>Median (95% CI), mo</a:t>
                      </a:r>
                    </a:p>
                    <a:p>
                      <a:endParaRPr lang="en-GB" sz="1000" b="0" dirty="0">
                        <a:latin typeface="Arial" panose="020B0604020202020204" pitchFamily="34" charset="0"/>
                        <a:cs typeface="Arial" panose="020B0604020202020204" pitchFamily="34" charset="0"/>
                      </a:endParaRPr>
                    </a:p>
                    <a:p>
                      <a:r>
                        <a:rPr lang="en-GB" sz="1000" b="0" dirty="0">
                          <a:latin typeface="Arial" panose="020B0604020202020204" pitchFamily="34" charset="0"/>
                          <a:cs typeface="Arial" panose="020B0604020202020204" pitchFamily="34" charset="0"/>
                        </a:rPr>
                        <a:t>HR (95% CI)</a:t>
                      </a:r>
                    </a:p>
                  </a:txBody>
                  <a:tcPr marL="19440" marR="19440" marT="36000" marB="36000">
                    <a:solidFill>
                      <a:srgbClr val="F5EAE8"/>
                    </a:solidFill>
                  </a:tcPr>
                </a:tc>
                <a:tc gridSpan="2">
                  <a:txBody>
                    <a:bodyPr/>
                    <a:lstStyle/>
                    <a:p>
                      <a:pPr algn="ctr"/>
                      <a:endParaRPr lang="en-GB" sz="1000" dirty="0">
                        <a:latin typeface="Arial" panose="020B0604020202020204" pitchFamily="34" charset="0"/>
                        <a:cs typeface="Arial" panose="020B0604020202020204" pitchFamily="34" charset="0"/>
                      </a:endParaRPr>
                    </a:p>
                    <a:p>
                      <a:pPr algn="ctr"/>
                      <a:r>
                        <a:rPr lang="en-GB" sz="1000" dirty="0">
                          <a:latin typeface="Arial" panose="020B0604020202020204" pitchFamily="34" charset="0"/>
                          <a:cs typeface="Arial" panose="020B0604020202020204" pitchFamily="34" charset="0"/>
                        </a:rPr>
                        <a:t>306</a:t>
                      </a:r>
                    </a:p>
                    <a:p>
                      <a:pPr algn="ctr"/>
                      <a:r>
                        <a:rPr lang="en-GB" sz="1000" dirty="0">
                          <a:latin typeface="Arial" panose="020B0604020202020204" pitchFamily="34" charset="0"/>
                          <a:cs typeface="Arial" panose="020B0604020202020204" pitchFamily="34" charset="0"/>
                        </a:rPr>
                        <a:t>15.7 (13.6-20.2)</a:t>
                      </a:r>
                    </a:p>
                  </a:txBody>
                  <a:tcPr marL="19440" marR="19440" marT="36000" marB="36000">
                    <a:solidFill>
                      <a:srgbClr val="F5EAE8"/>
                    </a:solidFill>
                  </a:tcPr>
                </a:tc>
                <a:tc hMerge="1">
                  <a:txBody>
                    <a:bodyPr/>
                    <a:lstStyle/>
                    <a:p>
                      <a:pPr algn="ctr"/>
                      <a:r>
                        <a:rPr lang="en-GB" sz="1000" dirty="0">
                          <a:latin typeface="Arial" panose="020B0604020202020204" pitchFamily="34" charset="0"/>
                          <a:cs typeface="Arial" panose="020B0604020202020204" pitchFamily="34" charset="0"/>
                        </a:rPr>
                        <a:t>11.1 </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(8.9-12.5)</a:t>
                      </a:r>
                    </a:p>
                  </a:txBody>
                  <a:tcPr marL="19440" marR="19440" marT="36000" marB="36000">
                    <a:solidFill>
                      <a:srgbClr val="F5EAE8"/>
                    </a:solidFill>
                  </a:tcPr>
                </a:tc>
                <a:tc>
                  <a:txBody>
                    <a:bodyPr/>
                    <a:lstStyle/>
                    <a:p>
                      <a:pPr algn="ctr"/>
                      <a:endParaRPr lang="en-GB" sz="1000" dirty="0">
                        <a:latin typeface="Arial" panose="020B0604020202020204" pitchFamily="34" charset="0"/>
                        <a:cs typeface="Arial" panose="020B0604020202020204" pitchFamily="34" charset="0"/>
                      </a:endParaRPr>
                    </a:p>
                    <a:p>
                      <a:pPr algn="ctr"/>
                      <a:r>
                        <a:rPr lang="en-GB" sz="1000" dirty="0">
                          <a:latin typeface="Arial" panose="020B0604020202020204" pitchFamily="34" charset="0"/>
                          <a:cs typeface="Arial" panose="020B0604020202020204" pitchFamily="34" charset="0"/>
                        </a:rPr>
                        <a:t>311</a:t>
                      </a:r>
                    </a:p>
                    <a:p>
                      <a:pPr algn="ctr"/>
                      <a:r>
                        <a:rPr lang="en-GB" sz="1000" dirty="0">
                          <a:latin typeface="Arial" panose="020B0604020202020204" pitchFamily="34" charset="0"/>
                          <a:cs typeface="Arial" panose="020B0604020202020204" pitchFamily="34" charset="0"/>
                        </a:rPr>
                        <a:t>11.1 (8.9-12.5)</a:t>
                      </a:r>
                    </a:p>
                  </a:txBody>
                  <a:tcPr marL="19440" marR="19440" marT="36000" marB="36000">
                    <a:solidFill>
                      <a:srgbClr val="F5EAE8"/>
                    </a:solidFill>
                  </a:tcPr>
                </a:tc>
                <a:extLst>
                  <a:ext uri="{0D108BD9-81ED-4DB2-BD59-A6C34878D82A}">
                    <a16:rowId xmlns:a16="http://schemas.microsoft.com/office/drawing/2014/main" val="3358825199"/>
                  </a:ext>
                </a:extLst>
              </a:tr>
              <a:tr h="370840">
                <a:tc vMerge="1">
                  <a:txBody>
                    <a:bodyPr/>
                    <a:lstStyle/>
                    <a:p>
                      <a:endParaRPr lang="en-GB" sz="1000" dirty="0"/>
                    </a:p>
                  </a:txBody>
                  <a:tcPr/>
                </a:tc>
                <a:tc gridSpan="3">
                  <a:txBody>
                    <a:bodyPr/>
                    <a:lstStyle/>
                    <a:p>
                      <a:pPr algn="ctr"/>
                      <a:r>
                        <a:rPr lang="en-GB" sz="1000" dirty="0">
                          <a:latin typeface="Arial" panose="020B0604020202020204" pitchFamily="34" charset="0"/>
                          <a:cs typeface="Arial" panose="020B0604020202020204" pitchFamily="34" charset="0"/>
                        </a:rPr>
                        <a:t>0.69 (0.59-0.81)</a:t>
                      </a:r>
                    </a:p>
                  </a:txBody>
                  <a:tcPr marL="19440" marR="19440" marT="36000" marB="36000" anchor="ctr">
                    <a:solidFill>
                      <a:srgbClr val="F5EAE8"/>
                    </a:solidFill>
                  </a:tcPr>
                </a:tc>
                <a:tc hMerge="1">
                  <a:txBody>
                    <a:bodyPr/>
                    <a:lstStyle/>
                    <a:p>
                      <a:endParaRPr lang="en-GB" sz="1000" dirty="0"/>
                    </a:p>
                  </a:txBody>
                  <a:tcPr/>
                </a:tc>
                <a:tc hMerge="1">
                  <a:txBody>
                    <a:bodyPr/>
                    <a:lstStyle/>
                    <a:p>
                      <a:pPr algn="ctr"/>
                      <a:endParaRPr lang="en-GB" sz="1000" dirty="0">
                        <a:latin typeface="Arial" panose="020B0604020202020204" pitchFamily="34" charset="0"/>
                        <a:cs typeface="Arial" panose="020B0604020202020204" pitchFamily="34" charset="0"/>
                      </a:endParaRPr>
                    </a:p>
                  </a:txBody>
                  <a:tcPr marL="19440" marR="19440" marT="36000" marB="36000">
                    <a:solidFill>
                      <a:srgbClr val="F5EAE8"/>
                    </a:solidFill>
                  </a:tcPr>
                </a:tc>
                <a:extLst>
                  <a:ext uri="{0D108BD9-81ED-4DB2-BD59-A6C34878D82A}">
                    <a16:rowId xmlns:a16="http://schemas.microsoft.com/office/drawing/2014/main" val="4116611597"/>
                  </a:ext>
                </a:extLst>
              </a:tr>
              <a:tr h="370840">
                <a:tc>
                  <a:txBody>
                    <a:bodyPr/>
                    <a:lstStyle/>
                    <a:p>
                      <a:r>
                        <a:rPr lang="en-GB" sz="1000" b="1" dirty="0">
                          <a:latin typeface="Arial" panose="020B0604020202020204" pitchFamily="34" charset="0"/>
                          <a:cs typeface="Arial" panose="020B0604020202020204" pitchFamily="34" charset="0"/>
                        </a:rPr>
                        <a:t>Best Overall Response</a:t>
                      </a:r>
                    </a:p>
                    <a:p>
                      <a:r>
                        <a:rPr lang="en-GB" sz="1000" b="0" dirty="0">
                          <a:latin typeface="Arial" panose="020B0604020202020204" pitchFamily="34" charset="0"/>
                          <a:cs typeface="Arial" panose="020B0604020202020204" pitchFamily="34" charset="0"/>
                        </a:rPr>
                        <a:t>ORR, % </a:t>
                      </a:r>
                    </a:p>
                    <a:p>
                      <a:r>
                        <a:rPr lang="en-GB" sz="1000" b="0" dirty="0">
                          <a:latin typeface="Arial" panose="020B0604020202020204" pitchFamily="34" charset="0"/>
                          <a:cs typeface="Arial" panose="020B0604020202020204" pitchFamily="34" charset="0"/>
                        </a:rPr>
                        <a:t>CR, %</a:t>
                      </a:r>
                    </a:p>
                  </a:txBody>
                  <a:tcPr marL="19440" marR="19440" marT="36000" marB="36000"/>
                </a:tc>
                <a:tc>
                  <a:txBody>
                    <a:bodyPr/>
                    <a:lstStyle/>
                    <a:p>
                      <a:pPr algn="ctr"/>
                      <a:endParaRPr lang="en-GB" sz="1000" dirty="0">
                        <a:latin typeface="Arial" panose="020B0604020202020204" pitchFamily="34" charset="0"/>
                        <a:cs typeface="Arial" panose="020B0604020202020204" pitchFamily="34" charset="0"/>
                      </a:endParaRPr>
                    </a:p>
                    <a:p>
                      <a:pPr algn="ctr"/>
                      <a:r>
                        <a:rPr lang="en-GB" sz="1000" dirty="0">
                          <a:latin typeface="Arial" panose="020B0604020202020204" pitchFamily="34" charset="0"/>
                          <a:cs typeface="Arial" panose="020B0604020202020204" pitchFamily="34" charset="0"/>
                        </a:rPr>
                        <a:t>60.6</a:t>
                      </a:r>
                    </a:p>
                    <a:p>
                      <a:pPr algn="ctr"/>
                      <a:r>
                        <a:rPr lang="en-GB" sz="1000" dirty="0">
                          <a:latin typeface="Arial" panose="020B0604020202020204" pitchFamily="34" charset="0"/>
                          <a:cs typeface="Arial" panose="020B0604020202020204" pitchFamily="34" charset="0"/>
                        </a:rPr>
                        <a:t>11.6</a:t>
                      </a:r>
                    </a:p>
                  </a:txBody>
                  <a:tcPr marL="19440" marR="19440" marT="36000" marB="36000"/>
                </a:tc>
                <a:tc gridSpan="2">
                  <a:txBody>
                    <a:bodyPr/>
                    <a:lstStyle/>
                    <a:p>
                      <a:pPr algn="ctr"/>
                      <a:endParaRPr lang="en-GB" sz="1000" dirty="0">
                        <a:latin typeface="Arial" panose="020B0604020202020204" pitchFamily="34" charset="0"/>
                        <a:cs typeface="Arial" panose="020B0604020202020204" pitchFamily="34" charset="0"/>
                      </a:endParaRPr>
                    </a:p>
                    <a:p>
                      <a:pPr algn="ctr"/>
                      <a:r>
                        <a:rPr lang="en-GB" sz="1000" dirty="0">
                          <a:latin typeface="Arial" panose="020B0604020202020204" pitchFamily="34" charset="0"/>
                          <a:cs typeface="Arial" panose="020B0604020202020204" pitchFamily="34" charset="0"/>
                        </a:rPr>
                        <a:t>39.6</a:t>
                      </a:r>
                    </a:p>
                    <a:p>
                      <a:pPr algn="ctr"/>
                      <a:r>
                        <a:rPr lang="en-GB" sz="1000" dirty="0">
                          <a:latin typeface="Arial" panose="020B0604020202020204" pitchFamily="34" charset="0"/>
                          <a:cs typeface="Arial" panose="020B0604020202020204" pitchFamily="34" charset="0"/>
                        </a:rPr>
                        <a:t>4.0%</a:t>
                      </a:r>
                    </a:p>
                  </a:txBody>
                  <a:tcPr marL="19440" marR="19440" marT="36000" marB="36000"/>
                </a:tc>
                <a:tc hMerge="1">
                  <a:txBody>
                    <a:bodyPr/>
                    <a:lstStyle/>
                    <a:p>
                      <a:pPr algn="ctr"/>
                      <a:endParaRPr lang="en-GB" sz="1000" dirty="0">
                        <a:latin typeface="Arial" panose="020B0604020202020204" pitchFamily="34" charset="0"/>
                        <a:cs typeface="Arial" panose="020B0604020202020204" pitchFamily="34" charset="0"/>
                      </a:endParaRPr>
                    </a:p>
                  </a:txBody>
                  <a:tcPr marL="19440" marR="19440" marT="36000" marB="36000"/>
                </a:tc>
                <a:extLst>
                  <a:ext uri="{0D108BD9-81ED-4DB2-BD59-A6C34878D82A}">
                    <a16:rowId xmlns:a16="http://schemas.microsoft.com/office/drawing/2014/main" val="738941342"/>
                  </a:ext>
                </a:extLst>
              </a:tr>
              <a:tr h="370840">
                <a:tc>
                  <a:txBody>
                    <a:bodyPr/>
                    <a:lstStyle/>
                    <a:p>
                      <a:r>
                        <a:rPr lang="en-GB" sz="1000" b="1" dirty="0">
                          <a:latin typeface="Arial" panose="020B0604020202020204" pitchFamily="34" charset="0"/>
                          <a:cs typeface="Arial" panose="020B0604020202020204" pitchFamily="34" charset="0"/>
                        </a:rPr>
                        <a:t>Duration of Response</a:t>
                      </a:r>
                    </a:p>
                    <a:p>
                      <a:pPr lvl="0"/>
                      <a:r>
                        <a:rPr lang="en-GB" sz="1000" b="0" dirty="0">
                          <a:latin typeface="Arial" panose="020B0604020202020204" pitchFamily="34" charset="0"/>
                          <a:cs typeface="Arial" panose="020B0604020202020204" pitchFamily="34" charset="0"/>
                        </a:rPr>
                        <a:t>Pts with response, n</a:t>
                      </a:r>
                    </a:p>
                    <a:p>
                      <a:pPr lvl="0"/>
                      <a:r>
                        <a:rPr lang="en-GB" sz="1000" b="0" dirty="0">
                          <a:latin typeface="Arial" panose="020B0604020202020204" pitchFamily="34" charset="0"/>
                          <a:cs typeface="Arial" panose="020B0604020202020204" pitchFamily="34" charset="0"/>
                        </a:rPr>
                        <a:t>Median, mo </a:t>
                      </a:r>
                    </a:p>
                    <a:p>
                      <a:pPr lvl="0"/>
                      <a:r>
                        <a:rPr lang="en-GB" sz="1000" b="0" dirty="0">
                          <a:latin typeface="Arial" panose="020B0604020202020204" pitchFamily="34" charset="0"/>
                          <a:cs typeface="Arial" panose="020B0604020202020204" pitchFamily="34" charset="0"/>
                        </a:rPr>
                        <a:t>(95% CI)</a:t>
                      </a:r>
                    </a:p>
                  </a:txBody>
                  <a:tcPr marL="19440" marR="19440" marT="36000" marB="36000">
                    <a:solidFill>
                      <a:srgbClr val="F5EAE8"/>
                    </a:solidFill>
                  </a:tcPr>
                </a:tc>
                <a:tc>
                  <a:txBody>
                    <a:bodyPr/>
                    <a:lstStyle/>
                    <a:p>
                      <a:pPr algn="ctr"/>
                      <a:endParaRPr lang="en-GB" sz="1000" dirty="0">
                        <a:latin typeface="Arial" panose="020B0604020202020204" pitchFamily="34" charset="0"/>
                        <a:cs typeface="Arial" panose="020B0604020202020204" pitchFamily="34" charset="0"/>
                      </a:endParaRPr>
                    </a:p>
                    <a:p>
                      <a:pPr algn="ctr"/>
                      <a:r>
                        <a:rPr lang="en-GB" sz="1000" dirty="0">
                          <a:latin typeface="Arial" panose="020B0604020202020204" pitchFamily="34" charset="0"/>
                          <a:cs typeface="Arial" panose="020B0604020202020204" pitchFamily="34" charset="0"/>
                        </a:rPr>
                        <a:t>262</a:t>
                      </a:r>
                    </a:p>
                    <a:p>
                      <a:pPr algn="ctr"/>
                      <a:r>
                        <a:rPr lang="en-GB" sz="1000" dirty="0">
                          <a:latin typeface="Arial" panose="020B0604020202020204" pitchFamily="34" charset="0"/>
                          <a:cs typeface="Arial" panose="020B0604020202020204" pitchFamily="34" charset="0"/>
                        </a:rPr>
                        <a:t>23.6 </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(1.4+ to 68.6+)</a:t>
                      </a:r>
                    </a:p>
                  </a:txBody>
                  <a:tcPr marL="19440" marR="19440" marT="36000" marB="36000">
                    <a:solidFill>
                      <a:srgbClr val="F5EAE8"/>
                    </a:solidFill>
                  </a:tcPr>
                </a:tc>
                <a:tc gridSpan="2">
                  <a:txBody>
                    <a:bodyPr/>
                    <a:lstStyle/>
                    <a:p>
                      <a:pPr algn="ctr"/>
                      <a:endParaRPr lang="en-GB" sz="1000" dirty="0">
                        <a:latin typeface="Arial" panose="020B0604020202020204" pitchFamily="34" charset="0"/>
                        <a:cs typeface="Arial" panose="020B0604020202020204" pitchFamily="34" charset="0"/>
                      </a:endParaRPr>
                    </a:p>
                    <a:p>
                      <a:pPr algn="ctr"/>
                      <a:r>
                        <a:rPr lang="en-GB" sz="1000" dirty="0">
                          <a:latin typeface="Arial" panose="020B0604020202020204" pitchFamily="34" charset="0"/>
                          <a:cs typeface="Arial" panose="020B0604020202020204" pitchFamily="34" charset="0"/>
                        </a:rPr>
                        <a:t>170</a:t>
                      </a:r>
                    </a:p>
                    <a:p>
                      <a:pPr algn="ctr"/>
                      <a:r>
                        <a:rPr lang="en-GB" sz="1000" dirty="0">
                          <a:latin typeface="Arial" panose="020B0604020202020204" pitchFamily="34" charset="0"/>
                          <a:cs typeface="Arial" panose="020B0604020202020204" pitchFamily="34" charset="0"/>
                        </a:rPr>
                        <a:t>15.3 </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(2.3-68.3)</a:t>
                      </a:r>
                    </a:p>
                  </a:txBody>
                  <a:tcPr marL="19440" marR="19440" marT="36000" marB="36000">
                    <a:solidFill>
                      <a:srgbClr val="F5EAE8"/>
                    </a:solidFill>
                  </a:tcPr>
                </a:tc>
                <a:tc hMerge="1">
                  <a:txBody>
                    <a:bodyPr/>
                    <a:lstStyle/>
                    <a:p>
                      <a:pPr algn="ctr"/>
                      <a:endParaRPr lang="en-GB" sz="1000" dirty="0">
                        <a:latin typeface="Arial" panose="020B0604020202020204" pitchFamily="34" charset="0"/>
                        <a:cs typeface="Arial" panose="020B0604020202020204" pitchFamily="34" charset="0"/>
                      </a:endParaRPr>
                    </a:p>
                  </a:txBody>
                  <a:tcPr marL="19440" marR="19440" marT="36000" marB="36000">
                    <a:solidFill>
                      <a:srgbClr val="F5EAE8"/>
                    </a:solidFill>
                  </a:tcPr>
                </a:tc>
                <a:extLst>
                  <a:ext uri="{0D108BD9-81ED-4DB2-BD59-A6C34878D82A}">
                    <a16:rowId xmlns:a16="http://schemas.microsoft.com/office/drawing/2014/main" val="1969854081"/>
                  </a:ext>
                </a:extLst>
              </a:tr>
            </a:tbl>
          </a:graphicData>
        </a:graphic>
      </p:graphicFrame>
      <p:sp>
        <p:nvSpPr>
          <p:cNvPr id="19" name="Content Placeholder 10">
            <a:extLst>
              <a:ext uri="{FF2B5EF4-FFF2-40B4-BE49-F238E27FC236}">
                <a16:creationId xmlns:a16="http://schemas.microsoft.com/office/drawing/2014/main" id="{EF630923-9A6A-7281-DE52-4A57D91584F3}"/>
              </a:ext>
            </a:extLst>
          </p:cNvPr>
          <p:cNvSpPr txBox="1">
            <a:spLocks/>
          </p:cNvSpPr>
          <p:nvPr/>
        </p:nvSpPr>
        <p:spPr>
          <a:xfrm>
            <a:off x="811207" y="5589241"/>
            <a:ext cx="3096000" cy="216024"/>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000" dirty="0">
                <a:solidFill>
                  <a:schemeClr val="tx1"/>
                </a:solidFill>
              </a:rPr>
              <a:t>Data cut-off: January 23, 2023</a:t>
            </a:r>
          </a:p>
        </p:txBody>
      </p:sp>
      <p:sp>
        <p:nvSpPr>
          <p:cNvPr id="20" name="TextBox 19">
            <a:extLst>
              <a:ext uri="{FF2B5EF4-FFF2-40B4-BE49-F238E27FC236}">
                <a16:creationId xmlns:a16="http://schemas.microsoft.com/office/drawing/2014/main" id="{D3730CD9-48EF-DCFA-D737-92E78941DF92}"/>
              </a:ext>
            </a:extLst>
          </p:cNvPr>
          <p:cNvSpPr txBox="1"/>
          <p:nvPr/>
        </p:nvSpPr>
        <p:spPr>
          <a:xfrm>
            <a:off x="1042989" y="2012461"/>
            <a:ext cx="235641"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100</a:t>
            </a:r>
          </a:p>
        </p:txBody>
      </p:sp>
      <p:sp>
        <p:nvSpPr>
          <p:cNvPr id="21" name="TextBox 20">
            <a:extLst>
              <a:ext uri="{FF2B5EF4-FFF2-40B4-BE49-F238E27FC236}">
                <a16:creationId xmlns:a16="http://schemas.microsoft.com/office/drawing/2014/main" id="{1367910C-752E-7775-1F14-6275D1B68185}"/>
              </a:ext>
            </a:extLst>
          </p:cNvPr>
          <p:cNvSpPr txBox="1"/>
          <p:nvPr/>
        </p:nvSpPr>
        <p:spPr>
          <a:xfrm rot="16200000">
            <a:off x="166024" y="3265623"/>
            <a:ext cx="1426673" cy="184666"/>
          </a:xfrm>
          <a:prstGeom prst="rect">
            <a:avLst/>
          </a:prstGeom>
          <a:noFill/>
        </p:spPr>
        <p:txBody>
          <a:bodyPr wrap="non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Overall survival (%)</a:t>
            </a:r>
          </a:p>
        </p:txBody>
      </p:sp>
      <p:sp>
        <p:nvSpPr>
          <p:cNvPr id="22" name="TextBox 21">
            <a:extLst>
              <a:ext uri="{FF2B5EF4-FFF2-40B4-BE49-F238E27FC236}">
                <a16:creationId xmlns:a16="http://schemas.microsoft.com/office/drawing/2014/main" id="{F028A138-35AC-28D6-1BE6-4FBD75AF8703}"/>
              </a:ext>
            </a:extLst>
          </p:cNvPr>
          <p:cNvSpPr txBox="1"/>
          <p:nvPr/>
        </p:nvSpPr>
        <p:spPr>
          <a:xfrm>
            <a:off x="3689276" y="4918347"/>
            <a:ext cx="1058430" cy="184666"/>
          </a:xfrm>
          <a:prstGeom prst="rect">
            <a:avLst/>
          </a:prstGeom>
          <a:noFill/>
        </p:spPr>
        <p:txBody>
          <a:bodyPr wrap="non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Time (months)</a:t>
            </a:r>
          </a:p>
        </p:txBody>
      </p:sp>
      <p:cxnSp>
        <p:nvCxnSpPr>
          <p:cNvPr id="23" name="Straight Connector 22">
            <a:extLst>
              <a:ext uri="{FF2B5EF4-FFF2-40B4-BE49-F238E27FC236}">
                <a16:creationId xmlns:a16="http://schemas.microsoft.com/office/drawing/2014/main" id="{53DA4E76-4A37-8C39-F334-CC8E489ED1AA}"/>
              </a:ext>
            </a:extLst>
          </p:cNvPr>
          <p:cNvCxnSpPr>
            <a:cxnSpLocks/>
          </p:cNvCxnSpPr>
          <p:nvPr/>
        </p:nvCxnSpPr>
        <p:spPr>
          <a:xfrm>
            <a:off x="1330006" y="2104834"/>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931E4160-1232-05F4-7AF2-96781E34E4D0}"/>
              </a:ext>
            </a:extLst>
          </p:cNvPr>
          <p:cNvCxnSpPr>
            <a:cxnSpLocks/>
          </p:cNvCxnSpPr>
          <p:nvPr/>
        </p:nvCxnSpPr>
        <p:spPr>
          <a:xfrm flipV="1">
            <a:off x="1405822" y="2104834"/>
            <a:ext cx="0" cy="254250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975056AB-996F-EF5C-9D7F-581DC6EC1F8C}"/>
              </a:ext>
            </a:extLst>
          </p:cNvPr>
          <p:cNvSpPr txBox="1"/>
          <p:nvPr/>
        </p:nvSpPr>
        <p:spPr>
          <a:xfrm>
            <a:off x="1121536" y="2516191"/>
            <a:ext cx="157094"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80</a:t>
            </a:r>
          </a:p>
        </p:txBody>
      </p:sp>
      <p:cxnSp>
        <p:nvCxnSpPr>
          <p:cNvPr id="26" name="Straight Connector 25">
            <a:extLst>
              <a:ext uri="{FF2B5EF4-FFF2-40B4-BE49-F238E27FC236}">
                <a16:creationId xmlns:a16="http://schemas.microsoft.com/office/drawing/2014/main" id="{EE6E35B5-4ACC-038C-9589-9DC1696A6522}"/>
              </a:ext>
            </a:extLst>
          </p:cNvPr>
          <p:cNvCxnSpPr>
            <a:cxnSpLocks/>
          </p:cNvCxnSpPr>
          <p:nvPr/>
        </p:nvCxnSpPr>
        <p:spPr>
          <a:xfrm>
            <a:off x="1330006" y="2608564"/>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D34EB38E-6AE1-660E-F01B-A7D953564389}"/>
              </a:ext>
            </a:extLst>
          </p:cNvPr>
          <p:cNvSpPr txBox="1"/>
          <p:nvPr/>
        </p:nvSpPr>
        <p:spPr>
          <a:xfrm>
            <a:off x="1121536" y="3024459"/>
            <a:ext cx="157094"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60</a:t>
            </a:r>
          </a:p>
        </p:txBody>
      </p:sp>
      <p:cxnSp>
        <p:nvCxnSpPr>
          <p:cNvPr id="28" name="Straight Connector 27">
            <a:extLst>
              <a:ext uri="{FF2B5EF4-FFF2-40B4-BE49-F238E27FC236}">
                <a16:creationId xmlns:a16="http://schemas.microsoft.com/office/drawing/2014/main" id="{FFA6FB9B-FCF1-E9F7-D4C8-63B911D81E67}"/>
              </a:ext>
            </a:extLst>
          </p:cNvPr>
          <p:cNvCxnSpPr>
            <a:cxnSpLocks/>
          </p:cNvCxnSpPr>
          <p:nvPr/>
        </p:nvCxnSpPr>
        <p:spPr>
          <a:xfrm>
            <a:off x="1330006" y="3116832"/>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462F0FB3-1E67-02DE-FC68-B8203D43519E}"/>
              </a:ext>
            </a:extLst>
          </p:cNvPr>
          <p:cNvSpPr txBox="1"/>
          <p:nvPr/>
        </p:nvSpPr>
        <p:spPr>
          <a:xfrm>
            <a:off x="1121536" y="3533403"/>
            <a:ext cx="157094"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40</a:t>
            </a:r>
          </a:p>
        </p:txBody>
      </p:sp>
      <p:cxnSp>
        <p:nvCxnSpPr>
          <p:cNvPr id="30" name="Straight Connector 29">
            <a:extLst>
              <a:ext uri="{FF2B5EF4-FFF2-40B4-BE49-F238E27FC236}">
                <a16:creationId xmlns:a16="http://schemas.microsoft.com/office/drawing/2014/main" id="{0783579F-4805-AB0E-CB07-00EEAFD3B068}"/>
              </a:ext>
            </a:extLst>
          </p:cNvPr>
          <p:cNvCxnSpPr>
            <a:cxnSpLocks/>
          </p:cNvCxnSpPr>
          <p:nvPr/>
        </p:nvCxnSpPr>
        <p:spPr>
          <a:xfrm>
            <a:off x="1330006" y="3625776"/>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2D93417D-7CA4-FFD3-BFEF-E4C1D7739DE9}"/>
              </a:ext>
            </a:extLst>
          </p:cNvPr>
          <p:cNvSpPr txBox="1"/>
          <p:nvPr/>
        </p:nvSpPr>
        <p:spPr>
          <a:xfrm>
            <a:off x="1121536" y="4292635"/>
            <a:ext cx="157094"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10</a:t>
            </a:r>
          </a:p>
        </p:txBody>
      </p:sp>
      <p:cxnSp>
        <p:nvCxnSpPr>
          <p:cNvPr id="32" name="Straight Connector 31">
            <a:extLst>
              <a:ext uri="{FF2B5EF4-FFF2-40B4-BE49-F238E27FC236}">
                <a16:creationId xmlns:a16="http://schemas.microsoft.com/office/drawing/2014/main" id="{6FF5AC6C-6A25-11B3-F29A-0CB36875B519}"/>
              </a:ext>
            </a:extLst>
          </p:cNvPr>
          <p:cNvCxnSpPr>
            <a:cxnSpLocks/>
          </p:cNvCxnSpPr>
          <p:nvPr/>
        </p:nvCxnSpPr>
        <p:spPr>
          <a:xfrm>
            <a:off x="1330006" y="4385008"/>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C8060417-2A59-9196-9C58-999FAE09B0C4}"/>
              </a:ext>
            </a:extLst>
          </p:cNvPr>
          <p:cNvSpPr txBox="1"/>
          <p:nvPr/>
        </p:nvSpPr>
        <p:spPr>
          <a:xfrm>
            <a:off x="1200082" y="4555772"/>
            <a:ext cx="78548"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0</a:t>
            </a:r>
          </a:p>
        </p:txBody>
      </p:sp>
      <p:cxnSp>
        <p:nvCxnSpPr>
          <p:cNvPr id="34" name="Straight Connector 33">
            <a:extLst>
              <a:ext uri="{FF2B5EF4-FFF2-40B4-BE49-F238E27FC236}">
                <a16:creationId xmlns:a16="http://schemas.microsoft.com/office/drawing/2014/main" id="{0423385B-3543-4755-F518-4D681245EDBF}"/>
              </a:ext>
            </a:extLst>
          </p:cNvPr>
          <p:cNvCxnSpPr>
            <a:cxnSpLocks/>
          </p:cNvCxnSpPr>
          <p:nvPr/>
        </p:nvCxnSpPr>
        <p:spPr>
          <a:xfrm>
            <a:off x="1330006" y="4643660"/>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2D500DBE-9A1F-2532-9840-4224E914D73D}"/>
              </a:ext>
            </a:extLst>
          </p:cNvPr>
          <p:cNvCxnSpPr>
            <a:cxnSpLocks/>
          </p:cNvCxnSpPr>
          <p:nvPr/>
        </p:nvCxnSpPr>
        <p:spPr>
          <a:xfrm rot="16200000">
            <a:off x="1369818" y="4681978"/>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1234EBA4-C0C2-4354-5DC8-B4916474F140}"/>
              </a:ext>
            </a:extLst>
          </p:cNvPr>
          <p:cNvCxnSpPr>
            <a:cxnSpLocks/>
          </p:cNvCxnSpPr>
          <p:nvPr/>
        </p:nvCxnSpPr>
        <p:spPr>
          <a:xfrm>
            <a:off x="1399856" y="4643660"/>
            <a:ext cx="555091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E30CE481-267E-2482-6D0C-766DAB5F3801}"/>
              </a:ext>
            </a:extLst>
          </p:cNvPr>
          <p:cNvSpPr txBox="1"/>
          <p:nvPr/>
        </p:nvSpPr>
        <p:spPr>
          <a:xfrm>
            <a:off x="1372709" y="4711965"/>
            <a:ext cx="78548"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0</a:t>
            </a:r>
          </a:p>
        </p:txBody>
      </p:sp>
      <p:cxnSp>
        <p:nvCxnSpPr>
          <p:cNvPr id="38" name="Straight Connector 37">
            <a:extLst>
              <a:ext uri="{FF2B5EF4-FFF2-40B4-BE49-F238E27FC236}">
                <a16:creationId xmlns:a16="http://schemas.microsoft.com/office/drawing/2014/main" id="{5149DC96-C62C-A14C-4825-25E8C292696A}"/>
              </a:ext>
            </a:extLst>
          </p:cNvPr>
          <p:cNvCxnSpPr>
            <a:cxnSpLocks/>
          </p:cNvCxnSpPr>
          <p:nvPr/>
        </p:nvCxnSpPr>
        <p:spPr>
          <a:xfrm rot="16200000">
            <a:off x="1797365" y="4681978"/>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5200F492-ECA6-2964-1D97-91FD390BBA83}"/>
              </a:ext>
            </a:extLst>
          </p:cNvPr>
          <p:cNvSpPr txBox="1"/>
          <p:nvPr/>
        </p:nvSpPr>
        <p:spPr>
          <a:xfrm>
            <a:off x="1794095" y="4711965"/>
            <a:ext cx="78548"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6</a:t>
            </a:r>
          </a:p>
        </p:txBody>
      </p:sp>
      <p:cxnSp>
        <p:nvCxnSpPr>
          <p:cNvPr id="40" name="Straight Connector 39">
            <a:extLst>
              <a:ext uri="{FF2B5EF4-FFF2-40B4-BE49-F238E27FC236}">
                <a16:creationId xmlns:a16="http://schemas.microsoft.com/office/drawing/2014/main" id="{98E52ABC-B298-803B-4579-4935A5A6CAD4}"/>
              </a:ext>
            </a:extLst>
          </p:cNvPr>
          <p:cNvCxnSpPr>
            <a:cxnSpLocks/>
          </p:cNvCxnSpPr>
          <p:nvPr/>
        </p:nvCxnSpPr>
        <p:spPr>
          <a:xfrm rot="16200000">
            <a:off x="2224911" y="4681978"/>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DBD0DCF5-5744-FA46-ED5F-456AD4696F32}"/>
              </a:ext>
            </a:extLst>
          </p:cNvPr>
          <p:cNvSpPr txBox="1"/>
          <p:nvPr/>
        </p:nvSpPr>
        <p:spPr>
          <a:xfrm>
            <a:off x="2182368" y="4711965"/>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12</a:t>
            </a:r>
          </a:p>
        </p:txBody>
      </p:sp>
      <p:cxnSp>
        <p:nvCxnSpPr>
          <p:cNvPr id="42" name="Straight Connector 41">
            <a:extLst>
              <a:ext uri="{FF2B5EF4-FFF2-40B4-BE49-F238E27FC236}">
                <a16:creationId xmlns:a16="http://schemas.microsoft.com/office/drawing/2014/main" id="{25CBDB26-B1F5-AAB0-EB95-0A700571EA8A}"/>
              </a:ext>
            </a:extLst>
          </p:cNvPr>
          <p:cNvCxnSpPr>
            <a:cxnSpLocks/>
          </p:cNvCxnSpPr>
          <p:nvPr/>
        </p:nvCxnSpPr>
        <p:spPr>
          <a:xfrm rot="16200000">
            <a:off x="2652961" y="4681978"/>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D417708E-4DFD-0ACC-1507-DC24A053E3AB}"/>
              </a:ext>
            </a:extLst>
          </p:cNvPr>
          <p:cNvSpPr txBox="1"/>
          <p:nvPr/>
        </p:nvSpPr>
        <p:spPr>
          <a:xfrm>
            <a:off x="2610418" y="4711965"/>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18</a:t>
            </a:r>
          </a:p>
        </p:txBody>
      </p:sp>
      <p:cxnSp>
        <p:nvCxnSpPr>
          <p:cNvPr id="46" name="Straight Connector 45">
            <a:extLst>
              <a:ext uri="{FF2B5EF4-FFF2-40B4-BE49-F238E27FC236}">
                <a16:creationId xmlns:a16="http://schemas.microsoft.com/office/drawing/2014/main" id="{49D023DB-AA32-305F-34B4-7CD4FADE6EEB}"/>
              </a:ext>
            </a:extLst>
          </p:cNvPr>
          <p:cNvCxnSpPr>
            <a:cxnSpLocks/>
          </p:cNvCxnSpPr>
          <p:nvPr/>
        </p:nvCxnSpPr>
        <p:spPr>
          <a:xfrm rot="16200000">
            <a:off x="3076433" y="4681978"/>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501EEF60-CFE7-236A-9B16-8A462953774D}"/>
              </a:ext>
            </a:extLst>
          </p:cNvPr>
          <p:cNvSpPr txBox="1"/>
          <p:nvPr/>
        </p:nvSpPr>
        <p:spPr>
          <a:xfrm>
            <a:off x="3033891" y="4711965"/>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24</a:t>
            </a:r>
          </a:p>
        </p:txBody>
      </p:sp>
      <p:cxnSp>
        <p:nvCxnSpPr>
          <p:cNvPr id="48" name="Straight Connector 47">
            <a:extLst>
              <a:ext uri="{FF2B5EF4-FFF2-40B4-BE49-F238E27FC236}">
                <a16:creationId xmlns:a16="http://schemas.microsoft.com/office/drawing/2014/main" id="{68106C81-6C5E-8983-95D4-E3516F98D9D4}"/>
              </a:ext>
            </a:extLst>
          </p:cNvPr>
          <p:cNvCxnSpPr>
            <a:cxnSpLocks/>
          </p:cNvCxnSpPr>
          <p:nvPr/>
        </p:nvCxnSpPr>
        <p:spPr>
          <a:xfrm rot="16200000">
            <a:off x="3495292" y="4681978"/>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9F0ECCE8-1FCB-9832-CCCA-E3C8240A9E5F}"/>
              </a:ext>
            </a:extLst>
          </p:cNvPr>
          <p:cNvSpPr txBox="1"/>
          <p:nvPr/>
        </p:nvSpPr>
        <p:spPr>
          <a:xfrm>
            <a:off x="3452750" y="4711965"/>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30</a:t>
            </a:r>
          </a:p>
        </p:txBody>
      </p:sp>
      <p:cxnSp>
        <p:nvCxnSpPr>
          <p:cNvPr id="56" name="Straight Connector 55">
            <a:extLst>
              <a:ext uri="{FF2B5EF4-FFF2-40B4-BE49-F238E27FC236}">
                <a16:creationId xmlns:a16="http://schemas.microsoft.com/office/drawing/2014/main" id="{ACDF42D0-BD28-9D3F-EE92-6732759DB8BA}"/>
              </a:ext>
            </a:extLst>
          </p:cNvPr>
          <p:cNvCxnSpPr>
            <a:cxnSpLocks/>
          </p:cNvCxnSpPr>
          <p:nvPr/>
        </p:nvCxnSpPr>
        <p:spPr>
          <a:xfrm rot="16200000">
            <a:off x="5206616" y="4681978"/>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7" name="TextBox 56">
            <a:extLst>
              <a:ext uri="{FF2B5EF4-FFF2-40B4-BE49-F238E27FC236}">
                <a16:creationId xmlns:a16="http://schemas.microsoft.com/office/drawing/2014/main" id="{FF2F780B-4C00-685F-418E-50BC15E5C376}"/>
              </a:ext>
            </a:extLst>
          </p:cNvPr>
          <p:cNvSpPr txBox="1"/>
          <p:nvPr/>
        </p:nvSpPr>
        <p:spPr>
          <a:xfrm>
            <a:off x="5164074" y="4711965"/>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54</a:t>
            </a:r>
          </a:p>
        </p:txBody>
      </p:sp>
      <p:cxnSp>
        <p:nvCxnSpPr>
          <p:cNvPr id="58" name="Straight Connector 57">
            <a:extLst>
              <a:ext uri="{FF2B5EF4-FFF2-40B4-BE49-F238E27FC236}">
                <a16:creationId xmlns:a16="http://schemas.microsoft.com/office/drawing/2014/main" id="{ECD1E569-BB99-BF80-87C2-CE5CE9C04CF4}"/>
              </a:ext>
            </a:extLst>
          </p:cNvPr>
          <p:cNvCxnSpPr>
            <a:cxnSpLocks/>
          </p:cNvCxnSpPr>
          <p:nvPr/>
        </p:nvCxnSpPr>
        <p:spPr>
          <a:xfrm flipV="1">
            <a:off x="4818666" y="3278459"/>
            <a:ext cx="0" cy="1367109"/>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3CB8FB8A-BE5A-4B1A-CCE9-506448E0BFBB}"/>
              </a:ext>
            </a:extLst>
          </p:cNvPr>
          <p:cNvSpPr txBox="1"/>
          <p:nvPr/>
        </p:nvSpPr>
        <p:spPr>
          <a:xfrm>
            <a:off x="4740120" y="4711965"/>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48</a:t>
            </a:r>
          </a:p>
        </p:txBody>
      </p:sp>
      <p:graphicFrame>
        <p:nvGraphicFramePr>
          <p:cNvPr id="64" name="Table 85">
            <a:extLst>
              <a:ext uri="{FF2B5EF4-FFF2-40B4-BE49-F238E27FC236}">
                <a16:creationId xmlns:a16="http://schemas.microsoft.com/office/drawing/2014/main" id="{F8BCDAB8-93E4-6E58-734A-E881565E5C6C}"/>
              </a:ext>
            </a:extLst>
          </p:cNvPr>
          <p:cNvGraphicFramePr>
            <a:graphicFrameLocks noGrp="1"/>
          </p:cNvGraphicFramePr>
          <p:nvPr>
            <p:extLst>
              <p:ext uri="{D42A27DB-BD31-4B8C-83A1-F6EECF244321}">
                <p14:modId xmlns:p14="http://schemas.microsoft.com/office/powerpoint/2010/main" val="1427258472"/>
              </p:ext>
            </p:extLst>
          </p:nvPr>
        </p:nvGraphicFramePr>
        <p:xfrm>
          <a:off x="1220164" y="5157192"/>
          <a:ext cx="5943966" cy="313200"/>
        </p:xfrm>
        <a:graphic>
          <a:graphicData uri="http://schemas.openxmlformats.org/drawingml/2006/table">
            <a:tbl>
              <a:tblPr bandRow="1">
                <a:tableStyleId>{5C22544A-7EE6-4342-B048-85BDC9FD1C3A}</a:tableStyleId>
              </a:tblPr>
              <a:tblGrid>
                <a:gridCol w="424569">
                  <a:extLst>
                    <a:ext uri="{9D8B030D-6E8A-4147-A177-3AD203B41FA5}">
                      <a16:colId xmlns:a16="http://schemas.microsoft.com/office/drawing/2014/main" val="3513989938"/>
                    </a:ext>
                  </a:extLst>
                </a:gridCol>
                <a:gridCol w="424569">
                  <a:extLst>
                    <a:ext uri="{9D8B030D-6E8A-4147-A177-3AD203B41FA5}">
                      <a16:colId xmlns:a16="http://schemas.microsoft.com/office/drawing/2014/main" val="2772466683"/>
                    </a:ext>
                  </a:extLst>
                </a:gridCol>
                <a:gridCol w="424569">
                  <a:extLst>
                    <a:ext uri="{9D8B030D-6E8A-4147-A177-3AD203B41FA5}">
                      <a16:colId xmlns:a16="http://schemas.microsoft.com/office/drawing/2014/main" val="1708103484"/>
                    </a:ext>
                  </a:extLst>
                </a:gridCol>
                <a:gridCol w="424569">
                  <a:extLst>
                    <a:ext uri="{9D8B030D-6E8A-4147-A177-3AD203B41FA5}">
                      <a16:colId xmlns:a16="http://schemas.microsoft.com/office/drawing/2014/main" val="3985079126"/>
                    </a:ext>
                  </a:extLst>
                </a:gridCol>
                <a:gridCol w="424569">
                  <a:extLst>
                    <a:ext uri="{9D8B030D-6E8A-4147-A177-3AD203B41FA5}">
                      <a16:colId xmlns:a16="http://schemas.microsoft.com/office/drawing/2014/main" val="2323902670"/>
                    </a:ext>
                  </a:extLst>
                </a:gridCol>
                <a:gridCol w="424569">
                  <a:extLst>
                    <a:ext uri="{9D8B030D-6E8A-4147-A177-3AD203B41FA5}">
                      <a16:colId xmlns:a16="http://schemas.microsoft.com/office/drawing/2014/main" val="1456311217"/>
                    </a:ext>
                  </a:extLst>
                </a:gridCol>
                <a:gridCol w="424569">
                  <a:extLst>
                    <a:ext uri="{9D8B030D-6E8A-4147-A177-3AD203B41FA5}">
                      <a16:colId xmlns:a16="http://schemas.microsoft.com/office/drawing/2014/main" val="3470239740"/>
                    </a:ext>
                  </a:extLst>
                </a:gridCol>
                <a:gridCol w="424569">
                  <a:extLst>
                    <a:ext uri="{9D8B030D-6E8A-4147-A177-3AD203B41FA5}">
                      <a16:colId xmlns:a16="http://schemas.microsoft.com/office/drawing/2014/main" val="3050212076"/>
                    </a:ext>
                  </a:extLst>
                </a:gridCol>
                <a:gridCol w="424569">
                  <a:extLst>
                    <a:ext uri="{9D8B030D-6E8A-4147-A177-3AD203B41FA5}">
                      <a16:colId xmlns:a16="http://schemas.microsoft.com/office/drawing/2014/main" val="1973429797"/>
                    </a:ext>
                  </a:extLst>
                </a:gridCol>
                <a:gridCol w="424569">
                  <a:extLst>
                    <a:ext uri="{9D8B030D-6E8A-4147-A177-3AD203B41FA5}">
                      <a16:colId xmlns:a16="http://schemas.microsoft.com/office/drawing/2014/main" val="209476300"/>
                    </a:ext>
                  </a:extLst>
                </a:gridCol>
                <a:gridCol w="424569">
                  <a:extLst>
                    <a:ext uri="{9D8B030D-6E8A-4147-A177-3AD203B41FA5}">
                      <a16:colId xmlns:a16="http://schemas.microsoft.com/office/drawing/2014/main" val="2188063190"/>
                    </a:ext>
                  </a:extLst>
                </a:gridCol>
                <a:gridCol w="424569">
                  <a:extLst>
                    <a:ext uri="{9D8B030D-6E8A-4147-A177-3AD203B41FA5}">
                      <a16:colId xmlns:a16="http://schemas.microsoft.com/office/drawing/2014/main" val="4065078601"/>
                    </a:ext>
                  </a:extLst>
                </a:gridCol>
                <a:gridCol w="424569">
                  <a:extLst>
                    <a:ext uri="{9D8B030D-6E8A-4147-A177-3AD203B41FA5}">
                      <a16:colId xmlns:a16="http://schemas.microsoft.com/office/drawing/2014/main" val="2621884649"/>
                    </a:ext>
                  </a:extLst>
                </a:gridCol>
                <a:gridCol w="424569">
                  <a:extLst>
                    <a:ext uri="{9D8B030D-6E8A-4147-A177-3AD203B41FA5}">
                      <a16:colId xmlns:a16="http://schemas.microsoft.com/office/drawing/2014/main" val="265752294"/>
                    </a:ext>
                  </a:extLst>
                </a:gridCol>
              </a:tblGrid>
              <a:tr h="141657">
                <a:tc>
                  <a:txBody>
                    <a:bodyPr/>
                    <a:lstStyle/>
                    <a:p>
                      <a:pPr algn="ctr"/>
                      <a:r>
                        <a:rPr lang="en-GB" sz="900" dirty="0">
                          <a:latin typeface="Arial" panose="020B0604020202020204" pitchFamily="34" charset="0"/>
                          <a:cs typeface="Arial" panose="020B0604020202020204" pitchFamily="34" charset="0"/>
                        </a:rPr>
                        <a:t>432</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409</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386</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347</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320</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287</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268</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242</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209</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194</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173</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88</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14</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0</a:t>
                      </a:r>
                    </a:p>
                  </a:txBody>
                  <a:tcPr marL="0" marR="0" marT="9720" marB="9720">
                    <a:noFill/>
                  </a:tcPr>
                </a:tc>
                <a:extLst>
                  <a:ext uri="{0D108BD9-81ED-4DB2-BD59-A6C34878D82A}">
                    <a16:rowId xmlns:a16="http://schemas.microsoft.com/office/drawing/2014/main" val="2387494813"/>
                  </a:ext>
                </a:extLst>
              </a:tr>
              <a:tr h="141657">
                <a:tc>
                  <a:txBody>
                    <a:bodyPr/>
                    <a:lstStyle/>
                    <a:p>
                      <a:pPr algn="ctr"/>
                      <a:r>
                        <a:rPr lang="en-GB" sz="900" dirty="0">
                          <a:latin typeface="Arial" panose="020B0604020202020204" pitchFamily="34" charset="0"/>
                          <a:cs typeface="Arial" panose="020B0604020202020204" pitchFamily="34" charset="0"/>
                        </a:rPr>
                        <a:t>429</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379</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336</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306</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279</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252</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228</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210</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189</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170</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152</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76</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9</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0</a:t>
                      </a:r>
                    </a:p>
                  </a:txBody>
                  <a:tcPr marL="0" marR="0" marT="9720" marB="9720">
                    <a:noFill/>
                  </a:tcPr>
                </a:tc>
                <a:extLst>
                  <a:ext uri="{0D108BD9-81ED-4DB2-BD59-A6C34878D82A}">
                    <a16:rowId xmlns:a16="http://schemas.microsoft.com/office/drawing/2014/main" val="3636552953"/>
                  </a:ext>
                </a:extLst>
              </a:tr>
            </a:tbl>
          </a:graphicData>
        </a:graphic>
      </p:graphicFrame>
      <p:graphicFrame>
        <p:nvGraphicFramePr>
          <p:cNvPr id="65" name="Table 64">
            <a:extLst>
              <a:ext uri="{FF2B5EF4-FFF2-40B4-BE49-F238E27FC236}">
                <a16:creationId xmlns:a16="http://schemas.microsoft.com/office/drawing/2014/main" id="{46039111-4521-7B22-2717-E53167E78260}"/>
              </a:ext>
            </a:extLst>
          </p:cNvPr>
          <p:cNvGraphicFramePr>
            <a:graphicFrameLocks noGrp="1"/>
          </p:cNvGraphicFramePr>
          <p:nvPr>
            <p:extLst>
              <p:ext uri="{D42A27DB-BD31-4B8C-83A1-F6EECF244321}">
                <p14:modId xmlns:p14="http://schemas.microsoft.com/office/powerpoint/2010/main" val="4012285320"/>
              </p:ext>
            </p:extLst>
          </p:nvPr>
        </p:nvGraphicFramePr>
        <p:xfrm>
          <a:off x="202526" y="5000592"/>
          <a:ext cx="1076104" cy="469800"/>
        </p:xfrm>
        <a:graphic>
          <a:graphicData uri="http://schemas.openxmlformats.org/drawingml/2006/table">
            <a:tbl>
              <a:tblPr bandRow="1">
                <a:tableStyleId>{5C22544A-7EE6-4342-B048-85BDC9FD1C3A}</a:tableStyleId>
              </a:tblPr>
              <a:tblGrid>
                <a:gridCol w="1076104">
                  <a:extLst>
                    <a:ext uri="{9D8B030D-6E8A-4147-A177-3AD203B41FA5}">
                      <a16:colId xmlns:a16="http://schemas.microsoft.com/office/drawing/2014/main" val="3513989938"/>
                    </a:ext>
                  </a:extLst>
                </a:gridCol>
              </a:tblGrid>
              <a:tr h="141657">
                <a:tc>
                  <a:txBody>
                    <a:bodyPr/>
                    <a:lstStyle/>
                    <a:p>
                      <a:pPr algn="r"/>
                      <a:r>
                        <a:rPr lang="en-GB" sz="900" b="1" dirty="0">
                          <a:latin typeface="Arial" panose="020B0604020202020204" pitchFamily="34" charset="0"/>
                          <a:cs typeface="Arial" panose="020B0604020202020204" pitchFamily="34" charset="0"/>
                        </a:rPr>
                        <a:t>Number at risk</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7494813"/>
                  </a:ext>
                </a:extLst>
              </a:tr>
              <a:tr h="141657">
                <a:tc>
                  <a:txBody>
                    <a:bodyPr/>
                    <a:lstStyle/>
                    <a:p>
                      <a:pPr algn="r"/>
                      <a:r>
                        <a:rPr lang="en-GB" sz="900" b="1" dirty="0">
                          <a:solidFill>
                            <a:schemeClr val="tx2"/>
                          </a:solidFill>
                          <a:latin typeface="Arial" panose="020B0604020202020204" pitchFamily="34" charset="0"/>
                          <a:cs typeface="Arial" panose="020B0604020202020204" pitchFamily="34" charset="0"/>
                        </a:rPr>
                        <a:t>Pembro + axitinib</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36552953"/>
                  </a:ext>
                </a:extLst>
              </a:tr>
              <a:tr h="141657">
                <a:tc>
                  <a:txBody>
                    <a:bodyPr/>
                    <a:lstStyle/>
                    <a:p>
                      <a:pPr algn="r"/>
                      <a:r>
                        <a:rPr lang="en-GB" sz="900" b="1" dirty="0">
                          <a:solidFill>
                            <a:schemeClr val="accent1"/>
                          </a:solidFill>
                          <a:latin typeface="Arial" panose="020B0604020202020204" pitchFamily="34" charset="0"/>
                          <a:cs typeface="Arial" panose="020B0604020202020204" pitchFamily="34" charset="0"/>
                        </a:rPr>
                        <a:t>Sunitinib</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89986917"/>
                  </a:ext>
                </a:extLst>
              </a:tr>
            </a:tbl>
          </a:graphicData>
        </a:graphic>
      </p:graphicFrame>
      <p:sp>
        <p:nvSpPr>
          <p:cNvPr id="70" name="TextBox 69">
            <a:extLst>
              <a:ext uri="{FF2B5EF4-FFF2-40B4-BE49-F238E27FC236}">
                <a16:creationId xmlns:a16="http://schemas.microsoft.com/office/drawing/2014/main" id="{AD7537CC-B615-FB5F-66AD-AED1D64359A9}"/>
              </a:ext>
            </a:extLst>
          </p:cNvPr>
          <p:cNvSpPr txBox="1"/>
          <p:nvPr/>
        </p:nvSpPr>
        <p:spPr>
          <a:xfrm>
            <a:off x="1121536" y="4038635"/>
            <a:ext cx="157094"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20</a:t>
            </a:r>
          </a:p>
        </p:txBody>
      </p:sp>
      <p:cxnSp>
        <p:nvCxnSpPr>
          <p:cNvPr id="71" name="Straight Connector 70">
            <a:extLst>
              <a:ext uri="{FF2B5EF4-FFF2-40B4-BE49-F238E27FC236}">
                <a16:creationId xmlns:a16="http://schemas.microsoft.com/office/drawing/2014/main" id="{C39207B3-7899-A144-B30C-3485B83E10B8}"/>
              </a:ext>
            </a:extLst>
          </p:cNvPr>
          <p:cNvCxnSpPr>
            <a:cxnSpLocks/>
          </p:cNvCxnSpPr>
          <p:nvPr/>
        </p:nvCxnSpPr>
        <p:spPr>
          <a:xfrm>
            <a:off x="1330006" y="4131008"/>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2" name="TextBox 71">
            <a:extLst>
              <a:ext uri="{FF2B5EF4-FFF2-40B4-BE49-F238E27FC236}">
                <a16:creationId xmlns:a16="http://schemas.microsoft.com/office/drawing/2014/main" id="{F90D8B9B-F158-4B16-66B9-81AC6A59F2D8}"/>
              </a:ext>
            </a:extLst>
          </p:cNvPr>
          <p:cNvSpPr txBox="1"/>
          <p:nvPr/>
        </p:nvSpPr>
        <p:spPr>
          <a:xfrm>
            <a:off x="1121536" y="3787810"/>
            <a:ext cx="157094"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30</a:t>
            </a:r>
          </a:p>
        </p:txBody>
      </p:sp>
      <p:cxnSp>
        <p:nvCxnSpPr>
          <p:cNvPr id="73" name="Straight Connector 72">
            <a:extLst>
              <a:ext uri="{FF2B5EF4-FFF2-40B4-BE49-F238E27FC236}">
                <a16:creationId xmlns:a16="http://schemas.microsoft.com/office/drawing/2014/main" id="{5076C299-7D60-6DEB-FF0D-6974EF0483DD}"/>
              </a:ext>
            </a:extLst>
          </p:cNvPr>
          <p:cNvCxnSpPr>
            <a:cxnSpLocks/>
          </p:cNvCxnSpPr>
          <p:nvPr/>
        </p:nvCxnSpPr>
        <p:spPr>
          <a:xfrm>
            <a:off x="1330006" y="3880183"/>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0025C45F-00DD-115E-D774-656C2A674820}"/>
              </a:ext>
            </a:extLst>
          </p:cNvPr>
          <p:cNvSpPr txBox="1"/>
          <p:nvPr/>
        </p:nvSpPr>
        <p:spPr>
          <a:xfrm>
            <a:off x="1121536" y="3278459"/>
            <a:ext cx="157094"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50</a:t>
            </a:r>
          </a:p>
        </p:txBody>
      </p:sp>
      <p:cxnSp>
        <p:nvCxnSpPr>
          <p:cNvPr id="75" name="Straight Connector 74">
            <a:extLst>
              <a:ext uri="{FF2B5EF4-FFF2-40B4-BE49-F238E27FC236}">
                <a16:creationId xmlns:a16="http://schemas.microsoft.com/office/drawing/2014/main" id="{598B3C3C-85EC-D26E-01FC-B79313FEC8EA}"/>
              </a:ext>
            </a:extLst>
          </p:cNvPr>
          <p:cNvCxnSpPr>
            <a:cxnSpLocks/>
          </p:cNvCxnSpPr>
          <p:nvPr/>
        </p:nvCxnSpPr>
        <p:spPr>
          <a:xfrm>
            <a:off x="1330006" y="3370832"/>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6" name="TextBox 75">
            <a:extLst>
              <a:ext uri="{FF2B5EF4-FFF2-40B4-BE49-F238E27FC236}">
                <a16:creationId xmlns:a16="http://schemas.microsoft.com/office/drawing/2014/main" id="{E9D88E0B-5B65-CA52-B307-8F3AA4BC8A04}"/>
              </a:ext>
            </a:extLst>
          </p:cNvPr>
          <p:cNvSpPr txBox="1"/>
          <p:nvPr/>
        </p:nvSpPr>
        <p:spPr>
          <a:xfrm>
            <a:off x="1121536" y="2265366"/>
            <a:ext cx="157094"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90</a:t>
            </a:r>
          </a:p>
        </p:txBody>
      </p:sp>
      <p:cxnSp>
        <p:nvCxnSpPr>
          <p:cNvPr id="77" name="Straight Connector 76">
            <a:extLst>
              <a:ext uri="{FF2B5EF4-FFF2-40B4-BE49-F238E27FC236}">
                <a16:creationId xmlns:a16="http://schemas.microsoft.com/office/drawing/2014/main" id="{C14952F8-918C-3217-2D0A-A531033E4CB4}"/>
              </a:ext>
            </a:extLst>
          </p:cNvPr>
          <p:cNvCxnSpPr>
            <a:cxnSpLocks/>
          </p:cNvCxnSpPr>
          <p:nvPr/>
        </p:nvCxnSpPr>
        <p:spPr>
          <a:xfrm>
            <a:off x="1330006" y="2357739"/>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8" name="TextBox 77">
            <a:extLst>
              <a:ext uri="{FF2B5EF4-FFF2-40B4-BE49-F238E27FC236}">
                <a16:creationId xmlns:a16="http://schemas.microsoft.com/office/drawing/2014/main" id="{494C6ECE-93AF-F2CB-7204-DBC620D73BDB}"/>
              </a:ext>
            </a:extLst>
          </p:cNvPr>
          <p:cNvSpPr txBox="1"/>
          <p:nvPr/>
        </p:nvSpPr>
        <p:spPr>
          <a:xfrm>
            <a:off x="1121536" y="2770191"/>
            <a:ext cx="157094"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70</a:t>
            </a:r>
          </a:p>
        </p:txBody>
      </p:sp>
      <p:cxnSp>
        <p:nvCxnSpPr>
          <p:cNvPr id="79" name="Straight Connector 78">
            <a:extLst>
              <a:ext uri="{FF2B5EF4-FFF2-40B4-BE49-F238E27FC236}">
                <a16:creationId xmlns:a16="http://schemas.microsoft.com/office/drawing/2014/main" id="{88E75553-5ED3-EF76-545E-DDBE98DF0407}"/>
              </a:ext>
            </a:extLst>
          </p:cNvPr>
          <p:cNvCxnSpPr>
            <a:cxnSpLocks/>
          </p:cNvCxnSpPr>
          <p:nvPr/>
        </p:nvCxnSpPr>
        <p:spPr>
          <a:xfrm>
            <a:off x="1330006" y="2862564"/>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C09A9346-1A95-67D9-3312-20DF3018A54D}"/>
              </a:ext>
            </a:extLst>
          </p:cNvPr>
          <p:cNvCxnSpPr>
            <a:cxnSpLocks/>
          </p:cNvCxnSpPr>
          <p:nvPr/>
        </p:nvCxnSpPr>
        <p:spPr>
          <a:xfrm rot="16200000">
            <a:off x="6914767" y="4681978"/>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1" name="TextBox 80">
            <a:extLst>
              <a:ext uri="{FF2B5EF4-FFF2-40B4-BE49-F238E27FC236}">
                <a16:creationId xmlns:a16="http://schemas.microsoft.com/office/drawing/2014/main" id="{B2583265-65E8-1CF1-8CEA-849407900D29}"/>
              </a:ext>
            </a:extLst>
          </p:cNvPr>
          <p:cNvSpPr txBox="1"/>
          <p:nvPr/>
        </p:nvSpPr>
        <p:spPr>
          <a:xfrm>
            <a:off x="6872225" y="4711965"/>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78</a:t>
            </a:r>
          </a:p>
        </p:txBody>
      </p:sp>
      <p:cxnSp>
        <p:nvCxnSpPr>
          <p:cNvPr id="82" name="Straight Connector 81">
            <a:extLst>
              <a:ext uri="{FF2B5EF4-FFF2-40B4-BE49-F238E27FC236}">
                <a16:creationId xmlns:a16="http://schemas.microsoft.com/office/drawing/2014/main" id="{15883336-7FC1-8F3F-B181-B85AC94F1FC0}"/>
              </a:ext>
            </a:extLst>
          </p:cNvPr>
          <p:cNvCxnSpPr>
            <a:cxnSpLocks/>
          </p:cNvCxnSpPr>
          <p:nvPr/>
        </p:nvCxnSpPr>
        <p:spPr>
          <a:xfrm rot="16200000">
            <a:off x="6486142" y="4681978"/>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3" name="TextBox 82">
            <a:extLst>
              <a:ext uri="{FF2B5EF4-FFF2-40B4-BE49-F238E27FC236}">
                <a16:creationId xmlns:a16="http://schemas.microsoft.com/office/drawing/2014/main" id="{3B94D707-87E7-3528-B2D9-AFBA8483FBB3}"/>
              </a:ext>
            </a:extLst>
          </p:cNvPr>
          <p:cNvSpPr txBox="1"/>
          <p:nvPr/>
        </p:nvSpPr>
        <p:spPr>
          <a:xfrm>
            <a:off x="6443600" y="4711965"/>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72</a:t>
            </a:r>
          </a:p>
        </p:txBody>
      </p:sp>
      <p:cxnSp>
        <p:nvCxnSpPr>
          <p:cNvPr id="84" name="Straight Connector 83">
            <a:extLst>
              <a:ext uri="{FF2B5EF4-FFF2-40B4-BE49-F238E27FC236}">
                <a16:creationId xmlns:a16="http://schemas.microsoft.com/office/drawing/2014/main" id="{7275C98C-70D3-4078-D35E-60ACFFE1F16A}"/>
              </a:ext>
            </a:extLst>
          </p:cNvPr>
          <p:cNvCxnSpPr>
            <a:cxnSpLocks/>
          </p:cNvCxnSpPr>
          <p:nvPr/>
        </p:nvCxnSpPr>
        <p:spPr>
          <a:xfrm rot="16200000">
            <a:off x="6060692" y="4681978"/>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5" name="TextBox 84">
            <a:extLst>
              <a:ext uri="{FF2B5EF4-FFF2-40B4-BE49-F238E27FC236}">
                <a16:creationId xmlns:a16="http://schemas.microsoft.com/office/drawing/2014/main" id="{6AAA5EFD-F32A-F972-6E09-F7BB3A5ADB33}"/>
              </a:ext>
            </a:extLst>
          </p:cNvPr>
          <p:cNvSpPr txBox="1"/>
          <p:nvPr/>
        </p:nvSpPr>
        <p:spPr>
          <a:xfrm>
            <a:off x="6018150" y="4711965"/>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66</a:t>
            </a:r>
          </a:p>
        </p:txBody>
      </p:sp>
      <p:cxnSp>
        <p:nvCxnSpPr>
          <p:cNvPr id="86" name="Straight Connector 85">
            <a:extLst>
              <a:ext uri="{FF2B5EF4-FFF2-40B4-BE49-F238E27FC236}">
                <a16:creationId xmlns:a16="http://schemas.microsoft.com/office/drawing/2014/main" id="{372FE32F-DD23-5D64-68C3-7F242C2A1A0A}"/>
              </a:ext>
            </a:extLst>
          </p:cNvPr>
          <p:cNvCxnSpPr>
            <a:cxnSpLocks/>
          </p:cNvCxnSpPr>
          <p:nvPr/>
        </p:nvCxnSpPr>
        <p:spPr>
          <a:xfrm flipV="1">
            <a:off x="5668071" y="3370832"/>
            <a:ext cx="0" cy="1272828"/>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87" name="TextBox 86">
            <a:extLst>
              <a:ext uri="{FF2B5EF4-FFF2-40B4-BE49-F238E27FC236}">
                <a16:creationId xmlns:a16="http://schemas.microsoft.com/office/drawing/2014/main" id="{91BCD71C-A665-02AD-1AA7-3F61D3AAF7B1}"/>
              </a:ext>
            </a:extLst>
          </p:cNvPr>
          <p:cNvSpPr txBox="1"/>
          <p:nvPr/>
        </p:nvSpPr>
        <p:spPr>
          <a:xfrm>
            <a:off x="5589525" y="4710057"/>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60</a:t>
            </a:r>
          </a:p>
        </p:txBody>
      </p:sp>
      <p:cxnSp>
        <p:nvCxnSpPr>
          <p:cNvPr id="88" name="Straight Connector 87">
            <a:extLst>
              <a:ext uri="{FF2B5EF4-FFF2-40B4-BE49-F238E27FC236}">
                <a16:creationId xmlns:a16="http://schemas.microsoft.com/office/drawing/2014/main" id="{6259879B-9FFA-65B6-3FB6-B667AEFC26D2}"/>
              </a:ext>
            </a:extLst>
          </p:cNvPr>
          <p:cNvCxnSpPr>
            <a:cxnSpLocks/>
          </p:cNvCxnSpPr>
          <p:nvPr/>
        </p:nvCxnSpPr>
        <p:spPr>
          <a:xfrm flipV="1">
            <a:off x="3963096" y="2939468"/>
            <a:ext cx="0" cy="170610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89" name="TextBox 88">
            <a:extLst>
              <a:ext uri="{FF2B5EF4-FFF2-40B4-BE49-F238E27FC236}">
                <a16:creationId xmlns:a16="http://schemas.microsoft.com/office/drawing/2014/main" id="{92D07CB9-2E10-5871-E0D8-4C9BEE997CB7}"/>
              </a:ext>
            </a:extLst>
          </p:cNvPr>
          <p:cNvSpPr txBox="1"/>
          <p:nvPr/>
        </p:nvSpPr>
        <p:spPr>
          <a:xfrm>
            <a:off x="3884550" y="4711965"/>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36</a:t>
            </a:r>
          </a:p>
        </p:txBody>
      </p:sp>
      <p:cxnSp>
        <p:nvCxnSpPr>
          <p:cNvPr id="90" name="Straight Connector 89">
            <a:extLst>
              <a:ext uri="{FF2B5EF4-FFF2-40B4-BE49-F238E27FC236}">
                <a16:creationId xmlns:a16="http://schemas.microsoft.com/office/drawing/2014/main" id="{36ED07C0-A098-EF47-36C8-33E1E323FCFD}"/>
              </a:ext>
            </a:extLst>
          </p:cNvPr>
          <p:cNvCxnSpPr>
            <a:cxnSpLocks/>
          </p:cNvCxnSpPr>
          <p:nvPr/>
        </p:nvCxnSpPr>
        <p:spPr>
          <a:xfrm rot="16200000">
            <a:off x="4355717" y="4681978"/>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1" name="TextBox 90">
            <a:extLst>
              <a:ext uri="{FF2B5EF4-FFF2-40B4-BE49-F238E27FC236}">
                <a16:creationId xmlns:a16="http://schemas.microsoft.com/office/drawing/2014/main" id="{E2FC5068-B972-6FEB-3A42-414B67F9E383}"/>
              </a:ext>
            </a:extLst>
          </p:cNvPr>
          <p:cNvSpPr txBox="1"/>
          <p:nvPr/>
        </p:nvSpPr>
        <p:spPr>
          <a:xfrm>
            <a:off x="4313175" y="4711965"/>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42</a:t>
            </a:r>
          </a:p>
        </p:txBody>
      </p:sp>
      <p:pic>
        <p:nvPicPr>
          <p:cNvPr id="117" name="Picture 116" descr="A picture containing lightning&#10;&#10;Description automatically generated">
            <a:extLst>
              <a:ext uri="{FF2B5EF4-FFF2-40B4-BE49-F238E27FC236}">
                <a16:creationId xmlns:a16="http://schemas.microsoft.com/office/drawing/2014/main" id="{B2D3885F-7470-6A9B-229A-799B34F7367F}"/>
              </a:ext>
            </a:extLst>
          </p:cNvPr>
          <p:cNvPicPr>
            <a:picLocks noChangeAspect="1"/>
          </p:cNvPicPr>
          <p:nvPr/>
        </p:nvPicPr>
        <p:blipFill>
          <a:blip r:embed="rId2"/>
          <a:stretch>
            <a:fillRect/>
          </a:stretch>
        </p:blipFill>
        <p:spPr>
          <a:xfrm>
            <a:off x="1404487" y="2082236"/>
            <a:ext cx="5245100" cy="1892300"/>
          </a:xfrm>
          <a:prstGeom prst="rect">
            <a:avLst/>
          </a:prstGeom>
        </p:spPr>
      </p:pic>
      <p:sp>
        <p:nvSpPr>
          <p:cNvPr id="17" name="TextBox 16">
            <a:extLst>
              <a:ext uri="{FF2B5EF4-FFF2-40B4-BE49-F238E27FC236}">
                <a16:creationId xmlns:a16="http://schemas.microsoft.com/office/drawing/2014/main" id="{FC6243A0-AE46-6104-5185-9BB623EEADA1}"/>
              </a:ext>
            </a:extLst>
          </p:cNvPr>
          <p:cNvSpPr txBox="1"/>
          <p:nvPr/>
        </p:nvSpPr>
        <p:spPr>
          <a:xfrm>
            <a:off x="2359207" y="1285847"/>
            <a:ext cx="2905644" cy="400110"/>
          </a:xfrm>
          <a:prstGeom prst="rect">
            <a:avLst/>
          </a:prstGeom>
          <a:noFill/>
        </p:spPr>
        <p:txBody>
          <a:bodyPr wrap="square" rtlCol="0">
            <a:spAutoFit/>
          </a:bodyPr>
          <a:lstStyle/>
          <a:p>
            <a:pPr algn="ctr"/>
            <a:r>
              <a:rPr lang="en-GB" sz="2000" b="1" dirty="0">
                <a:solidFill>
                  <a:schemeClr val="accent1"/>
                </a:solidFill>
                <a:latin typeface="Arial" panose="020B0604020202020204" pitchFamily="34" charset="0"/>
                <a:ea typeface="Aileron" charset="0"/>
                <a:cs typeface="Arial" panose="020B0604020202020204" pitchFamily="34" charset="0"/>
              </a:rPr>
              <a:t>FINAL OS ANALYSIS</a:t>
            </a:r>
          </a:p>
        </p:txBody>
      </p:sp>
      <p:sp>
        <p:nvSpPr>
          <p:cNvPr id="106" name="TextBox 105">
            <a:extLst>
              <a:ext uri="{FF2B5EF4-FFF2-40B4-BE49-F238E27FC236}">
                <a16:creationId xmlns:a16="http://schemas.microsoft.com/office/drawing/2014/main" id="{7BEC1C55-557E-4261-1E01-D4718D4AC764}"/>
              </a:ext>
            </a:extLst>
          </p:cNvPr>
          <p:cNvSpPr txBox="1"/>
          <p:nvPr/>
        </p:nvSpPr>
        <p:spPr>
          <a:xfrm>
            <a:off x="4643899" y="2939468"/>
            <a:ext cx="399148" cy="338554"/>
          </a:xfrm>
          <a:prstGeom prst="rect">
            <a:avLst/>
          </a:prstGeom>
          <a:noFill/>
        </p:spPr>
        <p:txBody>
          <a:bodyPr wrap="none" lIns="0" tIns="0" rIns="0" bIns="0"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49.2%</a:t>
            </a:r>
          </a:p>
          <a:p>
            <a:r>
              <a:rPr lang="en-GB" sz="1100" b="1" dirty="0">
                <a:solidFill>
                  <a:schemeClr val="accent1"/>
                </a:solidFill>
                <a:latin typeface="Arial" panose="020B0604020202020204" pitchFamily="34" charset="0"/>
                <a:ea typeface="Aileron" charset="0"/>
                <a:cs typeface="Arial" panose="020B0604020202020204" pitchFamily="34" charset="0"/>
              </a:rPr>
              <a:t>45.0%</a:t>
            </a:r>
          </a:p>
        </p:txBody>
      </p:sp>
      <p:sp>
        <p:nvSpPr>
          <p:cNvPr id="107" name="TextBox 106">
            <a:extLst>
              <a:ext uri="{FF2B5EF4-FFF2-40B4-BE49-F238E27FC236}">
                <a16:creationId xmlns:a16="http://schemas.microsoft.com/office/drawing/2014/main" id="{F6855516-7402-1085-6EFC-422D24F25BBF}"/>
              </a:ext>
            </a:extLst>
          </p:cNvPr>
          <p:cNvSpPr txBox="1"/>
          <p:nvPr/>
        </p:nvSpPr>
        <p:spPr>
          <a:xfrm>
            <a:off x="5494799" y="3019403"/>
            <a:ext cx="399148" cy="338554"/>
          </a:xfrm>
          <a:prstGeom prst="rect">
            <a:avLst/>
          </a:prstGeom>
          <a:noFill/>
        </p:spPr>
        <p:txBody>
          <a:bodyPr wrap="none" lIns="0" tIns="0" rIns="0" bIns="0"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41.9%</a:t>
            </a:r>
          </a:p>
          <a:p>
            <a:r>
              <a:rPr lang="en-GB" sz="1100" b="1" dirty="0">
                <a:solidFill>
                  <a:schemeClr val="accent1"/>
                </a:solidFill>
                <a:latin typeface="Arial" panose="020B0604020202020204" pitchFamily="34" charset="0"/>
                <a:ea typeface="Aileron" charset="0"/>
                <a:cs typeface="Arial" panose="020B0604020202020204" pitchFamily="34" charset="0"/>
              </a:rPr>
              <a:t>37.1%</a:t>
            </a:r>
          </a:p>
        </p:txBody>
      </p:sp>
      <p:sp>
        <p:nvSpPr>
          <p:cNvPr id="108" name="TextBox 107">
            <a:extLst>
              <a:ext uri="{FF2B5EF4-FFF2-40B4-BE49-F238E27FC236}">
                <a16:creationId xmlns:a16="http://schemas.microsoft.com/office/drawing/2014/main" id="{559490B0-549F-7C17-5F37-CE9DB984DE5F}"/>
              </a:ext>
            </a:extLst>
          </p:cNvPr>
          <p:cNvSpPr txBox="1"/>
          <p:nvPr/>
        </p:nvSpPr>
        <p:spPr>
          <a:xfrm>
            <a:off x="3792999" y="2590842"/>
            <a:ext cx="399148" cy="338554"/>
          </a:xfrm>
          <a:prstGeom prst="rect">
            <a:avLst/>
          </a:prstGeom>
          <a:noFill/>
        </p:spPr>
        <p:txBody>
          <a:bodyPr wrap="none" lIns="0" tIns="0" rIns="0" bIns="0"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62.6%</a:t>
            </a:r>
          </a:p>
          <a:p>
            <a:r>
              <a:rPr lang="en-GB" sz="1100" b="1" dirty="0">
                <a:solidFill>
                  <a:schemeClr val="accent1"/>
                </a:solidFill>
                <a:latin typeface="Arial" panose="020B0604020202020204" pitchFamily="34" charset="0"/>
                <a:ea typeface="Aileron" charset="0"/>
                <a:cs typeface="Arial" panose="020B0604020202020204" pitchFamily="34" charset="0"/>
              </a:rPr>
              <a:t>53.8%</a:t>
            </a:r>
          </a:p>
        </p:txBody>
      </p:sp>
      <p:sp>
        <p:nvSpPr>
          <p:cNvPr id="112" name="TextBox 111">
            <a:extLst>
              <a:ext uri="{FF2B5EF4-FFF2-40B4-BE49-F238E27FC236}">
                <a16:creationId xmlns:a16="http://schemas.microsoft.com/office/drawing/2014/main" id="{0C318F54-5D2E-9351-439F-2EC278D14C49}"/>
              </a:ext>
            </a:extLst>
          </p:cNvPr>
          <p:cNvSpPr txBox="1"/>
          <p:nvPr/>
        </p:nvSpPr>
        <p:spPr>
          <a:xfrm>
            <a:off x="2467921" y="1975112"/>
            <a:ext cx="1243930" cy="276999"/>
          </a:xfrm>
          <a:prstGeom prst="rect">
            <a:avLst/>
          </a:prstGeom>
          <a:noFill/>
        </p:spPr>
        <p:txBody>
          <a:bodyPr wrap="none" lIns="0" tIns="0" rIns="0" bIns="0" rtlCol="0">
            <a:spAutoFit/>
          </a:bodyPr>
          <a:lstStyle/>
          <a:p>
            <a:pPr algn="ctr"/>
            <a:r>
              <a:rPr lang="en-GB" sz="900" b="1" dirty="0">
                <a:latin typeface="Arial" panose="020B0604020202020204" pitchFamily="34" charset="0"/>
                <a:ea typeface="Aileron" charset="0"/>
                <a:cs typeface="Arial" panose="020B0604020202020204" pitchFamily="34" charset="0"/>
              </a:rPr>
              <a:t>End of pembrolizumab</a:t>
            </a:r>
            <a:br>
              <a:rPr lang="en-GB" sz="900" b="1" dirty="0">
                <a:latin typeface="Arial" panose="020B0604020202020204" pitchFamily="34" charset="0"/>
                <a:ea typeface="Aileron" charset="0"/>
                <a:cs typeface="Arial" panose="020B0604020202020204" pitchFamily="34" charset="0"/>
              </a:rPr>
            </a:br>
            <a:r>
              <a:rPr lang="en-GB" sz="900" b="1" dirty="0">
                <a:latin typeface="Arial" panose="020B0604020202020204" pitchFamily="34" charset="0"/>
                <a:ea typeface="Aileron" charset="0"/>
                <a:cs typeface="Arial" panose="020B0604020202020204" pitchFamily="34" charset="0"/>
              </a:rPr>
              <a:t>treatment</a:t>
            </a:r>
          </a:p>
        </p:txBody>
      </p:sp>
      <p:graphicFrame>
        <p:nvGraphicFramePr>
          <p:cNvPr id="94" name="Table 93">
            <a:extLst>
              <a:ext uri="{FF2B5EF4-FFF2-40B4-BE49-F238E27FC236}">
                <a16:creationId xmlns:a16="http://schemas.microsoft.com/office/drawing/2014/main" id="{9EEDD200-2982-EFCD-481B-8258123082AF}"/>
              </a:ext>
            </a:extLst>
          </p:cNvPr>
          <p:cNvGraphicFramePr>
            <a:graphicFrameLocks noGrp="1"/>
          </p:cNvGraphicFramePr>
          <p:nvPr>
            <p:extLst>
              <p:ext uri="{D42A27DB-BD31-4B8C-83A1-F6EECF244321}">
                <p14:modId xmlns:p14="http://schemas.microsoft.com/office/powerpoint/2010/main" val="3235909033"/>
              </p:ext>
            </p:extLst>
          </p:nvPr>
        </p:nvGraphicFramePr>
        <p:xfrm>
          <a:off x="4250613" y="1749146"/>
          <a:ext cx="3384376" cy="946368"/>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val="1256442069"/>
                    </a:ext>
                  </a:extLst>
                </a:gridCol>
                <a:gridCol w="936104">
                  <a:extLst>
                    <a:ext uri="{9D8B030D-6E8A-4147-A177-3AD203B41FA5}">
                      <a16:colId xmlns:a16="http://schemas.microsoft.com/office/drawing/2014/main" val="3362937906"/>
                    </a:ext>
                  </a:extLst>
                </a:gridCol>
                <a:gridCol w="936104">
                  <a:extLst>
                    <a:ext uri="{9D8B030D-6E8A-4147-A177-3AD203B41FA5}">
                      <a16:colId xmlns:a16="http://schemas.microsoft.com/office/drawing/2014/main" val="3272691983"/>
                    </a:ext>
                  </a:extLst>
                </a:gridCol>
              </a:tblGrid>
              <a:tr h="16724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90000"/>
                        </a:lnSpc>
                      </a:pPr>
                      <a:endParaRPr lang="en-US" sz="800" dirty="0">
                        <a:latin typeface="Arial" panose="020B0604020202020204" pitchFamily="34" charset="0"/>
                        <a:cs typeface="Arial" panose="020B0604020202020204" pitchFamily="34" charset="0"/>
                      </a:endParaRPr>
                    </a:p>
                  </a:txBody>
                  <a:tcPr marT="36000" marB="36000" anchor="c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90000"/>
                        </a:lnSpc>
                      </a:pPr>
                      <a:r>
                        <a:rPr lang="en-US" sz="800" dirty="0">
                          <a:latin typeface="Arial" panose="020B0604020202020204" pitchFamily="34" charset="0"/>
                          <a:cs typeface="Arial" panose="020B0604020202020204" pitchFamily="34" charset="0"/>
                        </a:rPr>
                        <a:t>Pembro + axitinib</a:t>
                      </a:r>
                    </a:p>
                    <a:p>
                      <a:pPr algn="ctr">
                        <a:lnSpc>
                          <a:spcPct val="90000"/>
                        </a:lnSpc>
                      </a:pPr>
                      <a:r>
                        <a:rPr lang="en-US" sz="800" dirty="0">
                          <a:latin typeface="Arial" panose="020B0604020202020204" pitchFamily="34" charset="0"/>
                          <a:cs typeface="Arial" panose="020B0604020202020204" pitchFamily="34" charset="0"/>
                        </a:rPr>
                        <a:t>(n=432)</a:t>
                      </a:r>
                    </a:p>
                  </a:txBody>
                  <a:tcPr marT="36000" marB="36000" anchor="ctr">
                    <a:solidFill>
                      <a:schemeClr val="tx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90000"/>
                        </a:lnSpc>
                      </a:pPr>
                      <a:r>
                        <a:rPr lang="en-US" sz="800" dirty="0">
                          <a:latin typeface="Arial" panose="020B0604020202020204" pitchFamily="34" charset="0"/>
                          <a:cs typeface="Arial" panose="020B0604020202020204" pitchFamily="34" charset="0"/>
                        </a:rPr>
                        <a:t>Sunitinib</a:t>
                      </a:r>
                      <a:br>
                        <a:rPr lang="en-US" sz="800" dirty="0">
                          <a:latin typeface="Arial" panose="020B0604020202020204" pitchFamily="34" charset="0"/>
                          <a:cs typeface="Arial" panose="020B0604020202020204" pitchFamily="34" charset="0"/>
                        </a:rPr>
                      </a:br>
                      <a:endParaRPr lang="en-US" sz="800" dirty="0">
                        <a:latin typeface="Arial" panose="020B0604020202020204" pitchFamily="34" charset="0"/>
                        <a:cs typeface="Arial" panose="020B0604020202020204" pitchFamily="34" charset="0"/>
                      </a:endParaRPr>
                    </a:p>
                    <a:p>
                      <a:pPr algn="ctr">
                        <a:lnSpc>
                          <a:spcPct val="90000"/>
                        </a:lnSpc>
                      </a:pPr>
                      <a:r>
                        <a:rPr lang="en-US" sz="800" dirty="0">
                          <a:solidFill>
                            <a:schemeClr val="bg1"/>
                          </a:solidFill>
                          <a:latin typeface="Arial" panose="020B0604020202020204" pitchFamily="34" charset="0"/>
                          <a:cs typeface="Arial" panose="020B0604020202020204" pitchFamily="34" charset="0"/>
                        </a:rPr>
                        <a:t>(n=429)</a:t>
                      </a:r>
                    </a:p>
                  </a:txBody>
                  <a:tcPr marT="36000" marB="36000" anchor="ctr"/>
                </a:tc>
                <a:extLst>
                  <a:ext uri="{0D108BD9-81ED-4DB2-BD59-A6C34878D82A}">
                    <a16:rowId xmlns:a16="http://schemas.microsoft.com/office/drawing/2014/main" val="2665337196"/>
                  </a:ext>
                </a:extLst>
              </a:tr>
              <a:tr h="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90000"/>
                        </a:lnSpc>
                      </a:pPr>
                      <a:r>
                        <a:rPr lang="en-US" sz="800" b="0" dirty="0">
                          <a:latin typeface="Arial" panose="020B0604020202020204" pitchFamily="34" charset="0"/>
                          <a:cs typeface="Arial" panose="020B0604020202020204" pitchFamily="34" charset="0"/>
                        </a:rPr>
                        <a:t>Events, n (%)</a:t>
                      </a:r>
                    </a:p>
                  </a:txBody>
                  <a:tcPr marT="36000" marB="3600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90000"/>
                        </a:lnSpc>
                      </a:pPr>
                      <a:r>
                        <a:rPr lang="en-US" sz="800" dirty="0">
                          <a:latin typeface="Arial" panose="020B0604020202020204" pitchFamily="34" charset="0"/>
                          <a:cs typeface="Arial" panose="020B0604020202020204" pitchFamily="34" charset="0"/>
                        </a:rPr>
                        <a:t>270 (62.5)</a:t>
                      </a:r>
                    </a:p>
                  </a:txBody>
                  <a:tcPr marT="36000" marB="3600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90000"/>
                        </a:lnSpc>
                      </a:pPr>
                      <a:r>
                        <a:rPr lang="en-US" sz="800" dirty="0">
                          <a:latin typeface="Arial" panose="020B0604020202020204" pitchFamily="34" charset="0"/>
                          <a:cs typeface="Arial" panose="020B0604020202020204" pitchFamily="34" charset="0"/>
                        </a:rPr>
                        <a:t>280 (65.3)</a:t>
                      </a:r>
                    </a:p>
                  </a:txBody>
                  <a:tcPr marT="36000" marB="36000" anchor="ctr"/>
                </a:tc>
                <a:extLst>
                  <a:ext uri="{0D108BD9-81ED-4DB2-BD59-A6C34878D82A}">
                    <a16:rowId xmlns:a16="http://schemas.microsoft.com/office/drawing/2014/main" val="3233098540"/>
                  </a:ext>
                </a:extLst>
              </a:tr>
              <a:tr h="0">
                <a:tc>
                  <a:txBody>
                    <a:bodyPr/>
                    <a:lstStyle/>
                    <a:p>
                      <a:pPr>
                        <a:lnSpc>
                          <a:spcPct val="90000"/>
                        </a:lnSpc>
                      </a:pPr>
                      <a:r>
                        <a:rPr lang="en-US" sz="800" b="0" dirty="0">
                          <a:latin typeface="Arial" panose="020B0604020202020204" pitchFamily="34" charset="0"/>
                          <a:cs typeface="Arial" panose="020B0604020202020204" pitchFamily="34" charset="0"/>
                        </a:rPr>
                        <a:t>Median (95% CI), mo</a:t>
                      </a:r>
                    </a:p>
                  </a:txBody>
                  <a:tcPr marT="36000" marB="36000" anchor="ctr"/>
                </a:tc>
                <a:tc>
                  <a:txBody>
                    <a:bodyPr/>
                    <a:lstStyle/>
                    <a:p>
                      <a:pPr algn="ctr">
                        <a:lnSpc>
                          <a:spcPct val="90000"/>
                        </a:lnSpc>
                      </a:pPr>
                      <a:r>
                        <a:rPr lang="en-US" sz="800" dirty="0">
                          <a:latin typeface="Arial" panose="020B0604020202020204" pitchFamily="34" charset="0"/>
                          <a:cs typeface="Arial" panose="020B0604020202020204" pitchFamily="34" charset="0"/>
                        </a:rPr>
                        <a:t>47.2 (43.6-54.8)</a:t>
                      </a:r>
                    </a:p>
                  </a:txBody>
                  <a:tcPr marT="36000" marB="36000" anchor="ctr"/>
                </a:tc>
                <a:tc>
                  <a:txBody>
                    <a:bodyPr/>
                    <a:lstStyle/>
                    <a:p>
                      <a:pPr algn="ctr">
                        <a:lnSpc>
                          <a:spcPct val="90000"/>
                        </a:lnSpc>
                      </a:pPr>
                      <a:r>
                        <a:rPr lang="en-US" sz="800" dirty="0">
                          <a:latin typeface="Arial" panose="020B0604020202020204" pitchFamily="34" charset="0"/>
                          <a:cs typeface="Arial" panose="020B0604020202020204" pitchFamily="34" charset="0"/>
                        </a:rPr>
                        <a:t>40.8 (34.3-47.5)</a:t>
                      </a:r>
                    </a:p>
                  </a:txBody>
                  <a:tcPr marT="36000" marB="36000" anchor="ctr"/>
                </a:tc>
                <a:extLst>
                  <a:ext uri="{0D108BD9-81ED-4DB2-BD59-A6C34878D82A}">
                    <a16:rowId xmlns:a16="http://schemas.microsoft.com/office/drawing/2014/main" val="4042949680"/>
                  </a:ext>
                </a:extLst>
              </a:tr>
              <a:tr h="0">
                <a:tc>
                  <a:txBody>
                    <a:bodyPr/>
                    <a:lstStyle/>
                    <a:p>
                      <a:pPr>
                        <a:lnSpc>
                          <a:spcPct val="90000"/>
                        </a:lnSpc>
                      </a:pPr>
                      <a:r>
                        <a:rPr lang="en-US" sz="800" b="0" dirty="0">
                          <a:latin typeface="Arial" panose="020B0604020202020204" pitchFamily="34" charset="0"/>
                          <a:cs typeface="Arial" panose="020B0604020202020204" pitchFamily="34" charset="0"/>
                        </a:rPr>
                        <a:t>HR (95% CI)</a:t>
                      </a:r>
                    </a:p>
                  </a:txBody>
                  <a:tcPr marT="36000" marB="36000" anchor="ctr"/>
                </a:tc>
                <a:tc gridSpan="2">
                  <a:txBody>
                    <a:bodyPr/>
                    <a:lstStyle/>
                    <a:p>
                      <a:pPr algn="ctr">
                        <a:lnSpc>
                          <a:spcPct val="90000"/>
                        </a:lnSpc>
                      </a:pPr>
                      <a:r>
                        <a:rPr lang="en-GB" sz="800" b="0" dirty="0">
                          <a:latin typeface="Arial" panose="020B0604020202020204" pitchFamily="34" charset="0"/>
                          <a:ea typeface="Aileron" charset="0"/>
                          <a:cs typeface="Arial" panose="020B0604020202020204" pitchFamily="34" charset="0"/>
                        </a:rPr>
                        <a:t>0.84 (0.71-0.99)</a:t>
                      </a:r>
                      <a:endParaRPr lang="en-US" sz="800" b="0" dirty="0">
                        <a:latin typeface="Arial" panose="020B0604020202020204" pitchFamily="34" charset="0"/>
                        <a:cs typeface="Arial" panose="020B0604020202020204" pitchFamily="34" charset="0"/>
                      </a:endParaRPr>
                    </a:p>
                  </a:txBody>
                  <a:tcPr marT="36000" marB="36000" anchor="ctr"/>
                </a:tc>
                <a:tc hMerge="1">
                  <a:txBody>
                    <a:bodyPr/>
                    <a:lstStyle/>
                    <a:p>
                      <a:pPr algn="ctr">
                        <a:lnSpc>
                          <a:spcPct val="90000"/>
                        </a:lnSpc>
                      </a:pPr>
                      <a:endParaRPr lang="en-US" sz="800" dirty="0">
                        <a:latin typeface="Arial" panose="020B0604020202020204" pitchFamily="34" charset="0"/>
                        <a:cs typeface="Arial" panose="020B0604020202020204" pitchFamily="34" charset="0"/>
                      </a:endParaRPr>
                    </a:p>
                  </a:txBody>
                  <a:tcPr marT="36000" marB="36000" anchor="ctr"/>
                </a:tc>
                <a:extLst>
                  <a:ext uri="{0D108BD9-81ED-4DB2-BD59-A6C34878D82A}">
                    <a16:rowId xmlns:a16="http://schemas.microsoft.com/office/drawing/2014/main" val="3303518796"/>
                  </a:ext>
                </a:extLst>
              </a:tr>
            </a:tbl>
          </a:graphicData>
        </a:graphic>
      </p:graphicFrame>
    </p:spTree>
    <p:extLst>
      <p:ext uri="{BB962C8B-B14F-4D97-AF65-F5344CB8AC3E}">
        <p14:creationId xmlns:p14="http://schemas.microsoft.com/office/powerpoint/2010/main" val="295211458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 name="Picture 220" descr="A picture containing lightning, night&#10;&#10;Description automatically generated">
            <a:extLst>
              <a:ext uri="{FF2B5EF4-FFF2-40B4-BE49-F238E27FC236}">
                <a16:creationId xmlns:a16="http://schemas.microsoft.com/office/drawing/2014/main" id="{8E033D52-7C0C-AD6E-399A-6725DA229C88}"/>
              </a:ext>
            </a:extLst>
          </p:cNvPr>
          <p:cNvPicPr>
            <a:picLocks noChangeAspect="1"/>
          </p:cNvPicPr>
          <p:nvPr/>
        </p:nvPicPr>
        <p:blipFill>
          <a:blip r:embed="rId2"/>
          <a:stretch>
            <a:fillRect/>
          </a:stretch>
        </p:blipFill>
        <p:spPr>
          <a:xfrm>
            <a:off x="7321815" y="2211363"/>
            <a:ext cx="3860800" cy="2197100"/>
          </a:xfrm>
          <a:prstGeom prst="rect">
            <a:avLst/>
          </a:prstGeom>
        </p:spPr>
      </p:pic>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lstStyle/>
          <a:p>
            <a:r>
              <a:rPr lang="en-GB" dirty="0"/>
              <a:t>Keynote-426: final OS in IDMC risk subgroups</a:t>
            </a:r>
          </a:p>
        </p:txBody>
      </p:sp>
      <p:sp>
        <p:nvSpPr>
          <p:cNvPr id="112" name="Content Placeholder 111">
            <a:extLst>
              <a:ext uri="{FF2B5EF4-FFF2-40B4-BE49-F238E27FC236}">
                <a16:creationId xmlns:a16="http://schemas.microsoft.com/office/drawing/2014/main" id="{72BD1308-DB35-E5FA-D5BB-E93D456BB22D}"/>
              </a:ext>
            </a:extLst>
          </p:cNvPr>
          <p:cNvSpPr>
            <a:spLocks noGrp="1"/>
          </p:cNvSpPr>
          <p:nvPr>
            <p:ph sz="quarter" idx="15"/>
          </p:nvPr>
        </p:nvSpPr>
        <p:spPr>
          <a:xfrm>
            <a:off x="620183" y="6375600"/>
            <a:ext cx="10180339" cy="365125"/>
          </a:xfrm>
        </p:spPr>
        <p:txBody>
          <a:bodyPr anchor="b"/>
          <a:lstStyle/>
          <a:p>
            <a:r>
              <a:rPr lang="en-GB" sz="1200" b="0" i="0" dirty="0">
                <a:solidFill>
                  <a:schemeClr val="tx2"/>
                </a:solidFill>
                <a:effectLst/>
              </a:rPr>
              <a:t>CI, confidence interval; HR, hazard ratio; IDMC, International Metastatic RCC Database Consortium; mo, months; NE, not evaluable; OS, overall survival; </a:t>
            </a:r>
            <a:r>
              <a:rPr lang="en-GB" dirty="0">
                <a:solidFill>
                  <a:schemeClr val="tx2"/>
                </a:solidFill>
              </a:rPr>
              <a:t>p</a:t>
            </a:r>
            <a:r>
              <a:rPr lang="en-GB" sz="1200" b="0" i="0" dirty="0">
                <a:solidFill>
                  <a:schemeClr val="tx2"/>
                </a:solidFill>
                <a:effectLst/>
              </a:rPr>
              <a:t>embro, pembrolizumab</a:t>
            </a:r>
          </a:p>
          <a:p>
            <a:r>
              <a:rPr lang="en-GB" sz="1200" b="0" i="0" dirty="0">
                <a:solidFill>
                  <a:schemeClr val="tx2"/>
                </a:solidFill>
                <a:effectLst/>
              </a:rPr>
              <a:t>Rini B, et al. J Clin </a:t>
            </a:r>
            <a:r>
              <a:rPr lang="en-GB" sz="1200" dirty="0">
                <a:solidFill>
                  <a:schemeClr val="tx2"/>
                </a:solidFill>
              </a:rPr>
              <a:t>Oncol. 2023;41 (</a:t>
            </a:r>
            <a:r>
              <a:rPr lang="en-GB" sz="1200" b="0" i="0" dirty="0">
                <a:solidFill>
                  <a:schemeClr val="tx2"/>
                </a:solidFill>
                <a:effectLst/>
              </a:rPr>
              <a:t>suppl 17)</a:t>
            </a:r>
            <a:r>
              <a:rPr lang="en-GB" sz="1200" dirty="0">
                <a:solidFill>
                  <a:schemeClr val="tx2"/>
                </a:solidFill>
              </a:rPr>
              <a:t>:</a:t>
            </a:r>
            <a:r>
              <a:rPr lang="en-GB" sz="1200" b="0" i="0" dirty="0">
                <a:solidFill>
                  <a:schemeClr val="tx2"/>
                </a:solidFill>
                <a:effectLst/>
              </a:rPr>
              <a:t> abstr LBA4501 (ASCO 2023 oral presentation)</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a:prstGeom prst="rect">
            <a:avLst/>
          </a:prstGeom>
        </p:spPr>
        <p:txBody>
          <a:bodyPr/>
          <a:lstStyle/>
          <a:p>
            <a:fld id="{FCE43C0F-8A7B-3A4B-9DB5-B3472E36E833}" type="slidenum">
              <a:rPr lang="en-GB" smtClean="0"/>
              <a:pPr/>
              <a:t>14</a:t>
            </a:fld>
            <a:endParaRPr lang="en-GB" dirty="0"/>
          </a:p>
        </p:txBody>
      </p:sp>
      <p:sp>
        <p:nvSpPr>
          <p:cNvPr id="2" name="TextBox 1">
            <a:extLst>
              <a:ext uri="{FF2B5EF4-FFF2-40B4-BE49-F238E27FC236}">
                <a16:creationId xmlns:a16="http://schemas.microsoft.com/office/drawing/2014/main" id="{BA1E7AF7-AAC3-148C-1122-28081AA30F3D}"/>
              </a:ext>
            </a:extLst>
          </p:cNvPr>
          <p:cNvSpPr txBox="1"/>
          <p:nvPr/>
        </p:nvSpPr>
        <p:spPr>
          <a:xfrm>
            <a:off x="2065460" y="1002480"/>
            <a:ext cx="2950420" cy="400110"/>
          </a:xfrm>
          <a:prstGeom prst="rect">
            <a:avLst/>
          </a:prstGeom>
          <a:noFill/>
        </p:spPr>
        <p:txBody>
          <a:bodyPr wrap="square" rtlCol="0">
            <a:spAutoFit/>
          </a:bodyPr>
          <a:lstStyle/>
          <a:p>
            <a:pPr algn="ctr"/>
            <a:r>
              <a:rPr lang="en-GB" sz="2000" b="1" dirty="0">
                <a:solidFill>
                  <a:schemeClr val="accent1"/>
                </a:solidFill>
                <a:latin typeface="Arial" panose="020B0604020202020204" pitchFamily="34" charset="0"/>
                <a:ea typeface="Aileron" charset="0"/>
                <a:cs typeface="Arial" panose="020B0604020202020204" pitchFamily="34" charset="0"/>
              </a:rPr>
              <a:t>FAVOURABLE RISK</a:t>
            </a:r>
          </a:p>
        </p:txBody>
      </p:sp>
      <p:sp>
        <p:nvSpPr>
          <p:cNvPr id="5" name="TextBox 4">
            <a:extLst>
              <a:ext uri="{FF2B5EF4-FFF2-40B4-BE49-F238E27FC236}">
                <a16:creationId xmlns:a16="http://schemas.microsoft.com/office/drawing/2014/main" id="{C220BE6A-7BA2-E0E0-4112-E8E89F06E103}"/>
              </a:ext>
            </a:extLst>
          </p:cNvPr>
          <p:cNvSpPr txBox="1"/>
          <p:nvPr/>
        </p:nvSpPr>
        <p:spPr>
          <a:xfrm>
            <a:off x="7599609" y="1002480"/>
            <a:ext cx="3752975" cy="400110"/>
          </a:xfrm>
          <a:prstGeom prst="rect">
            <a:avLst/>
          </a:prstGeom>
          <a:noFill/>
        </p:spPr>
        <p:txBody>
          <a:bodyPr wrap="square" rtlCol="0">
            <a:spAutoFit/>
          </a:bodyPr>
          <a:lstStyle/>
          <a:p>
            <a:pPr algn="ctr"/>
            <a:r>
              <a:rPr lang="en-GB" sz="2000" b="1" dirty="0">
                <a:solidFill>
                  <a:schemeClr val="accent1"/>
                </a:solidFill>
                <a:latin typeface="Arial" panose="020B0604020202020204" pitchFamily="34" charset="0"/>
                <a:ea typeface="Aileron" charset="0"/>
                <a:cs typeface="Arial" panose="020B0604020202020204" pitchFamily="34" charset="0"/>
              </a:rPr>
              <a:t>INTERMEDIATE/POOR RISK</a:t>
            </a:r>
          </a:p>
        </p:txBody>
      </p:sp>
      <p:sp>
        <p:nvSpPr>
          <p:cNvPr id="10" name="TextBox 9">
            <a:extLst>
              <a:ext uri="{FF2B5EF4-FFF2-40B4-BE49-F238E27FC236}">
                <a16:creationId xmlns:a16="http://schemas.microsoft.com/office/drawing/2014/main" id="{90A7CEB8-2266-7D68-994B-CF8BAD3A9D34}"/>
              </a:ext>
            </a:extLst>
          </p:cNvPr>
          <p:cNvSpPr txBox="1"/>
          <p:nvPr/>
        </p:nvSpPr>
        <p:spPr>
          <a:xfrm rot="16200000">
            <a:off x="186545" y="3531027"/>
            <a:ext cx="1426673" cy="184666"/>
          </a:xfrm>
          <a:prstGeom prst="rect">
            <a:avLst/>
          </a:prstGeom>
          <a:noFill/>
        </p:spPr>
        <p:txBody>
          <a:bodyPr wrap="non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Overall survival (%)</a:t>
            </a:r>
          </a:p>
        </p:txBody>
      </p:sp>
      <p:sp>
        <p:nvSpPr>
          <p:cNvPr id="15" name="TextBox 14">
            <a:extLst>
              <a:ext uri="{FF2B5EF4-FFF2-40B4-BE49-F238E27FC236}">
                <a16:creationId xmlns:a16="http://schemas.microsoft.com/office/drawing/2014/main" id="{CF9A3D50-FD76-954F-BD12-573DB2578023}"/>
              </a:ext>
            </a:extLst>
          </p:cNvPr>
          <p:cNvSpPr txBox="1"/>
          <p:nvPr/>
        </p:nvSpPr>
        <p:spPr>
          <a:xfrm>
            <a:off x="2375713" y="5302179"/>
            <a:ext cx="2547622" cy="184666"/>
          </a:xfrm>
          <a:prstGeom prst="rect">
            <a:avLst/>
          </a:prstGeom>
          <a:noFill/>
        </p:spPr>
        <p:txBody>
          <a:bodyPr wrap="non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Time from randomisation (months)</a:t>
            </a:r>
          </a:p>
        </p:txBody>
      </p:sp>
      <p:cxnSp>
        <p:nvCxnSpPr>
          <p:cNvPr id="17" name="Straight Connector 16">
            <a:extLst>
              <a:ext uri="{FF2B5EF4-FFF2-40B4-BE49-F238E27FC236}">
                <a16:creationId xmlns:a16="http://schemas.microsoft.com/office/drawing/2014/main" id="{A1320FA3-787F-54D1-FB5E-23B25C255C11}"/>
              </a:ext>
            </a:extLst>
          </p:cNvPr>
          <p:cNvCxnSpPr>
            <a:cxnSpLocks/>
          </p:cNvCxnSpPr>
          <p:nvPr/>
        </p:nvCxnSpPr>
        <p:spPr>
          <a:xfrm flipV="1">
            <a:off x="1461524" y="2218877"/>
            <a:ext cx="0" cy="283360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B63F74EE-1D45-DA30-DF2E-E3E60F7C2133}"/>
              </a:ext>
            </a:extLst>
          </p:cNvPr>
          <p:cNvSpPr txBox="1"/>
          <p:nvPr/>
        </p:nvSpPr>
        <p:spPr>
          <a:xfrm>
            <a:off x="1177237" y="3254631"/>
            <a:ext cx="157095"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60</a:t>
            </a:r>
          </a:p>
        </p:txBody>
      </p:sp>
      <p:cxnSp>
        <p:nvCxnSpPr>
          <p:cNvPr id="19" name="Straight Connector 18">
            <a:extLst>
              <a:ext uri="{FF2B5EF4-FFF2-40B4-BE49-F238E27FC236}">
                <a16:creationId xmlns:a16="http://schemas.microsoft.com/office/drawing/2014/main" id="{29ED6BDE-B17A-8A02-4802-891F0221775D}"/>
              </a:ext>
            </a:extLst>
          </p:cNvPr>
          <p:cNvCxnSpPr>
            <a:cxnSpLocks/>
          </p:cNvCxnSpPr>
          <p:nvPr/>
        </p:nvCxnSpPr>
        <p:spPr>
          <a:xfrm>
            <a:off x="1385708" y="3347004"/>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738617C9-CB27-8A72-BE03-16B6996DFC47}"/>
              </a:ext>
            </a:extLst>
          </p:cNvPr>
          <p:cNvSpPr txBox="1"/>
          <p:nvPr/>
        </p:nvSpPr>
        <p:spPr>
          <a:xfrm>
            <a:off x="1177238" y="3543887"/>
            <a:ext cx="157094"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50</a:t>
            </a:r>
          </a:p>
        </p:txBody>
      </p:sp>
      <p:cxnSp>
        <p:nvCxnSpPr>
          <p:cNvPr id="21" name="Straight Connector 20">
            <a:extLst>
              <a:ext uri="{FF2B5EF4-FFF2-40B4-BE49-F238E27FC236}">
                <a16:creationId xmlns:a16="http://schemas.microsoft.com/office/drawing/2014/main" id="{D372DFB8-FCC8-868F-A0A3-0666E44E3CF5}"/>
              </a:ext>
            </a:extLst>
          </p:cNvPr>
          <p:cNvCxnSpPr>
            <a:cxnSpLocks/>
          </p:cNvCxnSpPr>
          <p:nvPr/>
        </p:nvCxnSpPr>
        <p:spPr>
          <a:xfrm>
            <a:off x="1385708" y="3636260"/>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7A2CEE44-734A-96EB-72ED-0E1A020F3AF4}"/>
              </a:ext>
            </a:extLst>
          </p:cNvPr>
          <p:cNvSpPr txBox="1"/>
          <p:nvPr/>
        </p:nvSpPr>
        <p:spPr>
          <a:xfrm>
            <a:off x="1177238" y="4109037"/>
            <a:ext cx="157094"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30</a:t>
            </a:r>
          </a:p>
        </p:txBody>
      </p:sp>
      <p:cxnSp>
        <p:nvCxnSpPr>
          <p:cNvPr id="23" name="Straight Connector 22">
            <a:extLst>
              <a:ext uri="{FF2B5EF4-FFF2-40B4-BE49-F238E27FC236}">
                <a16:creationId xmlns:a16="http://schemas.microsoft.com/office/drawing/2014/main" id="{AEB87EDD-AB5E-A19E-785F-4EC04BC1963E}"/>
              </a:ext>
            </a:extLst>
          </p:cNvPr>
          <p:cNvCxnSpPr>
            <a:cxnSpLocks/>
          </p:cNvCxnSpPr>
          <p:nvPr/>
        </p:nvCxnSpPr>
        <p:spPr>
          <a:xfrm>
            <a:off x="1385708" y="4201410"/>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B172564A-B52C-B7C1-95DA-D0C3D6EEE6A9}"/>
              </a:ext>
            </a:extLst>
          </p:cNvPr>
          <p:cNvSpPr txBox="1"/>
          <p:nvPr/>
        </p:nvSpPr>
        <p:spPr>
          <a:xfrm>
            <a:off x="1255784" y="4960234"/>
            <a:ext cx="78548"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0</a:t>
            </a:r>
          </a:p>
        </p:txBody>
      </p:sp>
      <p:cxnSp>
        <p:nvCxnSpPr>
          <p:cNvPr id="27" name="Straight Connector 26">
            <a:extLst>
              <a:ext uri="{FF2B5EF4-FFF2-40B4-BE49-F238E27FC236}">
                <a16:creationId xmlns:a16="http://schemas.microsoft.com/office/drawing/2014/main" id="{F9EB9D4E-1C1E-3619-E2E1-B95F3D0A9B91}"/>
              </a:ext>
            </a:extLst>
          </p:cNvPr>
          <p:cNvCxnSpPr>
            <a:cxnSpLocks/>
          </p:cNvCxnSpPr>
          <p:nvPr/>
        </p:nvCxnSpPr>
        <p:spPr>
          <a:xfrm>
            <a:off x="1385708" y="5048804"/>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BA11068-FC75-16ED-3BDC-755FB837C722}"/>
              </a:ext>
            </a:extLst>
          </p:cNvPr>
          <p:cNvCxnSpPr>
            <a:cxnSpLocks/>
          </p:cNvCxnSpPr>
          <p:nvPr/>
        </p:nvCxnSpPr>
        <p:spPr>
          <a:xfrm rot="16200000">
            <a:off x="1425520" y="5087122"/>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9C3ACBD8-5C54-C86C-0EFD-E1F1307F0DA1}"/>
              </a:ext>
            </a:extLst>
          </p:cNvPr>
          <p:cNvCxnSpPr>
            <a:cxnSpLocks/>
          </p:cNvCxnSpPr>
          <p:nvPr/>
        </p:nvCxnSpPr>
        <p:spPr>
          <a:xfrm>
            <a:off x="1455558" y="5048804"/>
            <a:ext cx="410864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0962EC10-D883-6E6C-C013-473FE4BBDE4C}"/>
              </a:ext>
            </a:extLst>
          </p:cNvPr>
          <p:cNvSpPr txBox="1"/>
          <p:nvPr/>
        </p:nvSpPr>
        <p:spPr>
          <a:xfrm>
            <a:off x="1429666" y="5117109"/>
            <a:ext cx="78548"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0</a:t>
            </a:r>
          </a:p>
        </p:txBody>
      </p:sp>
      <p:cxnSp>
        <p:nvCxnSpPr>
          <p:cNvPr id="33" name="Straight Connector 32">
            <a:extLst>
              <a:ext uri="{FF2B5EF4-FFF2-40B4-BE49-F238E27FC236}">
                <a16:creationId xmlns:a16="http://schemas.microsoft.com/office/drawing/2014/main" id="{383CDD40-0740-B81B-61AE-107910733519}"/>
              </a:ext>
            </a:extLst>
          </p:cNvPr>
          <p:cNvCxnSpPr>
            <a:cxnSpLocks/>
          </p:cNvCxnSpPr>
          <p:nvPr/>
        </p:nvCxnSpPr>
        <p:spPr>
          <a:xfrm rot="16200000">
            <a:off x="2375777" y="5087122"/>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6AD7B925-C660-D277-F66F-CC1806C02672}"/>
              </a:ext>
            </a:extLst>
          </p:cNvPr>
          <p:cNvSpPr txBox="1"/>
          <p:nvPr/>
        </p:nvSpPr>
        <p:spPr>
          <a:xfrm>
            <a:off x="2333234" y="5117109"/>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18</a:t>
            </a:r>
          </a:p>
        </p:txBody>
      </p:sp>
      <p:cxnSp>
        <p:nvCxnSpPr>
          <p:cNvPr id="35" name="Straight Connector 34">
            <a:extLst>
              <a:ext uri="{FF2B5EF4-FFF2-40B4-BE49-F238E27FC236}">
                <a16:creationId xmlns:a16="http://schemas.microsoft.com/office/drawing/2014/main" id="{BEED7E77-18C6-23C8-C001-D8C3025CDE4B}"/>
              </a:ext>
            </a:extLst>
          </p:cNvPr>
          <p:cNvCxnSpPr>
            <a:cxnSpLocks/>
          </p:cNvCxnSpPr>
          <p:nvPr/>
        </p:nvCxnSpPr>
        <p:spPr>
          <a:xfrm rot="16200000">
            <a:off x="2691812" y="5087122"/>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5BDF25E6-C502-8B79-2315-FACC4B5448C5}"/>
              </a:ext>
            </a:extLst>
          </p:cNvPr>
          <p:cNvSpPr txBox="1"/>
          <p:nvPr/>
        </p:nvSpPr>
        <p:spPr>
          <a:xfrm>
            <a:off x="2649269" y="5117109"/>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24</a:t>
            </a:r>
          </a:p>
        </p:txBody>
      </p:sp>
      <p:cxnSp>
        <p:nvCxnSpPr>
          <p:cNvPr id="37" name="Straight Connector 36">
            <a:extLst>
              <a:ext uri="{FF2B5EF4-FFF2-40B4-BE49-F238E27FC236}">
                <a16:creationId xmlns:a16="http://schemas.microsoft.com/office/drawing/2014/main" id="{4AF01AD5-36CC-1BD2-17D4-79DEBF71CFE2}"/>
              </a:ext>
            </a:extLst>
          </p:cNvPr>
          <p:cNvCxnSpPr>
            <a:cxnSpLocks/>
          </p:cNvCxnSpPr>
          <p:nvPr/>
        </p:nvCxnSpPr>
        <p:spPr>
          <a:xfrm rot="16200000">
            <a:off x="3001926" y="5087122"/>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7D909E87-8A14-BFB1-A79C-684C550C4E4E}"/>
              </a:ext>
            </a:extLst>
          </p:cNvPr>
          <p:cNvSpPr txBox="1"/>
          <p:nvPr/>
        </p:nvSpPr>
        <p:spPr>
          <a:xfrm>
            <a:off x="2959383" y="5117109"/>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30</a:t>
            </a:r>
          </a:p>
        </p:txBody>
      </p:sp>
      <p:cxnSp>
        <p:nvCxnSpPr>
          <p:cNvPr id="39" name="Straight Connector 38">
            <a:extLst>
              <a:ext uri="{FF2B5EF4-FFF2-40B4-BE49-F238E27FC236}">
                <a16:creationId xmlns:a16="http://schemas.microsoft.com/office/drawing/2014/main" id="{DE15D00A-0A54-6ADB-3D9E-C9A331B67E7E}"/>
              </a:ext>
            </a:extLst>
          </p:cNvPr>
          <p:cNvCxnSpPr>
            <a:cxnSpLocks/>
          </p:cNvCxnSpPr>
          <p:nvPr/>
        </p:nvCxnSpPr>
        <p:spPr>
          <a:xfrm rot="16200000">
            <a:off x="3318529" y="5087122"/>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8F0F8914-A278-D6A8-EFE6-ED56D36CFD10}"/>
              </a:ext>
            </a:extLst>
          </p:cNvPr>
          <p:cNvSpPr txBox="1"/>
          <p:nvPr/>
        </p:nvSpPr>
        <p:spPr>
          <a:xfrm>
            <a:off x="3275987" y="5117109"/>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36</a:t>
            </a:r>
          </a:p>
        </p:txBody>
      </p:sp>
      <p:cxnSp>
        <p:nvCxnSpPr>
          <p:cNvPr id="41" name="Straight Connector 40">
            <a:extLst>
              <a:ext uri="{FF2B5EF4-FFF2-40B4-BE49-F238E27FC236}">
                <a16:creationId xmlns:a16="http://schemas.microsoft.com/office/drawing/2014/main" id="{0358A28B-F359-06C0-C940-F663EB48DE2B}"/>
              </a:ext>
            </a:extLst>
          </p:cNvPr>
          <p:cNvCxnSpPr>
            <a:cxnSpLocks/>
          </p:cNvCxnSpPr>
          <p:nvPr/>
        </p:nvCxnSpPr>
        <p:spPr>
          <a:xfrm rot="16200000">
            <a:off x="3636795" y="5087122"/>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15E121EE-A76C-7E99-DF78-FDCE128AA0A8}"/>
              </a:ext>
            </a:extLst>
          </p:cNvPr>
          <p:cNvSpPr txBox="1"/>
          <p:nvPr/>
        </p:nvSpPr>
        <p:spPr>
          <a:xfrm>
            <a:off x="3594253" y="5117109"/>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42</a:t>
            </a:r>
          </a:p>
        </p:txBody>
      </p:sp>
      <p:cxnSp>
        <p:nvCxnSpPr>
          <p:cNvPr id="43" name="Straight Connector 42">
            <a:extLst>
              <a:ext uri="{FF2B5EF4-FFF2-40B4-BE49-F238E27FC236}">
                <a16:creationId xmlns:a16="http://schemas.microsoft.com/office/drawing/2014/main" id="{0DDD4D3D-D782-1074-9B42-D911B191A273}"/>
              </a:ext>
            </a:extLst>
          </p:cNvPr>
          <p:cNvCxnSpPr>
            <a:cxnSpLocks/>
          </p:cNvCxnSpPr>
          <p:nvPr/>
        </p:nvCxnSpPr>
        <p:spPr>
          <a:xfrm rot="16200000">
            <a:off x="3950215" y="5087122"/>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AE835928-9FF9-2429-2C61-7B2957E7E9E8}"/>
              </a:ext>
            </a:extLst>
          </p:cNvPr>
          <p:cNvSpPr txBox="1"/>
          <p:nvPr/>
        </p:nvSpPr>
        <p:spPr>
          <a:xfrm>
            <a:off x="3907673" y="5117109"/>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48</a:t>
            </a:r>
          </a:p>
        </p:txBody>
      </p:sp>
      <p:cxnSp>
        <p:nvCxnSpPr>
          <p:cNvPr id="47" name="Straight Connector 46">
            <a:extLst>
              <a:ext uri="{FF2B5EF4-FFF2-40B4-BE49-F238E27FC236}">
                <a16:creationId xmlns:a16="http://schemas.microsoft.com/office/drawing/2014/main" id="{7A738EFD-FAD1-22DA-FBDF-7FF1A273725E}"/>
              </a:ext>
            </a:extLst>
          </p:cNvPr>
          <p:cNvCxnSpPr>
            <a:cxnSpLocks/>
          </p:cNvCxnSpPr>
          <p:nvPr/>
        </p:nvCxnSpPr>
        <p:spPr>
          <a:xfrm rot="16200000">
            <a:off x="5528199" y="5087122"/>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E9C8CB61-A10B-A785-DF42-D5DBB987396A}"/>
              </a:ext>
            </a:extLst>
          </p:cNvPr>
          <p:cNvCxnSpPr>
            <a:cxnSpLocks/>
          </p:cNvCxnSpPr>
          <p:nvPr/>
        </p:nvCxnSpPr>
        <p:spPr>
          <a:xfrm rot="16200000">
            <a:off x="5212661" y="5087122"/>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3BE2E221-316D-6E16-97E5-8A5C430E862C}"/>
              </a:ext>
            </a:extLst>
          </p:cNvPr>
          <p:cNvSpPr txBox="1"/>
          <p:nvPr/>
        </p:nvSpPr>
        <p:spPr>
          <a:xfrm>
            <a:off x="5170119" y="5117109"/>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72</a:t>
            </a:r>
          </a:p>
        </p:txBody>
      </p:sp>
      <p:cxnSp>
        <p:nvCxnSpPr>
          <p:cNvPr id="51" name="Straight Connector 50">
            <a:extLst>
              <a:ext uri="{FF2B5EF4-FFF2-40B4-BE49-F238E27FC236}">
                <a16:creationId xmlns:a16="http://schemas.microsoft.com/office/drawing/2014/main" id="{2BCAA541-E2CC-1B5E-E72E-26B19FAFD0C2}"/>
              </a:ext>
            </a:extLst>
          </p:cNvPr>
          <p:cNvCxnSpPr>
            <a:cxnSpLocks/>
          </p:cNvCxnSpPr>
          <p:nvPr/>
        </p:nvCxnSpPr>
        <p:spPr>
          <a:xfrm rot="16200000">
            <a:off x="4894302" y="5087122"/>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76514472-3C0B-70A0-5916-3E085702DF81}"/>
              </a:ext>
            </a:extLst>
          </p:cNvPr>
          <p:cNvSpPr txBox="1"/>
          <p:nvPr/>
        </p:nvSpPr>
        <p:spPr>
          <a:xfrm>
            <a:off x="4851760" y="5117109"/>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66</a:t>
            </a:r>
          </a:p>
        </p:txBody>
      </p:sp>
      <p:cxnSp>
        <p:nvCxnSpPr>
          <p:cNvPr id="53" name="Straight Connector 52">
            <a:extLst>
              <a:ext uri="{FF2B5EF4-FFF2-40B4-BE49-F238E27FC236}">
                <a16:creationId xmlns:a16="http://schemas.microsoft.com/office/drawing/2014/main" id="{A84C62A4-42A0-6171-7518-CFE40A31282B}"/>
              </a:ext>
            </a:extLst>
          </p:cNvPr>
          <p:cNvCxnSpPr>
            <a:cxnSpLocks/>
          </p:cNvCxnSpPr>
          <p:nvPr/>
        </p:nvCxnSpPr>
        <p:spPr>
          <a:xfrm rot="16200000">
            <a:off x="4579668" y="5087122"/>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0C7377EF-D31D-0689-CD23-7649BF1EF985}"/>
              </a:ext>
            </a:extLst>
          </p:cNvPr>
          <p:cNvSpPr txBox="1"/>
          <p:nvPr/>
        </p:nvSpPr>
        <p:spPr>
          <a:xfrm>
            <a:off x="4537126" y="5117109"/>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60</a:t>
            </a:r>
          </a:p>
        </p:txBody>
      </p:sp>
      <p:cxnSp>
        <p:nvCxnSpPr>
          <p:cNvPr id="55" name="Straight Connector 54">
            <a:extLst>
              <a:ext uri="{FF2B5EF4-FFF2-40B4-BE49-F238E27FC236}">
                <a16:creationId xmlns:a16="http://schemas.microsoft.com/office/drawing/2014/main" id="{91A68D22-AB1F-4985-CD23-35D9EBF12719}"/>
              </a:ext>
            </a:extLst>
          </p:cNvPr>
          <p:cNvCxnSpPr>
            <a:cxnSpLocks/>
          </p:cNvCxnSpPr>
          <p:nvPr/>
        </p:nvCxnSpPr>
        <p:spPr>
          <a:xfrm rot="16200000">
            <a:off x="4268321" y="5087122"/>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D2980662-17DE-443D-7131-CEA6B7D5737F}"/>
              </a:ext>
            </a:extLst>
          </p:cNvPr>
          <p:cNvSpPr txBox="1"/>
          <p:nvPr/>
        </p:nvSpPr>
        <p:spPr>
          <a:xfrm>
            <a:off x="4225779" y="5117109"/>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54</a:t>
            </a:r>
          </a:p>
        </p:txBody>
      </p:sp>
      <p:graphicFrame>
        <p:nvGraphicFramePr>
          <p:cNvPr id="57" name="Table 85">
            <a:extLst>
              <a:ext uri="{FF2B5EF4-FFF2-40B4-BE49-F238E27FC236}">
                <a16:creationId xmlns:a16="http://schemas.microsoft.com/office/drawing/2014/main" id="{CA9D7EAD-52E3-4E7B-D527-721B058C788D}"/>
              </a:ext>
            </a:extLst>
          </p:cNvPr>
          <p:cNvGraphicFramePr>
            <a:graphicFrameLocks noGrp="1"/>
          </p:cNvGraphicFramePr>
          <p:nvPr>
            <p:extLst>
              <p:ext uri="{D42A27DB-BD31-4B8C-83A1-F6EECF244321}">
                <p14:modId xmlns:p14="http://schemas.microsoft.com/office/powerpoint/2010/main" val="1565986174"/>
              </p:ext>
            </p:extLst>
          </p:nvPr>
        </p:nvGraphicFramePr>
        <p:xfrm>
          <a:off x="1216511" y="5581569"/>
          <a:ext cx="4501210" cy="313200"/>
        </p:xfrm>
        <a:graphic>
          <a:graphicData uri="http://schemas.openxmlformats.org/drawingml/2006/table">
            <a:tbl>
              <a:tblPr bandRow="1">
                <a:tableStyleId>{5C22544A-7EE6-4342-B048-85BDC9FD1C3A}</a:tableStyleId>
              </a:tblPr>
              <a:tblGrid>
                <a:gridCol w="321515">
                  <a:extLst>
                    <a:ext uri="{9D8B030D-6E8A-4147-A177-3AD203B41FA5}">
                      <a16:colId xmlns:a16="http://schemas.microsoft.com/office/drawing/2014/main" val="3513989938"/>
                    </a:ext>
                  </a:extLst>
                </a:gridCol>
                <a:gridCol w="321515">
                  <a:extLst>
                    <a:ext uri="{9D8B030D-6E8A-4147-A177-3AD203B41FA5}">
                      <a16:colId xmlns:a16="http://schemas.microsoft.com/office/drawing/2014/main" val="2772466683"/>
                    </a:ext>
                  </a:extLst>
                </a:gridCol>
                <a:gridCol w="321515">
                  <a:extLst>
                    <a:ext uri="{9D8B030D-6E8A-4147-A177-3AD203B41FA5}">
                      <a16:colId xmlns:a16="http://schemas.microsoft.com/office/drawing/2014/main" val="1708103484"/>
                    </a:ext>
                  </a:extLst>
                </a:gridCol>
                <a:gridCol w="321515">
                  <a:extLst>
                    <a:ext uri="{9D8B030D-6E8A-4147-A177-3AD203B41FA5}">
                      <a16:colId xmlns:a16="http://schemas.microsoft.com/office/drawing/2014/main" val="3985079126"/>
                    </a:ext>
                  </a:extLst>
                </a:gridCol>
                <a:gridCol w="321515">
                  <a:extLst>
                    <a:ext uri="{9D8B030D-6E8A-4147-A177-3AD203B41FA5}">
                      <a16:colId xmlns:a16="http://schemas.microsoft.com/office/drawing/2014/main" val="2323902670"/>
                    </a:ext>
                  </a:extLst>
                </a:gridCol>
                <a:gridCol w="321515">
                  <a:extLst>
                    <a:ext uri="{9D8B030D-6E8A-4147-A177-3AD203B41FA5}">
                      <a16:colId xmlns:a16="http://schemas.microsoft.com/office/drawing/2014/main" val="1456311217"/>
                    </a:ext>
                  </a:extLst>
                </a:gridCol>
                <a:gridCol w="321515">
                  <a:extLst>
                    <a:ext uri="{9D8B030D-6E8A-4147-A177-3AD203B41FA5}">
                      <a16:colId xmlns:a16="http://schemas.microsoft.com/office/drawing/2014/main" val="3470239740"/>
                    </a:ext>
                  </a:extLst>
                </a:gridCol>
                <a:gridCol w="321515">
                  <a:extLst>
                    <a:ext uri="{9D8B030D-6E8A-4147-A177-3AD203B41FA5}">
                      <a16:colId xmlns:a16="http://schemas.microsoft.com/office/drawing/2014/main" val="3050212076"/>
                    </a:ext>
                  </a:extLst>
                </a:gridCol>
                <a:gridCol w="321515">
                  <a:extLst>
                    <a:ext uri="{9D8B030D-6E8A-4147-A177-3AD203B41FA5}">
                      <a16:colId xmlns:a16="http://schemas.microsoft.com/office/drawing/2014/main" val="1973429797"/>
                    </a:ext>
                  </a:extLst>
                </a:gridCol>
                <a:gridCol w="321515">
                  <a:extLst>
                    <a:ext uri="{9D8B030D-6E8A-4147-A177-3AD203B41FA5}">
                      <a16:colId xmlns:a16="http://schemas.microsoft.com/office/drawing/2014/main" val="209476300"/>
                    </a:ext>
                  </a:extLst>
                </a:gridCol>
                <a:gridCol w="321515">
                  <a:extLst>
                    <a:ext uri="{9D8B030D-6E8A-4147-A177-3AD203B41FA5}">
                      <a16:colId xmlns:a16="http://schemas.microsoft.com/office/drawing/2014/main" val="2188063190"/>
                    </a:ext>
                  </a:extLst>
                </a:gridCol>
                <a:gridCol w="321515">
                  <a:extLst>
                    <a:ext uri="{9D8B030D-6E8A-4147-A177-3AD203B41FA5}">
                      <a16:colId xmlns:a16="http://schemas.microsoft.com/office/drawing/2014/main" val="4065078601"/>
                    </a:ext>
                  </a:extLst>
                </a:gridCol>
                <a:gridCol w="321515">
                  <a:extLst>
                    <a:ext uri="{9D8B030D-6E8A-4147-A177-3AD203B41FA5}">
                      <a16:colId xmlns:a16="http://schemas.microsoft.com/office/drawing/2014/main" val="2621884649"/>
                    </a:ext>
                  </a:extLst>
                </a:gridCol>
                <a:gridCol w="321515">
                  <a:extLst>
                    <a:ext uri="{9D8B030D-6E8A-4147-A177-3AD203B41FA5}">
                      <a16:colId xmlns:a16="http://schemas.microsoft.com/office/drawing/2014/main" val="265752294"/>
                    </a:ext>
                  </a:extLst>
                </a:gridCol>
              </a:tblGrid>
              <a:tr h="141657">
                <a:tc>
                  <a:txBody>
                    <a:bodyPr/>
                    <a:lstStyle/>
                    <a:p>
                      <a:pPr algn="ctr"/>
                      <a:r>
                        <a:rPr lang="en-GB" sz="900" dirty="0">
                          <a:latin typeface="Arial" panose="020B0604020202020204" pitchFamily="34" charset="0"/>
                          <a:cs typeface="Arial" panose="020B0604020202020204" pitchFamily="34" charset="0"/>
                        </a:rPr>
                        <a:t>138</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135</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132</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127</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118</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109</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103</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97</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83</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77</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67</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36</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5</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0</a:t>
                      </a:r>
                    </a:p>
                  </a:txBody>
                  <a:tcPr marL="0" marR="0" marT="9720" marB="9720">
                    <a:noFill/>
                  </a:tcPr>
                </a:tc>
                <a:extLst>
                  <a:ext uri="{0D108BD9-81ED-4DB2-BD59-A6C34878D82A}">
                    <a16:rowId xmlns:a16="http://schemas.microsoft.com/office/drawing/2014/main" val="2387494813"/>
                  </a:ext>
                </a:extLst>
              </a:tr>
              <a:tr h="141657">
                <a:tc>
                  <a:txBody>
                    <a:bodyPr/>
                    <a:lstStyle/>
                    <a:p>
                      <a:pPr algn="ctr"/>
                      <a:r>
                        <a:rPr lang="en-GB" sz="900" dirty="0">
                          <a:latin typeface="Arial" panose="020B0604020202020204" pitchFamily="34" charset="0"/>
                          <a:cs typeface="Arial" panose="020B0604020202020204" pitchFamily="34" charset="0"/>
                        </a:rPr>
                        <a:t>131</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129</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123</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118</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114</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107</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102</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96</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86</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76</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66</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33</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3</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0</a:t>
                      </a:r>
                    </a:p>
                  </a:txBody>
                  <a:tcPr marL="0" marR="0" marT="9720" marB="9720">
                    <a:noFill/>
                  </a:tcPr>
                </a:tc>
                <a:extLst>
                  <a:ext uri="{0D108BD9-81ED-4DB2-BD59-A6C34878D82A}">
                    <a16:rowId xmlns:a16="http://schemas.microsoft.com/office/drawing/2014/main" val="3636552953"/>
                  </a:ext>
                </a:extLst>
              </a:tr>
            </a:tbl>
          </a:graphicData>
        </a:graphic>
      </p:graphicFrame>
      <p:graphicFrame>
        <p:nvGraphicFramePr>
          <p:cNvPr id="58" name="Table 57">
            <a:extLst>
              <a:ext uri="{FF2B5EF4-FFF2-40B4-BE49-F238E27FC236}">
                <a16:creationId xmlns:a16="http://schemas.microsoft.com/office/drawing/2014/main" id="{F66CD4C5-EF23-0086-9C83-A6C037F1C54C}"/>
              </a:ext>
            </a:extLst>
          </p:cNvPr>
          <p:cNvGraphicFramePr>
            <a:graphicFrameLocks noGrp="1"/>
          </p:cNvGraphicFramePr>
          <p:nvPr>
            <p:extLst>
              <p:ext uri="{D42A27DB-BD31-4B8C-83A1-F6EECF244321}">
                <p14:modId xmlns:p14="http://schemas.microsoft.com/office/powerpoint/2010/main" val="1526506837"/>
              </p:ext>
            </p:extLst>
          </p:nvPr>
        </p:nvGraphicFramePr>
        <p:xfrm>
          <a:off x="158081" y="5424969"/>
          <a:ext cx="1058430" cy="469800"/>
        </p:xfrm>
        <a:graphic>
          <a:graphicData uri="http://schemas.openxmlformats.org/drawingml/2006/table">
            <a:tbl>
              <a:tblPr bandRow="1">
                <a:tableStyleId>{5C22544A-7EE6-4342-B048-85BDC9FD1C3A}</a:tableStyleId>
              </a:tblPr>
              <a:tblGrid>
                <a:gridCol w="1058430">
                  <a:extLst>
                    <a:ext uri="{9D8B030D-6E8A-4147-A177-3AD203B41FA5}">
                      <a16:colId xmlns:a16="http://schemas.microsoft.com/office/drawing/2014/main" val="3513989938"/>
                    </a:ext>
                  </a:extLst>
                </a:gridCol>
              </a:tblGrid>
              <a:tr h="141657">
                <a:tc>
                  <a:txBody>
                    <a:bodyPr/>
                    <a:lstStyle/>
                    <a:p>
                      <a:pPr algn="r"/>
                      <a:r>
                        <a:rPr lang="en-GB" sz="900" b="1" dirty="0">
                          <a:latin typeface="Arial" panose="020B0604020202020204" pitchFamily="34" charset="0"/>
                          <a:cs typeface="Arial" panose="020B0604020202020204" pitchFamily="34" charset="0"/>
                        </a:rPr>
                        <a:t>Number at risk</a:t>
                      </a:r>
                    </a:p>
                  </a:txBody>
                  <a:tcPr marL="0" marR="0" marT="9720" marB="9720">
                    <a:noFill/>
                  </a:tcPr>
                </a:tc>
                <a:extLst>
                  <a:ext uri="{0D108BD9-81ED-4DB2-BD59-A6C34878D82A}">
                    <a16:rowId xmlns:a16="http://schemas.microsoft.com/office/drawing/2014/main" val="2387494813"/>
                  </a:ext>
                </a:extLst>
              </a:tr>
              <a:tr h="141657">
                <a:tc>
                  <a:txBody>
                    <a:bodyPr/>
                    <a:lstStyle/>
                    <a:p>
                      <a:pPr algn="r"/>
                      <a:r>
                        <a:rPr lang="en-GB" sz="900" b="1" dirty="0">
                          <a:solidFill>
                            <a:schemeClr val="tx2"/>
                          </a:solidFill>
                          <a:latin typeface="Arial" panose="020B0604020202020204" pitchFamily="34" charset="0"/>
                          <a:cs typeface="Arial" panose="020B0604020202020204" pitchFamily="34" charset="0"/>
                        </a:rPr>
                        <a:t>Pembro + axitinib</a:t>
                      </a:r>
                    </a:p>
                  </a:txBody>
                  <a:tcPr marL="0" marR="0" marT="9720" marB="9720">
                    <a:noFill/>
                  </a:tcPr>
                </a:tc>
                <a:extLst>
                  <a:ext uri="{0D108BD9-81ED-4DB2-BD59-A6C34878D82A}">
                    <a16:rowId xmlns:a16="http://schemas.microsoft.com/office/drawing/2014/main" val="3636552953"/>
                  </a:ext>
                </a:extLst>
              </a:tr>
              <a:tr h="141657">
                <a:tc>
                  <a:txBody>
                    <a:bodyPr/>
                    <a:lstStyle/>
                    <a:p>
                      <a:pPr algn="r"/>
                      <a:r>
                        <a:rPr lang="en-GB" sz="900" b="1" dirty="0">
                          <a:solidFill>
                            <a:schemeClr val="accent1"/>
                          </a:solidFill>
                          <a:latin typeface="Arial" panose="020B0604020202020204" pitchFamily="34" charset="0"/>
                          <a:cs typeface="Arial" panose="020B0604020202020204" pitchFamily="34" charset="0"/>
                        </a:rPr>
                        <a:t>Sunitinib</a:t>
                      </a:r>
                    </a:p>
                  </a:txBody>
                  <a:tcPr marL="0" marR="0" marT="9720" marB="9720">
                    <a:noFill/>
                  </a:tcPr>
                </a:tc>
                <a:extLst>
                  <a:ext uri="{0D108BD9-81ED-4DB2-BD59-A6C34878D82A}">
                    <a16:rowId xmlns:a16="http://schemas.microsoft.com/office/drawing/2014/main" val="1889986917"/>
                  </a:ext>
                </a:extLst>
              </a:tr>
            </a:tbl>
          </a:graphicData>
        </a:graphic>
      </p:graphicFrame>
      <p:cxnSp>
        <p:nvCxnSpPr>
          <p:cNvPr id="115" name="Straight Connector 114">
            <a:extLst>
              <a:ext uri="{FF2B5EF4-FFF2-40B4-BE49-F238E27FC236}">
                <a16:creationId xmlns:a16="http://schemas.microsoft.com/office/drawing/2014/main" id="{98C310F0-D9CE-3D0A-DCFC-07CD7252CAE1}"/>
              </a:ext>
            </a:extLst>
          </p:cNvPr>
          <p:cNvCxnSpPr>
            <a:cxnSpLocks/>
          </p:cNvCxnSpPr>
          <p:nvPr/>
        </p:nvCxnSpPr>
        <p:spPr>
          <a:xfrm rot="16200000">
            <a:off x="1747594" y="5087122"/>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6" name="TextBox 115">
            <a:extLst>
              <a:ext uri="{FF2B5EF4-FFF2-40B4-BE49-F238E27FC236}">
                <a16:creationId xmlns:a16="http://schemas.microsoft.com/office/drawing/2014/main" id="{63CA5B6C-14E6-7F83-BEDD-A38AA803BF86}"/>
              </a:ext>
            </a:extLst>
          </p:cNvPr>
          <p:cNvSpPr txBox="1"/>
          <p:nvPr/>
        </p:nvSpPr>
        <p:spPr>
          <a:xfrm>
            <a:off x="1744324" y="5117109"/>
            <a:ext cx="78548"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6</a:t>
            </a:r>
          </a:p>
        </p:txBody>
      </p:sp>
      <p:cxnSp>
        <p:nvCxnSpPr>
          <p:cNvPr id="117" name="Straight Connector 116">
            <a:extLst>
              <a:ext uri="{FF2B5EF4-FFF2-40B4-BE49-F238E27FC236}">
                <a16:creationId xmlns:a16="http://schemas.microsoft.com/office/drawing/2014/main" id="{47D63BE9-81AB-5B10-531E-A29AA0605A10}"/>
              </a:ext>
            </a:extLst>
          </p:cNvPr>
          <p:cNvCxnSpPr>
            <a:cxnSpLocks/>
          </p:cNvCxnSpPr>
          <p:nvPr/>
        </p:nvCxnSpPr>
        <p:spPr>
          <a:xfrm rot="16200000">
            <a:off x="2061919" y="5087122"/>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8" name="TextBox 117">
            <a:extLst>
              <a:ext uri="{FF2B5EF4-FFF2-40B4-BE49-F238E27FC236}">
                <a16:creationId xmlns:a16="http://schemas.microsoft.com/office/drawing/2014/main" id="{2170D02C-471F-AB38-E829-5CEE052C17B7}"/>
              </a:ext>
            </a:extLst>
          </p:cNvPr>
          <p:cNvSpPr txBox="1"/>
          <p:nvPr/>
        </p:nvSpPr>
        <p:spPr>
          <a:xfrm>
            <a:off x="2019376" y="5117109"/>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12</a:t>
            </a:r>
          </a:p>
        </p:txBody>
      </p:sp>
      <p:sp>
        <p:nvSpPr>
          <p:cNvPr id="122" name="TextBox 121">
            <a:extLst>
              <a:ext uri="{FF2B5EF4-FFF2-40B4-BE49-F238E27FC236}">
                <a16:creationId xmlns:a16="http://schemas.microsoft.com/office/drawing/2014/main" id="{04D2DBDD-293A-0484-6701-69AFB482586D}"/>
              </a:ext>
            </a:extLst>
          </p:cNvPr>
          <p:cNvSpPr txBox="1"/>
          <p:nvPr/>
        </p:nvSpPr>
        <p:spPr>
          <a:xfrm>
            <a:off x="5471744" y="5117109"/>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78</a:t>
            </a:r>
          </a:p>
        </p:txBody>
      </p:sp>
      <p:sp>
        <p:nvSpPr>
          <p:cNvPr id="123" name="TextBox 122">
            <a:extLst>
              <a:ext uri="{FF2B5EF4-FFF2-40B4-BE49-F238E27FC236}">
                <a16:creationId xmlns:a16="http://schemas.microsoft.com/office/drawing/2014/main" id="{6A283BC6-3E83-A2C5-4853-E936A755F5CC}"/>
              </a:ext>
            </a:extLst>
          </p:cNvPr>
          <p:cNvSpPr txBox="1"/>
          <p:nvPr/>
        </p:nvSpPr>
        <p:spPr>
          <a:xfrm>
            <a:off x="1177238" y="2413256"/>
            <a:ext cx="157094"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90</a:t>
            </a:r>
          </a:p>
        </p:txBody>
      </p:sp>
      <p:cxnSp>
        <p:nvCxnSpPr>
          <p:cNvPr id="124" name="Straight Connector 123">
            <a:extLst>
              <a:ext uri="{FF2B5EF4-FFF2-40B4-BE49-F238E27FC236}">
                <a16:creationId xmlns:a16="http://schemas.microsoft.com/office/drawing/2014/main" id="{BBDC0F1D-B5EE-8C3F-1AB2-A516F147938C}"/>
              </a:ext>
            </a:extLst>
          </p:cNvPr>
          <p:cNvCxnSpPr>
            <a:cxnSpLocks/>
          </p:cNvCxnSpPr>
          <p:nvPr/>
        </p:nvCxnSpPr>
        <p:spPr>
          <a:xfrm>
            <a:off x="1385708" y="2505629"/>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5" name="TextBox 124">
            <a:extLst>
              <a:ext uri="{FF2B5EF4-FFF2-40B4-BE49-F238E27FC236}">
                <a16:creationId xmlns:a16="http://schemas.microsoft.com/office/drawing/2014/main" id="{2FC4403C-AEE6-C5CA-DA62-07A8D460CC8D}"/>
              </a:ext>
            </a:extLst>
          </p:cNvPr>
          <p:cNvSpPr txBox="1"/>
          <p:nvPr/>
        </p:nvSpPr>
        <p:spPr>
          <a:xfrm>
            <a:off x="1177238" y="2692656"/>
            <a:ext cx="157094"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80</a:t>
            </a:r>
          </a:p>
        </p:txBody>
      </p:sp>
      <p:cxnSp>
        <p:nvCxnSpPr>
          <p:cNvPr id="126" name="Straight Connector 125">
            <a:extLst>
              <a:ext uri="{FF2B5EF4-FFF2-40B4-BE49-F238E27FC236}">
                <a16:creationId xmlns:a16="http://schemas.microsoft.com/office/drawing/2014/main" id="{AE348CF9-F120-32C4-1638-ABA07B95944D}"/>
              </a:ext>
            </a:extLst>
          </p:cNvPr>
          <p:cNvCxnSpPr>
            <a:cxnSpLocks/>
          </p:cNvCxnSpPr>
          <p:nvPr/>
        </p:nvCxnSpPr>
        <p:spPr>
          <a:xfrm>
            <a:off x="1385708" y="2785029"/>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7" name="TextBox 126">
            <a:extLst>
              <a:ext uri="{FF2B5EF4-FFF2-40B4-BE49-F238E27FC236}">
                <a16:creationId xmlns:a16="http://schemas.microsoft.com/office/drawing/2014/main" id="{5A24FD1D-9ED2-8D3D-2CEE-D71A6CA35A28}"/>
              </a:ext>
            </a:extLst>
          </p:cNvPr>
          <p:cNvSpPr txBox="1"/>
          <p:nvPr/>
        </p:nvSpPr>
        <p:spPr>
          <a:xfrm>
            <a:off x="1177238" y="2978406"/>
            <a:ext cx="157094"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70</a:t>
            </a:r>
          </a:p>
        </p:txBody>
      </p:sp>
      <p:cxnSp>
        <p:nvCxnSpPr>
          <p:cNvPr id="128" name="Straight Connector 127">
            <a:extLst>
              <a:ext uri="{FF2B5EF4-FFF2-40B4-BE49-F238E27FC236}">
                <a16:creationId xmlns:a16="http://schemas.microsoft.com/office/drawing/2014/main" id="{4584B4AA-AA90-721A-11F9-51626C78B894}"/>
              </a:ext>
            </a:extLst>
          </p:cNvPr>
          <p:cNvCxnSpPr>
            <a:cxnSpLocks/>
          </p:cNvCxnSpPr>
          <p:nvPr/>
        </p:nvCxnSpPr>
        <p:spPr>
          <a:xfrm>
            <a:off x="1385708" y="3070779"/>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9" name="TextBox 128">
            <a:extLst>
              <a:ext uri="{FF2B5EF4-FFF2-40B4-BE49-F238E27FC236}">
                <a16:creationId xmlns:a16="http://schemas.microsoft.com/office/drawing/2014/main" id="{13BD8A7A-E62E-A3E4-E0A4-0EC9E127CD4E}"/>
              </a:ext>
            </a:extLst>
          </p:cNvPr>
          <p:cNvSpPr txBox="1"/>
          <p:nvPr/>
        </p:nvSpPr>
        <p:spPr>
          <a:xfrm>
            <a:off x="1098691" y="2126504"/>
            <a:ext cx="235641"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100</a:t>
            </a:r>
          </a:p>
        </p:txBody>
      </p:sp>
      <p:cxnSp>
        <p:nvCxnSpPr>
          <p:cNvPr id="130" name="Straight Connector 129">
            <a:extLst>
              <a:ext uri="{FF2B5EF4-FFF2-40B4-BE49-F238E27FC236}">
                <a16:creationId xmlns:a16="http://schemas.microsoft.com/office/drawing/2014/main" id="{A31592BB-0A5E-310A-B36D-11CC08CD3372}"/>
              </a:ext>
            </a:extLst>
          </p:cNvPr>
          <p:cNvCxnSpPr>
            <a:cxnSpLocks/>
          </p:cNvCxnSpPr>
          <p:nvPr/>
        </p:nvCxnSpPr>
        <p:spPr>
          <a:xfrm>
            <a:off x="1385708" y="2218877"/>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2" name="TextBox 131">
            <a:extLst>
              <a:ext uri="{FF2B5EF4-FFF2-40B4-BE49-F238E27FC236}">
                <a16:creationId xmlns:a16="http://schemas.microsoft.com/office/drawing/2014/main" id="{2B418A0A-46F4-5604-D48E-5A80A9D5B4FC}"/>
              </a:ext>
            </a:extLst>
          </p:cNvPr>
          <p:cNvSpPr txBox="1"/>
          <p:nvPr/>
        </p:nvSpPr>
        <p:spPr>
          <a:xfrm>
            <a:off x="1177237" y="3826462"/>
            <a:ext cx="157095"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40</a:t>
            </a:r>
          </a:p>
        </p:txBody>
      </p:sp>
      <p:cxnSp>
        <p:nvCxnSpPr>
          <p:cNvPr id="133" name="Straight Connector 132">
            <a:extLst>
              <a:ext uri="{FF2B5EF4-FFF2-40B4-BE49-F238E27FC236}">
                <a16:creationId xmlns:a16="http://schemas.microsoft.com/office/drawing/2014/main" id="{A11452AB-E50F-98F9-403D-DCF3B41BC8CA}"/>
              </a:ext>
            </a:extLst>
          </p:cNvPr>
          <p:cNvCxnSpPr>
            <a:cxnSpLocks/>
          </p:cNvCxnSpPr>
          <p:nvPr/>
        </p:nvCxnSpPr>
        <p:spPr>
          <a:xfrm>
            <a:off x="1385708" y="3918835"/>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4" name="TextBox 133">
            <a:extLst>
              <a:ext uri="{FF2B5EF4-FFF2-40B4-BE49-F238E27FC236}">
                <a16:creationId xmlns:a16="http://schemas.microsoft.com/office/drawing/2014/main" id="{1D70072E-7185-D823-39FC-C38E124A8077}"/>
              </a:ext>
            </a:extLst>
          </p:cNvPr>
          <p:cNvSpPr txBox="1"/>
          <p:nvPr/>
        </p:nvSpPr>
        <p:spPr>
          <a:xfrm>
            <a:off x="1177238" y="4391281"/>
            <a:ext cx="157094"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20</a:t>
            </a:r>
          </a:p>
        </p:txBody>
      </p:sp>
      <p:cxnSp>
        <p:nvCxnSpPr>
          <p:cNvPr id="135" name="Straight Connector 134">
            <a:extLst>
              <a:ext uri="{FF2B5EF4-FFF2-40B4-BE49-F238E27FC236}">
                <a16:creationId xmlns:a16="http://schemas.microsoft.com/office/drawing/2014/main" id="{CCB4C2BC-AE49-1AE7-2D98-F74238006BBD}"/>
              </a:ext>
            </a:extLst>
          </p:cNvPr>
          <p:cNvCxnSpPr>
            <a:cxnSpLocks/>
          </p:cNvCxnSpPr>
          <p:nvPr/>
        </p:nvCxnSpPr>
        <p:spPr>
          <a:xfrm>
            <a:off x="1385708" y="4483654"/>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6" name="TextBox 135">
            <a:extLst>
              <a:ext uri="{FF2B5EF4-FFF2-40B4-BE49-F238E27FC236}">
                <a16:creationId xmlns:a16="http://schemas.microsoft.com/office/drawing/2014/main" id="{340A8805-6CA8-5199-3FBB-3C6277B08B6A}"/>
              </a:ext>
            </a:extLst>
          </p:cNvPr>
          <p:cNvSpPr txBox="1"/>
          <p:nvPr/>
        </p:nvSpPr>
        <p:spPr>
          <a:xfrm>
            <a:off x="1177238" y="4677031"/>
            <a:ext cx="157094"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10</a:t>
            </a:r>
          </a:p>
        </p:txBody>
      </p:sp>
      <p:cxnSp>
        <p:nvCxnSpPr>
          <p:cNvPr id="137" name="Straight Connector 136">
            <a:extLst>
              <a:ext uri="{FF2B5EF4-FFF2-40B4-BE49-F238E27FC236}">
                <a16:creationId xmlns:a16="http://schemas.microsoft.com/office/drawing/2014/main" id="{0EC8526B-0BC2-02A6-4A41-A26940EE2EAB}"/>
              </a:ext>
            </a:extLst>
          </p:cNvPr>
          <p:cNvCxnSpPr>
            <a:cxnSpLocks/>
          </p:cNvCxnSpPr>
          <p:nvPr/>
        </p:nvCxnSpPr>
        <p:spPr>
          <a:xfrm>
            <a:off x="1385708" y="4769404"/>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48" name="Picture 147" descr="A picture containing screenshot&#10;&#10;Description automatically generated">
            <a:extLst>
              <a:ext uri="{FF2B5EF4-FFF2-40B4-BE49-F238E27FC236}">
                <a16:creationId xmlns:a16="http://schemas.microsoft.com/office/drawing/2014/main" id="{6B53A37A-8CE1-A732-E5FA-BC0B19E28B5F}"/>
              </a:ext>
            </a:extLst>
          </p:cNvPr>
          <p:cNvPicPr>
            <a:picLocks noChangeAspect="1"/>
          </p:cNvPicPr>
          <p:nvPr/>
        </p:nvPicPr>
        <p:blipFill>
          <a:blip r:embed="rId3"/>
          <a:stretch>
            <a:fillRect/>
          </a:stretch>
        </p:blipFill>
        <p:spPr>
          <a:xfrm>
            <a:off x="1465819" y="2157926"/>
            <a:ext cx="3861394" cy="1917700"/>
          </a:xfrm>
          <a:prstGeom prst="rect">
            <a:avLst/>
          </a:prstGeom>
        </p:spPr>
      </p:pic>
      <p:cxnSp>
        <p:nvCxnSpPr>
          <p:cNvPr id="138" name="Straight Connector 137">
            <a:extLst>
              <a:ext uri="{FF2B5EF4-FFF2-40B4-BE49-F238E27FC236}">
                <a16:creationId xmlns:a16="http://schemas.microsoft.com/office/drawing/2014/main" id="{207738F6-37CA-B30F-18A5-8B69EEEFB941}"/>
              </a:ext>
            </a:extLst>
          </p:cNvPr>
          <p:cNvCxnSpPr>
            <a:cxnSpLocks/>
            <a:stCxn id="40" idx="0"/>
          </p:cNvCxnSpPr>
          <p:nvPr/>
        </p:nvCxnSpPr>
        <p:spPr>
          <a:xfrm flipV="1">
            <a:off x="3354534" y="2669913"/>
            <a:ext cx="35335" cy="2447196"/>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39" name="TextBox 138">
            <a:extLst>
              <a:ext uri="{FF2B5EF4-FFF2-40B4-BE49-F238E27FC236}">
                <a16:creationId xmlns:a16="http://schemas.microsoft.com/office/drawing/2014/main" id="{B5F3BEB9-4608-5A78-C042-87821B8F16BB}"/>
              </a:ext>
            </a:extLst>
          </p:cNvPr>
          <p:cNvSpPr txBox="1"/>
          <p:nvPr/>
        </p:nvSpPr>
        <p:spPr>
          <a:xfrm>
            <a:off x="3218426" y="2253008"/>
            <a:ext cx="434414" cy="369332"/>
          </a:xfrm>
          <a:prstGeom prst="rect">
            <a:avLst/>
          </a:prstGeom>
          <a:noFill/>
        </p:spPr>
        <p:txBody>
          <a:bodyPr wrap="none" lIns="0" tIns="0" rIns="0" bIns="0" rtlCol="0">
            <a:spAutoFit/>
          </a:bodyPr>
          <a:lstStyle/>
          <a:p>
            <a:r>
              <a:rPr lang="en-GB" sz="1200" b="1" dirty="0">
                <a:solidFill>
                  <a:schemeClr val="tx2"/>
                </a:solidFill>
                <a:latin typeface="Arial" panose="020B0604020202020204" pitchFamily="34" charset="0"/>
                <a:ea typeface="Aileron" charset="0"/>
                <a:cs typeface="Arial" panose="020B0604020202020204" pitchFamily="34" charset="0"/>
              </a:rPr>
              <a:t>74.6%</a:t>
            </a:r>
          </a:p>
          <a:p>
            <a:r>
              <a:rPr lang="en-GB" sz="1200" b="1" dirty="0">
                <a:solidFill>
                  <a:schemeClr val="accent1"/>
                </a:solidFill>
                <a:latin typeface="Arial" panose="020B0604020202020204" pitchFamily="34" charset="0"/>
                <a:ea typeface="Aileron" charset="0"/>
                <a:cs typeface="Arial" panose="020B0604020202020204" pitchFamily="34" charset="0"/>
              </a:rPr>
              <a:t>78.5%</a:t>
            </a:r>
          </a:p>
        </p:txBody>
      </p:sp>
      <p:cxnSp>
        <p:nvCxnSpPr>
          <p:cNvPr id="142" name="Straight Connector 141">
            <a:extLst>
              <a:ext uri="{FF2B5EF4-FFF2-40B4-BE49-F238E27FC236}">
                <a16:creationId xmlns:a16="http://schemas.microsoft.com/office/drawing/2014/main" id="{00DEBD03-AE0B-1DA4-4F25-E61A16F63789}"/>
              </a:ext>
            </a:extLst>
          </p:cNvPr>
          <p:cNvCxnSpPr>
            <a:cxnSpLocks/>
          </p:cNvCxnSpPr>
          <p:nvPr/>
        </p:nvCxnSpPr>
        <p:spPr>
          <a:xfrm flipV="1">
            <a:off x="4615672" y="3339268"/>
            <a:ext cx="17781" cy="1702429"/>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43" name="TextBox 142">
            <a:extLst>
              <a:ext uri="{FF2B5EF4-FFF2-40B4-BE49-F238E27FC236}">
                <a16:creationId xmlns:a16="http://schemas.microsoft.com/office/drawing/2014/main" id="{5D6D3AF5-E91C-FAFB-BDFC-B4EAF3D3A474}"/>
              </a:ext>
            </a:extLst>
          </p:cNvPr>
          <p:cNvSpPr txBox="1"/>
          <p:nvPr/>
        </p:nvSpPr>
        <p:spPr>
          <a:xfrm>
            <a:off x="4462010" y="2867813"/>
            <a:ext cx="434414" cy="369332"/>
          </a:xfrm>
          <a:prstGeom prst="rect">
            <a:avLst/>
          </a:prstGeom>
          <a:noFill/>
        </p:spPr>
        <p:txBody>
          <a:bodyPr wrap="none" lIns="0" tIns="0" rIns="0" bIns="0" rtlCol="0">
            <a:spAutoFit/>
          </a:bodyPr>
          <a:lstStyle/>
          <a:p>
            <a:r>
              <a:rPr lang="en-GB" sz="1200" b="1" dirty="0">
                <a:solidFill>
                  <a:schemeClr val="tx2"/>
                </a:solidFill>
                <a:latin typeface="Arial" panose="020B0604020202020204" pitchFamily="34" charset="0"/>
                <a:ea typeface="Aileron" charset="0"/>
                <a:cs typeface="Arial" panose="020B0604020202020204" pitchFamily="34" charset="0"/>
              </a:rPr>
              <a:t>50.0%</a:t>
            </a:r>
          </a:p>
          <a:p>
            <a:r>
              <a:rPr lang="en-GB" sz="1200" b="1" dirty="0">
                <a:solidFill>
                  <a:schemeClr val="accent1"/>
                </a:solidFill>
                <a:latin typeface="Arial" panose="020B0604020202020204" pitchFamily="34" charset="0"/>
                <a:ea typeface="Aileron" charset="0"/>
                <a:cs typeface="Arial" panose="020B0604020202020204" pitchFamily="34" charset="0"/>
              </a:rPr>
              <a:t>52.2%</a:t>
            </a:r>
          </a:p>
        </p:txBody>
      </p:sp>
      <p:graphicFrame>
        <p:nvGraphicFramePr>
          <p:cNvPr id="114" name="Table 113">
            <a:extLst>
              <a:ext uri="{FF2B5EF4-FFF2-40B4-BE49-F238E27FC236}">
                <a16:creationId xmlns:a16="http://schemas.microsoft.com/office/drawing/2014/main" id="{A2BC1130-A63E-BFEB-9E34-C50044B29B83}"/>
              </a:ext>
            </a:extLst>
          </p:cNvPr>
          <p:cNvGraphicFramePr>
            <a:graphicFrameLocks noGrp="1"/>
          </p:cNvGraphicFramePr>
          <p:nvPr>
            <p:extLst>
              <p:ext uri="{D42A27DB-BD31-4B8C-83A1-F6EECF244321}">
                <p14:modId xmlns:p14="http://schemas.microsoft.com/office/powerpoint/2010/main" val="3539402465"/>
              </p:ext>
            </p:extLst>
          </p:nvPr>
        </p:nvGraphicFramePr>
        <p:xfrm>
          <a:off x="1820092" y="4108582"/>
          <a:ext cx="3384376" cy="836640"/>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val="1256442069"/>
                    </a:ext>
                  </a:extLst>
                </a:gridCol>
                <a:gridCol w="936104">
                  <a:extLst>
                    <a:ext uri="{9D8B030D-6E8A-4147-A177-3AD203B41FA5}">
                      <a16:colId xmlns:a16="http://schemas.microsoft.com/office/drawing/2014/main" val="3362937906"/>
                    </a:ext>
                  </a:extLst>
                </a:gridCol>
                <a:gridCol w="936104">
                  <a:extLst>
                    <a:ext uri="{9D8B030D-6E8A-4147-A177-3AD203B41FA5}">
                      <a16:colId xmlns:a16="http://schemas.microsoft.com/office/drawing/2014/main" val="3272691983"/>
                    </a:ext>
                  </a:extLst>
                </a:gridCol>
              </a:tblGrid>
              <a:tr h="16724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90000"/>
                        </a:lnSpc>
                      </a:pPr>
                      <a:endParaRPr lang="en-US" sz="800" dirty="0">
                        <a:latin typeface="Arial" panose="020B0604020202020204" pitchFamily="34" charset="0"/>
                        <a:cs typeface="Arial" panose="020B0604020202020204" pitchFamily="34" charset="0"/>
                      </a:endParaRPr>
                    </a:p>
                  </a:txBody>
                  <a:tcPr marT="36000" marB="36000" anchor="c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90000"/>
                        </a:lnSpc>
                      </a:pPr>
                      <a:r>
                        <a:rPr lang="en-US" sz="800" dirty="0">
                          <a:latin typeface="Arial" panose="020B0604020202020204" pitchFamily="34" charset="0"/>
                          <a:cs typeface="Arial" panose="020B0604020202020204" pitchFamily="34" charset="0"/>
                        </a:rPr>
                        <a:t>Pembro + axitinib</a:t>
                      </a:r>
                    </a:p>
                  </a:txBody>
                  <a:tcPr marT="36000" marB="36000" anchor="ctr">
                    <a:solidFill>
                      <a:schemeClr val="tx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90000"/>
                        </a:lnSpc>
                      </a:pPr>
                      <a:r>
                        <a:rPr lang="en-US" sz="800" dirty="0">
                          <a:latin typeface="Arial" panose="020B0604020202020204" pitchFamily="34" charset="0"/>
                          <a:cs typeface="Arial" panose="020B0604020202020204" pitchFamily="34" charset="0"/>
                        </a:rPr>
                        <a:t>Sunitinib</a:t>
                      </a:r>
                      <a:endParaRPr lang="en-US" sz="800" dirty="0">
                        <a:solidFill>
                          <a:schemeClr val="bg1"/>
                        </a:solidFill>
                        <a:latin typeface="Arial" panose="020B0604020202020204" pitchFamily="34" charset="0"/>
                        <a:cs typeface="Arial" panose="020B0604020202020204" pitchFamily="34" charset="0"/>
                      </a:endParaRPr>
                    </a:p>
                  </a:txBody>
                  <a:tcPr marT="36000" marB="36000" anchor="ctr"/>
                </a:tc>
                <a:extLst>
                  <a:ext uri="{0D108BD9-81ED-4DB2-BD59-A6C34878D82A}">
                    <a16:rowId xmlns:a16="http://schemas.microsoft.com/office/drawing/2014/main" val="2665337196"/>
                  </a:ext>
                </a:extLst>
              </a:tr>
              <a:tr h="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90000"/>
                        </a:lnSpc>
                      </a:pPr>
                      <a:r>
                        <a:rPr lang="en-US" sz="800" b="0" dirty="0">
                          <a:latin typeface="Arial" panose="020B0604020202020204" pitchFamily="34" charset="0"/>
                          <a:cs typeface="Arial" panose="020B0604020202020204" pitchFamily="34" charset="0"/>
                        </a:rPr>
                        <a:t>Events, n (%)</a:t>
                      </a:r>
                    </a:p>
                  </a:txBody>
                  <a:tcPr marT="36000" marB="3600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90000"/>
                        </a:lnSpc>
                      </a:pPr>
                      <a:r>
                        <a:rPr lang="en-US" sz="800" dirty="0">
                          <a:latin typeface="Arial" panose="020B0604020202020204" pitchFamily="34" charset="0"/>
                          <a:cs typeface="Arial" panose="020B0604020202020204" pitchFamily="34" charset="0"/>
                        </a:rPr>
                        <a:t>76 (55.1)</a:t>
                      </a:r>
                    </a:p>
                  </a:txBody>
                  <a:tcPr marT="36000" marB="3600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90000"/>
                        </a:lnSpc>
                      </a:pPr>
                      <a:r>
                        <a:rPr lang="en-US" sz="800" dirty="0">
                          <a:latin typeface="Arial" panose="020B0604020202020204" pitchFamily="34" charset="0"/>
                          <a:cs typeface="Arial" panose="020B0604020202020204" pitchFamily="34" charset="0"/>
                        </a:rPr>
                        <a:t>68 (51.9)</a:t>
                      </a:r>
                    </a:p>
                  </a:txBody>
                  <a:tcPr marT="36000" marB="36000" anchor="ctr"/>
                </a:tc>
                <a:extLst>
                  <a:ext uri="{0D108BD9-81ED-4DB2-BD59-A6C34878D82A}">
                    <a16:rowId xmlns:a16="http://schemas.microsoft.com/office/drawing/2014/main" val="3233098540"/>
                  </a:ext>
                </a:extLst>
              </a:tr>
              <a:tr h="0">
                <a:tc>
                  <a:txBody>
                    <a:bodyPr/>
                    <a:lstStyle/>
                    <a:p>
                      <a:pPr>
                        <a:lnSpc>
                          <a:spcPct val="90000"/>
                        </a:lnSpc>
                      </a:pPr>
                      <a:r>
                        <a:rPr lang="en-US" sz="800" b="0" dirty="0">
                          <a:latin typeface="Arial" panose="020B0604020202020204" pitchFamily="34" charset="0"/>
                          <a:cs typeface="Arial" panose="020B0604020202020204" pitchFamily="34" charset="0"/>
                        </a:rPr>
                        <a:t>Median (95% CI), mo</a:t>
                      </a:r>
                    </a:p>
                  </a:txBody>
                  <a:tcPr marT="36000" marB="36000" anchor="ctr"/>
                </a:tc>
                <a:tc>
                  <a:txBody>
                    <a:bodyPr/>
                    <a:lstStyle/>
                    <a:p>
                      <a:pPr algn="ctr">
                        <a:lnSpc>
                          <a:spcPct val="90000"/>
                        </a:lnSpc>
                      </a:pPr>
                      <a:r>
                        <a:rPr lang="en-US" sz="800" dirty="0">
                          <a:latin typeface="Arial" panose="020B0604020202020204" pitchFamily="34" charset="0"/>
                          <a:cs typeface="Arial" panose="020B0604020202020204" pitchFamily="34" charset="0"/>
                        </a:rPr>
                        <a:t>60.3 (49.6-NE)</a:t>
                      </a:r>
                    </a:p>
                  </a:txBody>
                  <a:tcPr marT="36000" marB="36000" anchor="ctr"/>
                </a:tc>
                <a:tc>
                  <a:txBody>
                    <a:bodyPr/>
                    <a:lstStyle/>
                    <a:p>
                      <a:pPr algn="ctr">
                        <a:lnSpc>
                          <a:spcPct val="90000"/>
                        </a:lnSpc>
                      </a:pPr>
                      <a:r>
                        <a:rPr lang="en-US" sz="800" dirty="0">
                          <a:latin typeface="Arial" panose="020B0604020202020204" pitchFamily="34" charset="0"/>
                          <a:cs typeface="Arial" panose="020B0604020202020204" pitchFamily="34" charset="0"/>
                        </a:rPr>
                        <a:t>62.4 (54.1-NE)</a:t>
                      </a:r>
                    </a:p>
                  </a:txBody>
                  <a:tcPr marT="36000" marB="36000" anchor="ctr"/>
                </a:tc>
                <a:extLst>
                  <a:ext uri="{0D108BD9-81ED-4DB2-BD59-A6C34878D82A}">
                    <a16:rowId xmlns:a16="http://schemas.microsoft.com/office/drawing/2014/main" val="4042949680"/>
                  </a:ext>
                </a:extLst>
              </a:tr>
              <a:tr h="0">
                <a:tc>
                  <a:txBody>
                    <a:bodyPr/>
                    <a:lstStyle/>
                    <a:p>
                      <a:pPr>
                        <a:lnSpc>
                          <a:spcPct val="90000"/>
                        </a:lnSpc>
                      </a:pPr>
                      <a:r>
                        <a:rPr lang="en-US" sz="800" b="0" dirty="0">
                          <a:latin typeface="Arial" panose="020B0604020202020204" pitchFamily="34" charset="0"/>
                          <a:cs typeface="Arial" panose="020B0604020202020204" pitchFamily="34" charset="0"/>
                        </a:rPr>
                        <a:t>HR (95% CI)</a:t>
                      </a:r>
                    </a:p>
                  </a:txBody>
                  <a:tcPr marT="36000" marB="36000" anchor="ctr"/>
                </a:tc>
                <a:tc gridSpan="2">
                  <a:txBody>
                    <a:bodyPr/>
                    <a:lstStyle/>
                    <a:p>
                      <a:pPr algn="ctr">
                        <a:lnSpc>
                          <a:spcPct val="90000"/>
                        </a:lnSpc>
                      </a:pPr>
                      <a:r>
                        <a:rPr lang="en-GB" sz="800" b="0" dirty="0">
                          <a:latin typeface="Arial" panose="020B0604020202020204" pitchFamily="34" charset="0"/>
                          <a:ea typeface="Aileron" charset="0"/>
                          <a:cs typeface="Arial" panose="020B0604020202020204" pitchFamily="34" charset="0"/>
                        </a:rPr>
                        <a:t>1.10 (0.79-1.54)</a:t>
                      </a:r>
                      <a:endParaRPr lang="en-US" sz="800" b="0" dirty="0">
                        <a:latin typeface="Arial" panose="020B0604020202020204" pitchFamily="34" charset="0"/>
                        <a:cs typeface="Arial" panose="020B0604020202020204" pitchFamily="34" charset="0"/>
                      </a:endParaRPr>
                    </a:p>
                  </a:txBody>
                  <a:tcPr marT="36000" marB="36000" anchor="ctr"/>
                </a:tc>
                <a:tc hMerge="1">
                  <a:txBody>
                    <a:bodyPr/>
                    <a:lstStyle/>
                    <a:p>
                      <a:pPr algn="ctr">
                        <a:lnSpc>
                          <a:spcPct val="90000"/>
                        </a:lnSpc>
                      </a:pPr>
                      <a:endParaRPr lang="en-US" sz="800" dirty="0">
                        <a:latin typeface="Arial" panose="020B0604020202020204" pitchFamily="34" charset="0"/>
                        <a:cs typeface="Arial" panose="020B0604020202020204" pitchFamily="34" charset="0"/>
                      </a:endParaRPr>
                    </a:p>
                  </a:txBody>
                  <a:tcPr marT="36000" marB="36000" anchor="ctr"/>
                </a:tc>
                <a:extLst>
                  <a:ext uri="{0D108BD9-81ED-4DB2-BD59-A6C34878D82A}">
                    <a16:rowId xmlns:a16="http://schemas.microsoft.com/office/drawing/2014/main" val="1929586709"/>
                  </a:ext>
                </a:extLst>
              </a:tr>
            </a:tbl>
          </a:graphicData>
        </a:graphic>
      </p:graphicFrame>
      <p:sp>
        <p:nvSpPr>
          <p:cNvPr id="149" name="TextBox 148">
            <a:extLst>
              <a:ext uri="{FF2B5EF4-FFF2-40B4-BE49-F238E27FC236}">
                <a16:creationId xmlns:a16="http://schemas.microsoft.com/office/drawing/2014/main" id="{4C3DA108-A374-D26A-5728-1B21D49DFE7F}"/>
              </a:ext>
            </a:extLst>
          </p:cNvPr>
          <p:cNvSpPr txBox="1"/>
          <p:nvPr/>
        </p:nvSpPr>
        <p:spPr>
          <a:xfrm rot="16200000">
            <a:off x="6056993" y="3531027"/>
            <a:ext cx="1426673" cy="184666"/>
          </a:xfrm>
          <a:prstGeom prst="rect">
            <a:avLst/>
          </a:prstGeom>
          <a:noFill/>
        </p:spPr>
        <p:txBody>
          <a:bodyPr wrap="non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Overall survival (%)</a:t>
            </a:r>
          </a:p>
        </p:txBody>
      </p:sp>
      <p:sp>
        <p:nvSpPr>
          <p:cNvPr id="150" name="TextBox 149">
            <a:extLst>
              <a:ext uri="{FF2B5EF4-FFF2-40B4-BE49-F238E27FC236}">
                <a16:creationId xmlns:a16="http://schemas.microsoft.com/office/drawing/2014/main" id="{543D5C80-8AE6-1B91-ADD9-BE2981AF1987}"/>
              </a:ext>
            </a:extLst>
          </p:cNvPr>
          <p:cNvSpPr txBox="1"/>
          <p:nvPr/>
        </p:nvSpPr>
        <p:spPr>
          <a:xfrm>
            <a:off x="8246161" y="5302179"/>
            <a:ext cx="2547622" cy="184666"/>
          </a:xfrm>
          <a:prstGeom prst="rect">
            <a:avLst/>
          </a:prstGeom>
          <a:noFill/>
        </p:spPr>
        <p:txBody>
          <a:bodyPr wrap="non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Time from randomisation (months)</a:t>
            </a:r>
          </a:p>
        </p:txBody>
      </p:sp>
      <p:cxnSp>
        <p:nvCxnSpPr>
          <p:cNvPr id="151" name="Straight Connector 150">
            <a:extLst>
              <a:ext uri="{FF2B5EF4-FFF2-40B4-BE49-F238E27FC236}">
                <a16:creationId xmlns:a16="http://schemas.microsoft.com/office/drawing/2014/main" id="{00230411-B7C2-18AA-42BD-B4D867ABB1CE}"/>
              </a:ext>
            </a:extLst>
          </p:cNvPr>
          <p:cNvCxnSpPr>
            <a:cxnSpLocks/>
          </p:cNvCxnSpPr>
          <p:nvPr/>
        </p:nvCxnSpPr>
        <p:spPr>
          <a:xfrm flipV="1">
            <a:off x="7331972" y="2218877"/>
            <a:ext cx="0" cy="283360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2" name="TextBox 151">
            <a:extLst>
              <a:ext uri="{FF2B5EF4-FFF2-40B4-BE49-F238E27FC236}">
                <a16:creationId xmlns:a16="http://schemas.microsoft.com/office/drawing/2014/main" id="{AE6E4550-10ED-466F-A045-57CFDC4381D5}"/>
              </a:ext>
            </a:extLst>
          </p:cNvPr>
          <p:cNvSpPr txBox="1"/>
          <p:nvPr/>
        </p:nvSpPr>
        <p:spPr>
          <a:xfrm>
            <a:off x="7047685" y="3254631"/>
            <a:ext cx="157095"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60</a:t>
            </a:r>
          </a:p>
        </p:txBody>
      </p:sp>
      <p:cxnSp>
        <p:nvCxnSpPr>
          <p:cNvPr id="153" name="Straight Connector 152">
            <a:extLst>
              <a:ext uri="{FF2B5EF4-FFF2-40B4-BE49-F238E27FC236}">
                <a16:creationId xmlns:a16="http://schemas.microsoft.com/office/drawing/2014/main" id="{4C80AB50-04AB-C9D4-CB7E-ECC55F9E880A}"/>
              </a:ext>
            </a:extLst>
          </p:cNvPr>
          <p:cNvCxnSpPr>
            <a:cxnSpLocks/>
          </p:cNvCxnSpPr>
          <p:nvPr/>
        </p:nvCxnSpPr>
        <p:spPr>
          <a:xfrm>
            <a:off x="7256156" y="3347004"/>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4" name="TextBox 153">
            <a:extLst>
              <a:ext uri="{FF2B5EF4-FFF2-40B4-BE49-F238E27FC236}">
                <a16:creationId xmlns:a16="http://schemas.microsoft.com/office/drawing/2014/main" id="{EF697E23-2745-A393-20C6-9C7EF87F6AC0}"/>
              </a:ext>
            </a:extLst>
          </p:cNvPr>
          <p:cNvSpPr txBox="1"/>
          <p:nvPr/>
        </p:nvSpPr>
        <p:spPr>
          <a:xfrm>
            <a:off x="7047686" y="3543887"/>
            <a:ext cx="157094"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50</a:t>
            </a:r>
          </a:p>
        </p:txBody>
      </p:sp>
      <p:cxnSp>
        <p:nvCxnSpPr>
          <p:cNvPr id="155" name="Straight Connector 154">
            <a:extLst>
              <a:ext uri="{FF2B5EF4-FFF2-40B4-BE49-F238E27FC236}">
                <a16:creationId xmlns:a16="http://schemas.microsoft.com/office/drawing/2014/main" id="{E5713882-4AFE-AFD6-A99A-4143AD4D6746}"/>
              </a:ext>
            </a:extLst>
          </p:cNvPr>
          <p:cNvCxnSpPr>
            <a:cxnSpLocks/>
          </p:cNvCxnSpPr>
          <p:nvPr/>
        </p:nvCxnSpPr>
        <p:spPr>
          <a:xfrm>
            <a:off x="7256156" y="3636260"/>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6" name="TextBox 155">
            <a:extLst>
              <a:ext uri="{FF2B5EF4-FFF2-40B4-BE49-F238E27FC236}">
                <a16:creationId xmlns:a16="http://schemas.microsoft.com/office/drawing/2014/main" id="{73B032CD-D9DE-E91C-5A26-D6EF830A51C0}"/>
              </a:ext>
            </a:extLst>
          </p:cNvPr>
          <p:cNvSpPr txBox="1"/>
          <p:nvPr/>
        </p:nvSpPr>
        <p:spPr>
          <a:xfrm>
            <a:off x="7047686" y="4109037"/>
            <a:ext cx="157094"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30</a:t>
            </a:r>
          </a:p>
        </p:txBody>
      </p:sp>
      <p:cxnSp>
        <p:nvCxnSpPr>
          <p:cNvPr id="157" name="Straight Connector 156">
            <a:extLst>
              <a:ext uri="{FF2B5EF4-FFF2-40B4-BE49-F238E27FC236}">
                <a16:creationId xmlns:a16="http://schemas.microsoft.com/office/drawing/2014/main" id="{DC0634F0-0D99-1C1F-1BE6-E17C207296DE}"/>
              </a:ext>
            </a:extLst>
          </p:cNvPr>
          <p:cNvCxnSpPr>
            <a:cxnSpLocks/>
          </p:cNvCxnSpPr>
          <p:nvPr/>
        </p:nvCxnSpPr>
        <p:spPr>
          <a:xfrm>
            <a:off x="7256156" y="4201410"/>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8" name="TextBox 157">
            <a:extLst>
              <a:ext uri="{FF2B5EF4-FFF2-40B4-BE49-F238E27FC236}">
                <a16:creationId xmlns:a16="http://schemas.microsoft.com/office/drawing/2014/main" id="{65E56D8A-C572-5CFF-98D6-4FE3537DDD59}"/>
              </a:ext>
            </a:extLst>
          </p:cNvPr>
          <p:cNvSpPr txBox="1"/>
          <p:nvPr/>
        </p:nvSpPr>
        <p:spPr>
          <a:xfrm>
            <a:off x="7126232" y="4960234"/>
            <a:ext cx="78548"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0</a:t>
            </a:r>
          </a:p>
        </p:txBody>
      </p:sp>
      <p:cxnSp>
        <p:nvCxnSpPr>
          <p:cNvPr id="159" name="Straight Connector 158">
            <a:extLst>
              <a:ext uri="{FF2B5EF4-FFF2-40B4-BE49-F238E27FC236}">
                <a16:creationId xmlns:a16="http://schemas.microsoft.com/office/drawing/2014/main" id="{BBEE7EB6-019B-3D84-8C5E-9440EC39805C}"/>
              </a:ext>
            </a:extLst>
          </p:cNvPr>
          <p:cNvCxnSpPr>
            <a:cxnSpLocks/>
          </p:cNvCxnSpPr>
          <p:nvPr/>
        </p:nvCxnSpPr>
        <p:spPr>
          <a:xfrm>
            <a:off x="7256156" y="5048804"/>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a:extLst>
              <a:ext uri="{FF2B5EF4-FFF2-40B4-BE49-F238E27FC236}">
                <a16:creationId xmlns:a16="http://schemas.microsoft.com/office/drawing/2014/main" id="{7EE31ACE-C257-E6D4-921A-0011C08DF9B2}"/>
              </a:ext>
            </a:extLst>
          </p:cNvPr>
          <p:cNvCxnSpPr>
            <a:cxnSpLocks/>
          </p:cNvCxnSpPr>
          <p:nvPr/>
        </p:nvCxnSpPr>
        <p:spPr>
          <a:xfrm rot="16200000">
            <a:off x="7295968" y="5087122"/>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a:extLst>
              <a:ext uri="{FF2B5EF4-FFF2-40B4-BE49-F238E27FC236}">
                <a16:creationId xmlns:a16="http://schemas.microsoft.com/office/drawing/2014/main" id="{D0724536-CE25-AC6B-77C8-D70BB10BC5BF}"/>
              </a:ext>
            </a:extLst>
          </p:cNvPr>
          <p:cNvCxnSpPr>
            <a:cxnSpLocks/>
          </p:cNvCxnSpPr>
          <p:nvPr/>
        </p:nvCxnSpPr>
        <p:spPr>
          <a:xfrm>
            <a:off x="7326006" y="5048804"/>
            <a:ext cx="410864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2" name="TextBox 161">
            <a:extLst>
              <a:ext uri="{FF2B5EF4-FFF2-40B4-BE49-F238E27FC236}">
                <a16:creationId xmlns:a16="http://schemas.microsoft.com/office/drawing/2014/main" id="{885CF472-DDB9-2E0E-CA1D-438ECAAE5031}"/>
              </a:ext>
            </a:extLst>
          </p:cNvPr>
          <p:cNvSpPr txBox="1"/>
          <p:nvPr/>
        </p:nvSpPr>
        <p:spPr>
          <a:xfrm>
            <a:off x="7300114" y="5117109"/>
            <a:ext cx="78548"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0</a:t>
            </a:r>
          </a:p>
        </p:txBody>
      </p:sp>
      <p:cxnSp>
        <p:nvCxnSpPr>
          <p:cNvPr id="163" name="Straight Connector 162">
            <a:extLst>
              <a:ext uri="{FF2B5EF4-FFF2-40B4-BE49-F238E27FC236}">
                <a16:creationId xmlns:a16="http://schemas.microsoft.com/office/drawing/2014/main" id="{65690B2F-275C-2233-B3A7-17573A06CD3B}"/>
              </a:ext>
            </a:extLst>
          </p:cNvPr>
          <p:cNvCxnSpPr>
            <a:cxnSpLocks/>
          </p:cNvCxnSpPr>
          <p:nvPr/>
        </p:nvCxnSpPr>
        <p:spPr>
          <a:xfrm rot="16200000">
            <a:off x="8246225" y="5087122"/>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4" name="TextBox 163">
            <a:extLst>
              <a:ext uri="{FF2B5EF4-FFF2-40B4-BE49-F238E27FC236}">
                <a16:creationId xmlns:a16="http://schemas.microsoft.com/office/drawing/2014/main" id="{5BF8A627-12E9-AEA1-D51E-84B306F7F176}"/>
              </a:ext>
            </a:extLst>
          </p:cNvPr>
          <p:cNvSpPr txBox="1"/>
          <p:nvPr/>
        </p:nvSpPr>
        <p:spPr>
          <a:xfrm>
            <a:off x="8203682" y="5117109"/>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18</a:t>
            </a:r>
          </a:p>
        </p:txBody>
      </p:sp>
      <p:cxnSp>
        <p:nvCxnSpPr>
          <p:cNvPr id="165" name="Straight Connector 164">
            <a:extLst>
              <a:ext uri="{FF2B5EF4-FFF2-40B4-BE49-F238E27FC236}">
                <a16:creationId xmlns:a16="http://schemas.microsoft.com/office/drawing/2014/main" id="{758D0489-6779-4D52-027B-97C72F94D8BB}"/>
              </a:ext>
            </a:extLst>
          </p:cNvPr>
          <p:cNvCxnSpPr>
            <a:cxnSpLocks/>
          </p:cNvCxnSpPr>
          <p:nvPr/>
        </p:nvCxnSpPr>
        <p:spPr>
          <a:xfrm rot="16200000">
            <a:off x="8562260" y="5087122"/>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6" name="TextBox 165">
            <a:extLst>
              <a:ext uri="{FF2B5EF4-FFF2-40B4-BE49-F238E27FC236}">
                <a16:creationId xmlns:a16="http://schemas.microsoft.com/office/drawing/2014/main" id="{D0D8E8FE-55A2-266D-D343-FEE1CB5408E7}"/>
              </a:ext>
            </a:extLst>
          </p:cNvPr>
          <p:cNvSpPr txBox="1"/>
          <p:nvPr/>
        </p:nvSpPr>
        <p:spPr>
          <a:xfrm>
            <a:off x="8519717" y="5117109"/>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24</a:t>
            </a:r>
          </a:p>
        </p:txBody>
      </p:sp>
      <p:cxnSp>
        <p:nvCxnSpPr>
          <p:cNvPr id="167" name="Straight Connector 166">
            <a:extLst>
              <a:ext uri="{FF2B5EF4-FFF2-40B4-BE49-F238E27FC236}">
                <a16:creationId xmlns:a16="http://schemas.microsoft.com/office/drawing/2014/main" id="{665337E2-C0B9-B300-3A18-35A217DB57FD}"/>
              </a:ext>
            </a:extLst>
          </p:cNvPr>
          <p:cNvCxnSpPr>
            <a:cxnSpLocks/>
          </p:cNvCxnSpPr>
          <p:nvPr/>
        </p:nvCxnSpPr>
        <p:spPr>
          <a:xfrm rot="16200000">
            <a:off x="8872374" y="5087122"/>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8" name="TextBox 167">
            <a:extLst>
              <a:ext uri="{FF2B5EF4-FFF2-40B4-BE49-F238E27FC236}">
                <a16:creationId xmlns:a16="http://schemas.microsoft.com/office/drawing/2014/main" id="{F6952DE4-1241-6C56-7369-5ACC39C09108}"/>
              </a:ext>
            </a:extLst>
          </p:cNvPr>
          <p:cNvSpPr txBox="1"/>
          <p:nvPr/>
        </p:nvSpPr>
        <p:spPr>
          <a:xfrm>
            <a:off x="8829831" y="5117109"/>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30</a:t>
            </a:r>
          </a:p>
        </p:txBody>
      </p:sp>
      <p:cxnSp>
        <p:nvCxnSpPr>
          <p:cNvPr id="169" name="Straight Connector 168">
            <a:extLst>
              <a:ext uri="{FF2B5EF4-FFF2-40B4-BE49-F238E27FC236}">
                <a16:creationId xmlns:a16="http://schemas.microsoft.com/office/drawing/2014/main" id="{4CC188D8-4048-E229-90B4-4D8017BA5E52}"/>
              </a:ext>
            </a:extLst>
          </p:cNvPr>
          <p:cNvCxnSpPr>
            <a:cxnSpLocks/>
          </p:cNvCxnSpPr>
          <p:nvPr/>
        </p:nvCxnSpPr>
        <p:spPr>
          <a:xfrm rot="16200000">
            <a:off x="9188977" y="5087122"/>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0" name="TextBox 169">
            <a:extLst>
              <a:ext uri="{FF2B5EF4-FFF2-40B4-BE49-F238E27FC236}">
                <a16:creationId xmlns:a16="http://schemas.microsoft.com/office/drawing/2014/main" id="{B8C4B189-34E0-5CF7-6A6A-A88A880E4794}"/>
              </a:ext>
            </a:extLst>
          </p:cNvPr>
          <p:cNvSpPr txBox="1"/>
          <p:nvPr/>
        </p:nvSpPr>
        <p:spPr>
          <a:xfrm>
            <a:off x="9146435" y="5117109"/>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36</a:t>
            </a:r>
          </a:p>
        </p:txBody>
      </p:sp>
      <p:cxnSp>
        <p:nvCxnSpPr>
          <p:cNvPr id="171" name="Straight Connector 170">
            <a:extLst>
              <a:ext uri="{FF2B5EF4-FFF2-40B4-BE49-F238E27FC236}">
                <a16:creationId xmlns:a16="http://schemas.microsoft.com/office/drawing/2014/main" id="{C8A12F4A-8308-6AE2-A9C6-A872188B5931}"/>
              </a:ext>
            </a:extLst>
          </p:cNvPr>
          <p:cNvCxnSpPr>
            <a:cxnSpLocks/>
          </p:cNvCxnSpPr>
          <p:nvPr/>
        </p:nvCxnSpPr>
        <p:spPr>
          <a:xfrm rot="16200000">
            <a:off x="9507243" y="5087122"/>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2" name="TextBox 171">
            <a:extLst>
              <a:ext uri="{FF2B5EF4-FFF2-40B4-BE49-F238E27FC236}">
                <a16:creationId xmlns:a16="http://schemas.microsoft.com/office/drawing/2014/main" id="{B1A707E3-2E77-B716-0A87-B44628574BE7}"/>
              </a:ext>
            </a:extLst>
          </p:cNvPr>
          <p:cNvSpPr txBox="1"/>
          <p:nvPr/>
        </p:nvSpPr>
        <p:spPr>
          <a:xfrm>
            <a:off x="9464701" y="5117109"/>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42</a:t>
            </a:r>
          </a:p>
        </p:txBody>
      </p:sp>
      <p:cxnSp>
        <p:nvCxnSpPr>
          <p:cNvPr id="173" name="Straight Connector 172">
            <a:extLst>
              <a:ext uri="{FF2B5EF4-FFF2-40B4-BE49-F238E27FC236}">
                <a16:creationId xmlns:a16="http://schemas.microsoft.com/office/drawing/2014/main" id="{0B4219B0-2098-4474-CCEA-13FB3BD344A2}"/>
              </a:ext>
            </a:extLst>
          </p:cNvPr>
          <p:cNvCxnSpPr>
            <a:cxnSpLocks/>
          </p:cNvCxnSpPr>
          <p:nvPr/>
        </p:nvCxnSpPr>
        <p:spPr>
          <a:xfrm rot="16200000">
            <a:off x="9820663" y="5087122"/>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4" name="TextBox 173">
            <a:extLst>
              <a:ext uri="{FF2B5EF4-FFF2-40B4-BE49-F238E27FC236}">
                <a16:creationId xmlns:a16="http://schemas.microsoft.com/office/drawing/2014/main" id="{9BFAFEF6-AEAA-604B-E07A-89E67A893091}"/>
              </a:ext>
            </a:extLst>
          </p:cNvPr>
          <p:cNvSpPr txBox="1"/>
          <p:nvPr/>
        </p:nvSpPr>
        <p:spPr>
          <a:xfrm>
            <a:off x="9778121" y="5117109"/>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48</a:t>
            </a:r>
          </a:p>
        </p:txBody>
      </p:sp>
      <p:cxnSp>
        <p:nvCxnSpPr>
          <p:cNvPr id="175" name="Straight Connector 174">
            <a:extLst>
              <a:ext uri="{FF2B5EF4-FFF2-40B4-BE49-F238E27FC236}">
                <a16:creationId xmlns:a16="http://schemas.microsoft.com/office/drawing/2014/main" id="{B404E5E3-7BC7-69E1-58DC-5C3352F53FB6}"/>
              </a:ext>
            </a:extLst>
          </p:cNvPr>
          <p:cNvCxnSpPr>
            <a:cxnSpLocks/>
          </p:cNvCxnSpPr>
          <p:nvPr/>
        </p:nvCxnSpPr>
        <p:spPr>
          <a:xfrm rot="16200000">
            <a:off x="11398647" y="5087122"/>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a:extLst>
              <a:ext uri="{FF2B5EF4-FFF2-40B4-BE49-F238E27FC236}">
                <a16:creationId xmlns:a16="http://schemas.microsoft.com/office/drawing/2014/main" id="{D23B51B0-D581-7EDE-9F12-92A24C203201}"/>
              </a:ext>
            </a:extLst>
          </p:cNvPr>
          <p:cNvCxnSpPr>
            <a:cxnSpLocks/>
          </p:cNvCxnSpPr>
          <p:nvPr/>
        </p:nvCxnSpPr>
        <p:spPr>
          <a:xfrm rot="16200000">
            <a:off x="11083109" y="5087122"/>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7" name="TextBox 176">
            <a:extLst>
              <a:ext uri="{FF2B5EF4-FFF2-40B4-BE49-F238E27FC236}">
                <a16:creationId xmlns:a16="http://schemas.microsoft.com/office/drawing/2014/main" id="{47D482E9-52CA-601E-CCF8-DD21A49CAE72}"/>
              </a:ext>
            </a:extLst>
          </p:cNvPr>
          <p:cNvSpPr txBox="1"/>
          <p:nvPr/>
        </p:nvSpPr>
        <p:spPr>
          <a:xfrm>
            <a:off x="11040567" y="5117109"/>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72</a:t>
            </a:r>
          </a:p>
        </p:txBody>
      </p:sp>
      <p:cxnSp>
        <p:nvCxnSpPr>
          <p:cNvPr id="178" name="Straight Connector 177">
            <a:extLst>
              <a:ext uri="{FF2B5EF4-FFF2-40B4-BE49-F238E27FC236}">
                <a16:creationId xmlns:a16="http://schemas.microsoft.com/office/drawing/2014/main" id="{E85054ED-F2E4-878D-18BC-00F9423A0ED5}"/>
              </a:ext>
            </a:extLst>
          </p:cNvPr>
          <p:cNvCxnSpPr>
            <a:cxnSpLocks/>
          </p:cNvCxnSpPr>
          <p:nvPr/>
        </p:nvCxnSpPr>
        <p:spPr>
          <a:xfrm rot="16200000">
            <a:off x="10764750" y="5087122"/>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9" name="TextBox 178">
            <a:extLst>
              <a:ext uri="{FF2B5EF4-FFF2-40B4-BE49-F238E27FC236}">
                <a16:creationId xmlns:a16="http://schemas.microsoft.com/office/drawing/2014/main" id="{3D71838F-2F06-6EE1-8058-2CCE385EB4CF}"/>
              </a:ext>
            </a:extLst>
          </p:cNvPr>
          <p:cNvSpPr txBox="1"/>
          <p:nvPr/>
        </p:nvSpPr>
        <p:spPr>
          <a:xfrm>
            <a:off x="10722208" y="5117109"/>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66</a:t>
            </a:r>
          </a:p>
        </p:txBody>
      </p:sp>
      <p:cxnSp>
        <p:nvCxnSpPr>
          <p:cNvPr id="180" name="Straight Connector 179">
            <a:extLst>
              <a:ext uri="{FF2B5EF4-FFF2-40B4-BE49-F238E27FC236}">
                <a16:creationId xmlns:a16="http://schemas.microsoft.com/office/drawing/2014/main" id="{599642B1-72D4-0350-3550-284E039A3250}"/>
              </a:ext>
            </a:extLst>
          </p:cNvPr>
          <p:cNvCxnSpPr>
            <a:cxnSpLocks/>
          </p:cNvCxnSpPr>
          <p:nvPr/>
        </p:nvCxnSpPr>
        <p:spPr>
          <a:xfrm rot="16200000">
            <a:off x="10437626" y="5087122"/>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1" name="TextBox 180">
            <a:extLst>
              <a:ext uri="{FF2B5EF4-FFF2-40B4-BE49-F238E27FC236}">
                <a16:creationId xmlns:a16="http://schemas.microsoft.com/office/drawing/2014/main" id="{9E0DDD67-EADE-CDFA-43DC-A429AAA880D3}"/>
              </a:ext>
            </a:extLst>
          </p:cNvPr>
          <p:cNvSpPr txBox="1"/>
          <p:nvPr/>
        </p:nvSpPr>
        <p:spPr>
          <a:xfrm>
            <a:off x="10407574" y="5117109"/>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60</a:t>
            </a:r>
          </a:p>
        </p:txBody>
      </p:sp>
      <p:cxnSp>
        <p:nvCxnSpPr>
          <p:cNvPr id="182" name="Straight Connector 181">
            <a:extLst>
              <a:ext uri="{FF2B5EF4-FFF2-40B4-BE49-F238E27FC236}">
                <a16:creationId xmlns:a16="http://schemas.microsoft.com/office/drawing/2014/main" id="{F172F545-4503-9751-D4F2-8359097453C1}"/>
              </a:ext>
            </a:extLst>
          </p:cNvPr>
          <p:cNvCxnSpPr>
            <a:cxnSpLocks/>
          </p:cNvCxnSpPr>
          <p:nvPr/>
        </p:nvCxnSpPr>
        <p:spPr>
          <a:xfrm rot="16200000">
            <a:off x="10138769" y="5087122"/>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3" name="TextBox 182">
            <a:extLst>
              <a:ext uri="{FF2B5EF4-FFF2-40B4-BE49-F238E27FC236}">
                <a16:creationId xmlns:a16="http://schemas.microsoft.com/office/drawing/2014/main" id="{75BC226D-C6BB-9F50-8BBA-F8CD1F547534}"/>
              </a:ext>
            </a:extLst>
          </p:cNvPr>
          <p:cNvSpPr txBox="1"/>
          <p:nvPr/>
        </p:nvSpPr>
        <p:spPr>
          <a:xfrm>
            <a:off x="10096227" y="5117109"/>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54</a:t>
            </a:r>
          </a:p>
        </p:txBody>
      </p:sp>
      <p:graphicFrame>
        <p:nvGraphicFramePr>
          <p:cNvPr id="184" name="Table 85">
            <a:extLst>
              <a:ext uri="{FF2B5EF4-FFF2-40B4-BE49-F238E27FC236}">
                <a16:creationId xmlns:a16="http://schemas.microsoft.com/office/drawing/2014/main" id="{AE4B9B33-42DC-A911-E769-CBE262C6779E}"/>
              </a:ext>
            </a:extLst>
          </p:cNvPr>
          <p:cNvGraphicFramePr>
            <a:graphicFrameLocks noGrp="1"/>
          </p:cNvGraphicFramePr>
          <p:nvPr>
            <p:extLst>
              <p:ext uri="{D42A27DB-BD31-4B8C-83A1-F6EECF244321}">
                <p14:modId xmlns:p14="http://schemas.microsoft.com/office/powerpoint/2010/main" val="2199340289"/>
              </p:ext>
            </p:extLst>
          </p:nvPr>
        </p:nvGraphicFramePr>
        <p:xfrm>
          <a:off x="7086959" y="5581569"/>
          <a:ext cx="4501210" cy="313200"/>
        </p:xfrm>
        <a:graphic>
          <a:graphicData uri="http://schemas.openxmlformats.org/drawingml/2006/table">
            <a:tbl>
              <a:tblPr bandRow="1">
                <a:tableStyleId>{5C22544A-7EE6-4342-B048-85BDC9FD1C3A}</a:tableStyleId>
              </a:tblPr>
              <a:tblGrid>
                <a:gridCol w="321515">
                  <a:extLst>
                    <a:ext uri="{9D8B030D-6E8A-4147-A177-3AD203B41FA5}">
                      <a16:colId xmlns:a16="http://schemas.microsoft.com/office/drawing/2014/main" val="3513989938"/>
                    </a:ext>
                  </a:extLst>
                </a:gridCol>
                <a:gridCol w="321515">
                  <a:extLst>
                    <a:ext uri="{9D8B030D-6E8A-4147-A177-3AD203B41FA5}">
                      <a16:colId xmlns:a16="http://schemas.microsoft.com/office/drawing/2014/main" val="2772466683"/>
                    </a:ext>
                  </a:extLst>
                </a:gridCol>
                <a:gridCol w="321515">
                  <a:extLst>
                    <a:ext uri="{9D8B030D-6E8A-4147-A177-3AD203B41FA5}">
                      <a16:colId xmlns:a16="http://schemas.microsoft.com/office/drawing/2014/main" val="1708103484"/>
                    </a:ext>
                  </a:extLst>
                </a:gridCol>
                <a:gridCol w="321515">
                  <a:extLst>
                    <a:ext uri="{9D8B030D-6E8A-4147-A177-3AD203B41FA5}">
                      <a16:colId xmlns:a16="http://schemas.microsoft.com/office/drawing/2014/main" val="3985079126"/>
                    </a:ext>
                  </a:extLst>
                </a:gridCol>
                <a:gridCol w="321515">
                  <a:extLst>
                    <a:ext uri="{9D8B030D-6E8A-4147-A177-3AD203B41FA5}">
                      <a16:colId xmlns:a16="http://schemas.microsoft.com/office/drawing/2014/main" val="2323902670"/>
                    </a:ext>
                  </a:extLst>
                </a:gridCol>
                <a:gridCol w="321515">
                  <a:extLst>
                    <a:ext uri="{9D8B030D-6E8A-4147-A177-3AD203B41FA5}">
                      <a16:colId xmlns:a16="http://schemas.microsoft.com/office/drawing/2014/main" val="1456311217"/>
                    </a:ext>
                  </a:extLst>
                </a:gridCol>
                <a:gridCol w="321515">
                  <a:extLst>
                    <a:ext uri="{9D8B030D-6E8A-4147-A177-3AD203B41FA5}">
                      <a16:colId xmlns:a16="http://schemas.microsoft.com/office/drawing/2014/main" val="3470239740"/>
                    </a:ext>
                  </a:extLst>
                </a:gridCol>
                <a:gridCol w="321515">
                  <a:extLst>
                    <a:ext uri="{9D8B030D-6E8A-4147-A177-3AD203B41FA5}">
                      <a16:colId xmlns:a16="http://schemas.microsoft.com/office/drawing/2014/main" val="3050212076"/>
                    </a:ext>
                  </a:extLst>
                </a:gridCol>
                <a:gridCol w="321515">
                  <a:extLst>
                    <a:ext uri="{9D8B030D-6E8A-4147-A177-3AD203B41FA5}">
                      <a16:colId xmlns:a16="http://schemas.microsoft.com/office/drawing/2014/main" val="1973429797"/>
                    </a:ext>
                  </a:extLst>
                </a:gridCol>
                <a:gridCol w="321515">
                  <a:extLst>
                    <a:ext uri="{9D8B030D-6E8A-4147-A177-3AD203B41FA5}">
                      <a16:colId xmlns:a16="http://schemas.microsoft.com/office/drawing/2014/main" val="209476300"/>
                    </a:ext>
                  </a:extLst>
                </a:gridCol>
                <a:gridCol w="321515">
                  <a:extLst>
                    <a:ext uri="{9D8B030D-6E8A-4147-A177-3AD203B41FA5}">
                      <a16:colId xmlns:a16="http://schemas.microsoft.com/office/drawing/2014/main" val="2188063190"/>
                    </a:ext>
                  </a:extLst>
                </a:gridCol>
                <a:gridCol w="321515">
                  <a:extLst>
                    <a:ext uri="{9D8B030D-6E8A-4147-A177-3AD203B41FA5}">
                      <a16:colId xmlns:a16="http://schemas.microsoft.com/office/drawing/2014/main" val="4065078601"/>
                    </a:ext>
                  </a:extLst>
                </a:gridCol>
                <a:gridCol w="321515">
                  <a:extLst>
                    <a:ext uri="{9D8B030D-6E8A-4147-A177-3AD203B41FA5}">
                      <a16:colId xmlns:a16="http://schemas.microsoft.com/office/drawing/2014/main" val="2621884649"/>
                    </a:ext>
                  </a:extLst>
                </a:gridCol>
                <a:gridCol w="321515">
                  <a:extLst>
                    <a:ext uri="{9D8B030D-6E8A-4147-A177-3AD203B41FA5}">
                      <a16:colId xmlns:a16="http://schemas.microsoft.com/office/drawing/2014/main" val="265752294"/>
                    </a:ext>
                  </a:extLst>
                </a:gridCol>
              </a:tblGrid>
              <a:tr h="141657">
                <a:tc>
                  <a:txBody>
                    <a:bodyPr/>
                    <a:lstStyle/>
                    <a:p>
                      <a:pPr algn="ctr"/>
                      <a:r>
                        <a:rPr lang="en-GB" sz="900" dirty="0">
                          <a:latin typeface="Arial" panose="020B0604020202020204" pitchFamily="34" charset="0"/>
                          <a:cs typeface="Arial" panose="020B0604020202020204" pitchFamily="34" charset="0"/>
                        </a:rPr>
                        <a:t>294</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274</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254</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220</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202</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178</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165</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145</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128</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117</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106</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52</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9</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0</a:t>
                      </a:r>
                    </a:p>
                  </a:txBody>
                  <a:tcPr marL="0" marR="0" marT="9720" marB="9720">
                    <a:noFill/>
                  </a:tcPr>
                </a:tc>
                <a:extLst>
                  <a:ext uri="{0D108BD9-81ED-4DB2-BD59-A6C34878D82A}">
                    <a16:rowId xmlns:a16="http://schemas.microsoft.com/office/drawing/2014/main" val="2387494813"/>
                  </a:ext>
                </a:extLst>
              </a:tr>
              <a:tr h="141657">
                <a:tc>
                  <a:txBody>
                    <a:bodyPr/>
                    <a:lstStyle/>
                    <a:p>
                      <a:pPr algn="ctr"/>
                      <a:r>
                        <a:rPr lang="en-GB" sz="900" dirty="0">
                          <a:latin typeface="Arial" panose="020B0604020202020204" pitchFamily="34" charset="0"/>
                          <a:cs typeface="Arial" panose="020B0604020202020204" pitchFamily="34" charset="0"/>
                        </a:rPr>
                        <a:t>298</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250</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213</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188</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165</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145</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126</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114</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103</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94</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86</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43</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6</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0</a:t>
                      </a:r>
                    </a:p>
                  </a:txBody>
                  <a:tcPr marL="0" marR="0" marT="9720" marB="9720">
                    <a:noFill/>
                  </a:tcPr>
                </a:tc>
                <a:extLst>
                  <a:ext uri="{0D108BD9-81ED-4DB2-BD59-A6C34878D82A}">
                    <a16:rowId xmlns:a16="http://schemas.microsoft.com/office/drawing/2014/main" val="3636552953"/>
                  </a:ext>
                </a:extLst>
              </a:tr>
            </a:tbl>
          </a:graphicData>
        </a:graphic>
      </p:graphicFrame>
      <p:graphicFrame>
        <p:nvGraphicFramePr>
          <p:cNvPr id="185" name="Table 184">
            <a:extLst>
              <a:ext uri="{FF2B5EF4-FFF2-40B4-BE49-F238E27FC236}">
                <a16:creationId xmlns:a16="http://schemas.microsoft.com/office/drawing/2014/main" id="{8EC687F9-00E4-2116-E3D7-9075F22C0E7A}"/>
              </a:ext>
            </a:extLst>
          </p:cNvPr>
          <p:cNvGraphicFramePr>
            <a:graphicFrameLocks noGrp="1"/>
          </p:cNvGraphicFramePr>
          <p:nvPr>
            <p:extLst>
              <p:ext uri="{D42A27DB-BD31-4B8C-83A1-F6EECF244321}">
                <p14:modId xmlns:p14="http://schemas.microsoft.com/office/powerpoint/2010/main" val="1168794752"/>
              </p:ext>
            </p:extLst>
          </p:nvPr>
        </p:nvGraphicFramePr>
        <p:xfrm>
          <a:off x="6028529" y="5424969"/>
          <a:ext cx="1058430" cy="469800"/>
        </p:xfrm>
        <a:graphic>
          <a:graphicData uri="http://schemas.openxmlformats.org/drawingml/2006/table">
            <a:tbl>
              <a:tblPr bandRow="1">
                <a:tableStyleId>{5C22544A-7EE6-4342-B048-85BDC9FD1C3A}</a:tableStyleId>
              </a:tblPr>
              <a:tblGrid>
                <a:gridCol w="1058430">
                  <a:extLst>
                    <a:ext uri="{9D8B030D-6E8A-4147-A177-3AD203B41FA5}">
                      <a16:colId xmlns:a16="http://schemas.microsoft.com/office/drawing/2014/main" val="3513989938"/>
                    </a:ext>
                  </a:extLst>
                </a:gridCol>
              </a:tblGrid>
              <a:tr h="141657">
                <a:tc>
                  <a:txBody>
                    <a:bodyPr/>
                    <a:lstStyle/>
                    <a:p>
                      <a:pPr algn="r"/>
                      <a:r>
                        <a:rPr lang="en-GB" sz="900" b="1" dirty="0">
                          <a:latin typeface="Arial" panose="020B0604020202020204" pitchFamily="34" charset="0"/>
                          <a:cs typeface="Arial" panose="020B0604020202020204" pitchFamily="34" charset="0"/>
                        </a:rPr>
                        <a:t>Number at risk</a:t>
                      </a:r>
                    </a:p>
                  </a:txBody>
                  <a:tcPr marL="0" marR="0" marT="9720" marB="9720">
                    <a:noFill/>
                  </a:tcPr>
                </a:tc>
                <a:extLst>
                  <a:ext uri="{0D108BD9-81ED-4DB2-BD59-A6C34878D82A}">
                    <a16:rowId xmlns:a16="http://schemas.microsoft.com/office/drawing/2014/main" val="2387494813"/>
                  </a:ext>
                </a:extLst>
              </a:tr>
              <a:tr h="141657">
                <a:tc>
                  <a:txBody>
                    <a:bodyPr/>
                    <a:lstStyle/>
                    <a:p>
                      <a:pPr algn="r"/>
                      <a:r>
                        <a:rPr lang="en-GB" sz="900" b="1" dirty="0">
                          <a:solidFill>
                            <a:schemeClr val="tx2"/>
                          </a:solidFill>
                          <a:latin typeface="Arial" panose="020B0604020202020204" pitchFamily="34" charset="0"/>
                          <a:cs typeface="Arial" panose="020B0604020202020204" pitchFamily="34" charset="0"/>
                        </a:rPr>
                        <a:t>Pembro + axitinib</a:t>
                      </a:r>
                    </a:p>
                  </a:txBody>
                  <a:tcPr marL="0" marR="0" marT="9720" marB="9720">
                    <a:noFill/>
                  </a:tcPr>
                </a:tc>
                <a:extLst>
                  <a:ext uri="{0D108BD9-81ED-4DB2-BD59-A6C34878D82A}">
                    <a16:rowId xmlns:a16="http://schemas.microsoft.com/office/drawing/2014/main" val="3636552953"/>
                  </a:ext>
                </a:extLst>
              </a:tr>
              <a:tr h="141657">
                <a:tc>
                  <a:txBody>
                    <a:bodyPr/>
                    <a:lstStyle/>
                    <a:p>
                      <a:pPr algn="r"/>
                      <a:r>
                        <a:rPr lang="en-GB" sz="900" b="1" dirty="0">
                          <a:solidFill>
                            <a:schemeClr val="accent1"/>
                          </a:solidFill>
                          <a:latin typeface="Arial" panose="020B0604020202020204" pitchFamily="34" charset="0"/>
                          <a:cs typeface="Arial" panose="020B0604020202020204" pitchFamily="34" charset="0"/>
                        </a:rPr>
                        <a:t>Sunitinib</a:t>
                      </a:r>
                    </a:p>
                  </a:txBody>
                  <a:tcPr marL="0" marR="0" marT="9720" marB="9720">
                    <a:noFill/>
                  </a:tcPr>
                </a:tc>
                <a:extLst>
                  <a:ext uri="{0D108BD9-81ED-4DB2-BD59-A6C34878D82A}">
                    <a16:rowId xmlns:a16="http://schemas.microsoft.com/office/drawing/2014/main" val="1889986917"/>
                  </a:ext>
                </a:extLst>
              </a:tr>
            </a:tbl>
          </a:graphicData>
        </a:graphic>
      </p:graphicFrame>
      <p:cxnSp>
        <p:nvCxnSpPr>
          <p:cNvPr id="186" name="Straight Connector 185">
            <a:extLst>
              <a:ext uri="{FF2B5EF4-FFF2-40B4-BE49-F238E27FC236}">
                <a16:creationId xmlns:a16="http://schemas.microsoft.com/office/drawing/2014/main" id="{7C17F39A-980E-DF46-7A92-B7759C01E137}"/>
              </a:ext>
            </a:extLst>
          </p:cNvPr>
          <p:cNvCxnSpPr>
            <a:cxnSpLocks/>
          </p:cNvCxnSpPr>
          <p:nvPr/>
        </p:nvCxnSpPr>
        <p:spPr>
          <a:xfrm rot="16200000">
            <a:off x="7618042" y="5087122"/>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7" name="TextBox 186">
            <a:extLst>
              <a:ext uri="{FF2B5EF4-FFF2-40B4-BE49-F238E27FC236}">
                <a16:creationId xmlns:a16="http://schemas.microsoft.com/office/drawing/2014/main" id="{B2344AAB-93B1-9587-1F86-E817CAC84ED2}"/>
              </a:ext>
            </a:extLst>
          </p:cNvPr>
          <p:cNvSpPr txBox="1"/>
          <p:nvPr/>
        </p:nvSpPr>
        <p:spPr>
          <a:xfrm>
            <a:off x="7614772" y="5117109"/>
            <a:ext cx="78548"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6</a:t>
            </a:r>
          </a:p>
        </p:txBody>
      </p:sp>
      <p:cxnSp>
        <p:nvCxnSpPr>
          <p:cNvPr id="188" name="Straight Connector 187">
            <a:extLst>
              <a:ext uri="{FF2B5EF4-FFF2-40B4-BE49-F238E27FC236}">
                <a16:creationId xmlns:a16="http://schemas.microsoft.com/office/drawing/2014/main" id="{1CE3F6DA-3195-EEA7-19E3-556057E54D29}"/>
              </a:ext>
            </a:extLst>
          </p:cNvPr>
          <p:cNvCxnSpPr>
            <a:cxnSpLocks/>
          </p:cNvCxnSpPr>
          <p:nvPr/>
        </p:nvCxnSpPr>
        <p:spPr>
          <a:xfrm rot="16200000">
            <a:off x="7932367" y="5087122"/>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9" name="TextBox 188">
            <a:extLst>
              <a:ext uri="{FF2B5EF4-FFF2-40B4-BE49-F238E27FC236}">
                <a16:creationId xmlns:a16="http://schemas.microsoft.com/office/drawing/2014/main" id="{AD08E2B8-A1D0-9434-8ADE-73087FF81F8A}"/>
              </a:ext>
            </a:extLst>
          </p:cNvPr>
          <p:cNvSpPr txBox="1"/>
          <p:nvPr/>
        </p:nvSpPr>
        <p:spPr>
          <a:xfrm>
            <a:off x="7889824" y="5117109"/>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12</a:t>
            </a:r>
          </a:p>
        </p:txBody>
      </p:sp>
      <p:sp>
        <p:nvSpPr>
          <p:cNvPr id="190" name="TextBox 189">
            <a:extLst>
              <a:ext uri="{FF2B5EF4-FFF2-40B4-BE49-F238E27FC236}">
                <a16:creationId xmlns:a16="http://schemas.microsoft.com/office/drawing/2014/main" id="{2BEB54CC-6C0D-36FB-77BE-E99096287D3C}"/>
              </a:ext>
            </a:extLst>
          </p:cNvPr>
          <p:cNvSpPr txBox="1"/>
          <p:nvPr/>
        </p:nvSpPr>
        <p:spPr>
          <a:xfrm>
            <a:off x="11342192" y="5117109"/>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78</a:t>
            </a:r>
          </a:p>
        </p:txBody>
      </p:sp>
      <p:sp>
        <p:nvSpPr>
          <p:cNvPr id="191" name="TextBox 190">
            <a:extLst>
              <a:ext uri="{FF2B5EF4-FFF2-40B4-BE49-F238E27FC236}">
                <a16:creationId xmlns:a16="http://schemas.microsoft.com/office/drawing/2014/main" id="{8BA1A4F5-22F1-A49C-4134-96949ABB9289}"/>
              </a:ext>
            </a:extLst>
          </p:cNvPr>
          <p:cNvSpPr txBox="1"/>
          <p:nvPr/>
        </p:nvSpPr>
        <p:spPr>
          <a:xfrm>
            <a:off x="7047686" y="2413256"/>
            <a:ext cx="157094"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90</a:t>
            </a:r>
          </a:p>
        </p:txBody>
      </p:sp>
      <p:cxnSp>
        <p:nvCxnSpPr>
          <p:cNvPr id="192" name="Straight Connector 191">
            <a:extLst>
              <a:ext uri="{FF2B5EF4-FFF2-40B4-BE49-F238E27FC236}">
                <a16:creationId xmlns:a16="http://schemas.microsoft.com/office/drawing/2014/main" id="{37BD914B-338C-4D58-2F29-A5F15A528372}"/>
              </a:ext>
            </a:extLst>
          </p:cNvPr>
          <p:cNvCxnSpPr>
            <a:cxnSpLocks/>
          </p:cNvCxnSpPr>
          <p:nvPr/>
        </p:nvCxnSpPr>
        <p:spPr>
          <a:xfrm>
            <a:off x="7256156" y="2505629"/>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3" name="TextBox 192">
            <a:extLst>
              <a:ext uri="{FF2B5EF4-FFF2-40B4-BE49-F238E27FC236}">
                <a16:creationId xmlns:a16="http://schemas.microsoft.com/office/drawing/2014/main" id="{44D81B3B-57ED-2F6C-2BFD-3CCCDE1BDFFE}"/>
              </a:ext>
            </a:extLst>
          </p:cNvPr>
          <p:cNvSpPr txBox="1"/>
          <p:nvPr/>
        </p:nvSpPr>
        <p:spPr>
          <a:xfrm>
            <a:off x="7047686" y="2692656"/>
            <a:ext cx="157094"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80</a:t>
            </a:r>
          </a:p>
        </p:txBody>
      </p:sp>
      <p:cxnSp>
        <p:nvCxnSpPr>
          <p:cNvPr id="194" name="Straight Connector 193">
            <a:extLst>
              <a:ext uri="{FF2B5EF4-FFF2-40B4-BE49-F238E27FC236}">
                <a16:creationId xmlns:a16="http://schemas.microsoft.com/office/drawing/2014/main" id="{B6C417CF-4EAC-937C-A998-F65CEC2E63B7}"/>
              </a:ext>
            </a:extLst>
          </p:cNvPr>
          <p:cNvCxnSpPr>
            <a:cxnSpLocks/>
          </p:cNvCxnSpPr>
          <p:nvPr/>
        </p:nvCxnSpPr>
        <p:spPr>
          <a:xfrm>
            <a:off x="7256156" y="2785029"/>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5" name="TextBox 194">
            <a:extLst>
              <a:ext uri="{FF2B5EF4-FFF2-40B4-BE49-F238E27FC236}">
                <a16:creationId xmlns:a16="http://schemas.microsoft.com/office/drawing/2014/main" id="{0CBA9485-B0EC-D925-C731-3EF7C5980AA4}"/>
              </a:ext>
            </a:extLst>
          </p:cNvPr>
          <p:cNvSpPr txBox="1"/>
          <p:nvPr/>
        </p:nvSpPr>
        <p:spPr>
          <a:xfrm>
            <a:off x="7047686" y="2978406"/>
            <a:ext cx="157094"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70</a:t>
            </a:r>
          </a:p>
        </p:txBody>
      </p:sp>
      <p:cxnSp>
        <p:nvCxnSpPr>
          <p:cNvPr id="196" name="Straight Connector 195">
            <a:extLst>
              <a:ext uri="{FF2B5EF4-FFF2-40B4-BE49-F238E27FC236}">
                <a16:creationId xmlns:a16="http://schemas.microsoft.com/office/drawing/2014/main" id="{0DF090E7-8FBF-BF46-E2C5-67C56D1D3AF9}"/>
              </a:ext>
            </a:extLst>
          </p:cNvPr>
          <p:cNvCxnSpPr>
            <a:cxnSpLocks/>
          </p:cNvCxnSpPr>
          <p:nvPr/>
        </p:nvCxnSpPr>
        <p:spPr>
          <a:xfrm>
            <a:off x="7256156" y="3070779"/>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7" name="TextBox 196">
            <a:extLst>
              <a:ext uri="{FF2B5EF4-FFF2-40B4-BE49-F238E27FC236}">
                <a16:creationId xmlns:a16="http://schemas.microsoft.com/office/drawing/2014/main" id="{C536DC1C-F753-59F3-2BB4-EB1AC792B076}"/>
              </a:ext>
            </a:extLst>
          </p:cNvPr>
          <p:cNvSpPr txBox="1"/>
          <p:nvPr/>
        </p:nvSpPr>
        <p:spPr>
          <a:xfrm>
            <a:off x="6969139" y="2131618"/>
            <a:ext cx="235641"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100</a:t>
            </a:r>
          </a:p>
        </p:txBody>
      </p:sp>
      <p:cxnSp>
        <p:nvCxnSpPr>
          <p:cNvPr id="198" name="Straight Connector 197">
            <a:extLst>
              <a:ext uri="{FF2B5EF4-FFF2-40B4-BE49-F238E27FC236}">
                <a16:creationId xmlns:a16="http://schemas.microsoft.com/office/drawing/2014/main" id="{0D07C2AB-3F67-C9A3-ACB9-0ABF512F1A8C}"/>
              </a:ext>
            </a:extLst>
          </p:cNvPr>
          <p:cNvCxnSpPr>
            <a:cxnSpLocks/>
          </p:cNvCxnSpPr>
          <p:nvPr/>
        </p:nvCxnSpPr>
        <p:spPr>
          <a:xfrm>
            <a:off x="7256156" y="2223991"/>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9" name="TextBox 198">
            <a:extLst>
              <a:ext uri="{FF2B5EF4-FFF2-40B4-BE49-F238E27FC236}">
                <a16:creationId xmlns:a16="http://schemas.microsoft.com/office/drawing/2014/main" id="{C2C36ED5-9A1A-4402-4A1B-3B3B48CD9946}"/>
              </a:ext>
            </a:extLst>
          </p:cNvPr>
          <p:cNvSpPr txBox="1"/>
          <p:nvPr/>
        </p:nvSpPr>
        <p:spPr>
          <a:xfrm>
            <a:off x="7047685" y="3826462"/>
            <a:ext cx="157095"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40</a:t>
            </a:r>
          </a:p>
        </p:txBody>
      </p:sp>
      <p:cxnSp>
        <p:nvCxnSpPr>
          <p:cNvPr id="200" name="Straight Connector 199">
            <a:extLst>
              <a:ext uri="{FF2B5EF4-FFF2-40B4-BE49-F238E27FC236}">
                <a16:creationId xmlns:a16="http://schemas.microsoft.com/office/drawing/2014/main" id="{829F4F9D-929D-A66F-5DB9-A580F32D3271}"/>
              </a:ext>
            </a:extLst>
          </p:cNvPr>
          <p:cNvCxnSpPr>
            <a:cxnSpLocks/>
          </p:cNvCxnSpPr>
          <p:nvPr/>
        </p:nvCxnSpPr>
        <p:spPr>
          <a:xfrm>
            <a:off x="7256156" y="3918835"/>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1" name="TextBox 200">
            <a:extLst>
              <a:ext uri="{FF2B5EF4-FFF2-40B4-BE49-F238E27FC236}">
                <a16:creationId xmlns:a16="http://schemas.microsoft.com/office/drawing/2014/main" id="{91767E2B-2CB4-BAC8-D220-6F1E46B0DB08}"/>
              </a:ext>
            </a:extLst>
          </p:cNvPr>
          <p:cNvSpPr txBox="1"/>
          <p:nvPr/>
        </p:nvSpPr>
        <p:spPr>
          <a:xfrm>
            <a:off x="7047686" y="4391281"/>
            <a:ext cx="157094"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20</a:t>
            </a:r>
          </a:p>
        </p:txBody>
      </p:sp>
      <p:cxnSp>
        <p:nvCxnSpPr>
          <p:cNvPr id="202" name="Straight Connector 201">
            <a:extLst>
              <a:ext uri="{FF2B5EF4-FFF2-40B4-BE49-F238E27FC236}">
                <a16:creationId xmlns:a16="http://schemas.microsoft.com/office/drawing/2014/main" id="{96D5479A-047E-1794-954F-289E9261D9E6}"/>
              </a:ext>
            </a:extLst>
          </p:cNvPr>
          <p:cNvCxnSpPr>
            <a:cxnSpLocks/>
          </p:cNvCxnSpPr>
          <p:nvPr/>
        </p:nvCxnSpPr>
        <p:spPr>
          <a:xfrm>
            <a:off x="7256156" y="4483654"/>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3" name="TextBox 202">
            <a:extLst>
              <a:ext uri="{FF2B5EF4-FFF2-40B4-BE49-F238E27FC236}">
                <a16:creationId xmlns:a16="http://schemas.microsoft.com/office/drawing/2014/main" id="{5AAC87F6-0979-CCA1-122F-AC0E0258CA76}"/>
              </a:ext>
            </a:extLst>
          </p:cNvPr>
          <p:cNvSpPr txBox="1"/>
          <p:nvPr/>
        </p:nvSpPr>
        <p:spPr>
          <a:xfrm>
            <a:off x="7047686" y="4677031"/>
            <a:ext cx="157094"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10</a:t>
            </a:r>
          </a:p>
        </p:txBody>
      </p:sp>
      <p:cxnSp>
        <p:nvCxnSpPr>
          <p:cNvPr id="204" name="Straight Connector 203">
            <a:extLst>
              <a:ext uri="{FF2B5EF4-FFF2-40B4-BE49-F238E27FC236}">
                <a16:creationId xmlns:a16="http://schemas.microsoft.com/office/drawing/2014/main" id="{2244CA35-573D-DB5B-2979-74EBB6DB878D}"/>
              </a:ext>
            </a:extLst>
          </p:cNvPr>
          <p:cNvCxnSpPr>
            <a:cxnSpLocks/>
          </p:cNvCxnSpPr>
          <p:nvPr/>
        </p:nvCxnSpPr>
        <p:spPr>
          <a:xfrm>
            <a:off x="7256156" y="4769404"/>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7" name="TextBox 206">
            <a:extLst>
              <a:ext uri="{FF2B5EF4-FFF2-40B4-BE49-F238E27FC236}">
                <a16:creationId xmlns:a16="http://schemas.microsoft.com/office/drawing/2014/main" id="{3C4DA53D-84B3-C2EC-CA6B-920AFCEBC515}"/>
              </a:ext>
            </a:extLst>
          </p:cNvPr>
          <p:cNvSpPr txBox="1"/>
          <p:nvPr/>
        </p:nvSpPr>
        <p:spPr>
          <a:xfrm>
            <a:off x="9088874" y="2903546"/>
            <a:ext cx="434414" cy="369332"/>
          </a:xfrm>
          <a:prstGeom prst="rect">
            <a:avLst/>
          </a:prstGeom>
          <a:noFill/>
        </p:spPr>
        <p:txBody>
          <a:bodyPr wrap="none" lIns="0" tIns="0" rIns="0" bIns="0" rtlCol="0">
            <a:spAutoFit/>
          </a:bodyPr>
          <a:lstStyle/>
          <a:p>
            <a:r>
              <a:rPr lang="en-GB" sz="1200" b="1" dirty="0">
                <a:solidFill>
                  <a:schemeClr val="tx2"/>
                </a:solidFill>
                <a:latin typeface="Arial" panose="020B0604020202020204" pitchFamily="34" charset="0"/>
                <a:ea typeface="Aileron" charset="0"/>
                <a:cs typeface="Arial" panose="020B0604020202020204" pitchFamily="34" charset="0"/>
              </a:rPr>
              <a:t>56.9%</a:t>
            </a:r>
          </a:p>
          <a:p>
            <a:r>
              <a:rPr lang="en-GB" sz="1200" b="1" dirty="0">
                <a:solidFill>
                  <a:schemeClr val="accent1"/>
                </a:solidFill>
                <a:latin typeface="Arial" panose="020B0604020202020204" pitchFamily="34" charset="0"/>
                <a:ea typeface="Aileron" charset="0"/>
                <a:cs typeface="Arial" panose="020B0604020202020204" pitchFamily="34" charset="0"/>
              </a:rPr>
              <a:t>42.9%</a:t>
            </a:r>
          </a:p>
        </p:txBody>
      </p:sp>
      <p:sp>
        <p:nvSpPr>
          <p:cNvPr id="209" name="TextBox 208">
            <a:extLst>
              <a:ext uri="{FF2B5EF4-FFF2-40B4-BE49-F238E27FC236}">
                <a16:creationId xmlns:a16="http://schemas.microsoft.com/office/drawing/2014/main" id="{9806F21D-EB18-C9A7-7096-CE5B4FBAB4C6}"/>
              </a:ext>
            </a:extLst>
          </p:cNvPr>
          <p:cNvSpPr txBox="1"/>
          <p:nvPr/>
        </p:nvSpPr>
        <p:spPr>
          <a:xfrm>
            <a:off x="10332458" y="3349508"/>
            <a:ext cx="434414" cy="369332"/>
          </a:xfrm>
          <a:prstGeom prst="rect">
            <a:avLst/>
          </a:prstGeom>
          <a:noFill/>
        </p:spPr>
        <p:txBody>
          <a:bodyPr wrap="none" lIns="0" tIns="0" rIns="0" bIns="0" rtlCol="0">
            <a:spAutoFit/>
          </a:bodyPr>
          <a:lstStyle/>
          <a:p>
            <a:r>
              <a:rPr lang="en-GB" sz="1200" b="1" dirty="0">
                <a:solidFill>
                  <a:schemeClr val="tx2"/>
                </a:solidFill>
                <a:latin typeface="Arial" panose="020B0604020202020204" pitchFamily="34" charset="0"/>
                <a:ea typeface="Aileron" charset="0"/>
                <a:cs typeface="Arial" panose="020B0604020202020204" pitchFamily="34" charset="0"/>
              </a:rPr>
              <a:t>38.0%</a:t>
            </a:r>
          </a:p>
          <a:p>
            <a:r>
              <a:rPr lang="en-GB" sz="1200" b="1" dirty="0">
                <a:solidFill>
                  <a:schemeClr val="accent1"/>
                </a:solidFill>
                <a:latin typeface="Arial" panose="020B0604020202020204" pitchFamily="34" charset="0"/>
                <a:ea typeface="Aileron" charset="0"/>
                <a:cs typeface="Arial" panose="020B0604020202020204" pitchFamily="34" charset="0"/>
              </a:rPr>
              <a:t>30.4%</a:t>
            </a:r>
          </a:p>
        </p:txBody>
      </p:sp>
      <p:graphicFrame>
        <p:nvGraphicFramePr>
          <p:cNvPr id="212" name="Table 211">
            <a:extLst>
              <a:ext uri="{FF2B5EF4-FFF2-40B4-BE49-F238E27FC236}">
                <a16:creationId xmlns:a16="http://schemas.microsoft.com/office/drawing/2014/main" id="{63487CA2-04E7-EBE5-3528-F6AC28C0CBED}"/>
              </a:ext>
            </a:extLst>
          </p:cNvPr>
          <p:cNvGraphicFramePr>
            <a:graphicFrameLocks noGrp="1"/>
          </p:cNvGraphicFramePr>
          <p:nvPr>
            <p:extLst>
              <p:ext uri="{D42A27DB-BD31-4B8C-83A1-F6EECF244321}">
                <p14:modId xmlns:p14="http://schemas.microsoft.com/office/powerpoint/2010/main" val="2654001607"/>
              </p:ext>
            </p:extLst>
          </p:nvPr>
        </p:nvGraphicFramePr>
        <p:xfrm>
          <a:off x="8392243" y="1988840"/>
          <a:ext cx="3384376" cy="836640"/>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val="1256442069"/>
                    </a:ext>
                  </a:extLst>
                </a:gridCol>
                <a:gridCol w="936104">
                  <a:extLst>
                    <a:ext uri="{9D8B030D-6E8A-4147-A177-3AD203B41FA5}">
                      <a16:colId xmlns:a16="http://schemas.microsoft.com/office/drawing/2014/main" val="3362937906"/>
                    </a:ext>
                  </a:extLst>
                </a:gridCol>
                <a:gridCol w="936104">
                  <a:extLst>
                    <a:ext uri="{9D8B030D-6E8A-4147-A177-3AD203B41FA5}">
                      <a16:colId xmlns:a16="http://schemas.microsoft.com/office/drawing/2014/main" val="3272691983"/>
                    </a:ext>
                  </a:extLst>
                </a:gridCol>
              </a:tblGrid>
              <a:tr h="16724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90000"/>
                        </a:lnSpc>
                      </a:pPr>
                      <a:endParaRPr lang="en-US" sz="800" dirty="0">
                        <a:latin typeface="Arial" panose="020B0604020202020204" pitchFamily="34" charset="0"/>
                        <a:cs typeface="Arial" panose="020B0604020202020204" pitchFamily="34" charset="0"/>
                      </a:endParaRPr>
                    </a:p>
                  </a:txBody>
                  <a:tcPr marT="36000" marB="36000" anchor="c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90000"/>
                        </a:lnSpc>
                      </a:pPr>
                      <a:r>
                        <a:rPr lang="en-US" sz="800" dirty="0">
                          <a:latin typeface="Arial" panose="020B0604020202020204" pitchFamily="34" charset="0"/>
                          <a:cs typeface="Arial" panose="020B0604020202020204" pitchFamily="34" charset="0"/>
                        </a:rPr>
                        <a:t>Pembro + axitinib</a:t>
                      </a:r>
                    </a:p>
                  </a:txBody>
                  <a:tcPr marT="36000" marB="36000" anchor="ctr">
                    <a:solidFill>
                      <a:schemeClr val="tx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90000"/>
                        </a:lnSpc>
                      </a:pPr>
                      <a:r>
                        <a:rPr lang="en-US" sz="800" dirty="0">
                          <a:latin typeface="Arial" panose="020B0604020202020204" pitchFamily="34" charset="0"/>
                          <a:cs typeface="Arial" panose="020B0604020202020204" pitchFamily="34" charset="0"/>
                        </a:rPr>
                        <a:t>Sunitinib</a:t>
                      </a:r>
                      <a:endParaRPr lang="en-US" sz="800" dirty="0">
                        <a:solidFill>
                          <a:schemeClr val="bg1"/>
                        </a:solidFill>
                        <a:latin typeface="Arial" panose="020B0604020202020204" pitchFamily="34" charset="0"/>
                        <a:cs typeface="Arial" panose="020B0604020202020204" pitchFamily="34" charset="0"/>
                      </a:endParaRPr>
                    </a:p>
                  </a:txBody>
                  <a:tcPr marT="36000" marB="36000" anchor="ctr"/>
                </a:tc>
                <a:extLst>
                  <a:ext uri="{0D108BD9-81ED-4DB2-BD59-A6C34878D82A}">
                    <a16:rowId xmlns:a16="http://schemas.microsoft.com/office/drawing/2014/main" val="2665337196"/>
                  </a:ext>
                </a:extLst>
              </a:tr>
              <a:tr h="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90000"/>
                        </a:lnSpc>
                      </a:pPr>
                      <a:r>
                        <a:rPr lang="en-US" sz="800" b="0" dirty="0">
                          <a:latin typeface="Arial" panose="020B0604020202020204" pitchFamily="34" charset="0"/>
                          <a:cs typeface="Arial" panose="020B0604020202020204" pitchFamily="34" charset="0"/>
                        </a:rPr>
                        <a:t>Events, n (%)</a:t>
                      </a:r>
                    </a:p>
                  </a:txBody>
                  <a:tcPr marT="36000" marB="3600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90000"/>
                        </a:lnSpc>
                      </a:pPr>
                      <a:r>
                        <a:rPr lang="en-US" sz="800" dirty="0">
                          <a:latin typeface="Arial" panose="020B0604020202020204" pitchFamily="34" charset="0"/>
                          <a:cs typeface="Arial" panose="020B0604020202020204" pitchFamily="34" charset="0"/>
                        </a:rPr>
                        <a:t>194 (66.0)</a:t>
                      </a:r>
                    </a:p>
                  </a:txBody>
                  <a:tcPr marT="36000" marB="3600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90000"/>
                        </a:lnSpc>
                      </a:pPr>
                      <a:r>
                        <a:rPr lang="en-US" sz="800" dirty="0">
                          <a:latin typeface="Arial" panose="020B0604020202020204" pitchFamily="34" charset="0"/>
                          <a:cs typeface="Arial" panose="020B0604020202020204" pitchFamily="34" charset="0"/>
                        </a:rPr>
                        <a:t>212 (71.1)</a:t>
                      </a:r>
                    </a:p>
                  </a:txBody>
                  <a:tcPr marT="36000" marB="36000" anchor="ctr"/>
                </a:tc>
                <a:extLst>
                  <a:ext uri="{0D108BD9-81ED-4DB2-BD59-A6C34878D82A}">
                    <a16:rowId xmlns:a16="http://schemas.microsoft.com/office/drawing/2014/main" val="3233098540"/>
                  </a:ext>
                </a:extLst>
              </a:tr>
              <a:tr h="0">
                <a:tc>
                  <a:txBody>
                    <a:bodyPr/>
                    <a:lstStyle/>
                    <a:p>
                      <a:pPr>
                        <a:lnSpc>
                          <a:spcPct val="90000"/>
                        </a:lnSpc>
                      </a:pPr>
                      <a:r>
                        <a:rPr lang="en-US" sz="800" b="0" dirty="0">
                          <a:latin typeface="Arial" panose="020B0604020202020204" pitchFamily="34" charset="0"/>
                          <a:cs typeface="Arial" panose="020B0604020202020204" pitchFamily="34" charset="0"/>
                        </a:rPr>
                        <a:t>Median (95% CI), mo</a:t>
                      </a:r>
                    </a:p>
                  </a:txBody>
                  <a:tcPr marT="36000" marB="36000" anchor="ctr"/>
                </a:tc>
                <a:tc>
                  <a:txBody>
                    <a:bodyPr/>
                    <a:lstStyle/>
                    <a:p>
                      <a:pPr algn="ctr">
                        <a:lnSpc>
                          <a:spcPct val="90000"/>
                        </a:lnSpc>
                      </a:pPr>
                      <a:r>
                        <a:rPr lang="en-US" sz="800" dirty="0">
                          <a:latin typeface="Arial" panose="020B0604020202020204" pitchFamily="34" charset="0"/>
                          <a:cs typeface="Arial" panose="020B0604020202020204" pitchFamily="34" charset="0"/>
                        </a:rPr>
                        <a:t>42.2 (36.5-47.9)</a:t>
                      </a:r>
                    </a:p>
                  </a:txBody>
                  <a:tcPr marT="36000" marB="36000" anchor="ctr"/>
                </a:tc>
                <a:tc>
                  <a:txBody>
                    <a:bodyPr/>
                    <a:lstStyle/>
                    <a:p>
                      <a:pPr algn="ctr">
                        <a:lnSpc>
                          <a:spcPct val="90000"/>
                        </a:lnSpc>
                      </a:pPr>
                      <a:r>
                        <a:rPr lang="en-US" sz="800" dirty="0">
                          <a:latin typeface="Arial" panose="020B0604020202020204" pitchFamily="34" charset="0"/>
                          <a:cs typeface="Arial" panose="020B0604020202020204" pitchFamily="34" charset="0"/>
                        </a:rPr>
                        <a:t>29.3 (23.7-34.3)</a:t>
                      </a:r>
                    </a:p>
                  </a:txBody>
                  <a:tcPr marT="36000" marB="36000" anchor="ctr"/>
                </a:tc>
                <a:extLst>
                  <a:ext uri="{0D108BD9-81ED-4DB2-BD59-A6C34878D82A}">
                    <a16:rowId xmlns:a16="http://schemas.microsoft.com/office/drawing/2014/main" val="4042949680"/>
                  </a:ext>
                </a:extLst>
              </a:tr>
              <a:tr h="0">
                <a:tc>
                  <a:txBody>
                    <a:bodyPr/>
                    <a:lstStyle/>
                    <a:p>
                      <a:pPr>
                        <a:lnSpc>
                          <a:spcPct val="90000"/>
                        </a:lnSpc>
                      </a:pPr>
                      <a:r>
                        <a:rPr lang="en-US" sz="800" b="0" dirty="0">
                          <a:latin typeface="Arial" panose="020B0604020202020204" pitchFamily="34" charset="0"/>
                          <a:cs typeface="Arial" panose="020B0604020202020204" pitchFamily="34" charset="0"/>
                        </a:rPr>
                        <a:t>HR (95% CI)</a:t>
                      </a:r>
                    </a:p>
                  </a:txBody>
                  <a:tcPr marT="36000" marB="36000" anchor="ctr"/>
                </a:tc>
                <a:tc gridSpan="2">
                  <a:txBody>
                    <a:bodyPr/>
                    <a:lstStyle/>
                    <a:p>
                      <a:pPr algn="ctr">
                        <a:lnSpc>
                          <a:spcPct val="90000"/>
                        </a:lnSpc>
                      </a:pPr>
                      <a:r>
                        <a:rPr lang="en-GB" sz="800" b="0" dirty="0">
                          <a:latin typeface="Arial" panose="020B0604020202020204" pitchFamily="34" charset="0"/>
                          <a:ea typeface="Aileron" charset="0"/>
                          <a:cs typeface="Arial" panose="020B0604020202020204" pitchFamily="34" charset="0"/>
                        </a:rPr>
                        <a:t>0.76 (0.62-0.93)</a:t>
                      </a:r>
                      <a:endParaRPr lang="en-US" sz="800" b="0" dirty="0">
                        <a:latin typeface="Arial" panose="020B0604020202020204" pitchFamily="34" charset="0"/>
                        <a:cs typeface="Arial" panose="020B0604020202020204" pitchFamily="34" charset="0"/>
                      </a:endParaRPr>
                    </a:p>
                  </a:txBody>
                  <a:tcPr marT="36000" marB="36000" anchor="ctr"/>
                </a:tc>
                <a:tc hMerge="1">
                  <a:txBody>
                    <a:bodyPr/>
                    <a:lstStyle/>
                    <a:p>
                      <a:pPr algn="ctr">
                        <a:lnSpc>
                          <a:spcPct val="90000"/>
                        </a:lnSpc>
                      </a:pPr>
                      <a:endParaRPr lang="en-US" sz="800" dirty="0">
                        <a:latin typeface="Arial" panose="020B0604020202020204" pitchFamily="34" charset="0"/>
                        <a:cs typeface="Arial" panose="020B0604020202020204" pitchFamily="34" charset="0"/>
                      </a:endParaRPr>
                    </a:p>
                  </a:txBody>
                  <a:tcPr marT="36000" marB="36000" anchor="ctr"/>
                </a:tc>
                <a:extLst>
                  <a:ext uri="{0D108BD9-81ED-4DB2-BD59-A6C34878D82A}">
                    <a16:rowId xmlns:a16="http://schemas.microsoft.com/office/drawing/2014/main" val="614239496"/>
                  </a:ext>
                </a:extLst>
              </a:tr>
            </a:tbl>
          </a:graphicData>
        </a:graphic>
      </p:graphicFrame>
      <p:cxnSp>
        <p:nvCxnSpPr>
          <p:cNvPr id="213" name="Straight Connector 212">
            <a:extLst>
              <a:ext uri="{FF2B5EF4-FFF2-40B4-BE49-F238E27FC236}">
                <a16:creationId xmlns:a16="http://schemas.microsoft.com/office/drawing/2014/main" id="{C5CD0996-0506-AB4C-EAFC-E70DE78A1DA2}"/>
              </a:ext>
            </a:extLst>
          </p:cNvPr>
          <p:cNvCxnSpPr>
            <a:cxnSpLocks/>
          </p:cNvCxnSpPr>
          <p:nvPr/>
        </p:nvCxnSpPr>
        <p:spPr>
          <a:xfrm flipV="1">
            <a:off x="9224981" y="3347004"/>
            <a:ext cx="0" cy="1697868"/>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17" name="Straight Connector 216">
            <a:extLst>
              <a:ext uri="{FF2B5EF4-FFF2-40B4-BE49-F238E27FC236}">
                <a16:creationId xmlns:a16="http://schemas.microsoft.com/office/drawing/2014/main" id="{D9FA9954-2D8D-8A0D-B914-3E7C1679F250}"/>
              </a:ext>
            </a:extLst>
          </p:cNvPr>
          <p:cNvCxnSpPr>
            <a:cxnSpLocks/>
          </p:cNvCxnSpPr>
          <p:nvPr/>
        </p:nvCxnSpPr>
        <p:spPr>
          <a:xfrm flipV="1">
            <a:off x="10473630" y="3789040"/>
            <a:ext cx="0" cy="1252657"/>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731496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2"/>
          </p:nvPr>
        </p:nvSpPr>
        <p:spPr>
          <a:xfrm>
            <a:off x="620713" y="1425575"/>
            <a:ext cx="10963275" cy="551219"/>
          </a:xfrm>
        </p:spPr>
        <p:txBody>
          <a:bodyPr/>
          <a:lstStyle/>
          <a:p>
            <a:r>
              <a:rPr lang="en-GB" dirty="0"/>
              <a:t>No new safety signals were observed</a:t>
            </a: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0963199" cy="864000"/>
          </a:xfrm>
        </p:spPr>
        <p:txBody>
          <a:bodyPr/>
          <a:lstStyle/>
          <a:p>
            <a:r>
              <a:rPr lang="en-GB" dirty="0"/>
              <a:t>Keynote-426: safety summary</a:t>
            </a:r>
          </a:p>
        </p:txBody>
      </p:sp>
      <p:sp>
        <p:nvSpPr>
          <p:cNvPr id="6" name="Content Placeholder 5">
            <a:extLst>
              <a:ext uri="{FF2B5EF4-FFF2-40B4-BE49-F238E27FC236}">
                <a16:creationId xmlns:a16="http://schemas.microsoft.com/office/drawing/2014/main" id="{9872FB28-C173-2891-B97B-89772BF71936}"/>
              </a:ext>
            </a:extLst>
          </p:cNvPr>
          <p:cNvSpPr>
            <a:spLocks noGrp="1"/>
          </p:cNvSpPr>
          <p:nvPr>
            <p:ph sz="quarter" idx="15"/>
          </p:nvPr>
        </p:nvSpPr>
        <p:spPr>
          <a:xfrm>
            <a:off x="620183" y="6356351"/>
            <a:ext cx="10180339" cy="365125"/>
          </a:xfrm>
        </p:spPr>
        <p:txBody>
          <a:bodyPr anchor="b"/>
          <a:lstStyle/>
          <a:p>
            <a:r>
              <a:rPr lang="en-GB" sz="1200" b="0" i="0" dirty="0">
                <a:solidFill>
                  <a:schemeClr val="tx2"/>
                </a:solidFill>
                <a:effectLst/>
              </a:rPr>
              <a:t>Rini B, et al. J Clin </a:t>
            </a:r>
            <a:r>
              <a:rPr lang="en-GB" sz="1200" dirty="0">
                <a:solidFill>
                  <a:schemeClr val="tx2"/>
                </a:solidFill>
              </a:rPr>
              <a:t>Oncol. 2023;41 (</a:t>
            </a:r>
            <a:r>
              <a:rPr lang="en-GB" sz="1200" b="0" i="0" dirty="0">
                <a:solidFill>
                  <a:schemeClr val="tx2"/>
                </a:solidFill>
                <a:effectLst/>
              </a:rPr>
              <a:t>suppl 17)</a:t>
            </a:r>
            <a:r>
              <a:rPr lang="en-GB" sz="1200" dirty="0">
                <a:solidFill>
                  <a:schemeClr val="tx2"/>
                </a:solidFill>
              </a:rPr>
              <a:t>:</a:t>
            </a:r>
            <a:r>
              <a:rPr lang="en-GB" sz="1200" b="0" i="0" dirty="0">
                <a:solidFill>
                  <a:schemeClr val="tx2"/>
                </a:solidFill>
                <a:effectLst/>
              </a:rPr>
              <a:t> abstr LBA4501 (ASCO 2023 oral presentation)</a:t>
            </a:r>
            <a:endParaRPr lang="en-GB" dirty="0">
              <a:solidFill>
                <a:schemeClr val="tx2"/>
              </a:solidFill>
            </a:endParaRP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a:xfrm>
            <a:off x="10512491" y="6356351"/>
            <a:ext cx="1069909" cy="365125"/>
          </a:xfrm>
        </p:spPr>
        <p:txBody>
          <a:bodyPr/>
          <a:lstStyle/>
          <a:p>
            <a:fld id="{FCE43C0F-8A7B-3A4B-9DB5-B3472E36E833}" type="slidenum">
              <a:rPr lang="en-GB" smtClean="0"/>
              <a:pPr/>
              <a:t>15</a:t>
            </a:fld>
            <a:endParaRPr lang="en-GB" dirty="0"/>
          </a:p>
        </p:txBody>
      </p:sp>
      <p:graphicFrame>
        <p:nvGraphicFramePr>
          <p:cNvPr id="14" name="Table 16">
            <a:extLst>
              <a:ext uri="{FF2B5EF4-FFF2-40B4-BE49-F238E27FC236}">
                <a16:creationId xmlns:a16="http://schemas.microsoft.com/office/drawing/2014/main" id="{EEC114DB-B048-250B-45B5-8ACC5E7041B9}"/>
              </a:ext>
            </a:extLst>
          </p:cNvPr>
          <p:cNvGraphicFramePr>
            <a:graphicFrameLocks/>
          </p:cNvGraphicFramePr>
          <p:nvPr>
            <p:extLst>
              <p:ext uri="{D42A27DB-BD31-4B8C-83A1-F6EECF244321}">
                <p14:modId xmlns:p14="http://schemas.microsoft.com/office/powerpoint/2010/main" val="262885668"/>
              </p:ext>
            </p:extLst>
          </p:nvPr>
        </p:nvGraphicFramePr>
        <p:xfrm>
          <a:off x="620713" y="2041513"/>
          <a:ext cx="10963275" cy="3425249"/>
        </p:xfrm>
        <a:graphic>
          <a:graphicData uri="http://schemas.openxmlformats.org/drawingml/2006/table">
            <a:tbl>
              <a:tblPr firstRow="1" bandRow="1">
                <a:tableStyleId>{5C22544A-7EE6-4342-B048-85BDC9FD1C3A}</a:tableStyleId>
              </a:tblPr>
              <a:tblGrid>
                <a:gridCol w="5619303">
                  <a:extLst>
                    <a:ext uri="{9D8B030D-6E8A-4147-A177-3AD203B41FA5}">
                      <a16:colId xmlns:a16="http://schemas.microsoft.com/office/drawing/2014/main" val="4074173346"/>
                    </a:ext>
                  </a:extLst>
                </a:gridCol>
                <a:gridCol w="2671986">
                  <a:extLst>
                    <a:ext uri="{9D8B030D-6E8A-4147-A177-3AD203B41FA5}">
                      <a16:colId xmlns:a16="http://schemas.microsoft.com/office/drawing/2014/main" val="1178723323"/>
                    </a:ext>
                  </a:extLst>
                </a:gridCol>
                <a:gridCol w="2671986">
                  <a:extLst>
                    <a:ext uri="{9D8B030D-6E8A-4147-A177-3AD203B41FA5}">
                      <a16:colId xmlns:a16="http://schemas.microsoft.com/office/drawing/2014/main" val="431601731"/>
                    </a:ext>
                  </a:extLst>
                </a:gridCol>
              </a:tblGrid>
              <a:tr h="415260">
                <a:tc>
                  <a:txBody>
                    <a:bodyPr/>
                    <a:lstStyle/>
                    <a:p>
                      <a:pPr>
                        <a:lnSpc>
                          <a:spcPct val="100000"/>
                        </a:lnSpc>
                      </a:pPr>
                      <a:endParaRPr lang="en-GB" sz="1600" dirty="0">
                        <a:latin typeface="Arial" panose="020B0604020202020204" pitchFamily="34" charset="0"/>
                        <a:cs typeface="Arial" panose="020B0604020202020204" pitchFamily="34" charset="0"/>
                      </a:endParaRPr>
                    </a:p>
                  </a:txBody>
                  <a:tcPr marT="64800" marB="64800" anchor="ctr">
                    <a:noFill/>
                  </a:tcPr>
                </a:tc>
                <a:tc>
                  <a:txBody>
                    <a:bodyPr/>
                    <a:lstStyle/>
                    <a:p>
                      <a:pPr algn="ctr">
                        <a:lnSpc>
                          <a:spcPct val="100000"/>
                        </a:lnSpc>
                      </a:pPr>
                      <a:r>
                        <a:rPr lang="en-GB" sz="1600" dirty="0">
                          <a:latin typeface="Arial" panose="020B0604020202020204" pitchFamily="34" charset="0"/>
                          <a:cs typeface="Arial" panose="020B0604020202020204" pitchFamily="34" charset="0"/>
                        </a:rPr>
                        <a:t>Pembrolizumab + axitinib</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N=429</a:t>
                      </a:r>
                    </a:p>
                  </a:txBody>
                  <a:tcPr marT="64800" marB="64800">
                    <a:solidFill>
                      <a:schemeClr val="tx2"/>
                    </a:solidFill>
                  </a:tcPr>
                </a:tc>
                <a:tc>
                  <a:txBody>
                    <a:bodyPr/>
                    <a:lstStyle/>
                    <a:p>
                      <a:pPr algn="ctr">
                        <a:lnSpc>
                          <a:spcPct val="100000"/>
                        </a:lnSpc>
                      </a:pPr>
                      <a:r>
                        <a:rPr lang="en-GB" sz="1600" dirty="0">
                          <a:latin typeface="Arial" panose="020B0604020202020204" pitchFamily="34" charset="0"/>
                          <a:cs typeface="Arial" panose="020B0604020202020204" pitchFamily="34" charset="0"/>
                        </a:rPr>
                        <a:t>Sunitinib</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N=425</a:t>
                      </a:r>
                    </a:p>
                  </a:txBody>
                  <a:tcPr marT="64800" marB="64800"/>
                </a:tc>
                <a:extLst>
                  <a:ext uri="{0D108BD9-81ED-4DB2-BD59-A6C34878D82A}">
                    <a16:rowId xmlns:a16="http://schemas.microsoft.com/office/drawing/2014/main" val="1593198066"/>
                  </a:ext>
                </a:extLst>
              </a:tr>
              <a:tr h="231717">
                <a:tc>
                  <a:txBody>
                    <a:bodyPr/>
                    <a:lstStyle/>
                    <a:p>
                      <a:pPr>
                        <a:lnSpc>
                          <a:spcPct val="100000"/>
                        </a:lnSpc>
                      </a:pPr>
                      <a:r>
                        <a:rPr lang="en-GB" sz="1600" b="0" dirty="0">
                          <a:latin typeface="Arial" panose="020B0604020202020204" pitchFamily="34" charset="0"/>
                          <a:cs typeface="Arial" panose="020B0604020202020204" pitchFamily="34" charset="0"/>
                        </a:rPr>
                        <a:t>Any adverse event</a:t>
                      </a:r>
                    </a:p>
                  </a:txBody>
                  <a:tcPr marT="64800" marB="64800"/>
                </a:tc>
                <a:tc>
                  <a:txBody>
                    <a:bodyPr/>
                    <a:lstStyle/>
                    <a:p>
                      <a:pPr algn="ctr">
                        <a:lnSpc>
                          <a:spcPct val="100000"/>
                        </a:lnSpc>
                      </a:pPr>
                      <a:r>
                        <a:rPr lang="en-GB" sz="1600" dirty="0">
                          <a:latin typeface="Arial" panose="020B0604020202020204" pitchFamily="34" charset="0"/>
                          <a:cs typeface="Arial" panose="020B0604020202020204" pitchFamily="34" charset="0"/>
                        </a:rPr>
                        <a:t>422 (98.4)</a:t>
                      </a:r>
                    </a:p>
                  </a:txBody>
                  <a:tcPr marT="64800" marB="64800"/>
                </a:tc>
                <a:tc>
                  <a:txBody>
                    <a:bodyPr/>
                    <a:lstStyle/>
                    <a:p>
                      <a:pPr algn="ctr">
                        <a:lnSpc>
                          <a:spcPct val="100000"/>
                        </a:lnSpc>
                      </a:pPr>
                      <a:r>
                        <a:rPr lang="en-GB" sz="1600" dirty="0">
                          <a:latin typeface="Arial" panose="020B0604020202020204" pitchFamily="34" charset="0"/>
                          <a:cs typeface="Arial" panose="020B0604020202020204" pitchFamily="34" charset="0"/>
                        </a:rPr>
                        <a:t>425 (100)</a:t>
                      </a:r>
                    </a:p>
                  </a:txBody>
                  <a:tcPr marT="64800" marB="64800"/>
                </a:tc>
                <a:extLst>
                  <a:ext uri="{0D108BD9-81ED-4DB2-BD59-A6C34878D82A}">
                    <a16:rowId xmlns:a16="http://schemas.microsoft.com/office/drawing/2014/main" val="131315233"/>
                  </a:ext>
                </a:extLst>
              </a:tr>
              <a:tr h="231717">
                <a:tc>
                  <a:txBody>
                    <a:bodyPr/>
                    <a:lstStyle/>
                    <a:p>
                      <a:pPr>
                        <a:lnSpc>
                          <a:spcPct val="100000"/>
                        </a:lnSpc>
                      </a:pPr>
                      <a:r>
                        <a:rPr lang="en-GB" sz="1600" b="0" dirty="0">
                          <a:latin typeface="Arial" panose="020B0604020202020204" pitchFamily="34" charset="0"/>
                          <a:cs typeface="Arial" panose="020B0604020202020204" pitchFamily="34" charset="0"/>
                        </a:rPr>
                        <a:t>Treatment-related adverse event</a:t>
                      </a:r>
                    </a:p>
                  </a:txBody>
                  <a:tcPr marT="64800" marB="64800"/>
                </a:tc>
                <a:tc>
                  <a:txBody>
                    <a:bodyPr/>
                    <a:lstStyle/>
                    <a:p>
                      <a:pPr algn="ctr">
                        <a:lnSpc>
                          <a:spcPct val="100000"/>
                        </a:lnSpc>
                      </a:pPr>
                      <a:r>
                        <a:rPr lang="en-GB" sz="1600" dirty="0">
                          <a:latin typeface="Arial" panose="020B0604020202020204" pitchFamily="34" charset="0"/>
                          <a:cs typeface="Arial" panose="020B0604020202020204" pitchFamily="34" charset="0"/>
                        </a:rPr>
                        <a:t>413 (96.3)</a:t>
                      </a:r>
                    </a:p>
                  </a:txBody>
                  <a:tcPr marT="64800" marB="64800"/>
                </a:tc>
                <a:tc>
                  <a:txBody>
                    <a:bodyPr/>
                    <a:lstStyle/>
                    <a:p>
                      <a:pPr algn="ctr">
                        <a:lnSpc>
                          <a:spcPct val="100000"/>
                        </a:lnSpc>
                      </a:pPr>
                      <a:r>
                        <a:rPr lang="en-GB" sz="1600" dirty="0">
                          <a:latin typeface="Arial" panose="020B0604020202020204" pitchFamily="34" charset="0"/>
                          <a:cs typeface="Arial" panose="020B0604020202020204" pitchFamily="34" charset="0"/>
                        </a:rPr>
                        <a:t>415 (97.6)</a:t>
                      </a:r>
                    </a:p>
                  </a:txBody>
                  <a:tcPr marT="64800" marB="64800"/>
                </a:tc>
                <a:extLst>
                  <a:ext uri="{0D108BD9-81ED-4DB2-BD59-A6C34878D82A}">
                    <a16:rowId xmlns:a16="http://schemas.microsoft.com/office/drawing/2014/main" val="3749510224"/>
                  </a:ext>
                </a:extLst>
              </a:tr>
              <a:tr h="231717">
                <a:tc>
                  <a:txBody>
                    <a:bodyPr/>
                    <a:lstStyle/>
                    <a:p>
                      <a:pPr>
                        <a:lnSpc>
                          <a:spcPct val="100000"/>
                        </a:lnSpc>
                      </a:pPr>
                      <a:r>
                        <a:rPr lang="en-GB" sz="1600" b="0" dirty="0">
                          <a:latin typeface="Arial" panose="020B0604020202020204" pitchFamily="34" charset="0"/>
                          <a:cs typeface="Arial" panose="020B0604020202020204" pitchFamily="34" charset="0"/>
                        </a:rPr>
                        <a:t>Grade 3 to 5 treatment-related adverse event</a:t>
                      </a:r>
                    </a:p>
                  </a:txBody>
                  <a:tcPr marT="64800" marB="64800"/>
                </a:tc>
                <a:tc>
                  <a:txBody>
                    <a:bodyPr/>
                    <a:lstStyle/>
                    <a:p>
                      <a:pPr algn="ctr">
                        <a:lnSpc>
                          <a:spcPct val="100000"/>
                        </a:lnSpc>
                      </a:pPr>
                      <a:r>
                        <a:rPr lang="en-GB" sz="1600" dirty="0">
                          <a:latin typeface="Arial" panose="020B0604020202020204" pitchFamily="34" charset="0"/>
                          <a:cs typeface="Arial" panose="020B0604020202020204" pitchFamily="34" charset="0"/>
                        </a:rPr>
                        <a:t>291 (67.8)</a:t>
                      </a:r>
                    </a:p>
                  </a:txBody>
                  <a:tcPr marT="64800" marB="64800"/>
                </a:tc>
                <a:tc>
                  <a:txBody>
                    <a:bodyPr/>
                    <a:lstStyle/>
                    <a:p>
                      <a:pPr algn="ctr">
                        <a:lnSpc>
                          <a:spcPct val="100000"/>
                        </a:lnSpc>
                      </a:pPr>
                      <a:r>
                        <a:rPr lang="en-GB" sz="1600" dirty="0">
                          <a:latin typeface="Arial" panose="020B0604020202020204" pitchFamily="34" charset="0"/>
                          <a:cs typeface="Arial" panose="020B0604020202020204" pitchFamily="34" charset="0"/>
                        </a:rPr>
                        <a:t>270 (63.5)</a:t>
                      </a:r>
                    </a:p>
                  </a:txBody>
                  <a:tcPr marT="64800" marB="64800"/>
                </a:tc>
                <a:extLst>
                  <a:ext uri="{0D108BD9-81ED-4DB2-BD59-A6C34878D82A}">
                    <a16:rowId xmlns:a16="http://schemas.microsoft.com/office/drawing/2014/main" val="4125793801"/>
                  </a:ext>
                </a:extLst>
              </a:tr>
              <a:tr h="231717">
                <a:tc>
                  <a:txBody>
                    <a:bodyPr/>
                    <a:lstStyle/>
                    <a:p>
                      <a:pPr>
                        <a:lnSpc>
                          <a:spcPct val="100000"/>
                        </a:lnSpc>
                      </a:pPr>
                      <a:r>
                        <a:rPr lang="en-GB" sz="1600" b="0" dirty="0">
                          <a:latin typeface="Arial" panose="020B0604020202020204" pitchFamily="34" charset="0"/>
                          <a:cs typeface="Arial" panose="020B0604020202020204" pitchFamily="34" charset="0"/>
                        </a:rPr>
                        <a:t>Serious treatment-related adverse event</a:t>
                      </a:r>
                    </a:p>
                  </a:txBody>
                  <a:tcPr marT="64800" marB="64800"/>
                </a:tc>
                <a:tc>
                  <a:txBody>
                    <a:bodyPr/>
                    <a:lstStyle/>
                    <a:p>
                      <a:pPr algn="ctr">
                        <a:lnSpc>
                          <a:spcPct val="100000"/>
                        </a:lnSpc>
                      </a:pPr>
                      <a:r>
                        <a:rPr lang="en-GB" sz="1600" dirty="0">
                          <a:latin typeface="Arial" panose="020B0604020202020204" pitchFamily="34" charset="0"/>
                          <a:cs typeface="Arial" panose="020B0604020202020204" pitchFamily="34" charset="0"/>
                        </a:rPr>
                        <a:t>126 (29.4)</a:t>
                      </a:r>
                    </a:p>
                  </a:txBody>
                  <a:tcPr marT="64800" marB="64800"/>
                </a:tc>
                <a:tc>
                  <a:txBody>
                    <a:bodyPr/>
                    <a:lstStyle/>
                    <a:p>
                      <a:pPr algn="ctr">
                        <a:lnSpc>
                          <a:spcPct val="100000"/>
                        </a:lnSpc>
                      </a:pPr>
                      <a:r>
                        <a:rPr lang="en-GB" sz="1600" dirty="0">
                          <a:latin typeface="Arial" panose="020B0604020202020204" pitchFamily="34" charset="0"/>
                          <a:cs typeface="Arial" panose="020B0604020202020204" pitchFamily="34" charset="0"/>
                        </a:rPr>
                        <a:t>69 (16.2)</a:t>
                      </a:r>
                    </a:p>
                  </a:txBody>
                  <a:tcPr marT="64800" marB="64800"/>
                </a:tc>
                <a:extLst>
                  <a:ext uri="{0D108BD9-81ED-4DB2-BD59-A6C34878D82A}">
                    <a16:rowId xmlns:a16="http://schemas.microsoft.com/office/drawing/2014/main" val="1238045796"/>
                  </a:ext>
                </a:extLst>
              </a:tr>
              <a:tr h="231717">
                <a:tc>
                  <a:txBody>
                    <a:bodyPr/>
                    <a:lstStyle/>
                    <a:p>
                      <a:pPr>
                        <a:lnSpc>
                          <a:spcPct val="100000"/>
                        </a:lnSpc>
                      </a:pPr>
                      <a:r>
                        <a:rPr lang="en-GB" sz="1600" b="0" dirty="0">
                          <a:latin typeface="Arial" panose="020B0604020202020204" pitchFamily="34" charset="0"/>
                          <a:cs typeface="Arial" panose="020B0604020202020204" pitchFamily="34" charset="0"/>
                        </a:rPr>
                        <a:t>Discontinuation of any drug because of a treatment‑related adverse event</a:t>
                      </a:r>
                    </a:p>
                  </a:txBody>
                  <a:tcPr marT="64800" marB="64800"/>
                </a:tc>
                <a:tc>
                  <a:txBody>
                    <a:bodyPr/>
                    <a:lstStyle/>
                    <a:p>
                      <a:pPr algn="ctr">
                        <a:lnSpc>
                          <a:spcPct val="100000"/>
                        </a:lnSpc>
                      </a:pPr>
                      <a:r>
                        <a:rPr lang="en-GB" sz="1600" dirty="0">
                          <a:latin typeface="Arial" panose="020B0604020202020204" pitchFamily="34" charset="0"/>
                          <a:cs typeface="Arial" panose="020B0604020202020204" pitchFamily="34" charset="0"/>
                        </a:rPr>
                        <a:t>143 (33.3)</a:t>
                      </a:r>
                    </a:p>
                  </a:txBody>
                  <a:tcPr marT="64800" marB="64800" anchor="ctr"/>
                </a:tc>
                <a:tc>
                  <a:txBody>
                    <a:bodyPr/>
                    <a:lstStyle/>
                    <a:p>
                      <a:pPr algn="ctr">
                        <a:lnSpc>
                          <a:spcPct val="100000"/>
                        </a:lnSpc>
                      </a:pPr>
                      <a:r>
                        <a:rPr lang="en-GB" sz="1600" dirty="0">
                          <a:latin typeface="Arial" panose="020B0604020202020204" pitchFamily="34" charset="0"/>
                          <a:cs typeface="Arial" panose="020B0604020202020204" pitchFamily="34" charset="0"/>
                        </a:rPr>
                        <a:t>58 (13.6)</a:t>
                      </a:r>
                    </a:p>
                  </a:txBody>
                  <a:tcPr marT="64800" marB="64800" anchor="ctr"/>
                </a:tc>
                <a:extLst>
                  <a:ext uri="{0D108BD9-81ED-4DB2-BD59-A6C34878D82A}">
                    <a16:rowId xmlns:a16="http://schemas.microsoft.com/office/drawing/2014/main" val="708222003"/>
                  </a:ext>
                </a:extLst>
              </a:tr>
              <a:tr h="231717">
                <a:tc>
                  <a:txBody>
                    <a:bodyPr/>
                    <a:lstStyle/>
                    <a:p>
                      <a:pPr>
                        <a:lnSpc>
                          <a:spcPct val="100000"/>
                        </a:lnSpc>
                      </a:pPr>
                      <a:r>
                        <a:rPr lang="en-GB" sz="1600" b="0" dirty="0">
                          <a:latin typeface="Arial" panose="020B0604020202020204" pitchFamily="34" charset="0"/>
                          <a:cs typeface="Arial" panose="020B0604020202020204" pitchFamily="34" charset="0"/>
                        </a:rPr>
                        <a:t>Death from treatment-related adverse event</a:t>
                      </a:r>
                    </a:p>
                  </a:txBody>
                  <a:tcPr marT="64800" marB="64800"/>
                </a:tc>
                <a:tc>
                  <a:txBody>
                    <a:bodyPr/>
                    <a:lstStyle/>
                    <a:p>
                      <a:pPr algn="ctr">
                        <a:lnSpc>
                          <a:spcPct val="100000"/>
                        </a:lnSpc>
                      </a:pPr>
                      <a:r>
                        <a:rPr lang="en-GB" sz="1600" dirty="0">
                          <a:latin typeface="Arial" panose="020B0604020202020204" pitchFamily="34" charset="0"/>
                          <a:cs typeface="Arial" panose="020B0604020202020204" pitchFamily="34" charset="0"/>
                        </a:rPr>
                        <a:t>5 (1.2)</a:t>
                      </a:r>
                    </a:p>
                  </a:txBody>
                  <a:tcPr marT="64800" marB="64800"/>
                </a:tc>
                <a:tc>
                  <a:txBody>
                    <a:bodyPr/>
                    <a:lstStyle/>
                    <a:p>
                      <a:pPr algn="ctr">
                        <a:lnSpc>
                          <a:spcPct val="100000"/>
                        </a:lnSpc>
                      </a:pPr>
                      <a:r>
                        <a:rPr lang="en-GB" sz="1600" dirty="0">
                          <a:latin typeface="Arial" panose="020B0604020202020204" pitchFamily="34" charset="0"/>
                          <a:cs typeface="Arial" panose="020B0604020202020204" pitchFamily="34" charset="0"/>
                        </a:rPr>
                        <a:t>6 (1.4)</a:t>
                      </a:r>
                    </a:p>
                  </a:txBody>
                  <a:tcPr marT="64800" marB="64800"/>
                </a:tc>
                <a:extLst>
                  <a:ext uri="{0D108BD9-81ED-4DB2-BD59-A6C34878D82A}">
                    <a16:rowId xmlns:a16="http://schemas.microsoft.com/office/drawing/2014/main" val="2021885487"/>
                  </a:ext>
                </a:extLst>
              </a:tr>
              <a:tr h="323489">
                <a:tc gridSpan="3">
                  <a:txBody>
                    <a:bodyPr/>
                    <a:lstStyle/>
                    <a:p>
                      <a:pPr marL="0" indent="7938">
                        <a:lnSpc>
                          <a:spcPct val="90000"/>
                        </a:lnSpc>
                        <a:tabLst/>
                      </a:pPr>
                      <a:endParaRPr lang="en-GB" sz="1200" baseline="0" dirty="0">
                        <a:latin typeface="Arial" panose="020B0604020202020204" pitchFamily="34" charset="0"/>
                        <a:cs typeface="Arial" panose="020B0604020202020204" pitchFamily="34" charset="0"/>
                      </a:endParaRPr>
                    </a:p>
                  </a:txBody>
                  <a:tcPr marT="28800" marB="28800">
                    <a:noFill/>
                  </a:tcPr>
                </a:tc>
                <a:tc hMerge="1">
                  <a:txBody>
                    <a:bodyPr/>
                    <a:lstStyle/>
                    <a:p>
                      <a:pPr algn="ctr">
                        <a:lnSpc>
                          <a:spcPct val="90000"/>
                        </a:lnSpc>
                      </a:pPr>
                      <a:endParaRPr lang="en-GB" sz="1600" dirty="0">
                        <a:latin typeface="Arial" panose="020B0604020202020204" pitchFamily="34" charset="0"/>
                        <a:cs typeface="Arial" panose="020B0604020202020204" pitchFamily="34" charset="0"/>
                      </a:endParaRPr>
                    </a:p>
                  </a:txBody>
                  <a:tcPr marT="28800" marB="28800"/>
                </a:tc>
                <a:tc hMerge="1">
                  <a:txBody>
                    <a:bodyPr/>
                    <a:lstStyle/>
                    <a:p>
                      <a:pPr algn="ctr">
                        <a:lnSpc>
                          <a:spcPct val="90000"/>
                        </a:lnSpc>
                      </a:pPr>
                      <a:endParaRPr lang="en-GB" sz="1600" dirty="0">
                        <a:latin typeface="Arial" panose="020B0604020202020204" pitchFamily="34" charset="0"/>
                        <a:cs typeface="Arial" panose="020B0604020202020204" pitchFamily="34" charset="0"/>
                      </a:endParaRPr>
                    </a:p>
                  </a:txBody>
                  <a:tcPr marT="28800" marB="28800"/>
                </a:tc>
                <a:extLst>
                  <a:ext uri="{0D108BD9-81ED-4DB2-BD59-A6C34878D82A}">
                    <a16:rowId xmlns:a16="http://schemas.microsoft.com/office/drawing/2014/main" val="2163266709"/>
                  </a:ext>
                </a:extLst>
              </a:tr>
            </a:tbl>
          </a:graphicData>
        </a:graphic>
      </p:graphicFrame>
      <p:sp>
        <p:nvSpPr>
          <p:cNvPr id="7" name="TextBox 6">
            <a:extLst>
              <a:ext uri="{FF2B5EF4-FFF2-40B4-BE49-F238E27FC236}">
                <a16:creationId xmlns:a16="http://schemas.microsoft.com/office/drawing/2014/main" id="{412D5FCB-3DD5-8918-3E4F-F8AE3763FB9E}"/>
              </a:ext>
            </a:extLst>
          </p:cNvPr>
          <p:cNvSpPr txBox="1"/>
          <p:nvPr/>
        </p:nvSpPr>
        <p:spPr>
          <a:xfrm>
            <a:off x="612774" y="5712459"/>
            <a:ext cx="6098777" cy="258532"/>
          </a:xfrm>
          <a:prstGeom prst="rect">
            <a:avLst/>
          </a:prstGeom>
          <a:noFill/>
        </p:spPr>
        <p:txBody>
          <a:bodyPr wrap="square" lIns="0">
            <a:spAutoFit/>
          </a:bodyPr>
          <a:lstStyle/>
          <a:p>
            <a:pPr marL="0" indent="7938">
              <a:lnSpc>
                <a:spcPct val="90000"/>
              </a:lnSpc>
              <a:tabLst/>
            </a:pPr>
            <a:r>
              <a:rPr lang="en-GB" sz="1200" baseline="0" dirty="0">
                <a:solidFill>
                  <a:schemeClr val="tx2"/>
                </a:solidFill>
                <a:latin typeface="Arial" panose="020B0604020202020204" pitchFamily="34" charset="0"/>
                <a:cs typeface="Arial" panose="020B0604020202020204" pitchFamily="34" charset="0"/>
              </a:rPr>
              <a:t>Values are n (%). Data cut-off: January 23, 2023</a:t>
            </a:r>
          </a:p>
        </p:txBody>
      </p:sp>
    </p:spTree>
    <p:extLst>
      <p:ext uri="{BB962C8B-B14F-4D97-AF65-F5344CB8AC3E}">
        <p14:creationId xmlns:p14="http://schemas.microsoft.com/office/powerpoint/2010/main" val="270986907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C3EEC-7BE9-CEF0-E86B-2726096E624D}"/>
              </a:ext>
            </a:extLst>
          </p:cNvPr>
          <p:cNvSpPr>
            <a:spLocks noGrp="1"/>
          </p:cNvSpPr>
          <p:nvPr>
            <p:ph sz="quarter" idx="12"/>
          </p:nvPr>
        </p:nvSpPr>
        <p:spPr>
          <a:xfrm>
            <a:off x="620184" y="1425600"/>
            <a:ext cx="10963200" cy="4525200"/>
          </a:xfrm>
        </p:spPr>
        <p:txBody>
          <a:bodyPr/>
          <a:lstStyle/>
          <a:p>
            <a:r>
              <a:rPr lang="en-GB" dirty="0">
                <a:solidFill>
                  <a:schemeClr val="tx2"/>
                </a:solidFill>
              </a:rPr>
              <a:t>KEYNOTE-426 represents the longest follow-up to date of the combination of a checkpoint inhibitor plus a VEGFR-TKI for the first-line clear cell RCC</a:t>
            </a:r>
          </a:p>
          <a:p>
            <a:r>
              <a:rPr lang="en-GB" dirty="0">
                <a:solidFill>
                  <a:schemeClr val="tx2"/>
                </a:solidFill>
              </a:rPr>
              <a:t>Pembrolizumab + axitinib continued to demonstrate improved overall survival, progression free survival, and objective response rate versus sunitinib for patients with previously untreated clear cell RCC</a:t>
            </a:r>
          </a:p>
          <a:p>
            <a:pPr lvl="1"/>
            <a:r>
              <a:rPr lang="en-GB" dirty="0">
                <a:solidFill>
                  <a:schemeClr val="tx2"/>
                </a:solidFill>
              </a:rPr>
              <a:t>Benefit was observed despite a greater proportion of patients in the sunitinib arm receiving therapy, including predominantly PD-(L)1 inhibitors, and more lines of therapy</a:t>
            </a:r>
          </a:p>
          <a:p>
            <a:r>
              <a:rPr lang="en-GB" dirty="0">
                <a:solidFill>
                  <a:schemeClr val="tx2"/>
                </a:solidFill>
              </a:rPr>
              <a:t>No new safety signals were observed in this updated analysis</a:t>
            </a:r>
          </a:p>
          <a:p>
            <a:endParaRPr lang="en-GB" dirty="0">
              <a:solidFill>
                <a:schemeClr val="tx2"/>
              </a:solidFill>
            </a:endParaRP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0963199" cy="864000"/>
          </a:xfrm>
        </p:spPr>
        <p:txBody>
          <a:bodyPr/>
          <a:lstStyle/>
          <a:p>
            <a:r>
              <a:rPr lang="en-GB" dirty="0"/>
              <a:t>Keynote-426: summary</a:t>
            </a:r>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a:xfrm>
            <a:off x="620713" y="6375600"/>
            <a:ext cx="10179050" cy="365125"/>
          </a:xfrm>
        </p:spPr>
        <p:txBody>
          <a:bodyPr anchor="b"/>
          <a:lstStyle/>
          <a:p>
            <a:r>
              <a:rPr lang="en-GB" dirty="0">
                <a:solidFill>
                  <a:schemeClr val="tx2"/>
                </a:solidFill>
              </a:rPr>
              <a:t>IDMC, International Metastatic RCC Database Consortium; PD1, programmed cell death protein 1; PD-L1, programmed death-ligand 1; RCC, renal cell carcinoma; VEGFR-TKI, vascular endothelial growth factor receptor tyrosine kinase inhibitor</a:t>
            </a:r>
          </a:p>
          <a:p>
            <a:r>
              <a:rPr lang="en-GB" sz="1200" b="0" i="0" dirty="0">
                <a:solidFill>
                  <a:schemeClr val="tx2"/>
                </a:solidFill>
                <a:effectLst/>
              </a:rPr>
              <a:t>Rini B, et al. J Clin </a:t>
            </a:r>
            <a:r>
              <a:rPr lang="en-GB" sz="1200" dirty="0">
                <a:solidFill>
                  <a:schemeClr val="tx2"/>
                </a:solidFill>
              </a:rPr>
              <a:t>Oncol. 2023;41 (</a:t>
            </a:r>
            <a:r>
              <a:rPr lang="en-GB" sz="1200" b="0" i="0" dirty="0">
                <a:solidFill>
                  <a:schemeClr val="tx2"/>
                </a:solidFill>
                <a:effectLst/>
              </a:rPr>
              <a:t>suppl 17)</a:t>
            </a:r>
            <a:r>
              <a:rPr lang="en-GB" sz="1200" dirty="0">
                <a:solidFill>
                  <a:schemeClr val="tx2"/>
                </a:solidFill>
              </a:rPr>
              <a:t>:</a:t>
            </a:r>
            <a:r>
              <a:rPr lang="en-GB" sz="1200" b="0" i="0" dirty="0">
                <a:solidFill>
                  <a:schemeClr val="tx2"/>
                </a:solidFill>
                <a:effectLst/>
              </a:rPr>
              <a:t> abstr LBA4501 (ASCO 2023 oral presentation)</a:t>
            </a:r>
            <a:endParaRPr lang="en-GB" dirty="0">
              <a:solidFill>
                <a:schemeClr val="tx2"/>
              </a:solidFill>
            </a:endParaRP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a:xfrm>
            <a:off x="10512491" y="6356351"/>
            <a:ext cx="1069909" cy="365125"/>
          </a:xfrm>
        </p:spPr>
        <p:txBody>
          <a:bodyPr/>
          <a:lstStyle/>
          <a:p>
            <a:fld id="{FCE43C0F-8A7B-3A4B-9DB5-B3472E36E833}" type="slidenum">
              <a:rPr lang="en-GB" smtClean="0"/>
              <a:pPr/>
              <a:t>16</a:t>
            </a:fld>
            <a:endParaRPr lang="en-GB" dirty="0"/>
          </a:p>
        </p:txBody>
      </p:sp>
      <p:sp>
        <p:nvSpPr>
          <p:cNvPr id="5" name="TextBox 4">
            <a:extLst>
              <a:ext uri="{FF2B5EF4-FFF2-40B4-BE49-F238E27FC236}">
                <a16:creationId xmlns:a16="http://schemas.microsoft.com/office/drawing/2014/main" id="{E02BF1B9-089A-ECBC-4FD8-66938F0EF12F}"/>
              </a:ext>
            </a:extLst>
          </p:cNvPr>
          <p:cNvSpPr txBox="1"/>
          <p:nvPr/>
        </p:nvSpPr>
        <p:spPr>
          <a:xfrm>
            <a:off x="1096459" y="4581128"/>
            <a:ext cx="9409046" cy="1218383"/>
          </a:xfrm>
          <a:prstGeom prst="rect">
            <a:avLst/>
          </a:prstGeom>
          <a:solidFill>
            <a:schemeClr val="bg1"/>
          </a:solidFill>
          <a:ln w="28575">
            <a:solidFill>
              <a:schemeClr val="accent1"/>
            </a:solidFill>
          </a:ln>
        </p:spPr>
        <p:txBody>
          <a:bodyPr wrap="square" lIns="288000" tIns="108000" rIns="288000" bIns="108000" rtlCol="0">
            <a:spAutoFit/>
          </a:bodyPr>
          <a:lstStyle/>
          <a:p>
            <a:pPr>
              <a:spcBef>
                <a:spcPts val="600"/>
              </a:spcBef>
            </a:pPr>
            <a:r>
              <a:rPr lang="en-GB" sz="2000" b="1" u="sng" dirty="0">
                <a:solidFill>
                  <a:schemeClr val="accent1"/>
                </a:solidFill>
                <a:latin typeface="Arial" panose="020B0604020202020204" pitchFamily="34" charset="0"/>
                <a:ea typeface="Aileron" charset="0"/>
                <a:cs typeface="Arial" panose="020B0604020202020204" pitchFamily="34" charset="0"/>
              </a:rPr>
              <a:t>Clinical Perspective</a:t>
            </a:r>
          </a:p>
          <a:p>
            <a:pPr marL="342900" indent="-342900">
              <a:spcBef>
                <a:spcPts val="600"/>
              </a:spcBef>
              <a:buClr>
                <a:schemeClr val="accent1"/>
              </a:buClr>
              <a:buFont typeface="Arial" panose="020B0604020202020204" pitchFamily="34" charset="0"/>
              <a:buChar char="•"/>
            </a:pPr>
            <a:r>
              <a:rPr lang="en-GB" sz="2000" b="1" dirty="0">
                <a:solidFill>
                  <a:schemeClr val="tx2"/>
                </a:solidFill>
                <a:latin typeface="Arial" panose="020B0604020202020204" pitchFamily="34" charset="0"/>
                <a:cs typeface="Arial" panose="020B0604020202020204" pitchFamily="34" charset="0"/>
              </a:rPr>
              <a:t>Long-term follow up data re-confirms current clinical practice for IDMC intermediate/poor risk patients</a:t>
            </a:r>
          </a:p>
        </p:txBody>
      </p:sp>
    </p:spTree>
    <p:extLst>
      <p:ext uri="{BB962C8B-B14F-4D97-AF65-F5344CB8AC3E}">
        <p14:creationId xmlns:p14="http://schemas.microsoft.com/office/powerpoint/2010/main" val="40246508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605B60-A277-306B-0538-D09DB5791F12}"/>
              </a:ext>
            </a:extLst>
          </p:cNvPr>
          <p:cNvSpPr>
            <a:spLocks noGrp="1"/>
          </p:cNvSpPr>
          <p:nvPr>
            <p:ph type="sldNum" sz="quarter" idx="4"/>
          </p:nvPr>
        </p:nvSpPr>
        <p:spPr/>
        <p:txBody>
          <a:bodyPr/>
          <a:lstStyle/>
          <a:p>
            <a:fld id="{FCE43C0F-8A7B-3A4B-9DB5-B3472E36E833}" type="slidenum">
              <a:rPr lang="en-GB" smtClean="0"/>
              <a:pPr/>
              <a:t>17</a:t>
            </a:fld>
            <a:endParaRPr lang="en-GB" dirty="0"/>
          </a:p>
        </p:txBody>
      </p:sp>
      <p:sp>
        <p:nvSpPr>
          <p:cNvPr id="3" name="Title 2">
            <a:extLst>
              <a:ext uri="{FF2B5EF4-FFF2-40B4-BE49-F238E27FC236}">
                <a16:creationId xmlns:a16="http://schemas.microsoft.com/office/drawing/2014/main" id="{1A517CD4-7CF6-C7C9-A9E8-18D733DB0554}"/>
              </a:ext>
            </a:extLst>
          </p:cNvPr>
          <p:cNvSpPr>
            <a:spLocks noGrp="1"/>
          </p:cNvSpPr>
          <p:nvPr>
            <p:ph type="title"/>
          </p:nvPr>
        </p:nvSpPr>
        <p:spPr/>
        <p:txBody>
          <a:bodyPr>
            <a:normAutofit/>
          </a:bodyPr>
          <a:lstStyle/>
          <a:p>
            <a:r>
              <a:rPr lang="en-GB" kern="100" dirty="0">
                <a:effectLst/>
                <a:ea typeface="Calibri" panose="020F0502020204030204" pitchFamily="34" charset="0"/>
              </a:rPr>
              <a:t>Final prespecified OS analysis of CLEAR: 4-year follow-up of lenvatinib plus pembrolizumab </a:t>
            </a:r>
            <a:br>
              <a:rPr lang="en-GB" kern="100" dirty="0">
                <a:effectLst/>
                <a:ea typeface="Calibri" panose="020F0502020204030204" pitchFamily="34" charset="0"/>
              </a:rPr>
            </a:br>
            <a:r>
              <a:rPr lang="en-GB" kern="100" dirty="0">
                <a:effectLst/>
                <a:ea typeface="Calibri" panose="020F0502020204030204" pitchFamily="34" charset="0"/>
              </a:rPr>
              <a:t>vs sunitinib in patients with </a:t>
            </a:r>
            <a:r>
              <a:rPr lang="en-GB" kern="100" cap="none" dirty="0">
                <a:effectLst/>
                <a:ea typeface="Calibri" panose="020F0502020204030204" pitchFamily="34" charset="0"/>
              </a:rPr>
              <a:t>a</a:t>
            </a:r>
            <a:r>
              <a:rPr lang="en-GB" kern="100" dirty="0">
                <a:effectLst/>
                <a:ea typeface="Calibri" panose="020F0502020204030204" pitchFamily="34" charset="0"/>
              </a:rPr>
              <a:t>RCC</a:t>
            </a:r>
            <a:br>
              <a:rPr lang="en-GB" kern="100" dirty="0">
                <a:effectLst/>
                <a:ea typeface="Calibri" panose="020F0502020204030204" pitchFamily="34" charset="0"/>
              </a:rPr>
            </a:br>
            <a:endParaRPr lang="en-GB" dirty="0"/>
          </a:p>
        </p:txBody>
      </p:sp>
      <p:sp>
        <p:nvSpPr>
          <p:cNvPr id="4" name="Subtitle 3">
            <a:extLst>
              <a:ext uri="{FF2B5EF4-FFF2-40B4-BE49-F238E27FC236}">
                <a16:creationId xmlns:a16="http://schemas.microsoft.com/office/drawing/2014/main" id="{BFD41575-3C77-2CA7-5B6C-01C9D3D42EA3}"/>
              </a:ext>
            </a:extLst>
          </p:cNvPr>
          <p:cNvSpPr>
            <a:spLocks noGrp="1"/>
          </p:cNvSpPr>
          <p:nvPr>
            <p:ph type="subTitle" idx="1"/>
          </p:nvPr>
        </p:nvSpPr>
        <p:spPr/>
        <p:txBody>
          <a:bodyPr/>
          <a:lstStyle/>
          <a:p>
            <a:r>
              <a:rPr lang="en-GB" sz="2400" b="1" kern="100" dirty="0">
                <a:effectLst/>
                <a:ea typeface="Calibri" panose="020F0502020204030204" pitchFamily="34" charset="0"/>
              </a:rPr>
              <a:t>Motzer RJ, et al. </a:t>
            </a:r>
            <a:r>
              <a:rPr lang="en-GB" sz="2400" b="1" kern="100" dirty="0">
                <a:ea typeface="Calibri" panose="020F0502020204030204" pitchFamily="34" charset="0"/>
              </a:rPr>
              <a:t>ASCO 2023. Abstract #4502 </a:t>
            </a:r>
            <a:endParaRPr lang="en-GB" sz="2400" b="1" kern="100" dirty="0">
              <a:effectLst/>
              <a:ea typeface="Calibri" panose="020F0502020204030204" pitchFamily="34" charset="0"/>
            </a:endParaRPr>
          </a:p>
          <a:p>
            <a:endParaRPr lang="en-GB" sz="2400" b="1" kern="100" dirty="0">
              <a:effectLst/>
              <a:ea typeface="Calibri" panose="020F0502020204030204" pitchFamily="34" charset="0"/>
            </a:endParaRPr>
          </a:p>
          <a:p>
            <a:endParaRPr lang="en-GB" dirty="0"/>
          </a:p>
        </p:txBody>
      </p:sp>
      <p:sp>
        <p:nvSpPr>
          <p:cNvPr id="5" name="Content Placeholder 4">
            <a:extLst>
              <a:ext uri="{FF2B5EF4-FFF2-40B4-BE49-F238E27FC236}">
                <a16:creationId xmlns:a16="http://schemas.microsoft.com/office/drawing/2014/main" id="{F26F8F92-6D76-DC7E-296B-A4A4CC900478}"/>
              </a:ext>
            </a:extLst>
          </p:cNvPr>
          <p:cNvSpPr>
            <a:spLocks noGrp="1"/>
          </p:cNvSpPr>
          <p:nvPr>
            <p:ph sz="quarter" idx="15"/>
          </p:nvPr>
        </p:nvSpPr>
        <p:spPr/>
        <p:txBody>
          <a:bodyPr/>
          <a:lstStyle/>
          <a:p>
            <a:r>
              <a:rPr lang="en-GB" dirty="0"/>
              <a:t>aRCC, advanced renal cell carcinoma; OS, overall survival</a:t>
            </a:r>
          </a:p>
        </p:txBody>
      </p:sp>
    </p:spTree>
    <p:extLst>
      <p:ext uri="{BB962C8B-B14F-4D97-AF65-F5344CB8AC3E}">
        <p14:creationId xmlns:p14="http://schemas.microsoft.com/office/powerpoint/2010/main" val="12353821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C3EEC-7BE9-CEF0-E86B-2726096E624D}"/>
              </a:ext>
            </a:extLst>
          </p:cNvPr>
          <p:cNvSpPr>
            <a:spLocks noGrp="1"/>
          </p:cNvSpPr>
          <p:nvPr>
            <p:ph sz="quarter" idx="12"/>
          </p:nvPr>
        </p:nvSpPr>
        <p:spPr>
          <a:xfrm>
            <a:off x="594594" y="1195208"/>
            <a:ext cx="10963200" cy="1211312"/>
          </a:xfrm>
        </p:spPr>
        <p:txBody>
          <a:bodyPr/>
          <a:lstStyle/>
          <a:p>
            <a:r>
              <a:rPr lang="en-GB" sz="1800" b="0" i="0" dirty="0">
                <a:solidFill>
                  <a:schemeClr val="tx2"/>
                </a:solidFill>
                <a:effectLst/>
              </a:rPr>
              <a:t>In the phase 3 CLEAR trial, lenvatinib + pembrolizumab showed clinically meaningful and statistically significant benefits in PFS and OS, and improved ORR compared with sunitinib in 1L aRCC</a:t>
            </a:r>
            <a:endParaRPr lang="en-GB" sz="1800" dirty="0">
              <a:solidFill>
                <a:schemeClr val="tx2"/>
              </a:solidFill>
            </a:endParaRPr>
          </a:p>
          <a:p>
            <a:r>
              <a:rPr lang="en-GB" sz="1800" b="0" i="0" dirty="0">
                <a:solidFill>
                  <a:schemeClr val="tx2"/>
                </a:solidFill>
                <a:effectLst/>
              </a:rPr>
              <a:t>4-yr follow-up results from the final prespecified OS analysis of CLEAR are reported </a:t>
            </a:r>
            <a:br>
              <a:rPr lang="en-GB" sz="1800" b="0" i="0" dirty="0">
                <a:solidFill>
                  <a:schemeClr val="tx2"/>
                </a:solidFill>
                <a:effectLst/>
              </a:rPr>
            </a:br>
            <a:r>
              <a:rPr lang="en-GB" sz="1800" b="0" i="0" dirty="0">
                <a:solidFill>
                  <a:schemeClr val="tx2"/>
                </a:solidFill>
                <a:effectLst/>
              </a:rPr>
              <a:t>(data cutoff: 31 Jul 2022)</a:t>
            </a:r>
            <a:endParaRPr lang="en-GB" sz="1800" dirty="0">
              <a:solidFill>
                <a:schemeClr val="tx2"/>
              </a:solidFill>
            </a:endParaRP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lstStyle/>
          <a:p>
            <a:r>
              <a:rPr lang="en-GB" dirty="0"/>
              <a:t>clear: background and study design</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a:xfrm>
            <a:off x="10800523" y="6428359"/>
            <a:ext cx="781877" cy="365125"/>
          </a:xfrm>
          <a:prstGeom prst="rect">
            <a:avLst/>
          </a:prstGeom>
        </p:spPr>
        <p:txBody>
          <a:bodyPr/>
          <a:lstStyle/>
          <a:p>
            <a:fld id="{FCE43C0F-8A7B-3A4B-9DB5-B3472E36E833}" type="slidenum">
              <a:rPr lang="en-GB" smtClean="0"/>
              <a:pPr/>
              <a:t>18</a:t>
            </a:fld>
            <a:endParaRPr lang="en-GB"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a:xfrm>
            <a:off x="594593" y="6246511"/>
            <a:ext cx="11046021" cy="422849"/>
          </a:xfrm>
        </p:spPr>
        <p:txBody>
          <a:bodyPr anchor="b"/>
          <a:lstStyle/>
          <a:p>
            <a:r>
              <a:rPr lang="en-GB" sz="1100" baseline="30000" dirty="0">
                <a:solidFill>
                  <a:schemeClr val="tx2"/>
                </a:solidFill>
              </a:rPr>
              <a:t>a</a:t>
            </a:r>
            <a:r>
              <a:rPr lang="en-GB" sz="1100" dirty="0">
                <a:solidFill>
                  <a:schemeClr val="tx2"/>
                </a:solidFill>
              </a:rPr>
              <a:t> Patients could receive a maximum of 35 pembrolizumab treatments</a:t>
            </a:r>
            <a:br>
              <a:rPr lang="en-GB" sz="1100" dirty="0">
                <a:solidFill>
                  <a:schemeClr val="tx2"/>
                </a:solidFill>
              </a:rPr>
            </a:br>
            <a:r>
              <a:rPr lang="en-GB" sz="1100" dirty="0">
                <a:solidFill>
                  <a:schemeClr val="tx2"/>
                </a:solidFill>
              </a:rPr>
              <a:t>1L, first line; (a)RCC, (advanced) renal cell carcinoma; DoR, duration of response; HRQoL, health-related quality of life; IRC, independent review committee; IV, intravenously; MSKCC, Memorial Sloan Kettering Cancer Center; ORR, objective response rate; QD, once daily; OS, overall survival; PFS, progression-free survival; Q3W, once every 3 weeks; R, randomisation; RECIST v1.1, Response Evaluation Criteria In Solid Tumours version 1.1</a:t>
            </a:r>
            <a:endParaRPr lang="en-GB" sz="1100" b="0" i="0" dirty="0">
              <a:solidFill>
                <a:schemeClr val="tx2"/>
              </a:solidFill>
              <a:effectLst/>
            </a:endParaRPr>
          </a:p>
          <a:p>
            <a:r>
              <a:rPr lang="en-GB" sz="1100" dirty="0" err="1">
                <a:solidFill>
                  <a:schemeClr val="tx2"/>
                </a:solidFill>
              </a:rPr>
              <a:t>Motzer</a:t>
            </a:r>
            <a:r>
              <a:rPr lang="en-GB" sz="1100" dirty="0">
                <a:solidFill>
                  <a:schemeClr val="tx2"/>
                </a:solidFill>
              </a:rPr>
              <a:t> R, et al. N Eng J Med 2021; 384 (14):1289-1300; </a:t>
            </a:r>
            <a:r>
              <a:rPr lang="en-GB" sz="1100" b="0" i="0" dirty="0" err="1">
                <a:solidFill>
                  <a:schemeClr val="tx2"/>
                </a:solidFill>
                <a:effectLst/>
              </a:rPr>
              <a:t>Motzer</a:t>
            </a:r>
            <a:r>
              <a:rPr lang="en-GB" sz="1100" b="0" i="0" dirty="0">
                <a:solidFill>
                  <a:schemeClr val="tx2"/>
                </a:solidFill>
                <a:effectLst/>
              </a:rPr>
              <a:t> R, et al. J Clin </a:t>
            </a:r>
            <a:r>
              <a:rPr lang="en-GB" sz="1100" dirty="0">
                <a:solidFill>
                  <a:schemeClr val="tx2"/>
                </a:solidFill>
              </a:rPr>
              <a:t>Oncol 2023;41 (</a:t>
            </a:r>
            <a:r>
              <a:rPr lang="en-GB" sz="1100" b="0" i="0" dirty="0">
                <a:solidFill>
                  <a:schemeClr val="tx2"/>
                </a:solidFill>
                <a:effectLst/>
              </a:rPr>
              <a:t>suppl 16)</a:t>
            </a:r>
            <a:r>
              <a:rPr lang="en-GB" sz="1100" dirty="0">
                <a:solidFill>
                  <a:schemeClr val="tx2"/>
                </a:solidFill>
              </a:rPr>
              <a:t>:</a:t>
            </a:r>
            <a:r>
              <a:rPr lang="en-GB" sz="1100" b="0" i="0" dirty="0">
                <a:solidFill>
                  <a:schemeClr val="tx2"/>
                </a:solidFill>
                <a:effectLst/>
              </a:rPr>
              <a:t> abstr 4502</a:t>
            </a:r>
            <a:r>
              <a:rPr lang="en-GB" sz="1100" dirty="0">
                <a:solidFill>
                  <a:schemeClr val="tx2"/>
                </a:solidFill>
              </a:rPr>
              <a:t> </a:t>
            </a:r>
            <a:r>
              <a:rPr lang="en-GB" sz="1100" b="0" i="0" dirty="0">
                <a:solidFill>
                  <a:schemeClr val="tx2"/>
                </a:solidFill>
                <a:effectLst/>
              </a:rPr>
              <a:t>(ASCO 2023, oral presentation)</a:t>
            </a:r>
            <a:endParaRPr lang="en-GB" sz="1100" dirty="0">
              <a:solidFill>
                <a:schemeClr val="tx2"/>
              </a:solidFill>
            </a:endParaRPr>
          </a:p>
        </p:txBody>
      </p:sp>
      <p:sp>
        <p:nvSpPr>
          <p:cNvPr id="8" name="Line 5">
            <a:extLst>
              <a:ext uri="{FF2B5EF4-FFF2-40B4-BE49-F238E27FC236}">
                <a16:creationId xmlns:a16="http://schemas.microsoft.com/office/drawing/2014/main" id="{AA552698-E72F-6615-2FF1-60EA72B1F989}"/>
              </a:ext>
            </a:extLst>
          </p:cNvPr>
          <p:cNvSpPr>
            <a:spLocks noChangeShapeType="1"/>
          </p:cNvSpPr>
          <p:nvPr/>
        </p:nvSpPr>
        <p:spPr bwMode="auto">
          <a:xfrm>
            <a:off x="5735671" y="3001709"/>
            <a:ext cx="396000" cy="0"/>
          </a:xfrm>
          <a:prstGeom prst="line">
            <a:avLst/>
          </a:prstGeom>
          <a:noFill/>
          <a:ln w="28575" cmpd="sng">
            <a:solidFill>
              <a:schemeClr val="accent6"/>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Rounded Rectangle 14">
            <a:extLst>
              <a:ext uri="{FF2B5EF4-FFF2-40B4-BE49-F238E27FC236}">
                <a16:creationId xmlns:a16="http://schemas.microsoft.com/office/drawing/2014/main" id="{BA64CE9B-E9EA-12EA-221A-9CCE03183F54}"/>
              </a:ext>
            </a:extLst>
          </p:cNvPr>
          <p:cNvSpPr/>
          <p:nvPr/>
        </p:nvSpPr>
        <p:spPr>
          <a:xfrm>
            <a:off x="8295936" y="2855570"/>
            <a:ext cx="2984639" cy="2405066"/>
          </a:xfrm>
          <a:prstGeom prst="roundRect">
            <a:avLst>
              <a:gd name="adj" fmla="val 10213"/>
            </a:avLst>
          </a:prstGeom>
          <a:solidFill>
            <a:schemeClr val="accent6"/>
          </a:solidFill>
          <a:ln>
            <a:no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144000" tIns="45718" rIns="72000" bIns="45718" anchor="ctr"/>
          <a:lstStyle/>
          <a:p>
            <a:pPr marL="0" marR="0" lvl="0" indent="0" algn="l" defTabSz="457200" rtl="0" eaLnBrk="1" fontAlgn="auto" latinLnBrk="0" hangingPunct="1">
              <a:spcBef>
                <a:spcPts val="0"/>
              </a:spcBef>
              <a:spcAft>
                <a:spcPts val="100"/>
              </a:spcAft>
              <a:buClr>
                <a:srgbClr val="03C74F"/>
              </a:buClr>
              <a:buSzTx/>
              <a:buFontTx/>
              <a:buNone/>
              <a:tabLst/>
              <a:defRPr/>
            </a:pPr>
            <a:r>
              <a:rPr kumimoji="0" lang="en-GB" sz="1200" b="1" i="0" u="none" strike="noStrike" kern="1200" cap="none" spc="0" normalizeH="0" baseline="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Primary endpoint:</a:t>
            </a:r>
          </a:p>
          <a:p>
            <a:pPr marL="184150" marR="0" lvl="0" indent="-184150" algn="l" defTabSz="457200" rtl="0" eaLnBrk="1" fontAlgn="auto" latinLnBrk="0" hangingPunct="1">
              <a:spcBef>
                <a:spcPts val="0"/>
              </a:spcBef>
              <a:spcAft>
                <a:spcPts val="100"/>
              </a:spcAft>
              <a:buClr>
                <a:srgbClr val="FFFFFF"/>
              </a:buClr>
              <a:buSzTx/>
              <a:buFont typeface="Arial" panose="020B0604020202020204" pitchFamily="34" charset="0"/>
              <a:buChar char="•"/>
              <a:defRPr/>
            </a:pPr>
            <a:r>
              <a:rPr kumimoji="0" lang="en-GB" sz="1200" i="0" u="none" strike="noStrike" kern="1200" cap="none" spc="0" normalizeH="0" baseline="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PFS by IRC per RECIST v1.1</a:t>
            </a:r>
            <a:endParaRPr kumimoji="0" lang="en-GB" sz="1200" i="0" u="none" strike="noStrike" kern="1200" cap="none" spc="0" normalizeH="0" baseline="3000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R="0" lvl="0" algn="l" defTabSz="457200" rtl="0" eaLnBrk="1" fontAlgn="auto" latinLnBrk="0" hangingPunct="1">
              <a:spcBef>
                <a:spcPts val="400"/>
              </a:spcBef>
              <a:spcAft>
                <a:spcPts val="100"/>
              </a:spcAft>
              <a:buClr>
                <a:srgbClr val="FFFFFF"/>
              </a:buClr>
              <a:buSzTx/>
              <a:defRPr/>
            </a:pPr>
            <a:r>
              <a:rPr lang="en-GB" sz="1200" b="1" dirty="0">
                <a:solidFill>
                  <a:srgbClr val="FFFFFF"/>
                </a:solidFill>
                <a:latin typeface="Arial" panose="020B0604020202020204" pitchFamily="34" charset="0"/>
                <a:ea typeface="ＭＳ Ｐゴシック" charset="-128"/>
                <a:cs typeface="Arial" panose="020B0604020202020204" pitchFamily="34" charset="0"/>
              </a:rPr>
              <a:t>Secondary endpoints:</a:t>
            </a:r>
          </a:p>
          <a:p>
            <a:pPr marL="184150" marR="0" lvl="0" indent="-184150" algn="l" defTabSz="457200" rtl="0" eaLnBrk="1" fontAlgn="auto" latinLnBrk="0" hangingPunct="1">
              <a:spcBef>
                <a:spcPts val="0"/>
              </a:spcBef>
              <a:spcAft>
                <a:spcPts val="100"/>
              </a:spcAft>
              <a:buClr>
                <a:srgbClr val="FFFFFF"/>
              </a:buClr>
              <a:buSzTx/>
              <a:buFont typeface="Arial" panose="020B0604020202020204" pitchFamily="34" charset="0"/>
              <a:buChar char="•"/>
              <a:defRPr/>
            </a:pPr>
            <a:r>
              <a:rPr kumimoji="0" lang="en-GB" sz="1200" i="0" u="none" strike="noStrike" kern="1200" cap="none" spc="0" normalizeH="0" baseline="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OS</a:t>
            </a:r>
          </a:p>
          <a:p>
            <a:pPr marL="184150" marR="0" lvl="0" indent="-184150" algn="l" defTabSz="457200" rtl="0" eaLnBrk="1" fontAlgn="auto" latinLnBrk="0" hangingPunct="1">
              <a:spcBef>
                <a:spcPts val="0"/>
              </a:spcBef>
              <a:spcAft>
                <a:spcPts val="100"/>
              </a:spcAft>
              <a:buClr>
                <a:srgbClr val="FFFFFF"/>
              </a:buClr>
              <a:buSzTx/>
              <a:buFont typeface="Arial" panose="020B0604020202020204" pitchFamily="34" charset="0"/>
              <a:buChar char="•"/>
              <a:defRPr/>
            </a:pPr>
            <a:r>
              <a:rPr lang="en-GB" sz="1200" dirty="0">
                <a:solidFill>
                  <a:srgbClr val="FFFFFF"/>
                </a:solidFill>
                <a:latin typeface="Arial" panose="020B0604020202020204" pitchFamily="34" charset="0"/>
                <a:ea typeface="ＭＳ Ｐゴシック" charset="-128"/>
                <a:cs typeface="Arial" panose="020B0604020202020204" pitchFamily="34" charset="0"/>
              </a:rPr>
              <a:t>ORR by IRC per RECIST v1.1</a:t>
            </a:r>
          </a:p>
          <a:p>
            <a:pPr marL="184150" marR="0" lvl="0" indent="-184150" algn="l" defTabSz="457200" rtl="0" eaLnBrk="1" fontAlgn="auto" latinLnBrk="0" hangingPunct="1">
              <a:spcBef>
                <a:spcPts val="0"/>
              </a:spcBef>
              <a:spcAft>
                <a:spcPts val="100"/>
              </a:spcAft>
              <a:buClr>
                <a:srgbClr val="FFFFFF"/>
              </a:buClr>
              <a:buSzTx/>
              <a:buFont typeface="Arial" panose="020B0604020202020204" pitchFamily="34" charset="0"/>
              <a:buChar char="•"/>
              <a:defRPr/>
            </a:pPr>
            <a:r>
              <a:rPr kumimoji="0" lang="en-GB" sz="1200" i="0" u="none" strike="noStrike" kern="1200" cap="none" spc="0" normalizeH="0" baseline="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Safety</a:t>
            </a:r>
          </a:p>
          <a:p>
            <a:pPr marL="184150" marR="0" lvl="0" indent="-184150" algn="l" defTabSz="457200" rtl="0" eaLnBrk="1" fontAlgn="auto" latinLnBrk="0" hangingPunct="1">
              <a:spcBef>
                <a:spcPts val="0"/>
              </a:spcBef>
              <a:spcAft>
                <a:spcPts val="100"/>
              </a:spcAft>
              <a:buClr>
                <a:srgbClr val="FFFFFF"/>
              </a:buClr>
              <a:buSzTx/>
              <a:buFont typeface="Arial" panose="020B0604020202020204" pitchFamily="34" charset="0"/>
              <a:buChar char="•"/>
              <a:defRPr/>
            </a:pPr>
            <a:r>
              <a:rPr lang="en-GB" sz="1200" dirty="0">
                <a:solidFill>
                  <a:srgbClr val="FFFFFF"/>
                </a:solidFill>
                <a:latin typeface="Arial" panose="020B0604020202020204" pitchFamily="34" charset="0"/>
                <a:ea typeface="ＭＳ Ｐゴシック" charset="-128"/>
                <a:cs typeface="Arial" panose="020B0604020202020204" pitchFamily="34" charset="0"/>
              </a:rPr>
              <a:t>PFS by investigator assessment</a:t>
            </a:r>
          </a:p>
          <a:p>
            <a:pPr marR="0" lvl="0" algn="l" defTabSz="457200" rtl="0" eaLnBrk="1" fontAlgn="auto" latinLnBrk="0" hangingPunct="1">
              <a:spcBef>
                <a:spcPts val="400"/>
              </a:spcBef>
              <a:spcAft>
                <a:spcPts val="100"/>
              </a:spcAft>
              <a:buClr>
                <a:srgbClr val="FFFFFF"/>
              </a:buClr>
              <a:buSzTx/>
              <a:defRPr/>
            </a:pPr>
            <a:r>
              <a:rPr lang="en-GB" sz="1200" b="1" dirty="0">
                <a:solidFill>
                  <a:srgbClr val="FFFFFF"/>
                </a:solidFill>
                <a:latin typeface="Arial" panose="020B0604020202020204" pitchFamily="34" charset="0"/>
                <a:ea typeface="ＭＳ Ｐゴシック" charset="-128"/>
                <a:cs typeface="Arial" panose="020B0604020202020204" pitchFamily="34" charset="0"/>
              </a:rPr>
              <a:t>Key exploratory endpoints:</a:t>
            </a:r>
          </a:p>
          <a:p>
            <a:pPr marL="184150" marR="0" lvl="0" indent="-184150" algn="l" defTabSz="457200" rtl="0" eaLnBrk="1" fontAlgn="auto" latinLnBrk="0" hangingPunct="1">
              <a:spcBef>
                <a:spcPts val="0"/>
              </a:spcBef>
              <a:spcAft>
                <a:spcPts val="100"/>
              </a:spcAft>
              <a:buClr>
                <a:srgbClr val="FFFFFF"/>
              </a:buClr>
              <a:buSzTx/>
              <a:buFont typeface="Arial" panose="020B0604020202020204" pitchFamily="34" charset="0"/>
              <a:buChar char="•"/>
              <a:defRPr/>
            </a:pPr>
            <a:r>
              <a:rPr kumimoji="0" lang="en-GB" sz="1200" i="0" u="none" strike="noStrike" kern="1200" cap="none" spc="0" normalizeH="0" baseline="0" dirty="0" err="1">
                <a:ln>
                  <a:noFill/>
                </a:ln>
                <a:solidFill>
                  <a:srgbClr val="FFFFFF"/>
                </a:solidFill>
                <a:effectLst/>
                <a:uLnTx/>
                <a:uFillTx/>
                <a:latin typeface="Arial" panose="020B0604020202020204" pitchFamily="34" charset="0"/>
                <a:ea typeface="ＭＳ Ｐゴシック" charset="-128"/>
                <a:cs typeface="Arial" panose="020B0604020202020204" pitchFamily="34" charset="0"/>
              </a:rPr>
              <a:t>DoR</a:t>
            </a:r>
            <a:endParaRPr kumimoji="0" lang="en-GB" sz="1200" i="0" u="none" strike="noStrike" kern="1200" cap="none" spc="0" normalizeH="0" baseline="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184150" marR="0" lvl="0" indent="-184150" algn="l" defTabSz="457200" rtl="0" eaLnBrk="1" fontAlgn="auto" latinLnBrk="0" hangingPunct="1">
              <a:spcBef>
                <a:spcPts val="0"/>
              </a:spcBef>
              <a:spcAft>
                <a:spcPts val="100"/>
              </a:spcAft>
              <a:buClr>
                <a:srgbClr val="FFFFFF"/>
              </a:buClr>
              <a:buSzTx/>
              <a:buFont typeface="Arial" panose="020B0604020202020204" pitchFamily="34" charset="0"/>
              <a:buChar char="•"/>
              <a:defRPr/>
            </a:pPr>
            <a:r>
              <a:rPr lang="en-GB" sz="1200" dirty="0">
                <a:solidFill>
                  <a:srgbClr val="FFFFFF"/>
                </a:solidFill>
                <a:latin typeface="Arial" panose="020B0604020202020204" pitchFamily="34" charset="0"/>
                <a:ea typeface="ＭＳ Ｐゴシック" charset="-128"/>
                <a:cs typeface="Arial" panose="020B0604020202020204" pitchFamily="34" charset="0"/>
              </a:rPr>
              <a:t>ORR by investigator assessment</a:t>
            </a:r>
            <a:endParaRPr kumimoji="0" lang="en-GB" sz="1200" i="0" u="none" strike="noStrike" kern="1200" cap="none" spc="0" normalizeH="0" baseline="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2" name="Oval 11">
            <a:extLst>
              <a:ext uri="{FF2B5EF4-FFF2-40B4-BE49-F238E27FC236}">
                <a16:creationId xmlns:a16="http://schemas.microsoft.com/office/drawing/2014/main" id="{D377932B-A7EB-5520-990F-54BE06BAF75F}"/>
              </a:ext>
            </a:extLst>
          </p:cNvPr>
          <p:cNvSpPr/>
          <p:nvPr/>
        </p:nvSpPr>
        <p:spPr>
          <a:xfrm>
            <a:off x="4889416" y="3735301"/>
            <a:ext cx="645604" cy="64560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457200" rtl="0" eaLnBrk="1" fontAlgn="base" latinLnBrk="0" hangingPunct="1">
              <a:lnSpc>
                <a:spcPct val="90000"/>
              </a:lnSpc>
              <a:spcBef>
                <a:spcPct val="0"/>
              </a:spcBef>
              <a:spcAft>
                <a:spcPct val="0"/>
              </a:spcAft>
              <a:buClrTx/>
              <a:buSzTx/>
              <a:buFontTx/>
              <a:buNone/>
              <a:tabLst/>
              <a:defRPr/>
            </a:pPr>
            <a:r>
              <a:rPr kumimoji="0" lang="en-GB" sz="18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R</a:t>
            </a:r>
          </a:p>
          <a:p>
            <a:pPr algn="ctr" fontAlgn="base">
              <a:lnSpc>
                <a:spcPct val="90000"/>
              </a:lnSpc>
              <a:spcBef>
                <a:spcPct val="0"/>
              </a:spcBef>
              <a:spcAft>
                <a:spcPct val="0"/>
              </a:spcAft>
              <a:defRPr/>
            </a:pPr>
            <a:r>
              <a:rPr kumimoji="0" lang="en-GB" sz="12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1:1:1</a:t>
            </a:r>
            <a:endParaRPr kumimoji="0" lang="en-GB" sz="1200" b="1" i="0" u="none" strike="noStrike" kern="1200" cap="none" spc="0" normalizeH="0" baseline="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4" name="Line 5">
            <a:extLst>
              <a:ext uri="{FF2B5EF4-FFF2-40B4-BE49-F238E27FC236}">
                <a16:creationId xmlns:a16="http://schemas.microsoft.com/office/drawing/2014/main" id="{18142B2F-6EBA-8B42-DE7C-35752EAFC200}"/>
              </a:ext>
            </a:extLst>
          </p:cNvPr>
          <p:cNvSpPr>
            <a:spLocks noChangeShapeType="1"/>
          </p:cNvSpPr>
          <p:nvPr/>
        </p:nvSpPr>
        <p:spPr bwMode="auto">
          <a:xfrm>
            <a:off x="5735671" y="5095510"/>
            <a:ext cx="396000" cy="0"/>
          </a:xfrm>
          <a:prstGeom prst="line">
            <a:avLst/>
          </a:prstGeom>
          <a:noFill/>
          <a:ln w="28575" cmpd="sng">
            <a:solidFill>
              <a:schemeClr val="accent6"/>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 name="Line 5">
            <a:extLst>
              <a:ext uri="{FF2B5EF4-FFF2-40B4-BE49-F238E27FC236}">
                <a16:creationId xmlns:a16="http://schemas.microsoft.com/office/drawing/2014/main" id="{CA378B98-6FE2-7009-8348-6EA29025E0DE}"/>
              </a:ext>
            </a:extLst>
          </p:cNvPr>
          <p:cNvSpPr>
            <a:spLocks noChangeShapeType="1"/>
          </p:cNvSpPr>
          <p:nvPr/>
        </p:nvSpPr>
        <p:spPr bwMode="auto">
          <a:xfrm>
            <a:off x="4403536" y="4066610"/>
            <a:ext cx="504000" cy="0"/>
          </a:xfrm>
          <a:prstGeom prst="line">
            <a:avLst/>
          </a:prstGeom>
          <a:noFill/>
          <a:ln w="28575" cmpd="sng">
            <a:solidFill>
              <a:schemeClr val="accent6"/>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 name="Line 5">
            <a:extLst>
              <a:ext uri="{FF2B5EF4-FFF2-40B4-BE49-F238E27FC236}">
                <a16:creationId xmlns:a16="http://schemas.microsoft.com/office/drawing/2014/main" id="{5265908D-B633-55CD-89EF-3BBFC8C88A34}"/>
              </a:ext>
            </a:extLst>
          </p:cNvPr>
          <p:cNvSpPr>
            <a:spLocks noChangeShapeType="1"/>
          </p:cNvSpPr>
          <p:nvPr/>
        </p:nvSpPr>
        <p:spPr bwMode="auto">
          <a:xfrm>
            <a:off x="7777150" y="4066610"/>
            <a:ext cx="504000" cy="0"/>
          </a:xfrm>
          <a:prstGeom prst="line">
            <a:avLst/>
          </a:prstGeom>
          <a:noFill/>
          <a:ln w="28575" cmpd="sng">
            <a:solidFill>
              <a:schemeClr val="accent6"/>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 name="Rounded Rectangle 12">
            <a:extLst>
              <a:ext uri="{FF2B5EF4-FFF2-40B4-BE49-F238E27FC236}">
                <a16:creationId xmlns:a16="http://schemas.microsoft.com/office/drawing/2014/main" id="{AD35F3D7-986F-9ED6-7E5D-AE59368C82C8}"/>
              </a:ext>
            </a:extLst>
          </p:cNvPr>
          <p:cNvSpPr/>
          <p:nvPr/>
        </p:nvSpPr>
        <p:spPr>
          <a:xfrm>
            <a:off x="6131671" y="3562609"/>
            <a:ext cx="1724400" cy="1008000"/>
          </a:xfrm>
          <a:prstGeom prst="roundRect">
            <a:avLst>
              <a:gd name="adj" fmla="val 14077"/>
            </a:avLst>
          </a:prstGeom>
          <a:solidFill>
            <a:schemeClr val="accent1"/>
          </a:solidFill>
          <a:ln w="28575">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marL="0" marR="0" lvl="0" indent="0" algn="ctr" defTabSz="457200" rtl="0" eaLnBrk="1" fontAlgn="base" latinLnBrk="0" hangingPunct="1">
              <a:lnSpc>
                <a:spcPct val="100000"/>
              </a:lnSpc>
              <a:spcAft>
                <a:spcPct val="0"/>
              </a:spcAft>
              <a:buClrTx/>
              <a:buSzTx/>
              <a:buFontTx/>
              <a:buNone/>
              <a:tabLst/>
              <a:defRPr/>
            </a:pPr>
            <a:r>
              <a:rPr kumimoji="0" lang="en-GB" sz="12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Lenvatinib </a:t>
            </a:r>
            <a:br>
              <a:rPr kumimoji="0" lang="en-GB" sz="12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200"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18 mg oral QD</a:t>
            </a:r>
            <a:br>
              <a:rPr kumimoji="0" lang="en-GB" sz="1200"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200"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a:t>
            </a:r>
            <a:br>
              <a:rPr kumimoji="0" lang="en-GB" sz="12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br>
            <a:r>
              <a:rPr lang="en-GB" sz="1200" b="1" dirty="0">
                <a:solidFill>
                  <a:srgbClr val="FFFFFF"/>
                </a:solidFill>
                <a:latin typeface="Arial" panose="020B0604020202020204" pitchFamily="34" charset="0"/>
                <a:cs typeface="Arial" panose="020B0604020202020204" pitchFamily="34" charset="0"/>
              </a:rPr>
              <a:t>e</a:t>
            </a:r>
            <a:r>
              <a:rPr kumimoji="0" lang="en-GB" sz="12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verolimus </a:t>
            </a:r>
            <a:br>
              <a:rPr kumimoji="0" lang="en-GB" sz="12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200"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5 mg oral QD</a:t>
            </a:r>
            <a:endParaRPr kumimoji="0" lang="en-GB" sz="120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4" name="Line 5">
            <a:extLst>
              <a:ext uri="{FF2B5EF4-FFF2-40B4-BE49-F238E27FC236}">
                <a16:creationId xmlns:a16="http://schemas.microsoft.com/office/drawing/2014/main" id="{511653C1-F05C-11A4-F582-E4D293BAC422}"/>
              </a:ext>
            </a:extLst>
          </p:cNvPr>
          <p:cNvSpPr>
            <a:spLocks noChangeShapeType="1"/>
          </p:cNvSpPr>
          <p:nvPr/>
        </p:nvSpPr>
        <p:spPr bwMode="auto">
          <a:xfrm>
            <a:off x="7397302" y="3001709"/>
            <a:ext cx="648072" cy="0"/>
          </a:xfrm>
          <a:prstGeom prst="line">
            <a:avLst/>
          </a:prstGeom>
          <a:noFill/>
          <a:ln w="28575" cmpd="sng">
            <a:solidFill>
              <a:schemeClr val="accent6"/>
            </a:solidFill>
            <a:round/>
            <a:headEnd type="none" w="med" len="med"/>
            <a:tailEnd type="non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 name="Line 5">
            <a:extLst>
              <a:ext uri="{FF2B5EF4-FFF2-40B4-BE49-F238E27FC236}">
                <a16:creationId xmlns:a16="http://schemas.microsoft.com/office/drawing/2014/main" id="{808D4B71-92CD-6B25-8DB8-DDE114D10A76}"/>
              </a:ext>
            </a:extLst>
          </p:cNvPr>
          <p:cNvSpPr>
            <a:spLocks noChangeShapeType="1"/>
          </p:cNvSpPr>
          <p:nvPr/>
        </p:nvSpPr>
        <p:spPr bwMode="auto">
          <a:xfrm>
            <a:off x="7397302" y="5095510"/>
            <a:ext cx="648072" cy="0"/>
          </a:xfrm>
          <a:prstGeom prst="line">
            <a:avLst/>
          </a:prstGeom>
          <a:noFill/>
          <a:ln w="28575" cmpd="sng">
            <a:solidFill>
              <a:schemeClr val="accent6"/>
            </a:solidFill>
            <a:round/>
            <a:headEnd type="none" w="med" len="med"/>
            <a:tailEnd type="non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Rounded Rectangle 12">
            <a:extLst>
              <a:ext uri="{FF2B5EF4-FFF2-40B4-BE49-F238E27FC236}">
                <a16:creationId xmlns:a16="http://schemas.microsoft.com/office/drawing/2014/main" id="{CA9420CB-9ED9-902B-5456-2295182F0604}"/>
              </a:ext>
            </a:extLst>
          </p:cNvPr>
          <p:cNvSpPr/>
          <p:nvPr/>
        </p:nvSpPr>
        <p:spPr>
          <a:xfrm>
            <a:off x="6131671" y="2492896"/>
            <a:ext cx="1723579" cy="1008000"/>
          </a:xfrm>
          <a:prstGeom prst="roundRect">
            <a:avLst>
              <a:gd name="adj" fmla="val 14077"/>
            </a:avLst>
          </a:prstGeom>
          <a:solidFill>
            <a:schemeClr val="tx2"/>
          </a:solidFill>
          <a:ln w="28575">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marL="0" marR="0" lvl="0" indent="0" algn="ctr" defTabSz="457200" rtl="0" eaLnBrk="1" fontAlgn="base" latinLnBrk="0" hangingPunct="1">
              <a:lnSpc>
                <a:spcPct val="100000"/>
              </a:lnSpc>
              <a:spcAft>
                <a:spcPct val="0"/>
              </a:spcAft>
              <a:buClrTx/>
              <a:buSzTx/>
              <a:buFontTx/>
              <a:buNone/>
              <a:tabLst/>
              <a:defRPr/>
            </a:pPr>
            <a:r>
              <a:rPr kumimoji="0" lang="en-GB" sz="12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Lenvatinib </a:t>
            </a:r>
            <a:br>
              <a:rPr kumimoji="0" lang="en-GB" sz="12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200"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20 mg oral QD</a:t>
            </a:r>
            <a:br>
              <a:rPr kumimoji="0" lang="en-GB" sz="1200"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200"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a:t>
            </a:r>
            <a:br>
              <a:rPr kumimoji="0" lang="en-GB" sz="1200"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br>
            <a:r>
              <a:rPr lang="en-GB" sz="1200" b="1" dirty="0">
                <a:solidFill>
                  <a:srgbClr val="FFFFFF"/>
                </a:solidFill>
                <a:latin typeface="Arial" panose="020B0604020202020204" pitchFamily="34" charset="0"/>
                <a:cs typeface="Arial" panose="020B0604020202020204" pitchFamily="34" charset="0"/>
              </a:rPr>
              <a:t>p</a:t>
            </a:r>
            <a:r>
              <a:rPr kumimoji="0" lang="en-GB" sz="12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embrolizumab</a:t>
            </a:r>
            <a:r>
              <a:rPr kumimoji="0" lang="en-GB" sz="1200" b="1" i="0" u="none" strike="noStrike" kern="1200" cap="none" spc="0" normalizeH="0" baseline="30000" dirty="0">
                <a:ln>
                  <a:noFill/>
                </a:ln>
                <a:solidFill>
                  <a:srgbClr val="FFFFFF"/>
                </a:solidFill>
                <a:effectLst/>
                <a:uLnTx/>
                <a:uFillTx/>
                <a:latin typeface="Arial" panose="020B0604020202020204" pitchFamily="34" charset="0"/>
                <a:ea typeface="+mn-ea"/>
                <a:cs typeface="Arial" panose="020B0604020202020204" pitchFamily="34" charset="0"/>
              </a:rPr>
              <a:t>a</a:t>
            </a:r>
            <a:r>
              <a:rPr kumimoji="0" lang="en-GB" sz="12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 </a:t>
            </a:r>
            <a:br>
              <a:rPr kumimoji="0" lang="en-GB" sz="12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200"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200 mg IV Q3W</a:t>
            </a:r>
            <a:endParaRPr kumimoji="0" lang="en-GB" sz="120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 name="Rounded Rectangle 12">
            <a:extLst>
              <a:ext uri="{FF2B5EF4-FFF2-40B4-BE49-F238E27FC236}">
                <a16:creationId xmlns:a16="http://schemas.microsoft.com/office/drawing/2014/main" id="{CB47A00C-6614-A1C3-1818-7BB3C4DE07FD}"/>
              </a:ext>
            </a:extLst>
          </p:cNvPr>
          <p:cNvSpPr/>
          <p:nvPr/>
        </p:nvSpPr>
        <p:spPr>
          <a:xfrm>
            <a:off x="6131672" y="4627510"/>
            <a:ext cx="1723579" cy="936000"/>
          </a:xfrm>
          <a:prstGeom prst="roundRect">
            <a:avLst>
              <a:gd name="adj" fmla="val 14077"/>
            </a:avLst>
          </a:prstGeom>
          <a:solidFill>
            <a:schemeClr val="accent6"/>
          </a:solidFill>
          <a:ln w="28575">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marL="0" marR="0" lvl="0" indent="0" algn="ctr" defTabSz="457200" rtl="0" eaLnBrk="1" fontAlgn="base" latinLnBrk="0" hangingPunct="1">
              <a:lnSpc>
                <a:spcPct val="100000"/>
              </a:lnSpc>
              <a:spcAft>
                <a:spcPct val="0"/>
              </a:spcAft>
              <a:buClrTx/>
              <a:buSzTx/>
              <a:buFontTx/>
              <a:buNone/>
              <a:tabLst/>
              <a:defRPr/>
            </a:pPr>
            <a:r>
              <a:rPr kumimoji="0" lang="en-GB" sz="12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Sunitinib </a:t>
            </a:r>
            <a:br>
              <a:rPr kumimoji="0" lang="en-GB" sz="12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200"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50 mg oral QD</a:t>
            </a:r>
            <a:br>
              <a:rPr kumimoji="0" lang="en-GB" sz="1200"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200"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4 weeks on/</a:t>
            </a:r>
            <a:br>
              <a:rPr kumimoji="0" lang="en-GB" sz="1200"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200"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2 weeks off</a:t>
            </a:r>
            <a:endParaRPr kumimoji="0" lang="en-GB" sz="120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8" name="Line 5">
            <a:extLst>
              <a:ext uri="{FF2B5EF4-FFF2-40B4-BE49-F238E27FC236}">
                <a16:creationId xmlns:a16="http://schemas.microsoft.com/office/drawing/2014/main" id="{F7B1AB2F-354D-A9F1-584D-630F027BA9A7}"/>
              </a:ext>
            </a:extLst>
          </p:cNvPr>
          <p:cNvSpPr>
            <a:spLocks noChangeShapeType="1"/>
          </p:cNvSpPr>
          <p:nvPr/>
        </p:nvSpPr>
        <p:spPr bwMode="auto">
          <a:xfrm rot="16200000">
            <a:off x="6980574" y="4042488"/>
            <a:ext cx="2106044" cy="0"/>
          </a:xfrm>
          <a:prstGeom prst="line">
            <a:avLst/>
          </a:prstGeom>
          <a:noFill/>
          <a:ln w="27686" cmpd="sng">
            <a:solidFill>
              <a:schemeClr val="accent6"/>
            </a:solidFill>
            <a:round/>
            <a:headEnd type="none" w="med" len="med"/>
            <a:tailEnd type="non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9" name="Line 5">
            <a:extLst>
              <a:ext uri="{FF2B5EF4-FFF2-40B4-BE49-F238E27FC236}">
                <a16:creationId xmlns:a16="http://schemas.microsoft.com/office/drawing/2014/main" id="{A02AA436-A5BB-B709-89DE-23248BA3F3CC}"/>
              </a:ext>
            </a:extLst>
          </p:cNvPr>
          <p:cNvSpPr>
            <a:spLocks noChangeShapeType="1"/>
          </p:cNvSpPr>
          <p:nvPr/>
        </p:nvSpPr>
        <p:spPr bwMode="auto">
          <a:xfrm rot="16200000">
            <a:off x="4694574" y="4042488"/>
            <a:ext cx="2106044" cy="0"/>
          </a:xfrm>
          <a:prstGeom prst="line">
            <a:avLst/>
          </a:prstGeom>
          <a:noFill/>
          <a:ln w="27686" cmpd="sng">
            <a:solidFill>
              <a:schemeClr val="accent6"/>
            </a:solidFill>
            <a:round/>
            <a:headEnd type="none" w="med" len="med"/>
            <a:tailEnd type="non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 name="Line 5">
            <a:extLst>
              <a:ext uri="{FF2B5EF4-FFF2-40B4-BE49-F238E27FC236}">
                <a16:creationId xmlns:a16="http://schemas.microsoft.com/office/drawing/2014/main" id="{19705125-049D-42F1-29F7-855968FA78D0}"/>
              </a:ext>
            </a:extLst>
          </p:cNvPr>
          <p:cNvSpPr>
            <a:spLocks noChangeShapeType="1"/>
          </p:cNvSpPr>
          <p:nvPr/>
        </p:nvSpPr>
        <p:spPr bwMode="auto">
          <a:xfrm>
            <a:off x="5335622" y="4066610"/>
            <a:ext cx="796049" cy="0"/>
          </a:xfrm>
          <a:prstGeom prst="line">
            <a:avLst/>
          </a:prstGeom>
          <a:noFill/>
          <a:ln w="28575" cmpd="sng">
            <a:solidFill>
              <a:schemeClr val="accent6"/>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 name="Line 5">
            <a:extLst>
              <a:ext uri="{FF2B5EF4-FFF2-40B4-BE49-F238E27FC236}">
                <a16:creationId xmlns:a16="http://schemas.microsoft.com/office/drawing/2014/main" id="{D71ED3F1-6428-DE99-00A1-758B92995690}"/>
              </a:ext>
            </a:extLst>
          </p:cNvPr>
          <p:cNvSpPr>
            <a:spLocks noChangeShapeType="1"/>
          </p:cNvSpPr>
          <p:nvPr/>
        </p:nvSpPr>
        <p:spPr bwMode="auto">
          <a:xfrm rot="16200000">
            <a:off x="3358833" y="4042488"/>
            <a:ext cx="2106044" cy="0"/>
          </a:xfrm>
          <a:prstGeom prst="line">
            <a:avLst/>
          </a:prstGeom>
          <a:noFill/>
          <a:ln w="27686" cmpd="sng">
            <a:solidFill>
              <a:schemeClr val="accent6"/>
            </a:solidFill>
            <a:round/>
            <a:headEnd type="none" w="med" len="med"/>
            <a:tailEnd type="non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2" name="Line 5">
            <a:extLst>
              <a:ext uri="{FF2B5EF4-FFF2-40B4-BE49-F238E27FC236}">
                <a16:creationId xmlns:a16="http://schemas.microsoft.com/office/drawing/2014/main" id="{B29A33F4-CFFC-7999-CAB5-5948CCF59770}"/>
              </a:ext>
            </a:extLst>
          </p:cNvPr>
          <p:cNvSpPr>
            <a:spLocks noChangeShapeType="1"/>
          </p:cNvSpPr>
          <p:nvPr/>
        </p:nvSpPr>
        <p:spPr bwMode="auto">
          <a:xfrm>
            <a:off x="3766596" y="3001709"/>
            <a:ext cx="648072" cy="0"/>
          </a:xfrm>
          <a:prstGeom prst="line">
            <a:avLst/>
          </a:prstGeom>
          <a:noFill/>
          <a:ln w="28575" cmpd="sng">
            <a:solidFill>
              <a:schemeClr val="accent6"/>
            </a:solidFill>
            <a:round/>
            <a:headEnd type="none" w="med" len="med"/>
            <a:tailEnd type="non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3" name="Line 5">
            <a:extLst>
              <a:ext uri="{FF2B5EF4-FFF2-40B4-BE49-F238E27FC236}">
                <a16:creationId xmlns:a16="http://schemas.microsoft.com/office/drawing/2014/main" id="{5A2E1A18-156A-D27C-AFEF-56AFE0657D58}"/>
              </a:ext>
            </a:extLst>
          </p:cNvPr>
          <p:cNvSpPr>
            <a:spLocks noChangeShapeType="1"/>
          </p:cNvSpPr>
          <p:nvPr/>
        </p:nvSpPr>
        <p:spPr bwMode="auto">
          <a:xfrm>
            <a:off x="3766596" y="5095510"/>
            <a:ext cx="648072" cy="0"/>
          </a:xfrm>
          <a:prstGeom prst="line">
            <a:avLst/>
          </a:prstGeom>
          <a:noFill/>
          <a:ln w="28575" cmpd="sng">
            <a:solidFill>
              <a:schemeClr val="accent6"/>
            </a:solidFill>
            <a:round/>
            <a:headEnd type="none" w="med" len="med"/>
            <a:tailEnd type="non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Rounded Rectangle 14">
            <a:extLst>
              <a:ext uri="{FF2B5EF4-FFF2-40B4-BE49-F238E27FC236}">
                <a16:creationId xmlns:a16="http://schemas.microsoft.com/office/drawing/2014/main" id="{AE8FA718-648A-534A-77AD-8F6E42AD82FB}"/>
              </a:ext>
            </a:extLst>
          </p:cNvPr>
          <p:cNvSpPr/>
          <p:nvPr/>
        </p:nvSpPr>
        <p:spPr>
          <a:xfrm>
            <a:off x="1199456" y="4303606"/>
            <a:ext cx="2988000" cy="1116000"/>
          </a:xfrm>
          <a:prstGeom prst="roundRect">
            <a:avLst>
              <a:gd name="adj" fmla="val 9253"/>
            </a:avLst>
          </a:prstGeom>
          <a:solidFill>
            <a:schemeClr val="accent6"/>
          </a:solidFill>
          <a:ln>
            <a:solidFill>
              <a:schemeClr val="accent6"/>
            </a:solid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marL="0" marR="0" lvl="0" indent="0" algn="l" defTabSz="457200" rtl="0" eaLnBrk="1" fontAlgn="auto" latinLnBrk="0" hangingPunct="1">
              <a:lnSpc>
                <a:spcPct val="90000"/>
              </a:lnSpc>
              <a:spcBef>
                <a:spcPts val="0"/>
              </a:spcBef>
              <a:spcAft>
                <a:spcPts val="300"/>
              </a:spcAft>
              <a:buClr>
                <a:schemeClr val="bg1"/>
              </a:buClr>
              <a:buSzTx/>
              <a:buFontTx/>
              <a:buNone/>
              <a:tabLst/>
              <a:defRPr/>
            </a:pPr>
            <a:r>
              <a:rPr kumimoji="0" lang="en-GB" sz="1200" b="1" i="0" u="none" strike="noStrike" kern="1200" cap="none" spc="0" normalizeH="0" baseline="0" dirty="0">
                <a:ln>
                  <a:noFill/>
                </a:ln>
                <a:solidFill>
                  <a:schemeClr val="bg1"/>
                </a:solidFill>
                <a:effectLst/>
                <a:uLnTx/>
                <a:uFillTx/>
                <a:latin typeface="Arial" panose="020B0604020202020204" pitchFamily="34" charset="0"/>
                <a:ea typeface="ＭＳ Ｐゴシック" charset="-128"/>
                <a:cs typeface="Arial" panose="020B0604020202020204" pitchFamily="34" charset="0"/>
              </a:rPr>
              <a:t>Stratification factors:</a:t>
            </a:r>
          </a:p>
          <a:p>
            <a:pPr marL="174625" marR="0" lvl="0" indent="-174625" algn="l" defTabSz="457200" rtl="0" eaLnBrk="1" fontAlgn="auto" latinLnBrk="0" hangingPunct="1">
              <a:lnSpc>
                <a:spcPct val="90000"/>
              </a:lnSpc>
              <a:spcBef>
                <a:spcPts val="0"/>
              </a:spcBef>
              <a:spcAft>
                <a:spcPts val="300"/>
              </a:spcAft>
              <a:buClr>
                <a:schemeClr val="bg1"/>
              </a:buClr>
              <a:buSzTx/>
              <a:buFont typeface="Arial"/>
              <a:buChar char="•"/>
              <a:tabLst/>
              <a:defRPr/>
            </a:pPr>
            <a:r>
              <a:rPr kumimoji="0" lang="en-GB" sz="1200" i="0" u="none" strike="noStrike" kern="1200" cap="none" spc="0" normalizeH="0" baseline="0" dirty="0">
                <a:ln>
                  <a:noFill/>
                </a:ln>
                <a:solidFill>
                  <a:schemeClr val="bg1"/>
                </a:solidFill>
                <a:effectLst/>
                <a:uLnTx/>
                <a:uFillTx/>
                <a:latin typeface="Arial" panose="020B0604020202020204" pitchFamily="34" charset="0"/>
                <a:ea typeface="ＭＳ Ｐゴシック" charset="-128"/>
                <a:cs typeface="Arial" panose="020B0604020202020204" pitchFamily="34" charset="0"/>
              </a:rPr>
              <a:t>Geographic region: Western Europe and North America vs rest of the world</a:t>
            </a:r>
          </a:p>
          <a:p>
            <a:pPr marL="174625" marR="0" lvl="0" indent="-174625" algn="l" defTabSz="457200" rtl="0" eaLnBrk="1" fontAlgn="auto" latinLnBrk="0" hangingPunct="1">
              <a:lnSpc>
                <a:spcPct val="90000"/>
              </a:lnSpc>
              <a:spcBef>
                <a:spcPts val="0"/>
              </a:spcBef>
              <a:spcAft>
                <a:spcPts val="300"/>
              </a:spcAft>
              <a:buClr>
                <a:schemeClr val="bg1"/>
              </a:buClr>
              <a:buSzTx/>
              <a:buFont typeface="Arial"/>
              <a:buChar char="•"/>
              <a:tabLst/>
              <a:defRPr/>
            </a:pPr>
            <a:r>
              <a:rPr lang="en-GB" sz="1200" dirty="0">
                <a:solidFill>
                  <a:schemeClr val="bg1"/>
                </a:solidFill>
                <a:latin typeface="Arial" panose="020B0604020202020204" pitchFamily="34" charset="0"/>
                <a:ea typeface="ＭＳ Ｐゴシック" charset="-128"/>
                <a:cs typeface="Arial" panose="020B0604020202020204" pitchFamily="34" charset="0"/>
              </a:rPr>
              <a:t>MSKCC risk category: favourable, intermediate or poor</a:t>
            </a:r>
          </a:p>
        </p:txBody>
      </p:sp>
      <p:sp>
        <p:nvSpPr>
          <p:cNvPr id="20" name="Rounded Rectangle 14">
            <a:extLst>
              <a:ext uri="{FF2B5EF4-FFF2-40B4-BE49-F238E27FC236}">
                <a16:creationId xmlns:a16="http://schemas.microsoft.com/office/drawing/2014/main" id="{941F7BD8-38DB-8264-635B-CEA7AB9D0265}"/>
              </a:ext>
            </a:extLst>
          </p:cNvPr>
          <p:cNvSpPr/>
          <p:nvPr/>
        </p:nvSpPr>
        <p:spPr>
          <a:xfrm>
            <a:off x="1199456" y="2641723"/>
            <a:ext cx="2988000" cy="1512000"/>
          </a:xfrm>
          <a:prstGeom prst="roundRect">
            <a:avLst>
              <a:gd name="adj" fmla="val 9253"/>
            </a:avLst>
          </a:prstGeom>
          <a:solidFill>
            <a:schemeClr val="bg1"/>
          </a:solidFill>
          <a:ln>
            <a:solidFill>
              <a:schemeClr val="accent6"/>
            </a:solid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marL="0" marR="0" lvl="0" indent="0" algn="l" defTabSz="457200" rtl="0" eaLnBrk="1" fontAlgn="auto" latinLnBrk="0" hangingPunct="1">
              <a:spcBef>
                <a:spcPts val="0"/>
              </a:spcBef>
              <a:spcAft>
                <a:spcPts val="300"/>
              </a:spcAft>
              <a:buClr>
                <a:srgbClr val="03C74F"/>
              </a:buClr>
              <a:buSzTx/>
              <a:buFontTx/>
              <a:buNone/>
              <a:tabLst/>
              <a:defRPr/>
            </a:pPr>
            <a:r>
              <a:rPr kumimoji="0" lang="en-GB" sz="1200" b="1" i="0" u="none" strike="noStrike" kern="1200" cap="none" spc="0" normalizeH="0" baseline="0" dirty="0">
                <a:ln>
                  <a:noFill/>
                </a:ln>
                <a:solidFill>
                  <a:schemeClr val="accent1"/>
                </a:solidFill>
                <a:effectLst/>
                <a:uLnTx/>
                <a:uFillTx/>
                <a:latin typeface="Arial" panose="020B0604020202020204" pitchFamily="34" charset="0"/>
                <a:ea typeface="ＭＳ Ｐゴシック" charset="-128"/>
                <a:cs typeface="Arial" panose="020B0604020202020204" pitchFamily="34" charset="0"/>
              </a:rPr>
              <a:t>Key eligibility criteria:</a:t>
            </a:r>
          </a:p>
          <a:p>
            <a:pPr marL="174625" marR="0" lvl="0" indent="-174625" algn="l" defTabSz="457200" rtl="0" eaLnBrk="1" fontAlgn="auto" latinLnBrk="0" hangingPunct="1">
              <a:spcBef>
                <a:spcPts val="0"/>
              </a:spcBef>
              <a:spcAft>
                <a:spcPts val="300"/>
              </a:spcAft>
              <a:buClr>
                <a:schemeClr val="accent1"/>
              </a:buClr>
              <a:buSzTx/>
              <a:buFont typeface="Arial"/>
              <a:buChar char="•"/>
              <a:tabLst/>
              <a:defRPr/>
            </a:pPr>
            <a:r>
              <a:rPr kumimoji="0" lang="en-GB" sz="1200" b="0" i="0" u="none" strike="noStrike" kern="1200" cap="none" spc="0" normalizeH="0" baseline="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Advanced clear-cell RCC</a:t>
            </a:r>
          </a:p>
          <a:p>
            <a:pPr marL="174625" marR="0" lvl="0" indent="-174625" algn="l" defTabSz="457200" rtl="0" eaLnBrk="1" fontAlgn="auto" latinLnBrk="0" hangingPunct="1">
              <a:spcBef>
                <a:spcPts val="0"/>
              </a:spcBef>
              <a:spcAft>
                <a:spcPts val="300"/>
              </a:spcAft>
              <a:buClr>
                <a:schemeClr val="accent1"/>
              </a:buClr>
              <a:buSzTx/>
              <a:buFont typeface="Arial"/>
              <a:buChar char="•"/>
              <a:tabLst/>
              <a:defRPr/>
            </a:pPr>
            <a:r>
              <a:rPr lang="en-GB" sz="1200" dirty="0">
                <a:solidFill>
                  <a:srgbClr val="000000"/>
                </a:solidFill>
                <a:latin typeface="Arial" panose="020B0604020202020204" pitchFamily="34" charset="0"/>
                <a:ea typeface="ＭＳ Ｐゴシック" charset="-128"/>
                <a:cs typeface="Arial" panose="020B0604020202020204" pitchFamily="34" charset="0"/>
              </a:rPr>
              <a:t>Treatment-naïve</a:t>
            </a:r>
          </a:p>
          <a:p>
            <a:pPr marL="174625" marR="0" lvl="0" indent="-174625" algn="l" defTabSz="457200" rtl="0" eaLnBrk="1" fontAlgn="auto" latinLnBrk="0" hangingPunct="1">
              <a:spcBef>
                <a:spcPts val="0"/>
              </a:spcBef>
              <a:spcAft>
                <a:spcPts val="300"/>
              </a:spcAft>
              <a:buClr>
                <a:schemeClr val="accent1"/>
              </a:buClr>
              <a:buSzTx/>
              <a:buFont typeface="Arial"/>
              <a:buChar char="•"/>
              <a:tabLst/>
              <a:defRPr/>
            </a:pPr>
            <a:r>
              <a:rPr kumimoji="0" lang="en-GB" sz="1200" b="0" i="0" u="none" strike="noStrike" kern="1200" cap="none" spc="0" normalizeH="0" baseline="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Karnofs</a:t>
            </a:r>
            <a:r>
              <a:rPr lang="en-GB" sz="1200" dirty="0">
                <a:solidFill>
                  <a:srgbClr val="000000"/>
                </a:solidFill>
                <a:latin typeface="Arial" panose="020B0604020202020204" pitchFamily="34" charset="0"/>
                <a:ea typeface="ＭＳ Ｐゴシック" charset="-128"/>
                <a:cs typeface="Arial" panose="020B0604020202020204" pitchFamily="34" charset="0"/>
              </a:rPr>
              <a:t>ky performance status ≥70</a:t>
            </a:r>
          </a:p>
          <a:p>
            <a:pPr marL="174625" marR="0" lvl="0" indent="-174625" algn="l" defTabSz="457200" rtl="0" eaLnBrk="1" fontAlgn="auto" latinLnBrk="0" hangingPunct="1">
              <a:spcBef>
                <a:spcPts val="0"/>
              </a:spcBef>
              <a:spcAft>
                <a:spcPts val="300"/>
              </a:spcAft>
              <a:buClr>
                <a:schemeClr val="accent1"/>
              </a:buClr>
              <a:buSzTx/>
              <a:buFont typeface="Arial"/>
              <a:buChar char="•"/>
              <a:tabLst/>
              <a:defRPr/>
            </a:pPr>
            <a:r>
              <a:rPr kumimoji="0" lang="en-GB" sz="1200" b="0" i="0" u="none" strike="noStrike" kern="1200" cap="none" spc="0" normalizeH="0" baseline="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Measurable disease</a:t>
            </a:r>
          </a:p>
          <a:p>
            <a:pPr marL="174625" marR="0" lvl="0" indent="-174625" algn="l" defTabSz="457200" rtl="0" eaLnBrk="1" fontAlgn="auto" latinLnBrk="0" hangingPunct="1">
              <a:spcBef>
                <a:spcPts val="0"/>
              </a:spcBef>
              <a:spcAft>
                <a:spcPts val="300"/>
              </a:spcAft>
              <a:buClr>
                <a:schemeClr val="accent1"/>
              </a:buClr>
              <a:buSzTx/>
              <a:buFont typeface="Arial"/>
              <a:buChar char="•"/>
              <a:tabLst/>
              <a:defRPr/>
            </a:pPr>
            <a:r>
              <a:rPr lang="en-GB" sz="1200" dirty="0">
                <a:solidFill>
                  <a:srgbClr val="000000"/>
                </a:solidFill>
                <a:latin typeface="Arial" panose="020B0604020202020204" pitchFamily="34" charset="0"/>
                <a:ea typeface="ＭＳ Ｐゴシック" charset="-128"/>
                <a:cs typeface="Arial" panose="020B0604020202020204" pitchFamily="34" charset="0"/>
              </a:rPr>
              <a:t>Adequate organ function</a:t>
            </a:r>
            <a:endParaRPr kumimoji="0" lang="en-GB" sz="1100" b="0" i="0" u="none" strike="noStrike" kern="1200" cap="none" spc="0" normalizeH="0" baseline="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5" name="TextBox 4">
            <a:extLst>
              <a:ext uri="{FF2B5EF4-FFF2-40B4-BE49-F238E27FC236}">
                <a16:creationId xmlns:a16="http://schemas.microsoft.com/office/drawing/2014/main" id="{F21A5EE2-6743-D929-A7F2-A3F2228FA2B6}"/>
              </a:ext>
            </a:extLst>
          </p:cNvPr>
          <p:cNvSpPr txBox="1"/>
          <p:nvPr/>
        </p:nvSpPr>
        <p:spPr>
          <a:xfrm>
            <a:off x="8382175" y="5279061"/>
            <a:ext cx="2836588" cy="369332"/>
          </a:xfrm>
          <a:prstGeom prst="rect">
            <a:avLst/>
          </a:prstGeom>
          <a:noFill/>
        </p:spPr>
        <p:txBody>
          <a:bodyPr wrap="square" lIns="0" tIns="0" rIns="0" bIns="0" rtlCol="0">
            <a:spAutoFit/>
          </a:bodyPr>
          <a:lstStyle/>
          <a:p>
            <a:pPr algn="l"/>
            <a:r>
              <a:rPr lang="en-US" sz="1200" dirty="0" err="1">
                <a:latin typeface="Arial" panose="020B0604020202020204" pitchFamily="34" charset="0"/>
                <a:cs typeface="Arial" panose="020B0604020202020204" pitchFamily="34" charset="0"/>
              </a:rPr>
              <a:t>Tumour</a:t>
            </a:r>
            <a:r>
              <a:rPr lang="en-US" sz="1200" dirty="0">
                <a:latin typeface="Arial" panose="020B0604020202020204" pitchFamily="34" charset="0"/>
                <a:cs typeface="Arial" panose="020B0604020202020204" pitchFamily="34" charset="0"/>
              </a:rPr>
              <a:t> assessments were performed by an IRC and assessed via RECIST v1.1</a:t>
            </a:r>
            <a:endParaRPr lang="en-GB" sz="1200" dirty="0">
              <a:latin typeface="Arial" panose="020B0604020202020204" pitchFamily="34" charset="0"/>
              <a:ea typeface="Aileron" charset="0"/>
              <a:cs typeface="Arial" panose="020B0604020202020204" pitchFamily="34" charset="0"/>
            </a:endParaRPr>
          </a:p>
        </p:txBody>
      </p:sp>
    </p:spTree>
    <p:extLst>
      <p:ext uri="{BB962C8B-B14F-4D97-AF65-F5344CB8AC3E}">
        <p14:creationId xmlns:p14="http://schemas.microsoft.com/office/powerpoint/2010/main" val="358679132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0963199" cy="864000"/>
          </a:xfrm>
        </p:spPr>
        <p:txBody>
          <a:bodyPr/>
          <a:lstStyle/>
          <a:p>
            <a:r>
              <a:rPr lang="en-GB" dirty="0"/>
              <a:t>clear: EFFICACY RESULTS</a:t>
            </a:r>
          </a:p>
        </p:txBody>
      </p:sp>
      <p:sp>
        <p:nvSpPr>
          <p:cNvPr id="99" name="Content Placeholder 98">
            <a:extLst>
              <a:ext uri="{FF2B5EF4-FFF2-40B4-BE49-F238E27FC236}">
                <a16:creationId xmlns:a16="http://schemas.microsoft.com/office/drawing/2014/main" id="{0DD921ED-A2E4-672B-3AF5-034BFEE3AFA4}"/>
              </a:ext>
            </a:extLst>
          </p:cNvPr>
          <p:cNvSpPr>
            <a:spLocks noGrp="1"/>
          </p:cNvSpPr>
          <p:nvPr>
            <p:ph sz="quarter" idx="15"/>
          </p:nvPr>
        </p:nvSpPr>
        <p:spPr>
          <a:xfrm>
            <a:off x="620713" y="6309320"/>
            <a:ext cx="10731872" cy="365125"/>
          </a:xfrm>
        </p:spPr>
        <p:txBody>
          <a:bodyPr/>
          <a:lstStyle/>
          <a:p>
            <a:r>
              <a:rPr lang="en-GB" sz="1100" b="0" i="0" dirty="0">
                <a:solidFill>
                  <a:schemeClr val="tx2"/>
                </a:solidFill>
                <a:effectLst/>
              </a:rPr>
              <a:t>CI, confidence interval; CR, complete response; DoR, duration of response; HR, hazard ratio; IQR, inter-quartile range; len, lenvatinib; </a:t>
            </a:r>
            <a:r>
              <a:rPr lang="en-GB" sz="1100" dirty="0">
                <a:solidFill>
                  <a:schemeClr val="tx2"/>
                </a:solidFill>
              </a:rPr>
              <a:t>mo, months; NE, not evaluable; ORR, objective response rate; </a:t>
            </a:r>
            <a:r>
              <a:rPr lang="en-GB" sz="1100" b="0" i="0" dirty="0">
                <a:solidFill>
                  <a:schemeClr val="tx2"/>
                </a:solidFill>
                <a:effectLst/>
              </a:rPr>
              <a:t>OS, overall survival; pembro, pembrolizumab; PFS, progression-free survival; </a:t>
            </a:r>
            <a:r>
              <a:rPr lang="en-GB" sz="1100" dirty="0">
                <a:solidFill>
                  <a:schemeClr val="tx2"/>
                </a:solidFill>
              </a:rPr>
              <a:t>s</a:t>
            </a:r>
            <a:r>
              <a:rPr lang="en-GB" sz="1100" b="0" i="0" dirty="0">
                <a:solidFill>
                  <a:schemeClr val="tx2"/>
                </a:solidFill>
                <a:effectLst/>
              </a:rPr>
              <a:t>un, sunitinib</a:t>
            </a:r>
          </a:p>
          <a:p>
            <a:r>
              <a:rPr lang="en-GB" sz="1100" b="0" i="0" dirty="0">
                <a:solidFill>
                  <a:schemeClr val="tx2"/>
                </a:solidFill>
                <a:effectLst/>
              </a:rPr>
              <a:t>Motzer R, et al. J Clin </a:t>
            </a:r>
            <a:r>
              <a:rPr lang="en-GB" sz="1100" dirty="0">
                <a:solidFill>
                  <a:schemeClr val="tx2"/>
                </a:solidFill>
              </a:rPr>
              <a:t>Oncol 2023;41 (</a:t>
            </a:r>
            <a:r>
              <a:rPr lang="en-GB" sz="1100" b="0" i="0" dirty="0">
                <a:solidFill>
                  <a:schemeClr val="tx2"/>
                </a:solidFill>
                <a:effectLst/>
              </a:rPr>
              <a:t>suppl 16)</a:t>
            </a:r>
            <a:r>
              <a:rPr lang="en-GB" sz="1100" dirty="0">
                <a:solidFill>
                  <a:schemeClr val="tx2"/>
                </a:solidFill>
              </a:rPr>
              <a:t>:</a:t>
            </a:r>
            <a:r>
              <a:rPr lang="en-GB" sz="1100" b="0" i="0" dirty="0">
                <a:solidFill>
                  <a:schemeClr val="tx2"/>
                </a:solidFill>
                <a:effectLst/>
              </a:rPr>
              <a:t> abstr 4502</a:t>
            </a:r>
            <a:r>
              <a:rPr lang="en-GB" sz="1100" dirty="0">
                <a:solidFill>
                  <a:schemeClr val="tx2"/>
                </a:solidFill>
              </a:rPr>
              <a:t> </a:t>
            </a:r>
            <a:r>
              <a:rPr lang="en-GB" sz="1100" b="0" i="0" dirty="0">
                <a:solidFill>
                  <a:schemeClr val="tx2"/>
                </a:solidFill>
                <a:effectLst/>
              </a:rPr>
              <a:t>(ASCO 2023, oral presentation)</a:t>
            </a:r>
            <a:endParaRPr lang="en-GB" sz="1100" dirty="0">
              <a:solidFill>
                <a:schemeClr val="tx2"/>
              </a:solidFill>
            </a:endParaRPr>
          </a:p>
          <a:p>
            <a:endParaRPr lang="en-GB" sz="1100" dirty="0">
              <a:solidFill>
                <a:schemeClr val="tx2"/>
              </a:solidFill>
            </a:endParaRP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a:xfrm>
            <a:off x="10512491" y="6356351"/>
            <a:ext cx="1069909" cy="365125"/>
          </a:xfrm>
        </p:spPr>
        <p:txBody>
          <a:bodyPr/>
          <a:lstStyle/>
          <a:p>
            <a:fld id="{FCE43C0F-8A7B-3A4B-9DB5-B3472E36E833}" type="slidenum">
              <a:rPr lang="en-GB" smtClean="0"/>
              <a:pPr/>
              <a:t>19</a:t>
            </a:fld>
            <a:endParaRPr lang="en-GB" dirty="0"/>
          </a:p>
        </p:txBody>
      </p:sp>
      <p:sp>
        <p:nvSpPr>
          <p:cNvPr id="5" name="TextBox 4">
            <a:extLst>
              <a:ext uri="{FF2B5EF4-FFF2-40B4-BE49-F238E27FC236}">
                <a16:creationId xmlns:a16="http://schemas.microsoft.com/office/drawing/2014/main" id="{9B62F94D-039B-BF80-CBEF-ACF34E0CE6CB}"/>
              </a:ext>
            </a:extLst>
          </p:cNvPr>
          <p:cNvSpPr txBox="1"/>
          <p:nvPr/>
        </p:nvSpPr>
        <p:spPr>
          <a:xfrm>
            <a:off x="7951068" y="1196752"/>
            <a:ext cx="3096344" cy="400110"/>
          </a:xfrm>
          <a:prstGeom prst="rect">
            <a:avLst/>
          </a:prstGeom>
          <a:noFill/>
        </p:spPr>
        <p:txBody>
          <a:bodyPr wrap="square" rtlCol="0">
            <a:spAutoFit/>
          </a:bodyPr>
          <a:lstStyle/>
          <a:p>
            <a:pPr algn="ctr"/>
            <a:r>
              <a:rPr lang="en-GB" sz="2000" b="1" dirty="0">
                <a:solidFill>
                  <a:schemeClr val="accent1"/>
                </a:solidFill>
                <a:latin typeface="Arial" panose="020B0604020202020204" pitchFamily="34" charset="0"/>
                <a:ea typeface="Aileron" charset="0"/>
                <a:cs typeface="Arial" panose="020B0604020202020204" pitchFamily="34" charset="0"/>
              </a:rPr>
              <a:t>EFFICACY SUMMARY</a:t>
            </a:r>
          </a:p>
        </p:txBody>
      </p:sp>
      <p:graphicFrame>
        <p:nvGraphicFramePr>
          <p:cNvPr id="6" name="Table 11">
            <a:extLst>
              <a:ext uri="{FF2B5EF4-FFF2-40B4-BE49-F238E27FC236}">
                <a16:creationId xmlns:a16="http://schemas.microsoft.com/office/drawing/2014/main" id="{FD801632-C5E2-227E-E05A-9380E5B333A0}"/>
              </a:ext>
            </a:extLst>
          </p:cNvPr>
          <p:cNvGraphicFramePr>
            <a:graphicFrameLocks noGrp="1"/>
          </p:cNvGraphicFramePr>
          <p:nvPr>
            <p:extLst>
              <p:ext uri="{D42A27DB-BD31-4B8C-83A1-F6EECF244321}">
                <p14:modId xmlns:p14="http://schemas.microsoft.com/office/powerpoint/2010/main" val="3050320506"/>
              </p:ext>
            </p:extLst>
          </p:nvPr>
        </p:nvGraphicFramePr>
        <p:xfrm>
          <a:off x="7389450" y="2156473"/>
          <a:ext cx="4088178" cy="1956000"/>
        </p:xfrm>
        <a:graphic>
          <a:graphicData uri="http://schemas.openxmlformats.org/drawingml/2006/table">
            <a:tbl>
              <a:tblPr firstRow="1" bandRow="1">
                <a:tableStyleId>{5C22544A-7EE6-4342-B048-85BDC9FD1C3A}</a:tableStyleId>
              </a:tblPr>
              <a:tblGrid>
                <a:gridCol w="1842138">
                  <a:extLst>
                    <a:ext uri="{9D8B030D-6E8A-4147-A177-3AD203B41FA5}">
                      <a16:colId xmlns:a16="http://schemas.microsoft.com/office/drawing/2014/main" val="3324485524"/>
                    </a:ext>
                  </a:extLst>
                </a:gridCol>
                <a:gridCol w="1123020">
                  <a:extLst>
                    <a:ext uri="{9D8B030D-6E8A-4147-A177-3AD203B41FA5}">
                      <a16:colId xmlns:a16="http://schemas.microsoft.com/office/drawing/2014/main" val="3349159230"/>
                    </a:ext>
                  </a:extLst>
                </a:gridCol>
                <a:gridCol w="1123020">
                  <a:extLst>
                    <a:ext uri="{9D8B030D-6E8A-4147-A177-3AD203B41FA5}">
                      <a16:colId xmlns:a16="http://schemas.microsoft.com/office/drawing/2014/main" val="1497032401"/>
                    </a:ext>
                  </a:extLst>
                </a:gridCol>
              </a:tblGrid>
              <a:tr h="324968">
                <a:tc>
                  <a:txBody>
                    <a:bodyPr/>
                    <a:lstStyle/>
                    <a:p>
                      <a:endParaRPr lang="en-GB" sz="1000" dirty="0">
                        <a:solidFill>
                          <a:schemeClr val="tx1"/>
                        </a:solidFill>
                        <a:latin typeface="Arial" panose="020B0604020202020204" pitchFamily="34" charset="0"/>
                        <a:cs typeface="Arial" panose="020B0604020202020204" pitchFamily="34" charset="0"/>
                      </a:endParaRPr>
                    </a:p>
                  </a:txBody>
                  <a:tcPr marL="19440" marR="19440" marT="36000" marB="36000">
                    <a:noFill/>
                  </a:tcPr>
                </a:tc>
                <a:tc>
                  <a:txBody>
                    <a:bodyPr/>
                    <a:lstStyle/>
                    <a:p>
                      <a:pPr algn="ctr"/>
                      <a:r>
                        <a:rPr lang="en-GB" sz="1000" dirty="0">
                          <a:solidFill>
                            <a:schemeClr val="bg1"/>
                          </a:solidFill>
                          <a:latin typeface="Arial" panose="020B0604020202020204" pitchFamily="34" charset="0"/>
                          <a:cs typeface="Arial" panose="020B0604020202020204" pitchFamily="34" charset="0"/>
                        </a:rPr>
                        <a:t>Len + pembro</a:t>
                      </a:r>
                    </a:p>
                    <a:p>
                      <a:pPr algn="ctr"/>
                      <a:r>
                        <a:rPr lang="en-GB" sz="1000" dirty="0">
                          <a:solidFill>
                            <a:schemeClr val="bg1"/>
                          </a:solidFill>
                          <a:latin typeface="Arial" panose="020B0604020202020204" pitchFamily="34" charset="0"/>
                          <a:cs typeface="Arial" panose="020B0604020202020204" pitchFamily="34" charset="0"/>
                        </a:rPr>
                        <a:t>(N=N55)</a:t>
                      </a:r>
                    </a:p>
                  </a:txBody>
                  <a:tcPr marL="19440" marR="19440" marT="36000" marB="36000">
                    <a:solidFill>
                      <a:schemeClr val="tx2"/>
                    </a:solidFill>
                  </a:tcPr>
                </a:tc>
                <a:tc>
                  <a:txBody>
                    <a:bodyPr/>
                    <a:lstStyle/>
                    <a:p>
                      <a:pPr algn="ctr"/>
                      <a:r>
                        <a:rPr lang="en-GB" sz="1000" dirty="0">
                          <a:solidFill>
                            <a:schemeClr val="bg1"/>
                          </a:solidFill>
                          <a:latin typeface="Arial" panose="020B0604020202020204" pitchFamily="34" charset="0"/>
                          <a:cs typeface="Arial" panose="020B0604020202020204" pitchFamily="34" charset="0"/>
                        </a:rPr>
                        <a:t>Sun</a:t>
                      </a:r>
                    </a:p>
                    <a:p>
                      <a:pPr algn="ctr"/>
                      <a:r>
                        <a:rPr lang="en-GB" sz="1000" dirty="0">
                          <a:solidFill>
                            <a:schemeClr val="bg1"/>
                          </a:solidFill>
                          <a:latin typeface="Arial" panose="020B0604020202020204" pitchFamily="34" charset="0"/>
                          <a:cs typeface="Arial" panose="020B0604020202020204" pitchFamily="34" charset="0"/>
                        </a:rPr>
                        <a:t>(N=357)</a:t>
                      </a:r>
                    </a:p>
                  </a:txBody>
                  <a:tcPr marL="19440" marR="19440" marT="36000" marB="36000"/>
                </a:tc>
                <a:extLst>
                  <a:ext uri="{0D108BD9-81ED-4DB2-BD59-A6C34878D82A}">
                    <a16:rowId xmlns:a16="http://schemas.microsoft.com/office/drawing/2014/main" val="13800148"/>
                  </a:ext>
                </a:extLst>
              </a:tr>
              <a:tr h="180625">
                <a:tc>
                  <a:txBody>
                    <a:bodyPr/>
                    <a:lstStyle/>
                    <a:p>
                      <a:r>
                        <a:rPr lang="en-GB" sz="1000" b="0" dirty="0">
                          <a:solidFill>
                            <a:schemeClr val="tx1"/>
                          </a:solidFill>
                          <a:latin typeface="Arial" panose="020B0604020202020204" pitchFamily="34" charset="0"/>
                          <a:cs typeface="Arial" panose="020B0604020202020204" pitchFamily="34" charset="0"/>
                        </a:rPr>
                        <a:t>Median follow-up</a:t>
                      </a:r>
                      <a:br>
                        <a:rPr lang="en-GB" sz="1000" b="0" dirty="0">
                          <a:solidFill>
                            <a:schemeClr val="tx1"/>
                          </a:solidFill>
                          <a:latin typeface="Arial" panose="020B0604020202020204" pitchFamily="34" charset="0"/>
                          <a:cs typeface="Arial" panose="020B0604020202020204" pitchFamily="34" charset="0"/>
                        </a:rPr>
                      </a:br>
                      <a:r>
                        <a:rPr lang="en-GB" sz="1000" b="0" dirty="0">
                          <a:solidFill>
                            <a:schemeClr val="tx1"/>
                          </a:solidFill>
                          <a:latin typeface="Arial" panose="020B0604020202020204" pitchFamily="34" charset="0"/>
                          <a:cs typeface="Arial" panose="020B0604020202020204" pitchFamily="34" charset="0"/>
                        </a:rPr>
                        <a:t>(95% CI), mo</a:t>
                      </a:r>
                    </a:p>
                  </a:txBody>
                  <a:tcPr marL="19440" marR="19440" marT="36000" marB="36000">
                    <a:solidFill>
                      <a:srgbClr val="F5EAE8"/>
                    </a:solidFill>
                  </a:tcPr>
                </a:tc>
                <a:tc>
                  <a:txBody>
                    <a:bodyPr/>
                    <a:lstStyle/>
                    <a:p>
                      <a:pPr algn="ctr"/>
                      <a:r>
                        <a:rPr lang="en-GB" sz="1000" dirty="0">
                          <a:solidFill>
                            <a:schemeClr val="tx1"/>
                          </a:solidFill>
                          <a:latin typeface="Arial" panose="020B0604020202020204" pitchFamily="34" charset="0"/>
                          <a:cs typeface="Arial" panose="020B0604020202020204" pitchFamily="34" charset="0"/>
                        </a:rPr>
                        <a:t>49.8 </a:t>
                      </a: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(48.8-50.4)</a:t>
                      </a:r>
                    </a:p>
                  </a:txBody>
                  <a:tcPr marL="19440" marR="19440" marT="36000" marB="36000">
                    <a:solidFill>
                      <a:srgbClr val="F5EAE8"/>
                    </a:solidFill>
                  </a:tcPr>
                </a:tc>
                <a:tc>
                  <a:txBody>
                    <a:bodyPr/>
                    <a:lstStyle/>
                    <a:p>
                      <a:pPr algn="ctr"/>
                      <a:r>
                        <a:rPr lang="en-GB" sz="1000" dirty="0">
                          <a:solidFill>
                            <a:schemeClr val="tx1"/>
                          </a:solidFill>
                          <a:latin typeface="Arial" panose="020B0604020202020204" pitchFamily="34" charset="0"/>
                          <a:cs typeface="Arial" panose="020B0604020202020204" pitchFamily="34" charset="0"/>
                        </a:rPr>
                        <a:t>49.4</a:t>
                      </a: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(48.1-50.1)</a:t>
                      </a:r>
                    </a:p>
                  </a:txBody>
                  <a:tcPr marL="19440" marR="19440" marT="36000" marB="36000">
                    <a:solidFill>
                      <a:srgbClr val="F5EAE8"/>
                    </a:solidFill>
                  </a:tcPr>
                </a:tc>
                <a:extLst>
                  <a:ext uri="{0D108BD9-81ED-4DB2-BD59-A6C34878D82A}">
                    <a16:rowId xmlns:a16="http://schemas.microsoft.com/office/drawing/2014/main" val="3358825199"/>
                  </a:ext>
                </a:extLst>
              </a:tr>
              <a:tr h="180625">
                <a:tc>
                  <a:txBody>
                    <a:bodyPr/>
                    <a:lstStyle/>
                    <a:p>
                      <a:r>
                        <a:rPr lang="en-GB" sz="1000" b="0" dirty="0">
                          <a:solidFill>
                            <a:schemeClr val="tx1"/>
                          </a:solidFill>
                          <a:latin typeface="Arial" panose="020B0604020202020204" pitchFamily="34" charset="0"/>
                          <a:cs typeface="Arial" panose="020B0604020202020204" pitchFamily="34" charset="0"/>
                        </a:rPr>
                        <a:t>PFS HR vs sunitinib (95% CI)</a:t>
                      </a:r>
                      <a:br>
                        <a:rPr lang="en-GB" sz="1000" b="0" dirty="0">
                          <a:solidFill>
                            <a:schemeClr val="tx1"/>
                          </a:solidFill>
                          <a:latin typeface="Arial" panose="020B0604020202020204" pitchFamily="34" charset="0"/>
                          <a:cs typeface="Arial" panose="020B0604020202020204" pitchFamily="34" charset="0"/>
                        </a:rPr>
                      </a:br>
                      <a:endParaRPr lang="en-GB" sz="1000" b="0" strike="sngStrike" dirty="0">
                        <a:solidFill>
                          <a:schemeClr val="tx1"/>
                        </a:solidFill>
                        <a:latin typeface="Arial" panose="020B0604020202020204" pitchFamily="34" charset="0"/>
                        <a:cs typeface="Arial" panose="020B0604020202020204" pitchFamily="34" charset="0"/>
                      </a:endParaRPr>
                    </a:p>
                  </a:txBody>
                  <a:tcPr marL="19440" marR="19440" marT="36000" marB="36000">
                    <a:solidFill>
                      <a:srgbClr val="F5EAE8"/>
                    </a:solidFill>
                  </a:tcPr>
                </a:tc>
                <a:tc gridSpan="2">
                  <a:txBody>
                    <a:bodyPr/>
                    <a:lstStyle/>
                    <a:p>
                      <a:pPr algn="ctr"/>
                      <a:r>
                        <a:rPr lang="en-GB" sz="1000" b="0" dirty="0">
                          <a:solidFill>
                            <a:schemeClr val="tx1"/>
                          </a:solidFill>
                          <a:latin typeface="Arial" panose="020B0604020202020204" pitchFamily="34" charset="0"/>
                          <a:cs typeface="Arial" panose="020B0604020202020204" pitchFamily="34" charset="0"/>
                        </a:rPr>
                        <a:t>0.47 (0.38-0.57);</a:t>
                      </a:r>
                    </a:p>
                    <a:p>
                      <a:pPr algn="ctr"/>
                      <a:r>
                        <a:rPr lang="en-GB" sz="1000" b="0" dirty="0">
                          <a:solidFill>
                            <a:schemeClr val="tx1"/>
                          </a:solidFill>
                          <a:latin typeface="Arial" panose="020B0604020202020204" pitchFamily="34" charset="0"/>
                          <a:cs typeface="Arial" panose="020B0604020202020204" pitchFamily="34" charset="0"/>
                        </a:rPr>
                        <a:t>p&lt;0.0001</a:t>
                      </a:r>
                      <a:r>
                        <a:rPr lang="en-GB" sz="1000" b="0" baseline="30000" dirty="0">
                          <a:solidFill>
                            <a:schemeClr val="tx1"/>
                          </a:solidFill>
                          <a:latin typeface="Arial" panose="020B0604020202020204" pitchFamily="34" charset="0"/>
                          <a:cs typeface="Arial" panose="020B0604020202020204" pitchFamily="34" charset="0"/>
                        </a:rPr>
                        <a:t>a</a:t>
                      </a:r>
                      <a:endParaRPr lang="en-GB" sz="1000" b="0" baseline="30000" dirty="0">
                        <a:solidFill>
                          <a:schemeClr val="tx1"/>
                        </a:solidFill>
                        <a:highlight>
                          <a:srgbClr val="FFFF00"/>
                        </a:highlight>
                        <a:latin typeface="Arial" panose="020B0604020202020204" pitchFamily="34" charset="0"/>
                        <a:cs typeface="Arial" panose="020B0604020202020204" pitchFamily="34" charset="0"/>
                      </a:endParaRPr>
                    </a:p>
                  </a:txBody>
                  <a:tcPr marL="19440" marR="19440" marT="36000" marB="36000">
                    <a:solidFill>
                      <a:srgbClr val="F5EAE8"/>
                    </a:solidFill>
                  </a:tcPr>
                </a:tc>
                <a:tc hMerge="1">
                  <a:txBody>
                    <a:bodyPr/>
                    <a:lstStyle/>
                    <a:p>
                      <a:pPr algn="ctr"/>
                      <a:endParaRPr lang="en-GB" sz="1000" dirty="0">
                        <a:latin typeface="Arial" panose="020B0604020202020204" pitchFamily="34" charset="0"/>
                        <a:cs typeface="Arial" panose="020B0604020202020204" pitchFamily="34" charset="0"/>
                      </a:endParaRPr>
                    </a:p>
                  </a:txBody>
                  <a:tcPr marL="19440" marR="19440" marT="36000" marB="36000">
                    <a:solidFill>
                      <a:srgbClr val="F5EAE8"/>
                    </a:solidFill>
                  </a:tcPr>
                </a:tc>
                <a:extLst>
                  <a:ext uri="{0D108BD9-81ED-4DB2-BD59-A6C34878D82A}">
                    <a16:rowId xmlns:a16="http://schemas.microsoft.com/office/drawing/2014/main" val="1969854081"/>
                  </a:ext>
                </a:extLst>
              </a:tr>
              <a:tr h="180625">
                <a:tc>
                  <a:txBody>
                    <a:bodyPr/>
                    <a:lstStyle/>
                    <a:p>
                      <a:r>
                        <a:rPr lang="en-GB" sz="1000" b="0" dirty="0">
                          <a:solidFill>
                            <a:schemeClr val="tx1"/>
                          </a:solidFill>
                          <a:latin typeface="Arial" panose="020B0604020202020204" pitchFamily="34" charset="0"/>
                          <a:cs typeface="Arial" panose="020B0604020202020204" pitchFamily="34" charset="0"/>
                        </a:rPr>
                        <a:t>PFS rate at 24/36 mo, %</a:t>
                      </a:r>
                    </a:p>
                  </a:txBody>
                  <a:tcPr marL="19440" marR="19440" marT="36000" marB="36000">
                    <a:solidFill>
                      <a:srgbClr val="F5EAE8"/>
                    </a:solidFill>
                  </a:tcPr>
                </a:tc>
                <a:tc>
                  <a:txBody>
                    <a:bodyPr/>
                    <a:lstStyle/>
                    <a:p>
                      <a:pPr algn="ctr"/>
                      <a:r>
                        <a:rPr lang="en-GB" sz="1000" b="0" dirty="0">
                          <a:solidFill>
                            <a:schemeClr val="tx1"/>
                          </a:solidFill>
                          <a:latin typeface="Arial" panose="020B0604020202020204" pitchFamily="34" charset="0"/>
                          <a:cs typeface="Arial" panose="020B0604020202020204" pitchFamily="34" charset="0"/>
                        </a:rPr>
                        <a:t>49.0/37.3</a:t>
                      </a:r>
                    </a:p>
                  </a:txBody>
                  <a:tcPr marL="19440" marR="19440" marT="36000" marB="36000">
                    <a:solidFill>
                      <a:srgbClr val="F5EAE8"/>
                    </a:solidFill>
                  </a:tcPr>
                </a:tc>
                <a:tc>
                  <a:txBody>
                    <a:bodyPr/>
                    <a:lstStyle/>
                    <a:p>
                      <a:pPr algn="ctr"/>
                      <a:r>
                        <a:rPr lang="en-GB" sz="1000" b="0" dirty="0">
                          <a:solidFill>
                            <a:schemeClr val="tx1"/>
                          </a:solidFill>
                          <a:latin typeface="Arial" panose="020B0604020202020204" pitchFamily="34" charset="0"/>
                          <a:cs typeface="Arial" panose="020B0604020202020204" pitchFamily="34" charset="0"/>
                        </a:rPr>
                        <a:t>23.4/17.6</a:t>
                      </a:r>
                    </a:p>
                  </a:txBody>
                  <a:tcPr marL="19440" marR="19440" marT="36000" marB="36000">
                    <a:solidFill>
                      <a:srgbClr val="F5EAE8"/>
                    </a:solidFill>
                  </a:tcPr>
                </a:tc>
                <a:extLst>
                  <a:ext uri="{0D108BD9-81ED-4DB2-BD59-A6C34878D82A}">
                    <a16:rowId xmlns:a16="http://schemas.microsoft.com/office/drawing/2014/main" val="2341059937"/>
                  </a:ext>
                </a:extLst>
              </a:tr>
              <a:tr h="180625">
                <a:tc>
                  <a:txBody>
                    <a:bodyPr/>
                    <a:lstStyle/>
                    <a:p>
                      <a:r>
                        <a:rPr lang="en-GB" sz="1000" b="0" dirty="0">
                          <a:solidFill>
                            <a:schemeClr val="tx1"/>
                          </a:solidFill>
                          <a:latin typeface="Arial" panose="020B0604020202020204" pitchFamily="34" charset="0"/>
                          <a:cs typeface="Arial" panose="020B0604020202020204" pitchFamily="34" charset="0"/>
                        </a:rPr>
                        <a:t>ORR (95% CI), %</a:t>
                      </a:r>
                      <a:br>
                        <a:rPr lang="en-GB" sz="1000" b="0" dirty="0">
                          <a:solidFill>
                            <a:schemeClr val="tx1"/>
                          </a:solidFill>
                          <a:latin typeface="Arial" panose="020B0604020202020204" pitchFamily="34" charset="0"/>
                          <a:cs typeface="Arial" panose="020B0604020202020204" pitchFamily="34" charset="0"/>
                        </a:rPr>
                      </a:br>
                      <a:r>
                        <a:rPr lang="en-GB" sz="1000" b="0" dirty="0">
                          <a:solidFill>
                            <a:schemeClr val="tx1"/>
                          </a:solidFill>
                          <a:latin typeface="Arial" panose="020B0604020202020204" pitchFamily="34" charset="0"/>
                          <a:cs typeface="Arial" panose="020B0604020202020204" pitchFamily="34" charset="0"/>
                        </a:rPr>
                        <a:t>CR, %</a:t>
                      </a:r>
                    </a:p>
                  </a:txBody>
                  <a:tcPr marL="19440" marR="19440" marT="36000" marB="36000">
                    <a:solidFill>
                      <a:srgbClr val="F5EAE8"/>
                    </a:solidFill>
                  </a:tcPr>
                </a:tc>
                <a:tc>
                  <a:txBody>
                    <a:bodyPr/>
                    <a:lstStyle/>
                    <a:p>
                      <a:pPr algn="ctr"/>
                      <a:r>
                        <a:rPr lang="en-GB" sz="1000" b="0" dirty="0">
                          <a:solidFill>
                            <a:schemeClr val="tx1"/>
                          </a:solidFill>
                          <a:latin typeface="Arial" panose="020B0604020202020204" pitchFamily="34" charset="0"/>
                          <a:cs typeface="Arial" panose="020B0604020202020204" pitchFamily="34" charset="0"/>
                        </a:rPr>
                        <a:t>71.3 (66.6-76.0);</a:t>
                      </a:r>
                      <a:br>
                        <a:rPr lang="en-GB" sz="1000" b="0" dirty="0">
                          <a:solidFill>
                            <a:schemeClr val="tx1"/>
                          </a:solidFill>
                          <a:latin typeface="Arial" panose="020B0604020202020204" pitchFamily="34" charset="0"/>
                          <a:cs typeface="Arial" panose="020B0604020202020204" pitchFamily="34" charset="0"/>
                        </a:rPr>
                      </a:br>
                      <a:r>
                        <a:rPr lang="en-GB" sz="1000" b="0" dirty="0">
                          <a:solidFill>
                            <a:schemeClr val="tx1"/>
                          </a:solidFill>
                          <a:latin typeface="Arial" panose="020B0604020202020204" pitchFamily="34" charset="0"/>
                          <a:cs typeface="Arial" panose="020B0604020202020204" pitchFamily="34" charset="0"/>
                        </a:rPr>
                        <a:t>18.3</a:t>
                      </a:r>
                    </a:p>
                  </a:txBody>
                  <a:tcPr marL="19440" marR="19440" marT="36000" marB="36000">
                    <a:solidFill>
                      <a:srgbClr val="F5EAE8"/>
                    </a:solidFill>
                  </a:tcPr>
                </a:tc>
                <a:tc>
                  <a:txBody>
                    <a:bodyPr/>
                    <a:lstStyle/>
                    <a:p>
                      <a:pPr algn="ctr"/>
                      <a:r>
                        <a:rPr lang="en-GB" sz="1000" b="0" dirty="0">
                          <a:solidFill>
                            <a:schemeClr val="tx1"/>
                          </a:solidFill>
                          <a:latin typeface="Arial" panose="020B0604020202020204" pitchFamily="34" charset="0"/>
                          <a:cs typeface="Arial" panose="020B0604020202020204" pitchFamily="34" charset="0"/>
                        </a:rPr>
                        <a:t>36.7 (31.7-41.7);</a:t>
                      </a:r>
                      <a:br>
                        <a:rPr lang="en-GB" sz="1000" b="0" dirty="0">
                          <a:solidFill>
                            <a:schemeClr val="tx1"/>
                          </a:solidFill>
                          <a:latin typeface="Arial" panose="020B0604020202020204" pitchFamily="34" charset="0"/>
                          <a:cs typeface="Arial" panose="020B0604020202020204" pitchFamily="34" charset="0"/>
                        </a:rPr>
                      </a:br>
                      <a:r>
                        <a:rPr lang="en-GB" sz="1000" b="0" dirty="0">
                          <a:solidFill>
                            <a:schemeClr val="tx1"/>
                          </a:solidFill>
                          <a:latin typeface="Arial" panose="020B0604020202020204" pitchFamily="34" charset="0"/>
                          <a:cs typeface="Arial" panose="020B0604020202020204" pitchFamily="34" charset="0"/>
                        </a:rPr>
                        <a:t>4.8</a:t>
                      </a:r>
                    </a:p>
                  </a:txBody>
                  <a:tcPr marL="19440" marR="19440" marT="36000" marB="36000">
                    <a:solidFill>
                      <a:srgbClr val="F5EAE8"/>
                    </a:solidFill>
                  </a:tcPr>
                </a:tc>
                <a:extLst>
                  <a:ext uri="{0D108BD9-81ED-4DB2-BD59-A6C34878D82A}">
                    <a16:rowId xmlns:a16="http://schemas.microsoft.com/office/drawing/2014/main" val="4246015899"/>
                  </a:ext>
                </a:extLst>
              </a:tr>
              <a:tr h="180625">
                <a:tc>
                  <a:txBody>
                    <a:bodyPr/>
                    <a:lstStyle/>
                    <a:p>
                      <a:r>
                        <a:rPr lang="en-GB" sz="1000" b="0" dirty="0">
                          <a:solidFill>
                            <a:schemeClr val="tx1"/>
                          </a:solidFill>
                          <a:latin typeface="Arial" panose="020B0604020202020204" pitchFamily="34" charset="0"/>
                          <a:cs typeface="Arial" panose="020B0604020202020204" pitchFamily="34" charset="0"/>
                        </a:rPr>
                        <a:t>Median DoR (95% CI), mo</a:t>
                      </a:r>
                    </a:p>
                  </a:txBody>
                  <a:tcPr marL="19440" marR="19440" marT="36000" marB="36000">
                    <a:solidFill>
                      <a:srgbClr val="F5EAE8"/>
                    </a:solidFill>
                  </a:tcPr>
                </a:tc>
                <a:tc>
                  <a:txBody>
                    <a:bodyPr/>
                    <a:lstStyle/>
                    <a:p>
                      <a:pPr algn="ctr"/>
                      <a:r>
                        <a:rPr lang="en-GB" sz="1000" b="0" dirty="0">
                          <a:solidFill>
                            <a:schemeClr val="tx1"/>
                          </a:solidFill>
                          <a:latin typeface="Arial" panose="020B0604020202020204" pitchFamily="34" charset="0"/>
                          <a:cs typeface="Arial" panose="020B0604020202020204" pitchFamily="34" charset="0"/>
                        </a:rPr>
                        <a:t>26.7 (22.8-34.6)</a:t>
                      </a:r>
                    </a:p>
                  </a:txBody>
                  <a:tcPr marL="19440" marR="19440" marT="36000" marB="36000">
                    <a:solidFill>
                      <a:srgbClr val="F5EAE8"/>
                    </a:solidFill>
                  </a:tcPr>
                </a:tc>
                <a:tc>
                  <a:txBody>
                    <a:bodyPr/>
                    <a:lstStyle/>
                    <a:p>
                      <a:pPr algn="ctr"/>
                      <a:r>
                        <a:rPr lang="en-GB" sz="1000" b="0" dirty="0">
                          <a:solidFill>
                            <a:schemeClr val="tx1"/>
                          </a:solidFill>
                          <a:latin typeface="Arial" panose="020B0604020202020204" pitchFamily="34" charset="0"/>
                          <a:cs typeface="Arial" panose="020B0604020202020204" pitchFamily="34" charset="0"/>
                        </a:rPr>
                        <a:t>14.7 (9.4-18.2)</a:t>
                      </a:r>
                    </a:p>
                  </a:txBody>
                  <a:tcPr marL="19440" marR="19440" marT="36000" marB="36000">
                    <a:solidFill>
                      <a:srgbClr val="F5EAE8"/>
                    </a:solidFill>
                  </a:tcPr>
                </a:tc>
                <a:extLst>
                  <a:ext uri="{0D108BD9-81ED-4DB2-BD59-A6C34878D82A}">
                    <a16:rowId xmlns:a16="http://schemas.microsoft.com/office/drawing/2014/main" val="3893869442"/>
                  </a:ext>
                </a:extLst>
              </a:tr>
            </a:tbl>
          </a:graphicData>
        </a:graphic>
      </p:graphicFrame>
      <p:sp>
        <p:nvSpPr>
          <p:cNvPr id="15" name="Content Placeholder 10">
            <a:extLst>
              <a:ext uri="{FF2B5EF4-FFF2-40B4-BE49-F238E27FC236}">
                <a16:creationId xmlns:a16="http://schemas.microsoft.com/office/drawing/2014/main" id="{A5BCA585-DF4B-79B7-541A-F18580F7460A}"/>
              </a:ext>
            </a:extLst>
          </p:cNvPr>
          <p:cNvSpPr txBox="1">
            <a:spLocks/>
          </p:cNvSpPr>
          <p:nvPr/>
        </p:nvSpPr>
        <p:spPr>
          <a:xfrm>
            <a:off x="620184" y="5515520"/>
            <a:ext cx="6771960" cy="505768"/>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000" dirty="0">
                <a:solidFill>
                  <a:schemeClr val="tx1"/>
                </a:solidFill>
              </a:rPr>
              <a:t>At median OS follow-up time of </a:t>
            </a:r>
            <a:r>
              <a:rPr lang="en-GB" sz="1000" b="1" dirty="0">
                <a:solidFill>
                  <a:schemeClr val="tx1"/>
                </a:solidFill>
              </a:rPr>
              <a:t>49.8 months </a:t>
            </a:r>
            <a:r>
              <a:rPr lang="en-GB" sz="1000" dirty="0">
                <a:solidFill>
                  <a:schemeClr val="tx1"/>
                </a:solidFill>
              </a:rPr>
              <a:t>(IQR: 41.4-53.1) in the lenvatinib plus pembrolizumab group and </a:t>
            </a:r>
            <a:r>
              <a:rPr lang="en-GB" sz="1000" b="1" dirty="0">
                <a:solidFill>
                  <a:schemeClr val="tx1"/>
                </a:solidFill>
              </a:rPr>
              <a:t>49.4 months </a:t>
            </a:r>
            <a:r>
              <a:rPr lang="en-GB" sz="1000" dirty="0">
                <a:solidFill>
                  <a:schemeClr val="tx1"/>
                </a:solidFill>
              </a:rPr>
              <a:t>(IQR: 41.6-52.8) in the sunitinib group</a:t>
            </a:r>
          </a:p>
        </p:txBody>
      </p:sp>
      <p:sp>
        <p:nvSpPr>
          <p:cNvPr id="16" name="TextBox 15">
            <a:extLst>
              <a:ext uri="{FF2B5EF4-FFF2-40B4-BE49-F238E27FC236}">
                <a16:creationId xmlns:a16="http://schemas.microsoft.com/office/drawing/2014/main" id="{7FA58D12-86BF-067D-6C62-6E24A17944F6}"/>
              </a:ext>
            </a:extLst>
          </p:cNvPr>
          <p:cNvSpPr txBox="1"/>
          <p:nvPr/>
        </p:nvSpPr>
        <p:spPr>
          <a:xfrm>
            <a:off x="1083063" y="1923366"/>
            <a:ext cx="195567"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1.0</a:t>
            </a:r>
          </a:p>
        </p:txBody>
      </p:sp>
      <p:sp>
        <p:nvSpPr>
          <p:cNvPr id="17" name="TextBox 16">
            <a:extLst>
              <a:ext uri="{FF2B5EF4-FFF2-40B4-BE49-F238E27FC236}">
                <a16:creationId xmlns:a16="http://schemas.microsoft.com/office/drawing/2014/main" id="{1F6F64F9-2C75-B73E-9F0C-3D3195DF85C7}"/>
              </a:ext>
            </a:extLst>
          </p:cNvPr>
          <p:cNvSpPr txBox="1"/>
          <p:nvPr/>
        </p:nvSpPr>
        <p:spPr>
          <a:xfrm rot="16200000">
            <a:off x="164423" y="3176528"/>
            <a:ext cx="1429879" cy="184666"/>
          </a:xfrm>
          <a:prstGeom prst="rect">
            <a:avLst/>
          </a:prstGeom>
          <a:noFill/>
        </p:spPr>
        <p:txBody>
          <a:bodyPr wrap="non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Survival probability</a:t>
            </a:r>
          </a:p>
        </p:txBody>
      </p:sp>
      <p:sp>
        <p:nvSpPr>
          <p:cNvPr id="18" name="TextBox 17">
            <a:extLst>
              <a:ext uri="{FF2B5EF4-FFF2-40B4-BE49-F238E27FC236}">
                <a16:creationId xmlns:a16="http://schemas.microsoft.com/office/drawing/2014/main" id="{7AF48BB3-E228-C689-8D4D-30C9F7FE0B71}"/>
              </a:ext>
            </a:extLst>
          </p:cNvPr>
          <p:cNvSpPr txBox="1"/>
          <p:nvPr/>
        </p:nvSpPr>
        <p:spPr>
          <a:xfrm>
            <a:off x="3689278" y="4876092"/>
            <a:ext cx="1058431" cy="184666"/>
          </a:xfrm>
          <a:prstGeom prst="rect">
            <a:avLst/>
          </a:prstGeom>
          <a:noFill/>
        </p:spPr>
        <p:txBody>
          <a:bodyPr wrap="non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Time (months)</a:t>
            </a:r>
          </a:p>
        </p:txBody>
      </p:sp>
      <p:cxnSp>
        <p:nvCxnSpPr>
          <p:cNvPr id="19" name="Straight Connector 18">
            <a:extLst>
              <a:ext uri="{FF2B5EF4-FFF2-40B4-BE49-F238E27FC236}">
                <a16:creationId xmlns:a16="http://schemas.microsoft.com/office/drawing/2014/main" id="{D8F0A6AE-E3DA-DF69-2C7F-3F826977A42B}"/>
              </a:ext>
            </a:extLst>
          </p:cNvPr>
          <p:cNvCxnSpPr>
            <a:cxnSpLocks/>
          </p:cNvCxnSpPr>
          <p:nvPr/>
        </p:nvCxnSpPr>
        <p:spPr>
          <a:xfrm>
            <a:off x="1330006" y="2015739"/>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13B43A0B-D19D-B6DC-4170-1DA3B12F53F2}"/>
              </a:ext>
            </a:extLst>
          </p:cNvPr>
          <p:cNvCxnSpPr>
            <a:cxnSpLocks/>
          </p:cNvCxnSpPr>
          <p:nvPr/>
        </p:nvCxnSpPr>
        <p:spPr>
          <a:xfrm flipV="1">
            <a:off x="1405822" y="2015739"/>
            <a:ext cx="0" cy="254250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A6AC2727-3EC9-2EA8-7B29-A38EBA5E6B84}"/>
              </a:ext>
            </a:extLst>
          </p:cNvPr>
          <p:cNvSpPr txBox="1"/>
          <p:nvPr/>
        </p:nvSpPr>
        <p:spPr>
          <a:xfrm>
            <a:off x="1083063" y="2395027"/>
            <a:ext cx="195567"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0.8</a:t>
            </a:r>
          </a:p>
        </p:txBody>
      </p:sp>
      <p:cxnSp>
        <p:nvCxnSpPr>
          <p:cNvPr id="22" name="Straight Connector 21">
            <a:extLst>
              <a:ext uri="{FF2B5EF4-FFF2-40B4-BE49-F238E27FC236}">
                <a16:creationId xmlns:a16="http://schemas.microsoft.com/office/drawing/2014/main" id="{486BE53D-3C35-9B62-AD3E-53746327AE8A}"/>
              </a:ext>
            </a:extLst>
          </p:cNvPr>
          <p:cNvCxnSpPr>
            <a:cxnSpLocks/>
          </p:cNvCxnSpPr>
          <p:nvPr/>
        </p:nvCxnSpPr>
        <p:spPr>
          <a:xfrm>
            <a:off x="1330006" y="2487400"/>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DB61D9EE-C0A6-3479-8BA6-8F684455C463}"/>
              </a:ext>
            </a:extLst>
          </p:cNvPr>
          <p:cNvSpPr txBox="1"/>
          <p:nvPr/>
        </p:nvSpPr>
        <p:spPr>
          <a:xfrm>
            <a:off x="1083063" y="2876293"/>
            <a:ext cx="195567"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0.6</a:t>
            </a:r>
          </a:p>
        </p:txBody>
      </p:sp>
      <p:cxnSp>
        <p:nvCxnSpPr>
          <p:cNvPr id="24" name="Straight Connector 23">
            <a:extLst>
              <a:ext uri="{FF2B5EF4-FFF2-40B4-BE49-F238E27FC236}">
                <a16:creationId xmlns:a16="http://schemas.microsoft.com/office/drawing/2014/main" id="{58C98C59-2590-B5B9-AFF7-6881442D1DD2}"/>
              </a:ext>
            </a:extLst>
          </p:cNvPr>
          <p:cNvCxnSpPr>
            <a:cxnSpLocks/>
          </p:cNvCxnSpPr>
          <p:nvPr/>
        </p:nvCxnSpPr>
        <p:spPr>
          <a:xfrm>
            <a:off x="1330006" y="2968666"/>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28428C91-DFCB-1852-D748-F52494E00ECF}"/>
              </a:ext>
            </a:extLst>
          </p:cNvPr>
          <p:cNvSpPr txBox="1"/>
          <p:nvPr/>
        </p:nvSpPr>
        <p:spPr>
          <a:xfrm>
            <a:off x="1083063" y="3356213"/>
            <a:ext cx="195567"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0.4</a:t>
            </a:r>
          </a:p>
        </p:txBody>
      </p:sp>
      <p:cxnSp>
        <p:nvCxnSpPr>
          <p:cNvPr id="26" name="Straight Connector 25">
            <a:extLst>
              <a:ext uri="{FF2B5EF4-FFF2-40B4-BE49-F238E27FC236}">
                <a16:creationId xmlns:a16="http://schemas.microsoft.com/office/drawing/2014/main" id="{74FB96F3-77BE-9EAA-CD58-B44B1714E638}"/>
              </a:ext>
            </a:extLst>
          </p:cNvPr>
          <p:cNvCxnSpPr>
            <a:cxnSpLocks/>
          </p:cNvCxnSpPr>
          <p:nvPr/>
        </p:nvCxnSpPr>
        <p:spPr>
          <a:xfrm>
            <a:off x="1330006" y="3448586"/>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4A3599F9-8F36-8844-7CD0-95155AFA2855}"/>
              </a:ext>
            </a:extLst>
          </p:cNvPr>
          <p:cNvSpPr txBox="1"/>
          <p:nvPr/>
        </p:nvSpPr>
        <p:spPr>
          <a:xfrm>
            <a:off x="1083063" y="4074829"/>
            <a:ext cx="195567"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0.1</a:t>
            </a:r>
          </a:p>
        </p:txBody>
      </p:sp>
      <p:cxnSp>
        <p:nvCxnSpPr>
          <p:cNvPr id="28" name="Straight Connector 27">
            <a:extLst>
              <a:ext uri="{FF2B5EF4-FFF2-40B4-BE49-F238E27FC236}">
                <a16:creationId xmlns:a16="http://schemas.microsoft.com/office/drawing/2014/main" id="{D55BD776-8A4D-6739-117F-7A8FD12E5F6A}"/>
              </a:ext>
            </a:extLst>
          </p:cNvPr>
          <p:cNvCxnSpPr>
            <a:cxnSpLocks/>
          </p:cNvCxnSpPr>
          <p:nvPr/>
        </p:nvCxnSpPr>
        <p:spPr>
          <a:xfrm>
            <a:off x="1330006" y="4167202"/>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30FC3D34-7AA3-DBF7-B1AE-DB4E0F4BD4CD}"/>
              </a:ext>
            </a:extLst>
          </p:cNvPr>
          <p:cNvSpPr txBox="1"/>
          <p:nvPr/>
        </p:nvSpPr>
        <p:spPr>
          <a:xfrm>
            <a:off x="1200082" y="4314796"/>
            <a:ext cx="78548"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0</a:t>
            </a:r>
          </a:p>
        </p:txBody>
      </p:sp>
      <p:cxnSp>
        <p:nvCxnSpPr>
          <p:cNvPr id="30" name="Straight Connector 29">
            <a:extLst>
              <a:ext uri="{FF2B5EF4-FFF2-40B4-BE49-F238E27FC236}">
                <a16:creationId xmlns:a16="http://schemas.microsoft.com/office/drawing/2014/main" id="{AAD66BC8-8320-930B-8834-3E7AD2D2D045}"/>
              </a:ext>
            </a:extLst>
          </p:cNvPr>
          <p:cNvCxnSpPr>
            <a:cxnSpLocks/>
          </p:cNvCxnSpPr>
          <p:nvPr/>
        </p:nvCxnSpPr>
        <p:spPr>
          <a:xfrm>
            <a:off x="1330006" y="4402684"/>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E67473C-5D7D-3BAA-B9BE-6185AC46EBA3}"/>
              </a:ext>
            </a:extLst>
          </p:cNvPr>
          <p:cNvCxnSpPr>
            <a:cxnSpLocks/>
          </p:cNvCxnSpPr>
          <p:nvPr/>
        </p:nvCxnSpPr>
        <p:spPr>
          <a:xfrm rot="16200000">
            <a:off x="1492785" y="4592883"/>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21977059-EC2B-3707-D383-794509B0DEF5}"/>
              </a:ext>
            </a:extLst>
          </p:cNvPr>
          <p:cNvCxnSpPr>
            <a:cxnSpLocks/>
          </p:cNvCxnSpPr>
          <p:nvPr/>
        </p:nvCxnSpPr>
        <p:spPr>
          <a:xfrm>
            <a:off x="1399856" y="4554565"/>
            <a:ext cx="570425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2311285E-1A2E-4BE3-488A-87E2E1C7053C}"/>
              </a:ext>
            </a:extLst>
          </p:cNvPr>
          <p:cNvSpPr txBox="1"/>
          <p:nvPr/>
        </p:nvSpPr>
        <p:spPr>
          <a:xfrm>
            <a:off x="1495676" y="4662905"/>
            <a:ext cx="78548"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0</a:t>
            </a:r>
          </a:p>
        </p:txBody>
      </p:sp>
      <p:cxnSp>
        <p:nvCxnSpPr>
          <p:cNvPr id="34" name="Straight Connector 33">
            <a:extLst>
              <a:ext uri="{FF2B5EF4-FFF2-40B4-BE49-F238E27FC236}">
                <a16:creationId xmlns:a16="http://schemas.microsoft.com/office/drawing/2014/main" id="{8EFD9BDC-97C0-FD3B-9754-91F8EAEC5769}"/>
              </a:ext>
            </a:extLst>
          </p:cNvPr>
          <p:cNvCxnSpPr>
            <a:cxnSpLocks/>
          </p:cNvCxnSpPr>
          <p:nvPr/>
        </p:nvCxnSpPr>
        <p:spPr>
          <a:xfrm rot="16200000">
            <a:off x="1990579" y="4592883"/>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BBA639FD-0716-08E4-F137-284AB4C85DDB}"/>
              </a:ext>
            </a:extLst>
          </p:cNvPr>
          <p:cNvSpPr txBox="1"/>
          <p:nvPr/>
        </p:nvSpPr>
        <p:spPr>
          <a:xfrm>
            <a:off x="1982594" y="4662905"/>
            <a:ext cx="78548"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6</a:t>
            </a:r>
          </a:p>
        </p:txBody>
      </p:sp>
      <p:cxnSp>
        <p:nvCxnSpPr>
          <p:cNvPr id="36" name="Straight Connector 35">
            <a:extLst>
              <a:ext uri="{FF2B5EF4-FFF2-40B4-BE49-F238E27FC236}">
                <a16:creationId xmlns:a16="http://schemas.microsoft.com/office/drawing/2014/main" id="{70080C28-146D-AC4A-FD92-9D8E5657B768}"/>
              </a:ext>
            </a:extLst>
          </p:cNvPr>
          <p:cNvCxnSpPr>
            <a:cxnSpLocks/>
          </p:cNvCxnSpPr>
          <p:nvPr/>
        </p:nvCxnSpPr>
        <p:spPr>
          <a:xfrm rot="16200000">
            <a:off x="2482157" y="4592883"/>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6A447FA6-2CAD-8A89-C2F2-2CC6E388E111}"/>
              </a:ext>
            </a:extLst>
          </p:cNvPr>
          <p:cNvSpPr txBox="1"/>
          <p:nvPr/>
        </p:nvSpPr>
        <p:spPr>
          <a:xfrm>
            <a:off x="2430885" y="4662905"/>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12</a:t>
            </a:r>
          </a:p>
        </p:txBody>
      </p:sp>
      <p:sp>
        <p:nvSpPr>
          <p:cNvPr id="41" name="TextBox 40">
            <a:extLst>
              <a:ext uri="{FF2B5EF4-FFF2-40B4-BE49-F238E27FC236}">
                <a16:creationId xmlns:a16="http://schemas.microsoft.com/office/drawing/2014/main" id="{1ABC62EB-503F-4CEC-DDBA-9858E7D0E376}"/>
              </a:ext>
            </a:extLst>
          </p:cNvPr>
          <p:cNvSpPr txBox="1"/>
          <p:nvPr/>
        </p:nvSpPr>
        <p:spPr>
          <a:xfrm>
            <a:off x="3428259" y="4662905"/>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24</a:t>
            </a:r>
          </a:p>
        </p:txBody>
      </p:sp>
      <p:sp>
        <p:nvSpPr>
          <p:cNvPr id="43" name="TextBox 42">
            <a:extLst>
              <a:ext uri="{FF2B5EF4-FFF2-40B4-BE49-F238E27FC236}">
                <a16:creationId xmlns:a16="http://schemas.microsoft.com/office/drawing/2014/main" id="{DBAC0C03-19D2-D205-EA5A-576509B03B73}"/>
              </a:ext>
            </a:extLst>
          </p:cNvPr>
          <p:cNvSpPr txBox="1"/>
          <p:nvPr/>
        </p:nvSpPr>
        <p:spPr>
          <a:xfrm>
            <a:off x="3941535" y="4662905"/>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30</a:t>
            </a:r>
          </a:p>
        </p:txBody>
      </p:sp>
      <p:sp>
        <p:nvSpPr>
          <p:cNvPr id="45" name="TextBox 44">
            <a:extLst>
              <a:ext uri="{FF2B5EF4-FFF2-40B4-BE49-F238E27FC236}">
                <a16:creationId xmlns:a16="http://schemas.microsoft.com/office/drawing/2014/main" id="{857EC025-031B-CC59-4420-6FB045AFD4B8}"/>
              </a:ext>
            </a:extLst>
          </p:cNvPr>
          <p:cNvSpPr txBox="1"/>
          <p:nvPr/>
        </p:nvSpPr>
        <p:spPr>
          <a:xfrm>
            <a:off x="5917430" y="4662905"/>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54</a:t>
            </a:r>
          </a:p>
        </p:txBody>
      </p:sp>
      <p:graphicFrame>
        <p:nvGraphicFramePr>
          <p:cNvPr id="48" name="Table 85">
            <a:extLst>
              <a:ext uri="{FF2B5EF4-FFF2-40B4-BE49-F238E27FC236}">
                <a16:creationId xmlns:a16="http://schemas.microsoft.com/office/drawing/2014/main" id="{E9F874F9-7961-4824-9C0C-7300C8D59BF4}"/>
              </a:ext>
            </a:extLst>
          </p:cNvPr>
          <p:cNvGraphicFramePr>
            <a:graphicFrameLocks noGrp="1"/>
          </p:cNvGraphicFramePr>
          <p:nvPr/>
        </p:nvGraphicFramePr>
        <p:xfrm>
          <a:off x="1180254" y="5114937"/>
          <a:ext cx="6027972" cy="313200"/>
        </p:xfrm>
        <a:graphic>
          <a:graphicData uri="http://schemas.openxmlformats.org/drawingml/2006/table">
            <a:tbl>
              <a:tblPr bandRow="1">
                <a:tableStyleId>{5C22544A-7EE6-4342-B048-85BDC9FD1C3A}</a:tableStyleId>
              </a:tblPr>
              <a:tblGrid>
                <a:gridCol w="502331">
                  <a:extLst>
                    <a:ext uri="{9D8B030D-6E8A-4147-A177-3AD203B41FA5}">
                      <a16:colId xmlns:a16="http://schemas.microsoft.com/office/drawing/2014/main" val="3513989938"/>
                    </a:ext>
                  </a:extLst>
                </a:gridCol>
                <a:gridCol w="502331">
                  <a:extLst>
                    <a:ext uri="{9D8B030D-6E8A-4147-A177-3AD203B41FA5}">
                      <a16:colId xmlns:a16="http://schemas.microsoft.com/office/drawing/2014/main" val="2772466683"/>
                    </a:ext>
                  </a:extLst>
                </a:gridCol>
                <a:gridCol w="502331">
                  <a:extLst>
                    <a:ext uri="{9D8B030D-6E8A-4147-A177-3AD203B41FA5}">
                      <a16:colId xmlns:a16="http://schemas.microsoft.com/office/drawing/2014/main" val="1708103484"/>
                    </a:ext>
                  </a:extLst>
                </a:gridCol>
                <a:gridCol w="502331">
                  <a:extLst>
                    <a:ext uri="{9D8B030D-6E8A-4147-A177-3AD203B41FA5}">
                      <a16:colId xmlns:a16="http://schemas.microsoft.com/office/drawing/2014/main" val="3985079126"/>
                    </a:ext>
                  </a:extLst>
                </a:gridCol>
                <a:gridCol w="502331">
                  <a:extLst>
                    <a:ext uri="{9D8B030D-6E8A-4147-A177-3AD203B41FA5}">
                      <a16:colId xmlns:a16="http://schemas.microsoft.com/office/drawing/2014/main" val="2323902670"/>
                    </a:ext>
                  </a:extLst>
                </a:gridCol>
                <a:gridCol w="502331">
                  <a:extLst>
                    <a:ext uri="{9D8B030D-6E8A-4147-A177-3AD203B41FA5}">
                      <a16:colId xmlns:a16="http://schemas.microsoft.com/office/drawing/2014/main" val="1456311217"/>
                    </a:ext>
                  </a:extLst>
                </a:gridCol>
                <a:gridCol w="502331">
                  <a:extLst>
                    <a:ext uri="{9D8B030D-6E8A-4147-A177-3AD203B41FA5}">
                      <a16:colId xmlns:a16="http://schemas.microsoft.com/office/drawing/2014/main" val="3470239740"/>
                    </a:ext>
                  </a:extLst>
                </a:gridCol>
                <a:gridCol w="502331">
                  <a:extLst>
                    <a:ext uri="{9D8B030D-6E8A-4147-A177-3AD203B41FA5}">
                      <a16:colId xmlns:a16="http://schemas.microsoft.com/office/drawing/2014/main" val="3050212076"/>
                    </a:ext>
                  </a:extLst>
                </a:gridCol>
                <a:gridCol w="502331">
                  <a:extLst>
                    <a:ext uri="{9D8B030D-6E8A-4147-A177-3AD203B41FA5}">
                      <a16:colId xmlns:a16="http://schemas.microsoft.com/office/drawing/2014/main" val="1973429797"/>
                    </a:ext>
                  </a:extLst>
                </a:gridCol>
                <a:gridCol w="502331">
                  <a:extLst>
                    <a:ext uri="{9D8B030D-6E8A-4147-A177-3AD203B41FA5}">
                      <a16:colId xmlns:a16="http://schemas.microsoft.com/office/drawing/2014/main" val="209476300"/>
                    </a:ext>
                  </a:extLst>
                </a:gridCol>
                <a:gridCol w="502331">
                  <a:extLst>
                    <a:ext uri="{9D8B030D-6E8A-4147-A177-3AD203B41FA5}">
                      <a16:colId xmlns:a16="http://schemas.microsoft.com/office/drawing/2014/main" val="2188063190"/>
                    </a:ext>
                  </a:extLst>
                </a:gridCol>
                <a:gridCol w="502331">
                  <a:extLst>
                    <a:ext uri="{9D8B030D-6E8A-4147-A177-3AD203B41FA5}">
                      <a16:colId xmlns:a16="http://schemas.microsoft.com/office/drawing/2014/main" val="265752294"/>
                    </a:ext>
                  </a:extLst>
                </a:gridCol>
              </a:tblGrid>
              <a:tr h="141657">
                <a:tc>
                  <a:txBody>
                    <a:bodyPr/>
                    <a:lstStyle/>
                    <a:p>
                      <a:pPr algn="ctr"/>
                      <a:r>
                        <a:rPr lang="en-GB" sz="900" dirty="0">
                          <a:latin typeface="Arial" panose="020B0604020202020204" pitchFamily="34" charset="0"/>
                          <a:cs typeface="Arial" panose="020B0604020202020204" pitchFamily="34" charset="0"/>
                        </a:rPr>
                        <a:t>355</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338</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313</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296</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269</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245</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216</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158</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117</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34</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5</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0</a:t>
                      </a:r>
                    </a:p>
                  </a:txBody>
                  <a:tcPr marL="0" marR="0" marT="9720" marB="9720">
                    <a:noFill/>
                  </a:tcPr>
                </a:tc>
                <a:extLst>
                  <a:ext uri="{0D108BD9-81ED-4DB2-BD59-A6C34878D82A}">
                    <a16:rowId xmlns:a16="http://schemas.microsoft.com/office/drawing/2014/main" val="2387494813"/>
                  </a:ext>
                </a:extLst>
              </a:tr>
              <a:tr h="141657">
                <a:tc>
                  <a:txBody>
                    <a:bodyPr/>
                    <a:lstStyle/>
                    <a:p>
                      <a:pPr algn="ctr"/>
                      <a:r>
                        <a:rPr lang="en-GB" sz="900" dirty="0">
                          <a:latin typeface="Arial" panose="020B0604020202020204" pitchFamily="34" charset="0"/>
                          <a:cs typeface="Arial" panose="020B0604020202020204" pitchFamily="34" charset="0"/>
                        </a:rPr>
                        <a:t>357</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308</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264</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242</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226</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208</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188</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145</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108</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33</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3</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0</a:t>
                      </a:r>
                    </a:p>
                  </a:txBody>
                  <a:tcPr marL="0" marR="0" marT="9720" marB="9720">
                    <a:noFill/>
                  </a:tcPr>
                </a:tc>
                <a:extLst>
                  <a:ext uri="{0D108BD9-81ED-4DB2-BD59-A6C34878D82A}">
                    <a16:rowId xmlns:a16="http://schemas.microsoft.com/office/drawing/2014/main" val="3636552953"/>
                  </a:ext>
                </a:extLst>
              </a:tr>
            </a:tbl>
          </a:graphicData>
        </a:graphic>
      </p:graphicFrame>
      <p:graphicFrame>
        <p:nvGraphicFramePr>
          <p:cNvPr id="49" name="Table 48">
            <a:extLst>
              <a:ext uri="{FF2B5EF4-FFF2-40B4-BE49-F238E27FC236}">
                <a16:creationId xmlns:a16="http://schemas.microsoft.com/office/drawing/2014/main" id="{FDA04070-EA0B-DB59-6CE1-A5E21FE78E2E}"/>
              </a:ext>
            </a:extLst>
          </p:cNvPr>
          <p:cNvGraphicFramePr>
            <a:graphicFrameLocks noGrp="1"/>
          </p:cNvGraphicFramePr>
          <p:nvPr/>
        </p:nvGraphicFramePr>
        <p:xfrm>
          <a:off x="202526" y="4958337"/>
          <a:ext cx="1076104" cy="469800"/>
        </p:xfrm>
        <a:graphic>
          <a:graphicData uri="http://schemas.openxmlformats.org/drawingml/2006/table">
            <a:tbl>
              <a:tblPr bandRow="1">
                <a:tableStyleId>{5C22544A-7EE6-4342-B048-85BDC9FD1C3A}</a:tableStyleId>
              </a:tblPr>
              <a:tblGrid>
                <a:gridCol w="1076104">
                  <a:extLst>
                    <a:ext uri="{9D8B030D-6E8A-4147-A177-3AD203B41FA5}">
                      <a16:colId xmlns:a16="http://schemas.microsoft.com/office/drawing/2014/main" val="3513989938"/>
                    </a:ext>
                  </a:extLst>
                </a:gridCol>
              </a:tblGrid>
              <a:tr h="141657">
                <a:tc>
                  <a:txBody>
                    <a:bodyPr/>
                    <a:lstStyle/>
                    <a:p>
                      <a:pPr algn="r"/>
                      <a:r>
                        <a:rPr lang="en-GB" sz="900" b="1" dirty="0">
                          <a:latin typeface="Arial" panose="020B0604020202020204" pitchFamily="34" charset="0"/>
                          <a:cs typeface="Arial" panose="020B0604020202020204" pitchFamily="34" charset="0"/>
                        </a:rPr>
                        <a:t>Number at risk</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7494813"/>
                  </a:ext>
                </a:extLst>
              </a:tr>
              <a:tr h="141657">
                <a:tc>
                  <a:txBody>
                    <a:bodyPr/>
                    <a:lstStyle/>
                    <a:p>
                      <a:pPr algn="r"/>
                      <a:r>
                        <a:rPr lang="en-GB" sz="900" b="1" dirty="0">
                          <a:solidFill>
                            <a:schemeClr val="tx2"/>
                          </a:solidFill>
                          <a:latin typeface="Arial" panose="020B0604020202020204" pitchFamily="34" charset="0"/>
                          <a:cs typeface="Arial" panose="020B0604020202020204" pitchFamily="34" charset="0"/>
                        </a:rPr>
                        <a:t>Len + pembro</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36552953"/>
                  </a:ext>
                </a:extLst>
              </a:tr>
              <a:tr h="141657">
                <a:tc>
                  <a:txBody>
                    <a:bodyPr/>
                    <a:lstStyle/>
                    <a:p>
                      <a:pPr algn="r"/>
                      <a:r>
                        <a:rPr lang="en-GB" sz="900" b="1" dirty="0">
                          <a:solidFill>
                            <a:schemeClr val="accent1"/>
                          </a:solidFill>
                          <a:latin typeface="Arial" panose="020B0604020202020204" pitchFamily="34" charset="0"/>
                          <a:cs typeface="Arial" panose="020B0604020202020204" pitchFamily="34" charset="0"/>
                        </a:rPr>
                        <a:t>Sun</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89986917"/>
                  </a:ext>
                </a:extLst>
              </a:tr>
            </a:tbl>
          </a:graphicData>
        </a:graphic>
      </p:graphicFrame>
      <p:sp>
        <p:nvSpPr>
          <p:cNvPr id="50" name="TextBox 49">
            <a:extLst>
              <a:ext uri="{FF2B5EF4-FFF2-40B4-BE49-F238E27FC236}">
                <a16:creationId xmlns:a16="http://schemas.microsoft.com/office/drawing/2014/main" id="{78BD32A9-C5E2-213C-9548-62BC11EBD3B6}"/>
              </a:ext>
            </a:extLst>
          </p:cNvPr>
          <p:cNvSpPr txBox="1"/>
          <p:nvPr/>
        </p:nvSpPr>
        <p:spPr>
          <a:xfrm>
            <a:off x="1083063" y="3835931"/>
            <a:ext cx="195567"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0.2</a:t>
            </a:r>
          </a:p>
        </p:txBody>
      </p:sp>
      <p:cxnSp>
        <p:nvCxnSpPr>
          <p:cNvPr id="51" name="Straight Connector 50">
            <a:extLst>
              <a:ext uri="{FF2B5EF4-FFF2-40B4-BE49-F238E27FC236}">
                <a16:creationId xmlns:a16="http://schemas.microsoft.com/office/drawing/2014/main" id="{43D71A01-ACAC-A227-E660-79147766E651}"/>
              </a:ext>
            </a:extLst>
          </p:cNvPr>
          <p:cNvCxnSpPr>
            <a:cxnSpLocks/>
          </p:cNvCxnSpPr>
          <p:nvPr/>
        </p:nvCxnSpPr>
        <p:spPr>
          <a:xfrm>
            <a:off x="1330006" y="3928304"/>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F9E9BEB2-3663-D4FD-6D0C-00EC705F3F8B}"/>
              </a:ext>
            </a:extLst>
          </p:cNvPr>
          <p:cNvSpPr txBox="1"/>
          <p:nvPr/>
        </p:nvSpPr>
        <p:spPr>
          <a:xfrm>
            <a:off x="1083063" y="3591795"/>
            <a:ext cx="195567"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0.3</a:t>
            </a:r>
          </a:p>
        </p:txBody>
      </p:sp>
      <p:cxnSp>
        <p:nvCxnSpPr>
          <p:cNvPr id="53" name="Straight Connector 52">
            <a:extLst>
              <a:ext uri="{FF2B5EF4-FFF2-40B4-BE49-F238E27FC236}">
                <a16:creationId xmlns:a16="http://schemas.microsoft.com/office/drawing/2014/main" id="{9CF10A31-2CD0-5C2C-2D28-ACF747EEB41E}"/>
              </a:ext>
            </a:extLst>
          </p:cNvPr>
          <p:cNvCxnSpPr>
            <a:cxnSpLocks/>
          </p:cNvCxnSpPr>
          <p:nvPr/>
        </p:nvCxnSpPr>
        <p:spPr>
          <a:xfrm>
            <a:off x="1330006" y="3684168"/>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2BF7FC56-5B90-4A36-4772-C20418B0F981}"/>
              </a:ext>
            </a:extLst>
          </p:cNvPr>
          <p:cNvSpPr txBox="1"/>
          <p:nvPr/>
        </p:nvSpPr>
        <p:spPr>
          <a:xfrm>
            <a:off x="1083063" y="3117579"/>
            <a:ext cx="195567"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0.5</a:t>
            </a:r>
          </a:p>
        </p:txBody>
      </p:sp>
      <p:cxnSp>
        <p:nvCxnSpPr>
          <p:cNvPr id="55" name="Straight Connector 54">
            <a:extLst>
              <a:ext uri="{FF2B5EF4-FFF2-40B4-BE49-F238E27FC236}">
                <a16:creationId xmlns:a16="http://schemas.microsoft.com/office/drawing/2014/main" id="{E62724D4-6C1A-37C8-D0B4-5ACC5A4EAD96}"/>
              </a:ext>
            </a:extLst>
          </p:cNvPr>
          <p:cNvCxnSpPr>
            <a:cxnSpLocks/>
          </p:cNvCxnSpPr>
          <p:nvPr/>
        </p:nvCxnSpPr>
        <p:spPr>
          <a:xfrm>
            <a:off x="1330006" y="3209952"/>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F6533169-8565-5A91-C3AA-F3E246357FBF}"/>
              </a:ext>
            </a:extLst>
          </p:cNvPr>
          <p:cNvSpPr txBox="1"/>
          <p:nvPr/>
        </p:nvSpPr>
        <p:spPr>
          <a:xfrm>
            <a:off x="1083063" y="2158681"/>
            <a:ext cx="195567"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0.9</a:t>
            </a:r>
          </a:p>
        </p:txBody>
      </p:sp>
      <p:cxnSp>
        <p:nvCxnSpPr>
          <p:cNvPr id="57" name="Straight Connector 56">
            <a:extLst>
              <a:ext uri="{FF2B5EF4-FFF2-40B4-BE49-F238E27FC236}">
                <a16:creationId xmlns:a16="http://schemas.microsoft.com/office/drawing/2014/main" id="{78CA9282-6129-9C8F-6623-724800FEDAA6}"/>
              </a:ext>
            </a:extLst>
          </p:cNvPr>
          <p:cNvCxnSpPr>
            <a:cxnSpLocks/>
          </p:cNvCxnSpPr>
          <p:nvPr/>
        </p:nvCxnSpPr>
        <p:spPr>
          <a:xfrm>
            <a:off x="1330006" y="2251054"/>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14AD65E0-0646-3696-20F2-C7A1C3CFED80}"/>
              </a:ext>
            </a:extLst>
          </p:cNvPr>
          <p:cNvSpPr txBox="1"/>
          <p:nvPr/>
        </p:nvSpPr>
        <p:spPr>
          <a:xfrm>
            <a:off x="1083063" y="2633827"/>
            <a:ext cx="195567"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0.7</a:t>
            </a:r>
          </a:p>
        </p:txBody>
      </p:sp>
      <p:cxnSp>
        <p:nvCxnSpPr>
          <p:cNvPr id="59" name="Straight Connector 58">
            <a:extLst>
              <a:ext uri="{FF2B5EF4-FFF2-40B4-BE49-F238E27FC236}">
                <a16:creationId xmlns:a16="http://schemas.microsoft.com/office/drawing/2014/main" id="{950D9E67-C30D-5500-5529-7E8D456BA0F1}"/>
              </a:ext>
            </a:extLst>
          </p:cNvPr>
          <p:cNvCxnSpPr>
            <a:cxnSpLocks/>
          </p:cNvCxnSpPr>
          <p:nvPr/>
        </p:nvCxnSpPr>
        <p:spPr>
          <a:xfrm>
            <a:off x="1330006" y="2726200"/>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946F2514-BDCC-760E-645B-BE2BA8DBA320}"/>
              </a:ext>
            </a:extLst>
          </p:cNvPr>
          <p:cNvSpPr txBox="1"/>
          <p:nvPr/>
        </p:nvSpPr>
        <p:spPr>
          <a:xfrm>
            <a:off x="6913997" y="4662905"/>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66</a:t>
            </a:r>
          </a:p>
        </p:txBody>
      </p:sp>
      <p:sp>
        <p:nvSpPr>
          <p:cNvPr id="67" name="TextBox 66">
            <a:extLst>
              <a:ext uri="{FF2B5EF4-FFF2-40B4-BE49-F238E27FC236}">
                <a16:creationId xmlns:a16="http://schemas.microsoft.com/office/drawing/2014/main" id="{95A55A63-5E39-E047-6B78-A6B4D0CB8E66}"/>
              </a:ext>
            </a:extLst>
          </p:cNvPr>
          <p:cNvSpPr txBox="1"/>
          <p:nvPr/>
        </p:nvSpPr>
        <p:spPr>
          <a:xfrm>
            <a:off x="6408505" y="4662905"/>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60</a:t>
            </a:r>
          </a:p>
        </p:txBody>
      </p:sp>
      <p:sp>
        <p:nvSpPr>
          <p:cNvPr id="69" name="TextBox 68">
            <a:extLst>
              <a:ext uri="{FF2B5EF4-FFF2-40B4-BE49-F238E27FC236}">
                <a16:creationId xmlns:a16="http://schemas.microsoft.com/office/drawing/2014/main" id="{61BA8F28-FC00-5A53-204C-C8D5090F16D4}"/>
              </a:ext>
            </a:extLst>
          </p:cNvPr>
          <p:cNvSpPr txBox="1"/>
          <p:nvPr/>
        </p:nvSpPr>
        <p:spPr>
          <a:xfrm>
            <a:off x="4423235" y="4662905"/>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36</a:t>
            </a:r>
          </a:p>
        </p:txBody>
      </p:sp>
      <p:sp>
        <p:nvSpPr>
          <p:cNvPr id="71" name="TextBox 70">
            <a:extLst>
              <a:ext uri="{FF2B5EF4-FFF2-40B4-BE49-F238E27FC236}">
                <a16:creationId xmlns:a16="http://schemas.microsoft.com/office/drawing/2014/main" id="{F627ADFB-81C6-0C45-D3AB-DFE38CE7885F}"/>
              </a:ext>
            </a:extLst>
          </p:cNvPr>
          <p:cNvSpPr txBox="1"/>
          <p:nvPr/>
        </p:nvSpPr>
        <p:spPr>
          <a:xfrm>
            <a:off x="4928767" y="4662905"/>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42</a:t>
            </a:r>
          </a:p>
        </p:txBody>
      </p:sp>
      <p:sp>
        <p:nvSpPr>
          <p:cNvPr id="75" name="TextBox 74">
            <a:extLst>
              <a:ext uri="{FF2B5EF4-FFF2-40B4-BE49-F238E27FC236}">
                <a16:creationId xmlns:a16="http://schemas.microsoft.com/office/drawing/2014/main" id="{5D5F8D6C-8EE7-A350-E98E-76035FEC2F35}"/>
              </a:ext>
            </a:extLst>
          </p:cNvPr>
          <p:cNvSpPr txBox="1"/>
          <p:nvPr/>
        </p:nvSpPr>
        <p:spPr>
          <a:xfrm>
            <a:off x="2359207" y="1196752"/>
            <a:ext cx="2905644" cy="400110"/>
          </a:xfrm>
          <a:prstGeom prst="rect">
            <a:avLst/>
          </a:prstGeom>
          <a:noFill/>
        </p:spPr>
        <p:txBody>
          <a:bodyPr wrap="square" rtlCol="0">
            <a:spAutoFit/>
          </a:bodyPr>
          <a:lstStyle/>
          <a:p>
            <a:pPr algn="ctr"/>
            <a:r>
              <a:rPr lang="en-GB" sz="2000" b="1" dirty="0">
                <a:solidFill>
                  <a:schemeClr val="accent1"/>
                </a:solidFill>
                <a:latin typeface="Arial" panose="020B0604020202020204" pitchFamily="34" charset="0"/>
                <a:ea typeface="Aileron" charset="0"/>
                <a:cs typeface="Arial" panose="020B0604020202020204" pitchFamily="34" charset="0"/>
              </a:rPr>
              <a:t>FINAL OS ANALYSIS</a:t>
            </a:r>
          </a:p>
        </p:txBody>
      </p:sp>
      <p:sp>
        <p:nvSpPr>
          <p:cNvPr id="86" name="TextBox 85">
            <a:extLst>
              <a:ext uri="{FF2B5EF4-FFF2-40B4-BE49-F238E27FC236}">
                <a16:creationId xmlns:a16="http://schemas.microsoft.com/office/drawing/2014/main" id="{67A6D447-F146-530D-15D4-8F3C74097DC8}"/>
              </a:ext>
            </a:extLst>
          </p:cNvPr>
          <p:cNvSpPr txBox="1"/>
          <p:nvPr/>
        </p:nvSpPr>
        <p:spPr>
          <a:xfrm>
            <a:off x="5420116" y="4662905"/>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48</a:t>
            </a:r>
          </a:p>
        </p:txBody>
      </p:sp>
      <p:sp>
        <p:nvSpPr>
          <p:cNvPr id="89" name="TextBox 88">
            <a:extLst>
              <a:ext uri="{FF2B5EF4-FFF2-40B4-BE49-F238E27FC236}">
                <a16:creationId xmlns:a16="http://schemas.microsoft.com/office/drawing/2014/main" id="{207F372F-DD08-BACC-1B8F-33A528E31635}"/>
              </a:ext>
            </a:extLst>
          </p:cNvPr>
          <p:cNvSpPr txBox="1"/>
          <p:nvPr/>
        </p:nvSpPr>
        <p:spPr>
          <a:xfrm>
            <a:off x="2936417" y="4662905"/>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18</a:t>
            </a:r>
          </a:p>
        </p:txBody>
      </p:sp>
      <p:pic>
        <p:nvPicPr>
          <p:cNvPr id="94" name="Picture 93" descr="A picture containing lightning, screenshot, night&#10;&#10;Description automatically generated">
            <a:extLst>
              <a:ext uri="{FF2B5EF4-FFF2-40B4-BE49-F238E27FC236}">
                <a16:creationId xmlns:a16="http://schemas.microsoft.com/office/drawing/2014/main" id="{A55D5031-CB01-8DDB-B831-877C45D7E6B6}"/>
              </a:ext>
            </a:extLst>
          </p:cNvPr>
          <p:cNvPicPr>
            <a:picLocks noChangeAspect="1"/>
          </p:cNvPicPr>
          <p:nvPr/>
        </p:nvPicPr>
        <p:blipFill>
          <a:blip r:embed="rId2"/>
          <a:stretch>
            <a:fillRect/>
          </a:stretch>
        </p:blipFill>
        <p:spPr>
          <a:xfrm>
            <a:off x="1508392" y="1976108"/>
            <a:ext cx="5397500" cy="2425700"/>
          </a:xfrm>
          <a:prstGeom prst="rect">
            <a:avLst/>
          </a:prstGeom>
        </p:spPr>
      </p:pic>
      <p:sp>
        <p:nvSpPr>
          <p:cNvPr id="78" name="TextBox 77">
            <a:extLst>
              <a:ext uri="{FF2B5EF4-FFF2-40B4-BE49-F238E27FC236}">
                <a16:creationId xmlns:a16="http://schemas.microsoft.com/office/drawing/2014/main" id="{B5615635-92D7-4E61-4714-8B673C5F0A75}"/>
              </a:ext>
            </a:extLst>
          </p:cNvPr>
          <p:cNvSpPr txBox="1"/>
          <p:nvPr/>
        </p:nvSpPr>
        <p:spPr>
          <a:xfrm>
            <a:off x="3442965" y="2261596"/>
            <a:ext cx="399148" cy="169277"/>
          </a:xfrm>
          <a:prstGeom prst="rect">
            <a:avLst/>
          </a:prstGeom>
          <a:noFill/>
        </p:spPr>
        <p:txBody>
          <a:bodyPr wrap="none" lIns="0" tIns="0" rIns="0" bIns="0"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80.4%</a:t>
            </a:r>
          </a:p>
        </p:txBody>
      </p:sp>
      <p:cxnSp>
        <p:nvCxnSpPr>
          <p:cNvPr id="40" name="Straight Connector 39">
            <a:extLst>
              <a:ext uri="{FF2B5EF4-FFF2-40B4-BE49-F238E27FC236}">
                <a16:creationId xmlns:a16="http://schemas.microsoft.com/office/drawing/2014/main" id="{31381247-D76C-A12C-D8F9-4B4D6ED58C08}"/>
              </a:ext>
            </a:extLst>
          </p:cNvPr>
          <p:cNvCxnSpPr>
            <a:cxnSpLocks/>
          </p:cNvCxnSpPr>
          <p:nvPr/>
        </p:nvCxnSpPr>
        <p:spPr>
          <a:xfrm rot="16200000">
            <a:off x="3474815" y="4592883"/>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3DBB5B84-944F-2ABE-E500-BB3B66B0CCAE}"/>
              </a:ext>
            </a:extLst>
          </p:cNvPr>
          <p:cNvCxnSpPr>
            <a:cxnSpLocks/>
          </p:cNvCxnSpPr>
          <p:nvPr/>
        </p:nvCxnSpPr>
        <p:spPr>
          <a:xfrm rot="16200000">
            <a:off x="4465780" y="4592883"/>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C11C867-F80B-E8D8-DCB7-50ADFF9FCC31}"/>
              </a:ext>
            </a:extLst>
          </p:cNvPr>
          <p:cNvCxnSpPr>
            <a:cxnSpLocks/>
          </p:cNvCxnSpPr>
          <p:nvPr/>
        </p:nvCxnSpPr>
        <p:spPr>
          <a:xfrm rot="16200000">
            <a:off x="6451044" y="4592883"/>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BD63AB13-5CF7-BC5E-2D3F-BB703C2D4113}"/>
              </a:ext>
            </a:extLst>
          </p:cNvPr>
          <p:cNvCxnSpPr>
            <a:cxnSpLocks/>
          </p:cNvCxnSpPr>
          <p:nvPr/>
        </p:nvCxnSpPr>
        <p:spPr>
          <a:xfrm flipV="1">
            <a:off x="4501784" y="2803104"/>
            <a:ext cx="0" cy="1753369"/>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C3DFE1E0-A8DE-4A88-C9EB-836E54A2C9AE}"/>
              </a:ext>
            </a:extLst>
          </p:cNvPr>
          <p:cNvCxnSpPr>
            <a:cxnSpLocks/>
          </p:cNvCxnSpPr>
          <p:nvPr/>
        </p:nvCxnSpPr>
        <p:spPr>
          <a:xfrm rot="16200000">
            <a:off x="6956539" y="4592883"/>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C613C052-D132-E14F-82DE-35D09D196B80}"/>
              </a:ext>
            </a:extLst>
          </p:cNvPr>
          <p:cNvCxnSpPr>
            <a:cxnSpLocks/>
          </p:cNvCxnSpPr>
          <p:nvPr/>
        </p:nvCxnSpPr>
        <p:spPr>
          <a:xfrm flipV="1">
            <a:off x="3510819" y="2487400"/>
            <a:ext cx="0" cy="2069073"/>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31AFB7C8-C819-6C74-B470-8C7FE0E54370}"/>
              </a:ext>
            </a:extLst>
          </p:cNvPr>
          <p:cNvCxnSpPr>
            <a:cxnSpLocks/>
          </p:cNvCxnSpPr>
          <p:nvPr/>
        </p:nvCxnSpPr>
        <p:spPr>
          <a:xfrm rot="16200000">
            <a:off x="3972159" y="4592883"/>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9AC5226B-604E-719D-6D39-8337E824FB24}"/>
              </a:ext>
            </a:extLst>
          </p:cNvPr>
          <p:cNvCxnSpPr>
            <a:cxnSpLocks/>
          </p:cNvCxnSpPr>
          <p:nvPr/>
        </p:nvCxnSpPr>
        <p:spPr>
          <a:xfrm rot="16200000">
            <a:off x="4967296" y="4592883"/>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3106908A-F609-D829-E597-75C631D45602}"/>
              </a:ext>
            </a:extLst>
          </p:cNvPr>
          <p:cNvCxnSpPr>
            <a:cxnSpLocks/>
          </p:cNvCxnSpPr>
          <p:nvPr/>
        </p:nvCxnSpPr>
        <p:spPr>
          <a:xfrm rot="16200000">
            <a:off x="5961375" y="4592883"/>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E81F8DE8-2A37-D541-CD5C-D8B943E51939}"/>
              </a:ext>
            </a:extLst>
          </p:cNvPr>
          <p:cNvCxnSpPr>
            <a:cxnSpLocks/>
          </p:cNvCxnSpPr>
          <p:nvPr/>
        </p:nvCxnSpPr>
        <p:spPr>
          <a:xfrm rot="16200000">
            <a:off x="5464764" y="4592883"/>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B2C1518D-D045-A222-D65B-98F8E54381EA}"/>
              </a:ext>
            </a:extLst>
          </p:cNvPr>
          <p:cNvCxnSpPr>
            <a:cxnSpLocks/>
          </p:cNvCxnSpPr>
          <p:nvPr/>
        </p:nvCxnSpPr>
        <p:spPr>
          <a:xfrm rot="16200000">
            <a:off x="2983676" y="4592883"/>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6" name="TextBox 75">
            <a:extLst>
              <a:ext uri="{FF2B5EF4-FFF2-40B4-BE49-F238E27FC236}">
                <a16:creationId xmlns:a16="http://schemas.microsoft.com/office/drawing/2014/main" id="{CB8A6F2F-2BCB-0BDC-3503-7570B4EB51F3}"/>
              </a:ext>
            </a:extLst>
          </p:cNvPr>
          <p:cNvSpPr txBox="1"/>
          <p:nvPr/>
        </p:nvSpPr>
        <p:spPr>
          <a:xfrm>
            <a:off x="4423235" y="2605204"/>
            <a:ext cx="399148" cy="169277"/>
          </a:xfrm>
          <a:prstGeom prst="rect">
            <a:avLst/>
          </a:prstGeom>
          <a:noFill/>
        </p:spPr>
        <p:txBody>
          <a:bodyPr wrap="none" lIns="0" tIns="0" rIns="0" bIns="0"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66.4%</a:t>
            </a:r>
          </a:p>
        </p:txBody>
      </p:sp>
      <p:sp>
        <p:nvSpPr>
          <p:cNvPr id="95" name="TextBox 94">
            <a:extLst>
              <a:ext uri="{FF2B5EF4-FFF2-40B4-BE49-F238E27FC236}">
                <a16:creationId xmlns:a16="http://schemas.microsoft.com/office/drawing/2014/main" id="{BDD52931-8708-799B-70B5-CD6F7A5336ED}"/>
              </a:ext>
            </a:extLst>
          </p:cNvPr>
          <p:cNvSpPr txBox="1"/>
          <p:nvPr/>
        </p:nvSpPr>
        <p:spPr>
          <a:xfrm>
            <a:off x="3093511" y="2752399"/>
            <a:ext cx="399148" cy="169277"/>
          </a:xfrm>
          <a:prstGeom prst="rect">
            <a:avLst/>
          </a:prstGeom>
          <a:noFill/>
        </p:spPr>
        <p:txBody>
          <a:bodyPr wrap="none" lIns="0" tIns="0" rIns="0" bIns="0" rtlCol="0">
            <a:spAutoFit/>
          </a:bodyPr>
          <a:lstStyle/>
          <a:p>
            <a:r>
              <a:rPr lang="en-GB" sz="1100" b="1" dirty="0">
                <a:solidFill>
                  <a:schemeClr val="accent1"/>
                </a:solidFill>
                <a:latin typeface="Arial" panose="020B0604020202020204" pitchFamily="34" charset="0"/>
                <a:ea typeface="Aileron" charset="0"/>
                <a:cs typeface="Arial" panose="020B0604020202020204" pitchFamily="34" charset="0"/>
              </a:rPr>
              <a:t>69.6%</a:t>
            </a:r>
          </a:p>
        </p:txBody>
      </p:sp>
      <p:sp>
        <p:nvSpPr>
          <p:cNvPr id="96" name="TextBox 95">
            <a:extLst>
              <a:ext uri="{FF2B5EF4-FFF2-40B4-BE49-F238E27FC236}">
                <a16:creationId xmlns:a16="http://schemas.microsoft.com/office/drawing/2014/main" id="{DB3EFA2A-2728-D37D-C0F6-1CB5836C42C2}"/>
              </a:ext>
            </a:extLst>
          </p:cNvPr>
          <p:cNvSpPr txBox="1"/>
          <p:nvPr/>
        </p:nvSpPr>
        <p:spPr>
          <a:xfrm>
            <a:off x="4071121" y="2986882"/>
            <a:ext cx="399148" cy="169277"/>
          </a:xfrm>
          <a:prstGeom prst="rect">
            <a:avLst/>
          </a:prstGeom>
          <a:noFill/>
        </p:spPr>
        <p:txBody>
          <a:bodyPr wrap="none" lIns="0" tIns="0" rIns="0" bIns="0" rtlCol="0">
            <a:spAutoFit/>
          </a:bodyPr>
          <a:lstStyle/>
          <a:p>
            <a:r>
              <a:rPr lang="en-GB" sz="1100" b="1" dirty="0">
                <a:solidFill>
                  <a:schemeClr val="accent1"/>
                </a:solidFill>
                <a:latin typeface="Arial" panose="020B0604020202020204" pitchFamily="34" charset="0"/>
                <a:ea typeface="Aileron" charset="0"/>
                <a:cs typeface="Arial" panose="020B0604020202020204" pitchFamily="34" charset="0"/>
              </a:rPr>
              <a:t>60.2%</a:t>
            </a:r>
          </a:p>
        </p:txBody>
      </p:sp>
      <p:sp>
        <p:nvSpPr>
          <p:cNvPr id="91" name="TextBox 90">
            <a:extLst>
              <a:ext uri="{FF2B5EF4-FFF2-40B4-BE49-F238E27FC236}">
                <a16:creationId xmlns:a16="http://schemas.microsoft.com/office/drawing/2014/main" id="{5602B7D9-BC2C-905C-62BB-4A016D2EEBD5}"/>
              </a:ext>
            </a:extLst>
          </p:cNvPr>
          <p:cNvSpPr txBox="1"/>
          <p:nvPr/>
        </p:nvSpPr>
        <p:spPr>
          <a:xfrm>
            <a:off x="6583276" y="3458944"/>
            <a:ext cx="267702" cy="169277"/>
          </a:xfrm>
          <a:prstGeom prst="rect">
            <a:avLst/>
          </a:prstGeom>
          <a:noFill/>
        </p:spPr>
        <p:txBody>
          <a:bodyPr wrap="none" lIns="0" tIns="0" rIns="0" bIns="0" rtlCol="0">
            <a:spAutoFit/>
          </a:bodyPr>
          <a:lstStyle/>
          <a:p>
            <a:pPr algn="ctr"/>
            <a:r>
              <a:rPr lang="en-GB" sz="1100" b="1" dirty="0">
                <a:solidFill>
                  <a:schemeClr val="accent1"/>
                </a:solidFill>
                <a:latin typeface="Arial" panose="020B0604020202020204" pitchFamily="34" charset="0"/>
                <a:ea typeface="Aileron" charset="0"/>
                <a:cs typeface="Arial" panose="020B0604020202020204" pitchFamily="34" charset="0"/>
              </a:rPr>
              <a:t>Sun</a:t>
            </a:r>
          </a:p>
        </p:txBody>
      </p:sp>
      <p:sp>
        <p:nvSpPr>
          <p:cNvPr id="92" name="TextBox 91">
            <a:extLst>
              <a:ext uri="{FF2B5EF4-FFF2-40B4-BE49-F238E27FC236}">
                <a16:creationId xmlns:a16="http://schemas.microsoft.com/office/drawing/2014/main" id="{86C48220-F7EC-B655-3A9E-5CAA8D10932A}"/>
              </a:ext>
            </a:extLst>
          </p:cNvPr>
          <p:cNvSpPr txBox="1"/>
          <p:nvPr/>
        </p:nvSpPr>
        <p:spPr>
          <a:xfrm>
            <a:off x="6095666" y="2944029"/>
            <a:ext cx="928139" cy="169277"/>
          </a:xfrm>
          <a:prstGeom prst="rect">
            <a:avLst/>
          </a:prstGeom>
          <a:noFill/>
        </p:spPr>
        <p:txBody>
          <a:bodyPr wrap="none" lIns="0" tIns="0" rIns="0" bIns="0" rtlCol="0">
            <a:spAutoFit/>
          </a:bodyPr>
          <a:lstStyle/>
          <a:p>
            <a:pPr algn="ctr"/>
            <a:r>
              <a:rPr lang="en-GB" sz="1100" b="1" dirty="0">
                <a:solidFill>
                  <a:schemeClr val="tx2"/>
                </a:solidFill>
                <a:latin typeface="Arial" panose="020B0604020202020204" pitchFamily="34" charset="0"/>
                <a:ea typeface="Aileron" charset="0"/>
                <a:cs typeface="Arial" panose="020B0604020202020204" pitchFamily="34" charset="0"/>
              </a:rPr>
              <a:t>Len + pembro</a:t>
            </a:r>
          </a:p>
        </p:txBody>
      </p:sp>
      <p:graphicFrame>
        <p:nvGraphicFramePr>
          <p:cNvPr id="80" name="Table 79">
            <a:extLst>
              <a:ext uri="{FF2B5EF4-FFF2-40B4-BE49-F238E27FC236}">
                <a16:creationId xmlns:a16="http://schemas.microsoft.com/office/drawing/2014/main" id="{286D1EA6-5553-A0A8-1BE5-3471B860DEEA}"/>
              </a:ext>
            </a:extLst>
          </p:cNvPr>
          <p:cNvGraphicFramePr>
            <a:graphicFrameLocks noGrp="1"/>
          </p:cNvGraphicFramePr>
          <p:nvPr>
            <p:extLst>
              <p:ext uri="{D42A27DB-BD31-4B8C-83A1-F6EECF244321}">
                <p14:modId xmlns:p14="http://schemas.microsoft.com/office/powerpoint/2010/main" val="2843573529"/>
              </p:ext>
            </p:extLst>
          </p:nvPr>
        </p:nvGraphicFramePr>
        <p:xfrm>
          <a:off x="3964943" y="1546536"/>
          <a:ext cx="3331237" cy="1018368"/>
        </p:xfrm>
        <a:graphic>
          <a:graphicData uri="http://schemas.openxmlformats.org/drawingml/2006/table">
            <a:tbl>
              <a:tblPr firstRow="1" bandRow="1">
                <a:tableStyleId>{5C22544A-7EE6-4342-B048-85BDC9FD1C3A}</a:tableStyleId>
              </a:tblPr>
              <a:tblGrid>
                <a:gridCol w="1364519">
                  <a:extLst>
                    <a:ext uri="{9D8B030D-6E8A-4147-A177-3AD203B41FA5}">
                      <a16:colId xmlns:a16="http://schemas.microsoft.com/office/drawing/2014/main" val="1256442069"/>
                    </a:ext>
                  </a:extLst>
                </a:gridCol>
                <a:gridCol w="1008112">
                  <a:extLst>
                    <a:ext uri="{9D8B030D-6E8A-4147-A177-3AD203B41FA5}">
                      <a16:colId xmlns:a16="http://schemas.microsoft.com/office/drawing/2014/main" val="3362937906"/>
                    </a:ext>
                  </a:extLst>
                </a:gridCol>
                <a:gridCol w="958606">
                  <a:extLst>
                    <a:ext uri="{9D8B030D-6E8A-4147-A177-3AD203B41FA5}">
                      <a16:colId xmlns:a16="http://schemas.microsoft.com/office/drawing/2014/main" val="3272691983"/>
                    </a:ext>
                  </a:extLst>
                </a:gridCol>
              </a:tblGrid>
              <a:tr h="23261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90000"/>
                        </a:lnSpc>
                      </a:pPr>
                      <a:endParaRPr lang="en-US" sz="800" dirty="0">
                        <a:latin typeface="Arial" panose="020B0604020202020204" pitchFamily="34" charset="0"/>
                        <a:cs typeface="Arial" panose="020B0604020202020204" pitchFamily="34" charset="0"/>
                      </a:endParaRPr>
                    </a:p>
                  </a:txBody>
                  <a:tcPr marT="36000" marB="36000" anchor="c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90000"/>
                        </a:lnSpc>
                      </a:pPr>
                      <a:r>
                        <a:rPr lang="en-US" sz="800" dirty="0">
                          <a:latin typeface="Arial" panose="020B0604020202020204" pitchFamily="34" charset="0"/>
                          <a:cs typeface="Arial" panose="020B0604020202020204" pitchFamily="34" charset="0"/>
                        </a:rPr>
                        <a:t>Len + pembro</a:t>
                      </a:r>
                    </a:p>
                    <a:p>
                      <a:pPr algn="ctr">
                        <a:lnSpc>
                          <a:spcPct val="90000"/>
                        </a:lnSpc>
                      </a:pPr>
                      <a:r>
                        <a:rPr lang="en-US" sz="800" dirty="0">
                          <a:latin typeface="Arial" panose="020B0604020202020204" pitchFamily="34" charset="0"/>
                          <a:cs typeface="Arial" panose="020B0604020202020204" pitchFamily="34" charset="0"/>
                        </a:rPr>
                        <a:t>(N=355)</a:t>
                      </a:r>
                    </a:p>
                  </a:txBody>
                  <a:tcPr marT="36000" marB="36000" anchor="ctr">
                    <a:solidFill>
                      <a:schemeClr val="tx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90000"/>
                        </a:lnSpc>
                      </a:pPr>
                      <a:r>
                        <a:rPr lang="en-US" sz="800" dirty="0">
                          <a:latin typeface="Arial" panose="020B0604020202020204" pitchFamily="34" charset="0"/>
                          <a:cs typeface="Arial" panose="020B0604020202020204" pitchFamily="34" charset="0"/>
                        </a:rPr>
                        <a:t>Sun</a:t>
                      </a:r>
                    </a:p>
                    <a:p>
                      <a:pPr algn="ctr">
                        <a:lnSpc>
                          <a:spcPct val="90000"/>
                        </a:lnSpc>
                      </a:pPr>
                      <a:r>
                        <a:rPr lang="en-US" sz="800" dirty="0">
                          <a:solidFill>
                            <a:schemeClr val="bg1"/>
                          </a:solidFill>
                          <a:latin typeface="Arial" panose="020B0604020202020204" pitchFamily="34" charset="0"/>
                          <a:cs typeface="Arial" panose="020B0604020202020204" pitchFamily="34" charset="0"/>
                        </a:rPr>
                        <a:t>(N=357)</a:t>
                      </a:r>
                    </a:p>
                  </a:txBody>
                  <a:tcPr marT="36000" marB="36000" anchor="ctr"/>
                </a:tc>
                <a:extLst>
                  <a:ext uri="{0D108BD9-81ED-4DB2-BD59-A6C34878D82A}">
                    <a16:rowId xmlns:a16="http://schemas.microsoft.com/office/drawing/2014/main" val="2665337196"/>
                  </a:ext>
                </a:extLst>
              </a:tr>
              <a:tr h="0">
                <a:tc>
                  <a:txBody>
                    <a:bodyPr/>
                    <a:lstStyle/>
                    <a:p>
                      <a:pPr>
                        <a:lnSpc>
                          <a:spcPct val="90000"/>
                        </a:lnSpc>
                      </a:pPr>
                      <a:r>
                        <a:rPr lang="en-US" sz="800" b="0" dirty="0">
                          <a:latin typeface="Arial" panose="020B0604020202020204" pitchFamily="34" charset="0"/>
                          <a:cs typeface="Arial" panose="020B0604020202020204" pitchFamily="34" charset="0"/>
                        </a:rPr>
                        <a:t>No. of events</a:t>
                      </a:r>
                    </a:p>
                  </a:txBody>
                  <a:tcPr marT="36000" marB="36000" anchor="ctr"/>
                </a:tc>
                <a:tc>
                  <a:txBody>
                    <a:bodyPr/>
                    <a:lstStyle/>
                    <a:p>
                      <a:pPr algn="ctr">
                        <a:lnSpc>
                          <a:spcPct val="90000"/>
                        </a:lnSpc>
                      </a:pPr>
                      <a:r>
                        <a:rPr lang="en-US" sz="800" dirty="0">
                          <a:latin typeface="Arial" panose="020B0604020202020204" pitchFamily="34" charset="0"/>
                          <a:cs typeface="Arial" panose="020B0604020202020204" pitchFamily="34" charset="0"/>
                        </a:rPr>
                        <a:t>149</a:t>
                      </a:r>
                    </a:p>
                  </a:txBody>
                  <a:tcPr marT="36000" marB="36000" anchor="ctr"/>
                </a:tc>
                <a:tc>
                  <a:txBody>
                    <a:bodyPr/>
                    <a:lstStyle/>
                    <a:p>
                      <a:pPr algn="ctr">
                        <a:lnSpc>
                          <a:spcPct val="90000"/>
                        </a:lnSpc>
                      </a:pPr>
                      <a:r>
                        <a:rPr lang="en-US" sz="800" dirty="0">
                          <a:latin typeface="Arial" panose="020B0604020202020204" pitchFamily="34" charset="0"/>
                          <a:cs typeface="Arial" panose="020B0604020202020204" pitchFamily="34" charset="0"/>
                        </a:rPr>
                        <a:t>159</a:t>
                      </a:r>
                    </a:p>
                  </a:txBody>
                  <a:tcPr marT="36000" marB="36000" anchor="ctr"/>
                </a:tc>
                <a:extLst>
                  <a:ext uri="{0D108BD9-81ED-4DB2-BD59-A6C34878D82A}">
                    <a16:rowId xmlns:a16="http://schemas.microsoft.com/office/drawing/2014/main" val="921309194"/>
                  </a:ext>
                </a:extLst>
              </a:tr>
              <a:tr h="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90000"/>
                        </a:lnSpc>
                      </a:pPr>
                      <a:r>
                        <a:rPr lang="en-US" sz="800" b="0" dirty="0">
                          <a:latin typeface="Arial" panose="020B0604020202020204" pitchFamily="34" charset="0"/>
                          <a:cs typeface="Arial" panose="020B0604020202020204" pitchFamily="34" charset="0"/>
                        </a:rPr>
                        <a:t>Median OS (95% CI), mo</a:t>
                      </a:r>
                    </a:p>
                  </a:txBody>
                  <a:tcPr marT="36000" marB="3600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90000"/>
                        </a:lnSpc>
                      </a:pPr>
                      <a:r>
                        <a:rPr lang="en-US" sz="800" dirty="0">
                          <a:latin typeface="Arial" panose="020B0604020202020204" pitchFamily="34" charset="0"/>
                          <a:cs typeface="Arial" panose="020B0604020202020204" pitchFamily="34" charset="0"/>
                        </a:rPr>
                        <a:t>53.7 (48.7-NE)</a:t>
                      </a:r>
                    </a:p>
                  </a:txBody>
                  <a:tcPr marT="36000" marB="3600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90000"/>
                        </a:lnSpc>
                      </a:pPr>
                      <a:r>
                        <a:rPr lang="en-US" sz="800" dirty="0">
                          <a:latin typeface="Arial" panose="020B0604020202020204" pitchFamily="34" charset="0"/>
                          <a:cs typeface="Arial" panose="020B0604020202020204" pitchFamily="34" charset="0"/>
                        </a:rPr>
                        <a:t>54.3 (40.9-NE)</a:t>
                      </a:r>
                    </a:p>
                  </a:txBody>
                  <a:tcPr marT="36000" marB="36000" anchor="ctr"/>
                </a:tc>
                <a:extLst>
                  <a:ext uri="{0D108BD9-81ED-4DB2-BD59-A6C34878D82A}">
                    <a16:rowId xmlns:a16="http://schemas.microsoft.com/office/drawing/2014/main" val="3233098540"/>
                  </a:ext>
                </a:extLst>
              </a:tr>
              <a:tr h="0">
                <a:tc>
                  <a:txBody>
                    <a:bodyPr/>
                    <a:lstStyle/>
                    <a:p>
                      <a:pPr>
                        <a:lnSpc>
                          <a:spcPct val="90000"/>
                        </a:lnSpc>
                      </a:pPr>
                      <a:r>
                        <a:rPr lang="en-US" sz="800" b="0" dirty="0">
                          <a:latin typeface="Arial" panose="020B0604020202020204" pitchFamily="34" charset="0"/>
                          <a:cs typeface="Arial" panose="020B0604020202020204" pitchFamily="34" charset="0"/>
                        </a:rPr>
                        <a:t>HR (95% CI)</a:t>
                      </a:r>
                    </a:p>
                  </a:txBody>
                  <a:tcPr marT="36000" marB="36000" anchor="ctr"/>
                </a:tc>
                <a:tc gridSpan="2">
                  <a:txBody>
                    <a:bodyPr/>
                    <a:lstStyle/>
                    <a:p>
                      <a:pPr algn="ctr">
                        <a:lnSpc>
                          <a:spcPct val="90000"/>
                        </a:lnSpc>
                      </a:pPr>
                      <a:r>
                        <a:rPr lang="en-US" sz="800" dirty="0">
                          <a:latin typeface="Arial" panose="020B0604020202020204" pitchFamily="34" charset="0"/>
                          <a:cs typeface="Arial" panose="020B0604020202020204" pitchFamily="34" charset="0"/>
                        </a:rPr>
                        <a:t>0.79 (0.63-0.99) </a:t>
                      </a:r>
                    </a:p>
                  </a:txBody>
                  <a:tcPr marT="36000" marB="36000" anchor="ctr"/>
                </a:tc>
                <a:tc hMerge="1">
                  <a:txBody>
                    <a:bodyPr/>
                    <a:lstStyle/>
                    <a:p>
                      <a:pPr algn="ctr">
                        <a:lnSpc>
                          <a:spcPct val="90000"/>
                        </a:lnSpc>
                      </a:pPr>
                      <a:endParaRPr lang="en-US" sz="800" dirty="0">
                        <a:latin typeface="Arial" panose="020B0604020202020204" pitchFamily="34" charset="0"/>
                        <a:cs typeface="Arial" panose="020B0604020202020204" pitchFamily="34" charset="0"/>
                      </a:endParaRPr>
                    </a:p>
                  </a:txBody>
                  <a:tcPr marT="36000" marB="36000" anchor="ctr"/>
                </a:tc>
                <a:extLst>
                  <a:ext uri="{0D108BD9-81ED-4DB2-BD59-A6C34878D82A}">
                    <a16:rowId xmlns:a16="http://schemas.microsoft.com/office/drawing/2014/main" val="4042949680"/>
                  </a:ext>
                </a:extLst>
              </a:tr>
              <a:tr h="0">
                <a:tc>
                  <a:txBody>
                    <a:bodyPr/>
                    <a:lstStyle/>
                    <a:p>
                      <a:pPr>
                        <a:lnSpc>
                          <a:spcPct val="90000"/>
                        </a:lnSpc>
                      </a:pPr>
                      <a:r>
                        <a:rPr lang="en-US" sz="800" b="0" dirty="0">
                          <a:latin typeface="Arial" panose="020B0604020202020204" pitchFamily="34" charset="0"/>
                          <a:cs typeface="Arial" panose="020B0604020202020204" pitchFamily="34" charset="0"/>
                        </a:rPr>
                        <a:t>Nominal p value</a:t>
                      </a:r>
                    </a:p>
                  </a:txBody>
                  <a:tcPr marT="36000" marB="36000" anchor="ctr"/>
                </a:tc>
                <a:tc gridSpan="2">
                  <a:txBody>
                    <a:bodyPr/>
                    <a:lstStyle/>
                    <a:p>
                      <a:pPr algn="ctr">
                        <a:lnSpc>
                          <a:spcPct val="90000"/>
                        </a:lnSpc>
                      </a:pPr>
                      <a:r>
                        <a:rPr lang="en-US" sz="800" dirty="0">
                          <a:latin typeface="Arial" panose="020B0604020202020204" pitchFamily="34" charset="0"/>
                          <a:cs typeface="Arial" panose="020B0604020202020204" pitchFamily="34" charset="0"/>
                        </a:rPr>
                        <a:t>0.0424</a:t>
                      </a:r>
                    </a:p>
                  </a:txBody>
                  <a:tcPr marT="36000" marB="36000" anchor="ctr"/>
                </a:tc>
                <a:tc hMerge="1">
                  <a:txBody>
                    <a:bodyPr/>
                    <a:lstStyle/>
                    <a:p>
                      <a:endParaRPr lang="en-GB"/>
                    </a:p>
                  </a:txBody>
                  <a:tcPr/>
                </a:tc>
                <a:extLst>
                  <a:ext uri="{0D108BD9-81ED-4DB2-BD59-A6C34878D82A}">
                    <a16:rowId xmlns:a16="http://schemas.microsoft.com/office/drawing/2014/main" val="3388082839"/>
                  </a:ext>
                </a:extLst>
              </a:tr>
            </a:tbl>
          </a:graphicData>
        </a:graphic>
      </p:graphicFrame>
      <p:sp>
        <p:nvSpPr>
          <p:cNvPr id="2" name="TextBox 1">
            <a:extLst>
              <a:ext uri="{FF2B5EF4-FFF2-40B4-BE49-F238E27FC236}">
                <a16:creationId xmlns:a16="http://schemas.microsoft.com/office/drawing/2014/main" id="{F2F9BD91-DDDF-F906-4608-138AA1618B09}"/>
              </a:ext>
            </a:extLst>
          </p:cNvPr>
          <p:cNvSpPr txBox="1"/>
          <p:nvPr/>
        </p:nvSpPr>
        <p:spPr>
          <a:xfrm>
            <a:off x="7474779" y="4152020"/>
            <a:ext cx="1094852" cy="161583"/>
          </a:xfrm>
          <a:prstGeom prst="rect">
            <a:avLst/>
          </a:prstGeom>
          <a:noFill/>
        </p:spPr>
        <p:txBody>
          <a:bodyPr wrap="none" lIns="0" tIns="0" rIns="0" bIns="0" rtlCol="0">
            <a:spAutoFit/>
          </a:bodyPr>
          <a:lstStyle/>
          <a:p>
            <a:pPr algn="l"/>
            <a:r>
              <a:rPr lang="en-US" sz="1050" baseline="30000" dirty="0">
                <a:latin typeface="Arial" panose="020B0604020202020204" pitchFamily="34" charset="0"/>
                <a:ea typeface="Aileron" charset="0"/>
                <a:cs typeface="Arial" panose="020B0604020202020204" pitchFamily="34" charset="0"/>
              </a:rPr>
              <a:t>a</a:t>
            </a:r>
            <a:r>
              <a:rPr lang="en-US" sz="1050" dirty="0">
                <a:latin typeface="Arial" panose="020B0604020202020204" pitchFamily="34" charset="0"/>
                <a:ea typeface="Aileron" charset="0"/>
                <a:cs typeface="Arial" panose="020B0604020202020204" pitchFamily="34" charset="0"/>
              </a:rPr>
              <a:t>Nominal p-values</a:t>
            </a:r>
            <a:endParaRPr lang="en-GB" sz="1050" dirty="0">
              <a:latin typeface="Arial" panose="020B0604020202020204" pitchFamily="34" charset="0"/>
              <a:ea typeface="Aileron" charset="0"/>
              <a:cs typeface="Arial" panose="020B0604020202020204" pitchFamily="34" charset="0"/>
            </a:endParaRPr>
          </a:p>
        </p:txBody>
      </p:sp>
    </p:spTree>
    <p:extLst>
      <p:ext uri="{BB962C8B-B14F-4D97-AF65-F5344CB8AC3E}">
        <p14:creationId xmlns:p14="http://schemas.microsoft.com/office/powerpoint/2010/main" val="370728034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9241D3-9B56-1C1E-65E3-0C922BF0F1D3}"/>
              </a:ext>
            </a:extLst>
          </p:cNvPr>
          <p:cNvSpPr>
            <a:spLocks noGrp="1"/>
          </p:cNvSpPr>
          <p:nvPr>
            <p:ph type="sldNum" sz="quarter" idx="4"/>
          </p:nvPr>
        </p:nvSpPr>
        <p:spPr/>
        <p:txBody>
          <a:bodyPr/>
          <a:lstStyle/>
          <a:p>
            <a:fld id="{FCE43C0F-8A7B-3A4B-9DB5-B3472E36E833}" type="slidenum">
              <a:rPr lang="en-GB" smtClean="0"/>
              <a:pPr/>
              <a:t>2</a:t>
            </a:fld>
            <a:endParaRPr lang="en-GB" dirty="0"/>
          </a:p>
        </p:txBody>
      </p:sp>
      <p:sp>
        <p:nvSpPr>
          <p:cNvPr id="4" name="Title 3">
            <a:extLst>
              <a:ext uri="{FF2B5EF4-FFF2-40B4-BE49-F238E27FC236}">
                <a16:creationId xmlns:a16="http://schemas.microsoft.com/office/drawing/2014/main" id="{11665DA5-B6EB-17C2-6273-A7B265DED9BC}"/>
              </a:ext>
            </a:extLst>
          </p:cNvPr>
          <p:cNvSpPr>
            <a:spLocks noGrp="1"/>
          </p:cNvSpPr>
          <p:nvPr>
            <p:ph type="title"/>
          </p:nvPr>
        </p:nvSpPr>
        <p:spPr/>
        <p:txBody>
          <a:bodyPr/>
          <a:lstStyle/>
          <a:p>
            <a:r>
              <a:rPr lang="en-GB" dirty="0"/>
              <a:t>Gu connect</a:t>
            </a:r>
            <a:br>
              <a:rPr lang="en-GB" dirty="0"/>
            </a:br>
            <a:br>
              <a:rPr lang="en-GB" dirty="0"/>
            </a:br>
            <a:r>
              <a:rPr lang="en-GB" dirty="0"/>
              <a:t>meeting summary</a:t>
            </a:r>
            <a:br>
              <a:rPr lang="en-GB" dirty="0"/>
            </a:br>
            <a:r>
              <a:rPr lang="en-GB" dirty="0"/>
              <a:t>RENAL cancer highlights</a:t>
            </a:r>
            <a:br>
              <a:rPr lang="en-GB" dirty="0"/>
            </a:br>
            <a:r>
              <a:rPr lang="en-GB" dirty="0"/>
              <a:t>from asco 2023</a:t>
            </a:r>
          </a:p>
        </p:txBody>
      </p:sp>
      <p:sp>
        <p:nvSpPr>
          <p:cNvPr id="5" name="Subtitle 4">
            <a:extLst>
              <a:ext uri="{FF2B5EF4-FFF2-40B4-BE49-F238E27FC236}">
                <a16:creationId xmlns:a16="http://schemas.microsoft.com/office/drawing/2014/main" id="{1C6C10A3-DA5F-A9D1-38B7-84261F776408}"/>
              </a:ext>
            </a:extLst>
          </p:cNvPr>
          <p:cNvSpPr>
            <a:spLocks noGrp="1"/>
          </p:cNvSpPr>
          <p:nvPr>
            <p:ph type="subTitle" idx="1"/>
          </p:nvPr>
        </p:nvSpPr>
        <p:spPr/>
        <p:txBody>
          <a:bodyPr>
            <a:normAutofit/>
          </a:bodyPr>
          <a:lstStyle/>
          <a:p>
            <a:r>
              <a:rPr lang="en-GB" b="1" dirty="0"/>
              <a:t>Prof. Thomas Powles, MD</a:t>
            </a:r>
            <a:br>
              <a:rPr lang="en-GB" b="1" dirty="0"/>
            </a:br>
            <a:r>
              <a:rPr lang="en-GB" sz="2200" b="1" dirty="0"/>
              <a:t>Medical Oncologist, Bart’s Cancer Centre, UK</a:t>
            </a:r>
          </a:p>
          <a:p>
            <a:r>
              <a:rPr lang="en-GB" sz="2400" b="1" dirty="0"/>
              <a:t>JUNE 2023</a:t>
            </a:r>
          </a:p>
        </p:txBody>
      </p:sp>
    </p:spTree>
    <p:extLst>
      <p:ext uri="{BB962C8B-B14F-4D97-AF65-F5344CB8AC3E}">
        <p14:creationId xmlns:p14="http://schemas.microsoft.com/office/powerpoint/2010/main" val="9607011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0963199" cy="864000"/>
          </a:xfrm>
        </p:spPr>
        <p:txBody>
          <a:bodyPr/>
          <a:lstStyle/>
          <a:p>
            <a:r>
              <a:rPr lang="en-GB" dirty="0"/>
              <a:t>clear: final OS in IDMC risk subgroups</a:t>
            </a:r>
          </a:p>
        </p:txBody>
      </p:sp>
      <p:sp>
        <p:nvSpPr>
          <p:cNvPr id="7" name="Content Placeholder 6">
            <a:extLst>
              <a:ext uri="{FF2B5EF4-FFF2-40B4-BE49-F238E27FC236}">
                <a16:creationId xmlns:a16="http://schemas.microsoft.com/office/drawing/2014/main" id="{D408F2F2-DEE5-0AF3-9135-4B313C2C87C5}"/>
              </a:ext>
            </a:extLst>
          </p:cNvPr>
          <p:cNvSpPr>
            <a:spLocks noGrp="1"/>
          </p:cNvSpPr>
          <p:nvPr>
            <p:ph sz="quarter" idx="15"/>
          </p:nvPr>
        </p:nvSpPr>
        <p:spPr>
          <a:xfrm>
            <a:off x="620183" y="6356351"/>
            <a:ext cx="10180339" cy="365125"/>
          </a:xfrm>
        </p:spPr>
        <p:txBody>
          <a:bodyPr/>
          <a:lstStyle/>
          <a:p>
            <a:r>
              <a:rPr lang="en-GB" b="0" i="0" dirty="0">
                <a:solidFill>
                  <a:schemeClr val="tx2"/>
                </a:solidFill>
                <a:effectLst/>
              </a:rPr>
              <a:t>CI, confidence interval; HR, hazard ratio; IDMC, </a:t>
            </a:r>
            <a:r>
              <a:rPr lang="en-GB" sz="1200" b="0" i="0" dirty="0">
                <a:solidFill>
                  <a:schemeClr val="tx2"/>
                </a:solidFill>
                <a:effectLst/>
              </a:rPr>
              <a:t>International Metastatic RCC Database Consortium; </a:t>
            </a:r>
            <a:r>
              <a:rPr lang="en-GB" sz="1200" dirty="0">
                <a:solidFill>
                  <a:schemeClr val="tx2"/>
                </a:solidFill>
              </a:rPr>
              <a:t>len</a:t>
            </a:r>
            <a:r>
              <a:rPr lang="en-GB" b="0" i="0" dirty="0">
                <a:solidFill>
                  <a:schemeClr val="tx2"/>
                </a:solidFill>
                <a:effectLst/>
              </a:rPr>
              <a:t>, lenvatinib; NE, not evaluable; NR, not reached; OS, overall survival; pembro, pembrolizumab; sun, sunitinib</a:t>
            </a:r>
          </a:p>
          <a:p>
            <a:r>
              <a:rPr lang="en-GB" sz="1200" b="0" i="0" dirty="0">
                <a:solidFill>
                  <a:schemeClr val="tx2"/>
                </a:solidFill>
                <a:effectLst/>
              </a:rPr>
              <a:t>Motzer R, et al. J Clin </a:t>
            </a:r>
            <a:r>
              <a:rPr lang="en-GB" sz="1200" dirty="0">
                <a:solidFill>
                  <a:schemeClr val="tx2"/>
                </a:solidFill>
              </a:rPr>
              <a:t>Oncol 2023;41 (</a:t>
            </a:r>
            <a:r>
              <a:rPr lang="en-GB" sz="1200" b="0" i="0" dirty="0">
                <a:solidFill>
                  <a:schemeClr val="tx2"/>
                </a:solidFill>
                <a:effectLst/>
              </a:rPr>
              <a:t>suppl 16)</a:t>
            </a:r>
            <a:r>
              <a:rPr lang="en-GB" sz="1200" dirty="0">
                <a:solidFill>
                  <a:schemeClr val="tx2"/>
                </a:solidFill>
              </a:rPr>
              <a:t>:</a:t>
            </a:r>
            <a:r>
              <a:rPr lang="en-GB" sz="1200" b="0" i="0" dirty="0">
                <a:solidFill>
                  <a:schemeClr val="tx2"/>
                </a:solidFill>
                <a:effectLst/>
              </a:rPr>
              <a:t> abstr 4502</a:t>
            </a:r>
            <a:r>
              <a:rPr lang="en-GB" sz="1200" dirty="0">
                <a:solidFill>
                  <a:schemeClr val="tx2"/>
                </a:solidFill>
              </a:rPr>
              <a:t> </a:t>
            </a:r>
            <a:r>
              <a:rPr lang="en-GB" sz="1200" b="0" i="0" dirty="0">
                <a:solidFill>
                  <a:schemeClr val="tx2"/>
                </a:solidFill>
                <a:effectLst/>
              </a:rPr>
              <a:t>(ASCO 2023, oral presentation)</a:t>
            </a:r>
            <a:endParaRPr lang="en-GB" dirty="0">
              <a:solidFill>
                <a:schemeClr val="tx2"/>
              </a:solidFill>
            </a:endParaRPr>
          </a:p>
          <a:p>
            <a:endParaRPr lang="en-GB" dirty="0">
              <a:solidFill>
                <a:schemeClr val="tx2"/>
              </a:solidFill>
            </a:endParaRP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a:xfrm>
            <a:off x="10512491" y="6356351"/>
            <a:ext cx="1069909" cy="365125"/>
          </a:xfrm>
        </p:spPr>
        <p:txBody>
          <a:bodyPr/>
          <a:lstStyle/>
          <a:p>
            <a:fld id="{FCE43C0F-8A7B-3A4B-9DB5-B3472E36E833}" type="slidenum">
              <a:rPr lang="en-GB" smtClean="0"/>
              <a:pPr/>
              <a:t>20</a:t>
            </a:fld>
            <a:endParaRPr lang="en-GB" dirty="0"/>
          </a:p>
        </p:txBody>
      </p:sp>
      <p:sp>
        <p:nvSpPr>
          <p:cNvPr id="13" name="TextBox 12">
            <a:extLst>
              <a:ext uri="{FF2B5EF4-FFF2-40B4-BE49-F238E27FC236}">
                <a16:creationId xmlns:a16="http://schemas.microsoft.com/office/drawing/2014/main" id="{DE4A1DDE-98AB-AEC5-7FA1-2E49F7364334}"/>
              </a:ext>
            </a:extLst>
          </p:cNvPr>
          <p:cNvSpPr txBox="1"/>
          <p:nvPr/>
        </p:nvSpPr>
        <p:spPr>
          <a:xfrm rot="16200000">
            <a:off x="184944" y="3075330"/>
            <a:ext cx="1429879" cy="184666"/>
          </a:xfrm>
          <a:prstGeom prst="rect">
            <a:avLst/>
          </a:prstGeom>
          <a:noFill/>
        </p:spPr>
        <p:txBody>
          <a:bodyPr wrap="non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Survival probability</a:t>
            </a:r>
          </a:p>
        </p:txBody>
      </p:sp>
      <p:sp>
        <p:nvSpPr>
          <p:cNvPr id="14" name="TextBox 13">
            <a:extLst>
              <a:ext uri="{FF2B5EF4-FFF2-40B4-BE49-F238E27FC236}">
                <a16:creationId xmlns:a16="http://schemas.microsoft.com/office/drawing/2014/main" id="{A5BA84B0-8B97-EAC7-6410-B064DA9CC60B}"/>
              </a:ext>
            </a:extLst>
          </p:cNvPr>
          <p:cNvSpPr txBox="1"/>
          <p:nvPr/>
        </p:nvSpPr>
        <p:spPr>
          <a:xfrm>
            <a:off x="3036314" y="4846482"/>
            <a:ext cx="1058431" cy="184666"/>
          </a:xfrm>
          <a:prstGeom prst="rect">
            <a:avLst/>
          </a:prstGeom>
          <a:noFill/>
        </p:spPr>
        <p:txBody>
          <a:bodyPr wrap="non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Time (months)</a:t>
            </a:r>
          </a:p>
        </p:txBody>
      </p:sp>
      <p:cxnSp>
        <p:nvCxnSpPr>
          <p:cNvPr id="15" name="Straight Connector 14">
            <a:extLst>
              <a:ext uri="{FF2B5EF4-FFF2-40B4-BE49-F238E27FC236}">
                <a16:creationId xmlns:a16="http://schemas.microsoft.com/office/drawing/2014/main" id="{1427D1C8-C5B8-E95A-F4B3-E8C90CD9F40F}"/>
              </a:ext>
            </a:extLst>
          </p:cNvPr>
          <p:cNvCxnSpPr>
            <a:cxnSpLocks/>
          </p:cNvCxnSpPr>
          <p:nvPr/>
        </p:nvCxnSpPr>
        <p:spPr>
          <a:xfrm flipV="1">
            <a:off x="1461524" y="1763180"/>
            <a:ext cx="0" cy="283360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C135E868-43A5-A6E9-80F4-F78C9151ECF5}"/>
              </a:ext>
            </a:extLst>
          </p:cNvPr>
          <p:cNvSpPr txBox="1"/>
          <p:nvPr/>
        </p:nvSpPr>
        <p:spPr>
          <a:xfrm>
            <a:off x="1138765" y="2740655"/>
            <a:ext cx="195567"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0.6</a:t>
            </a:r>
          </a:p>
        </p:txBody>
      </p:sp>
      <p:cxnSp>
        <p:nvCxnSpPr>
          <p:cNvPr id="17" name="Straight Connector 16">
            <a:extLst>
              <a:ext uri="{FF2B5EF4-FFF2-40B4-BE49-F238E27FC236}">
                <a16:creationId xmlns:a16="http://schemas.microsoft.com/office/drawing/2014/main" id="{B20BAAAE-F711-BA3B-5B3B-7A5096F88662}"/>
              </a:ext>
            </a:extLst>
          </p:cNvPr>
          <p:cNvCxnSpPr>
            <a:cxnSpLocks/>
          </p:cNvCxnSpPr>
          <p:nvPr/>
        </p:nvCxnSpPr>
        <p:spPr>
          <a:xfrm>
            <a:off x="1385708" y="2833028"/>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ABCF2A3E-11A3-CB08-E188-609BA9F8DEFA}"/>
              </a:ext>
            </a:extLst>
          </p:cNvPr>
          <p:cNvSpPr txBox="1"/>
          <p:nvPr/>
        </p:nvSpPr>
        <p:spPr>
          <a:xfrm>
            <a:off x="1138765" y="3011155"/>
            <a:ext cx="195567"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0.5</a:t>
            </a:r>
          </a:p>
        </p:txBody>
      </p:sp>
      <p:cxnSp>
        <p:nvCxnSpPr>
          <p:cNvPr id="19" name="Straight Connector 18">
            <a:extLst>
              <a:ext uri="{FF2B5EF4-FFF2-40B4-BE49-F238E27FC236}">
                <a16:creationId xmlns:a16="http://schemas.microsoft.com/office/drawing/2014/main" id="{12F1FFC7-75E7-A6F8-9B42-09336DB546C9}"/>
              </a:ext>
            </a:extLst>
          </p:cNvPr>
          <p:cNvCxnSpPr>
            <a:cxnSpLocks/>
          </p:cNvCxnSpPr>
          <p:nvPr/>
        </p:nvCxnSpPr>
        <p:spPr>
          <a:xfrm>
            <a:off x="1385708" y="3103528"/>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1AE86D90-1DED-8885-215E-5B728DA673C8}"/>
              </a:ext>
            </a:extLst>
          </p:cNvPr>
          <p:cNvSpPr txBox="1"/>
          <p:nvPr/>
        </p:nvSpPr>
        <p:spPr>
          <a:xfrm>
            <a:off x="1138765" y="3539060"/>
            <a:ext cx="195567"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0.3</a:t>
            </a:r>
          </a:p>
        </p:txBody>
      </p:sp>
      <p:cxnSp>
        <p:nvCxnSpPr>
          <p:cNvPr id="21" name="Straight Connector 20">
            <a:extLst>
              <a:ext uri="{FF2B5EF4-FFF2-40B4-BE49-F238E27FC236}">
                <a16:creationId xmlns:a16="http://schemas.microsoft.com/office/drawing/2014/main" id="{02EA3A3D-A059-6E07-38EF-F2BD7BBFCFD2}"/>
              </a:ext>
            </a:extLst>
          </p:cNvPr>
          <p:cNvCxnSpPr>
            <a:cxnSpLocks/>
          </p:cNvCxnSpPr>
          <p:nvPr/>
        </p:nvCxnSpPr>
        <p:spPr>
          <a:xfrm>
            <a:off x="1385708" y="3631433"/>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3459DF0F-5053-192D-B35E-A2785ADA893B}"/>
              </a:ext>
            </a:extLst>
          </p:cNvPr>
          <p:cNvSpPr txBox="1"/>
          <p:nvPr/>
        </p:nvSpPr>
        <p:spPr>
          <a:xfrm>
            <a:off x="1255784" y="4350163"/>
            <a:ext cx="78548"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0</a:t>
            </a:r>
          </a:p>
        </p:txBody>
      </p:sp>
      <p:cxnSp>
        <p:nvCxnSpPr>
          <p:cNvPr id="23" name="Straight Connector 22">
            <a:extLst>
              <a:ext uri="{FF2B5EF4-FFF2-40B4-BE49-F238E27FC236}">
                <a16:creationId xmlns:a16="http://schemas.microsoft.com/office/drawing/2014/main" id="{F2B361B3-8482-0C76-2347-BD7500A6F06C}"/>
              </a:ext>
            </a:extLst>
          </p:cNvPr>
          <p:cNvCxnSpPr>
            <a:cxnSpLocks/>
          </p:cNvCxnSpPr>
          <p:nvPr/>
        </p:nvCxnSpPr>
        <p:spPr>
          <a:xfrm>
            <a:off x="1385708" y="4438733"/>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5A61184D-718C-E95B-2F71-770D21C6ACA5}"/>
              </a:ext>
            </a:extLst>
          </p:cNvPr>
          <p:cNvCxnSpPr>
            <a:cxnSpLocks/>
          </p:cNvCxnSpPr>
          <p:nvPr/>
        </p:nvCxnSpPr>
        <p:spPr>
          <a:xfrm rot="16200000">
            <a:off x="1497700" y="4631425"/>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FF7BD39-5B43-1E79-5B17-F8CF7F32F69C}"/>
              </a:ext>
            </a:extLst>
          </p:cNvPr>
          <p:cNvCxnSpPr>
            <a:cxnSpLocks/>
          </p:cNvCxnSpPr>
          <p:nvPr/>
        </p:nvCxnSpPr>
        <p:spPr>
          <a:xfrm>
            <a:off x="1455558" y="4593107"/>
            <a:ext cx="421994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F31D3E3D-5991-B962-5B4B-6917C6F740D5}"/>
              </a:ext>
            </a:extLst>
          </p:cNvPr>
          <p:cNvSpPr txBox="1"/>
          <p:nvPr/>
        </p:nvSpPr>
        <p:spPr>
          <a:xfrm>
            <a:off x="1501846" y="4661412"/>
            <a:ext cx="78548"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0</a:t>
            </a:r>
          </a:p>
        </p:txBody>
      </p:sp>
      <p:cxnSp>
        <p:nvCxnSpPr>
          <p:cNvPr id="27" name="Straight Connector 26">
            <a:extLst>
              <a:ext uri="{FF2B5EF4-FFF2-40B4-BE49-F238E27FC236}">
                <a16:creationId xmlns:a16="http://schemas.microsoft.com/office/drawing/2014/main" id="{9F3FB9BB-7906-20DF-9D24-2F084681336E}"/>
              </a:ext>
            </a:extLst>
          </p:cNvPr>
          <p:cNvCxnSpPr>
            <a:cxnSpLocks/>
          </p:cNvCxnSpPr>
          <p:nvPr/>
        </p:nvCxnSpPr>
        <p:spPr>
          <a:xfrm rot="16200000">
            <a:off x="2607652" y="4631425"/>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4ECFFEC1-9DE1-6CFF-0539-DCC389363CAC}"/>
              </a:ext>
            </a:extLst>
          </p:cNvPr>
          <p:cNvSpPr txBox="1"/>
          <p:nvPr/>
        </p:nvSpPr>
        <p:spPr>
          <a:xfrm>
            <a:off x="2565109" y="4661412"/>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18</a:t>
            </a:r>
          </a:p>
        </p:txBody>
      </p:sp>
      <p:cxnSp>
        <p:nvCxnSpPr>
          <p:cNvPr id="29" name="Straight Connector 28">
            <a:extLst>
              <a:ext uri="{FF2B5EF4-FFF2-40B4-BE49-F238E27FC236}">
                <a16:creationId xmlns:a16="http://schemas.microsoft.com/office/drawing/2014/main" id="{DA1B7C54-0DD3-4B1E-B26E-EC494F72E9E7}"/>
              </a:ext>
            </a:extLst>
          </p:cNvPr>
          <p:cNvCxnSpPr>
            <a:cxnSpLocks/>
          </p:cNvCxnSpPr>
          <p:nvPr/>
        </p:nvCxnSpPr>
        <p:spPr>
          <a:xfrm rot="16200000">
            <a:off x="2974790" y="4631425"/>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EBA221C5-80FB-70D4-56FA-A652628AF713}"/>
              </a:ext>
            </a:extLst>
          </p:cNvPr>
          <p:cNvSpPr txBox="1"/>
          <p:nvPr/>
        </p:nvSpPr>
        <p:spPr>
          <a:xfrm>
            <a:off x="2932247" y="4661412"/>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24</a:t>
            </a:r>
          </a:p>
        </p:txBody>
      </p:sp>
      <p:cxnSp>
        <p:nvCxnSpPr>
          <p:cNvPr id="31" name="Straight Connector 30">
            <a:extLst>
              <a:ext uri="{FF2B5EF4-FFF2-40B4-BE49-F238E27FC236}">
                <a16:creationId xmlns:a16="http://schemas.microsoft.com/office/drawing/2014/main" id="{84C6D3EF-84D7-46AD-9A97-2C1A57974BFE}"/>
              </a:ext>
            </a:extLst>
          </p:cNvPr>
          <p:cNvCxnSpPr>
            <a:cxnSpLocks/>
          </p:cNvCxnSpPr>
          <p:nvPr/>
        </p:nvCxnSpPr>
        <p:spPr>
          <a:xfrm rot="16200000">
            <a:off x="3345482" y="4631425"/>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CF9607B1-11A8-5A79-3F80-1EF2C5AE9DE3}"/>
              </a:ext>
            </a:extLst>
          </p:cNvPr>
          <p:cNvSpPr txBox="1"/>
          <p:nvPr/>
        </p:nvSpPr>
        <p:spPr>
          <a:xfrm>
            <a:off x="3302939" y="4661412"/>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30</a:t>
            </a:r>
          </a:p>
        </p:txBody>
      </p:sp>
      <p:cxnSp>
        <p:nvCxnSpPr>
          <p:cNvPr id="33" name="Straight Connector 32">
            <a:extLst>
              <a:ext uri="{FF2B5EF4-FFF2-40B4-BE49-F238E27FC236}">
                <a16:creationId xmlns:a16="http://schemas.microsoft.com/office/drawing/2014/main" id="{77B5DD39-DB6B-0AB9-F240-0D3848ECB014}"/>
              </a:ext>
            </a:extLst>
          </p:cNvPr>
          <p:cNvCxnSpPr>
            <a:cxnSpLocks/>
          </p:cNvCxnSpPr>
          <p:nvPr/>
        </p:nvCxnSpPr>
        <p:spPr>
          <a:xfrm rot="16200000">
            <a:off x="3716173" y="4631425"/>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4883E54C-1050-196F-B710-ED038C04CF50}"/>
              </a:ext>
            </a:extLst>
          </p:cNvPr>
          <p:cNvSpPr txBox="1"/>
          <p:nvPr/>
        </p:nvSpPr>
        <p:spPr>
          <a:xfrm>
            <a:off x="3673631" y="4661412"/>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36</a:t>
            </a:r>
          </a:p>
        </p:txBody>
      </p:sp>
      <p:cxnSp>
        <p:nvCxnSpPr>
          <p:cNvPr id="35" name="Straight Connector 34">
            <a:extLst>
              <a:ext uri="{FF2B5EF4-FFF2-40B4-BE49-F238E27FC236}">
                <a16:creationId xmlns:a16="http://schemas.microsoft.com/office/drawing/2014/main" id="{72651CEF-96FB-6735-26D7-963D1759D1BF}"/>
              </a:ext>
            </a:extLst>
          </p:cNvPr>
          <p:cNvCxnSpPr>
            <a:cxnSpLocks/>
          </p:cNvCxnSpPr>
          <p:nvPr/>
        </p:nvCxnSpPr>
        <p:spPr>
          <a:xfrm rot="16200000">
            <a:off x="4084478" y="4631425"/>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F383C6F2-B779-26F3-DBEE-91B509C2BCD6}"/>
              </a:ext>
            </a:extLst>
          </p:cNvPr>
          <p:cNvSpPr txBox="1"/>
          <p:nvPr/>
        </p:nvSpPr>
        <p:spPr>
          <a:xfrm>
            <a:off x="4041936" y="4661412"/>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42</a:t>
            </a:r>
          </a:p>
        </p:txBody>
      </p:sp>
      <p:cxnSp>
        <p:nvCxnSpPr>
          <p:cNvPr id="37" name="Straight Connector 36">
            <a:extLst>
              <a:ext uri="{FF2B5EF4-FFF2-40B4-BE49-F238E27FC236}">
                <a16:creationId xmlns:a16="http://schemas.microsoft.com/office/drawing/2014/main" id="{C3C5695B-402B-1228-1C7B-286D88FB70CC}"/>
              </a:ext>
            </a:extLst>
          </p:cNvPr>
          <p:cNvCxnSpPr>
            <a:cxnSpLocks/>
          </p:cNvCxnSpPr>
          <p:nvPr/>
        </p:nvCxnSpPr>
        <p:spPr>
          <a:xfrm rot="16200000">
            <a:off x="4458682" y="4631425"/>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6B5E0808-492D-3E5C-4861-619B422F9785}"/>
              </a:ext>
            </a:extLst>
          </p:cNvPr>
          <p:cNvSpPr txBox="1"/>
          <p:nvPr/>
        </p:nvSpPr>
        <p:spPr>
          <a:xfrm>
            <a:off x="4416140" y="4661412"/>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48</a:t>
            </a:r>
          </a:p>
        </p:txBody>
      </p:sp>
      <p:cxnSp>
        <p:nvCxnSpPr>
          <p:cNvPr id="42" name="Straight Connector 41">
            <a:extLst>
              <a:ext uri="{FF2B5EF4-FFF2-40B4-BE49-F238E27FC236}">
                <a16:creationId xmlns:a16="http://schemas.microsoft.com/office/drawing/2014/main" id="{1CE0791B-7AE6-0839-C22E-EFD6D20A08FF}"/>
              </a:ext>
            </a:extLst>
          </p:cNvPr>
          <p:cNvCxnSpPr>
            <a:cxnSpLocks/>
          </p:cNvCxnSpPr>
          <p:nvPr/>
        </p:nvCxnSpPr>
        <p:spPr>
          <a:xfrm rot="16200000">
            <a:off x="5560950" y="4631425"/>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D0C91EE8-323C-66CE-FCB0-8E86B77B3F6B}"/>
              </a:ext>
            </a:extLst>
          </p:cNvPr>
          <p:cNvSpPr txBox="1"/>
          <p:nvPr/>
        </p:nvSpPr>
        <p:spPr>
          <a:xfrm>
            <a:off x="5518408" y="4661412"/>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66</a:t>
            </a:r>
          </a:p>
        </p:txBody>
      </p:sp>
      <p:cxnSp>
        <p:nvCxnSpPr>
          <p:cNvPr id="44" name="Straight Connector 43">
            <a:extLst>
              <a:ext uri="{FF2B5EF4-FFF2-40B4-BE49-F238E27FC236}">
                <a16:creationId xmlns:a16="http://schemas.microsoft.com/office/drawing/2014/main" id="{75B0A5EF-07B7-CDB5-994E-247132EE4CE4}"/>
              </a:ext>
            </a:extLst>
          </p:cNvPr>
          <p:cNvCxnSpPr>
            <a:cxnSpLocks/>
          </p:cNvCxnSpPr>
          <p:nvPr/>
        </p:nvCxnSpPr>
        <p:spPr>
          <a:xfrm rot="16200000">
            <a:off x="5197683" y="4631425"/>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990ACA40-3A53-2345-77E5-CB8AC67E36F4}"/>
              </a:ext>
            </a:extLst>
          </p:cNvPr>
          <p:cNvSpPr txBox="1"/>
          <p:nvPr/>
        </p:nvSpPr>
        <p:spPr>
          <a:xfrm>
            <a:off x="5155141" y="4661412"/>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60</a:t>
            </a:r>
          </a:p>
        </p:txBody>
      </p:sp>
      <p:cxnSp>
        <p:nvCxnSpPr>
          <p:cNvPr id="46" name="Straight Connector 45">
            <a:extLst>
              <a:ext uri="{FF2B5EF4-FFF2-40B4-BE49-F238E27FC236}">
                <a16:creationId xmlns:a16="http://schemas.microsoft.com/office/drawing/2014/main" id="{302C6F80-5878-5060-81EF-6DFA503C3409}"/>
              </a:ext>
            </a:extLst>
          </p:cNvPr>
          <p:cNvCxnSpPr>
            <a:cxnSpLocks/>
          </p:cNvCxnSpPr>
          <p:nvPr/>
        </p:nvCxnSpPr>
        <p:spPr>
          <a:xfrm rot="16200000">
            <a:off x="4826992" y="4631425"/>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11A15556-81E0-C20B-364B-E7CE0A0E4828}"/>
              </a:ext>
            </a:extLst>
          </p:cNvPr>
          <p:cNvSpPr txBox="1"/>
          <p:nvPr/>
        </p:nvSpPr>
        <p:spPr>
          <a:xfrm>
            <a:off x="4784450" y="4661412"/>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54</a:t>
            </a:r>
          </a:p>
        </p:txBody>
      </p:sp>
      <p:graphicFrame>
        <p:nvGraphicFramePr>
          <p:cNvPr id="48" name="Table 85">
            <a:extLst>
              <a:ext uri="{FF2B5EF4-FFF2-40B4-BE49-F238E27FC236}">
                <a16:creationId xmlns:a16="http://schemas.microsoft.com/office/drawing/2014/main" id="{89F1C244-E680-05F7-0E1C-2F205AA42600}"/>
              </a:ext>
            </a:extLst>
          </p:cNvPr>
          <p:cNvGraphicFramePr>
            <a:graphicFrameLocks noGrp="1"/>
          </p:cNvGraphicFramePr>
          <p:nvPr/>
        </p:nvGraphicFramePr>
        <p:xfrm>
          <a:off x="1333446" y="5125872"/>
          <a:ext cx="4474884" cy="313200"/>
        </p:xfrm>
        <a:graphic>
          <a:graphicData uri="http://schemas.openxmlformats.org/drawingml/2006/table">
            <a:tbl>
              <a:tblPr bandRow="1">
                <a:tableStyleId>{5C22544A-7EE6-4342-B048-85BDC9FD1C3A}</a:tableStyleId>
              </a:tblPr>
              <a:tblGrid>
                <a:gridCol w="372907">
                  <a:extLst>
                    <a:ext uri="{9D8B030D-6E8A-4147-A177-3AD203B41FA5}">
                      <a16:colId xmlns:a16="http://schemas.microsoft.com/office/drawing/2014/main" val="3513989938"/>
                    </a:ext>
                  </a:extLst>
                </a:gridCol>
                <a:gridCol w="372907">
                  <a:extLst>
                    <a:ext uri="{9D8B030D-6E8A-4147-A177-3AD203B41FA5}">
                      <a16:colId xmlns:a16="http://schemas.microsoft.com/office/drawing/2014/main" val="2772466683"/>
                    </a:ext>
                  </a:extLst>
                </a:gridCol>
                <a:gridCol w="372907">
                  <a:extLst>
                    <a:ext uri="{9D8B030D-6E8A-4147-A177-3AD203B41FA5}">
                      <a16:colId xmlns:a16="http://schemas.microsoft.com/office/drawing/2014/main" val="1708103484"/>
                    </a:ext>
                  </a:extLst>
                </a:gridCol>
                <a:gridCol w="372907">
                  <a:extLst>
                    <a:ext uri="{9D8B030D-6E8A-4147-A177-3AD203B41FA5}">
                      <a16:colId xmlns:a16="http://schemas.microsoft.com/office/drawing/2014/main" val="3985079126"/>
                    </a:ext>
                  </a:extLst>
                </a:gridCol>
                <a:gridCol w="372907">
                  <a:extLst>
                    <a:ext uri="{9D8B030D-6E8A-4147-A177-3AD203B41FA5}">
                      <a16:colId xmlns:a16="http://schemas.microsoft.com/office/drawing/2014/main" val="2323902670"/>
                    </a:ext>
                  </a:extLst>
                </a:gridCol>
                <a:gridCol w="372907">
                  <a:extLst>
                    <a:ext uri="{9D8B030D-6E8A-4147-A177-3AD203B41FA5}">
                      <a16:colId xmlns:a16="http://schemas.microsoft.com/office/drawing/2014/main" val="1456311217"/>
                    </a:ext>
                  </a:extLst>
                </a:gridCol>
                <a:gridCol w="372907">
                  <a:extLst>
                    <a:ext uri="{9D8B030D-6E8A-4147-A177-3AD203B41FA5}">
                      <a16:colId xmlns:a16="http://schemas.microsoft.com/office/drawing/2014/main" val="3470239740"/>
                    </a:ext>
                  </a:extLst>
                </a:gridCol>
                <a:gridCol w="372907">
                  <a:extLst>
                    <a:ext uri="{9D8B030D-6E8A-4147-A177-3AD203B41FA5}">
                      <a16:colId xmlns:a16="http://schemas.microsoft.com/office/drawing/2014/main" val="3050212076"/>
                    </a:ext>
                  </a:extLst>
                </a:gridCol>
                <a:gridCol w="372907">
                  <a:extLst>
                    <a:ext uri="{9D8B030D-6E8A-4147-A177-3AD203B41FA5}">
                      <a16:colId xmlns:a16="http://schemas.microsoft.com/office/drawing/2014/main" val="2188063190"/>
                    </a:ext>
                  </a:extLst>
                </a:gridCol>
                <a:gridCol w="372907">
                  <a:extLst>
                    <a:ext uri="{9D8B030D-6E8A-4147-A177-3AD203B41FA5}">
                      <a16:colId xmlns:a16="http://schemas.microsoft.com/office/drawing/2014/main" val="4065078601"/>
                    </a:ext>
                  </a:extLst>
                </a:gridCol>
                <a:gridCol w="372907">
                  <a:extLst>
                    <a:ext uri="{9D8B030D-6E8A-4147-A177-3AD203B41FA5}">
                      <a16:colId xmlns:a16="http://schemas.microsoft.com/office/drawing/2014/main" val="2621884649"/>
                    </a:ext>
                  </a:extLst>
                </a:gridCol>
                <a:gridCol w="372907">
                  <a:extLst>
                    <a:ext uri="{9D8B030D-6E8A-4147-A177-3AD203B41FA5}">
                      <a16:colId xmlns:a16="http://schemas.microsoft.com/office/drawing/2014/main" val="265752294"/>
                    </a:ext>
                  </a:extLst>
                </a:gridCol>
              </a:tblGrid>
              <a:tr h="141657">
                <a:tc>
                  <a:txBody>
                    <a:bodyPr/>
                    <a:lstStyle/>
                    <a:p>
                      <a:pPr algn="ctr"/>
                      <a:r>
                        <a:rPr lang="en-GB" sz="900" dirty="0">
                          <a:latin typeface="Arial" panose="020B0604020202020204" pitchFamily="34" charset="0"/>
                          <a:cs typeface="Arial" panose="020B0604020202020204" pitchFamily="34" charset="0"/>
                        </a:rPr>
                        <a:t>110</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106</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101</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98</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92</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83</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76</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57</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42</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11</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2</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0</a:t>
                      </a:r>
                    </a:p>
                  </a:txBody>
                  <a:tcPr marL="0" marR="0" marT="9720" marB="9720">
                    <a:noFill/>
                  </a:tcPr>
                </a:tc>
                <a:extLst>
                  <a:ext uri="{0D108BD9-81ED-4DB2-BD59-A6C34878D82A}">
                    <a16:rowId xmlns:a16="http://schemas.microsoft.com/office/drawing/2014/main" val="2387494813"/>
                  </a:ext>
                </a:extLst>
              </a:tr>
              <a:tr h="141657">
                <a:tc>
                  <a:txBody>
                    <a:bodyPr/>
                    <a:lstStyle/>
                    <a:p>
                      <a:pPr algn="ctr"/>
                      <a:r>
                        <a:rPr lang="en-GB" sz="900" dirty="0">
                          <a:latin typeface="Arial" panose="020B0604020202020204" pitchFamily="34" charset="0"/>
                          <a:cs typeface="Arial" panose="020B0604020202020204" pitchFamily="34" charset="0"/>
                        </a:rPr>
                        <a:t>124</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115</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107</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102</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98</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95</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88</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65</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46</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15</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2</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0</a:t>
                      </a:r>
                    </a:p>
                  </a:txBody>
                  <a:tcPr marL="0" marR="0" marT="9720" marB="9720">
                    <a:noFill/>
                  </a:tcPr>
                </a:tc>
                <a:extLst>
                  <a:ext uri="{0D108BD9-81ED-4DB2-BD59-A6C34878D82A}">
                    <a16:rowId xmlns:a16="http://schemas.microsoft.com/office/drawing/2014/main" val="3636552953"/>
                  </a:ext>
                </a:extLst>
              </a:tr>
            </a:tbl>
          </a:graphicData>
        </a:graphic>
      </p:graphicFrame>
      <p:graphicFrame>
        <p:nvGraphicFramePr>
          <p:cNvPr id="49" name="Table 48">
            <a:extLst>
              <a:ext uri="{FF2B5EF4-FFF2-40B4-BE49-F238E27FC236}">
                <a16:creationId xmlns:a16="http://schemas.microsoft.com/office/drawing/2014/main" id="{E6F77AAD-0EC2-EA75-A9FE-77540C401AA0}"/>
              </a:ext>
            </a:extLst>
          </p:cNvPr>
          <p:cNvGraphicFramePr>
            <a:graphicFrameLocks noGrp="1"/>
          </p:cNvGraphicFramePr>
          <p:nvPr/>
        </p:nvGraphicFramePr>
        <p:xfrm>
          <a:off x="158081" y="4969272"/>
          <a:ext cx="1058430" cy="469800"/>
        </p:xfrm>
        <a:graphic>
          <a:graphicData uri="http://schemas.openxmlformats.org/drawingml/2006/table">
            <a:tbl>
              <a:tblPr bandRow="1">
                <a:tableStyleId>{5C22544A-7EE6-4342-B048-85BDC9FD1C3A}</a:tableStyleId>
              </a:tblPr>
              <a:tblGrid>
                <a:gridCol w="1058430">
                  <a:extLst>
                    <a:ext uri="{9D8B030D-6E8A-4147-A177-3AD203B41FA5}">
                      <a16:colId xmlns:a16="http://schemas.microsoft.com/office/drawing/2014/main" val="3513989938"/>
                    </a:ext>
                  </a:extLst>
                </a:gridCol>
              </a:tblGrid>
              <a:tr h="141657">
                <a:tc>
                  <a:txBody>
                    <a:bodyPr/>
                    <a:lstStyle/>
                    <a:p>
                      <a:pPr algn="r"/>
                      <a:r>
                        <a:rPr lang="en-GB" sz="900" b="1" dirty="0">
                          <a:latin typeface="Arial" panose="020B0604020202020204" pitchFamily="34" charset="0"/>
                          <a:cs typeface="Arial" panose="020B0604020202020204" pitchFamily="34" charset="0"/>
                        </a:rPr>
                        <a:t>Number at risk</a:t>
                      </a:r>
                    </a:p>
                  </a:txBody>
                  <a:tcPr marL="0" marR="0" marT="9720" marB="9720">
                    <a:noFill/>
                  </a:tcPr>
                </a:tc>
                <a:extLst>
                  <a:ext uri="{0D108BD9-81ED-4DB2-BD59-A6C34878D82A}">
                    <a16:rowId xmlns:a16="http://schemas.microsoft.com/office/drawing/2014/main" val="2387494813"/>
                  </a:ext>
                </a:extLst>
              </a:tr>
              <a:tr h="141657">
                <a:tc>
                  <a:txBody>
                    <a:bodyPr/>
                    <a:lstStyle/>
                    <a:p>
                      <a:pPr algn="r"/>
                      <a:r>
                        <a:rPr lang="en-GB" sz="900" b="1" dirty="0">
                          <a:solidFill>
                            <a:schemeClr val="tx2"/>
                          </a:solidFill>
                          <a:latin typeface="Arial" panose="020B0604020202020204" pitchFamily="34" charset="0"/>
                          <a:cs typeface="Arial" panose="020B0604020202020204" pitchFamily="34" charset="0"/>
                        </a:rPr>
                        <a:t>Len + pembro</a:t>
                      </a:r>
                    </a:p>
                  </a:txBody>
                  <a:tcPr marL="0" marR="0" marT="9720" marB="9720">
                    <a:noFill/>
                  </a:tcPr>
                </a:tc>
                <a:extLst>
                  <a:ext uri="{0D108BD9-81ED-4DB2-BD59-A6C34878D82A}">
                    <a16:rowId xmlns:a16="http://schemas.microsoft.com/office/drawing/2014/main" val="3636552953"/>
                  </a:ext>
                </a:extLst>
              </a:tr>
              <a:tr h="141657">
                <a:tc>
                  <a:txBody>
                    <a:bodyPr/>
                    <a:lstStyle/>
                    <a:p>
                      <a:pPr algn="r"/>
                      <a:r>
                        <a:rPr lang="en-GB" sz="900" b="1" dirty="0">
                          <a:solidFill>
                            <a:schemeClr val="accent1"/>
                          </a:solidFill>
                          <a:latin typeface="Arial" panose="020B0604020202020204" pitchFamily="34" charset="0"/>
                          <a:cs typeface="Arial" panose="020B0604020202020204" pitchFamily="34" charset="0"/>
                        </a:rPr>
                        <a:t>Sun</a:t>
                      </a:r>
                    </a:p>
                  </a:txBody>
                  <a:tcPr marL="0" marR="0" marT="9720" marB="9720">
                    <a:noFill/>
                  </a:tcPr>
                </a:tc>
                <a:extLst>
                  <a:ext uri="{0D108BD9-81ED-4DB2-BD59-A6C34878D82A}">
                    <a16:rowId xmlns:a16="http://schemas.microsoft.com/office/drawing/2014/main" val="1889986917"/>
                  </a:ext>
                </a:extLst>
              </a:tr>
            </a:tbl>
          </a:graphicData>
        </a:graphic>
      </p:graphicFrame>
      <p:cxnSp>
        <p:nvCxnSpPr>
          <p:cNvPr id="50" name="Straight Connector 49">
            <a:extLst>
              <a:ext uri="{FF2B5EF4-FFF2-40B4-BE49-F238E27FC236}">
                <a16:creationId xmlns:a16="http://schemas.microsoft.com/office/drawing/2014/main" id="{2681E8AC-E5CA-46CE-1265-686135753CB5}"/>
              </a:ext>
            </a:extLst>
          </p:cNvPr>
          <p:cNvCxnSpPr>
            <a:cxnSpLocks/>
          </p:cNvCxnSpPr>
          <p:nvPr/>
        </p:nvCxnSpPr>
        <p:spPr>
          <a:xfrm rot="16200000">
            <a:off x="1865416" y="4631425"/>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EA2A4D3D-591C-1E20-40BC-7AD208B31623}"/>
              </a:ext>
            </a:extLst>
          </p:cNvPr>
          <p:cNvSpPr txBox="1"/>
          <p:nvPr/>
        </p:nvSpPr>
        <p:spPr>
          <a:xfrm>
            <a:off x="1862146" y="4661412"/>
            <a:ext cx="78548"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6</a:t>
            </a:r>
          </a:p>
        </p:txBody>
      </p:sp>
      <p:cxnSp>
        <p:nvCxnSpPr>
          <p:cNvPr id="52" name="Straight Connector 51">
            <a:extLst>
              <a:ext uri="{FF2B5EF4-FFF2-40B4-BE49-F238E27FC236}">
                <a16:creationId xmlns:a16="http://schemas.microsoft.com/office/drawing/2014/main" id="{A743F93A-A148-8A0F-EB61-B8CF33FD7F5A}"/>
              </a:ext>
            </a:extLst>
          </p:cNvPr>
          <p:cNvCxnSpPr>
            <a:cxnSpLocks/>
          </p:cNvCxnSpPr>
          <p:nvPr/>
        </p:nvCxnSpPr>
        <p:spPr>
          <a:xfrm rot="16200000">
            <a:off x="2232560" y="4631425"/>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3DDBFD13-DEF4-EEA1-CCA5-FC0FD702DB1D}"/>
              </a:ext>
            </a:extLst>
          </p:cNvPr>
          <p:cNvSpPr txBox="1"/>
          <p:nvPr/>
        </p:nvSpPr>
        <p:spPr>
          <a:xfrm>
            <a:off x="2190017" y="4661412"/>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12</a:t>
            </a:r>
          </a:p>
        </p:txBody>
      </p:sp>
      <p:sp>
        <p:nvSpPr>
          <p:cNvPr id="55" name="TextBox 54">
            <a:extLst>
              <a:ext uri="{FF2B5EF4-FFF2-40B4-BE49-F238E27FC236}">
                <a16:creationId xmlns:a16="http://schemas.microsoft.com/office/drawing/2014/main" id="{70C8EF82-5D13-2FB5-6CC5-C357E564F6EB}"/>
              </a:ext>
            </a:extLst>
          </p:cNvPr>
          <p:cNvSpPr txBox="1"/>
          <p:nvPr/>
        </p:nvSpPr>
        <p:spPr>
          <a:xfrm>
            <a:off x="1138765" y="1943049"/>
            <a:ext cx="195567"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0.9</a:t>
            </a:r>
          </a:p>
        </p:txBody>
      </p:sp>
      <p:cxnSp>
        <p:nvCxnSpPr>
          <p:cNvPr id="56" name="Straight Connector 55">
            <a:extLst>
              <a:ext uri="{FF2B5EF4-FFF2-40B4-BE49-F238E27FC236}">
                <a16:creationId xmlns:a16="http://schemas.microsoft.com/office/drawing/2014/main" id="{A99A50C3-63CA-309A-9AA6-A2290C1BD51C}"/>
              </a:ext>
            </a:extLst>
          </p:cNvPr>
          <p:cNvCxnSpPr>
            <a:cxnSpLocks/>
          </p:cNvCxnSpPr>
          <p:nvPr/>
        </p:nvCxnSpPr>
        <p:spPr>
          <a:xfrm>
            <a:off x="1385708" y="2035422"/>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7" name="TextBox 56">
            <a:extLst>
              <a:ext uri="{FF2B5EF4-FFF2-40B4-BE49-F238E27FC236}">
                <a16:creationId xmlns:a16="http://schemas.microsoft.com/office/drawing/2014/main" id="{579006DC-EC60-7DDD-3731-E602C66FA509}"/>
              </a:ext>
            </a:extLst>
          </p:cNvPr>
          <p:cNvSpPr txBox="1"/>
          <p:nvPr/>
        </p:nvSpPr>
        <p:spPr>
          <a:xfrm>
            <a:off x="1138765" y="2211565"/>
            <a:ext cx="195567"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0.8</a:t>
            </a:r>
          </a:p>
        </p:txBody>
      </p:sp>
      <p:cxnSp>
        <p:nvCxnSpPr>
          <p:cNvPr id="58" name="Straight Connector 57">
            <a:extLst>
              <a:ext uri="{FF2B5EF4-FFF2-40B4-BE49-F238E27FC236}">
                <a16:creationId xmlns:a16="http://schemas.microsoft.com/office/drawing/2014/main" id="{BD8744D2-B326-25A9-DE6F-AA06D622252B}"/>
              </a:ext>
            </a:extLst>
          </p:cNvPr>
          <p:cNvCxnSpPr>
            <a:cxnSpLocks/>
          </p:cNvCxnSpPr>
          <p:nvPr/>
        </p:nvCxnSpPr>
        <p:spPr>
          <a:xfrm>
            <a:off x="1385708" y="2303938"/>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420E9406-326B-4EDF-4062-7CD498AA3481}"/>
              </a:ext>
            </a:extLst>
          </p:cNvPr>
          <p:cNvSpPr txBox="1"/>
          <p:nvPr/>
        </p:nvSpPr>
        <p:spPr>
          <a:xfrm>
            <a:off x="1138765" y="2482065"/>
            <a:ext cx="195567"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0.7</a:t>
            </a:r>
          </a:p>
        </p:txBody>
      </p:sp>
      <p:cxnSp>
        <p:nvCxnSpPr>
          <p:cNvPr id="60" name="Straight Connector 59">
            <a:extLst>
              <a:ext uri="{FF2B5EF4-FFF2-40B4-BE49-F238E27FC236}">
                <a16:creationId xmlns:a16="http://schemas.microsoft.com/office/drawing/2014/main" id="{49FDF4B7-35F5-A068-5E5F-E548F787782B}"/>
              </a:ext>
            </a:extLst>
          </p:cNvPr>
          <p:cNvCxnSpPr>
            <a:cxnSpLocks/>
          </p:cNvCxnSpPr>
          <p:nvPr/>
        </p:nvCxnSpPr>
        <p:spPr>
          <a:xfrm>
            <a:off x="1385708" y="2574438"/>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789A41B5-A001-A2BB-CCBC-FD6AAFD86244}"/>
              </a:ext>
            </a:extLst>
          </p:cNvPr>
          <p:cNvSpPr txBox="1"/>
          <p:nvPr/>
        </p:nvSpPr>
        <p:spPr>
          <a:xfrm>
            <a:off x="1138765" y="1670807"/>
            <a:ext cx="195567"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1.0</a:t>
            </a:r>
          </a:p>
        </p:txBody>
      </p:sp>
      <p:cxnSp>
        <p:nvCxnSpPr>
          <p:cNvPr id="62" name="Straight Connector 61">
            <a:extLst>
              <a:ext uri="{FF2B5EF4-FFF2-40B4-BE49-F238E27FC236}">
                <a16:creationId xmlns:a16="http://schemas.microsoft.com/office/drawing/2014/main" id="{C8A93DFA-B35B-F172-E8E2-1858FC2EDB0E}"/>
              </a:ext>
            </a:extLst>
          </p:cNvPr>
          <p:cNvCxnSpPr>
            <a:cxnSpLocks/>
          </p:cNvCxnSpPr>
          <p:nvPr/>
        </p:nvCxnSpPr>
        <p:spPr>
          <a:xfrm>
            <a:off x="1385708" y="1763180"/>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3" name="TextBox 62">
            <a:extLst>
              <a:ext uri="{FF2B5EF4-FFF2-40B4-BE49-F238E27FC236}">
                <a16:creationId xmlns:a16="http://schemas.microsoft.com/office/drawing/2014/main" id="{EDF64AB1-458C-D4D8-8496-7BC62752A8F6}"/>
              </a:ext>
            </a:extLst>
          </p:cNvPr>
          <p:cNvSpPr txBox="1"/>
          <p:nvPr/>
        </p:nvSpPr>
        <p:spPr>
          <a:xfrm>
            <a:off x="1138765" y="3275380"/>
            <a:ext cx="195567"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0.4</a:t>
            </a:r>
          </a:p>
        </p:txBody>
      </p:sp>
      <p:cxnSp>
        <p:nvCxnSpPr>
          <p:cNvPr id="64" name="Straight Connector 63">
            <a:extLst>
              <a:ext uri="{FF2B5EF4-FFF2-40B4-BE49-F238E27FC236}">
                <a16:creationId xmlns:a16="http://schemas.microsoft.com/office/drawing/2014/main" id="{6E202DB0-C1CD-84B2-F5AC-0F1FE41F5BCD}"/>
              </a:ext>
            </a:extLst>
          </p:cNvPr>
          <p:cNvCxnSpPr>
            <a:cxnSpLocks/>
          </p:cNvCxnSpPr>
          <p:nvPr/>
        </p:nvCxnSpPr>
        <p:spPr>
          <a:xfrm>
            <a:off x="1385708" y="3367753"/>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04EAA4B2-BF3B-C883-1274-B732AB27A67F}"/>
              </a:ext>
            </a:extLst>
          </p:cNvPr>
          <p:cNvSpPr txBox="1"/>
          <p:nvPr/>
        </p:nvSpPr>
        <p:spPr>
          <a:xfrm>
            <a:off x="1138765" y="3808676"/>
            <a:ext cx="195567"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0.2</a:t>
            </a:r>
          </a:p>
        </p:txBody>
      </p:sp>
      <p:cxnSp>
        <p:nvCxnSpPr>
          <p:cNvPr id="66" name="Straight Connector 65">
            <a:extLst>
              <a:ext uri="{FF2B5EF4-FFF2-40B4-BE49-F238E27FC236}">
                <a16:creationId xmlns:a16="http://schemas.microsoft.com/office/drawing/2014/main" id="{EFDEFB89-D234-911A-3064-5A08283EC054}"/>
              </a:ext>
            </a:extLst>
          </p:cNvPr>
          <p:cNvCxnSpPr>
            <a:cxnSpLocks/>
          </p:cNvCxnSpPr>
          <p:nvPr/>
        </p:nvCxnSpPr>
        <p:spPr>
          <a:xfrm>
            <a:off x="1385708" y="3901049"/>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4E33B10E-B894-F708-AD21-ACB8570B9A10}"/>
              </a:ext>
            </a:extLst>
          </p:cNvPr>
          <p:cNvSpPr txBox="1"/>
          <p:nvPr/>
        </p:nvSpPr>
        <p:spPr>
          <a:xfrm>
            <a:off x="1138765" y="4078292"/>
            <a:ext cx="195567"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0.1</a:t>
            </a:r>
          </a:p>
        </p:txBody>
      </p:sp>
      <p:cxnSp>
        <p:nvCxnSpPr>
          <p:cNvPr id="68" name="Straight Connector 67">
            <a:extLst>
              <a:ext uri="{FF2B5EF4-FFF2-40B4-BE49-F238E27FC236}">
                <a16:creationId xmlns:a16="http://schemas.microsoft.com/office/drawing/2014/main" id="{4717A1BE-69D4-ED93-C9C8-5CBCB59DF2AA}"/>
              </a:ext>
            </a:extLst>
          </p:cNvPr>
          <p:cNvCxnSpPr>
            <a:cxnSpLocks/>
          </p:cNvCxnSpPr>
          <p:nvPr/>
        </p:nvCxnSpPr>
        <p:spPr>
          <a:xfrm>
            <a:off x="1385708" y="4170665"/>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2" name="TextBox 141">
            <a:extLst>
              <a:ext uri="{FF2B5EF4-FFF2-40B4-BE49-F238E27FC236}">
                <a16:creationId xmlns:a16="http://schemas.microsoft.com/office/drawing/2014/main" id="{AB61CA4A-409F-FDA1-2639-59E1C784B079}"/>
              </a:ext>
            </a:extLst>
          </p:cNvPr>
          <p:cNvSpPr txBox="1"/>
          <p:nvPr/>
        </p:nvSpPr>
        <p:spPr>
          <a:xfrm>
            <a:off x="2105672" y="1196752"/>
            <a:ext cx="2905644" cy="400110"/>
          </a:xfrm>
          <a:prstGeom prst="rect">
            <a:avLst/>
          </a:prstGeom>
          <a:noFill/>
        </p:spPr>
        <p:txBody>
          <a:bodyPr wrap="square" rtlCol="0">
            <a:spAutoFit/>
          </a:bodyPr>
          <a:lstStyle/>
          <a:p>
            <a:pPr algn="ctr"/>
            <a:r>
              <a:rPr lang="en-GB" sz="2000" b="1" dirty="0">
                <a:solidFill>
                  <a:schemeClr val="accent1"/>
                </a:solidFill>
                <a:latin typeface="Arial" panose="020B0604020202020204" pitchFamily="34" charset="0"/>
                <a:ea typeface="Aileron" charset="0"/>
                <a:cs typeface="Arial" panose="020B0604020202020204" pitchFamily="34" charset="0"/>
              </a:rPr>
              <a:t>FAVOURABLE</a:t>
            </a:r>
          </a:p>
        </p:txBody>
      </p:sp>
      <p:sp>
        <p:nvSpPr>
          <p:cNvPr id="147" name="Content Placeholder 10">
            <a:extLst>
              <a:ext uri="{FF2B5EF4-FFF2-40B4-BE49-F238E27FC236}">
                <a16:creationId xmlns:a16="http://schemas.microsoft.com/office/drawing/2014/main" id="{200953AE-5D9A-43DA-A63B-C916298CEC63}"/>
              </a:ext>
            </a:extLst>
          </p:cNvPr>
          <p:cNvSpPr txBox="1">
            <a:spLocks/>
          </p:cNvSpPr>
          <p:nvPr/>
        </p:nvSpPr>
        <p:spPr>
          <a:xfrm>
            <a:off x="620184" y="5500146"/>
            <a:ext cx="10962216" cy="505768"/>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000" dirty="0">
                <a:solidFill>
                  <a:schemeClr val="tx1"/>
                </a:solidFill>
              </a:rPr>
              <a:t>IMDC risk group was not a stratification factor and relevant data were derived programmatically. Hazard ratio is for lenvatinib + pembrolizumab vs sunitinib based on a Cox regression model with treatment as a factor. The Efron method was used for correction of tied events. Medians were estimated by the Kaplan-Meier method, and the 95% CIs were estimated with a generalised Brookmeyer and Crowley method</a:t>
            </a:r>
          </a:p>
        </p:txBody>
      </p:sp>
      <p:sp>
        <p:nvSpPr>
          <p:cNvPr id="149" name="TextBox 148">
            <a:extLst>
              <a:ext uri="{FF2B5EF4-FFF2-40B4-BE49-F238E27FC236}">
                <a16:creationId xmlns:a16="http://schemas.microsoft.com/office/drawing/2014/main" id="{6356090B-64A0-0A8C-1DC2-C7E444EA8057}"/>
              </a:ext>
            </a:extLst>
          </p:cNvPr>
          <p:cNvSpPr txBox="1"/>
          <p:nvPr/>
        </p:nvSpPr>
        <p:spPr>
          <a:xfrm rot="16200000">
            <a:off x="6106773" y="3075330"/>
            <a:ext cx="1429879" cy="184666"/>
          </a:xfrm>
          <a:prstGeom prst="rect">
            <a:avLst/>
          </a:prstGeom>
          <a:noFill/>
        </p:spPr>
        <p:txBody>
          <a:bodyPr wrap="non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Survival probability</a:t>
            </a:r>
          </a:p>
        </p:txBody>
      </p:sp>
      <p:sp>
        <p:nvSpPr>
          <p:cNvPr id="150" name="TextBox 149">
            <a:extLst>
              <a:ext uri="{FF2B5EF4-FFF2-40B4-BE49-F238E27FC236}">
                <a16:creationId xmlns:a16="http://schemas.microsoft.com/office/drawing/2014/main" id="{D564F530-F332-5A85-BEAC-5109D89040D9}"/>
              </a:ext>
            </a:extLst>
          </p:cNvPr>
          <p:cNvSpPr txBox="1"/>
          <p:nvPr/>
        </p:nvSpPr>
        <p:spPr>
          <a:xfrm>
            <a:off x="8958143" y="4846482"/>
            <a:ext cx="1058431" cy="184666"/>
          </a:xfrm>
          <a:prstGeom prst="rect">
            <a:avLst/>
          </a:prstGeom>
          <a:noFill/>
        </p:spPr>
        <p:txBody>
          <a:bodyPr wrap="non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Time (months)</a:t>
            </a:r>
          </a:p>
        </p:txBody>
      </p:sp>
      <p:cxnSp>
        <p:nvCxnSpPr>
          <p:cNvPr id="151" name="Straight Connector 150">
            <a:extLst>
              <a:ext uri="{FF2B5EF4-FFF2-40B4-BE49-F238E27FC236}">
                <a16:creationId xmlns:a16="http://schemas.microsoft.com/office/drawing/2014/main" id="{C2E6DE2C-5E4B-C619-63E4-B035DC3CC518}"/>
              </a:ext>
            </a:extLst>
          </p:cNvPr>
          <p:cNvCxnSpPr>
            <a:cxnSpLocks/>
          </p:cNvCxnSpPr>
          <p:nvPr/>
        </p:nvCxnSpPr>
        <p:spPr>
          <a:xfrm flipV="1">
            <a:off x="7383353" y="1763180"/>
            <a:ext cx="0" cy="283360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2" name="TextBox 151">
            <a:extLst>
              <a:ext uri="{FF2B5EF4-FFF2-40B4-BE49-F238E27FC236}">
                <a16:creationId xmlns:a16="http://schemas.microsoft.com/office/drawing/2014/main" id="{91171660-56E3-FFD3-0433-D0E605D77870}"/>
              </a:ext>
            </a:extLst>
          </p:cNvPr>
          <p:cNvSpPr txBox="1"/>
          <p:nvPr/>
        </p:nvSpPr>
        <p:spPr>
          <a:xfrm>
            <a:off x="7060594" y="2740655"/>
            <a:ext cx="195567"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0.6</a:t>
            </a:r>
          </a:p>
        </p:txBody>
      </p:sp>
      <p:cxnSp>
        <p:nvCxnSpPr>
          <p:cNvPr id="153" name="Straight Connector 152">
            <a:extLst>
              <a:ext uri="{FF2B5EF4-FFF2-40B4-BE49-F238E27FC236}">
                <a16:creationId xmlns:a16="http://schemas.microsoft.com/office/drawing/2014/main" id="{BFA7A7C4-51F0-A9D9-4AB5-C1814AC32A12}"/>
              </a:ext>
            </a:extLst>
          </p:cNvPr>
          <p:cNvCxnSpPr>
            <a:cxnSpLocks/>
          </p:cNvCxnSpPr>
          <p:nvPr/>
        </p:nvCxnSpPr>
        <p:spPr>
          <a:xfrm>
            <a:off x="7307537" y="2833028"/>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4" name="TextBox 153">
            <a:extLst>
              <a:ext uri="{FF2B5EF4-FFF2-40B4-BE49-F238E27FC236}">
                <a16:creationId xmlns:a16="http://schemas.microsoft.com/office/drawing/2014/main" id="{9CF84FEC-7303-EBF1-B78C-FB7FF3111F3E}"/>
              </a:ext>
            </a:extLst>
          </p:cNvPr>
          <p:cNvSpPr txBox="1"/>
          <p:nvPr/>
        </p:nvSpPr>
        <p:spPr>
          <a:xfrm>
            <a:off x="7060594" y="3011155"/>
            <a:ext cx="195567"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0.5</a:t>
            </a:r>
          </a:p>
        </p:txBody>
      </p:sp>
      <p:cxnSp>
        <p:nvCxnSpPr>
          <p:cNvPr id="155" name="Straight Connector 154">
            <a:extLst>
              <a:ext uri="{FF2B5EF4-FFF2-40B4-BE49-F238E27FC236}">
                <a16:creationId xmlns:a16="http://schemas.microsoft.com/office/drawing/2014/main" id="{9437D0FE-FBEE-981C-A4AE-84AB0BAC15B0}"/>
              </a:ext>
            </a:extLst>
          </p:cNvPr>
          <p:cNvCxnSpPr>
            <a:cxnSpLocks/>
          </p:cNvCxnSpPr>
          <p:nvPr/>
        </p:nvCxnSpPr>
        <p:spPr>
          <a:xfrm>
            <a:off x="7307537" y="3103528"/>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6" name="TextBox 155">
            <a:extLst>
              <a:ext uri="{FF2B5EF4-FFF2-40B4-BE49-F238E27FC236}">
                <a16:creationId xmlns:a16="http://schemas.microsoft.com/office/drawing/2014/main" id="{F704BAE4-683F-C808-E2C7-F6E9170BCFE4}"/>
              </a:ext>
            </a:extLst>
          </p:cNvPr>
          <p:cNvSpPr txBox="1"/>
          <p:nvPr/>
        </p:nvSpPr>
        <p:spPr>
          <a:xfrm>
            <a:off x="7060594" y="3539060"/>
            <a:ext cx="195567"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0.3</a:t>
            </a:r>
          </a:p>
        </p:txBody>
      </p:sp>
      <p:cxnSp>
        <p:nvCxnSpPr>
          <p:cNvPr id="157" name="Straight Connector 156">
            <a:extLst>
              <a:ext uri="{FF2B5EF4-FFF2-40B4-BE49-F238E27FC236}">
                <a16:creationId xmlns:a16="http://schemas.microsoft.com/office/drawing/2014/main" id="{6AC052B3-7B79-01DC-1472-0800B89C3326}"/>
              </a:ext>
            </a:extLst>
          </p:cNvPr>
          <p:cNvCxnSpPr>
            <a:cxnSpLocks/>
          </p:cNvCxnSpPr>
          <p:nvPr/>
        </p:nvCxnSpPr>
        <p:spPr>
          <a:xfrm>
            <a:off x="7307537" y="3631433"/>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8" name="TextBox 157">
            <a:extLst>
              <a:ext uri="{FF2B5EF4-FFF2-40B4-BE49-F238E27FC236}">
                <a16:creationId xmlns:a16="http://schemas.microsoft.com/office/drawing/2014/main" id="{C5E4D033-3830-931A-49F7-5D11ADE28BDA}"/>
              </a:ext>
            </a:extLst>
          </p:cNvPr>
          <p:cNvSpPr txBox="1"/>
          <p:nvPr/>
        </p:nvSpPr>
        <p:spPr>
          <a:xfrm>
            <a:off x="7177613" y="4350163"/>
            <a:ext cx="78548"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0</a:t>
            </a:r>
          </a:p>
        </p:txBody>
      </p:sp>
      <p:cxnSp>
        <p:nvCxnSpPr>
          <p:cNvPr id="159" name="Straight Connector 158">
            <a:extLst>
              <a:ext uri="{FF2B5EF4-FFF2-40B4-BE49-F238E27FC236}">
                <a16:creationId xmlns:a16="http://schemas.microsoft.com/office/drawing/2014/main" id="{3874B506-D65B-1BF7-FD9D-0A6870FD1164}"/>
              </a:ext>
            </a:extLst>
          </p:cNvPr>
          <p:cNvCxnSpPr>
            <a:cxnSpLocks/>
          </p:cNvCxnSpPr>
          <p:nvPr/>
        </p:nvCxnSpPr>
        <p:spPr>
          <a:xfrm>
            <a:off x="7307537" y="4438733"/>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a:extLst>
              <a:ext uri="{FF2B5EF4-FFF2-40B4-BE49-F238E27FC236}">
                <a16:creationId xmlns:a16="http://schemas.microsoft.com/office/drawing/2014/main" id="{17686CB5-B765-6FFE-B2C5-D24F9B36D680}"/>
              </a:ext>
            </a:extLst>
          </p:cNvPr>
          <p:cNvCxnSpPr>
            <a:cxnSpLocks/>
          </p:cNvCxnSpPr>
          <p:nvPr/>
        </p:nvCxnSpPr>
        <p:spPr>
          <a:xfrm rot="16200000">
            <a:off x="7419529" y="4631425"/>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a:extLst>
              <a:ext uri="{FF2B5EF4-FFF2-40B4-BE49-F238E27FC236}">
                <a16:creationId xmlns:a16="http://schemas.microsoft.com/office/drawing/2014/main" id="{46AD04AE-3436-4B5D-40A1-1DF0D4D1BC50}"/>
              </a:ext>
            </a:extLst>
          </p:cNvPr>
          <p:cNvCxnSpPr>
            <a:cxnSpLocks/>
          </p:cNvCxnSpPr>
          <p:nvPr/>
        </p:nvCxnSpPr>
        <p:spPr>
          <a:xfrm>
            <a:off x="7377387" y="4593107"/>
            <a:ext cx="421994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2" name="TextBox 161">
            <a:extLst>
              <a:ext uri="{FF2B5EF4-FFF2-40B4-BE49-F238E27FC236}">
                <a16:creationId xmlns:a16="http://schemas.microsoft.com/office/drawing/2014/main" id="{D2B04AA4-458B-56C7-8DE2-4B4530CC6C1E}"/>
              </a:ext>
            </a:extLst>
          </p:cNvPr>
          <p:cNvSpPr txBox="1"/>
          <p:nvPr/>
        </p:nvSpPr>
        <p:spPr>
          <a:xfrm>
            <a:off x="7423675" y="4661412"/>
            <a:ext cx="78548"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0</a:t>
            </a:r>
          </a:p>
        </p:txBody>
      </p:sp>
      <p:cxnSp>
        <p:nvCxnSpPr>
          <p:cNvPr id="163" name="Straight Connector 162">
            <a:extLst>
              <a:ext uri="{FF2B5EF4-FFF2-40B4-BE49-F238E27FC236}">
                <a16:creationId xmlns:a16="http://schemas.microsoft.com/office/drawing/2014/main" id="{77B8C83A-7C1F-549B-5F46-1FA199D6025E}"/>
              </a:ext>
            </a:extLst>
          </p:cNvPr>
          <p:cNvCxnSpPr>
            <a:cxnSpLocks/>
          </p:cNvCxnSpPr>
          <p:nvPr/>
        </p:nvCxnSpPr>
        <p:spPr>
          <a:xfrm rot="16200000">
            <a:off x="8529481" y="4631425"/>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4" name="TextBox 163">
            <a:extLst>
              <a:ext uri="{FF2B5EF4-FFF2-40B4-BE49-F238E27FC236}">
                <a16:creationId xmlns:a16="http://schemas.microsoft.com/office/drawing/2014/main" id="{31BF103E-34EF-6673-FCDA-8E801DA6EC25}"/>
              </a:ext>
            </a:extLst>
          </p:cNvPr>
          <p:cNvSpPr txBox="1"/>
          <p:nvPr/>
        </p:nvSpPr>
        <p:spPr>
          <a:xfrm>
            <a:off x="8486938" y="4661412"/>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18</a:t>
            </a:r>
          </a:p>
        </p:txBody>
      </p:sp>
      <p:cxnSp>
        <p:nvCxnSpPr>
          <p:cNvPr id="165" name="Straight Connector 164">
            <a:extLst>
              <a:ext uri="{FF2B5EF4-FFF2-40B4-BE49-F238E27FC236}">
                <a16:creationId xmlns:a16="http://schemas.microsoft.com/office/drawing/2014/main" id="{6E771383-5A77-F8F0-77AD-1FC704FFAC53}"/>
              </a:ext>
            </a:extLst>
          </p:cNvPr>
          <p:cNvCxnSpPr>
            <a:cxnSpLocks/>
          </p:cNvCxnSpPr>
          <p:nvPr/>
        </p:nvCxnSpPr>
        <p:spPr>
          <a:xfrm rot="16200000">
            <a:off x="8896619" y="4631425"/>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6" name="TextBox 165">
            <a:extLst>
              <a:ext uri="{FF2B5EF4-FFF2-40B4-BE49-F238E27FC236}">
                <a16:creationId xmlns:a16="http://schemas.microsoft.com/office/drawing/2014/main" id="{B55EE798-2A73-3F54-99EF-7B711D53B8BE}"/>
              </a:ext>
            </a:extLst>
          </p:cNvPr>
          <p:cNvSpPr txBox="1"/>
          <p:nvPr/>
        </p:nvSpPr>
        <p:spPr>
          <a:xfrm>
            <a:off x="8854076" y="4661412"/>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24</a:t>
            </a:r>
          </a:p>
        </p:txBody>
      </p:sp>
      <p:cxnSp>
        <p:nvCxnSpPr>
          <p:cNvPr id="167" name="Straight Connector 166">
            <a:extLst>
              <a:ext uri="{FF2B5EF4-FFF2-40B4-BE49-F238E27FC236}">
                <a16:creationId xmlns:a16="http://schemas.microsoft.com/office/drawing/2014/main" id="{8BCF8CEA-16C0-871A-26D3-99818EC0884A}"/>
              </a:ext>
            </a:extLst>
          </p:cNvPr>
          <p:cNvCxnSpPr>
            <a:cxnSpLocks/>
          </p:cNvCxnSpPr>
          <p:nvPr/>
        </p:nvCxnSpPr>
        <p:spPr>
          <a:xfrm rot="16200000">
            <a:off x="9267311" y="4631425"/>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8" name="TextBox 167">
            <a:extLst>
              <a:ext uri="{FF2B5EF4-FFF2-40B4-BE49-F238E27FC236}">
                <a16:creationId xmlns:a16="http://schemas.microsoft.com/office/drawing/2014/main" id="{8F5DC022-1DD3-EFA7-2B07-390E3385045E}"/>
              </a:ext>
            </a:extLst>
          </p:cNvPr>
          <p:cNvSpPr txBox="1"/>
          <p:nvPr/>
        </p:nvSpPr>
        <p:spPr>
          <a:xfrm>
            <a:off x="9224768" y="4661412"/>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30</a:t>
            </a:r>
          </a:p>
        </p:txBody>
      </p:sp>
      <p:cxnSp>
        <p:nvCxnSpPr>
          <p:cNvPr id="169" name="Straight Connector 168">
            <a:extLst>
              <a:ext uri="{FF2B5EF4-FFF2-40B4-BE49-F238E27FC236}">
                <a16:creationId xmlns:a16="http://schemas.microsoft.com/office/drawing/2014/main" id="{102B136D-FAB9-AF2B-DEDF-B87020BBFA88}"/>
              </a:ext>
            </a:extLst>
          </p:cNvPr>
          <p:cNvCxnSpPr>
            <a:cxnSpLocks/>
          </p:cNvCxnSpPr>
          <p:nvPr/>
        </p:nvCxnSpPr>
        <p:spPr>
          <a:xfrm rot="16200000">
            <a:off x="9638002" y="4631425"/>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0" name="TextBox 169">
            <a:extLst>
              <a:ext uri="{FF2B5EF4-FFF2-40B4-BE49-F238E27FC236}">
                <a16:creationId xmlns:a16="http://schemas.microsoft.com/office/drawing/2014/main" id="{ACC34C32-3E2E-3ED6-6221-F6D2260E37D6}"/>
              </a:ext>
            </a:extLst>
          </p:cNvPr>
          <p:cNvSpPr txBox="1"/>
          <p:nvPr/>
        </p:nvSpPr>
        <p:spPr>
          <a:xfrm>
            <a:off x="9595460" y="4661412"/>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36</a:t>
            </a:r>
          </a:p>
        </p:txBody>
      </p:sp>
      <p:cxnSp>
        <p:nvCxnSpPr>
          <p:cNvPr id="171" name="Straight Connector 170">
            <a:extLst>
              <a:ext uri="{FF2B5EF4-FFF2-40B4-BE49-F238E27FC236}">
                <a16:creationId xmlns:a16="http://schemas.microsoft.com/office/drawing/2014/main" id="{BF81B61A-6EA3-85F3-1732-C665889034A2}"/>
              </a:ext>
            </a:extLst>
          </p:cNvPr>
          <p:cNvCxnSpPr>
            <a:cxnSpLocks/>
          </p:cNvCxnSpPr>
          <p:nvPr/>
        </p:nvCxnSpPr>
        <p:spPr>
          <a:xfrm rot="16200000">
            <a:off x="10006307" y="4631425"/>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2" name="TextBox 171">
            <a:extLst>
              <a:ext uri="{FF2B5EF4-FFF2-40B4-BE49-F238E27FC236}">
                <a16:creationId xmlns:a16="http://schemas.microsoft.com/office/drawing/2014/main" id="{680920CA-FF31-B7F8-D7BB-232B10118B8E}"/>
              </a:ext>
            </a:extLst>
          </p:cNvPr>
          <p:cNvSpPr txBox="1"/>
          <p:nvPr/>
        </p:nvSpPr>
        <p:spPr>
          <a:xfrm>
            <a:off x="9963765" y="4661412"/>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42</a:t>
            </a:r>
          </a:p>
        </p:txBody>
      </p:sp>
      <p:cxnSp>
        <p:nvCxnSpPr>
          <p:cNvPr id="173" name="Straight Connector 172">
            <a:extLst>
              <a:ext uri="{FF2B5EF4-FFF2-40B4-BE49-F238E27FC236}">
                <a16:creationId xmlns:a16="http://schemas.microsoft.com/office/drawing/2014/main" id="{AE5A928F-33F5-C8EA-9B09-CCA852127173}"/>
              </a:ext>
            </a:extLst>
          </p:cNvPr>
          <p:cNvCxnSpPr>
            <a:cxnSpLocks/>
          </p:cNvCxnSpPr>
          <p:nvPr/>
        </p:nvCxnSpPr>
        <p:spPr>
          <a:xfrm rot="16200000">
            <a:off x="10380511" y="4631425"/>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4" name="TextBox 173">
            <a:extLst>
              <a:ext uri="{FF2B5EF4-FFF2-40B4-BE49-F238E27FC236}">
                <a16:creationId xmlns:a16="http://schemas.microsoft.com/office/drawing/2014/main" id="{1B7D441A-F96D-014B-2BD0-794A6B3D16D4}"/>
              </a:ext>
            </a:extLst>
          </p:cNvPr>
          <p:cNvSpPr txBox="1"/>
          <p:nvPr/>
        </p:nvSpPr>
        <p:spPr>
          <a:xfrm>
            <a:off x="10337969" y="4661412"/>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48</a:t>
            </a:r>
          </a:p>
        </p:txBody>
      </p:sp>
      <p:cxnSp>
        <p:nvCxnSpPr>
          <p:cNvPr id="175" name="Straight Connector 174">
            <a:extLst>
              <a:ext uri="{FF2B5EF4-FFF2-40B4-BE49-F238E27FC236}">
                <a16:creationId xmlns:a16="http://schemas.microsoft.com/office/drawing/2014/main" id="{880CB400-E913-6FE9-C9FF-F82951FE94AA}"/>
              </a:ext>
            </a:extLst>
          </p:cNvPr>
          <p:cNvCxnSpPr>
            <a:cxnSpLocks/>
          </p:cNvCxnSpPr>
          <p:nvPr/>
        </p:nvCxnSpPr>
        <p:spPr>
          <a:xfrm rot="16200000">
            <a:off x="11482779" y="4631425"/>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6" name="TextBox 175">
            <a:extLst>
              <a:ext uri="{FF2B5EF4-FFF2-40B4-BE49-F238E27FC236}">
                <a16:creationId xmlns:a16="http://schemas.microsoft.com/office/drawing/2014/main" id="{890E0F15-D39A-7508-21E8-9723C77A8FCE}"/>
              </a:ext>
            </a:extLst>
          </p:cNvPr>
          <p:cNvSpPr txBox="1"/>
          <p:nvPr/>
        </p:nvSpPr>
        <p:spPr>
          <a:xfrm>
            <a:off x="11440237" y="4661412"/>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66</a:t>
            </a:r>
          </a:p>
        </p:txBody>
      </p:sp>
      <p:cxnSp>
        <p:nvCxnSpPr>
          <p:cNvPr id="177" name="Straight Connector 176">
            <a:extLst>
              <a:ext uri="{FF2B5EF4-FFF2-40B4-BE49-F238E27FC236}">
                <a16:creationId xmlns:a16="http://schemas.microsoft.com/office/drawing/2014/main" id="{CA96712A-96F6-2650-082F-3BE1B1EF58B9}"/>
              </a:ext>
            </a:extLst>
          </p:cNvPr>
          <p:cNvCxnSpPr>
            <a:cxnSpLocks/>
          </p:cNvCxnSpPr>
          <p:nvPr/>
        </p:nvCxnSpPr>
        <p:spPr>
          <a:xfrm rot="16200000">
            <a:off x="11119512" y="4631425"/>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8" name="TextBox 177">
            <a:extLst>
              <a:ext uri="{FF2B5EF4-FFF2-40B4-BE49-F238E27FC236}">
                <a16:creationId xmlns:a16="http://schemas.microsoft.com/office/drawing/2014/main" id="{95687139-9BE2-6398-C9FC-862DD39548DD}"/>
              </a:ext>
            </a:extLst>
          </p:cNvPr>
          <p:cNvSpPr txBox="1"/>
          <p:nvPr/>
        </p:nvSpPr>
        <p:spPr>
          <a:xfrm>
            <a:off x="11076970" y="4661412"/>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60</a:t>
            </a:r>
          </a:p>
        </p:txBody>
      </p:sp>
      <p:cxnSp>
        <p:nvCxnSpPr>
          <p:cNvPr id="179" name="Straight Connector 178">
            <a:extLst>
              <a:ext uri="{FF2B5EF4-FFF2-40B4-BE49-F238E27FC236}">
                <a16:creationId xmlns:a16="http://schemas.microsoft.com/office/drawing/2014/main" id="{3D10C629-1776-B626-F09B-AE85131E0641}"/>
              </a:ext>
            </a:extLst>
          </p:cNvPr>
          <p:cNvCxnSpPr>
            <a:cxnSpLocks/>
          </p:cNvCxnSpPr>
          <p:nvPr/>
        </p:nvCxnSpPr>
        <p:spPr>
          <a:xfrm rot="16200000">
            <a:off x="10748821" y="4631425"/>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0" name="TextBox 179">
            <a:extLst>
              <a:ext uri="{FF2B5EF4-FFF2-40B4-BE49-F238E27FC236}">
                <a16:creationId xmlns:a16="http://schemas.microsoft.com/office/drawing/2014/main" id="{E062F160-2C83-48F0-38FE-10931E63A65F}"/>
              </a:ext>
            </a:extLst>
          </p:cNvPr>
          <p:cNvSpPr txBox="1"/>
          <p:nvPr/>
        </p:nvSpPr>
        <p:spPr>
          <a:xfrm>
            <a:off x="10706279" y="4661412"/>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54</a:t>
            </a:r>
          </a:p>
        </p:txBody>
      </p:sp>
      <p:graphicFrame>
        <p:nvGraphicFramePr>
          <p:cNvPr id="181" name="Table 85">
            <a:extLst>
              <a:ext uri="{FF2B5EF4-FFF2-40B4-BE49-F238E27FC236}">
                <a16:creationId xmlns:a16="http://schemas.microsoft.com/office/drawing/2014/main" id="{1AF74F8D-3214-59F7-71AC-2F3BCEB5A67B}"/>
              </a:ext>
            </a:extLst>
          </p:cNvPr>
          <p:cNvGraphicFramePr>
            <a:graphicFrameLocks noGrp="1"/>
          </p:cNvGraphicFramePr>
          <p:nvPr/>
        </p:nvGraphicFramePr>
        <p:xfrm>
          <a:off x="7255275" y="5125872"/>
          <a:ext cx="4474884" cy="313200"/>
        </p:xfrm>
        <a:graphic>
          <a:graphicData uri="http://schemas.openxmlformats.org/drawingml/2006/table">
            <a:tbl>
              <a:tblPr bandRow="1">
                <a:tableStyleId>{5C22544A-7EE6-4342-B048-85BDC9FD1C3A}</a:tableStyleId>
              </a:tblPr>
              <a:tblGrid>
                <a:gridCol w="372907">
                  <a:extLst>
                    <a:ext uri="{9D8B030D-6E8A-4147-A177-3AD203B41FA5}">
                      <a16:colId xmlns:a16="http://schemas.microsoft.com/office/drawing/2014/main" val="3513989938"/>
                    </a:ext>
                  </a:extLst>
                </a:gridCol>
                <a:gridCol w="372907">
                  <a:extLst>
                    <a:ext uri="{9D8B030D-6E8A-4147-A177-3AD203B41FA5}">
                      <a16:colId xmlns:a16="http://schemas.microsoft.com/office/drawing/2014/main" val="2772466683"/>
                    </a:ext>
                  </a:extLst>
                </a:gridCol>
                <a:gridCol w="372907">
                  <a:extLst>
                    <a:ext uri="{9D8B030D-6E8A-4147-A177-3AD203B41FA5}">
                      <a16:colId xmlns:a16="http://schemas.microsoft.com/office/drawing/2014/main" val="1708103484"/>
                    </a:ext>
                  </a:extLst>
                </a:gridCol>
                <a:gridCol w="372907">
                  <a:extLst>
                    <a:ext uri="{9D8B030D-6E8A-4147-A177-3AD203B41FA5}">
                      <a16:colId xmlns:a16="http://schemas.microsoft.com/office/drawing/2014/main" val="3985079126"/>
                    </a:ext>
                  </a:extLst>
                </a:gridCol>
                <a:gridCol w="372907">
                  <a:extLst>
                    <a:ext uri="{9D8B030D-6E8A-4147-A177-3AD203B41FA5}">
                      <a16:colId xmlns:a16="http://schemas.microsoft.com/office/drawing/2014/main" val="2323902670"/>
                    </a:ext>
                  </a:extLst>
                </a:gridCol>
                <a:gridCol w="372907">
                  <a:extLst>
                    <a:ext uri="{9D8B030D-6E8A-4147-A177-3AD203B41FA5}">
                      <a16:colId xmlns:a16="http://schemas.microsoft.com/office/drawing/2014/main" val="1456311217"/>
                    </a:ext>
                  </a:extLst>
                </a:gridCol>
                <a:gridCol w="372907">
                  <a:extLst>
                    <a:ext uri="{9D8B030D-6E8A-4147-A177-3AD203B41FA5}">
                      <a16:colId xmlns:a16="http://schemas.microsoft.com/office/drawing/2014/main" val="3470239740"/>
                    </a:ext>
                  </a:extLst>
                </a:gridCol>
                <a:gridCol w="372907">
                  <a:extLst>
                    <a:ext uri="{9D8B030D-6E8A-4147-A177-3AD203B41FA5}">
                      <a16:colId xmlns:a16="http://schemas.microsoft.com/office/drawing/2014/main" val="3050212076"/>
                    </a:ext>
                  </a:extLst>
                </a:gridCol>
                <a:gridCol w="372907">
                  <a:extLst>
                    <a:ext uri="{9D8B030D-6E8A-4147-A177-3AD203B41FA5}">
                      <a16:colId xmlns:a16="http://schemas.microsoft.com/office/drawing/2014/main" val="2188063190"/>
                    </a:ext>
                  </a:extLst>
                </a:gridCol>
                <a:gridCol w="372907">
                  <a:extLst>
                    <a:ext uri="{9D8B030D-6E8A-4147-A177-3AD203B41FA5}">
                      <a16:colId xmlns:a16="http://schemas.microsoft.com/office/drawing/2014/main" val="4065078601"/>
                    </a:ext>
                  </a:extLst>
                </a:gridCol>
                <a:gridCol w="372907">
                  <a:extLst>
                    <a:ext uri="{9D8B030D-6E8A-4147-A177-3AD203B41FA5}">
                      <a16:colId xmlns:a16="http://schemas.microsoft.com/office/drawing/2014/main" val="2621884649"/>
                    </a:ext>
                  </a:extLst>
                </a:gridCol>
                <a:gridCol w="372907">
                  <a:extLst>
                    <a:ext uri="{9D8B030D-6E8A-4147-A177-3AD203B41FA5}">
                      <a16:colId xmlns:a16="http://schemas.microsoft.com/office/drawing/2014/main" val="265752294"/>
                    </a:ext>
                  </a:extLst>
                </a:gridCol>
              </a:tblGrid>
              <a:tr h="141657">
                <a:tc>
                  <a:txBody>
                    <a:bodyPr/>
                    <a:lstStyle/>
                    <a:p>
                      <a:pPr algn="ctr"/>
                      <a:r>
                        <a:rPr lang="en-GB" sz="900" dirty="0">
                          <a:latin typeface="Arial" panose="020B0604020202020204" pitchFamily="34" charset="0"/>
                          <a:cs typeface="Arial" panose="020B0604020202020204" pitchFamily="34" charset="0"/>
                        </a:rPr>
                        <a:t>243</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230</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210</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196</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176</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161</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139</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101</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75</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23</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3</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0</a:t>
                      </a:r>
                    </a:p>
                  </a:txBody>
                  <a:tcPr marL="0" marR="0" marT="9720" marB="9720">
                    <a:noFill/>
                  </a:tcPr>
                </a:tc>
                <a:extLst>
                  <a:ext uri="{0D108BD9-81ED-4DB2-BD59-A6C34878D82A}">
                    <a16:rowId xmlns:a16="http://schemas.microsoft.com/office/drawing/2014/main" val="2387494813"/>
                  </a:ext>
                </a:extLst>
              </a:tr>
              <a:tr h="141657">
                <a:tc>
                  <a:txBody>
                    <a:bodyPr/>
                    <a:lstStyle/>
                    <a:p>
                      <a:pPr algn="ctr"/>
                      <a:r>
                        <a:rPr lang="en-GB" sz="900" dirty="0">
                          <a:latin typeface="Arial" panose="020B0604020202020204" pitchFamily="34" charset="0"/>
                          <a:cs typeface="Arial" panose="020B0604020202020204" pitchFamily="34" charset="0"/>
                        </a:rPr>
                        <a:t>229</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190</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155</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138</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127</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112</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99</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79</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61</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18</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0</a:t>
                      </a:r>
                    </a:p>
                  </a:txBody>
                  <a:tcPr marL="0" marR="0" marT="9720" marB="9720">
                    <a:noFill/>
                  </a:tcPr>
                </a:tc>
                <a:extLst>
                  <a:ext uri="{0D108BD9-81ED-4DB2-BD59-A6C34878D82A}">
                    <a16:rowId xmlns:a16="http://schemas.microsoft.com/office/drawing/2014/main" val="3636552953"/>
                  </a:ext>
                </a:extLst>
              </a:tr>
            </a:tbl>
          </a:graphicData>
        </a:graphic>
      </p:graphicFrame>
      <p:graphicFrame>
        <p:nvGraphicFramePr>
          <p:cNvPr id="182" name="Table 181">
            <a:extLst>
              <a:ext uri="{FF2B5EF4-FFF2-40B4-BE49-F238E27FC236}">
                <a16:creationId xmlns:a16="http://schemas.microsoft.com/office/drawing/2014/main" id="{71F96EB3-5C2E-2833-7C75-6178331D762A}"/>
              </a:ext>
            </a:extLst>
          </p:cNvPr>
          <p:cNvGraphicFramePr>
            <a:graphicFrameLocks noGrp="1"/>
          </p:cNvGraphicFramePr>
          <p:nvPr/>
        </p:nvGraphicFramePr>
        <p:xfrm>
          <a:off x="6079910" y="4969272"/>
          <a:ext cx="1058430" cy="469800"/>
        </p:xfrm>
        <a:graphic>
          <a:graphicData uri="http://schemas.openxmlformats.org/drawingml/2006/table">
            <a:tbl>
              <a:tblPr bandRow="1">
                <a:tableStyleId>{5C22544A-7EE6-4342-B048-85BDC9FD1C3A}</a:tableStyleId>
              </a:tblPr>
              <a:tblGrid>
                <a:gridCol w="1058430">
                  <a:extLst>
                    <a:ext uri="{9D8B030D-6E8A-4147-A177-3AD203B41FA5}">
                      <a16:colId xmlns:a16="http://schemas.microsoft.com/office/drawing/2014/main" val="3513989938"/>
                    </a:ext>
                  </a:extLst>
                </a:gridCol>
              </a:tblGrid>
              <a:tr h="141657">
                <a:tc>
                  <a:txBody>
                    <a:bodyPr/>
                    <a:lstStyle/>
                    <a:p>
                      <a:pPr algn="r"/>
                      <a:r>
                        <a:rPr lang="en-GB" sz="900" b="1" dirty="0">
                          <a:latin typeface="Arial" panose="020B0604020202020204" pitchFamily="34" charset="0"/>
                          <a:cs typeface="Arial" panose="020B0604020202020204" pitchFamily="34" charset="0"/>
                        </a:rPr>
                        <a:t>Number at risk</a:t>
                      </a:r>
                    </a:p>
                  </a:txBody>
                  <a:tcPr marL="0" marR="0" marT="9720" marB="9720">
                    <a:noFill/>
                  </a:tcPr>
                </a:tc>
                <a:extLst>
                  <a:ext uri="{0D108BD9-81ED-4DB2-BD59-A6C34878D82A}">
                    <a16:rowId xmlns:a16="http://schemas.microsoft.com/office/drawing/2014/main" val="2387494813"/>
                  </a:ext>
                </a:extLst>
              </a:tr>
              <a:tr h="141657">
                <a:tc>
                  <a:txBody>
                    <a:bodyPr/>
                    <a:lstStyle/>
                    <a:p>
                      <a:pPr algn="r"/>
                      <a:r>
                        <a:rPr lang="en-GB" sz="900" b="1" dirty="0">
                          <a:solidFill>
                            <a:schemeClr val="tx2"/>
                          </a:solidFill>
                          <a:latin typeface="Arial" panose="020B0604020202020204" pitchFamily="34" charset="0"/>
                          <a:cs typeface="Arial" panose="020B0604020202020204" pitchFamily="34" charset="0"/>
                        </a:rPr>
                        <a:t>Len + pembro</a:t>
                      </a:r>
                    </a:p>
                  </a:txBody>
                  <a:tcPr marL="0" marR="0" marT="9720" marB="9720">
                    <a:noFill/>
                  </a:tcPr>
                </a:tc>
                <a:extLst>
                  <a:ext uri="{0D108BD9-81ED-4DB2-BD59-A6C34878D82A}">
                    <a16:rowId xmlns:a16="http://schemas.microsoft.com/office/drawing/2014/main" val="3636552953"/>
                  </a:ext>
                </a:extLst>
              </a:tr>
              <a:tr h="141657">
                <a:tc>
                  <a:txBody>
                    <a:bodyPr/>
                    <a:lstStyle/>
                    <a:p>
                      <a:pPr algn="r"/>
                      <a:r>
                        <a:rPr lang="en-GB" sz="900" b="1" dirty="0">
                          <a:solidFill>
                            <a:schemeClr val="accent1"/>
                          </a:solidFill>
                          <a:latin typeface="Arial" panose="020B0604020202020204" pitchFamily="34" charset="0"/>
                          <a:cs typeface="Arial" panose="020B0604020202020204" pitchFamily="34" charset="0"/>
                        </a:rPr>
                        <a:t>Sun</a:t>
                      </a:r>
                    </a:p>
                  </a:txBody>
                  <a:tcPr marL="0" marR="0" marT="9720" marB="9720">
                    <a:noFill/>
                  </a:tcPr>
                </a:tc>
                <a:extLst>
                  <a:ext uri="{0D108BD9-81ED-4DB2-BD59-A6C34878D82A}">
                    <a16:rowId xmlns:a16="http://schemas.microsoft.com/office/drawing/2014/main" val="1889986917"/>
                  </a:ext>
                </a:extLst>
              </a:tr>
            </a:tbl>
          </a:graphicData>
        </a:graphic>
      </p:graphicFrame>
      <p:cxnSp>
        <p:nvCxnSpPr>
          <p:cNvPr id="183" name="Straight Connector 182">
            <a:extLst>
              <a:ext uri="{FF2B5EF4-FFF2-40B4-BE49-F238E27FC236}">
                <a16:creationId xmlns:a16="http://schemas.microsoft.com/office/drawing/2014/main" id="{FF647E98-3BB7-4EAD-AF66-D7B8AD6A50D4}"/>
              </a:ext>
            </a:extLst>
          </p:cNvPr>
          <p:cNvCxnSpPr>
            <a:cxnSpLocks/>
          </p:cNvCxnSpPr>
          <p:nvPr/>
        </p:nvCxnSpPr>
        <p:spPr>
          <a:xfrm rot="16200000">
            <a:off x="7787245" y="4631425"/>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4" name="TextBox 183">
            <a:extLst>
              <a:ext uri="{FF2B5EF4-FFF2-40B4-BE49-F238E27FC236}">
                <a16:creationId xmlns:a16="http://schemas.microsoft.com/office/drawing/2014/main" id="{C6D642C0-7872-C655-1E38-2330DB9855DA}"/>
              </a:ext>
            </a:extLst>
          </p:cNvPr>
          <p:cNvSpPr txBox="1"/>
          <p:nvPr/>
        </p:nvSpPr>
        <p:spPr>
          <a:xfrm>
            <a:off x="7783975" y="4661412"/>
            <a:ext cx="78548"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6</a:t>
            </a:r>
          </a:p>
        </p:txBody>
      </p:sp>
      <p:cxnSp>
        <p:nvCxnSpPr>
          <p:cNvPr id="185" name="Straight Connector 184">
            <a:extLst>
              <a:ext uri="{FF2B5EF4-FFF2-40B4-BE49-F238E27FC236}">
                <a16:creationId xmlns:a16="http://schemas.microsoft.com/office/drawing/2014/main" id="{396AE5C4-0A74-29DD-17C8-3498803943EE}"/>
              </a:ext>
            </a:extLst>
          </p:cNvPr>
          <p:cNvCxnSpPr>
            <a:cxnSpLocks/>
          </p:cNvCxnSpPr>
          <p:nvPr/>
        </p:nvCxnSpPr>
        <p:spPr>
          <a:xfrm rot="16200000">
            <a:off x="8154389" y="4631425"/>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6" name="TextBox 185">
            <a:extLst>
              <a:ext uri="{FF2B5EF4-FFF2-40B4-BE49-F238E27FC236}">
                <a16:creationId xmlns:a16="http://schemas.microsoft.com/office/drawing/2014/main" id="{D9D218B0-7762-721A-133B-E712441127CE}"/>
              </a:ext>
            </a:extLst>
          </p:cNvPr>
          <p:cNvSpPr txBox="1"/>
          <p:nvPr/>
        </p:nvSpPr>
        <p:spPr>
          <a:xfrm>
            <a:off x="8111846" y="4661412"/>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12</a:t>
            </a:r>
          </a:p>
        </p:txBody>
      </p:sp>
      <p:sp>
        <p:nvSpPr>
          <p:cNvPr id="187" name="TextBox 186">
            <a:extLst>
              <a:ext uri="{FF2B5EF4-FFF2-40B4-BE49-F238E27FC236}">
                <a16:creationId xmlns:a16="http://schemas.microsoft.com/office/drawing/2014/main" id="{45426462-9E0B-575F-6380-4B60356FFDC7}"/>
              </a:ext>
            </a:extLst>
          </p:cNvPr>
          <p:cNvSpPr txBox="1"/>
          <p:nvPr/>
        </p:nvSpPr>
        <p:spPr>
          <a:xfrm>
            <a:off x="7060594" y="1943049"/>
            <a:ext cx="195567"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0.9</a:t>
            </a:r>
          </a:p>
        </p:txBody>
      </p:sp>
      <p:cxnSp>
        <p:nvCxnSpPr>
          <p:cNvPr id="188" name="Straight Connector 187">
            <a:extLst>
              <a:ext uri="{FF2B5EF4-FFF2-40B4-BE49-F238E27FC236}">
                <a16:creationId xmlns:a16="http://schemas.microsoft.com/office/drawing/2014/main" id="{B22F98C0-6F82-DE3B-C6C3-F36DA7EB873C}"/>
              </a:ext>
            </a:extLst>
          </p:cNvPr>
          <p:cNvCxnSpPr>
            <a:cxnSpLocks/>
          </p:cNvCxnSpPr>
          <p:nvPr/>
        </p:nvCxnSpPr>
        <p:spPr>
          <a:xfrm>
            <a:off x="7307537" y="2035422"/>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9" name="TextBox 188">
            <a:extLst>
              <a:ext uri="{FF2B5EF4-FFF2-40B4-BE49-F238E27FC236}">
                <a16:creationId xmlns:a16="http://schemas.microsoft.com/office/drawing/2014/main" id="{B815EB47-2DDC-A718-B6F8-B750FE9DBFC9}"/>
              </a:ext>
            </a:extLst>
          </p:cNvPr>
          <p:cNvSpPr txBox="1"/>
          <p:nvPr/>
        </p:nvSpPr>
        <p:spPr>
          <a:xfrm>
            <a:off x="7060594" y="2211565"/>
            <a:ext cx="195567"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0.8</a:t>
            </a:r>
          </a:p>
        </p:txBody>
      </p:sp>
      <p:cxnSp>
        <p:nvCxnSpPr>
          <p:cNvPr id="190" name="Straight Connector 189">
            <a:extLst>
              <a:ext uri="{FF2B5EF4-FFF2-40B4-BE49-F238E27FC236}">
                <a16:creationId xmlns:a16="http://schemas.microsoft.com/office/drawing/2014/main" id="{0A51A4F3-B41B-FAE0-97DF-4A4906909711}"/>
              </a:ext>
            </a:extLst>
          </p:cNvPr>
          <p:cNvCxnSpPr>
            <a:cxnSpLocks/>
          </p:cNvCxnSpPr>
          <p:nvPr/>
        </p:nvCxnSpPr>
        <p:spPr>
          <a:xfrm>
            <a:off x="7307537" y="2303938"/>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1" name="TextBox 190">
            <a:extLst>
              <a:ext uri="{FF2B5EF4-FFF2-40B4-BE49-F238E27FC236}">
                <a16:creationId xmlns:a16="http://schemas.microsoft.com/office/drawing/2014/main" id="{D1150DC9-9F60-7F04-C68B-5B488D841B92}"/>
              </a:ext>
            </a:extLst>
          </p:cNvPr>
          <p:cNvSpPr txBox="1"/>
          <p:nvPr/>
        </p:nvSpPr>
        <p:spPr>
          <a:xfrm>
            <a:off x="7060594" y="2482065"/>
            <a:ext cx="195567"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0.7</a:t>
            </a:r>
          </a:p>
        </p:txBody>
      </p:sp>
      <p:cxnSp>
        <p:nvCxnSpPr>
          <p:cNvPr id="192" name="Straight Connector 191">
            <a:extLst>
              <a:ext uri="{FF2B5EF4-FFF2-40B4-BE49-F238E27FC236}">
                <a16:creationId xmlns:a16="http://schemas.microsoft.com/office/drawing/2014/main" id="{B3E93314-2B91-FCA1-BEE5-1177B4C86AFB}"/>
              </a:ext>
            </a:extLst>
          </p:cNvPr>
          <p:cNvCxnSpPr>
            <a:cxnSpLocks/>
          </p:cNvCxnSpPr>
          <p:nvPr/>
        </p:nvCxnSpPr>
        <p:spPr>
          <a:xfrm>
            <a:off x="7307537" y="2574438"/>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3" name="TextBox 192">
            <a:extLst>
              <a:ext uri="{FF2B5EF4-FFF2-40B4-BE49-F238E27FC236}">
                <a16:creationId xmlns:a16="http://schemas.microsoft.com/office/drawing/2014/main" id="{CD4A1185-6180-65EE-990F-F9206CDB6D55}"/>
              </a:ext>
            </a:extLst>
          </p:cNvPr>
          <p:cNvSpPr txBox="1"/>
          <p:nvPr/>
        </p:nvSpPr>
        <p:spPr>
          <a:xfrm>
            <a:off x="7060594" y="1670807"/>
            <a:ext cx="195567"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1.0</a:t>
            </a:r>
          </a:p>
        </p:txBody>
      </p:sp>
      <p:cxnSp>
        <p:nvCxnSpPr>
          <p:cNvPr id="194" name="Straight Connector 193">
            <a:extLst>
              <a:ext uri="{FF2B5EF4-FFF2-40B4-BE49-F238E27FC236}">
                <a16:creationId xmlns:a16="http://schemas.microsoft.com/office/drawing/2014/main" id="{E1FEEADF-BBF1-5FB9-60E8-8C194B368480}"/>
              </a:ext>
            </a:extLst>
          </p:cNvPr>
          <p:cNvCxnSpPr>
            <a:cxnSpLocks/>
          </p:cNvCxnSpPr>
          <p:nvPr/>
        </p:nvCxnSpPr>
        <p:spPr>
          <a:xfrm>
            <a:off x="7307537" y="1763180"/>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5" name="TextBox 194">
            <a:extLst>
              <a:ext uri="{FF2B5EF4-FFF2-40B4-BE49-F238E27FC236}">
                <a16:creationId xmlns:a16="http://schemas.microsoft.com/office/drawing/2014/main" id="{14B1F086-92D1-514A-1BEA-4A5EDF092F11}"/>
              </a:ext>
            </a:extLst>
          </p:cNvPr>
          <p:cNvSpPr txBox="1"/>
          <p:nvPr/>
        </p:nvSpPr>
        <p:spPr>
          <a:xfrm>
            <a:off x="7060594" y="3275380"/>
            <a:ext cx="195567"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0.4</a:t>
            </a:r>
          </a:p>
        </p:txBody>
      </p:sp>
      <p:cxnSp>
        <p:nvCxnSpPr>
          <p:cNvPr id="196" name="Straight Connector 195">
            <a:extLst>
              <a:ext uri="{FF2B5EF4-FFF2-40B4-BE49-F238E27FC236}">
                <a16:creationId xmlns:a16="http://schemas.microsoft.com/office/drawing/2014/main" id="{73E40C5B-4A38-82D2-9397-C7948FAC5AF4}"/>
              </a:ext>
            </a:extLst>
          </p:cNvPr>
          <p:cNvCxnSpPr>
            <a:cxnSpLocks/>
          </p:cNvCxnSpPr>
          <p:nvPr/>
        </p:nvCxnSpPr>
        <p:spPr>
          <a:xfrm>
            <a:off x="7307537" y="3367753"/>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7" name="TextBox 196">
            <a:extLst>
              <a:ext uri="{FF2B5EF4-FFF2-40B4-BE49-F238E27FC236}">
                <a16:creationId xmlns:a16="http://schemas.microsoft.com/office/drawing/2014/main" id="{770501AD-50C8-A457-4C4F-934F8F17E924}"/>
              </a:ext>
            </a:extLst>
          </p:cNvPr>
          <p:cNvSpPr txBox="1"/>
          <p:nvPr/>
        </p:nvSpPr>
        <p:spPr>
          <a:xfrm>
            <a:off x="7060594" y="3808676"/>
            <a:ext cx="195567"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0.2</a:t>
            </a:r>
          </a:p>
        </p:txBody>
      </p:sp>
      <p:cxnSp>
        <p:nvCxnSpPr>
          <p:cNvPr id="198" name="Straight Connector 197">
            <a:extLst>
              <a:ext uri="{FF2B5EF4-FFF2-40B4-BE49-F238E27FC236}">
                <a16:creationId xmlns:a16="http://schemas.microsoft.com/office/drawing/2014/main" id="{0C377202-3984-A0C2-7D45-5836F48B0B6B}"/>
              </a:ext>
            </a:extLst>
          </p:cNvPr>
          <p:cNvCxnSpPr>
            <a:cxnSpLocks/>
          </p:cNvCxnSpPr>
          <p:nvPr/>
        </p:nvCxnSpPr>
        <p:spPr>
          <a:xfrm>
            <a:off x="7307537" y="3901049"/>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9" name="TextBox 198">
            <a:extLst>
              <a:ext uri="{FF2B5EF4-FFF2-40B4-BE49-F238E27FC236}">
                <a16:creationId xmlns:a16="http://schemas.microsoft.com/office/drawing/2014/main" id="{F683AD1C-39D6-1547-926A-A6253DFF0D0F}"/>
              </a:ext>
            </a:extLst>
          </p:cNvPr>
          <p:cNvSpPr txBox="1"/>
          <p:nvPr/>
        </p:nvSpPr>
        <p:spPr>
          <a:xfrm>
            <a:off x="7060594" y="4078292"/>
            <a:ext cx="195567"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0.1</a:t>
            </a:r>
          </a:p>
        </p:txBody>
      </p:sp>
      <p:cxnSp>
        <p:nvCxnSpPr>
          <p:cNvPr id="200" name="Straight Connector 199">
            <a:extLst>
              <a:ext uri="{FF2B5EF4-FFF2-40B4-BE49-F238E27FC236}">
                <a16:creationId xmlns:a16="http://schemas.microsoft.com/office/drawing/2014/main" id="{7618853F-7BEC-9A37-C753-CB1EF6EE9C26}"/>
              </a:ext>
            </a:extLst>
          </p:cNvPr>
          <p:cNvCxnSpPr>
            <a:cxnSpLocks/>
          </p:cNvCxnSpPr>
          <p:nvPr/>
        </p:nvCxnSpPr>
        <p:spPr>
          <a:xfrm>
            <a:off x="7307537" y="4170665"/>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201" name="Table 200">
            <a:extLst>
              <a:ext uri="{FF2B5EF4-FFF2-40B4-BE49-F238E27FC236}">
                <a16:creationId xmlns:a16="http://schemas.microsoft.com/office/drawing/2014/main" id="{9F3E76F5-F416-6D82-A5A9-C0E1B4F752F5}"/>
              </a:ext>
            </a:extLst>
          </p:cNvPr>
          <p:cNvGraphicFramePr>
            <a:graphicFrameLocks noGrp="1"/>
          </p:cNvGraphicFramePr>
          <p:nvPr>
            <p:extLst>
              <p:ext uri="{D42A27DB-BD31-4B8C-83A1-F6EECF244321}">
                <p14:modId xmlns:p14="http://schemas.microsoft.com/office/powerpoint/2010/main" val="2091510085"/>
              </p:ext>
            </p:extLst>
          </p:nvPr>
        </p:nvGraphicFramePr>
        <p:xfrm>
          <a:off x="7488452" y="3938973"/>
          <a:ext cx="3331237" cy="545184"/>
        </p:xfrm>
        <a:graphic>
          <a:graphicData uri="http://schemas.openxmlformats.org/drawingml/2006/table">
            <a:tbl>
              <a:tblPr firstRow="1" bandRow="1">
                <a:tableStyleId>{5C22544A-7EE6-4342-B048-85BDC9FD1C3A}</a:tableStyleId>
              </a:tblPr>
              <a:tblGrid>
                <a:gridCol w="1364519">
                  <a:extLst>
                    <a:ext uri="{9D8B030D-6E8A-4147-A177-3AD203B41FA5}">
                      <a16:colId xmlns:a16="http://schemas.microsoft.com/office/drawing/2014/main" val="1256442069"/>
                    </a:ext>
                  </a:extLst>
                </a:gridCol>
                <a:gridCol w="1008112">
                  <a:extLst>
                    <a:ext uri="{9D8B030D-6E8A-4147-A177-3AD203B41FA5}">
                      <a16:colId xmlns:a16="http://schemas.microsoft.com/office/drawing/2014/main" val="3362937906"/>
                    </a:ext>
                  </a:extLst>
                </a:gridCol>
                <a:gridCol w="958606">
                  <a:extLst>
                    <a:ext uri="{9D8B030D-6E8A-4147-A177-3AD203B41FA5}">
                      <a16:colId xmlns:a16="http://schemas.microsoft.com/office/drawing/2014/main" val="3272691983"/>
                    </a:ext>
                  </a:extLst>
                </a:gridCol>
              </a:tblGrid>
              <a:tr h="16724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90000"/>
                        </a:lnSpc>
                      </a:pPr>
                      <a:endParaRPr lang="en-US" sz="800" dirty="0">
                        <a:latin typeface="Arial" panose="020B0604020202020204" pitchFamily="34" charset="0"/>
                        <a:cs typeface="Arial" panose="020B0604020202020204" pitchFamily="34" charset="0"/>
                      </a:endParaRPr>
                    </a:p>
                  </a:txBody>
                  <a:tcPr marT="36000" marB="36000" anchor="c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90000"/>
                        </a:lnSpc>
                      </a:pPr>
                      <a:r>
                        <a:rPr lang="en-US" sz="800" dirty="0">
                          <a:latin typeface="Arial" panose="020B0604020202020204" pitchFamily="34" charset="0"/>
                          <a:cs typeface="Arial" panose="020B0604020202020204" pitchFamily="34" charset="0"/>
                        </a:rPr>
                        <a:t>Len + pembro</a:t>
                      </a:r>
                    </a:p>
                  </a:txBody>
                  <a:tcPr marT="36000" marB="36000" anchor="ctr">
                    <a:solidFill>
                      <a:schemeClr val="tx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90000"/>
                        </a:lnSpc>
                      </a:pPr>
                      <a:r>
                        <a:rPr lang="en-US" sz="800" dirty="0">
                          <a:latin typeface="Arial" panose="020B0604020202020204" pitchFamily="34" charset="0"/>
                          <a:cs typeface="Arial" panose="020B0604020202020204" pitchFamily="34" charset="0"/>
                        </a:rPr>
                        <a:t>Sun</a:t>
                      </a:r>
                      <a:endParaRPr lang="en-US" sz="800" dirty="0">
                        <a:solidFill>
                          <a:schemeClr val="bg1"/>
                        </a:solidFill>
                        <a:latin typeface="Arial" panose="020B0604020202020204" pitchFamily="34" charset="0"/>
                        <a:cs typeface="Arial" panose="020B0604020202020204" pitchFamily="34" charset="0"/>
                      </a:endParaRPr>
                    </a:p>
                  </a:txBody>
                  <a:tcPr marT="36000" marB="36000" anchor="ctr"/>
                </a:tc>
                <a:extLst>
                  <a:ext uri="{0D108BD9-81ED-4DB2-BD59-A6C34878D82A}">
                    <a16:rowId xmlns:a16="http://schemas.microsoft.com/office/drawing/2014/main" val="2665337196"/>
                  </a:ext>
                </a:extLst>
              </a:tr>
              <a:tr h="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90000"/>
                        </a:lnSpc>
                      </a:pPr>
                      <a:r>
                        <a:rPr lang="en-US" sz="800" b="0" dirty="0">
                          <a:latin typeface="Arial" panose="020B0604020202020204" pitchFamily="34" charset="0"/>
                          <a:cs typeface="Arial" panose="020B0604020202020204" pitchFamily="34" charset="0"/>
                        </a:rPr>
                        <a:t>Median OS (95% CI), mo</a:t>
                      </a:r>
                    </a:p>
                  </a:txBody>
                  <a:tcPr marT="36000" marB="3600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90000"/>
                        </a:lnSpc>
                      </a:pPr>
                      <a:r>
                        <a:rPr lang="en-US" sz="800" dirty="0">
                          <a:latin typeface="Arial" panose="020B0604020202020204" pitchFamily="34" charset="0"/>
                          <a:cs typeface="Arial" panose="020B0604020202020204" pitchFamily="34" charset="0"/>
                        </a:rPr>
                        <a:t>47.9 (40.5-NE)</a:t>
                      </a:r>
                    </a:p>
                  </a:txBody>
                  <a:tcPr marT="36000" marB="3600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90000"/>
                        </a:lnSpc>
                      </a:pPr>
                      <a:r>
                        <a:rPr lang="en-US" sz="800" dirty="0">
                          <a:latin typeface="Arial" panose="020B0604020202020204" pitchFamily="34" charset="0"/>
                          <a:cs typeface="Arial" panose="020B0604020202020204" pitchFamily="34" charset="0"/>
                        </a:rPr>
                        <a:t>34.3 (26.3-54.3)</a:t>
                      </a:r>
                    </a:p>
                  </a:txBody>
                  <a:tcPr marT="36000" marB="36000" anchor="ctr"/>
                </a:tc>
                <a:extLst>
                  <a:ext uri="{0D108BD9-81ED-4DB2-BD59-A6C34878D82A}">
                    <a16:rowId xmlns:a16="http://schemas.microsoft.com/office/drawing/2014/main" val="3233098540"/>
                  </a:ext>
                </a:extLst>
              </a:tr>
              <a:tr h="0">
                <a:tc>
                  <a:txBody>
                    <a:bodyPr/>
                    <a:lstStyle/>
                    <a:p>
                      <a:pPr>
                        <a:lnSpc>
                          <a:spcPct val="90000"/>
                        </a:lnSpc>
                      </a:pPr>
                      <a:r>
                        <a:rPr lang="en-US" sz="800" b="0" dirty="0">
                          <a:latin typeface="Arial" panose="020B0604020202020204" pitchFamily="34" charset="0"/>
                          <a:cs typeface="Arial" panose="020B0604020202020204" pitchFamily="34" charset="0"/>
                        </a:rPr>
                        <a:t>HR (95% CI)</a:t>
                      </a:r>
                    </a:p>
                  </a:txBody>
                  <a:tcPr marT="36000" marB="36000" anchor="ctr"/>
                </a:tc>
                <a:tc gridSpan="2">
                  <a:txBody>
                    <a:bodyPr/>
                    <a:lstStyle/>
                    <a:p>
                      <a:pPr algn="ctr">
                        <a:lnSpc>
                          <a:spcPct val="90000"/>
                        </a:lnSpc>
                      </a:pPr>
                      <a:r>
                        <a:rPr lang="en-US" sz="800" b="0" dirty="0">
                          <a:latin typeface="Arial" panose="020B0604020202020204" pitchFamily="34" charset="0"/>
                          <a:cs typeface="Arial" panose="020B0604020202020204" pitchFamily="34" charset="0"/>
                        </a:rPr>
                        <a:t>0.74 </a:t>
                      </a:r>
                      <a:r>
                        <a:rPr lang="en-US" sz="800" dirty="0">
                          <a:latin typeface="Arial" panose="020B0604020202020204" pitchFamily="34" charset="0"/>
                          <a:cs typeface="Arial" panose="020B0604020202020204" pitchFamily="34" charset="0"/>
                        </a:rPr>
                        <a:t>(0.57-0.96)</a:t>
                      </a:r>
                    </a:p>
                  </a:txBody>
                  <a:tcPr marT="36000" marB="36000" anchor="ctr"/>
                </a:tc>
                <a:tc hMerge="1">
                  <a:txBody>
                    <a:bodyPr/>
                    <a:lstStyle/>
                    <a:p>
                      <a:pPr algn="ctr">
                        <a:lnSpc>
                          <a:spcPct val="90000"/>
                        </a:lnSpc>
                      </a:pPr>
                      <a:endParaRPr lang="en-US" sz="800" dirty="0">
                        <a:latin typeface="Arial" panose="020B0604020202020204" pitchFamily="34" charset="0"/>
                        <a:cs typeface="Arial" panose="020B0604020202020204" pitchFamily="34" charset="0"/>
                      </a:endParaRPr>
                    </a:p>
                  </a:txBody>
                  <a:tcPr marT="36000" marB="36000" anchor="ctr"/>
                </a:tc>
                <a:extLst>
                  <a:ext uri="{0D108BD9-81ED-4DB2-BD59-A6C34878D82A}">
                    <a16:rowId xmlns:a16="http://schemas.microsoft.com/office/drawing/2014/main" val="4042949680"/>
                  </a:ext>
                </a:extLst>
              </a:tr>
            </a:tbl>
          </a:graphicData>
        </a:graphic>
      </p:graphicFrame>
      <p:pic>
        <p:nvPicPr>
          <p:cNvPr id="205" name="Picture 204" descr="A picture containing map, screenshot, line&#10;&#10;Description automatically generated">
            <a:extLst>
              <a:ext uri="{FF2B5EF4-FFF2-40B4-BE49-F238E27FC236}">
                <a16:creationId xmlns:a16="http://schemas.microsoft.com/office/drawing/2014/main" id="{BF70D3A6-6B95-3933-1A3F-DD7679B67EC6}"/>
              </a:ext>
            </a:extLst>
          </p:cNvPr>
          <p:cNvPicPr>
            <a:picLocks noChangeAspect="1"/>
          </p:cNvPicPr>
          <p:nvPr/>
        </p:nvPicPr>
        <p:blipFill>
          <a:blip r:embed="rId2"/>
          <a:stretch>
            <a:fillRect/>
          </a:stretch>
        </p:blipFill>
        <p:spPr>
          <a:xfrm>
            <a:off x="1501846" y="1755101"/>
            <a:ext cx="4000500" cy="2679700"/>
          </a:xfrm>
          <a:prstGeom prst="rect">
            <a:avLst/>
          </a:prstGeom>
        </p:spPr>
      </p:pic>
      <p:pic>
        <p:nvPicPr>
          <p:cNvPr id="207" name="Picture 206" descr="A picture containing lightning, screenshot&#10;&#10;Description automatically generated">
            <a:extLst>
              <a:ext uri="{FF2B5EF4-FFF2-40B4-BE49-F238E27FC236}">
                <a16:creationId xmlns:a16="http://schemas.microsoft.com/office/drawing/2014/main" id="{84E4F0FB-4943-FAC2-5E9C-3175DC855F39}"/>
              </a:ext>
            </a:extLst>
          </p:cNvPr>
          <p:cNvPicPr>
            <a:picLocks noChangeAspect="1"/>
          </p:cNvPicPr>
          <p:nvPr/>
        </p:nvPicPr>
        <p:blipFill>
          <a:blip r:embed="rId3"/>
          <a:stretch>
            <a:fillRect/>
          </a:stretch>
        </p:blipFill>
        <p:spPr>
          <a:xfrm>
            <a:off x="7440582" y="1752699"/>
            <a:ext cx="4053551" cy="1689100"/>
          </a:xfrm>
          <a:prstGeom prst="rect">
            <a:avLst/>
          </a:prstGeom>
        </p:spPr>
      </p:pic>
      <p:sp>
        <p:nvSpPr>
          <p:cNvPr id="141" name="TextBox 140">
            <a:extLst>
              <a:ext uri="{FF2B5EF4-FFF2-40B4-BE49-F238E27FC236}">
                <a16:creationId xmlns:a16="http://schemas.microsoft.com/office/drawing/2014/main" id="{740533E8-E876-94CB-AF21-97B6B810B16B}"/>
              </a:ext>
            </a:extLst>
          </p:cNvPr>
          <p:cNvSpPr txBox="1"/>
          <p:nvPr/>
        </p:nvSpPr>
        <p:spPr>
          <a:xfrm>
            <a:off x="7614772" y="1196752"/>
            <a:ext cx="3432640" cy="400110"/>
          </a:xfrm>
          <a:prstGeom prst="rect">
            <a:avLst/>
          </a:prstGeom>
          <a:noFill/>
        </p:spPr>
        <p:txBody>
          <a:bodyPr wrap="square" rtlCol="0">
            <a:spAutoFit/>
          </a:bodyPr>
          <a:lstStyle/>
          <a:p>
            <a:pPr algn="ctr"/>
            <a:r>
              <a:rPr lang="en-GB" sz="2000" b="1" dirty="0">
                <a:solidFill>
                  <a:schemeClr val="accent1"/>
                </a:solidFill>
                <a:latin typeface="Arial" panose="020B0604020202020204" pitchFamily="34" charset="0"/>
                <a:ea typeface="Aileron" charset="0"/>
                <a:cs typeface="Arial" panose="020B0604020202020204" pitchFamily="34" charset="0"/>
              </a:rPr>
              <a:t>INTERMEDIATE + POOR</a:t>
            </a:r>
          </a:p>
        </p:txBody>
      </p:sp>
      <p:sp>
        <p:nvSpPr>
          <p:cNvPr id="202" name="TextBox 201">
            <a:extLst>
              <a:ext uri="{FF2B5EF4-FFF2-40B4-BE49-F238E27FC236}">
                <a16:creationId xmlns:a16="http://schemas.microsoft.com/office/drawing/2014/main" id="{1D4891F2-7F33-FC4D-5E66-362180A0A0DC}"/>
              </a:ext>
            </a:extLst>
          </p:cNvPr>
          <p:cNvSpPr txBox="1"/>
          <p:nvPr/>
        </p:nvSpPr>
        <p:spPr>
          <a:xfrm>
            <a:off x="10935585" y="3492217"/>
            <a:ext cx="267702" cy="169277"/>
          </a:xfrm>
          <a:prstGeom prst="rect">
            <a:avLst/>
          </a:prstGeom>
          <a:noFill/>
        </p:spPr>
        <p:txBody>
          <a:bodyPr wrap="none" lIns="0" tIns="0" rIns="0" bIns="0" rtlCol="0">
            <a:spAutoFit/>
          </a:bodyPr>
          <a:lstStyle/>
          <a:p>
            <a:pPr algn="ctr"/>
            <a:r>
              <a:rPr lang="en-GB" sz="1100" b="1" dirty="0">
                <a:solidFill>
                  <a:schemeClr val="accent1"/>
                </a:solidFill>
                <a:latin typeface="Arial" panose="020B0604020202020204" pitchFamily="34" charset="0"/>
                <a:ea typeface="Aileron" charset="0"/>
                <a:cs typeface="Arial" panose="020B0604020202020204" pitchFamily="34" charset="0"/>
              </a:rPr>
              <a:t>Sun</a:t>
            </a:r>
          </a:p>
        </p:txBody>
      </p:sp>
      <p:sp>
        <p:nvSpPr>
          <p:cNvPr id="203" name="TextBox 202">
            <a:extLst>
              <a:ext uri="{FF2B5EF4-FFF2-40B4-BE49-F238E27FC236}">
                <a16:creationId xmlns:a16="http://schemas.microsoft.com/office/drawing/2014/main" id="{35998AE9-8512-CDDC-8B40-1FD1899266D5}"/>
              </a:ext>
            </a:extLst>
          </p:cNvPr>
          <p:cNvSpPr txBox="1"/>
          <p:nvPr/>
        </p:nvSpPr>
        <p:spPr>
          <a:xfrm>
            <a:off x="10904409" y="3001696"/>
            <a:ext cx="928139" cy="169277"/>
          </a:xfrm>
          <a:prstGeom prst="rect">
            <a:avLst/>
          </a:prstGeom>
          <a:noFill/>
        </p:spPr>
        <p:txBody>
          <a:bodyPr wrap="none" lIns="0" tIns="0" rIns="0" bIns="0" rtlCol="0">
            <a:spAutoFit/>
          </a:bodyPr>
          <a:lstStyle/>
          <a:p>
            <a:pPr algn="ctr"/>
            <a:r>
              <a:rPr lang="en-GB" sz="1100" b="1" dirty="0">
                <a:solidFill>
                  <a:schemeClr val="tx2"/>
                </a:solidFill>
                <a:latin typeface="Arial" panose="020B0604020202020204" pitchFamily="34" charset="0"/>
                <a:ea typeface="Aileron" charset="0"/>
                <a:cs typeface="Arial" panose="020B0604020202020204" pitchFamily="34" charset="0"/>
              </a:rPr>
              <a:t>Len + pembro</a:t>
            </a:r>
          </a:p>
        </p:txBody>
      </p:sp>
      <p:graphicFrame>
        <p:nvGraphicFramePr>
          <p:cNvPr id="143" name="Table 142">
            <a:extLst>
              <a:ext uri="{FF2B5EF4-FFF2-40B4-BE49-F238E27FC236}">
                <a16:creationId xmlns:a16="http://schemas.microsoft.com/office/drawing/2014/main" id="{104FA1AB-9291-16F9-D2FB-56B62081BDAA}"/>
              </a:ext>
            </a:extLst>
          </p:cNvPr>
          <p:cNvGraphicFramePr>
            <a:graphicFrameLocks noGrp="1"/>
          </p:cNvGraphicFramePr>
          <p:nvPr>
            <p:extLst>
              <p:ext uri="{D42A27DB-BD31-4B8C-83A1-F6EECF244321}">
                <p14:modId xmlns:p14="http://schemas.microsoft.com/office/powerpoint/2010/main" val="3284991248"/>
              </p:ext>
            </p:extLst>
          </p:nvPr>
        </p:nvGraphicFramePr>
        <p:xfrm>
          <a:off x="1566623" y="3938973"/>
          <a:ext cx="3331237" cy="545184"/>
        </p:xfrm>
        <a:graphic>
          <a:graphicData uri="http://schemas.openxmlformats.org/drawingml/2006/table">
            <a:tbl>
              <a:tblPr firstRow="1" bandRow="1">
                <a:tableStyleId>{5C22544A-7EE6-4342-B048-85BDC9FD1C3A}</a:tableStyleId>
              </a:tblPr>
              <a:tblGrid>
                <a:gridCol w="1364519">
                  <a:extLst>
                    <a:ext uri="{9D8B030D-6E8A-4147-A177-3AD203B41FA5}">
                      <a16:colId xmlns:a16="http://schemas.microsoft.com/office/drawing/2014/main" val="1256442069"/>
                    </a:ext>
                  </a:extLst>
                </a:gridCol>
                <a:gridCol w="1008112">
                  <a:extLst>
                    <a:ext uri="{9D8B030D-6E8A-4147-A177-3AD203B41FA5}">
                      <a16:colId xmlns:a16="http://schemas.microsoft.com/office/drawing/2014/main" val="3362937906"/>
                    </a:ext>
                  </a:extLst>
                </a:gridCol>
                <a:gridCol w="958606">
                  <a:extLst>
                    <a:ext uri="{9D8B030D-6E8A-4147-A177-3AD203B41FA5}">
                      <a16:colId xmlns:a16="http://schemas.microsoft.com/office/drawing/2014/main" val="3272691983"/>
                    </a:ext>
                  </a:extLst>
                </a:gridCol>
              </a:tblGrid>
              <a:tr h="16724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90000"/>
                        </a:lnSpc>
                      </a:pPr>
                      <a:endParaRPr lang="en-US" sz="800" dirty="0">
                        <a:latin typeface="Arial" panose="020B0604020202020204" pitchFamily="34" charset="0"/>
                        <a:cs typeface="Arial" panose="020B0604020202020204" pitchFamily="34" charset="0"/>
                      </a:endParaRPr>
                    </a:p>
                  </a:txBody>
                  <a:tcPr marT="36000" marB="36000" anchor="c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90000"/>
                        </a:lnSpc>
                      </a:pPr>
                      <a:r>
                        <a:rPr lang="en-US" sz="800" dirty="0">
                          <a:latin typeface="Arial" panose="020B0604020202020204" pitchFamily="34" charset="0"/>
                          <a:cs typeface="Arial" panose="020B0604020202020204" pitchFamily="34" charset="0"/>
                        </a:rPr>
                        <a:t>Len + pembro</a:t>
                      </a:r>
                    </a:p>
                  </a:txBody>
                  <a:tcPr marT="36000" marB="36000" anchor="ctr">
                    <a:solidFill>
                      <a:schemeClr val="tx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90000"/>
                        </a:lnSpc>
                      </a:pPr>
                      <a:r>
                        <a:rPr lang="en-US" sz="800" dirty="0">
                          <a:latin typeface="Arial" panose="020B0604020202020204" pitchFamily="34" charset="0"/>
                          <a:cs typeface="Arial" panose="020B0604020202020204" pitchFamily="34" charset="0"/>
                        </a:rPr>
                        <a:t>Sun</a:t>
                      </a:r>
                      <a:endParaRPr lang="en-US" sz="800" dirty="0">
                        <a:solidFill>
                          <a:schemeClr val="bg1"/>
                        </a:solidFill>
                        <a:latin typeface="Arial" panose="020B0604020202020204" pitchFamily="34" charset="0"/>
                        <a:cs typeface="Arial" panose="020B0604020202020204" pitchFamily="34" charset="0"/>
                      </a:endParaRPr>
                    </a:p>
                  </a:txBody>
                  <a:tcPr marT="36000" marB="36000" anchor="ctr"/>
                </a:tc>
                <a:extLst>
                  <a:ext uri="{0D108BD9-81ED-4DB2-BD59-A6C34878D82A}">
                    <a16:rowId xmlns:a16="http://schemas.microsoft.com/office/drawing/2014/main" val="2665337196"/>
                  </a:ext>
                </a:extLst>
              </a:tr>
              <a:tr h="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90000"/>
                        </a:lnSpc>
                      </a:pPr>
                      <a:r>
                        <a:rPr lang="en-US" sz="800" b="0" dirty="0">
                          <a:latin typeface="Arial" panose="020B0604020202020204" pitchFamily="34" charset="0"/>
                          <a:cs typeface="Arial" panose="020B0604020202020204" pitchFamily="34" charset="0"/>
                        </a:rPr>
                        <a:t>Median OS (95% CI), mo</a:t>
                      </a:r>
                    </a:p>
                  </a:txBody>
                  <a:tcPr marT="36000" marB="3600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90000"/>
                        </a:lnSpc>
                      </a:pPr>
                      <a:r>
                        <a:rPr lang="en-US" sz="800" dirty="0">
                          <a:latin typeface="Arial" panose="020B0604020202020204" pitchFamily="34" charset="0"/>
                          <a:cs typeface="Arial" panose="020B0604020202020204" pitchFamily="34" charset="0"/>
                        </a:rPr>
                        <a:t>NR (NE-NE)</a:t>
                      </a:r>
                    </a:p>
                  </a:txBody>
                  <a:tcPr marT="36000" marB="3600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90000"/>
                        </a:lnSpc>
                      </a:pPr>
                      <a:r>
                        <a:rPr lang="en-US" sz="800" dirty="0">
                          <a:latin typeface="Arial" panose="020B0604020202020204" pitchFamily="34" charset="0"/>
                          <a:cs typeface="Arial" panose="020B0604020202020204" pitchFamily="34" charset="0"/>
                        </a:rPr>
                        <a:t>59.9 (58.8-NE)</a:t>
                      </a:r>
                    </a:p>
                  </a:txBody>
                  <a:tcPr marT="36000" marB="36000" anchor="ctr"/>
                </a:tc>
                <a:extLst>
                  <a:ext uri="{0D108BD9-81ED-4DB2-BD59-A6C34878D82A}">
                    <a16:rowId xmlns:a16="http://schemas.microsoft.com/office/drawing/2014/main" val="3233098540"/>
                  </a:ext>
                </a:extLst>
              </a:tr>
              <a:tr h="0">
                <a:tc>
                  <a:txBody>
                    <a:bodyPr/>
                    <a:lstStyle/>
                    <a:p>
                      <a:pPr>
                        <a:lnSpc>
                          <a:spcPct val="90000"/>
                        </a:lnSpc>
                      </a:pPr>
                      <a:r>
                        <a:rPr lang="en-US" sz="800" b="0" dirty="0">
                          <a:latin typeface="Arial" panose="020B0604020202020204" pitchFamily="34" charset="0"/>
                          <a:cs typeface="Arial" panose="020B0604020202020204" pitchFamily="34" charset="0"/>
                        </a:rPr>
                        <a:t>HR (95% CI)</a:t>
                      </a:r>
                    </a:p>
                  </a:txBody>
                  <a:tcPr marT="36000" marB="36000" anchor="ctr"/>
                </a:tc>
                <a:tc gridSpan="2">
                  <a:txBody>
                    <a:bodyPr/>
                    <a:lstStyle/>
                    <a:p>
                      <a:pPr algn="ctr">
                        <a:lnSpc>
                          <a:spcPct val="90000"/>
                        </a:lnSpc>
                      </a:pPr>
                      <a:r>
                        <a:rPr lang="en-US" sz="800" b="0" dirty="0">
                          <a:latin typeface="Arial" panose="020B0604020202020204" pitchFamily="34" charset="0"/>
                          <a:cs typeface="Arial" panose="020B0604020202020204" pitchFamily="34" charset="0"/>
                        </a:rPr>
                        <a:t>0.94</a:t>
                      </a:r>
                      <a:r>
                        <a:rPr lang="en-US" sz="800" dirty="0">
                          <a:latin typeface="Arial" panose="020B0604020202020204" pitchFamily="34" charset="0"/>
                          <a:cs typeface="Arial" panose="020B0604020202020204" pitchFamily="34" charset="0"/>
                        </a:rPr>
                        <a:t> (0.58-1.52)</a:t>
                      </a:r>
                    </a:p>
                  </a:txBody>
                  <a:tcPr marT="36000" marB="36000" anchor="ctr"/>
                </a:tc>
                <a:tc hMerge="1">
                  <a:txBody>
                    <a:bodyPr/>
                    <a:lstStyle/>
                    <a:p>
                      <a:pPr algn="ctr">
                        <a:lnSpc>
                          <a:spcPct val="90000"/>
                        </a:lnSpc>
                      </a:pPr>
                      <a:endParaRPr lang="en-US" sz="800" dirty="0">
                        <a:latin typeface="Arial" panose="020B0604020202020204" pitchFamily="34" charset="0"/>
                        <a:cs typeface="Arial" panose="020B0604020202020204" pitchFamily="34" charset="0"/>
                      </a:endParaRPr>
                    </a:p>
                  </a:txBody>
                  <a:tcPr marT="36000" marB="36000" anchor="ctr"/>
                </a:tc>
                <a:extLst>
                  <a:ext uri="{0D108BD9-81ED-4DB2-BD59-A6C34878D82A}">
                    <a16:rowId xmlns:a16="http://schemas.microsoft.com/office/drawing/2014/main" val="4042949680"/>
                  </a:ext>
                </a:extLst>
              </a:tr>
            </a:tbl>
          </a:graphicData>
        </a:graphic>
      </p:graphicFrame>
      <p:sp>
        <p:nvSpPr>
          <p:cNvPr id="146" name="TextBox 145">
            <a:extLst>
              <a:ext uri="{FF2B5EF4-FFF2-40B4-BE49-F238E27FC236}">
                <a16:creationId xmlns:a16="http://schemas.microsoft.com/office/drawing/2014/main" id="{00B62315-B098-7DC8-4D5D-A03D53460779}"/>
              </a:ext>
            </a:extLst>
          </p:cNvPr>
          <p:cNvSpPr txBox="1"/>
          <p:nvPr/>
        </p:nvSpPr>
        <p:spPr>
          <a:xfrm>
            <a:off x="4320380" y="2219299"/>
            <a:ext cx="928139" cy="169277"/>
          </a:xfrm>
          <a:prstGeom prst="rect">
            <a:avLst/>
          </a:prstGeom>
          <a:noFill/>
        </p:spPr>
        <p:txBody>
          <a:bodyPr wrap="none" lIns="0" tIns="0" rIns="0" bIns="0" rtlCol="0">
            <a:spAutoFit/>
          </a:bodyPr>
          <a:lstStyle/>
          <a:p>
            <a:pPr algn="ctr"/>
            <a:r>
              <a:rPr lang="en-GB" sz="1100" b="1" dirty="0">
                <a:solidFill>
                  <a:schemeClr val="tx2"/>
                </a:solidFill>
                <a:latin typeface="Arial" panose="020B0604020202020204" pitchFamily="34" charset="0"/>
                <a:ea typeface="Aileron" charset="0"/>
                <a:cs typeface="Arial" panose="020B0604020202020204" pitchFamily="34" charset="0"/>
              </a:rPr>
              <a:t>Len + pembro</a:t>
            </a:r>
          </a:p>
        </p:txBody>
      </p:sp>
      <p:sp>
        <p:nvSpPr>
          <p:cNvPr id="145" name="TextBox 144">
            <a:extLst>
              <a:ext uri="{FF2B5EF4-FFF2-40B4-BE49-F238E27FC236}">
                <a16:creationId xmlns:a16="http://schemas.microsoft.com/office/drawing/2014/main" id="{C914E735-1205-A1C0-AB36-63111CD3E739}"/>
              </a:ext>
            </a:extLst>
          </p:cNvPr>
          <p:cNvSpPr txBox="1"/>
          <p:nvPr/>
        </p:nvSpPr>
        <p:spPr>
          <a:xfrm>
            <a:off x="5273502" y="3269011"/>
            <a:ext cx="267702" cy="169277"/>
          </a:xfrm>
          <a:prstGeom prst="rect">
            <a:avLst/>
          </a:prstGeom>
          <a:noFill/>
        </p:spPr>
        <p:txBody>
          <a:bodyPr wrap="none" lIns="0" tIns="0" rIns="0" bIns="0" rtlCol="0">
            <a:spAutoFit/>
          </a:bodyPr>
          <a:lstStyle/>
          <a:p>
            <a:pPr algn="ctr"/>
            <a:r>
              <a:rPr lang="en-GB" sz="1100" b="1" dirty="0">
                <a:solidFill>
                  <a:schemeClr val="accent1"/>
                </a:solidFill>
                <a:latin typeface="Arial" panose="020B0604020202020204" pitchFamily="34" charset="0"/>
                <a:ea typeface="Aileron" charset="0"/>
                <a:cs typeface="Arial" panose="020B0604020202020204" pitchFamily="34" charset="0"/>
              </a:rPr>
              <a:t>Sun</a:t>
            </a:r>
          </a:p>
        </p:txBody>
      </p:sp>
    </p:spTree>
    <p:extLst>
      <p:ext uri="{BB962C8B-B14F-4D97-AF65-F5344CB8AC3E}">
        <p14:creationId xmlns:p14="http://schemas.microsoft.com/office/powerpoint/2010/main" val="170151398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2"/>
          </p:nvPr>
        </p:nvSpPr>
        <p:spPr>
          <a:xfrm>
            <a:off x="620713" y="1425576"/>
            <a:ext cx="10963275" cy="356522"/>
          </a:xfrm>
        </p:spPr>
        <p:txBody>
          <a:bodyPr/>
          <a:lstStyle/>
          <a:p>
            <a:r>
              <a:rPr lang="en-GB" dirty="0"/>
              <a:t>No new safety signals were detected</a:t>
            </a: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0963199" cy="864000"/>
          </a:xfrm>
        </p:spPr>
        <p:txBody>
          <a:bodyPr/>
          <a:lstStyle/>
          <a:p>
            <a:r>
              <a:rPr lang="en-GB" dirty="0"/>
              <a:t>clear: safety results (TRAE</a:t>
            </a:r>
            <a:r>
              <a:rPr lang="en-GB" cap="none" dirty="0"/>
              <a:t>s</a:t>
            </a:r>
            <a:r>
              <a:rPr lang="en-GB" dirty="0"/>
              <a:t> ≥25%</a:t>
            </a:r>
            <a:r>
              <a:rPr lang="en-GB" cap="none" baseline="30000" dirty="0"/>
              <a:t>a</a:t>
            </a:r>
            <a:r>
              <a:rPr lang="en-GB" dirty="0"/>
              <a:t>)</a:t>
            </a:r>
          </a:p>
        </p:txBody>
      </p:sp>
      <p:sp>
        <p:nvSpPr>
          <p:cNvPr id="2" name="Content Placeholder 1">
            <a:extLst>
              <a:ext uri="{FF2B5EF4-FFF2-40B4-BE49-F238E27FC236}">
                <a16:creationId xmlns:a16="http://schemas.microsoft.com/office/drawing/2014/main" id="{BE724681-0CA0-B7A9-C16F-858E6171AE81}"/>
              </a:ext>
            </a:extLst>
          </p:cNvPr>
          <p:cNvSpPr>
            <a:spLocks noGrp="1"/>
          </p:cNvSpPr>
          <p:nvPr>
            <p:ph sz="quarter" idx="15"/>
          </p:nvPr>
        </p:nvSpPr>
        <p:spPr>
          <a:xfrm>
            <a:off x="620713" y="6356350"/>
            <a:ext cx="10179050" cy="365125"/>
          </a:xfrm>
        </p:spPr>
        <p:txBody>
          <a:bodyPr/>
          <a:lstStyle/>
          <a:p>
            <a:pPr>
              <a:spcBef>
                <a:spcPts val="0"/>
              </a:spcBef>
            </a:pPr>
            <a:r>
              <a:rPr lang="en-GB" sz="1100" b="0" i="0" baseline="30000" dirty="0" err="1">
                <a:solidFill>
                  <a:schemeClr val="tx2"/>
                </a:solidFill>
                <a:effectLst/>
              </a:rPr>
              <a:t>a</a:t>
            </a:r>
            <a:r>
              <a:rPr lang="en-GB" sz="1100" b="0" i="0" dirty="0" err="1">
                <a:solidFill>
                  <a:schemeClr val="tx2"/>
                </a:solidFill>
                <a:effectLst/>
              </a:rPr>
              <a:t>TRAEs</a:t>
            </a:r>
            <a:r>
              <a:rPr lang="en-GB" sz="1100" b="0" i="0" dirty="0">
                <a:solidFill>
                  <a:schemeClr val="tx2"/>
                </a:solidFill>
                <a:effectLst/>
              </a:rPr>
              <a:t> ≥ 25% in either group</a:t>
            </a:r>
            <a:endParaRPr lang="en-GB" sz="1100" dirty="0">
              <a:solidFill>
                <a:schemeClr val="tx2"/>
              </a:solidFill>
            </a:endParaRPr>
          </a:p>
          <a:p>
            <a:pPr>
              <a:spcBef>
                <a:spcPts val="0"/>
              </a:spcBef>
            </a:pPr>
            <a:r>
              <a:rPr lang="en-GB" sz="1100" b="0" i="0" dirty="0">
                <a:solidFill>
                  <a:schemeClr val="tx2"/>
                </a:solidFill>
                <a:effectLst/>
              </a:rPr>
              <a:t>QR, interquartile range; len, lenvatinib; pembro, pembrolizumab; PPES, p</a:t>
            </a:r>
            <a:r>
              <a:rPr lang="en-GB" sz="1100" dirty="0"/>
              <a:t>almar–plantar erythrodysesthesia syndrome; </a:t>
            </a:r>
            <a:r>
              <a:rPr lang="en-GB" sz="1100" b="0" i="0" dirty="0">
                <a:solidFill>
                  <a:schemeClr val="tx2"/>
                </a:solidFill>
                <a:effectLst/>
              </a:rPr>
              <a:t>sun, sunitinib; TRAE, treatment related adverse event</a:t>
            </a:r>
          </a:p>
          <a:p>
            <a:pPr>
              <a:spcBef>
                <a:spcPts val="0"/>
              </a:spcBef>
            </a:pPr>
            <a:r>
              <a:rPr lang="en-GB" sz="1100" b="0" i="0" dirty="0">
                <a:solidFill>
                  <a:schemeClr val="tx2"/>
                </a:solidFill>
                <a:effectLst/>
              </a:rPr>
              <a:t>Motzer R, et al. J Clin </a:t>
            </a:r>
            <a:r>
              <a:rPr lang="en-GB" sz="1100" dirty="0">
                <a:solidFill>
                  <a:schemeClr val="tx2"/>
                </a:solidFill>
              </a:rPr>
              <a:t>Oncol 2023;41 (</a:t>
            </a:r>
            <a:r>
              <a:rPr lang="en-GB" sz="1100" b="0" i="0" dirty="0">
                <a:solidFill>
                  <a:schemeClr val="tx2"/>
                </a:solidFill>
                <a:effectLst/>
              </a:rPr>
              <a:t>suppl 16)</a:t>
            </a:r>
            <a:r>
              <a:rPr lang="en-GB" sz="1100" dirty="0">
                <a:solidFill>
                  <a:schemeClr val="tx2"/>
                </a:solidFill>
              </a:rPr>
              <a:t>:</a:t>
            </a:r>
            <a:r>
              <a:rPr lang="en-GB" sz="1100" b="0" i="0" dirty="0">
                <a:solidFill>
                  <a:schemeClr val="tx2"/>
                </a:solidFill>
                <a:effectLst/>
              </a:rPr>
              <a:t> abstr 4502</a:t>
            </a:r>
            <a:r>
              <a:rPr lang="en-GB" sz="1100" dirty="0">
                <a:solidFill>
                  <a:schemeClr val="tx2"/>
                </a:solidFill>
              </a:rPr>
              <a:t> </a:t>
            </a:r>
            <a:r>
              <a:rPr lang="en-GB" sz="1100" b="0" i="0" dirty="0">
                <a:solidFill>
                  <a:schemeClr val="tx2"/>
                </a:solidFill>
                <a:effectLst/>
              </a:rPr>
              <a:t>(ASCO 2023, oral presentation)</a:t>
            </a:r>
            <a:endParaRPr lang="en-GB" sz="1100" dirty="0">
              <a:solidFill>
                <a:schemeClr val="tx2"/>
              </a:solidFill>
            </a:endParaRP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a:xfrm>
            <a:off x="10512491" y="6356351"/>
            <a:ext cx="1069909" cy="365125"/>
          </a:xfrm>
        </p:spPr>
        <p:txBody>
          <a:bodyPr/>
          <a:lstStyle/>
          <a:p>
            <a:fld id="{FCE43C0F-8A7B-3A4B-9DB5-B3472E36E833}" type="slidenum">
              <a:rPr lang="en-GB" smtClean="0"/>
              <a:pPr/>
              <a:t>21</a:t>
            </a:fld>
            <a:endParaRPr lang="en-GB" dirty="0"/>
          </a:p>
        </p:txBody>
      </p:sp>
      <p:sp>
        <p:nvSpPr>
          <p:cNvPr id="13" name="Content Placeholder 10">
            <a:extLst>
              <a:ext uri="{FF2B5EF4-FFF2-40B4-BE49-F238E27FC236}">
                <a16:creationId xmlns:a16="http://schemas.microsoft.com/office/drawing/2014/main" id="{F09506C1-E953-923B-2065-3BAC6B1B42C1}"/>
              </a:ext>
            </a:extLst>
          </p:cNvPr>
          <p:cNvSpPr txBox="1">
            <a:spLocks/>
          </p:cNvSpPr>
          <p:nvPr/>
        </p:nvSpPr>
        <p:spPr>
          <a:xfrm>
            <a:off x="620712" y="6024728"/>
            <a:ext cx="10875887" cy="216024"/>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000" dirty="0">
                <a:solidFill>
                  <a:schemeClr val="tx1"/>
                </a:solidFill>
              </a:rPr>
              <a:t>The median duration of treatment was 22.6 months (IQR: 9.4-37.1) in the Len + pembro group and 7.8 months (3.7-19.4) in the Sun group</a:t>
            </a:r>
          </a:p>
        </p:txBody>
      </p:sp>
      <p:sp>
        <p:nvSpPr>
          <p:cNvPr id="15" name="Rectangle 14">
            <a:extLst>
              <a:ext uri="{FF2B5EF4-FFF2-40B4-BE49-F238E27FC236}">
                <a16:creationId xmlns:a16="http://schemas.microsoft.com/office/drawing/2014/main" id="{26395059-7F44-B5F8-478A-788F61AD61D7}"/>
              </a:ext>
            </a:extLst>
          </p:cNvPr>
          <p:cNvSpPr/>
          <p:nvPr/>
        </p:nvSpPr>
        <p:spPr>
          <a:xfrm>
            <a:off x="4159611" y="5341556"/>
            <a:ext cx="189699" cy="183427"/>
          </a:xfrm>
          <a:prstGeom prst="rect">
            <a:avLst/>
          </a:prstGeom>
          <a:solidFill>
            <a:schemeClr val="tx2"/>
          </a:solidFill>
          <a:ln>
            <a:noFill/>
          </a:ln>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A390EDF0-3CF2-F1C3-6FF1-F04483B1E25A}"/>
              </a:ext>
            </a:extLst>
          </p:cNvPr>
          <p:cNvSpPr txBox="1"/>
          <p:nvPr/>
        </p:nvSpPr>
        <p:spPr>
          <a:xfrm>
            <a:off x="4365253" y="5294770"/>
            <a:ext cx="11201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Grade ≥3</a:t>
            </a:r>
          </a:p>
        </p:txBody>
      </p:sp>
      <p:sp>
        <p:nvSpPr>
          <p:cNvPr id="17" name="Rectangle 16">
            <a:extLst>
              <a:ext uri="{FF2B5EF4-FFF2-40B4-BE49-F238E27FC236}">
                <a16:creationId xmlns:a16="http://schemas.microsoft.com/office/drawing/2014/main" id="{432E8A78-7B43-0144-597E-AD1269CD1AA7}"/>
              </a:ext>
            </a:extLst>
          </p:cNvPr>
          <p:cNvSpPr/>
          <p:nvPr/>
        </p:nvSpPr>
        <p:spPr>
          <a:xfrm>
            <a:off x="7998901" y="5341556"/>
            <a:ext cx="189699" cy="183427"/>
          </a:xfrm>
          <a:prstGeom prst="rect">
            <a:avLst/>
          </a:prstGeom>
          <a:solidFill>
            <a:schemeClr val="accent1"/>
          </a:solidFill>
          <a:ln>
            <a:noFill/>
          </a:ln>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23AD0B61-0B54-2CC0-6D47-CEC8620E2A66}"/>
              </a:ext>
            </a:extLst>
          </p:cNvPr>
          <p:cNvSpPr txBox="1"/>
          <p:nvPr/>
        </p:nvSpPr>
        <p:spPr>
          <a:xfrm>
            <a:off x="8204543" y="5294770"/>
            <a:ext cx="11201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Grade ≥3</a:t>
            </a:r>
          </a:p>
        </p:txBody>
      </p:sp>
      <p:sp>
        <p:nvSpPr>
          <p:cNvPr id="19" name="Rectangle 18">
            <a:extLst>
              <a:ext uri="{FF2B5EF4-FFF2-40B4-BE49-F238E27FC236}">
                <a16:creationId xmlns:a16="http://schemas.microsoft.com/office/drawing/2014/main" id="{10B6E3CD-786D-33B1-2B0B-7AA67D6872FB}"/>
              </a:ext>
            </a:extLst>
          </p:cNvPr>
          <p:cNvSpPr/>
          <p:nvPr/>
        </p:nvSpPr>
        <p:spPr>
          <a:xfrm>
            <a:off x="3080020" y="5341556"/>
            <a:ext cx="189699" cy="183427"/>
          </a:xfrm>
          <a:prstGeom prst="rect">
            <a:avLst/>
          </a:prstGeom>
          <a:solidFill>
            <a:schemeClr val="tx2">
              <a:lumMod val="20000"/>
              <a:lumOff val="80000"/>
            </a:schemeClr>
          </a:solidFill>
          <a:ln>
            <a:noFill/>
          </a:ln>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9C04E51E-3136-5F5E-7679-8AD3DBA67D03}"/>
              </a:ext>
            </a:extLst>
          </p:cNvPr>
          <p:cNvSpPr txBox="1"/>
          <p:nvPr/>
        </p:nvSpPr>
        <p:spPr>
          <a:xfrm>
            <a:off x="3285662" y="5294770"/>
            <a:ext cx="11201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Any grade</a:t>
            </a:r>
          </a:p>
        </p:txBody>
      </p:sp>
      <p:sp>
        <p:nvSpPr>
          <p:cNvPr id="21" name="Rectangle 20">
            <a:extLst>
              <a:ext uri="{FF2B5EF4-FFF2-40B4-BE49-F238E27FC236}">
                <a16:creationId xmlns:a16="http://schemas.microsoft.com/office/drawing/2014/main" id="{4F5C4CB8-BCC0-1F13-B56A-78F27776BA5E}"/>
              </a:ext>
            </a:extLst>
          </p:cNvPr>
          <p:cNvSpPr/>
          <p:nvPr/>
        </p:nvSpPr>
        <p:spPr>
          <a:xfrm>
            <a:off x="9070623" y="5341556"/>
            <a:ext cx="189699" cy="183427"/>
          </a:xfrm>
          <a:prstGeom prst="rect">
            <a:avLst/>
          </a:prstGeom>
          <a:solidFill>
            <a:schemeClr val="accent1">
              <a:lumMod val="20000"/>
              <a:lumOff val="80000"/>
            </a:schemeClr>
          </a:solidFill>
          <a:ln>
            <a:noFill/>
          </a:ln>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0386C554-3225-DC13-8976-4D9311DE9792}"/>
              </a:ext>
            </a:extLst>
          </p:cNvPr>
          <p:cNvSpPr txBox="1"/>
          <p:nvPr/>
        </p:nvSpPr>
        <p:spPr>
          <a:xfrm>
            <a:off x="9276265" y="5294770"/>
            <a:ext cx="11201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latin typeface="Arial" panose="020B0604020202020204"/>
              </a:rPr>
              <a:t>Any grade</a:t>
            </a:r>
            <a:endParaRPr kumimoji="0" lang="en-GB" sz="1200" b="0" i="0" u="none" strike="noStrike" kern="1200" cap="none" spc="0" normalizeH="0" baseline="0" dirty="0">
              <a:ln>
                <a:noFill/>
              </a:ln>
              <a:solidFill>
                <a:prstClr val="black"/>
              </a:solidFill>
              <a:effectLst/>
              <a:uLnTx/>
              <a:uFillTx/>
              <a:latin typeface="Arial" panose="020B0604020202020204"/>
            </a:endParaRPr>
          </a:p>
        </p:txBody>
      </p:sp>
      <p:sp>
        <p:nvSpPr>
          <p:cNvPr id="23" name="TextBox 22">
            <a:extLst>
              <a:ext uri="{FF2B5EF4-FFF2-40B4-BE49-F238E27FC236}">
                <a16:creationId xmlns:a16="http://schemas.microsoft.com/office/drawing/2014/main" id="{ABAC5CD3-68BF-4EFB-1C51-85A408CC9045}"/>
              </a:ext>
            </a:extLst>
          </p:cNvPr>
          <p:cNvSpPr txBox="1"/>
          <p:nvPr/>
        </p:nvSpPr>
        <p:spPr>
          <a:xfrm>
            <a:off x="6252850" y="1885934"/>
            <a:ext cx="1859372" cy="307777"/>
          </a:xfrm>
          <a:prstGeom prst="rect">
            <a:avLst/>
          </a:prstGeom>
          <a:noFill/>
        </p:spPr>
        <p:txBody>
          <a:bodyPr wrap="square" rtlCol="0">
            <a:spAutoFit/>
          </a:bodyPr>
          <a:lstStyle/>
          <a:p>
            <a:pPr lvl="0" defTabSz="914400">
              <a:defRPr/>
            </a:pPr>
            <a:r>
              <a:rPr lang="en-GB" sz="1400" b="1" dirty="0">
                <a:solidFill>
                  <a:schemeClr val="accent1"/>
                </a:solidFill>
                <a:latin typeface="Arial" panose="020B0604020202020204"/>
              </a:rPr>
              <a:t>Sun (N=340) (%)</a:t>
            </a:r>
            <a:endParaRPr lang="en-GB" sz="1400" b="1" baseline="30000" dirty="0">
              <a:solidFill>
                <a:schemeClr val="accent1"/>
              </a:solidFill>
              <a:latin typeface="Arial" panose="020B0604020202020204"/>
            </a:endParaRPr>
          </a:p>
        </p:txBody>
      </p:sp>
      <p:sp>
        <p:nvSpPr>
          <p:cNvPr id="24" name="TextBox 23">
            <a:extLst>
              <a:ext uri="{FF2B5EF4-FFF2-40B4-BE49-F238E27FC236}">
                <a16:creationId xmlns:a16="http://schemas.microsoft.com/office/drawing/2014/main" id="{178A80F0-C5EE-B615-09EF-54E703088134}"/>
              </a:ext>
            </a:extLst>
          </p:cNvPr>
          <p:cNvSpPr txBox="1"/>
          <p:nvPr/>
        </p:nvSpPr>
        <p:spPr>
          <a:xfrm>
            <a:off x="6023992" y="5749713"/>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effectLst/>
                <a:uLnTx/>
                <a:uFillTx/>
                <a:latin typeface="Arial" panose="020B0604020202020204"/>
                <a:ea typeface="+mn-ea"/>
                <a:cs typeface="+mn-cs"/>
              </a:rPr>
              <a:t>0</a:t>
            </a:r>
          </a:p>
        </p:txBody>
      </p:sp>
      <p:cxnSp>
        <p:nvCxnSpPr>
          <p:cNvPr id="25" name="Straight Connector 24">
            <a:extLst>
              <a:ext uri="{FF2B5EF4-FFF2-40B4-BE49-F238E27FC236}">
                <a16:creationId xmlns:a16="http://schemas.microsoft.com/office/drawing/2014/main" id="{CE6905D3-E2B3-99E0-E84F-72A06CF41C5C}"/>
              </a:ext>
            </a:extLst>
          </p:cNvPr>
          <p:cNvCxnSpPr>
            <a:cxnSpLocks/>
          </p:cNvCxnSpPr>
          <p:nvPr/>
        </p:nvCxnSpPr>
        <p:spPr>
          <a:xfrm>
            <a:off x="2904147" y="5666682"/>
            <a:ext cx="6416849"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7176F00F-1445-7904-A678-AB70698614D1}"/>
              </a:ext>
            </a:extLst>
          </p:cNvPr>
          <p:cNvSpPr txBox="1"/>
          <p:nvPr/>
        </p:nvSpPr>
        <p:spPr>
          <a:xfrm>
            <a:off x="6923993" y="5749713"/>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effectLst/>
                <a:uLnTx/>
                <a:uFillTx/>
                <a:latin typeface="Arial" panose="020B0604020202020204"/>
                <a:ea typeface="+mn-ea"/>
                <a:cs typeface="+mn-cs"/>
              </a:rPr>
              <a:t>20</a:t>
            </a:r>
          </a:p>
        </p:txBody>
      </p:sp>
      <p:cxnSp>
        <p:nvCxnSpPr>
          <p:cNvPr id="27" name="Straight Connector 26">
            <a:extLst>
              <a:ext uri="{FF2B5EF4-FFF2-40B4-BE49-F238E27FC236}">
                <a16:creationId xmlns:a16="http://schemas.microsoft.com/office/drawing/2014/main" id="{6730B1E0-03D6-5549-20A2-0FF54125E01C}"/>
              </a:ext>
            </a:extLst>
          </p:cNvPr>
          <p:cNvCxnSpPr>
            <a:cxnSpLocks/>
          </p:cNvCxnSpPr>
          <p:nvPr/>
        </p:nvCxnSpPr>
        <p:spPr>
          <a:xfrm rot="16200000">
            <a:off x="7079224" y="5698705"/>
            <a:ext cx="6404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2074250C-B56C-F0C7-3FBB-93CEC579EC74}"/>
              </a:ext>
            </a:extLst>
          </p:cNvPr>
          <p:cNvSpPr txBox="1"/>
          <p:nvPr/>
        </p:nvSpPr>
        <p:spPr>
          <a:xfrm>
            <a:off x="7365696" y="5749713"/>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effectLst/>
                <a:uLnTx/>
                <a:uFillTx/>
                <a:latin typeface="Arial" panose="020B0604020202020204"/>
                <a:ea typeface="+mn-ea"/>
                <a:cs typeface="+mn-cs"/>
              </a:rPr>
              <a:t>30</a:t>
            </a:r>
          </a:p>
        </p:txBody>
      </p:sp>
      <p:cxnSp>
        <p:nvCxnSpPr>
          <p:cNvPr id="29" name="Straight Connector 28">
            <a:extLst>
              <a:ext uri="{FF2B5EF4-FFF2-40B4-BE49-F238E27FC236}">
                <a16:creationId xmlns:a16="http://schemas.microsoft.com/office/drawing/2014/main" id="{BF366032-9B14-7347-7B01-CA3B08D158B0}"/>
              </a:ext>
            </a:extLst>
          </p:cNvPr>
          <p:cNvCxnSpPr>
            <a:cxnSpLocks/>
          </p:cNvCxnSpPr>
          <p:nvPr/>
        </p:nvCxnSpPr>
        <p:spPr>
          <a:xfrm rot="16200000">
            <a:off x="7520927" y="5698705"/>
            <a:ext cx="6404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42E926A2-7BE0-9FAF-9D9C-743E2B60289E}"/>
              </a:ext>
            </a:extLst>
          </p:cNvPr>
          <p:cNvSpPr txBox="1"/>
          <p:nvPr/>
        </p:nvSpPr>
        <p:spPr>
          <a:xfrm>
            <a:off x="8246544" y="5749713"/>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effectLst/>
                <a:uLnTx/>
                <a:uFillTx/>
                <a:latin typeface="Arial" panose="020B0604020202020204"/>
                <a:ea typeface="+mn-ea"/>
                <a:cs typeface="+mn-cs"/>
              </a:rPr>
              <a:t>50</a:t>
            </a:r>
          </a:p>
        </p:txBody>
      </p:sp>
      <p:cxnSp>
        <p:nvCxnSpPr>
          <p:cNvPr id="31" name="Straight Connector 30">
            <a:extLst>
              <a:ext uri="{FF2B5EF4-FFF2-40B4-BE49-F238E27FC236}">
                <a16:creationId xmlns:a16="http://schemas.microsoft.com/office/drawing/2014/main" id="{9A394286-8FE7-F625-409A-760AA8DDFC70}"/>
              </a:ext>
            </a:extLst>
          </p:cNvPr>
          <p:cNvCxnSpPr>
            <a:cxnSpLocks/>
          </p:cNvCxnSpPr>
          <p:nvPr/>
        </p:nvCxnSpPr>
        <p:spPr>
          <a:xfrm rot="16200000">
            <a:off x="8401775" y="5698705"/>
            <a:ext cx="6404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6967A653-C870-94B7-C1A7-CF4C77E8A93A}"/>
              </a:ext>
            </a:extLst>
          </p:cNvPr>
          <p:cNvSpPr txBox="1"/>
          <p:nvPr/>
        </p:nvSpPr>
        <p:spPr>
          <a:xfrm>
            <a:off x="9133742" y="5749713"/>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effectLst/>
                <a:uLnTx/>
                <a:uFillTx/>
                <a:latin typeface="Arial" panose="020B0604020202020204"/>
                <a:ea typeface="+mn-ea"/>
                <a:cs typeface="+mn-cs"/>
              </a:rPr>
              <a:t>70</a:t>
            </a:r>
          </a:p>
        </p:txBody>
      </p:sp>
      <p:cxnSp>
        <p:nvCxnSpPr>
          <p:cNvPr id="33" name="Straight Connector 32">
            <a:extLst>
              <a:ext uri="{FF2B5EF4-FFF2-40B4-BE49-F238E27FC236}">
                <a16:creationId xmlns:a16="http://schemas.microsoft.com/office/drawing/2014/main" id="{F292CBA4-15B2-B5F0-15E4-F0C52FAAEFCB}"/>
              </a:ext>
            </a:extLst>
          </p:cNvPr>
          <p:cNvCxnSpPr>
            <a:cxnSpLocks/>
          </p:cNvCxnSpPr>
          <p:nvPr/>
        </p:nvCxnSpPr>
        <p:spPr>
          <a:xfrm rot="16200000">
            <a:off x="9288973" y="5698705"/>
            <a:ext cx="6404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49921CF4-7426-E5B2-82CD-CAE2B5CFF7D6}"/>
              </a:ext>
            </a:extLst>
          </p:cNvPr>
          <p:cNvSpPr txBox="1"/>
          <p:nvPr/>
        </p:nvSpPr>
        <p:spPr>
          <a:xfrm>
            <a:off x="6473143" y="5749713"/>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effectLst/>
                <a:uLnTx/>
                <a:uFillTx/>
                <a:latin typeface="Arial" panose="020B0604020202020204"/>
                <a:ea typeface="+mn-ea"/>
                <a:cs typeface="+mn-cs"/>
              </a:rPr>
              <a:t>10</a:t>
            </a:r>
          </a:p>
        </p:txBody>
      </p:sp>
      <p:cxnSp>
        <p:nvCxnSpPr>
          <p:cNvPr id="39" name="Straight Connector 38">
            <a:extLst>
              <a:ext uri="{FF2B5EF4-FFF2-40B4-BE49-F238E27FC236}">
                <a16:creationId xmlns:a16="http://schemas.microsoft.com/office/drawing/2014/main" id="{DC64E8E2-0F6E-8294-B840-5D97AEBD282E}"/>
              </a:ext>
            </a:extLst>
          </p:cNvPr>
          <p:cNvCxnSpPr>
            <a:cxnSpLocks/>
          </p:cNvCxnSpPr>
          <p:nvPr/>
        </p:nvCxnSpPr>
        <p:spPr>
          <a:xfrm rot="16200000">
            <a:off x="6628374" y="5698705"/>
            <a:ext cx="6404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109A965D-1CAE-ECC2-8917-C2BFCB4C4B43}"/>
              </a:ext>
            </a:extLst>
          </p:cNvPr>
          <p:cNvSpPr txBox="1"/>
          <p:nvPr/>
        </p:nvSpPr>
        <p:spPr>
          <a:xfrm>
            <a:off x="7803846" y="5749713"/>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effectLst/>
                <a:uLnTx/>
                <a:uFillTx/>
                <a:latin typeface="Arial" panose="020B0604020202020204"/>
                <a:ea typeface="+mn-ea"/>
                <a:cs typeface="+mn-cs"/>
              </a:rPr>
              <a:t>40</a:t>
            </a:r>
          </a:p>
        </p:txBody>
      </p:sp>
      <p:cxnSp>
        <p:nvCxnSpPr>
          <p:cNvPr id="41" name="Straight Connector 40">
            <a:extLst>
              <a:ext uri="{FF2B5EF4-FFF2-40B4-BE49-F238E27FC236}">
                <a16:creationId xmlns:a16="http://schemas.microsoft.com/office/drawing/2014/main" id="{8120B1F6-0B2E-B7F4-D973-A65A1CFC03DC}"/>
              </a:ext>
            </a:extLst>
          </p:cNvPr>
          <p:cNvCxnSpPr>
            <a:cxnSpLocks/>
          </p:cNvCxnSpPr>
          <p:nvPr/>
        </p:nvCxnSpPr>
        <p:spPr>
          <a:xfrm rot="16200000">
            <a:off x="7959077" y="5698705"/>
            <a:ext cx="6404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42" name="Table 41">
            <a:extLst>
              <a:ext uri="{FF2B5EF4-FFF2-40B4-BE49-F238E27FC236}">
                <a16:creationId xmlns:a16="http://schemas.microsoft.com/office/drawing/2014/main" id="{52F073E0-6257-4FFD-8A91-867F82591D3D}"/>
              </a:ext>
            </a:extLst>
          </p:cNvPr>
          <p:cNvGraphicFramePr>
            <a:graphicFrameLocks noGrp="1"/>
          </p:cNvGraphicFramePr>
          <p:nvPr/>
        </p:nvGraphicFramePr>
        <p:xfrm>
          <a:off x="9241282" y="2782203"/>
          <a:ext cx="2492810" cy="1110960"/>
        </p:xfrm>
        <a:graphic>
          <a:graphicData uri="http://schemas.openxmlformats.org/drawingml/2006/table">
            <a:tbl>
              <a:tblPr firstRow="1" bandRow="1">
                <a:tableStyleId>{5C22544A-7EE6-4342-B048-85BDC9FD1C3A}</a:tableStyleId>
              </a:tblPr>
              <a:tblGrid>
                <a:gridCol w="1021088">
                  <a:extLst>
                    <a:ext uri="{9D8B030D-6E8A-4147-A177-3AD203B41FA5}">
                      <a16:colId xmlns:a16="http://schemas.microsoft.com/office/drawing/2014/main" val="1256442069"/>
                    </a:ext>
                  </a:extLst>
                </a:gridCol>
                <a:gridCol w="754384">
                  <a:extLst>
                    <a:ext uri="{9D8B030D-6E8A-4147-A177-3AD203B41FA5}">
                      <a16:colId xmlns:a16="http://schemas.microsoft.com/office/drawing/2014/main" val="3362937906"/>
                    </a:ext>
                  </a:extLst>
                </a:gridCol>
                <a:gridCol w="717338">
                  <a:extLst>
                    <a:ext uri="{9D8B030D-6E8A-4147-A177-3AD203B41FA5}">
                      <a16:colId xmlns:a16="http://schemas.microsoft.com/office/drawing/2014/main" val="3272691983"/>
                    </a:ext>
                  </a:extLst>
                </a:gridCol>
              </a:tblGrid>
              <a:tr h="16724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90000"/>
                        </a:lnSpc>
                      </a:pPr>
                      <a:r>
                        <a:rPr lang="en-US" sz="1000" dirty="0">
                          <a:solidFill>
                            <a:schemeClr val="tx1"/>
                          </a:solidFill>
                          <a:latin typeface="Arial" panose="020B0604020202020204" pitchFamily="34" charset="0"/>
                          <a:cs typeface="Arial" panose="020B0604020202020204" pitchFamily="34" charset="0"/>
                        </a:rPr>
                        <a:t>TRAEs – %</a:t>
                      </a:r>
                    </a:p>
                  </a:txBody>
                  <a:tcPr marT="36000" marB="36000" anchor="c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90000"/>
                        </a:lnSpc>
                      </a:pPr>
                      <a:r>
                        <a:rPr lang="en-US" sz="1000" dirty="0">
                          <a:latin typeface="Arial" panose="020B0604020202020204" pitchFamily="34" charset="0"/>
                          <a:cs typeface="Arial" panose="020B0604020202020204" pitchFamily="34" charset="0"/>
                        </a:rPr>
                        <a:t>Len + pembro</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(N=352)</a:t>
                      </a:r>
                    </a:p>
                  </a:txBody>
                  <a:tcPr marT="36000" marB="36000" anchor="b">
                    <a:solidFill>
                      <a:schemeClr val="tx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90000"/>
                        </a:lnSpc>
                      </a:pPr>
                      <a:r>
                        <a:rPr lang="en-US" sz="1000" dirty="0">
                          <a:latin typeface="Arial" panose="020B0604020202020204" pitchFamily="34" charset="0"/>
                          <a:cs typeface="Arial" panose="020B0604020202020204" pitchFamily="34" charset="0"/>
                        </a:rPr>
                        <a:t>Sun</a:t>
                      </a:r>
                    </a:p>
                    <a:p>
                      <a:pPr algn="ctr">
                        <a:lnSpc>
                          <a:spcPct val="90000"/>
                        </a:lnSpc>
                      </a:pP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(N=340)</a:t>
                      </a:r>
                      <a:endParaRPr lang="en-US" sz="1000" dirty="0">
                        <a:solidFill>
                          <a:schemeClr val="bg1"/>
                        </a:solidFill>
                        <a:latin typeface="Arial" panose="020B0604020202020204" pitchFamily="34" charset="0"/>
                        <a:cs typeface="Arial" panose="020B0604020202020204" pitchFamily="34" charset="0"/>
                      </a:endParaRPr>
                    </a:p>
                  </a:txBody>
                  <a:tcPr marT="36000" marB="36000" anchor="b"/>
                </a:tc>
                <a:extLst>
                  <a:ext uri="{0D108BD9-81ED-4DB2-BD59-A6C34878D82A}">
                    <a16:rowId xmlns:a16="http://schemas.microsoft.com/office/drawing/2014/main" val="2665337196"/>
                  </a:ext>
                </a:extLst>
              </a:tr>
              <a:tr h="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90000"/>
                        </a:lnSpc>
                      </a:pPr>
                      <a:r>
                        <a:rPr lang="en-US" sz="1000" b="0" dirty="0">
                          <a:latin typeface="Arial" panose="020B0604020202020204" pitchFamily="34" charset="0"/>
                          <a:cs typeface="Arial" panose="020B0604020202020204" pitchFamily="34" charset="0"/>
                        </a:rPr>
                        <a:t>Any grade</a:t>
                      </a:r>
                    </a:p>
                  </a:txBody>
                  <a:tcPr marT="36000" marB="3600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90000"/>
                        </a:lnSpc>
                      </a:pPr>
                      <a:r>
                        <a:rPr lang="en-US" sz="1000" dirty="0">
                          <a:latin typeface="Arial" panose="020B0604020202020204" pitchFamily="34" charset="0"/>
                          <a:cs typeface="Arial" panose="020B0604020202020204" pitchFamily="34" charset="0"/>
                        </a:rPr>
                        <a:t>96.9</a:t>
                      </a:r>
                    </a:p>
                  </a:txBody>
                  <a:tcPr marT="36000" marB="3600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90000"/>
                        </a:lnSpc>
                      </a:pPr>
                      <a:r>
                        <a:rPr lang="en-US" sz="1000" dirty="0">
                          <a:latin typeface="Arial" panose="020B0604020202020204" pitchFamily="34" charset="0"/>
                          <a:cs typeface="Arial" panose="020B0604020202020204" pitchFamily="34" charset="0"/>
                        </a:rPr>
                        <a:t>92.1</a:t>
                      </a:r>
                    </a:p>
                  </a:txBody>
                  <a:tcPr marT="36000" marB="36000" anchor="ctr"/>
                </a:tc>
                <a:extLst>
                  <a:ext uri="{0D108BD9-81ED-4DB2-BD59-A6C34878D82A}">
                    <a16:rowId xmlns:a16="http://schemas.microsoft.com/office/drawing/2014/main" val="3233098540"/>
                  </a:ext>
                </a:extLst>
              </a:tr>
              <a:tr h="0">
                <a:tc>
                  <a:txBody>
                    <a:bodyPr/>
                    <a:lstStyle/>
                    <a:p>
                      <a:pPr>
                        <a:lnSpc>
                          <a:spcPct val="90000"/>
                        </a:lnSpc>
                      </a:pPr>
                      <a:r>
                        <a:rPr lang="en-US" sz="1000" b="0" dirty="0">
                          <a:latin typeface="Arial" panose="020B0604020202020204" pitchFamily="34" charset="0"/>
                          <a:cs typeface="Arial" panose="020B0604020202020204" pitchFamily="34" charset="0"/>
                        </a:rPr>
                        <a:t>   Grade ≥3</a:t>
                      </a:r>
                    </a:p>
                  </a:txBody>
                  <a:tcPr marT="36000" marB="36000" anchor="ctr"/>
                </a:tc>
                <a:tc>
                  <a:txBody>
                    <a:bodyPr/>
                    <a:lstStyle/>
                    <a:p>
                      <a:pPr algn="ctr">
                        <a:lnSpc>
                          <a:spcPct val="90000"/>
                        </a:lnSpc>
                      </a:pPr>
                      <a:r>
                        <a:rPr lang="en-US" sz="1000" dirty="0">
                          <a:latin typeface="Arial" panose="020B0604020202020204" pitchFamily="34" charset="0"/>
                          <a:cs typeface="Arial" panose="020B0604020202020204" pitchFamily="34" charset="0"/>
                        </a:rPr>
                        <a:t>74.1</a:t>
                      </a:r>
                    </a:p>
                  </a:txBody>
                  <a:tcPr marT="36000" marB="36000" anchor="ctr"/>
                </a:tc>
                <a:tc>
                  <a:txBody>
                    <a:bodyPr/>
                    <a:lstStyle/>
                    <a:p>
                      <a:pPr algn="ctr">
                        <a:lnSpc>
                          <a:spcPct val="90000"/>
                        </a:lnSpc>
                      </a:pPr>
                      <a:r>
                        <a:rPr lang="en-US" sz="1000" dirty="0">
                          <a:latin typeface="Arial" panose="020B0604020202020204" pitchFamily="34" charset="0"/>
                          <a:cs typeface="Arial" panose="020B0604020202020204" pitchFamily="34" charset="0"/>
                        </a:rPr>
                        <a:t>60.3</a:t>
                      </a:r>
                    </a:p>
                  </a:txBody>
                  <a:tcPr marT="36000" marB="36000" anchor="ctr"/>
                </a:tc>
                <a:extLst>
                  <a:ext uri="{0D108BD9-81ED-4DB2-BD59-A6C34878D82A}">
                    <a16:rowId xmlns:a16="http://schemas.microsoft.com/office/drawing/2014/main" val="3939067033"/>
                  </a:ext>
                </a:extLst>
              </a:tr>
              <a:tr h="0">
                <a:tc>
                  <a:txBody>
                    <a:bodyPr/>
                    <a:lstStyle/>
                    <a:p>
                      <a:pPr>
                        <a:lnSpc>
                          <a:spcPct val="90000"/>
                        </a:lnSpc>
                      </a:pPr>
                      <a:r>
                        <a:rPr lang="en-US" sz="1000" b="0" dirty="0">
                          <a:latin typeface="Arial" panose="020B0604020202020204" pitchFamily="34" charset="0"/>
                          <a:cs typeface="Arial" panose="020B0604020202020204" pitchFamily="34" charset="0"/>
                        </a:rPr>
                        <a:t>   Deaths</a:t>
                      </a:r>
                    </a:p>
                  </a:txBody>
                  <a:tcPr marT="36000" marB="36000" anchor="ctr"/>
                </a:tc>
                <a:tc>
                  <a:txBody>
                    <a:bodyPr/>
                    <a:lstStyle/>
                    <a:p>
                      <a:pPr algn="ctr">
                        <a:lnSpc>
                          <a:spcPct val="90000"/>
                        </a:lnSpc>
                      </a:pPr>
                      <a:r>
                        <a:rPr lang="en-US" sz="1000" dirty="0">
                          <a:latin typeface="Arial" panose="020B0604020202020204" pitchFamily="34" charset="0"/>
                          <a:cs typeface="Arial" panose="020B0604020202020204" pitchFamily="34" charset="0"/>
                        </a:rPr>
                        <a:t>1.1</a:t>
                      </a:r>
                    </a:p>
                  </a:txBody>
                  <a:tcPr marT="36000" marB="36000" anchor="ctr"/>
                </a:tc>
                <a:tc>
                  <a:txBody>
                    <a:bodyPr/>
                    <a:lstStyle/>
                    <a:p>
                      <a:pPr algn="ctr">
                        <a:lnSpc>
                          <a:spcPct val="90000"/>
                        </a:lnSpc>
                      </a:pPr>
                      <a:r>
                        <a:rPr lang="en-US" sz="1000" dirty="0">
                          <a:latin typeface="Arial" panose="020B0604020202020204" pitchFamily="34" charset="0"/>
                          <a:cs typeface="Arial" panose="020B0604020202020204" pitchFamily="34" charset="0"/>
                        </a:rPr>
                        <a:t>0.3</a:t>
                      </a:r>
                    </a:p>
                  </a:txBody>
                  <a:tcPr marT="36000" marB="36000" anchor="ctr"/>
                </a:tc>
                <a:extLst>
                  <a:ext uri="{0D108BD9-81ED-4DB2-BD59-A6C34878D82A}">
                    <a16:rowId xmlns:a16="http://schemas.microsoft.com/office/drawing/2014/main" val="2496926646"/>
                  </a:ext>
                </a:extLst>
              </a:tr>
            </a:tbl>
          </a:graphicData>
        </a:graphic>
      </p:graphicFrame>
      <p:sp>
        <p:nvSpPr>
          <p:cNvPr id="43" name="TextBox 42">
            <a:extLst>
              <a:ext uri="{FF2B5EF4-FFF2-40B4-BE49-F238E27FC236}">
                <a16:creationId xmlns:a16="http://schemas.microsoft.com/office/drawing/2014/main" id="{27FAA299-9C42-909A-68AB-AC8C4F014537}"/>
              </a:ext>
            </a:extLst>
          </p:cNvPr>
          <p:cNvSpPr txBox="1"/>
          <p:nvPr/>
        </p:nvSpPr>
        <p:spPr>
          <a:xfrm>
            <a:off x="3635118" y="1885934"/>
            <a:ext cx="2560089" cy="307777"/>
          </a:xfrm>
          <a:prstGeom prst="rect">
            <a:avLst/>
          </a:prstGeom>
          <a:noFill/>
        </p:spPr>
        <p:txBody>
          <a:bodyPr wrap="square" rtlCol="0">
            <a:spAutoFit/>
          </a:bodyPr>
          <a:lstStyle/>
          <a:p>
            <a:pPr lvl="0" algn="r" defTabSz="914400">
              <a:defRPr/>
            </a:pPr>
            <a:r>
              <a:rPr lang="en-GB" sz="1400" b="1" dirty="0">
                <a:solidFill>
                  <a:schemeClr val="tx2"/>
                </a:solidFill>
                <a:latin typeface="Arial" panose="020B0604020202020204"/>
              </a:rPr>
              <a:t>Len + pembro (N=352) (%)</a:t>
            </a:r>
            <a:endParaRPr lang="en-GB" sz="1400" b="1" baseline="30000" dirty="0">
              <a:solidFill>
                <a:schemeClr val="tx2"/>
              </a:solidFill>
              <a:latin typeface="Arial" panose="020B0604020202020204"/>
            </a:endParaRPr>
          </a:p>
        </p:txBody>
      </p:sp>
      <p:sp>
        <p:nvSpPr>
          <p:cNvPr id="44" name="TextBox 43">
            <a:extLst>
              <a:ext uri="{FF2B5EF4-FFF2-40B4-BE49-F238E27FC236}">
                <a16:creationId xmlns:a16="http://schemas.microsoft.com/office/drawing/2014/main" id="{96C3ED67-4B7A-DAA3-1991-121F1D361D11}"/>
              </a:ext>
            </a:extLst>
          </p:cNvPr>
          <p:cNvSpPr txBox="1"/>
          <p:nvPr/>
        </p:nvSpPr>
        <p:spPr>
          <a:xfrm>
            <a:off x="1636745" y="2081536"/>
            <a:ext cx="2072914" cy="3502113"/>
          </a:xfrm>
          <a:prstGeom prst="rect">
            <a:avLst/>
          </a:prstGeom>
          <a:noFill/>
        </p:spPr>
        <p:txBody>
          <a:bodyPr wrap="square" rtlCol="0">
            <a:spAutoFit/>
          </a:bodyPr>
          <a:lstStyle/>
          <a:p>
            <a:pPr marL="0" marR="0" lvl="0" indent="0" algn="l" defTabSz="914400" rtl="0" eaLnBrk="1" fontAlgn="auto" latinLnBrk="0" hangingPunct="1">
              <a:lnSpc>
                <a:spcPct val="170000"/>
              </a:lnSpc>
              <a:spcBef>
                <a:spcPts val="0"/>
              </a:spcBef>
              <a:spcAft>
                <a:spcPts val="0"/>
              </a:spcAft>
              <a:buClrTx/>
              <a:buSzTx/>
              <a:buFontTx/>
              <a:buNone/>
              <a:tabLst/>
              <a:defRPr/>
            </a:pPr>
            <a:r>
              <a:rPr kumimoji="0" lang="en-GB" sz="1200" b="1" i="0" u="none" strike="noStrike" kern="1200" cap="none" spc="0" normalizeH="0" baseline="0" dirty="0">
                <a:ln>
                  <a:noFill/>
                </a:ln>
                <a:solidFill>
                  <a:prstClr val="black"/>
                </a:solidFill>
                <a:effectLst/>
                <a:uLnTx/>
                <a:uFillTx/>
                <a:latin typeface="Arial" panose="020B0604020202020204"/>
                <a:ea typeface="+mn-ea"/>
                <a:cs typeface="+mn-cs"/>
              </a:rPr>
              <a:t>Diarrhoea</a:t>
            </a:r>
          </a:p>
          <a:p>
            <a:pPr marL="0" marR="0" lvl="0" indent="0" algn="l" defTabSz="914400" rtl="0" eaLnBrk="1" fontAlgn="auto" latinLnBrk="0" hangingPunct="1">
              <a:lnSpc>
                <a:spcPct val="170000"/>
              </a:lnSpc>
              <a:spcBef>
                <a:spcPts val="0"/>
              </a:spcBef>
              <a:spcAft>
                <a:spcPts val="0"/>
              </a:spcAft>
              <a:buClrTx/>
              <a:buSzTx/>
              <a:buFontTx/>
              <a:buNone/>
              <a:tabLst/>
              <a:defRPr/>
            </a:pPr>
            <a:r>
              <a:rPr lang="en-GB" sz="1200" b="1" dirty="0">
                <a:solidFill>
                  <a:prstClr val="black"/>
                </a:solidFill>
                <a:latin typeface="Arial" panose="020B0604020202020204"/>
              </a:rPr>
              <a:t>Hypertension</a:t>
            </a:r>
          </a:p>
          <a:p>
            <a:pPr marL="0" marR="0" lvl="0" indent="0" algn="l" defTabSz="914400" rtl="0" eaLnBrk="1" fontAlgn="auto" latinLnBrk="0" hangingPunct="1">
              <a:lnSpc>
                <a:spcPct val="170000"/>
              </a:lnSpc>
              <a:spcBef>
                <a:spcPts val="0"/>
              </a:spcBef>
              <a:spcAft>
                <a:spcPts val="0"/>
              </a:spcAft>
              <a:buClrTx/>
              <a:buSzTx/>
              <a:buFontTx/>
              <a:buNone/>
              <a:tabLst/>
              <a:defRPr/>
            </a:pPr>
            <a:r>
              <a:rPr kumimoji="0" lang="en-GB" sz="1200" b="1" i="0" u="none" strike="noStrike" kern="1200" cap="none" spc="0" normalizeH="0" baseline="0" dirty="0">
                <a:ln>
                  <a:noFill/>
                </a:ln>
                <a:solidFill>
                  <a:prstClr val="black"/>
                </a:solidFill>
                <a:effectLst/>
                <a:uLnTx/>
                <a:uFillTx/>
                <a:latin typeface="Arial" panose="020B0604020202020204"/>
                <a:ea typeface="+mn-ea"/>
                <a:cs typeface="+mn-cs"/>
              </a:rPr>
              <a:t>Hypothyroidism</a:t>
            </a:r>
          </a:p>
          <a:p>
            <a:pPr marL="0" marR="0" lvl="0" indent="0" algn="l" defTabSz="914400" rtl="0" eaLnBrk="1" fontAlgn="auto" latinLnBrk="0" hangingPunct="1">
              <a:lnSpc>
                <a:spcPct val="170000"/>
              </a:lnSpc>
              <a:spcBef>
                <a:spcPts val="0"/>
              </a:spcBef>
              <a:spcAft>
                <a:spcPts val="0"/>
              </a:spcAft>
              <a:buClrTx/>
              <a:buSzTx/>
              <a:buFontTx/>
              <a:buNone/>
              <a:tabLst/>
              <a:defRPr/>
            </a:pPr>
            <a:r>
              <a:rPr lang="en-GB" sz="1200" b="1" dirty="0">
                <a:solidFill>
                  <a:prstClr val="black"/>
                </a:solidFill>
                <a:latin typeface="Arial" panose="020B0604020202020204"/>
              </a:rPr>
              <a:t>Decreased appetite</a:t>
            </a:r>
          </a:p>
          <a:p>
            <a:pPr marL="0" marR="0" lvl="0" indent="0" algn="l" defTabSz="914400" rtl="0" eaLnBrk="1" fontAlgn="auto" latinLnBrk="0" hangingPunct="1">
              <a:lnSpc>
                <a:spcPct val="170000"/>
              </a:lnSpc>
              <a:spcBef>
                <a:spcPts val="0"/>
              </a:spcBef>
              <a:spcAft>
                <a:spcPts val="0"/>
              </a:spcAft>
              <a:buClrTx/>
              <a:buSzTx/>
              <a:buFontTx/>
              <a:buNone/>
              <a:tabLst/>
              <a:defRPr/>
            </a:pPr>
            <a:r>
              <a:rPr kumimoji="0" lang="en-GB" sz="1200" b="1" i="0" u="none" strike="noStrike" kern="1200" cap="none" spc="0" normalizeH="0" baseline="0" dirty="0">
                <a:ln>
                  <a:noFill/>
                </a:ln>
                <a:solidFill>
                  <a:prstClr val="black"/>
                </a:solidFill>
                <a:effectLst/>
                <a:uLnTx/>
                <a:uFillTx/>
                <a:latin typeface="Arial" panose="020B0604020202020204"/>
                <a:ea typeface="+mn-ea"/>
                <a:cs typeface="+mn-cs"/>
              </a:rPr>
              <a:t>Fatigue</a:t>
            </a:r>
          </a:p>
          <a:p>
            <a:pPr marL="0" marR="0" lvl="0" indent="0" algn="l" defTabSz="914400" rtl="0" eaLnBrk="1" fontAlgn="auto" latinLnBrk="0" hangingPunct="1">
              <a:lnSpc>
                <a:spcPct val="170000"/>
              </a:lnSpc>
              <a:spcBef>
                <a:spcPts val="0"/>
              </a:spcBef>
              <a:spcAft>
                <a:spcPts val="0"/>
              </a:spcAft>
              <a:buClrTx/>
              <a:buSzTx/>
              <a:buFontTx/>
              <a:buNone/>
              <a:tabLst/>
              <a:defRPr/>
            </a:pPr>
            <a:r>
              <a:rPr lang="en-GB" sz="1200" b="1" dirty="0">
                <a:solidFill>
                  <a:prstClr val="black"/>
                </a:solidFill>
                <a:latin typeface="Arial" panose="020B0604020202020204"/>
              </a:rPr>
              <a:t>Stomatitis</a:t>
            </a:r>
          </a:p>
          <a:p>
            <a:pPr marL="0" marR="0" lvl="0" indent="0" algn="l" defTabSz="914400" rtl="0" eaLnBrk="1" fontAlgn="auto" latinLnBrk="0" hangingPunct="1">
              <a:lnSpc>
                <a:spcPct val="170000"/>
              </a:lnSpc>
              <a:spcBef>
                <a:spcPts val="0"/>
              </a:spcBef>
              <a:spcAft>
                <a:spcPts val="0"/>
              </a:spcAft>
              <a:buClrTx/>
              <a:buSzTx/>
              <a:buFontTx/>
              <a:buNone/>
              <a:tabLst/>
              <a:defRPr/>
            </a:pPr>
            <a:r>
              <a:rPr kumimoji="0" lang="en-GB" sz="1200" b="1" i="0" u="none" strike="noStrike" kern="1200" cap="none" spc="0" normalizeH="0" baseline="0" dirty="0">
                <a:ln>
                  <a:noFill/>
                </a:ln>
                <a:solidFill>
                  <a:prstClr val="black"/>
                </a:solidFill>
                <a:effectLst/>
                <a:uLnTx/>
                <a:uFillTx/>
                <a:latin typeface="Arial" panose="020B0604020202020204"/>
                <a:ea typeface="+mn-ea"/>
                <a:cs typeface="+mn-cs"/>
              </a:rPr>
              <a:t>Proteinuria</a:t>
            </a:r>
          </a:p>
          <a:p>
            <a:pPr marL="0" marR="0" lvl="0" indent="0" algn="l" defTabSz="914400" rtl="0" eaLnBrk="1" fontAlgn="auto" latinLnBrk="0" hangingPunct="1">
              <a:lnSpc>
                <a:spcPct val="170000"/>
              </a:lnSpc>
              <a:spcBef>
                <a:spcPts val="0"/>
              </a:spcBef>
              <a:spcAft>
                <a:spcPts val="0"/>
              </a:spcAft>
              <a:buClrTx/>
              <a:buSzTx/>
              <a:buFontTx/>
              <a:buNone/>
              <a:tabLst/>
              <a:defRPr/>
            </a:pPr>
            <a:r>
              <a:rPr lang="en-GB" sz="1200" b="1" dirty="0">
                <a:solidFill>
                  <a:prstClr val="black"/>
                </a:solidFill>
                <a:latin typeface="Arial" panose="020B0604020202020204"/>
              </a:rPr>
              <a:t>PPES</a:t>
            </a:r>
          </a:p>
          <a:p>
            <a:pPr marL="0" marR="0" lvl="0" indent="0" algn="l" defTabSz="914400" rtl="0" eaLnBrk="1" fontAlgn="auto" latinLnBrk="0" hangingPunct="1">
              <a:lnSpc>
                <a:spcPct val="170000"/>
              </a:lnSpc>
              <a:spcBef>
                <a:spcPts val="0"/>
              </a:spcBef>
              <a:spcAft>
                <a:spcPts val="0"/>
              </a:spcAft>
              <a:buClrTx/>
              <a:buSzTx/>
              <a:buFontTx/>
              <a:buNone/>
              <a:tabLst/>
              <a:defRPr/>
            </a:pPr>
            <a:r>
              <a:rPr kumimoji="0" lang="en-GB" sz="1200" b="1" i="0" u="none" strike="noStrike" kern="1200" cap="none" spc="0" normalizeH="0" baseline="0" dirty="0">
                <a:ln>
                  <a:noFill/>
                </a:ln>
                <a:solidFill>
                  <a:prstClr val="black"/>
                </a:solidFill>
                <a:effectLst/>
                <a:uLnTx/>
                <a:uFillTx/>
                <a:latin typeface="Arial" panose="020B0604020202020204"/>
                <a:ea typeface="+mn-ea"/>
                <a:cs typeface="+mn-cs"/>
              </a:rPr>
              <a:t>Nausea</a:t>
            </a:r>
          </a:p>
          <a:p>
            <a:pPr marL="0" marR="0" lvl="0" indent="0" algn="l" defTabSz="914400" rtl="0" eaLnBrk="1" fontAlgn="auto" latinLnBrk="0" hangingPunct="1">
              <a:lnSpc>
                <a:spcPct val="170000"/>
              </a:lnSpc>
              <a:spcBef>
                <a:spcPts val="0"/>
              </a:spcBef>
              <a:spcAft>
                <a:spcPts val="0"/>
              </a:spcAft>
              <a:buClrTx/>
              <a:buSzTx/>
              <a:buFontTx/>
              <a:buNone/>
              <a:tabLst/>
              <a:defRPr/>
            </a:pPr>
            <a:r>
              <a:rPr lang="en-GB" sz="1200" b="1" dirty="0">
                <a:solidFill>
                  <a:prstClr val="black"/>
                </a:solidFill>
                <a:latin typeface="Arial" panose="020B0604020202020204"/>
              </a:rPr>
              <a:t>Dysphonia</a:t>
            </a:r>
          </a:p>
          <a:p>
            <a:pPr marL="0" marR="0" lvl="0" indent="0" algn="l" defTabSz="914400" rtl="0" eaLnBrk="1" fontAlgn="auto" latinLnBrk="0" hangingPunct="1">
              <a:lnSpc>
                <a:spcPct val="170000"/>
              </a:lnSpc>
              <a:spcBef>
                <a:spcPts val="0"/>
              </a:spcBef>
              <a:spcAft>
                <a:spcPts val="0"/>
              </a:spcAft>
              <a:buClrTx/>
              <a:buSzTx/>
              <a:buFontTx/>
              <a:buNone/>
              <a:tabLst/>
              <a:defRPr/>
            </a:pPr>
            <a:r>
              <a:rPr kumimoji="0" lang="en-GB" sz="1200" b="1" i="0" u="none" strike="noStrike" kern="1200" cap="none" spc="0" normalizeH="0" baseline="0" dirty="0">
                <a:ln>
                  <a:noFill/>
                </a:ln>
                <a:solidFill>
                  <a:prstClr val="black"/>
                </a:solidFill>
                <a:effectLst/>
                <a:uLnTx/>
                <a:uFillTx/>
                <a:latin typeface="Arial" panose="020B0604020202020204"/>
                <a:ea typeface="+mn-ea"/>
                <a:cs typeface="+mn-cs"/>
              </a:rPr>
              <a:t>Dysgeusia</a:t>
            </a:r>
          </a:p>
        </p:txBody>
      </p:sp>
      <p:sp>
        <p:nvSpPr>
          <p:cNvPr id="45" name="TextBox 44">
            <a:extLst>
              <a:ext uri="{FF2B5EF4-FFF2-40B4-BE49-F238E27FC236}">
                <a16:creationId xmlns:a16="http://schemas.microsoft.com/office/drawing/2014/main" id="{98C03AAA-C2F2-52AB-D9BB-F13898C1A3C3}"/>
              </a:ext>
            </a:extLst>
          </p:cNvPr>
          <p:cNvSpPr txBox="1"/>
          <p:nvPr/>
        </p:nvSpPr>
        <p:spPr>
          <a:xfrm>
            <a:off x="8687869" y="5749713"/>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effectLst/>
                <a:uLnTx/>
                <a:uFillTx/>
                <a:latin typeface="Arial" panose="020B0604020202020204"/>
                <a:ea typeface="+mn-ea"/>
                <a:cs typeface="+mn-cs"/>
              </a:rPr>
              <a:t>60</a:t>
            </a:r>
          </a:p>
        </p:txBody>
      </p:sp>
      <p:cxnSp>
        <p:nvCxnSpPr>
          <p:cNvPr id="46" name="Straight Connector 45">
            <a:extLst>
              <a:ext uri="{FF2B5EF4-FFF2-40B4-BE49-F238E27FC236}">
                <a16:creationId xmlns:a16="http://schemas.microsoft.com/office/drawing/2014/main" id="{4DBBB02A-696B-D39F-D4C5-23137A4BAACD}"/>
              </a:ext>
            </a:extLst>
          </p:cNvPr>
          <p:cNvCxnSpPr>
            <a:cxnSpLocks/>
          </p:cNvCxnSpPr>
          <p:nvPr/>
        </p:nvCxnSpPr>
        <p:spPr>
          <a:xfrm rot="16200000">
            <a:off x="8843100" y="5698705"/>
            <a:ext cx="6404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 name="Rectangle 47">
            <a:extLst>
              <a:ext uri="{FF2B5EF4-FFF2-40B4-BE49-F238E27FC236}">
                <a16:creationId xmlns:a16="http://schemas.microsoft.com/office/drawing/2014/main" id="{F0126609-2BEC-0B0B-FDDC-81F67CB655C6}"/>
              </a:ext>
            </a:extLst>
          </p:cNvPr>
          <p:cNvSpPr/>
          <p:nvPr/>
        </p:nvSpPr>
        <p:spPr>
          <a:xfrm>
            <a:off x="6354007" y="3486133"/>
            <a:ext cx="1326164" cy="216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9" name="Rectangle 48">
            <a:extLst>
              <a:ext uri="{FF2B5EF4-FFF2-40B4-BE49-F238E27FC236}">
                <a16:creationId xmlns:a16="http://schemas.microsoft.com/office/drawing/2014/main" id="{1066A3DF-5A9B-DFD2-100A-A2AACA86E990}"/>
              </a:ext>
            </a:extLst>
          </p:cNvPr>
          <p:cNvSpPr/>
          <p:nvPr/>
        </p:nvSpPr>
        <p:spPr>
          <a:xfrm>
            <a:off x="6214907" y="3486133"/>
            <a:ext cx="205880" cy="21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0" name="TextBox 49">
            <a:extLst>
              <a:ext uri="{FF2B5EF4-FFF2-40B4-BE49-F238E27FC236}">
                <a16:creationId xmlns:a16="http://schemas.microsoft.com/office/drawing/2014/main" id="{0920325D-FF42-3D31-AB84-06B450502055}"/>
              </a:ext>
            </a:extLst>
          </p:cNvPr>
          <p:cNvSpPr txBox="1"/>
          <p:nvPr/>
        </p:nvSpPr>
        <p:spPr>
          <a:xfrm>
            <a:off x="6833684" y="4116936"/>
            <a:ext cx="375762" cy="153888"/>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effectLst/>
                <a:uLnTx/>
                <a:uFillTx/>
                <a:latin typeface="Arial" panose="020B0604020202020204"/>
                <a:ea typeface="+mn-ea"/>
                <a:cs typeface="+mn-cs"/>
              </a:rPr>
              <a:t>13.5</a:t>
            </a:r>
          </a:p>
        </p:txBody>
      </p:sp>
      <p:sp>
        <p:nvSpPr>
          <p:cNvPr id="51" name="Rectangle 50">
            <a:extLst>
              <a:ext uri="{FF2B5EF4-FFF2-40B4-BE49-F238E27FC236}">
                <a16:creationId xmlns:a16="http://schemas.microsoft.com/office/drawing/2014/main" id="{F8BC9634-271E-F3BF-D4CC-635986F0ABCC}"/>
              </a:ext>
            </a:extLst>
          </p:cNvPr>
          <p:cNvSpPr/>
          <p:nvPr/>
        </p:nvSpPr>
        <p:spPr>
          <a:xfrm>
            <a:off x="6312024" y="3785163"/>
            <a:ext cx="1534315" cy="216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2" name="Rectangle 51">
            <a:extLst>
              <a:ext uri="{FF2B5EF4-FFF2-40B4-BE49-F238E27FC236}">
                <a16:creationId xmlns:a16="http://schemas.microsoft.com/office/drawing/2014/main" id="{9C0E46B5-27E7-BFCA-8653-33201EEACEA0}"/>
              </a:ext>
            </a:extLst>
          </p:cNvPr>
          <p:cNvSpPr/>
          <p:nvPr/>
        </p:nvSpPr>
        <p:spPr>
          <a:xfrm>
            <a:off x="6214907" y="3785163"/>
            <a:ext cx="97110" cy="21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3" name="Rectangle 52">
            <a:extLst>
              <a:ext uri="{FF2B5EF4-FFF2-40B4-BE49-F238E27FC236}">
                <a16:creationId xmlns:a16="http://schemas.microsoft.com/office/drawing/2014/main" id="{54BDB150-7D64-E3DD-E267-7B813C440BF2}"/>
              </a:ext>
            </a:extLst>
          </p:cNvPr>
          <p:cNvSpPr/>
          <p:nvPr/>
        </p:nvSpPr>
        <p:spPr>
          <a:xfrm>
            <a:off x="6302156" y="4084193"/>
            <a:ext cx="504056" cy="216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4" name="Rectangle 53">
            <a:extLst>
              <a:ext uri="{FF2B5EF4-FFF2-40B4-BE49-F238E27FC236}">
                <a16:creationId xmlns:a16="http://schemas.microsoft.com/office/drawing/2014/main" id="{079F38D1-54BA-0839-2540-816F6CA51A0B}"/>
              </a:ext>
            </a:extLst>
          </p:cNvPr>
          <p:cNvSpPr/>
          <p:nvPr/>
        </p:nvSpPr>
        <p:spPr>
          <a:xfrm>
            <a:off x="6214906" y="4084193"/>
            <a:ext cx="172800" cy="21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5" name="Rectangle 54">
            <a:extLst>
              <a:ext uri="{FF2B5EF4-FFF2-40B4-BE49-F238E27FC236}">
                <a16:creationId xmlns:a16="http://schemas.microsoft.com/office/drawing/2014/main" id="{5AC3DB21-2910-671C-EE89-C52AB90F0F13}"/>
              </a:ext>
            </a:extLst>
          </p:cNvPr>
          <p:cNvSpPr/>
          <p:nvPr/>
        </p:nvSpPr>
        <p:spPr>
          <a:xfrm>
            <a:off x="6319429" y="4395343"/>
            <a:ext cx="1501679" cy="216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6" name="Rectangle 55">
            <a:extLst>
              <a:ext uri="{FF2B5EF4-FFF2-40B4-BE49-F238E27FC236}">
                <a16:creationId xmlns:a16="http://schemas.microsoft.com/office/drawing/2014/main" id="{16CC711F-117D-C437-FD9F-442C7DCD16FB}"/>
              </a:ext>
            </a:extLst>
          </p:cNvPr>
          <p:cNvSpPr/>
          <p:nvPr/>
        </p:nvSpPr>
        <p:spPr>
          <a:xfrm>
            <a:off x="6214906" y="4395343"/>
            <a:ext cx="172800" cy="21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7" name="TextBox 56">
            <a:extLst>
              <a:ext uri="{FF2B5EF4-FFF2-40B4-BE49-F238E27FC236}">
                <a16:creationId xmlns:a16="http://schemas.microsoft.com/office/drawing/2014/main" id="{F653B71B-D516-10F6-CF14-CFDCE5B3EF0D}"/>
              </a:ext>
            </a:extLst>
          </p:cNvPr>
          <p:cNvSpPr txBox="1"/>
          <p:nvPr/>
        </p:nvSpPr>
        <p:spPr>
          <a:xfrm>
            <a:off x="6430459" y="4116936"/>
            <a:ext cx="375762" cy="153888"/>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effectLst/>
                <a:uLnTx/>
                <a:uFillTx/>
                <a:latin typeface="Arial" panose="020B0604020202020204"/>
                <a:ea typeface="+mn-ea"/>
                <a:cs typeface="+mn-cs"/>
              </a:rPr>
              <a:t>3.2</a:t>
            </a:r>
          </a:p>
        </p:txBody>
      </p:sp>
      <p:sp>
        <p:nvSpPr>
          <p:cNvPr id="58" name="TextBox 57">
            <a:extLst>
              <a:ext uri="{FF2B5EF4-FFF2-40B4-BE49-F238E27FC236}">
                <a16:creationId xmlns:a16="http://schemas.microsoft.com/office/drawing/2014/main" id="{029181F7-B2E3-417B-96EB-8E8EFDF279F7}"/>
              </a:ext>
            </a:extLst>
          </p:cNvPr>
          <p:cNvSpPr txBox="1"/>
          <p:nvPr/>
        </p:nvSpPr>
        <p:spPr>
          <a:xfrm>
            <a:off x="7863861" y="4424911"/>
            <a:ext cx="375762" cy="153888"/>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effectLst/>
                <a:uLnTx/>
                <a:uFillTx/>
                <a:latin typeface="Arial" panose="020B0604020202020204"/>
                <a:ea typeface="+mn-ea"/>
                <a:cs typeface="+mn-cs"/>
              </a:rPr>
              <a:t>36.2</a:t>
            </a:r>
          </a:p>
        </p:txBody>
      </p:sp>
      <p:sp>
        <p:nvSpPr>
          <p:cNvPr id="59" name="TextBox 58">
            <a:extLst>
              <a:ext uri="{FF2B5EF4-FFF2-40B4-BE49-F238E27FC236}">
                <a16:creationId xmlns:a16="http://schemas.microsoft.com/office/drawing/2014/main" id="{DB62A397-825E-C46B-2D80-583CFC330F45}"/>
              </a:ext>
            </a:extLst>
          </p:cNvPr>
          <p:cNvSpPr txBox="1"/>
          <p:nvPr/>
        </p:nvSpPr>
        <p:spPr>
          <a:xfrm>
            <a:off x="6430459" y="4424911"/>
            <a:ext cx="375762" cy="153888"/>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effectLst/>
                <a:uLnTx/>
                <a:uFillTx/>
                <a:latin typeface="Arial" panose="020B0604020202020204"/>
                <a:ea typeface="+mn-ea"/>
                <a:cs typeface="+mn-cs"/>
              </a:rPr>
              <a:t>3.2</a:t>
            </a:r>
          </a:p>
        </p:txBody>
      </p:sp>
      <p:sp>
        <p:nvSpPr>
          <p:cNvPr id="60" name="TextBox 59">
            <a:extLst>
              <a:ext uri="{FF2B5EF4-FFF2-40B4-BE49-F238E27FC236}">
                <a16:creationId xmlns:a16="http://schemas.microsoft.com/office/drawing/2014/main" id="{4055E6F3-BF12-EF6F-A29D-DE27AD5A35E9}"/>
              </a:ext>
            </a:extLst>
          </p:cNvPr>
          <p:cNvSpPr txBox="1"/>
          <p:nvPr/>
        </p:nvSpPr>
        <p:spPr>
          <a:xfrm>
            <a:off x="7900618" y="3812136"/>
            <a:ext cx="375762" cy="153888"/>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effectLst/>
                <a:uLnTx/>
                <a:uFillTx/>
                <a:latin typeface="Arial" panose="020B0604020202020204"/>
                <a:ea typeface="+mn-ea"/>
                <a:cs typeface="+mn-cs"/>
              </a:rPr>
              <a:t>37.4</a:t>
            </a:r>
          </a:p>
        </p:txBody>
      </p:sp>
      <p:sp>
        <p:nvSpPr>
          <p:cNvPr id="61" name="TextBox 60">
            <a:extLst>
              <a:ext uri="{FF2B5EF4-FFF2-40B4-BE49-F238E27FC236}">
                <a16:creationId xmlns:a16="http://schemas.microsoft.com/office/drawing/2014/main" id="{7E89262C-307A-C3C7-2F5C-D3D6A8885A95}"/>
              </a:ext>
            </a:extLst>
          </p:cNvPr>
          <p:cNvSpPr txBox="1"/>
          <p:nvPr/>
        </p:nvSpPr>
        <p:spPr>
          <a:xfrm>
            <a:off x="6366303" y="3812136"/>
            <a:ext cx="375762" cy="153888"/>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effectLst/>
                <a:uLnTx/>
                <a:uFillTx/>
                <a:latin typeface="Arial" panose="020B0604020202020204"/>
                <a:ea typeface="+mn-ea"/>
                <a:cs typeface="+mn-cs"/>
              </a:rPr>
              <a:t>2.1</a:t>
            </a:r>
          </a:p>
        </p:txBody>
      </p:sp>
      <p:sp>
        <p:nvSpPr>
          <p:cNvPr id="63" name="TextBox 62">
            <a:extLst>
              <a:ext uri="{FF2B5EF4-FFF2-40B4-BE49-F238E27FC236}">
                <a16:creationId xmlns:a16="http://schemas.microsoft.com/office/drawing/2014/main" id="{F78AF67B-971F-2C45-D8BB-25B5845B3F21}"/>
              </a:ext>
            </a:extLst>
          </p:cNvPr>
          <p:cNvSpPr txBox="1"/>
          <p:nvPr/>
        </p:nvSpPr>
        <p:spPr>
          <a:xfrm>
            <a:off x="6473143" y="3516861"/>
            <a:ext cx="375762" cy="153888"/>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effectLst/>
                <a:uLnTx/>
                <a:uFillTx/>
                <a:latin typeface="Arial" panose="020B0604020202020204"/>
                <a:ea typeface="+mn-ea"/>
                <a:cs typeface="+mn-cs"/>
              </a:rPr>
              <a:t>4.1</a:t>
            </a:r>
          </a:p>
        </p:txBody>
      </p:sp>
      <p:sp>
        <p:nvSpPr>
          <p:cNvPr id="64" name="TextBox 63">
            <a:extLst>
              <a:ext uri="{FF2B5EF4-FFF2-40B4-BE49-F238E27FC236}">
                <a16:creationId xmlns:a16="http://schemas.microsoft.com/office/drawing/2014/main" id="{DEF79023-B2CE-EA01-36F4-B5496839C6FD}"/>
              </a:ext>
            </a:extLst>
          </p:cNvPr>
          <p:cNvSpPr txBox="1"/>
          <p:nvPr/>
        </p:nvSpPr>
        <p:spPr>
          <a:xfrm>
            <a:off x="7724093" y="3516861"/>
            <a:ext cx="375762" cy="153888"/>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effectLst/>
                <a:uLnTx/>
                <a:uFillTx/>
                <a:latin typeface="Arial" panose="020B0604020202020204"/>
                <a:ea typeface="+mn-ea"/>
                <a:cs typeface="+mn-cs"/>
              </a:rPr>
              <a:t>32.9</a:t>
            </a:r>
          </a:p>
        </p:txBody>
      </p:sp>
      <p:sp>
        <p:nvSpPr>
          <p:cNvPr id="65" name="Rectangle 64">
            <a:extLst>
              <a:ext uri="{FF2B5EF4-FFF2-40B4-BE49-F238E27FC236}">
                <a16:creationId xmlns:a16="http://schemas.microsoft.com/office/drawing/2014/main" id="{103BB03E-B0D7-84D4-A915-C60B5EA94F04}"/>
              </a:ext>
            </a:extLst>
          </p:cNvPr>
          <p:cNvSpPr/>
          <p:nvPr/>
        </p:nvSpPr>
        <p:spPr>
          <a:xfrm>
            <a:off x="6214905" y="2851713"/>
            <a:ext cx="1084849" cy="216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6" name="TextBox 65">
            <a:extLst>
              <a:ext uri="{FF2B5EF4-FFF2-40B4-BE49-F238E27FC236}">
                <a16:creationId xmlns:a16="http://schemas.microsoft.com/office/drawing/2014/main" id="{A22C3B23-C3A0-D0BF-4AF9-2E72E8F3B2FA}"/>
              </a:ext>
            </a:extLst>
          </p:cNvPr>
          <p:cNvSpPr txBox="1"/>
          <p:nvPr/>
        </p:nvSpPr>
        <p:spPr>
          <a:xfrm>
            <a:off x="7352090" y="2878686"/>
            <a:ext cx="375762" cy="153888"/>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effectLst/>
                <a:uLnTx/>
                <a:uFillTx/>
                <a:latin typeface="Arial" panose="020B0604020202020204"/>
                <a:ea typeface="+mn-ea"/>
                <a:cs typeface="+mn-cs"/>
              </a:rPr>
              <a:t>24.1</a:t>
            </a:r>
          </a:p>
        </p:txBody>
      </p:sp>
      <p:sp>
        <p:nvSpPr>
          <p:cNvPr id="67" name="TextBox 66">
            <a:extLst>
              <a:ext uri="{FF2B5EF4-FFF2-40B4-BE49-F238E27FC236}">
                <a16:creationId xmlns:a16="http://schemas.microsoft.com/office/drawing/2014/main" id="{51E1BDE1-90B0-0669-F5E0-BDDFED1EFB0B}"/>
              </a:ext>
            </a:extLst>
          </p:cNvPr>
          <p:cNvSpPr txBox="1"/>
          <p:nvPr/>
        </p:nvSpPr>
        <p:spPr>
          <a:xfrm>
            <a:off x="6280363" y="2878686"/>
            <a:ext cx="375762" cy="153888"/>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effectLst/>
                <a:uLnTx/>
                <a:uFillTx/>
                <a:latin typeface="Arial" panose="020B0604020202020204"/>
                <a:ea typeface="+mn-ea"/>
                <a:cs typeface="+mn-cs"/>
              </a:rPr>
              <a:t>0</a:t>
            </a:r>
          </a:p>
        </p:txBody>
      </p:sp>
      <p:sp>
        <p:nvSpPr>
          <p:cNvPr id="68" name="Rectangle 67">
            <a:extLst>
              <a:ext uri="{FF2B5EF4-FFF2-40B4-BE49-F238E27FC236}">
                <a16:creationId xmlns:a16="http://schemas.microsoft.com/office/drawing/2014/main" id="{868C24EA-E6F1-D127-6B03-AA730E2015C2}"/>
              </a:ext>
            </a:extLst>
          </p:cNvPr>
          <p:cNvSpPr/>
          <p:nvPr/>
        </p:nvSpPr>
        <p:spPr>
          <a:xfrm>
            <a:off x="6354005" y="2239027"/>
            <a:ext cx="1872000" cy="216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9" name="Rectangle 68">
            <a:extLst>
              <a:ext uri="{FF2B5EF4-FFF2-40B4-BE49-F238E27FC236}">
                <a16:creationId xmlns:a16="http://schemas.microsoft.com/office/drawing/2014/main" id="{5DCDCC6E-C445-3D07-AFF4-0663C462D6DE}"/>
              </a:ext>
            </a:extLst>
          </p:cNvPr>
          <p:cNvSpPr/>
          <p:nvPr/>
        </p:nvSpPr>
        <p:spPr>
          <a:xfrm>
            <a:off x="6214907" y="2239027"/>
            <a:ext cx="219600" cy="21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0" name="TextBox 69">
            <a:extLst>
              <a:ext uri="{FF2B5EF4-FFF2-40B4-BE49-F238E27FC236}">
                <a16:creationId xmlns:a16="http://schemas.microsoft.com/office/drawing/2014/main" id="{7CC32356-CE6F-E503-0070-9108B564B488}"/>
              </a:ext>
            </a:extLst>
          </p:cNvPr>
          <p:cNvSpPr txBox="1"/>
          <p:nvPr/>
        </p:nvSpPr>
        <p:spPr>
          <a:xfrm>
            <a:off x="6493696" y="2269755"/>
            <a:ext cx="375762" cy="153888"/>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effectLst/>
                <a:uLnTx/>
                <a:uFillTx/>
                <a:latin typeface="Arial" panose="020B0604020202020204"/>
                <a:ea typeface="+mn-ea"/>
                <a:cs typeface="+mn-cs"/>
              </a:rPr>
              <a:t>4.4</a:t>
            </a:r>
          </a:p>
        </p:txBody>
      </p:sp>
      <p:sp>
        <p:nvSpPr>
          <p:cNvPr id="71" name="TextBox 70">
            <a:extLst>
              <a:ext uri="{FF2B5EF4-FFF2-40B4-BE49-F238E27FC236}">
                <a16:creationId xmlns:a16="http://schemas.microsoft.com/office/drawing/2014/main" id="{AAB29421-60FE-9AB1-3E91-C1B3B6A10A80}"/>
              </a:ext>
            </a:extLst>
          </p:cNvPr>
          <p:cNvSpPr txBox="1"/>
          <p:nvPr/>
        </p:nvSpPr>
        <p:spPr>
          <a:xfrm>
            <a:off x="8272845" y="2269755"/>
            <a:ext cx="375762" cy="153888"/>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effectLst/>
                <a:uLnTx/>
                <a:uFillTx/>
                <a:latin typeface="Arial" panose="020B0604020202020204"/>
                <a:ea typeface="+mn-ea"/>
                <a:cs typeface="+mn-cs"/>
              </a:rPr>
              <a:t>45.3</a:t>
            </a:r>
          </a:p>
        </p:txBody>
      </p:sp>
      <p:sp>
        <p:nvSpPr>
          <p:cNvPr id="72" name="Rectangle 71">
            <a:extLst>
              <a:ext uri="{FF2B5EF4-FFF2-40B4-BE49-F238E27FC236}">
                <a16:creationId xmlns:a16="http://schemas.microsoft.com/office/drawing/2014/main" id="{FF04E510-9CC5-380B-239A-1A2476B71997}"/>
              </a:ext>
            </a:extLst>
          </p:cNvPr>
          <p:cNvSpPr/>
          <p:nvPr/>
        </p:nvSpPr>
        <p:spPr>
          <a:xfrm>
            <a:off x="6354005" y="2550381"/>
            <a:ext cx="1674000" cy="216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3" name="Rectangle 72">
            <a:extLst>
              <a:ext uri="{FF2B5EF4-FFF2-40B4-BE49-F238E27FC236}">
                <a16:creationId xmlns:a16="http://schemas.microsoft.com/office/drawing/2014/main" id="{0E0D99DD-20B6-1E20-6D8F-9018EFEF9C1F}"/>
              </a:ext>
            </a:extLst>
          </p:cNvPr>
          <p:cNvSpPr/>
          <p:nvPr/>
        </p:nvSpPr>
        <p:spPr>
          <a:xfrm>
            <a:off x="6214906" y="2550381"/>
            <a:ext cx="832077" cy="21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4" name="TextBox 73">
            <a:extLst>
              <a:ext uri="{FF2B5EF4-FFF2-40B4-BE49-F238E27FC236}">
                <a16:creationId xmlns:a16="http://schemas.microsoft.com/office/drawing/2014/main" id="{26050996-59A4-BD54-D1B9-FB05E9BEFFB1}"/>
              </a:ext>
            </a:extLst>
          </p:cNvPr>
          <p:cNvSpPr txBox="1"/>
          <p:nvPr/>
        </p:nvSpPr>
        <p:spPr>
          <a:xfrm>
            <a:off x="7093837" y="2581109"/>
            <a:ext cx="375762" cy="153888"/>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effectLst/>
                <a:uLnTx/>
                <a:uFillTx/>
                <a:latin typeface="Arial" panose="020B0604020202020204"/>
                <a:ea typeface="+mn-ea"/>
                <a:cs typeface="+mn-cs"/>
              </a:rPr>
              <a:t>19.1</a:t>
            </a:r>
          </a:p>
        </p:txBody>
      </p:sp>
      <p:sp>
        <p:nvSpPr>
          <p:cNvPr id="75" name="TextBox 74">
            <a:extLst>
              <a:ext uri="{FF2B5EF4-FFF2-40B4-BE49-F238E27FC236}">
                <a16:creationId xmlns:a16="http://schemas.microsoft.com/office/drawing/2014/main" id="{185F4FAA-742C-FE1D-8EE3-32942558DE67}"/>
              </a:ext>
            </a:extLst>
          </p:cNvPr>
          <p:cNvSpPr txBox="1"/>
          <p:nvPr/>
        </p:nvSpPr>
        <p:spPr>
          <a:xfrm>
            <a:off x="8084964" y="2581109"/>
            <a:ext cx="375762" cy="153888"/>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effectLst/>
                <a:uLnTx/>
                <a:uFillTx/>
                <a:latin typeface="Arial" panose="020B0604020202020204"/>
                <a:ea typeface="+mn-ea"/>
                <a:cs typeface="+mn-cs"/>
              </a:rPr>
              <a:t>40.3</a:t>
            </a:r>
          </a:p>
        </p:txBody>
      </p:sp>
      <p:sp>
        <p:nvSpPr>
          <p:cNvPr id="76" name="Rectangle 75">
            <a:extLst>
              <a:ext uri="{FF2B5EF4-FFF2-40B4-BE49-F238E27FC236}">
                <a16:creationId xmlns:a16="http://schemas.microsoft.com/office/drawing/2014/main" id="{4905FC58-793E-7AED-5D36-8C66B0B02FE0}"/>
              </a:ext>
            </a:extLst>
          </p:cNvPr>
          <p:cNvSpPr/>
          <p:nvPr/>
        </p:nvSpPr>
        <p:spPr>
          <a:xfrm>
            <a:off x="6252660" y="3166296"/>
            <a:ext cx="1084849" cy="216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7" name="Rectangle 76">
            <a:extLst>
              <a:ext uri="{FF2B5EF4-FFF2-40B4-BE49-F238E27FC236}">
                <a16:creationId xmlns:a16="http://schemas.microsoft.com/office/drawing/2014/main" id="{8208FFB9-998B-3422-1C8B-8E00FC80A986}"/>
              </a:ext>
            </a:extLst>
          </p:cNvPr>
          <p:cNvSpPr/>
          <p:nvPr/>
        </p:nvSpPr>
        <p:spPr>
          <a:xfrm>
            <a:off x="6214906" y="3166296"/>
            <a:ext cx="61200" cy="21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8" name="TextBox 77">
            <a:extLst>
              <a:ext uri="{FF2B5EF4-FFF2-40B4-BE49-F238E27FC236}">
                <a16:creationId xmlns:a16="http://schemas.microsoft.com/office/drawing/2014/main" id="{3DF62415-60E1-DDAB-66E4-E776DC1D36A0}"/>
              </a:ext>
            </a:extLst>
          </p:cNvPr>
          <p:cNvSpPr txBox="1"/>
          <p:nvPr/>
        </p:nvSpPr>
        <p:spPr>
          <a:xfrm>
            <a:off x="6328553" y="3197024"/>
            <a:ext cx="375762" cy="153888"/>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effectLst/>
                <a:uLnTx/>
                <a:uFillTx/>
                <a:latin typeface="Arial" panose="020B0604020202020204"/>
                <a:ea typeface="+mn-ea"/>
                <a:cs typeface="+mn-cs"/>
              </a:rPr>
              <a:t>1.5</a:t>
            </a:r>
          </a:p>
        </p:txBody>
      </p:sp>
      <p:sp>
        <p:nvSpPr>
          <p:cNvPr id="79" name="TextBox 78">
            <a:extLst>
              <a:ext uri="{FF2B5EF4-FFF2-40B4-BE49-F238E27FC236}">
                <a16:creationId xmlns:a16="http://schemas.microsoft.com/office/drawing/2014/main" id="{55CECCF4-2086-18A0-5C46-0F459ED46F82}"/>
              </a:ext>
            </a:extLst>
          </p:cNvPr>
          <p:cNvSpPr txBox="1"/>
          <p:nvPr/>
        </p:nvSpPr>
        <p:spPr>
          <a:xfrm>
            <a:off x="7382932" y="3197024"/>
            <a:ext cx="375762" cy="153888"/>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effectLst/>
                <a:uLnTx/>
                <a:uFillTx/>
                <a:latin typeface="Arial" panose="020B0604020202020204"/>
                <a:ea typeface="+mn-ea"/>
                <a:cs typeface="+mn-cs"/>
              </a:rPr>
              <a:t>25.3</a:t>
            </a:r>
          </a:p>
        </p:txBody>
      </p:sp>
      <p:sp>
        <p:nvSpPr>
          <p:cNvPr id="80" name="Rectangle 79">
            <a:extLst>
              <a:ext uri="{FF2B5EF4-FFF2-40B4-BE49-F238E27FC236}">
                <a16:creationId xmlns:a16="http://schemas.microsoft.com/office/drawing/2014/main" id="{E6B3304D-8123-9A77-060C-798EAF871A77}"/>
              </a:ext>
            </a:extLst>
          </p:cNvPr>
          <p:cNvSpPr/>
          <p:nvPr/>
        </p:nvSpPr>
        <p:spPr>
          <a:xfrm>
            <a:off x="6240436" y="4701119"/>
            <a:ext cx="1216938" cy="216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1" name="Rectangle 80">
            <a:extLst>
              <a:ext uri="{FF2B5EF4-FFF2-40B4-BE49-F238E27FC236}">
                <a16:creationId xmlns:a16="http://schemas.microsoft.com/office/drawing/2014/main" id="{805B4FE8-678D-5233-E2D4-4FB53B32C2C7}"/>
              </a:ext>
            </a:extLst>
          </p:cNvPr>
          <p:cNvSpPr/>
          <p:nvPr/>
        </p:nvSpPr>
        <p:spPr>
          <a:xfrm>
            <a:off x="6214906" y="4701119"/>
            <a:ext cx="32400" cy="21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2" name="TextBox 81">
            <a:extLst>
              <a:ext uri="{FF2B5EF4-FFF2-40B4-BE49-F238E27FC236}">
                <a16:creationId xmlns:a16="http://schemas.microsoft.com/office/drawing/2014/main" id="{46A17E68-9835-028B-94DF-4D25999F14F0}"/>
              </a:ext>
            </a:extLst>
          </p:cNvPr>
          <p:cNvSpPr txBox="1"/>
          <p:nvPr/>
        </p:nvSpPr>
        <p:spPr>
          <a:xfrm>
            <a:off x="6290872" y="4731847"/>
            <a:ext cx="375762" cy="153888"/>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effectLst/>
                <a:uLnTx/>
                <a:uFillTx/>
                <a:latin typeface="Arial" panose="020B0604020202020204"/>
                <a:ea typeface="+mn-ea"/>
                <a:cs typeface="+mn-cs"/>
              </a:rPr>
              <a:t>0.6</a:t>
            </a:r>
          </a:p>
        </p:txBody>
      </p:sp>
      <p:sp>
        <p:nvSpPr>
          <p:cNvPr id="83" name="TextBox 82">
            <a:extLst>
              <a:ext uri="{FF2B5EF4-FFF2-40B4-BE49-F238E27FC236}">
                <a16:creationId xmlns:a16="http://schemas.microsoft.com/office/drawing/2014/main" id="{CDEB5A01-ED55-38D5-68B1-60BA5EF59849}"/>
              </a:ext>
            </a:extLst>
          </p:cNvPr>
          <p:cNvSpPr txBox="1"/>
          <p:nvPr/>
        </p:nvSpPr>
        <p:spPr>
          <a:xfrm>
            <a:off x="7520196" y="4731847"/>
            <a:ext cx="375762" cy="153888"/>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effectLst/>
                <a:uLnTx/>
                <a:uFillTx/>
                <a:latin typeface="Arial" panose="020B0604020202020204"/>
                <a:ea typeface="+mn-ea"/>
                <a:cs typeface="+mn-cs"/>
              </a:rPr>
              <a:t>28.2</a:t>
            </a:r>
          </a:p>
        </p:txBody>
      </p:sp>
      <p:sp>
        <p:nvSpPr>
          <p:cNvPr id="84" name="Rectangle 83">
            <a:extLst>
              <a:ext uri="{FF2B5EF4-FFF2-40B4-BE49-F238E27FC236}">
                <a16:creationId xmlns:a16="http://schemas.microsoft.com/office/drawing/2014/main" id="{CEB11844-ED02-0999-550A-718943BEFC88}"/>
              </a:ext>
            </a:extLst>
          </p:cNvPr>
          <p:cNvSpPr/>
          <p:nvPr/>
        </p:nvSpPr>
        <p:spPr>
          <a:xfrm>
            <a:off x="6214906" y="4994838"/>
            <a:ext cx="151398" cy="216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5" name="TextBox 84">
            <a:extLst>
              <a:ext uri="{FF2B5EF4-FFF2-40B4-BE49-F238E27FC236}">
                <a16:creationId xmlns:a16="http://schemas.microsoft.com/office/drawing/2014/main" id="{7F2DE768-29B7-B9AD-E33D-E06F156A9E6B}"/>
              </a:ext>
            </a:extLst>
          </p:cNvPr>
          <p:cNvSpPr txBox="1"/>
          <p:nvPr/>
        </p:nvSpPr>
        <p:spPr>
          <a:xfrm>
            <a:off x="6413168" y="5021811"/>
            <a:ext cx="375762" cy="153888"/>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effectLst/>
                <a:uLnTx/>
                <a:uFillTx/>
                <a:latin typeface="Arial" panose="020B0604020202020204"/>
                <a:ea typeface="+mn-ea"/>
                <a:cs typeface="+mn-cs"/>
              </a:rPr>
              <a:t>2.6</a:t>
            </a:r>
          </a:p>
        </p:txBody>
      </p:sp>
      <p:sp>
        <p:nvSpPr>
          <p:cNvPr id="86" name="TextBox 85">
            <a:extLst>
              <a:ext uri="{FF2B5EF4-FFF2-40B4-BE49-F238E27FC236}">
                <a16:creationId xmlns:a16="http://schemas.microsoft.com/office/drawing/2014/main" id="{C092DE82-075D-CFB6-A0B1-2CEEFCD32465}"/>
              </a:ext>
            </a:extLst>
          </p:cNvPr>
          <p:cNvSpPr txBox="1"/>
          <p:nvPr/>
        </p:nvSpPr>
        <p:spPr>
          <a:xfrm>
            <a:off x="6250742" y="5021811"/>
            <a:ext cx="150096" cy="153888"/>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effectLst/>
                <a:uLnTx/>
                <a:uFillTx/>
                <a:latin typeface="Arial" panose="020B0604020202020204"/>
                <a:ea typeface="+mn-ea"/>
                <a:cs typeface="+mn-cs"/>
              </a:rPr>
              <a:t>0</a:t>
            </a:r>
          </a:p>
        </p:txBody>
      </p:sp>
      <p:sp>
        <p:nvSpPr>
          <p:cNvPr id="87" name="Rectangle 86">
            <a:extLst>
              <a:ext uri="{FF2B5EF4-FFF2-40B4-BE49-F238E27FC236}">
                <a16:creationId xmlns:a16="http://schemas.microsoft.com/office/drawing/2014/main" id="{AB6C3DA5-2268-60DD-6495-0A1A03E91B90}"/>
              </a:ext>
            </a:extLst>
          </p:cNvPr>
          <p:cNvSpPr/>
          <p:nvPr/>
        </p:nvSpPr>
        <p:spPr>
          <a:xfrm>
            <a:off x="6222834" y="5290492"/>
            <a:ext cx="1152000" cy="216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8" name="Rectangle 87">
            <a:extLst>
              <a:ext uri="{FF2B5EF4-FFF2-40B4-BE49-F238E27FC236}">
                <a16:creationId xmlns:a16="http://schemas.microsoft.com/office/drawing/2014/main" id="{7890B3BA-0A9E-49BA-254B-CDECE5A32FC9}"/>
              </a:ext>
            </a:extLst>
          </p:cNvPr>
          <p:cNvSpPr/>
          <p:nvPr/>
        </p:nvSpPr>
        <p:spPr>
          <a:xfrm>
            <a:off x="6214906" y="5290492"/>
            <a:ext cx="21600" cy="21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9" name="TextBox 88">
            <a:extLst>
              <a:ext uri="{FF2B5EF4-FFF2-40B4-BE49-F238E27FC236}">
                <a16:creationId xmlns:a16="http://schemas.microsoft.com/office/drawing/2014/main" id="{DA9E27D3-6A25-9BCE-DF41-447CE3E27052}"/>
              </a:ext>
            </a:extLst>
          </p:cNvPr>
          <p:cNvSpPr txBox="1"/>
          <p:nvPr/>
        </p:nvSpPr>
        <p:spPr>
          <a:xfrm>
            <a:off x="6290872" y="5321220"/>
            <a:ext cx="375762" cy="153888"/>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effectLst/>
                <a:uLnTx/>
                <a:uFillTx/>
                <a:latin typeface="Arial" panose="020B0604020202020204"/>
                <a:ea typeface="+mn-ea"/>
                <a:cs typeface="+mn-cs"/>
              </a:rPr>
              <a:t>0.3</a:t>
            </a:r>
          </a:p>
        </p:txBody>
      </p:sp>
      <p:sp>
        <p:nvSpPr>
          <p:cNvPr id="90" name="TextBox 89">
            <a:extLst>
              <a:ext uri="{FF2B5EF4-FFF2-40B4-BE49-F238E27FC236}">
                <a16:creationId xmlns:a16="http://schemas.microsoft.com/office/drawing/2014/main" id="{34ACA488-4F68-1EF8-17FF-52CB5FC31B08}"/>
              </a:ext>
            </a:extLst>
          </p:cNvPr>
          <p:cNvSpPr txBox="1"/>
          <p:nvPr/>
        </p:nvSpPr>
        <p:spPr>
          <a:xfrm>
            <a:off x="7416131" y="5321220"/>
            <a:ext cx="375762" cy="153888"/>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effectLst/>
                <a:uLnTx/>
                <a:uFillTx/>
                <a:latin typeface="Arial" panose="020B0604020202020204"/>
                <a:ea typeface="+mn-ea"/>
                <a:cs typeface="+mn-cs"/>
              </a:rPr>
              <a:t>25.9</a:t>
            </a:r>
          </a:p>
        </p:txBody>
      </p:sp>
      <p:sp>
        <p:nvSpPr>
          <p:cNvPr id="91" name="TextBox 90">
            <a:extLst>
              <a:ext uri="{FF2B5EF4-FFF2-40B4-BE49-F238E27FC236}">
                <a16:creationId xmlns:a16="http://schemas.microsoft.com/office/drawing/2014/main" id="{19E0BFF5-6B86-0E1B-7953-EED67DB16346}"/>
              </a:ext>
            </a:extLst>
          </p:cNvPr>
          <p:cNvSpPr txBox="1"/>
          <p:nvPr/>
        </p:nvSpPr>
        <p:spPr>
          <a:xfrm>
            <a:off x="5582806" y="5749713"/>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effectLst/>
                <a:uLnTx/>
                <a:uFillTx/>
                <a:latin typeface="Arial" panose="020B0604020202020204"/>
                <a:ea typeface="+mn-ea"/>
                <a:cs typeface="+mn-cs"/>
              </a:rPr>
              <a:t>10</a:t>
            </a:r>
          </a:p>
        </p:txBody>
      </p:sp>
      <p:cxnSp>
        <p:nvCxnSpPr>
          <p:cNvPr id="92" name="Straight Connector 91">
            <a:extLst>
              <a:ext uri="{FF2B5EF4-FFF2-40B4-BE49-F238E27FC236}">
                <a16:creationId xmlns:a16="http://schemas.microsoft.com/office/drawing/2014/main" id="{C2FFF04B-A9F9-878F-B919-234A15BF0E75}"/>
              </a:ext>
            </a:extLst>
          </p:cNvPr>
          <p:cNvCxnSpPr>
            <a:cxnSpLocks/>
          </p:cNvCxnSpPr>
          <p:nvPr/>
        </p:nvCxnSpPr>
        <p:spPr>
          <a:xfrm rot="16200000">
            <a:off x="5738037" y="5698705"/>
            <a:ext cx="6404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3" name="TextBox 92">
            <a:extLst>
              <a:ext uri="{FF2B5EF4-FFF2-40B4-BE49-F238E27FC236}">
                <a16:creationId xmlns:a16="http://schemas.microsoft.com/office/drawing/2014/main" id="{5A56F6FC-4CA1-0C82-7D5D-729538E593AA}"/>
              </a:ext>
            </a:extLst>
          </p:cNvPr>
          <p:cNvSpPr txBox="1"/>
          <p:nvPr/>
        </p:nvSpPr>
        <p:spPr>
          <a:xfrm>
            <a:off x="5109631" y="5749713"/>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effectLst/>
                <a:uLnTx/>
                <a:uFillTx/>
                <a:latin typeface="Arial" panose="020B0604020202020204"/>
                <a:ea typeface="+mn-ea"/>
                <a:cs typeface="+mn-cs"/>
              </a:rPr>
              <a:t>20</a:t>
            </a:r>
          </a:p>
        </p:txBody>
      </p:sp>
      <p:cxnSp>
        <p:nvCxnSpPr>
          <p:cNvPr id="94" name="Straight Connector 93">
            <a:extLst>
              <a:ext uri="{FF2B5EF4-FFF2-40B4-BE49-F238E27FC236}">
                <a16:creationId xmlns:a16="http://schemas.microsoft.com/office/drawing/2014/main" id="{3F6033BF-EA5E-7CE9-3A38-B8388FC2F2F6}"/>
              </a:ext>
            </a:extLst>
          </p:cNvPr>
          <p:cNvCxnSpPr>
            <a:cxnSpLocks/>
          </p:cNvCxnSpPr>
          <p:nvPr/>
        </p:nvCxnSpPr>
        <p:spPr>
          <a:xfrm rot="16200000">
            <a:off x="5264862" y="5698705"/>
            <a:ext cx="6404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5" name="TextBox 94">
            <a:extLst>
              <a:ext uri="{FF2B5EF4-FFF2-40B4-BE49-F238E27FC236}">
                <a16:creationId xmlns:a16="http://schemas.microsoft.com/office/drawing/2014/main" id="{86CFC2BE-8FA8-392B-2FC7-C754672D36DB}"/>
              </a:ext>
            </a:extLst>
          </p:cNvPr>
          <p:cNvSpPr txBox="1"/>
          <p:nvPr/>
        </p:nvSpPr>
        <p:spPr>
          <a:xfrm>
            <a:off x="4627309" y="5749713"/>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effectLst/>
                <a:uLnTx/>
                <a:uFillTx/>
                <a:latin typeface="Arial" panose="020B0604020202020204"/>
                <a:ea typeface="+mn-ea"/>
                <a:cs typeface="+mn-cs"/>
              </a:rPr>
              <a:t>30</a:t>
            </a:r>
          </a:p>
        </p:txBody>
      </p:sp>
      <p:cxnSp>
        <p:nvCxnSpPr>
          <p:cNvPr id="96" name="Straight Connector 95">
            <a:extLst>
              <a:ext uri="{FF2B5EF4-FFF2-40B4-BE49-F238E27FC236}">
                <a16:creationId xmlns:a16="http://schemas.microsoft.com/office/drawing/2014/main" id="{3FBFF346-66E3-3F11-3A56-BDE65B58B1A9}"/>
              </a:ext>
            </a:extLst>
          </p:cNvPr>
          <p:cNvCxnSpPr>
            <a:cxnSpLocks/>
          </p:cNvCxnSpPr>
          <p:nvPr/>
        </p:nvCxnSpPr>
        <p:spPr>
          <a:xfrm rot="16200000">
            <a:off x="4782540" y="5698705"/>
            <a:ext cx="6404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7" name="TextBox 96">
            <a:extLst>
              <a:ext uri="{FF2B5EF4-FFF2-40B4-BE49-F238E27FC236}">
                <a16:creationId xmlns:a16="http://schemas.microsoft.com/office/drawing/2014/main" id="{D6973CF9-F825-AB8F-5841-D9610CE769F9}"/>
              </a:ext>
            </a:extLst>
          </p:cNvPr>
          <p:cNvSpPr txBox="1"/>
          <p:nvPr/>
        </p:nvSpPr>
        <p:spPr>
          <a:xfrm>
            <a:off x="4151058" y="5749713"/>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effectLst/>
                <a:uLnTx/>
                <a:uFillTx/>
                <a:latin typeface="Arial" panose="020B0604020202020204"/>
                <a:ea typeface="+mn-ea"/>
                <a:cs typeface="+mn-cs"/>
              </a:rPr>
              <a:t>40</a:t>
            </a:r>
          </a:p>
        </p:txBody>
      </p:sp>
      <p:cxnSp>
        <p:nvCxnSpPr>
          <p:cNvPr id="98" name="Straight Connector 97">
            <a:extLst>
              <a:ext uri="{FF2B5EF4-FFF2-40B4-BE49-F238E27FC236}">
                <a16:creationId xmlns:a16="http://schemas.microsoft.com/office/drawing/2014/main" id="{CA649E45-5E8E-EC99-241F-40604528F0EB}"/>
              </a:ext>
            </a:extLst>
          </p:cNvPr>
          <p:cNvCxnSpPr>
            <a:cxnSpLocks/>
          </p:cNvCxnSpPr>
          <p:nvPr/>
        </p:nvCxnSpPr>
        <p:spPr>
          <a:xfrm rot="16200000">
            <a:off x="4306289" y="5698705"/>
            <a:ext cx="6404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9" name="TextBox 98">
            <a:extLst>
              <a:ext uri="{FF2B5EF4-FFF2-40B4-BE49-F238E27FC236}">
                <a16:creationId xmlns:a16="http://schemas.microsoft.com/office/drawing/2014/main" id="{57A2EF75-DB46-3013-E200-67615B274A6D}"/>
              </a:ext>
            </a:extLst>
          </p:cNvPr>
          <p:cNvSpPr txBox="1"/>
          <p:nvPr/>
        </p:nvSpPr>
        <p:spPr>
          <a:xfrm>
            <a:off x="3674607" y="5749713"/>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effectLst/>
                <a:uLnTx/>
                <a:uFillTx/>
                <a:latin typeface="Arial" panose="020B0604020202020204"/>
                <a:ea typeface="+mn-ea"/>
                <a:cs typeface="+mn-cs"/>
              </a:rPr>
              <a:t>50</a:t>
            </a:r>
          </a:p>
        </p:txBody>
      </p:sp>
      <p:cxnSp>
        <p:nvCxnSpPr>
          <p:cNvPr id="100" name="Straight Connector 99">
            <a:extLst>
              <a:ext uri="{FF2B5EF4-FFF2-40B4-BE49-F238E27FC236}">
                <a16:creationId xmlns:a16="http://schemas.microsoft.com/office/drawing/2014/main" id="{A92FD0D8-8423-D607-DB3E-E45A1994DEC8}"/>
              </a:ext>
            </a:extLst>
          </p:cNvPr>
          <p:cNvCxnSpPr>
            <a:cxnSpLocks/>
          </p:cNvCxnSpPr>
          <p:nvPr/>
        </p:nvCxnSpPr>
        <p:spPr>
          <a:xfrm rot="16200000">
            <a:off x="3829838" y="5698705"/>
            <a:ext cx="6404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1" name="TextBox 100">
            <a:extLst>
              <a:ext uri="{FF2B5EF4-FFF2-40B4-BE49-F238E27FC236}">
                <a16:creationId xmlns:a16="http://schemas.microsoft.com/office/drawing/2014/main" id="{DEC10F3C-7C1D-AF40-D0CD-BD724FB06466}"/>
              </a:ext>
            </a:extLst>
          </p:cNvPr>
          <p:cNvSpPr txBox="1"/>
          <p:nvPr/>
        </p:nvSpPr>
        <p:spPr>
          <a:xfrm>
            <a:off x="3193344" y="5749713"/>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effectLst/>
                <a:uLnTx/>
                <a:uFillTx/>
                <a:latin typeface="Arial" panose="020B0604020202020204"/>
                <a:ea typeface="+mn-ea"/>
                <a:cs typeface="+mn-cs"/>
              </a:rPr>
              <a:t>60</a:t>
            </a:r>
          </a:p>
        </p:txBody>
      </p:sp>
      <p:cxnSp>
        <p:nvCxnSpPr>
          <p:cNvPr id="102" name="Straight Connector 101">
            <a:extLst>
              <a:ext uri="{FF2B5EF4-FFF2-40B4-BE49-F238E27FC236}">
                <a16:creationId xmlns:a16="http://schemas.microsoft.com/office/drawing/2014/main" id="{E91AB08A-C5D0-257D-B4F6-53CD19527042}"/>
              </a:ext>
            </a:extLst>
          </p:cNvPr>
          <p:cNvCxnSpPr>
            <a:cxnSpLocks/>
          </p:cNvCxnSpPr>
          <p:nvPr/>
        </p:nvCxnSpPr>
        <p:spPr>
          <a:xfrm rot="16200000">
            <a:off x="3348575" y="5698705"/>
            <a:ext cx="6404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3" name="TextBox 102">
            <a:extLst>
              <a:ext uri="{FF2B5EF4-FFF2-40B4-BE49-F238E27FC236}">
                <a16:creationId xmlns:a16="http://schemas.microsoft.com/office/drawing/2014/main" id="{FD7EE27B-D3E5-3584-B5F7-E29517572084}"/>
              </a:ext>
            </a:extLst>
          </p:cNvPr>
          <p:cNvSpPr txBox="1"/>
          <p:nvPr/>
        </p:nvSpPr>
        <p:spPr>
          <a:xfrm>
            <a:off x="2716893" y="5749713"/>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effectLst/>
                <a:uLnTx/>
                <a:uFillTx/>
                <a:latin typeface="Arial" panose="020B0604020202020204"/>
                <a:ea typeface="+mn-ea"/>
                <a:cs typeface="+mn-cs"/>
              </a:rPr>
              <a:t>70</a:t>
            </a:r>
          </a:p>
        </p:txBody>
      </p:sp>
      <p:cxnSp>
        <p:nvCxnSpPr>
          <p:cNvPr id="104" name="Straight Connector 103">
            <a:extLst>
              <a:ext uri="{FF2B5EF4-FFF2-40B4-BE49-F238E27FC236}">
                <a16:creationId xmlns:a16="http://schemas.microsoft.com/office/drawing/2014/main" id="{68481343-B3DD-5EF5-A162-4612CD4AFBA9}"/>
              </a:ext>
            </a:extLst>
          </p:cNvPr>
          <p:cNvCxnSpPr>
            <a:cxnSpLocks/>
          </p:cNvCxnSpPr>
          <p:nvPr/>
        </p:nvCxnSpPr>
        <p:spPr>
          <a:xfrm rot="16200000">
            <a:off x="2872124" y="5698705"/>
            <a:ext cx="6404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6" name="Rectangle 105">
            <a:extLst>
              <a:ext uri="{FF2B5EF4-FFF2-40B4-BE49-F238E27FC236}">
                <a16:creationId xmlns:a16="http://schemas.microsoft.com/office/drawing/2014/main" id="{EC2075D3-A39B-A8F9-948D-C9C17D790238}"/>
              </a:ext>
            </a:extLst>
          </p:cNvPr>
          <p:cNvSpPr/>
          <p:nvPr/>
        </p:nvSpPr>
        <p:spPr>
          <a:xfrm>
            <a:off x="3577116" y="2239027"/>
            <a:ext cx="2532293" cy="216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5" name="Rectangle 104">
            <a:extLst>
              <a:ext uri="{FF2B5EF4-FFF2-40B4-BE49-F238E27FC236}">
                <a16:creationId xmlns:a16="http://schemas.microsoft.com/office/drawing/2014/main" id="{09825107-8836-E554-D2F4-AE750C770932}"/>
              </a:ext>
            </a:extLst>
          </p:cNvPr>
          <p:cNvSpPr/>
          <p:nvPr/>
        </p:nvSpPr>
        <p:spPr>
          <a:xfrm>
            <a:off x="5838805" y="2239027"/>
            <a:ext cx="379134" cy="216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7" name="TextBox 106">
            <a:extLst>
              <a:ext uri="{FF2B5EF4-FFF2-40B4-BE49-F238E27FC236}">
                <a16:creationId xmlns:a16="http://schemas.microsoft.com/office/drawing/2014/main" id="{49DC373D-9EF5-FA3C-53BB-B32D5EFC35B3}"/>
              </a:ext>
            </a:extLst>
          </p:cNvPr>
          <p:cNvSpPr txBox="1"/>
          <p:nvPr/>
        </p:nvSpPr>
        <p:spPr>
          <a:xfrm>
            <a:off x="3122815" y="2269755"/>
            <a:ext cx="375762"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effectLst/>
                <a:uLnTx/>
                <a:uFillTx/>
                <a:latin typeface="Arial" panose="020B0604020202020204"/>
                <a:ea typeface="+mn-ea"/>
                <a:cs typeface="+mn-cs"/>
              </a:rPr>
              <a:t>56.0</a:t>
            </a:r>
          </a:p>
        </p:txBody>
      </p:sp>
      <p:sp>
        <p:nvSpPr>
          <p:cNvPr id="108" name="TextBox 107">
            <a:extLst>
              <a:ext uri="{FF2B5EF4-FFF2-40B4-BE49-F238E27FC236}">
                <a16:creationId xmlns:a16="http://schemas.microsoft.com/office/drawing/2014/main" id="{A0BF0385-81D3-CACF-EB17-8C35CEAC7808}"/>
              </a:ext>
            </a:extLst>
          </p:cNvPr>
          <p:cNvSpPr txBox="1"/>
          <p:nvPr/>
        </p:nvSpPr>
        <p:spPr>
          <a:xfrm>
            <a:off x="5401228" y="2269755"/>
            <a:ext cx="375762"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effectLst/>
                <a:uLnTx/>
                <a:uFillTx/>
                <a:latin typeface="Arial" panose="020B0604020202020204"/>
                <a:ea typeface="+mn-ea"/>
                <a:cs typeface="+mn-cs"/>
              </a:rPr>
              <a:t>9.1</a:t>
            </a:r>
          </a:p>
        </p:txBody>
      </p:sp>
      <p:sp>
        <p:nvSpPr>
          <p:cNvPr id="109" name="Rectangle 108">
            <a:extLst>
              <a:ext uri="{FF2B5EF4-FFF2-40B4-BE49-F238E27FC236}">
                <a16:creationId xmlns:a16="http://schemas.microsoft.com/office/drawing/2014/main" id="{DF649852-72AF-6293-A52D-B9DD926D709D}"/>
              </a:ext>
            </a:extLst>
          </p:cNvPr>
          <p:cNvSpPr/>
          <p:nvPr/>
        </p:nvSpPr>
        <p:spPr>
          <a:xfrm>
            <a:off x="3658735" y="2550381"/>
            <a:ext cx="2434802" cy="216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0" name="Rectangle 109">
            <a:extLst>
              <a:ext uri="{FF2B5EF4-FFF2-40B4-BE49-F238E27FC236}">
                <a16:creationId xmlns:a16="http://schemas.microsoft.com/office/drawing/2014/main" id="{D0267E40-B263-2786-E9C6-C69B9B083A00}"/>
              </a:ext>
            </a:extLst>
          </p:cNvPr>
          <p:cNvSpPr/>
          <p:nvPr/>
        </p:nvSpPr>
        <p:spPr>
          <a:xfrm>
            <a:off x="5003071" y="2550381"/>
            <a:ext cx="1214868" cy="216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1" name="TextBox 110">
            <a:extLst>
              <a:ext uri="{FF2B5EF4-FFF2-40B4-BE49-F238E27FC236}">
                <a16:creationId xmlns:a16="http://schemas.microsoft.com/office/drawing/2014/main" id="{1FE574DC-A3C8-B7D0-682A-6B6031CAED60}"/>
              </a:ext>
            </a:extLst>
          </p:cNvPr>
          <p:cNvSpPr txBox="1"/>
          <p:nvPr/>
        </p:nvSpPr>
        <p:spPr>
          <a:xfrm>
            <a:off x="3210083" y="2581109"/>
            <a:ext cx="375762"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effectLst/>
                <a:uLnTx/>
                <a:uFillTx/>
                <a:latin typeface="Arial" panose="020B0604020202020204"/>
                <a:ea typeface="+mn-ea"/>
                <a:cs typeface="+mn-cs"/>
              </a:rPr>
              <a:t>54.3</a:t>
            </a:r>
          </a:p>
        </p:txBody>
      </p:sp>
      <p:sp>
        <p:nvSpPr>
          <p:cNvPr id="112" name="TextBox 111">
            <a:extLst>
              <a:ext uri="{FF2B5EF4-FFF2-40B4-BE49-F238E27FC236}">
                <a16:creationId xmlns:a16="http://schemas.microsoft.com/office/drawing/2014/main" id="{B72E5956-C78C-F79B-8E17-17640E72BBF8}"/>
              </a:ext>
            </a:extLst>
          </p:cNvPr>
          <p:cNvSpPr txBox="1"/>
          <p:nvPr/>
        </p:nvSpPr>
        <p:spPr>
          <a:xfrm>
            <a:off x="4566867" y="2581109"/>
            <a:ext cx="375762"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effectLst/>
                <a:uLnTx/>
                <a:uFillTx/>
                <a:latin typeface="Arial" panose="020B0604020202020204"/>
                <a:ea typeface="+mn-ea"/>
                <a:cs typeface="+mn-cs"/>
              </a:rPr>
              <a:t>26.7</a:t>
            </a:r>
          </a:p>
        </p:txBody>
      </p:sp>
      <p:sp>
        <p:nvSpPr>
          <p:cNvPr id="113" name="Rectangle 112">
            <a:extLst>
              <a:ext uri="{FF2B5EF4-FFF2-40B4-BE49-F238E27FC236}">
                <a16:creationId xmlns:a16="http://schemas.microsoft.com/office/drawing/2014/main" id="{5AD0C44B-6B6E-D88A-149A-96BE1033D281}"/>
              </a:ext>
            </a:extLst>
          </p:cNvPr>
          <p:cNvSpPr/>
          <p:nvPr/>
        </p:nvSpPr>
        <p:spPr>
          <a:xfrm>
            <a:off x="4103077" y="2851713"/>
            <a:ext cx="2072914" cy="216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4" name="Rectangle 113">
            <a:extLst>
              <a:ext uri="{FF2B5EF4-FFF2-40B4-BE49-F238E27FC236}">
                <a16:creationId xmlns:a16="http://schemas.microsoft.com/office/drawing/2014/main" id="{960E95D2-D07E-99AC-EA03-F39B23AB405D}"/>
              </a:ext>
            </a:extLst>
          </p:cNvPr>
          <p:cNvSpPr/>
          <p:nvPr/>
        </p:nvSpPr>
        <p:spPr>
          <a:xfrm>
            <a:off x="6162569" y="2851713"/>
            <a:ext cx="55370" cy="216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5" name="TextBox 114">
            <a:extLst>
              <a:ext uri="{FF2B5EF4-FFF2-40B4-BE49-F238E27FC236}">
                <a16:creationId xmlns:a16="http://schemas.microsoft.com/office/drawing/2014/main" id="{96DC968C-85AA-A21E-E140-DCA870EAE10D}"/>
              </a:ext>
            </a:extLst>
          </p:cNvPr>
          <p:cNvSpPr txBox="1"/>
          <p:nvPr/>
        </p:nvSpPr>
        <p:spPr>
          <a:xfrm>
            <a:off x="3673321" y="2878686"/>
            <a:ext cx="375762"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effectLst/>
                <a:uLnTx/>
                <a:uFillTx/>
                <a:latin typeface="Arial" panose="020B0604020202020204"/>
                <a:ea typeface="+mn-ea"/>
                <a:cs typeface="+mn-cs"/>
              </a:rPr>
              <a:t>44.9</a:t>
            </a:r>
          </a:p>
        </p:txBody>
      </p:sp>
      <p:sp>
        <p:nvSpPr>
          <p:cNvPr id="116" name="TextBox 115">
            <a:extLst>
              <a:ext uri="{FF2B5EF4-FFF2-40B4-BE49-F238E27FC236}">
                <a16:creationId xmlns:a16="http://schemas.microsoft.com/office/drawing/2014/main" id="{3B26AE75-CB30-E12F-239C-E19AAAF214C2}"/>
              </a:ext>
            </a:extLst>
          </p:cNvPr>
          <p:cNvSpPr txBox="1"/>
          <p:nvPr/>
        </p:nvSpPr>
        <p:spPr>
          <a:xfrm>
            <a:off x="5745294" y="2878686"/>
            <a:ext cx="375762"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effectLst/>
                <a:uLnTx/>
                <a:uFillTx/>
                <a:latin typeface="Arial" panose="020B0604020202020204"/>
                <a:ea typeface="+mn-ea"/>
                <a:cs typeface="+mn-cs"/>
              </a:rPr>
              <a:t>1.1</a:t>
            </a:r>
          </a:p>
        </p:txBody>
      </p:sp>
      <p:sp>
        <p:nvSpPr>
          <p:cNvPr id="117" name="Rectangle 116">
            <a:extLst>
              <a:ext uri="{FF2B5EF4-FFF2-40B4-BE49-F238E27FC236}">
                <a16:creationId xmlns:a16="http://schemas.microsoft.com/office/drawing/2014/main" id="{47E67846-895A-AD76-EE60-97DDC2D11F3A}"/>
              </a:ext>
            </a:extLst>
          </p:cNvPr>
          <p:cNvSpPr/>
          <p:nvPr/>
        </p:nvSpPr>
        <p:spPr>
          <a:xfrm>
            <a:off x="4553416" y="3166296"/>
            <a:ext cx="1555993" cy="216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8" name="Rectangle 117">
            <a:extLst>
              <a:ext uri="{FF2B5EF4-FFF2-40B4-BE49-F238E27FC236}">
                <a16:creationId xmlns:a16="http://schemas.microsoft.com/office/drawing/2014/main" id="{C15CE4FB-EC7B-8BDE-910A-74EDCE180A9E}"/>
              </a:ext>
            </a:extLst>
          </p:cNvPr>
          <p:cNvSpPr/>
          <p:nvPr/>
        </p:nvSpPr>
        <p:spPr>
          <a:xfrm>
            <a:off x="6078847" y="3166296"/>
            <a:ext cx="139091" cy="216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9" name="TextBox 118">
            <a:extLst>
              <a:ext uri="{FF2B5EF4-FFF2-40B4-BE49-F238E27FC236}">
                <a16:creationId xmlns:a16="http://schemas.microsoft.com/office/drawing/2014/main" id="{62502ADC-AD1C-E8DC-15ED-7A73CC5751C1}"/>
              </a:ext>
            </a:extLst>
          </p:cNvPr>
          <p:cNvSpPr txBox="1"/>
          <p:nvPr/>
        </p:nvSpPr>
        <p:spPr>
          <a:xfrm>
            <a:off x="4109867" y="3197024"/>
            <a:ext cx="375762"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effectLst/>
                <a:uLnTx/>
                <a:uFillTx/>
                <a:latin typeface="Arial" panose="020B0604020202020204"/>
                <a:ea typeface="+mn-ea"/>
                <a:cs typeface="+mn-cs"/>
              </a:rPr>
              <a:t>35.5</a:t>
            </a:r>
          </a:p>
        </p:txBody>
      </p:sp>
      <p:sp>
        <p:nvSpPr>
          <p:cNvPr id="120" name="TextBox 119">
            <a:extLst>
              <a:ext uri="{FF2B5EF4-FFF2-40B4-BE49-F238E27FC236}">
                <a16:creationId xmlns:a16="http://schemas.microsoft.com/office/drawing/2014/main" id="{672049AB-5154-900D-6839-1A07804C684F}"/>
              </a:ext>
            </a:extLst>
          </p:cNvPr>
          <p:cNvSpPr txBox="1"/>
          <p:nvPr/>
        </p:nvSpPr>
        <p:spPr>
          <a:xfrm>
            <a:off x="5642643" y="3197024"/>
            <a:ext cx="375762"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effectLst/>
                <a:uLnTx/>
                <a:uFillTx/>
                <a:latin typeface="Arial" panose="020B0604020202020204"/>
                <a:ea typeface="+mn-ea"/>
                <a:cs typeface="+mn-cs"/>
              </a:rPr>
              <a:t>3.4</a:t>
            </a:r>
          </a:p>
        </p:txBody>
      </p:sp>
      <p:sp>
        <p:nvSpPr>
          <p:cNvPr id="121" name="Rectangle 120">
            <a:extLst>
              <a:ext uri="{FF2B5EF4-FFF2-40B4-BE49-F238E27FC236}">
                <a16:creationId xmlns:a16="http://schemas.microsoft.com/office/drawing/2014/main" id="{A127BC4A-179A-F5CE-31BE-79F95BA3412D}"/>
              </a:ext>
            </a:extLst>
          </p:cNvPr>
          <p:cNvSpPr/>
          <p:nvPr/>
        </p:nvSpPr>
        <p:spPr>
          <a:xfrm>
            <a:off x="4638221" y="3486133"/>
            <a:ext cx="1471188" cy="216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2" name="Rectangle 121">
            <a:extLst>
              <a:ext uri="{FF2B5EF4-FFF2-40B4-BE49-F238E27FC236}">
                <a16:creationId xmlns:a16="http://schemas.microsoft.com/office/drawing/2014/main" id="{EC53CBF1-F848-5F79-3D6D-863653F8B5B7}"/>
              </a:ext>
            </a:extLst>
          </p:cNvPr>
          <p:cNvSpPr/>
          <p:nvPr/>
        </p:nvSpPr>
        <p:spPr>
          <a:xfrm>
            <a:off x="6061829" y="3486133"/>
            <a:ext cx="156110" cy="216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3" name="TextBox 122">
            <a:extLst>
              <a:ext uri="{FF2B5EF4-FFF2-40B4-BE49-F238E27FC236}">
                <a16:creationId xmlns:a16="http://schemas.microsoft.com/office/drawing/2014/main" id="{3EC9380F-D49F-427A-43EE-ECB8CC5F1A3C}"/>
              </a:ext>
            </a:extLst>
          </p:cNvPr>
          <p:cNvSpPr txBox="1"/>
          <p:nvPr/>
        </p:nvSpPr>
        <p:spPr>
          <a:xfrm>
            <a:off x="4210103" y="3516861"/>
            <a:ext cx="375762"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effectLst/>
                <a:uLnTx/>
                <a:uFillTx/>
                <a:latin typeface="Arial" panose="020B0604020202020204"/>
                <a:ea typeface="+mn-ea"/>
                <a:cs typeface="+mn-cs"/>
              </a:rPr>
              <a:t>34.1</a:t>
            </a:r>
          </a:p>
        </p:txBody>
      </p:sp>
      <p:sp>
        <p:nvSpPr>
          <p:cNvPr id="124" name="TextBox 123">
            <a:extLst>
              <a:ext uri="{FF2B5EF4-FFF2-40B4-BE49-F238E27FC236}">
                <a16:creationId xmlns:a16="http://schemas.microsoft.com/office/drawing/2014/main" id="{5B3EF71C-1E49-52FA-6B52-9D99B38C8D52}"/>
              </a:ext>
            </a:extLst>
          </p:cNvPr>
          <p:cNvSpPr txBox="1"/>
          <p:nvPr/>
        </p:nvSpPr>
        <p:spPr>
          <a:xfrm>
            <a:off x="5628532" y="3516861"/>
            <a:ext cx="375762"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effectLst/>
                <a:uLnTx/>
                <a:uFillTx/>
                <a:latin typeface="Arial" panose="020B0604020202020204"/>
                <a:ea typeface="+mn-ea"/>
                <a:cs typeface="+mn-cs"/>
              </a:rPr>
              <a:t>3.7</a:t>
            </a:r>
          </a:p>
        </p:txBody>
      </p:sp>
      <p:sp>
        <p:nvSpPr>
          <p:cNvPr id="125" name="Rectangle 124">
            <a:extLst>
              <a:ext uri="{FF2B5EF4-FFF2-40B4-BE49-F238E27FC236}">
                <a16:creationId xmlns:a16="http://schemas.microsoft.com/office/drawing/2014/main" id="{04D25957-A139-37D7-1560-F14A4253497F}"/>
              </a:ext>
            </a:extLst>
          </p:cNvPr>
          <p:cNvSpPr/>
          <p:nvPr/>
        </p:nvSpPr>
        <p:spPr>
          <a:xfrm>
            <a:off x="4704803" y="3785163"/>
            <a:ext cx="1471188" cy="216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6" name="Rectangle 125">
            <a:extLst>
              <a:ext uri="{FF2B5EF4-FFF2-40B4-BE49-F238E27FC236}">
                <a16:creationId xmlns:a16="http://schemas.microsoft.com/office/drawing/2014/main" id="{E88F7F0C-E4A1-C3B0-9101-AED7215B9453}"/>
              </a:ext>
            </a:extLst>
          </p:cNvPr>
          <p:cNvSpPr/>
          <p:nvPr/>
        </p:nvSpPr>
        <p:spPr>
          <a:xfrm>
            <a:off x="6116973" y="3785163"/>
            <a:ext cx="100966" cy="216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7" name="TextBox 126">
            <a:extLst>
              <a:ext uri="{FF2B5EF4-FFF2-40B4-BE49-F238E27FC236}">
                <a16:creationId xmlns:a16="http://schemas.microsoft.com/office/drawing/2014/main" id="{104E558F-90E9-0EFA-EE86-6A3C121FC105}"/>
              </a:ext>
            </a:extLst>
          </p:cNvPr>
          <p:cNvSpPr txBox="1"/>
          <p:nvPr/>
        </p:nvSpPr>
        <p:spPr>
          <a:xfrm>
            <a:off x="4255158" y="3812136"/>
            <a:ext cx="375762"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effectLst/>
                <a:uLnTx/>
                <a:uFillTx/>
                <a:latin typeface="Arial" panose="020B0604020202020204"/>
                <a:ea typeface="+mn-ea"/>
                <a:cs typeface="+mn-cs"/>
              </a:rPr>
              <a:t>32.7</a:t>
            </a:r>
          </a:p>
        </p:txBody>
      </p:sp>
      <p:sp>
        <p:nvSpPr>
          <p:cNvPr id="128" name="TextBox 127">
            <a:extLst>
              <a:ext uri="{FF2B5EF4-FFF2-40B4-BE49-F238E27FC236}">
                <a16:creationId xmlns:a16="http://schemas.microsoft.com/office/drawing/2014/main" id="{B1CD4E4D-3403-7EC2-778B-2B1C8FC22740}"/>
              </a:ext>
            </a:extLst>
          </p:cNvPr>
          <p:cNvSpPr txBox="1"/>
          <p:nvPr/>
        </p:nvSpPr>
        <p:spPr>
          <a:xfrm>
            <a:off x="5673424" y="3812136"/>
            <a:ext cx="375762"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effectLst/>
                <a:uLnTx/>
                <a:uFillTx/>
                <a:latin typeface="Arial" panose="020B0604020202020204"/>
                <a:ea typeface="+mn-ea"/>
                <a:cs typeface="+mn-cs"/>
              </a:rPr>
              <a:t>1.7</a:t>
            </a:r>
          </a:p>
        </p:txBody>
      </p:sp>
      <p:sp>
        <p:nvSpPr>
          <p:cNvPr id="129" name="Rectangle 128">
            <a:extLst>
              <a:ext uri="{FF2B5EF4-FFF2-40B4-BE49-F238E27FC236}">
                <a16:creationId xmlns:a16="http://schemas.microsoft.com/office/drawing/2014/main" id="{4148560D-D2E1-AB5A-4790-E34EE3AEA153}"/>
              </a:ext>
            </a:extLst>
          </p:cNvPr>
          <p:cNvSpPr/>
          <p:nvPr/>
        </p:nvSpPr>
        <p:spPr>
          <a:xfrm>
            <a:off x="4780930" y="4084193"/>
            <a:ext cx="1328479" cy="216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0" name="Rectangle 129">
            <a:extLst>
              <a:ext uri="{FF2B5EF4-FFF2-40B4-BE49-F238E27FC236}">
                <a16:creationId xmlns:a16="http://schemas.microsoft.com/office/drawing/2014/main" id="{4B2372D7-81CD-DDEF-E0FE-D92A2423E4F2}"/>
              </a:ext>
            </a:extLst>
          </p:cNvPr>
          <p:cNvSpPr/>
          <p:nvPr/>
        </p:nvSpPr>
        <p:spPr>
          <a:xfrm>
            <a:off x="5818679" y="4084193"/>
            <a:ext cx="399260" cy="216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1" name="TextBox 130">
            <a:extLst>
              <a:ext uri="{FF2B5EF4-FFF2-40B4-BE49-F238E27FC236}">
                <a16:creationId xmlns:a16="http://schemas.microsoft.com/office/drawing/2014/main" id="{7C5A2680-9C52-96F0-52DF-977F41307BDE}"/>
              </a:ext>
            </a:extLst>
          </p:cNvPr>
          <p:cNvSpPr txBox="1"/>
          <p:nvPr/>
        </p:nvSpPr>
        <p:spPr>
          <a:xfrm>
            <a:off x="4342499" y="4116936"/>
            <a:ext cx="375762"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effectLst/>
                <a:uLnTx/>
                <a:uFillTx/>
                <a:latin typeface="Arial" panose="020B0604020202020204"/>
                <a:ea typeface="+mn-ea"/>
                <a:cs typeface="+mn-cs"/>
              </a:rPr>
              <a:t>30.4</a:t>
            </a:r>
          </a:p>
        </p:txBody>
      </p:sp>
      <p:sp>
        <p:nvSpPr>
          <p:cNvPr id="132" name="TextBox 131">
            <a:extLst>
              <a:ext uri="{FF2B5EF4-FFF2-40B4-BE49-F238E27FC236}">
                <a16:creationId xmlns:a16="http://schemas.microsoft.com/office/drawing/2014/main" id="{1ABD4AEB-0763-515B-626F-E0FFB8D89FE3}"/>
              </a:ext>
            </a:extLst>
          </p:cNvPr>
          <p:cNvSpPr txBox="1"/>
          <p:nvPr/>
        </p:nvSpPr>
        <p:spPr>
          <a:xfrm>
            <a:off x="5401228" y="4116936"/>
            <a:ext cx="375762"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effectLst/>
                <a:uLnTx/>
                <a:uFillTx/>
                <a:latin typeface="Arial" panose="020B0604020202020204"/>
                <a:ea typeface="+mn-ea"/>
                <a:cs typeface="+mn-cs"/>
              </a:rPr>
              <a:t>9.7</a:t>
            </a:r>
          </a:p>
        </p:txBody>
      </p:sp>
      <p:sp>
        <p:nvSpPr>
          <p:cNvPr id="134" name="Rectangle 133">
            <a:extLst>
              <a:ext uri="{FF2B5EF4-FFF2-40B4-BE49-F238E27FC236}">
                <a16:creationId xmlns:a16="http://schemas.microsoft.com/office/drawing/2014/main" id="{2ABE08D7-5F42-8772-A9D3-1D30667DF342}"/>
              </a:ext>
            </a:extLst>
          </p:cNvPr>
          <p:cNvSpPr/>
          <p:nvPr/>
        </p:nvSpPr>
        <p:spPr>
          <a:xfrm>
            <a:off x="5065940" y="4994838"/>
            <a:ext cx="1151999" cy="216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5" name="TextBox 134">
            <a:extLst>
              <a:ext uri="{FF2B5EF4-FFF2-40B4-BE49-F238E27FC236}">
                <a16:creationId xmlns:a16="http://schemas.microsoft.com/office/drawing/2014/main" id="{E3927D1D-D243-92C3-C0BA-7E3891C81AB1}"/>
              </a:ext>
            </a:extLst>
          </p:cNvPr>
          <p:cNvSpPr txBox="1"/>
          <p:nvPr/>
        </p:nvSpPr>
        <p:spPr>
          <a:xfrm>
            <a:off x="4635484" y="5021811"/>
            <a:ext cx="375762"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effectLst/>
                <a:uLnTx/>
                <a:uFillTx/>
                <a:latin typeface="Arial" panose="020B0604020202020204"/>
                <a:ea typeface="+mn-ea"/>
                <a:cs typeface="+mn-cs"/>
              </a:rPr>
              <a:t>25.0</a:t>
            </a:r>
          </a:p>
        </p:txBody>
      </p:sp>
      <p:sp>
        <p:nvSpPr>
          <p:cNvPr id="136" name="TextBox 135">
            <a:extLst>
              <a:ext uri="{FF2B5EF4-FFF2-40B4-BE49-F238E27FC236}">
                <a16:creationId xmlns:a16="http://schemas.microsoft.com/office/drawing/2014/main" id="{0A17EF85-966E-349D-4376-39B67D8D623F}"/>
              </a:ext>
            </a:extLst>
          </p:cNvPr>
          <p:cNvSpPr txBox="1"/>
          <p:nvPr/>
        </p:nvSpPr>
        <p:spPr>
          <a:xfrm>
            <a:off x="5790593" y="5021811"/>
            <a:ext cx="375762"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effectLst/>
                <a:uLnTx/>
                <a:uFillTx/>
                <a:latin typeface="Arial" panose="020B0604020202020204"/>
                <a:ea typeface="+mn-ea"/>
                <a:cs typeface="+mn-cs"/>
              </a:rPr>
              <a:t>0</a:t>
            </a:r>
          </a:p>
        </p:txBody>
      </p:sp>
      <p:sp>
        <p:nvSpPr>
          <p:cNvPr id="137" name="Rectangle 136">
            <a:extLst>
              <a:ext uri="{FF2B5EF4-FFF2-40B4-BE49-F238E27FC236}">
                <a16:creationId xmlns:a16="http://schemas.microsoft.com/office/drawing/2014/main" id="{5143DD9D-24FF-BDC6-C5D2-64DC38D74EF7}"/>
              </a:ext>
            </a:extLst>
          </p:cNvPr>
          <p:cNvSpPr/>
          <p:nvPr/>
        </p:nvSpPr>
        <p:spPr>
          <a:xfrm>
            <a:off x="4942629" y="4701119"/>
            <a:ext cx="1233362" cy="216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8" name="Rectangle 137">
            <a:extLst>
              <a:ext uri="{FF2B5EF4-FFF2-40B4-BE49-F238E27FC236}">
                <a16:creationId xmlns:a16="http://schemas.microsoft.com/office/drawing/2014/main" id="{FDC1D3B9-9680-7598-07C1-474E469CA1E7}"/>
              </a:ext>
            </a:extLst>
          </p:cNvPr>
          <p:cNvSpPr/>
          <p:nvPr/>
        </p:nvSpPr>
        <p:spPr>
          <a:xfrm>
            <a:off x="6116973" y="4701119"/>
            <a:ext cx="100966" cy="216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9" name="TextBox 138">
            <a:extLst>
              <a:ext uri="{FF2B5EF4-FFF2-40B4-BE49-F238E27FC236}">
                <a16:creationId xmlns:a16="http://schemas.microsoft.com/office/drawing/2014/main" id="{D3F2E7EE-BACF-2233-3CAA-C35A12CCDDA3}"/>
              </a:ext>
            </a:extLst>
          </p:cNvPr>
          <p:cNvSpPr txBox="1"/>
          <p:nvPr/>
        </p:nvSpPr>
        <p:spPr>
          <a:xfrm>
            <a:off x="4522609" y="4731847"/>
            <a:ext cx="375762"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effectLst/>
                <a:uLnTx/>
                <a:uFillTx/>
                <a:latin typeface="Arial" panose="020B0604020202020204"/>
                <a:ea typeface="+mn-ea"/>
                <a:cs typeface="+mn-cs"/>
              </a:rPr>
              <a:t>28.1</a:t>
            </a:r>
          </a:p>
        </p:txBody>
      </p:sp>
      <p:sp>
        <p:nvSpPr>
          <p:cNvPr id="140" name="TextBox 139">
            <a:extLst>
              <a:ext uri="{FF2B5EF4-FFF2-40B4-BE49-F238E27FC236}">
                <a16:creationId xmlns:a16="http://schemas.microsoft.com/office/drawing/2014/main" id="{017F22C2-3A09-9756-C614-89C45DDA1119}"/>
              </a:ext>
            </a:extLst>
          </p:cNvPr>
          <p:cNvSpPr txBox="1"/>
          <p:nvPr/>
        </p:nvSpPr>
        <p:spPr>
          <a:xfrm>
            <a:off x="5673424" y="4731847"/>
            <a:ext cx="375762"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effectLst/>
                <a:uLnTx/>
                <a:uFillTx/>
                <a:latin typeface="Arial" panose="020B0604020202020204"/>
                <a:ea typeface="+mn-ea"/>
                <a:cs typeface="+mn-cs"/>
              </a:rPr>
              <a:t>1.7</a:t>
            </a:r>
          </a:p>
        </p:txBody>
      </p:sp>
      <p:sp>
        <p:nvSpPr>
          <p:cNvPr id="141" name="Rectangle 140">
            <a:extLst>
              <a:ext uri="{FF2B5EF4-FFF2-40B4-BE49-F238E27FC236}">
                <a16:creationId xmlns:a16="http://schemas.microsoft.com/office/drawing/2014/main" id="{D9C559FE-4D53-CE67-A14D-BD96F9B1FF8E}"/>
              </a:ext>
            </a:extLst>
          </p:cNvPr>
          <p:cNvSpPr/>
          <p:nvPr/>
        </p:nvSpPr>
        <p:spPr>
          <a:xfrm>
            <a:off x="4897335" y="4395343"/>
            <a:ext cx="1212073" cy="216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2" name="Rectangle 141">
            <a:extLst>
              <a:ext uri="{FF2B5EF4-FFF2-40B4-BE49-F238E27FC236}">
                <a16:creationId xmlns:a16="http://schemas.microsoft.com/office/drawing/2014/main" id="{6C8F753A-3CDA-1D87-B0AE-CB3A75661BBC}"/>
              </a:ext>
            </a:extLst>
          </p:cNvPr>
          <p:cNvSpPr/>
          <p:nvPr/>
        </p:nvSpPr>
        <p:spPr>
          <a:xfrm>
            <a:off x="6018405" y="4395343"/>
            <a:ext cx="199534" cy="216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3" name="TextBox 142">
            <a:extLst>
              <a:ext uri="{FF2B5EF4-FFF2-40B4-BE49-F238E27FC236}">
                <a16:creationId xmlns:a16="http://schemas.microsoft.com/office/drawing/2014/main" id="{6C0636CD-6406-60A4-31A7-0398B4F35779}"/>
              </a:ext>
            </a:extLst>
          </p:cNvPr>
          <p:cNvSpPr txBox="1"/>
          <p:nvPr/>
        </p:nvSpPr>
        <p:spPr>
          <a:xfrm>
            <a:off x="4461131" y="4424911"/>
            <a:ext cx="375762"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effectLst/>
                <a:uLnTx/>
                <a:uFillTx/>
                <a:latin typeface="Arial" panose="020B0604020202020204"/>
                <a:ea typeface="+mn-ea"/>
                <a:cs typeface="+mn-cs"/>
              </a:rPr>
              <a:t>28.7</a:t>
            </a:r>
          </a:p>
        </p:txBody>
      </p:sp>
      <p:sp>
        <p:nvSpPr>
          <p:cNvPr id="144" name="TextBox 143">
            <a:extLst>
              <a:ext uri="{FF2B5EF4-FFF2-40B4-BE49-F238E27FC236}">
                <a16:creationId xmlns:a16="http://schemas.microsoft.com/office/drawing/2014/main" id="{111CAEC7-6A7C-88C8-8F26-570A931245A0}"/>
              </a:ext>
            </a:extLst>
          </p:cNvPr>
          <p:cNvSpPr txBox="1"/>
          <p:nvPr/>
        </p:nvSpPr>
        <p:spPr>
          <a:xfrm>
            <a:off x="5589632" y="4424911"/>
            <a:ext cx="375762"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effectLst/>
                <a:uLnTx/>
                <a:uFillTx/>
                <a:latin typeface="Arial" panose="020B0604020202020204"/>
                <a:ea typeface="+mn-ea"/>
                <a:cs typeface="+mn-cs"/>
              </a:rPr>
              <a:t>4.0</a:t>
            </a:r>
          </a:p>
        </p:txBody>
      </p:sp>
      <p:sp>
        <p:nvSpPr>
          <p:cNvPr id="145" name="Rectangle 144">
            <a:extLst>
              <a:ext uri="{FF2B5EF4-FFF2-40B4-BE49-F238E27FC236}">
                <a16:creationId xmlns:a16="http://schemas.microsoft.com/office/drawing/2014/main" id="{0A269E15-FFED-E3A7-3A95-5E3B82ADF5FA}"/>
              </a:ext>
            </a:extLst>
          </p:cNvPr>
          <p:cNvSpPr/>
          <p:nvPr/>
        </p:nvSpPr>
        <p:spPr>
          <a:xfrm>
            <a:off x="5703964" y="5290492"/>
            <a:ext cx="513975" cy="216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6" name="TextBox 145">
            <a:extLst>
              <a:ext uri="{FF2B5EF4-FFF2-40B4-BE49-F238E27FC236}">
                <a16:creationId xmlns:a16="http://schemas.microsoft.com/office/drawing/2014/main" id="{CE0D864E-95DA-D2B3-60FE-3595FCAA9065}"/>
              </a:ext>
            </a:extLst>
          </p:cNvPr>
          <p:cNvSpPr txBox="1"/>
          <p:nvPr/>
        </p:nvSpPr>
        <p:spPr>
          <a:xfrm>
            <a:off x="5275696" y="5321220"/>
            <a:ext cx="375762"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effectLst/>
                <a:uLnTx/>
                <a:uFillTx/>
                <a:latin typeface="Arial" panose="020B0604020202020204"/>
                <a:ea typeface="+mn-ea"/>
                <a:cs typeface="+mn-cs"/>
              </a:rPr>
              <a:t>11.1</a:t>
            </a:r>
          </a:p>
        </p:txBody>
      </p:sp>
      <p:sp>
        <p:nvSpPr>
          <p:cNvPr id="147" name="TextBox 146">
            <a:extLst>
              <a:ext uri="{FF2B5EF4-FFF2-40B4-BE49-F238E27FC236}">
                <a16:creationId xmlns:a16="http://schemas.microsoft.com/office/drawing/2014/main" id="{61AE6471-D7EC-5A22-86D4-95E90B662007}"/>
              </a:ext>
            </a:extLst>
          </p:cNvPr>
          <p:cNvSpPr txBox="1"/>
          <p:nvPr/>
        </p:nvSpPr>
        <p:spPr>
          <a:xfrm>
            <a:off x="5766620" y="5321220"/>
            <a:ext cx="375762"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effectLst/>
                <a:uLnTx/>
                <a:uFillTx/>
                <a:latin typeface="Arial" panose="020B0604020202020204"/>
                <a:ea typeface="+mn-ea"/>
                <a:cs typeface="+mn-cs"/>
              </a:rPr>
              <a:t>0.3</a:t>
            </a:r>
          </a:p>
        </p:txBody>
      </p:sp>
      <p:sp>
        <p:nvSpPr>
          <p:cNvPr id="148" name="Rectangle 147">
            <a:extLst>
              <a:ext uri="{FF2B5EF4-FFF2-40B4-BE49-F238E27FC236}">
                <a16:creationId xmlns:a16="http://schemas.microsoft.com/office/drawing/2014/main" id="{408B5BA4-13F4-340D-EAFA-8A58BE4774B3}"/>
              </a:ext>
            </a:extLst>
          </p:cNvPr>
          <p:cNvSpPr/>
          <p:nvPr/>
        </p:nvSpPr>
        <p:spPr>
          <a:xfrm>
            <a:off x="6194888" y="5290492"/>
            <a:ext cx="21600" cy="216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36" name="Straight Connector 35">
            <a:extLst>
              <a:ext uri="{FF2B5EF4-FFF2-40B4-BE49-F238E27FC236}">
                <a16:creationId xmlns:a16="http://schemas.microsoft.com/office/drawing/2014/main" id="{5816935E-BA83-901C-8C2F-992DFBB28DBB}"/>
              </a:ext>
            </a:extLst>
          </p:cNvPr>
          <p:cNvCxnSpPr>
            <a:cxnSpLocks/>
          </p:cNvCxnSpPr>
          <p:nvPr/>
        </p:nvCxnSpPr>
        <p:spPr>
          <a:xfrm flipV="1">
            <a:off x="6214421" y="2060848"/>
            <a:ext cx="0" cy="366988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449924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C3EEC-7BE9-CEF0-E86B-2726096E624D}"/>
              </a:ext>
            </a:extLst>
          </p:cNvPr>
          <p:cNvSpPr>
            <a:spLocks noGrp="1"/>
          </p:cNvSpPr>
          <p:nvPr>
            <p:ph sz="quarter" idx="12"/>
          </p:nvPr>
        </p:nvSpPr>
        <p:spPr/>
        <p:txBody>
          <a:bodyPr/>
          <a:lstStyle/>
          <a:p>
            <a:pPr algn="l">
              <a:buFont typeface="Arial" panose="020B0604020202020204" pitchFamily="34" charset="0"/>
              <a:buChar char="•"/>
            </a:pPr>
            <a:r>
              <a:rPr lang="en-GB" b="0" i="0" dirty="0">
                <a:solidFill>
                  <a:schemeClr val="tx2"/>
                </a:solidFill>
                <a:effectLst/>
              </a:rPr>
              <a:t>With extended 4-year follow-up data, the combination of lenvatinib plus pembrolizumab remains superior to sunitinib on clinical outcomes as first-line treatment for advanced renal cell carcinoma</a:t>
            </a:r>
          </a:p>
          <a:p>
            <a:pPr algn="l">
              <a:buFont typeface="Arial" panose="020B0604020202020204" pitchFamily="34" charset="0"/>
              <a:buChar char="•"/>
            </a:pPr>
            <a:r>
              <a:rPr lang="en-GB" b="0" i="0" dirty="0">
                <a:solidFill>
                  <a:schemeClr val="tx2"/>
                </a:solidFill>
                <a:effectLst/>
              </a:rPr>
              <a:t>There were no new safety signals and adverse events were managed with dose modifications as necessary</a:t>
            </a:r>
          </a:p>
          <a:p>
            <a:pPr algn="l">
              <a:buFont typeface="Arial" panose="020B0604020202020204" pitchFamily="34" charset="0"/>
              <a:buChar char="•"/>
            </a:pPr>
            <a:r>
              <a:rPr lang="en-GB" b="0" i="0" dirty="0">
                <a:solidFill>
                  <a:schemeClr val="tx2"/>
                </a:solidFill>
                <a:effectLst/>
              </a:rPr>
              <a:t>These results support the robustness of the primary analysis data from CLEAR</a:t>
            </a:r>
          </a:p>
          <a:p>
            <a:pPr algn="l">
              <a:buFont typeface="Arial" panose="020B0604020202020204" pitchFamily="34" charset="0"/>
              <a:buChar char="•"/>
            </a:pPr>
            <a:endParaRPr lang="en-GB" b="0" i="0" dirty="0">
              <a:solidFill>
                <a:schemeClr val="tx2"/>
              </a:solidFill>
              <a:effectLst/>
            </a:endParaRPr>
          </a:p>
          <a:p>
            <a:endParaRPr lang="en-GB" dirty="0">
              <a:solidFill>
                <a:schemeClr val="tx2"/>
              </a:solidFill>
            </a:endParaRP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lstStyle/>
          <a:p>
            <a:r>
              <a:rPr lang="en-GB" dirty="0"/>
              <a:t>clear: summary</a:t>
            </a:r>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p:txBody>
          <a:bodyPr/>
          <a:lstStyle/>
          <a:p>
            <a:r>
              <a:rPr lang="en-GB" b="0" i="0" dirty="0">
                <a:solidFill>
                  <a:schemeClr val="tx2"/>
                </a:solidFill>
                <a:effectLst/>
              </a:rPr>
              <a:t>IDMC, </a:t>
            </a:r>
            <a:r>
              <a:rPr lang="en-GB" sz="1200" b="0" i="0" dirty="0">
                <a:solidFill>
                  <a:schemeClr val="tx2"/>
                </a:solidFill>
                <a:effectLst/>
              </a:rPr>
              <a:t>International Metastatic RCC Database Consortium; TKI, tyrosine kinase inhibitor</a:t>
            </a:r>
            <a:endParaRPr lang="en-GB" b="0" i="0" dirty="0">
              <a:solidFill>
                <a:schemeClr val="tx2"/>
              </a:solidFill>
              <a:effectLst/>
            </a:endParaRPr>
          </a:p>
          <a:p>
            <a:r>
              <a:rPr lang="en-GB" sz="1200" b="0" i="0" dirty="0">
                <a:solidFill>
                  <a:schemeClr val="tx2"/>
                </a:solidFill>
                <a:effectLst/>
              </a:rPr>
              <a:t>Motzer R, et al. J Clin </a:t>
            </a:r>
            <a:r>
              <a:rPr lang="en-GB" sz="1200" dirty="0">
                <a:solidFill>
                  <a:schemeClr val="tx2"/>
                </a:solidFill>
              </a:rPr>
              <a:t>Oncol 2023;41 (</a:t>
            </a:r>
            <a:r>
              <a:rPr lang="en-GB" sz="1200" b="0" i="0" dirty="0">
                <a:solidFill>
                  <a:schemeClr val="tx2"/>
                </a:solidFill>
                <a:effectLst/>
              </a:rPr>
              <a:t>suppl 16</a:t>
            </a:r>
            <a:r>
              <a:rPr lang="en-GB" sz="1200" b="0" i="0" dirty="0">
                <a:solidFill>
                  <a:srgbClr val="0000FF"/>
                </a:solidFill>
                <a:effectLst/>
              </a:rPr>
              <a:t>)</a:t>
            </a:r>
            <a:r>
              <a:rPr lang="en-GB" sz="1200" dirty="0">
                <a:solidFill>
                  <a:srgbClr val="0000FF"/>
                </a:solidFill>
              </a:rPr>
              <a:t>:</a:t>
            </a:r>
            <a:r>
              <a:rPr lang="en-GB" sz="1200" b="0" i="0" dirty="0">
                <a:solidFill>
                  <a:schemeClr val="tx2"/>
                </a:solidFill>
                <a:effectLst/>
              </a:rPr>
              <a:t> abstr 4502</a:t>
            </a:r>
            <a:r>
              <a:rPr lang="en-GB" sz="1200" dirty="0">
                <a:solidFill>
                  <a:schemeClr val="tx2"/>
                </a:solidFill>
              </a:rPr>
              <a:t> </a:t>
            </a:r>
            <a:r>
              <a:rPr lang="en-GB" sz="1200" b="0" i="0" dirty="0">
                <a:solidFill>
                  <a:schemeClr val="tx2"/>
                </a:solidFill>
                <a:effectLst/>
              </a:rPr>
              <a:t>(ASCO 2023, oral presentation)</a:t>
            </a:r>
            <a:endParaRPr lang="en-GB" dirty="0">
              <a:solidFill>
                <a:schemeClr val="tx2"/>
              </a:solidFill>
            </a:endParaRP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a:prstGeom prst="rect">
            <a:avLst/>
          </a:prstGeom>
        </p:spPr>
        <p:txBody>
          <a:bodyPr/>
          <a:lstStyle/>
          <a:p>
            <a:fld id="{FCE43C0F-8A7B-3A4B-9DB5-B3472E36E833}" type="slidenum">
              <a:rPr lang="en-GB" smtClean="0"/>
              <a:pPr/>
              <a:t>22</a:t>
            </a:fld>
            <a:endParaRPr lang="en-GB" dirty="0"/>
          </a:p>
        </p:txBody>
      </p:sp>
      <p:sp>
        <p:nvSpPr>
          <p:cNvPr id="5" name="TextBox 4">
            <a:extLst>
              <a:ext uri="{FF2B5EF4-FFF2-40B4-BE49-F238E27FC236}">
                <a16:creationId xmlns:a16="http://schemas.microsoft.com/office/drawing/2014/main" id="{E3A362E2-FED2-BB4C-EE5A-7F00B05160DA}"/>
              </a:ext>
            </a:extLst>
          </p:cNvPr>
          <p:cNvSpPr txBox="1"/>
          <p:nvPr/>
        </p:nvSpPr>
        <p:spPr>
          <a:xfrm>
            <a:off x="1199456" y="4223261"/>
            <a:ext cx="9409046" cy="1526160"/>
          </a:xfrm>
          <a:prstGeom prst="rect">
            <a:avLst/>
          </a:prstGeom>
          <a:solidFill>
            <a:schemeClr val="bg1"/>
          </a:solidFill>
          <a:ln w="28575">
            <a:solidFill>
              <a:schemeClr val="accent1"/>
            </a:solidFill>
          </a:ln>
        </p:spPr>
        <p:txBody>
          <a:bodyPr wrap="square" lIns="288000" tIns="108000" rIns="288000" bIns="108000" rtlCol="0">
            <a:spAutoFit/>
          </a:bodyPr>
          <a:lstStyle/>
          <a:p>
            <a:pPr>
              <a:spcBef>
                <a:spcPts val="600"/>
              </a:spcBef>
            </a:pPr>
            <a:r>
              <a:rPr lang="en-GB" sz="2000" b="1" u="sng" dirty="0">
                <a:solidFill>
                  <a:schemeClr val="accent1"/>
                </a:solidFill>
                <a:latin typeface="Arial" panose="020B0604020202020204" pitchFamily="34" charset="0"/>
                <a:ea typeface="Aileron" charset="0"/>
                <a:cs typeface="Arial" panose="020B0604020202020204" pitchFamily="34" charset="0"/>
              </a:rPr>
              <a:t>Clinical Perspective</a:t>
            </a:r>
          </a:p>
          <a:p>
            <a:pPr marL="342900" indent="-342900">
              <a:spcBef>
                <a:spcPts val="600"/>
              </a:spcBef>
              <a:buClr>
                <a:schemeClr val="accent1"/>
              </a:buClr>
              <a:buFont typeface="Arial" panose="020B0604020202020204" pitchFamily="34" charset="0"/>
              <a:buChar char="•"/>
            </a:pPr>
            <a:r>
              <a:rPr lang="en-GB" sz="2000" b="1" dirty="0">
                <a:solidFill>
                  <a:schemeClr val="tx2"/>
                </a:solidFill>
                <a:latin typeface="Arial" panose="020B0604020202020204" pitchFamily="34" charset="0"/>
                <a:cs typeface="Arial" panose="020B0604020202020204" pitchFamily="34" charset="0"/>
              </a:rPr>
              <a:t>Long-term follow up data re-confirms current clinical practice of frontline combination immunotherapy/TKI for IDMC intermediate/poor risk patients</a:t>
            </a:r>
          </a:p>
        </p:txBody>
      </p:sp>
    </p:spTree>
    <p:extLst>
      <p:ext uri="{BB962C8B-B14F-4D97-AF65-F5344CB8AC3E}">
        <p14:creationId xmlns:p14="http://schemas.microsoft.com/office/powerpoint/2010/main" val="227606527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3EE3B942-305F-9E45-8EBF-1C0D621780DE}"/>
              </a:ext>
            </a:extLst>
          </p:cNvPr>
          <p:cNvPicPr>
            <a:picLocks noChangeAspect="1"/>
          </p:cNvPicPr>
          <p:nvPr/>
        </p:nvPicPr>
        <p:blipFill rotWithShape="1">
          <a:blip r:embed="rId4"/>
          <a:srcRect l="1017" r="3425"/>
          <a:stretch/>
        </p:blipFill>
        <p:spPr>
          <a:xfrm>
            <a:off x="338534" y="4672831"/>
            <a:ext cx="1780806" cy="722140"/>
          </a:xfrm>
          <a:prstGeom prst="rect">
            <a:avLst/>
          </a:prstGeom>
        </p:spPr>
      </p:pic>
    </p:spTree>
    <p:extLst>
      <p:ext uri="{BB962C8B-B14F-4D97-AF65-F5344CB8AC3E}">
        <p14:creationId xmlns:p14="http://schemas.microsoft.com/office/powerpoint/2010/main" val="5920509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10">
            <a:extLst>
              <a:ext uri="{FF2B5EF4-FFF2-40B4-BE49-F238E27FC236}">
                <a16:creationId xmlns:a16="http://schemas.microsoft.com/office/drawing/2014/main" id="{50A8DF8F-A965-254A-A13D-3C88670E2FBF}"/>
              </a:ext>
            </a:extLst>
          </p:cNvPr>
          <p:cNvSpPr>
            <a:spLocks noGrp="1"/>
          </p:cNvSpPr>
          <p:nvPr>
            <p:ph sz="quarter" idx="12"/>
          </p:nvPr>
        </p:nvSpPr>
        <p:spPr>
          <a:xfrm>
            <a:off x="620184" y="1329343"/>
            <a:ext cx="10963200" cy="4707919"/>
          </a:xfrm>
        </p:spPr>
        <p:txBody>
          <a:bodyPr>
            <a:normAutofit fontScale="92500" lnSpcReduction="20000"/>
          </a:bodyPr>
          <a:lstStyle/>
          <a:p>
            <a:pPr marL="0" indent="0">
              <a:lnSpc>
                <a:spcPct val="120000"/>
              </a:lnSpc>
              <a:spcBef>
                <a:spcPts val="600"/>
              </a:spcBef>
              <a:buNone/>
            </a:pPr>
            <a:r>
              <a:rPr lang="en-GB" altLang="en-US" b="1" dirty="0">
                <a:latin typeface="Arial" panose="020B0604020202020204" pitchFamily="34" charset="0"/>
              </a:rPr>
              <a:t>This programme is developed by GU CONNECT, </a:t>
            </a:r>
            <a:br>
              <a:rPr lang="en-GB" altLang="en-US" b="1" dirty="0">
                <a:latin typeface="Arial" panose="020B0604020202020204" pitchFamily="34" charset="0"/>
              </a:rPr>
            </a:br>
            <a:r>
              <a:rPr lang="en-GB" altLang="en-US" b="1" dirty="0">
                <a:latin typeface="Arial" panose="020B0604020202020204" pitchFamily="34" charset="0"/>
              </a:rPr>
              <a:t>an international group of experts in the field of </a:t>
            </a:r>
            <a:br>
              <a:rPr lang="en-GB" altLang="en-US" b="1" dirty="0">
                <a:latin typeface="Arial" panose="020B0604020202020204" pitchFamily="34" charset="0"/>
              </a:rPr>
            </a:br>
            <a:r>
              <a:rPr lang="en-GB" b="1" dirty="0"/>
              <a:t>genitourinary oncology.</a:t>
            </a:r>
            <a:endParaRPr lang="en-GB" altLang="en-US" b="1" dirty="0">
              <a:latin typeface="Arial" panose="020B0604020202020204" pitchFamily="34" charset="0"/>
            </a:endParaRPr>
          </a:p>
          <a:p>
            <a:pPr marL="0" indent="0">
              <a:lnSpc>
                <a:spcPct val="120000"/>
              </a:lnSpc>
              <a:spcBef>
                <a:spcPts val="600"/>
              </a:spcBef>
              <a:buNone/>
            </a:pPr>
            <a:endParaRPr lang="en-GB" altLang="en-US" dirty="0">
              <a:latin typeface="Arial" panose="020B0604020202020204" pitchFamily="34" charset="0"/>
            </a:endParaRPr>
          </a:p>
          <a:p>
            <a:pPr marL="0" indent="0">
              <a:spcBef>
                <a:spcPts val="600"/>
              </a:spcBef>
              <a:buNone/>
            </a:pPr>
            <a:r>
              <a:rPr lang="en-GB" b="1" dirty="0">
                <a:solidFill>
                  <a:schemeClr val="accent1"/>
                </a:solidFill>
                <a:latin typeface="Arial" panose="020B0604020202020204" pitchFamily="34" charset="0"/>
              </a:rPr>
              <a:t>Acknowledgement and disclosures</a:t>
            </a:r>
            <a:endParaRPr lang="en-GB" altLang="en-US" b="1" dirty="0">
              <a:solidFill>
                <a:schemeClr val="accent1"/>
              </a:solidFill>
              <a:latin typeface="Arial" panose="020B0604020202020204" pitchFamily="34" charset="0"/>
            </a:endParaRPr>
          </a:p>
          <a:p>
            <a:pPr marL="0" indent="0">
              <a:buNone/>
            </a:pPr>
            <a:r>
              <a:rPr lang="en-GB" altLang="en-US" dirty="0">
                <a:latin typeface="Arial" panose="020B0604020202020204" pitchFamily="34" charset="0"/>
              </a:rPr>
              <a:t>This GU CONNECT programme is supported through an independent educational grant from </a:t>
            </a:r>
            <a:r>
              <a:rPr lang="en-GB" dirty="0"/>
              <a:t>Eisai Europe Limited</a:t>
            </a:r>
            <a:r>
              <a:rPr lang="en-GB" altLang="en-US" dirty="0">
                <a:latin typeface="Arial" panose="020B0604020202020204" pitchFamily="34" charset="0"/>
              </a:rPr>
              <a:t>. The programme is therefore independent, the content is not influenced by the supporter and is under the sole responsibility of the experts.</a:t>
            </a:r>
            <a:endParaRPr lang="en-GB" dirty="0">
              <a:latin typeface="Arial" panose="020B0604020202020204" pitchFamily="34" charset="0"/>
            </a:endParaRPr>
          </a:p>
          <a:p>
            <a:pPr marL="0" indent="0">
              <a:buNone/>
            </a:pPr>
            <a:r>
              <a:rPr lang="en-GB" b="1" dirty="0">
                <a:latin typeface="Arial" panose="020B0604020202020204" pitchFamily="34" charset="0"/>
              </a:rPr>
              <a:t>Please note:</a:t>
            </a:r>
            <a:r>
              <a:rPr lang="en-GB" dirty="0">
                <a:latin typeface="Arial" panose="020B0604020202020204" pitchFamily="34" charset="0"/>
              </a:rPr>
              <a:t> The views expressed within this programme are the personal opinions of the experts. They do not necessarily represent the views of the experts’ institutions, or the rest of the GU CONNECT group.</a:t>
            </a:r>
          </a:p>
          <a:p>
            <a:pPr marL="0" indent="0">
              <a:buNone/>
            </a:pPr>
            <a:r>
              <a:rPr lang="en-GB" dirty="0">
                <a:latin typeface="Arial" panose="020B0604020202020204" pitchFamily="34" charset="0"/>
              </a:rPr>
              <a:t>Expert Disclaimers:</a:t>
            </a:r>
          </a:p>
          <a:p>
            <a:r>
              <a:rPr lang="en-GB" b="1" dirty="0">
                <a:solidFill>
                  <a:srgbClr val="C6573B"/>
                </a:solidFill>
                <a:latin typeface="Arial" panose="020B0604020202020204" pitchFamily="34" charset="0"/>
              </a:rPr>
              <a:t>Prof. Thomas Powles </a:t>
            </a:r>
            <a:r>
              <a:rPr lang="en-GB" dirty="0">
                <a:latin typeface="Arial" panose="020B0604020202020204" pitchFamily="34" charset="0"/>
              </a:rPr>
              <a:t>has received financial support/sponsorship for research support, consultation, or speaker fees from the following companies: Astellas, AstraZeneca, BMS, Eisai, Exelixis, Incyte, Ipsen, Johnson &amp; Johnson, Mashup Ltd, Merck Serono, MSD, Novartis, Pfizer, Roche, Seattle Genetics</a:t>
            </a:r>
            <a:endParaRPr lang="en-GB" dirty="0">
              <a:highlight>
                <a:srgbClr val="FFFF00"/>
              </a:highlight>
              <a:latin typeface="Arial" panose="020B0604020202020204" pitchFamily="34" charset="0"/>
            </a:endParaRPr>
          </a:p>
        </p:txBody>
      </p:sp>
      <p:sp>
        <p:nvSpPr>
          <p:cNvPr id="4" name="Title 3">
            <a:extLst>
              <a:ext uri="{FF2B5EF4-FFF2-40B4-BE49-F238E27FC236}">
                <a16:creationId xmlns:a16="http://schemas.microsoft.com/office/drawing/2014/main" id="{0B0B539B-2B35-41E4-A3FE-C1C75548FA1B}"/>
              </a:ext>
            </a:extLst>
          </p:cNvPr>
          <p:cNvSpPr>
            <a:spLocks noGrp="1"/>
          </p:cNvSpPr>
          <p:nvPr>
            <p:ph type="title"/>
          </p:nvPr>
        </p:nvSpPr>
        <p:spPr/>
        <p:txBody>
          <a:bodyPr/>
          <a:lstStyle/>
          <a:p>
            <a:r>
              <a:rPr lang="en-GB" dirty="0">
                <a:latin typeface="Arial" panose="020B0604020202020204" pitchFamily="34" charset="0"/>
              </a:rPr>
              <a:t>Developed by GU COnnect</a:t>
            </a:r>
          </a:p>
        </p:txBody>
      </p:sp>
      <p:sp>
        <p:nvSpPr>
          <p:cNvPr id="7" name="TextBox 6">
            <a:extLst>
              <a:ext uri="{FF2B5EF4-FFF2-40B4-BE49-F238E27FC236}">
                <a16:creationId xmlns:a16="http://schemas.microsoft.com/office/drawing/2014/main" id="{94C7B53F-C89D-92EF-A4EC-981B3F5A80F8}"/>
              </a:ext>
            </a:extLst>
          </p:cNvPr>
          <p:cNvSpPr txBox="1"/>
          <p:nvPr/>
        </p:nvSpPr>
        <p:spPr>
          <a:xfrm>
            <a:off x="-10510" y="-1513490"/>
            <a:ext cx="184731" cy="461665"/>
          </a:xfrm>
          <a:prstGeom prst="rect">
            <a:avLst/>
          </a:prstGeom>
          <a:noFill/>
        </p:spPr>
        <p:txBody>
          <a:bodyPr wrap="none" rtlCol="0">
            <a:spAutoFit/>
          </a:bodyPr>
          <a:lstStyle/>
          <a:p>
            <a:endParaRPr lang="en-GB" sz="2400" dirty="0">
              <a:solidFill>
                <a:srgbClr val="505050"/>
              </a:solidFill>
              <a:latin typeface="Aileron" charset="0"/>
              <a:ea typeface="Aileron" charset="0"/>
              <a:cs typeface="Aileron" charset="0"/>
            </a:endParaRPr>
          </a:p>
        </p:txBody>
      </p:sp>
      <p:pic>
        <p:nvPicPr>
          <p:cNvPr id="9" name="Picture 8">
            <a:hlinkClick r:id="rId3"/>
            <a:extLst>
              <a:ext uri="{FF2B5EF4-FFF2-40B4-BE49-F238E27FC236}">
                <a16:creationId xmlns:a16="http://schemas.microsoft.com/office/drawing/2014/main" id="{F27B3BA9-2B49-B246-92A4-D673FE7ABBAC}"/>
              </a:ext>
            </a:extLst>
          </p:cNvPr>
          <p:cNvPicPr>
            <a:picLocks noChangeAspect="1"/>
          </p:cNvPicPr>
          <p:nvPr/>
        </p:nvPicPr>
        <p:blipFill rotWithShape="1">
          <a:blip r:embed="rId4"/>
          <a:srcRect l="1017" r="3425"/>
          <a:stretch/>
        </p:blipFill>
        <p:spPr>
          <a:xfrm>
            <a:off x="7380000" y="1213200"/>
            <a:ext cx="2500243" cy="1013881"/>
          </a:xfrm>
          <a:prstGeom prst="rect">
            <a:avLst/>
          </a:prstGeom>
        </p:spPr>
      </p:pic>
      <p:sp>
        <p:nvSpPr>
          <p:cNvPr id="2" name="Slide Number Placeholder 1">
            <a:extLst>
              <a:ext uri="{FF2B5EF4-FFF2-40B4-BE49-F238E27FC236}">
                <a16:creationId xmlns:a16="http://schemas.microsoft.com/office/drawing/2014/main" id="{540EA3DA-3AD6-D5BC-D62A-2B30B5D20C25}"/>
              </a:ext>
            </a:extLst>
          </p:cNvPr>
          <p:cNvSpPr>
            <a:spLocks noGrp="1"/>
          </p:cNvSpPr>
          <p:nvPr>
            <p:ph type="sldNum" sz="quarter" idx="4"/>
          </p:nvPr>
        </p:nvSpPr>
        <p:spPr/>
        <p:txBody>
          <a:bodyPr/>
          <a:lstStyle/>
          <a:p>
            <a:fld id="{FCE43C0F-8A7B-3A4B-9DB5-B3472E36E833}" type="slidenum">
              <a:rPr lang="en-GB" smtClean="0"/>
              <a:pPr/>
              <a:t>3</a:t>
            </a:fld>
            <a:endParaRPr lang="en-GB" dirty="0"/>
          </a:p>
        </p:txBody>
      </p:sp>
    </p:spTree>
    <p:extLst>
      <p:ext uri="{BB962C8B-B14F-4D97-AF65-F5344CB8AC3E}">
        <p14:creationId xmlns:p14="http://schemas.microsoft.com/office/powerpoint/2010/main" val="143538297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0FADE4-735A-D3BD-A516-EE936378B3CE}"/>
              </a:ext>
            </a:extLst>
          </p:cNvPr>
          <p:cNvSpPr>
            <a:spLocks noGrp="1"/>
          </p:cNvSpPr>
          <p:nvPr>
            <p:ph sz="quarter" idx="12"/>
          </p:nvPr>
        </p:nvSpPr>
        <p:spPr/>
        <p:txBody>
          <a:bodyPr/>
          <a:lstStyle/>
          <a:p>
            <a:pPr marL="342900" lvl="0" indent="-342900">
              <a:lnSpc>
                <a:spcPct val="107000"/>
              </a:lnSpc>
              <a:spcAft>
                <a:spcPts val="800"/>
              </a:spcAft>
              <a:buFont typeface="Arial" panose="020B0604020202020204" pitchFamily="34" charset="0"/>
              <a:buChar char="•"/>
              <a:tabLst>
                <a:tab pos="457200" algn="l"/>
              </a:tabLst>
            </a:pPr>
            <a:r>
              <a:rPr lang="en-GB" sz="1800" b="1" kern="100" dirty="0">
                <a:solidFill>
                  <a:schemeClr val="accent1"/>
                </a:solidFill>
                <a:effectLst/>
                <a:ea typeface="Calibri" panose="020F0502020204030204" pitchFamily="34" charset="0"/>
              </a:rPr>
              <a:t>CONTACT-03: </a:t>
            </a:r>
            <a:r>
              <a:rPr lang="en-GB" sz="1800" kern="100" dirty="0">
                <a:effectLst/>
                <a:ea typeface="Calibri" panose="020F0502020204030204" pitchFamily="34" charset="0"/>
              </a:rPr>
              <a:t>For patients with mRCC, adding the atezolizumab to cabozantinib did not improve clinical outcomes compared with treatment with cabozantinib alone and higher toxicities were also observed in the combination arm</a:t>
            </a:r>
          </a:p>
          <a:p>
            <a:pPr marL="342900" lvl="0" indent="-342900">
              <a:lnSpc>
                <a:spcPct val="107000"/>
              </a:lnSpc>
              <a:spcAft>
                <a:spcPts val="800"/>
              </a:spcAft>
              <a:buFont typeface="Arial" panose="020B0604020202020204" pitchFamily="34" charset="0"/>
              <a:buChar char="•"/>
              <a:tabLst>
                <a:tab pos="457200" algn="l"/>
              </a:tabLst>
            </a:pPr>
            <a:r>
              <a:rPr lang="en-GB" sz="1800" b="1" kern="100" dirty="0">
                <a:solidFill>
                  <a:schemeClr val="accent1"/>
                </a:solidFill>
                <a:effectLst/>
                <a:ea typeface="Calibri" panose="020F0502020204030204" pitchFamily="34" charset="0"/>
              </a:rPr>
              <a:t>KEYNOTE-426: </a:t>
            </a:r>
            <a:r>
              <a:rPr lang="en-GB" sz="1800" kern="100" dirty="0">
                <a:effectLst/>
                <a:ea typeface="Calibri" panose="020F0502020204030204" pitchFamily="34" charset="0"/>
              </a:rPr>
              <a:t>Pembrolizumab + axitinib continued to demonstrate improved OS, PFS, and ORR versus sunitinib for patients with previously untreated clear cell RCC and no new safety signals were observed</a:t>
            </a:r>
          </a:p>
          <a:p>
            <a:pPr marL="342900" lvl="0" indent="-342900">
              <a:lnSpc>
                <a:spcPct val="107000"/>
              </a:lnSpc>
              <a:spcAft>
                <a:spcPts val="800"/>
              </a:spcAft>
              <a:buFont typeface="Arial" panose="020B0604020202020204" pitchFamily="34" charset="0"/>
              <a:buChar char="•"/>
              <a:tabLst>
                <a:tab pos="457200" algn="l"/>
              </a:tabLst>
            </a:pPr>
            <a:r>
              <a:rPr lang="en-GB" sz="1800" b="1" kern="100" dirty="0">
                <a:solidFill>
                  <a:schemeClr val="accent1"/>
                </a:solidFill>
                <a:effectLst/>
                <a:ea typeface="Calibri" panose="020F0502020204030204" pitchFamily="34" charset="0"/>
              </a:rPr>
              <a:t>CLEAR: </a:t>
            </a:r>
            <a:r>
              <a:rPr lang="en-GB" sz="1800" kern="100" dirty="0">
                <a:effectLst/>
                <a:ea typeface="Calibri" panose="020F0502020204030204" pitchFamily="34" charset="0"/>
              </a:rPr>
              <a:t>The combination of lenvatinib plus pembrolizumab remains superior to sunitinib on clinical outcomes as first-line treatment for advanced renal cell carcinoma after 4-years follow-up with no new safety signals detected</a:t>
            </a:r>
          </a:p>
          <a:p>
            <a:pPr marL="342900" lvl="0" indent="-342900">
              <a:lnSpc>
                <a:spcPct val="107000"/>
              </a:lnSpc>
              <a:spcAft>
                <a:spcPts val="800"/>
              </a:spcAft>
              <a:buFont typeface="Arial" panose="020B0604020202020204" pitchFamily="34" charset="0"/>
              <a:buChar char="•"/>
              <a:tabLst>
                <a:tab pos="457200" algn="l"/>
              </a:tabLst>
            </a:pPr>
            <a:r>
              <a:rPr lang="en-GB" sz="1800" kern="100" dirty="0">
                <a:effectLst/>
                <a:ea typeface="Calibri" panose="020F0502020204030204" pitchFamily="34" charset="0"/>
              </a:rPr>
              <a:t>Long-term follow up data from KEYNOTE-426 and the CLEAR trial re-confirms current clinical practice of frontline combination immunotherapy/TKI for IDMC intermediate/poor risk patients</a:t>
            </a:r>
          </a:p>
          <a:p>
            <a:endParaRPr lang="en-GB" dirty="0"/>
          </a:p>
        </p:txBody>
      </p:sp>
      <p:sp>
        <p:nvSpPr>
          <p:cNvPr id="3" name="Title 2">
            <a:extLst>
              <a:ext uri="{FF2B5EF4-FFF2-40B4-BE49-F238E27FC236}">
                <a16:creationId xmlns:a16="http://schemas.microsoft.com/office/drawing/2014/main" id="{56E68B9F-C4CF-A0EB-F439-3DC4F172DB82}"/>
              </a:ext>
            </a:extLst>
          </p:cNvPr>
          <p:cNvSpPr>
            <a:spLocks noGrp="1"/>
          </p:cNvSpPr>
          <p:nvPr>
            <p:ph type="title"/>
          </p:nvPr>
        </p:nvSpPr>
        <p:spPr/>
        <p:txBody>
          <a:bodyPr/>
          <a:lstStyle/>
          <a:p>
            <a:r>
              <a:rPr lang="en-GB" dirty="0"/>
              <a:t>Clinical takeaways</a:t>
            </a:r>
          </a:p>
        </p:txBody>
      </p:sp>
      <p:sp>
        <p:nvSpPr>
          <p:cNvPr id="4" name="Content Placeholder 3">
            <a:extLst>
              <a:ext uri="{FF2B5EF4-FFF2-40B4-BE49-F238E27FC236}">
                <a16:creationId xmlns:a16="http://schemas.microsoft.com/office/drawing/2014/main" id="{4C6CD121-0460-1E4A-52AE-B64BD6DA3767}"/>
              </a:ext>
            </a:extLst>
          </p:cNvPr>
          <p:cNvSpPr>
            <a:spLocks noGrp="1"/>
          </p:cNvSpPr>
          <p:nvPr>
            <p:ph sz="quarter" idx="15"/>
          </p:nvPr>
        </p:nvSpPr>
        <p:spPr/>
        <p:txBody>
          <a:bodyPr/>
          <a:lstStyle/>
          <a:p>
            <a:r>
              <a:rPr lang="en-GB" dirty="0"/>
              <a:t>IDMC, </a:t>
            </a:r>
            <a:r>
              <a:rPr lang="en-GB" dirty="0">
                <a:solidFill>
                  <a:schemeClr val="tx2"/>
                </a:solidFill>
              </a:rPr>
              <a:t>International Metastatic RCC Database Consortium; </a:t>
            </a:r>
            <a:r>
              <a:rPr lang="en-GB" dirty="0"/>
              <a:t>(m)RCC, (metastatic) renal cell carcinoma; ORR, objective response rate; OS, overall survival; PFS, progression-free survival; TKI, tyrosine kinase inhibitor</a:t>
            </a:r>
          </a:p>
        </p:txBody>
      </p:sp>
      <p:sp>
        <p:nvSpPr>
          <p:cNvPr id="5" name="Slide Number Placeholder 4">
            <a:extLst>
              <a:ext uri="{FF2B5EF4-FFF2-40B4-BE49-F238E27FC236}">
                <a16:creationId xmlns:a16="http://schemas.microsoft.com/office/drawing/2014/main" id="{13871A03-8035-C1EE-9560-AE0D7871B517}"/>
              </a:ext>
            </a:extLst>
          </p:cNvPr>
          <p:cNvSpPr>
            <a:spLocks noGrp="1"/>
          </p:cNvSpPr>
          <p:nvPr>
            <p:ph type="sldNum" sz="quarter" idx="4"/>
          </p:nvPr>
        </p:nvSpPr>
        <p:spPr/>
        <p:txBody>
          <a:bodyPr/>
          <a:lstStyle/>
          <a:p>
            <a:fld id="{FCE43C0F-8A7B-3A4B-9DB5-B3472E36E833}" type="slidenum">
              <a:rPr lang="en-GB" smtClean="0"/>
              <a:pPr/>
              <a:t>4</a:t>
            </a:fld>
            <a:endParaRPr lang="en-GB" dirty="0"/>
          </a:p>
        </p:txBody>
      </p:sp>
    </p:spTree>
    <p:extLst>
      <p:ext uri="{BB962C8B-B14F-4D97-AF65-F5344CB8AC3E}">
        <p14:creationId xmlns:p14="http://schemas.microsoft.com/office/powerpoint/2010/main" val="13884694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EB5E76-AF9F-22DF-BED9-F513443ACB22}"/>
              </a:ext>
            </a:extLst>
          </p:cNvPr>
          <p:cNvSpPr>
            <a:spLocks noGrp="1"/>
          </p:cNvSpPr>
          <p:nvPr>
            <p:ph sz="quarter" idx="12"/>
          </p:nvPr>
        </p:nvSpPr>
        <p:spPr/>
        <p:txBody>
          <a:bodyPr/>
          <a:lstStyle/>
          <a:p>
            <a:r>
              <a:rPr lang="en-GB" sz="2000" b="0" cap="none" spc="0" dirty="0">
                <a:solidFill>
                  <a:schemeClr val="tx2"/>
                </a:solidFill>
                <a:latin typeface="Arial" panose="020B0604020202020204" pitchFamily="34" charset="0"/>
                <a:ea typeface="PT Sans" charset="-52"/>
                <a:cs typeface="Arial" panose="020B0604020202020204" pitchFamily="34" charset="0"/>
              </a:rPr>
              <a:t>Help physicians translate the latest Renal cell carcinoma data from ASCO 2023 into clinical practice</a:t>
            </a:r>
          </a:p>
          <a:p>
            <a:endParaRPr lang="en-GB" dirty="0"/>
          </a:p>
        </p:txBody>
      </p:sp>
      <p:sp>
        <p:nvSpPr>
          <p:cNvPr id="3" name="Title 2">
            <a:extLst>
              <a:ext uri="{FF2B5EF4-FFF2-40B4-BE49-F238E27FC236}">
                <a16:creationId xmlns:a16="http://schemas.microsoft.com/office/drawing/2014/main" id="{132D1A28-0112-BA38-D8B2-34CBB6A9CB8A}"/>
              </a:ext>
            </a:extLst>
          </p:cNvPr>
          <p:cNvSpPr>
            <a:spLocks noGrp="1"/>
          </p:cNvSpPr>
          <p:nvPr>
            <p:ph type="title"/>
          </p:nvPr>
        </p:nvSpPr>
        <p:spPr/>
        <p:txBody>
          <a:bodyPr/>
          <a:lstStyle/>
          <a:p>
            <a:r>
              <a:rPr lang="en-GB" dirty="0"/>
              <a:t>Educational objectives</a:t>
            </a:r>
          </a:p>
        </p:txBody>
      </p:sp>
      <p:sp>
        <p:nvSpPr>
          <p:cNvPr id="5" name="Slide Number Placeholder 4">
            <a:extLst>
              <a:ext uri="{FF2B5EF4-FFF2-40B4-BE49-F238E27FC236}">
                <a16:creationId xmlns:a16="http://schemas.microsoft.com/office/drawing/2014/main" id="{DD3ADE44-4EAA-06CE-A4B2-477BCFDE396F}"/>
              </a:ext>
            </a:extLst>
          </p:cNvPr>
          <p:cNvSpPr>
            <a:spLocks noGrp="1"/>
          </p:cNvSpPr>
          <p:nvPr>
            <p:ph type="sldNum" sz="quarter" idx="4"/>
          </p:nvPr>
        </p:nvSpPr>
        <p:spPr/>
        <p:txBody>
          <a:bodyPr/>
          <a:lstStyle/>
          <a:p>
            <a:fld id="{FCE43C0F-8A7B-3A4B-9DB5-B3472E36E833}" type="slidenum">
              <a:rPr lang="en-GB" smtClean="0"/>
              <a:pPr/>
              <a:t>5</a:t>
            </a:fld>
            <a:endParaRPr lang="en-GB" dirty="0"/>
          </a:p>
        </p:txBody>
      </p:sp>
    </p:spTree>
    <p:extLst>
      <p:ext uri="{BB962C8B-B14F-4D97-AF65-F5344CB8AC3E}">
        <p14:creationId xmlns:p14="http://schemas.microsoft.com/office/powerpoint/2010/main" val="393747710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BDE853-5D10-FB8B-2E11-FA86B35AD6C0}"/>
              </a:ext>
            </a:extLst>
          </p:cNvPr>
          <p:cNvSpPr>
            <a:spLocks noGrp="1"/>
          </p:cNvSpPr>
          <p:nvPr>
            <p:ph type="sldNum" sz="quarter" idx="4"/>
          </p:nvPr>
        </p:nvSpPr>
        <p:spPr/>
        <p:txBody>
          <a:bodyPr/>
          <a:lstStyle/>
          <a:p>
            <a:fld id="{FCE43C0F-8A7B-3A4B-9DB5-B3472E36E833}" type="slidenum">
              <a:rPr lang="en-GB" smtClean="0"/>
              <a:pPr/>
              <a:t>6</a:t>
            </a:fld>
            <a:endParaRPr lang="en-GB" dirty="0"/>
          </a:p>
        </p:txBody>
      </p:sp>
      <p:sp>
        <p:nvSpPr>
          <p:cNvPr id="6" name="Title 5">
            <a:extLst>
              <a:ext uri="{FF2B5EF4-FFF2-40B4-BE49-F238E27FC236}">
                <a16:creationId xmlns:a16="http://schemas.microsoft.com/office/drawing/2014/main" id="{35C9C9C5-D7D1-5FB5-D477-860D13823851}"/>
              </a:ext>
            </a:extLst>
          </p:cNvPr>
          <p:cNvSpPr>
            <a:spLocks noGrp="1"/>
          </p:cNvSpPr>
          <p:nvPr>
            <p:ph type="title"/>
          </p:nvPr>
        </p:nvSpPr>
        <p:spPr/>
        <p:txBody>
          <a:bodyPr>
            <a:normAutofit fontScale="90000"/>
          </a:bodyPr>
          <a:lstStyle/>
          <a:p>
            <a:br>
              <a:rPr lang="en-GB" sz="1800" kern="100" dirty="0">
                <a:effectLst/>
                <a:ea typeface="Calibri" panose="020F0502020204030204" pitchFamily="34" charset="0"/>
              </a:rPr>
            </a:br>
            <a:r>
              <a:rPr lang="en-GB" kern="100" dirty="0">
                <a:ea typeface="Calibri" panose="020F0502020204030204" pitchFamily="34" charset="0"/>
              </a:rPr>
              <a:t>Efficacy and safety of atezolizumab plus cabozantinib vs cabozantinib alone after progression with prior ICI treatment in </a:t>
            </a:r>
            <a:r>
              <a:rPr lang="en-GB" kern="100" cap="none" dirty="0">
                <a:ea typeface="Calibri" panose="020F0502020204030204" pitchFamily="34" charset="0"/>
              </a:rPr>
              <a:t>m</a:t>
            </a:r>
            <a:r>
              <a:rPr lang="en-GB" kern="100" dirty="0">
                <a:ea typeface="Calibri" panose="020F0502020204030204" pitchFamily="34" charset="0"/>
              </a:rPr>
              <a:t>RCC: Primary PFS analysis from the phase 3, randomiSed, </a:t>
            </a:r>
            <a:br>
              <a:rPr lang="en-GB" kern="100" dirty="0">
                <a:ea typeface="Calibri" panose="020F0502020204030204" pitchFamily="34" charset="0"/>
              </a:rPr>
            </a:br>
            <a:r>
              <a:rPr lang="en-GB" kern="100" dirty="0">
                <a:ea typeface="Calibri" panose="020F0502020204030204" pitchFamily="34" charset="0"/>
              </a:rPr>
              <a:t>open-label CONTACT-03 study</a:t>
            </a:r>
            <a:endParaRPr lang="en-GB" dirty="0"/>
          </a:p>
        </p:txBody>
      </p:sp>
      <p:sp>
        <p:nvSpPr>
          <p:cNvPr id="7" name="Subtitle 6">
            <a:extLst>
              <a:ext uri="{FF2B5EF4-FFF2-40B4-BE49-F238E27FC236}">
                <a16:creationId xmlns:a16="http://schemas.microsoft.com/office/drawing/2014/main" id="{8E430D2C-AD48-6F06-C10F-6B77654C6113}"/>
              </a:ext>
            </a:extLst>
          </p:cNvPr>
          <p:cNvSpPr>
            <a:spLocks noGrp="1"/>
          </p:cNvSpPr>
          <p:nvPr>
            <p:ph type="subTitle" idx="1"/>
          </p:nvPr>
        </p:nvSpPr>
        <p:spPr/>
        <p:txBody>
          <a:bodyPr/>
          <a:lstStyle/>
          <a:p>
            <a:r>
              <a:rPr lang="en-GB" sz="2400" b="1" kern="100" dirty="0">
                <a:effectLst/>
                <a:ea typeface="Calibri" panose="020F0502020204030204" pitchFamily="34" charset="0"/>
              </a:rPr>
              <a:t>Choueiri T, et al. </a:t>
            </a:r>
            <a:r>
              <a:rPr lang="en-GB" sz="2400" b="1" kern="100" dirty="0">
                <a:ea typeface="Calibri" panose="020F0502020204030204" pitchFamily="34" charset="0"/>
              </a:rPr>
              <a:t>ASCO 2023. Abstract #LBA4500</a:t>
            </a:r>
            <a:endParaRPr lang="en-GB" sz="2400" b="1" kern="100" dirty="0">
              <a:effectLst/>
              <a:ea typeface="Calibri" panose="020F0502020204030204" pitchFamily="34" charset="0"/>
            </a:endParaRPr>
          </a:p>
          <a:p>
            <a:endParaRPr lang="en-GB" sz="1800" kern="100" dirty="0">
              <a:effectLst/>
              <a:ea typeface="Calibri" panose="020F0502020204030204" pitchFamily="34" charset="0"/>
            </a:endParaRPr>
          </a:p>
        </p:txBody>
      </p:sp>
      <p:sp>
        <p:nvSpPr>
          <p:cNvPr id="8" name="Content Placeholder 7">
            <a:extLst>
              <a:ext uri="{FF2B5EF4-FFF2-40B4-BE49-F238E27FC236}">
                <a16:creationId xmlns:a16="http://schemas.microsoft.com/office/drawing/2014/main" id="{0CAEFE84-FFE8-F21C-5E84-D0F1F85C5E74}"/>
              </a:ext>
            </a:extLst>
          </p:cNvPr>
          <p:cNvSpPr>
            <a:spLocks noGrp="1"/>
          </p:cNvSpPr>
          <p:nvPr>
            <p:ph sz="quarter" idx="15"/>
          </p:nvPr>
        </p:nvSpPr>
        <p:spPr/>
        <p:txBody>
          <a:bodyPr/>
          <a:lstStyle/>
          <a:p>
            <a:r>
              <a:rPr lang="en-GB" dirty="0"/>
              <a:t>ICI, immune checkpoint inhibitor; PFS, progression-free survival; mRCC, metastatic renal cell carcinoma</a:t>
            </a:r>
          </a:p>
        </p:txBody>
      </p:sp>
    </p:spTree>
    <p:extLst>
      <p:ext uri="{BB962C8B-B14F-4D97-AF65-F5344CB8AC3E}">
        <p14:creationId xmlns:p14="http://schemas.microsoft.com/office/powerpoint/2010/main" val="254943775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C3EEC-7BE9-CEF0-E86B-2726096E624D}"/>
              </a:ext>
            </a:extLst>
          </p:cNvPr>
          <p:cNvSpPr>
            <a:spLocks noGrp="1"/>
          </p:cNvSpPr>
          <p:nvPr>
            <p:ph sz="quarter" idx="12"/>
          </p:nvPr>
        </p:nvSpPr>
        <p:spPr>
          <a:xfrm>
            <a:off x="620713" y="984250"/>
            <a:ext cx="10963275" cy="4525963"/>
          </a:xfrm>
        </p:spPr>
        <p:txBody>
          <a:bodyPr/>
          <a:lstStyle/>
          <a:p>
            <a:r>
              <a:rPr lang="en-GB" sz="1600" dirty="0"/>
              <a:t>ICI-based regimens are the standard of care for first-line treatment of metastatic clear cell RCC </a:t>
            </a:r>
          </a:p>
          <a:p>
            <a:r>
              <a:rPr lang="en-GB" sz="1600" dirty="0"/>
              <a:t>Treatment options following disease progression during or after ICI therapy are limited but can include single-agent TKIs, such as cabozantinib (cabo)</a:t>
            </a:r>
          </a:p>
          <a:p>
            <a:r>
              <a:rPr lang="en-GB" sz="1600" dirty="0"/>
              <a:t>CONTACT-03 evaluated anti–PD-L1 atezolizumab + cabo vs cabo alone in patients with mRCC that progressed during or after prior ICI treatment</a:t>
            </a: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0963199" cy="864000"/>
          </a:xfrm>
        </p:spPr>
        <p:txBody>
          <a:bodyPr/>
          <a:lstStyle/>
          <a:p>
            <a:r>
              <a:rPr lang="en-GB" dirty="0"/>
              <a:t>CONTACT-03: background and study design</a:t>
            </a:r>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a:xfrm>
            <a:off x="620712" y="6309320"/>
            <a:ext cx="10659863" cy="365125"/>
          </a:xfrm>
        </p:spPr>
        <p:txBody>
          <a:bodyPr/>
          <a:lstStyle/>
          <a:p>
            <a:r>
              <a:rPr lang="en-GB" dirty="0">
                <a:solidFill>
                  <a:schemeClr val="tx2"/>
                </a:solidFill>
              </a:rPr>
              <a:t>1L, first line; 2L, second line; ICI, immune checkpoint inhibitors; IDMC, International Metastatic RCC Database Consortium; IV, intravenously; (m)RCC, (metastatic) renal cell carcinoma; ORR, objective response rate; OS, overall survival; PD-L1, programmed death‑ligand 1; PFS, progression-free survival; PO, oral administration; Q3W, every 3 weeks; R, randomisation; RECIST, response evaluation criteria in solid tumours; TKI, tyrosine kinase inhibitor</a:t>
            </a:r>
          </a:p>
          <a:p>
            <a:r>
              <a:rPr lang="en-GB" dirty="0">
                <a:solidFill>
                  <a:schemeClr val="tx2"/>
                </a:solidFill>
              </a:rPr>
              <a:t>Choueiri T, et al. J Clin Oncol. 2023;41 (suppl 17): abstr LBA4500 (ASCO 2023 oral presentation)</a:t>
            </a:r>
          </a:p>
          <a:p>
            <a:endParaRPr lang="en-GB" dirty="0">
              <a:solidFill>
                <a:schemeClr val="tx2"/>
              </a:solidFill>
            </a:endParaRPr>
          </a:p>
        </p:txBody>
      </p:sp>
      <p:sp>
        <p:nvSpPr>
          <p:cNvPr id="22" name="Slide Number Placeholder 21">
            <a:extLst>
              <a:ext uri="{FF2B5EF4-FFF2-40B4-BE49-F238E27FC236}">
                <a16:creationId xmlns:a16="http://schemas.microsoft.com/office/drawing/2014/main" id="{B807C265-B349-000E-5BB9-EAB03C0AAA4E}"/>
              </a:ext>
            </a:extLst>
          </p:cNvPr>
          <p:cNvSpPr>
            <a:spLocks noGrp="1"/>
          </p:cNvSpPr>
          <p:nvPr>
            <p:ph type="sldNum" sz="quarter" idx="4"/>
          </p:nvPr>
        </p:nvSpPr>
        <p:spPr>
          <a:xfrm>
            <a:off x="10512491" y="6356351"/>
            <a:ext cx="1069909" cy="365125"/>
          </a:xfrm>
        </p:spPr>
        <p:txBody>
          <a:bodyPr/>
          <a:lstStyle/>
          <a:p>
            <a:fld id="{FCE43C0F-8A7B-3A4B-9DB5-B3472E36E833}" type="slidenum">
              <a:rPr lang="en-GB" smtClean="0"/>
              <a:pPr/>
              <a:t>7</a:t>
            </a:fld>
            <a:endParaRPr lang="en-GB" dirty="0"/>
          </a:p>
        </p:txBody>
      </p:sp>
      <p:sp>
        <p:nvSpPr>
          <p:cNvPr id="5" name="Rounded Rectangle 12">
            <a:extLst>
              <a:ext uri="{FF2B5EF4-FFF2-40B4-BE49-F238E27FC236}">
                <a16:creationId xmlns:a16="http://schemas.microsoft.com/office/drawing/2014/main" id="{8180ABB4-6A36-1B34-603D-39E769AAF809}"/>
              </a:ext>
            </a:extLst>
          </p:cNvPr>
          <p:cNvSpPr/>
          <p:nvPr/>
        </p:nvSpPr>
        <p:spPr>
          <a:xfrm>
            <a:off x="7108721" y="2740863"/>
            <a:ext cx="4032000" cy="575157"/>
          </a:xfrm>
          <a:prstGeom prst="roundRect">
            <a:avLst>
              <a:gd name="adj" fmla="val 26777"/>
            </a:avLst>
          </a:prstGeom>
          <a:solidFill>
            <a:schemeClr val="tx2"/>
          </a:solidFill>
          <a:ln w="28575">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marL="0" marR="0" lvl="0" indent="0" algn="ctr" defTabSz="457200" rtl="0" eaLnBrk="1" fontAlgn="base" latinLnBrk="0" hangingPunct="1">
              <a:lnSpc>
                <a:spcPct val="100000"/>
              </a:lnSpc>
              <a:spcBef>
                <a:spcPts val="600"/>
              </a:spcBef>
              <a:spcAft>
                <a:spcPct val="0"/>
              </a:spcAft>
              <a:buClrTx/>
              <a:buSzTx/>
              <a:buFontTx/>
              <a:buNone/>
              <a:tabLst/>
              <a:defRPr/>
            </a:pPr>
            <a:r>
              <a:rPr kumimoji="0" lang="en-GB" sz="12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Atezolizumab 1200 mg IV Q3W</a:t>
            </a:r>
            <a:br>
              <a:rPr kumimoji="0" lang="en-GB" sz="12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2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 cabozantinib 60 mg daily PO</a:t>
            </a:r>
            <a:endParaRPr kumimoji="0" lang="en-GB" sz="1200" b="1"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 name="Line 5">
            <a:extLst>
              <a:ext uri="{FF2B5EF4-FFF2-40B4-BE49-F238E27FC236}">
                <a16:creationId xmlns:a16="http://schemas.microsoft.com/office/drawing/2014/main" id="{B65F076A-40D3-7B6A-5D20-7A17480334DC}"/>
              </a:ext>
            </a:extLst>
          </p:cNvPr>
          <p:cNvSpPr>
            <a:spLocks noChangeShapeType="1"/>
          </p:cNvSpPr>
          <p:nvPr/>
        </p:nvSpPr>
        <p:spPr bwMode="auto">
          <a:xfrm>
            <a:off x="4655840" y="3369159"/>
            <a:ext cx="1944216" cy="0"/>
          </a:xfrm>
          <a:prstGeom prst="line">
            <a:avLst/>
          </a:prstGeom>
          <a:noFill/>
          <a:ln w="28575" cmpd="sng">
            <a:solidFill>
              <a:schemeClr val="accent6"/>
            </a:solidFill>
            <a:round/>
            <a:headEnd type="none" w="med" len="med"/>
            <a:tailEnd type="non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ounded Rectangle 14">
            <a:extLst>
              <a:ext uri="{FF2B5EF4-FFF2-40B4-BE49-F238E27FC236}">
                <a16:creationId xmlns:a16="http://schemas.microsoft.com/office/drawing/2014/main" id="{7E27FFFD-1C6B-B35F-65A3-60E40FC4D844}"/>
              </a:ext>
            </a:extLst>
          </p:cNvPr>
          <p:cNvSpPr/>
          <p:nvPr/>
        </p:nvSpPr>
        <p:spPr>
          <a:xfrm>
            <a:off x="942441" y="2740863"/>
            <a:ext cx="4247977" cy="1231325"/>
          </a:xfrm>
          <a:prstGeom prst="roundRect">
            <a:avLst>
              <a:gd name="adj" fmla="val 9253"/>
            </a:avLst>
          </a:prstGeom>
          <a:solidFill>
            <a:schemeClr val="bg1"/>
          </a:solidFill>
          <a:ln>
            <a:solidFill>
              <a:schemeClr val="accent6"/>
            </a:solid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marL="0" marR="0" lvl="0" indent="0" algn="l" defTabSz="457200" rtl="0" eaLnBrk="1" fontAlgn="auto" latinLnBrk="0" hangingPunct="1">
              <a:lnSpc>
                <a:spcPct val="90000"/>
              </a:lnSpc>
              <a:spcBef>
                <a:spcPts val="0"/>
              </a:spcBef>
              <a:spcAft>
                <a:spcPts val="0"/>
              </a:spcAft>
              <a:buClr>
                <a:srgbClr val="03C74F"/>
              </a:buClr>
              <a:buSzTx/>
              <a:buFontTx/>
              <a:buNone/>
              <a:tabLst/>
              <a:defRPr/>
            </a:pPr>
            <a:r>
              <a:rPr kumimoji="0" lang="en-GB" sz="1200" b="1" i="0" u="none" strike="noStrike" kern="1200" cap="none" spc="0" normalizeH="0" baseline="0" dirty="0">
                <a:ln>
                  <a:noFill/>
                </a:ln>
                <a:solidFill>
                  <a:schemeClr val="accent1"/>
                </a:solidFill>
                <a:effectLst/>
                <a:uLnTx/>
                <a:uFillTx/>
                <a:latin typeface="Arial" panose="020B0604020202020204" pitchFamily="34" charset="0"/>
                <a:ea typeface="ＭＳ Ｐゴシック" charset="-128"/>
                <a:cs typeface="Arial" panose="020B0604020202020204" pitchFamily="34" charset="0"/>
              </a:rPr>
              <a:t>Key eligibility criteria:</a:t>
            </a:r>
          </a:p>
          <a:p>
            <a:pPr marL="174625" marR="0" lvl="0" indent="-174625" algn="l" defTabSz="457200" rtl="0" eaLnBrk="1" fontAlgn="auto" latinLnBrk="0" hangingPunct="1">
              <a:lnSpc>
                <a:spcPct val="90000"/>
              </a:lnSpc>
              <a:spcBef>
                <a:spcPts val="0"/>
              </a:spcBef>
              <a:spcAft>
                <a:spcPts val="0"/>
              </a:spcAft>
              <a:buClr>
                <a:schemeClr val="accent1"/>
              </a:buClr>
              <a:buSzTx/>
              <a:buFont typeface="Arial"/>
              <a:buChar char="•"/>
              <a:tabLst/>
              <a:defRPr/>
            </a:pPr>
            <a:r>
              <a:rPr kumimoji="0" lang="en-GB" sz="1200" b="0" i="0" u="none" strike="noStrike" kern="1200" cap="none" spc="0" normalizeH="0" baseline="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Advanced/metastatic clear cell or non–clear cell</a:t>
            </a:r>
            <a:r>
              <a:rPr kumimoji="0" lang="en-GB" sz="1200" b="0" i="0" u="none" strike="noStrike" kern="1200" cap="none" spc="0" normalizeH="0" baseline="3000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a</a:t>
            </a:r>
            <a:r>
              <a:rPr kumimoji="0" lang="en-GB" sz="1200" b="0" i="0" u="none" strike="noStrike" kern="1200" cap="none" spc="0" normalizeH="0" baseline="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RCC with or without a sarcomatoid component</a:t>
            </a:r>
          </a:p>
          <a:p>
            <a:pPr marL="174625" marR="0" lvl="0" indent="-174625" algn="l" defTabSz="457200" rtl="0" eaLnBrk="1" fontAlgn="auto" latinLnBrk="0" hangingPunct="1">
              <a:lnSpc>
                <a:spcPct val="90000"/>
              </a:lnSpc>
              <a:spcBef>
                <a:spcPts val="0"/>
              </a:spcBef>
              <a:spcAft>
                <a:spcPts val="0"/>
              </a:spcAft>
              <a:buClr>
                <a:schemeClr val="accent1"/>
              </a:buClr>
              <a:buSzTx/>
              <a:buFont typeface="Arial"/>
              <a:buChar char="•"/>
              <a:tabLst/>
              <a:defRPr/>
            </a:pPr>
            <a:r>
              <a:rPr lang="en-GB" sz="1200" dirty="0">
                <a:solidFill>
                  <a:srgbClr val="000000"/>
                </a:solidFill>
                <a:latin typeface="Arial" panose="020B0604020202020204" pitchFamily="34" charset="0"/>
                <a:ea typeface="ＭＳ Ｐゴシック" charset="-128"/>
                <a:cs typeface="Arial" panose="020B0604020202020204" pitchFamily="34" charset="0"/>
              </a:rPr>
              <a:t>Radiographic progression on or after prior ICI treatment</a:t>
            </a:r>
          </a:p>
          <a:p>
            <a:pPr marL="444500" lvl="1" indent="-174625">
              <a:lnSpc>
                <a:spcPct val="90000"/>
              </a:lnSpc>
              <a:buClr>
                <a:schemeClr val="accent1"/>
              </a:buClr>
              <a:buFont typeface="System Font Regular"/>
              <a:buChar char="–"/>
              <a:defRPr/>
            </a:pPr>
            <a:r>
              <a:rPr kumimoji="0" lang="en-GB" sz="1100" b="0" i="0" u="none" strike="noStrike" kern="1200" cap="none" spc="0" normalizeH="0" baseline="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ICI as adjuvant, 1L or 2L (single agent or in combination with another permitted agent)</a:t>
            </a:r>
          </a:p>
          <a:p>
            <a:pPr marL="444500" lvl="1" indent="-174625">
              <a:lnSpc>
                <a:spcPct val="90000"/>
              </a:lnSpc>
              <a:buClr>
                <a:schemeClr val="accent1"/>
              </a:buClr>
              <a:buFont typeface="System Font Regular"/>
              <a:buChar char="–"/>
              <a:defRPr/>
            </a:pPr>
            <a:r>
              <a:rPr lang="en-GB" sz="1100" dirty="0">
                <a:solidFill>
                  <a:srgbClr val="000000"/>
                </a:solidFill>
                <a:latin typeface="Arial" panose="020B0604020202020204" pitchFamily="34" charset="0"/>
                <a:ea typeface="ＭＳ Ｐゴシック" charset="-128"/>
                <a:cs typeface="Arial" panose="020B0604020202020204" pitchFamily="34" charset="0"/>
              </a:rPr>
              <a:t>ICI in the immediately preceding line of therapy</a:t>
            </a:r>
            <a:endParaRPr kumimoji="0" lang="en-GB" sz="1100" b="0" i="0" u="none" strike="noStrike" kern="1200" cap="none" spc="0" normalizeH="0" baseline="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2" name="Line 5">
            <a:extLst>
              <a:ext uri="{FF2B5EF4-FFF2-40B4-BE49-F238E27FC236}">
                <a16:creationId xmlns:a16="http://schemas.microsoft.com/office/drawing/2014/main" id="{5B28DB77-9D31-6BFB-7B42-D948251AA7C2}"/>
              </a:ext>
            </a:extLst>
          </p:cNvPr>
          <p:cNvSpPr>
            <a:spLocks noChangeShapeType="1"/>
          </p:cNvSpPr>
          <p:nvPr/>
        </p:nvSpPr>
        <p:spPr bwMode="auto">
          <a:xfrm>
            <a:off x="6600056" y="3028441"/>
            <a:ext cx="450926" cy="0"/>
          </a:xfrm>
          <a:prstGeom prst="line">
            <a:avLst/>
          </a:prstGeom>
          <a:noFill/>
          <a:ln w="28575" cmpd="sng">
            <a:solidFill>
              <a:schemeClr val="accent6"/>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Line 5">
            <a:extLst>
              <a:ext uri="{FF2B5EF4-FFF2-40B4-BE49-F238E27FC236}">
                <a16:creationId xmlns:a16="http://schemas.microsoft.com/office/drawing/2014/main" id="{EFD148D4-47B3-E290-6657-11780A742413}"/>
              </a:ext>
            </a:extLst>
          </p:cNvPr>
          <p:cNvSpPr>
            <a:spLocks noChangeShapeType="1"/>
          </p:cNvSpPr>
          <p:nvPr/>
        </p:nvSpPr>
        <p:spPr bwMode="auto">
          <a:xfrm rot="16200000">
            <a:off x="6257108" y="3353571"/>
            <a:ext cx="687600" cy="0"/>
          </a:xfrm>
          <a:prstGeom prst="line">
            <a:avLst/>
          </a:prstGeom>
          <a:noFill/>
          <a:ln w="27686" cmpd="sng">
            <a:solidFill>
              <a:schemeClr val="accent6"/>
            </a:solidFill>
            <a:round/>
            <a:headEnd type="none" w="med" len="med"/>
            <a:tailEnd type="non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Rounded Rectangle 14">
            <a:extLst>
              <a:ext uri="{FF2B5EF4-FFF2-40B4-BE49-F238E27FC236}">
                <a16:creationId xmlns:a16="http://schemas.microsoft.com/office/drawing/2014/main" id="{5A73B815-CC08-4EDF-3E52-00B574F994DA}"/>
              </a:ext>
            </a:extLst>
          </p:cNvPr>
          <p:cNvSpPr/>
          <p:nvPr/>
        </p:nvSpPr>
        <p:spPr>
          <a:xfrm>
            <a:off x="6424721" y="4093260"/>
            <a:ext cx="4716000" cy="1476000"/>
          </a:xfrm>
          <a:prstGeom prst="roundRect">
            <a:avLst>
              <a:gd name="adj" fmla="val 10213"/>
            </a:avLst>
          </a:prstGeom>
          <a:solidFill>
            <a:schemeClr val="accent6"/>
          </a:solidFill>
          <a:ln>
            <a:no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144000" tIns="45718" rIns="72000" bIns="45718" anchor="ctr"/>
          <a:lstStyle/>
          <a:p>
            <a:pPr marL="0" marR="0" lvl="0" indent="0" algn="l" defTabSz="457200" rtl="0" eaLnBrk="1" fontAlgn="auto" latinLnBrk="0" hangingPunct="1">
              <a:lnSpc>
                <a:spcPct val="90000"/>
              </a:lnSpc>
              <a:spcBef>
                <a:spcPts val="0"/>
              </a:spcBef>
              <a:spcAft>
                <a:spcPts val="0"/>
              </a:spcAft>
              <a:buClr>
                <a:srgbClr val="03C74F"/>
              </a:buClr>
              <a:buSzTx/>
              <a:buFontTx/>
              <a:buNone/>
              <a:tabLst/>
              <a:defRPr/>
            </a:pPr>
            <a:r>
              <a:rPr kumimoji="0" lang="en-GB" sz="1200" b="1" i="0" u="none" strike="noStrike" kern="1200" cap="none" spc="0" normalizeH="0" baseline="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Primary endpoints:</a:t>
            </a:r>
          </a:p>
          <a:p>
            <a:pPr marL="184150" marR="0" lvl="0" indent="-184150" algn="l" defTabSz="457200" rtl="0" eaLnBrk="1" fontAlgn="auto" latinLnBrk="0" hangingPunct="1">
              <a:lnSpc>
                <a:spcPct val="90000"/>
              </a:lnSpc>
              <a:spcBef>
                <a:spcPts val="0"/>
              </a:spcBef>
              <a:spcAft>
                <a:spcPts val="0"/>
              </a:spcAft>
              <a:buClr>
                <a:srgbClr val="FFFFFF"/>
              </a:buClr>
              <a:buSzTx/>
              <a:buFont typeface="Arial" panose="020B0604020202020204" pitchFamily="34" charset="0"/>
              <a:buChar char="•"/>
              <a:defRPr/>
            </a:pPr>
            <a:r>
              <a:rPr kumimoji="0" lang="en-GB" sz="1200" b="0" i="0" u="none" strike="noStrike" kern="1200" cap="none" spc="0" normalizeH="0" baseline="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Independent centrally-assessed PFS</a:t>
            </a:r>
            <a:r>
              <a:rPr kumimoji="0" lang="en-GB" sz="1200" b="0" i="0" u="none" strike="noStrike" kern="1200" cap="none" spc="0" normalizeH="0" baseline="3000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c</a:t>
            </a:r>
          </a:p>
          <a:p>
            <a:pPr marL="184150" marR="0" lvl="0" indent="-184150" algn="l" defTabSz="457200" rtl="0" eaLnBrk="1" fontAlgn="auto" latinLnBrk="0" hangingPunct="1">
              <a:lnSpc>
                <a:spcPct val="90000"/>
              </a:lnSpc>
              <a:spcBef>
                <a:spcPts val="0"/>
              </a:spcBef>
              <a:spcAft>
                <a:spcPts val="600"/>
              </a:spcAft>
              <a:buClr>
                <a:srgbClr val="FFFFFF"/>
              </a:buClr>
              <a:buSzTx/>
              <a:buFont typeface="Arial" panose="020B0604020202020204" pitchFamily="34" charset="0"/>
              <a:buChar char="•"/>
              <a:defRPr/>
            </a:pPr>
            <a:r>
              <a:rPr lang="en-GB" sz="1200" dirty="0">
                <a:solidFill>
                  <a:srgbClr val="FFFFFF"/>
                </a:solidFill>
                <a:latin typeface="Arial" panose="020B0604020202020204" pitchFamily="34" charset="0"/>
                <a:ea typeface="ＭＳ Ｐゴシック" charset="-128"/>
                <a:cs typeface="Arial" panose="020B0604020202020204" pitchFamily="34" charset="0"/>
              </a:rPr>
              <a:t>OS</a:t>
            </a:r>
            <a:endParaRPr kumimoji="0" lang="en-GB" sz="1200" b="0" i="0" u="none" strike="noStrike" kern="1200" cap="none" spc="0" normalizeH="0" baseline="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l" defTabSz="457200" rtl="0" eaLnBrk="1" fontAlgn="auto" latinLnBrk="0" hangingPunct="1">
              <a:lnSpc>
                <a:spcPct val="90000"/>
              </a:lnSpc>
              <a:spcBef>
                <a:spcPts val="0"/>
              </a:spcBef>
              <a:spcAft>
                <a:spcPts val="0"/>
              </a:spcAft>
              <a:buClr>
                <a:srgbClr val="03C74F"/>
              </a:buClr>
              <a:buSzTx/>
              <a:buFontTx/>
              <a:buNone/>
              <a:tabLst/>
              <a:defRPr/>
            </a:pPr>
            <a:r>
              <a:rPr kumimoji="0" lang="en-GB" sz="1200" b="1" i="0" u="none" strike="noStrike" kern="1200" cap="none" spc="0" normalizeH="0" baseline="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Key secondary endpoint: </a:t>
            </a:r>
          </a:p>
          <a:p>
            <a:pPr marL="174625" marR="0" lvl="0" indent="-174625" algn="l" defTabSz="457200" rtl="0" eaLnBrk="1" fontAlgn="auto" latinLnBrk="0" hangingPunct="1">
              <a:lnSpc>
                <a:spcPct val="90000"/>
              </a:lnSpc>
              <a:spcBef>
                <a:spcPts val="0"/>
              </a:spcBef>
              <a:spcAft>
                <a:spcPts val="0"/>
              </a:spcAft>
              <a:buClr>
                <a:srgbClr val="FFFFFF"/>
              </a:buClr>
              <a:buSzTx/>
              <a:buFont typeface="Arial"/>
              <a:buChar char="•"/>
              <a:tabLst/>
              <a:defRPr/>
            </a:pPr>
            <a:r>
              <a:rPr kumimoji="0" lang="en-GB" sz="1200" b="0" i="0" u="none" strike="noStrike" kern="1200" cap="none" spc="0" normalizeH="0" baseline="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Investigator-assessed PFS</a:t>
            </a:r>
            <a:r>
              <a:rPr kumimoji="0" lang="en-GB" sz="1200" b="0" i="0" u="none" strike="noStrike" kern="1200" cap="none" spc="0" normalizeH="0" baseline="3000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c</a:t>
            </a:r>
          </a:p>
          <a:p>
            <a:pPr marL="174625" marR="0" lvl="0" indent="-174625" algn="l" defTabSz="457200" rtl="0" eaLnBrk="1" fontAlgn="auto" latinLnBrk="0" hangingPunct="1">
              <a:lnSpc>
                <a:spcPct val="90000"/>
              </a:lnSpc>
              <a:spcBef>
                <a:spcPts val="0"/>
              </a:spcBef>
              <a:spcAft>
                <a:spcPts val="0"/>
              </a:spcAft>
              <a:buClr>
                <a:srgbClr val="FFFFFF"/>
              </a:buClr>
              <a:buSzTx/>
              <a:buFont typeface="Arial"/>
              <a:buChar char="•"/>
              <a:tabLst/>
              <a:defRPr/>
            </a:pPr>
            <a:r>
              <a:rPr lang="en-GB" sz="1200" dirty="0">
                <a:solidFill>
                  <a:srgbClr val="FFFFFF"/>
                </a:solidFill>
                <a:latin typeface="Arial" panose="020B0604020202020204" pitchFamily="34" charset="0"/>
                <a:ea typeface="ＭＳ Ｐゴシック" charset="-128"/>
                <a:cs typeface="Arial" panose="020B0604020202020204" pitchFamily="34" charset="0"/>
              </a:rPr>
              <a:t>ORR (per central review and per investigator)</a:t>
            </a:r>
            <a:r>
              <a:rPr lang="en-GB" sz="1200" baseline="30000" dirty="0">
                <a:solidFill>
                  <a:srgbClr val="FFFFFF"/>
                </a:solidFill>
                <a:latin typeface="Arial" panose="020B0604020202020204" pitchFamily="34" charset="0"/>
                <a:ea typeface="ＭＳ Ｐゴシック" charset="-128"/>
                <a:cs typeface="Arial" panose="020B0604020202020204" pitchFamily="34" charset="0"/>
              </a:rPr>
              <a:t>c</a:t>
            </a:r>
          </a:p>
          <a:p>
            <a:pPr marL="174625" marR="0" lvl="0" indent="-174625" algn="l" defTabSz="457200" rtl="0" eaLnBrk="1" fontAlgn="auto" latinLnBrk="0" hangingPunct="1">
              <a:lnSpc>
                <a:spcPct val="90000"/>
              </a:lnSpc>
              <a:spcBef>
                <a:spcPts val="0"/>
              </a:spcBef>
              <a:spcAft>
                <a:spcPts val="0"/>
              </a:spcAft>
              <a:buClr>
                <a:srgbClr val="FFFFFF"/>
              </a:buClr>
              <a:buSzTx/>
              <a:buFont typeface="Arial"/>
              <a:buChar char="•"/>
              <a:tabLst/>
              <a:defRPr/>
            </a:pPr>
            <a:r>
              <a:rPr kumimoji="0" lang="en-GB" sz="1200" b="0" i="0" u="none" strike="noStrike" kern="1200" cap="none" spc="0" normalizeH="0" baseline="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Duration of response (per central review and per investigator)</a:t>
            </a:r>
            <a:r>
              <a:rPr kumimoji="0" lang="en-GB" sz="1200" b="0" i="0" u="none" strike="noStrike" kern="1200" cap="none" spc="0" normalizeH="0" baseline="3000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c</a:t>
            </a:r>
          </a:p>
          <a:p>
            <a:pPr marL="174625" marR="0" lvl="0" indent="-174625" algn="l" defTabSz="457200" rtl="0" eaLnBrk="1" fontAlgn="auto" latinLnBrk="0" hangingPunct="1">
              <a:lnSpc>
                <a:spcPct val="90000"/>
              </a:lnSpc>
              <a:spcBef>
                <a:spcPts val="0"/>
              </a:spcBef>
              <a:spcAft>
                <a:spcPts val="0"/>
              </a:spcAft>
              <a:buClr>
                <a:srgbClr val="FFFFFF"/>
              </a:buClr>
              <a:buSzTx/>
              <a:buFont typeface="Arial"/>
              <a:buChar char="•"/>
              <a:tabLst/>
              <a:defRPr/>
            </a:pPr>
            <a:r>
              <a:rPr lang="en-GB" sz="1200" dirty="0">
                <a:solidFill>
                  <a:srgbClr val="FFFFFF"/>
                </a:solidFill>
                <a:latin typeface="Arial" panose="020B0604020202020204" pitchFamily="34" charset="0"/>
                <a:ea typeface="ＭＳ Ｐゴシック" charset="-128"/>
                <a:cs typeface="Arial" panose="020B0604020202020204" pitchFamily="34" charset="0"/>
              </a:rPr>
              <a:t>Safety</a:t>
            </a:r>
            <a:endParaRPr kumimoji="0" lang="en-GB" sz="1200" b="0" i="0" u="none" strike="noStrike" kern="1200" cap="none" spc="0" normalizeH="0" baseline="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5" name="Oval 14">
            <a:extLst>
              <a:ext uri="{FF2B5EF4-FFF2-40B4-BE49-F238E27FC236}">
                <a16:creationId xmlns:a16="http://schemas.microsoft.com/office/drawing/2014/main" id="{C4833BC7-2FA0-38CC-D74E-EED7C6449428}"/>
              </a:ext>
            </a:extLst>
          </p:cNvPr>
          <p:cNvSpPr/>
          <p:nvPr/>
        </p:nvSpPr>
        <p:spPr>
          <a:xfrm>
            <a:off x="5528631" y="3046357"/>
            <a:ext cx="645604" cy="64560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90000"/>
              </a:lnSpc>
              <a:spcBef>
                <a:spcPct val="0"/>
              </a:spcBef>
              <a:spcAft>
                <a:spcPct val="0"/>
              </a:spcAft>
              <a:buClrTx/>
              <a:buSzTx/>
              <a:buFontTx/>
              <a:buNone/>
              <a:tabLst/>
              <a:defRPr/>
            </a:pPr>
            <a:r>
              <a:rPr kumimoji="0" lang="en-GB" sz="18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R</a:t>
            </a:r>
          </a:p>
          <a:p>
            <a:pPr algn="ctr" fontAlgn="base">
              <a:lnSpc>
                <a:spcPct val="90000"/>
              </a:lnSpc>
              <a:spcBef>
                <a:spcPct val="0"/>
              </a:spcBef>
              <a:spcAft>
                <a:spcPct val="0"/>
              </a:spcAft>
              <a:defRPr/>
            </a:pPr>
            <a:r>
              <a:rPr kumimoji="0" lang="en-GB" sz="12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1:1</a:t>
            </a:r>
            <a:endParaRPr kumimoji="0" lang="en-GB" sz="1200" b="1" i="0" u="none" strike="noStrike" kern="1200" cap="none" spc="0" normalizeH="0" baseline="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160DE5DE-681E-0E51-FC05-B5F3D4C0170F}"/>
              </a:ext>
            </a:extLst>
          </p:cNvPr>
          <p:cNvSpPr txBox="1"/>
          <p:nvPr/>
        </p:nvSpPr>
        <p:spPr>
          <a:xfrm>
            <a:off x="5572511" y="3757352"/>
            <a:ext cx="557845" cy="184666"/>
          </a:xfrm>
          <a:prstGeom prst="rect">
            <a:avLst/>
          </a:prstGeom>
          <a:noFill/>
        </p:spPr>
        <p:txBody>
          <a:bodyPr wrap="none" lIns="0" tIns="0" rIns="0" bIns="0" rtlCol="0">
            <a:spAutoFit/>
          </a:bodyPr>
          <a:lstStyle/>
          <a:p>
            <a:pPr algn="l"/>
            <a:r>
              <a:rPr lang="en-GB" sz="1200" dirty="0">
                <a:latin typeface="Arial" panose="020B0604020202020204" pitchFamily="34" charset="0"/>
                <a:ea typeface="Aileron" charset="0"/>
                <a:cs typeface="Arial" panose="020B0604020202020204" pitchFamily="34" charset="0"/>
              </a:rPr>
              <a:t>(N=522)</a:t>
            </a:r>
          </a:p>
        </p:txBody>
      </p:sp>
      <p:sp>
        <p:nvSpPr>
          <p:cNvPr id="17" name="Line 5">
            <a:extLst>
              <a:ext uri="{FF2B5EF4-FFF2-40B4-BE49-F238E27FC236}">
                <a16:creationId xmlns:a16="http://schemas.microsoft.com/office/drawing/2014/main" id="{7BB42995-0C6F-9BFD-139F-577B9534C8C7}"/>
              </a:ext>
            </a:extLst>
          </p:cNvPr>
          <p:cNvSpPr>
            <a:spLocks noChangeShapeType="1"/>
          </p:cNvSpPr>
          <p:nvPr/>
        </p:nvSpPr>
        <p:spPr bwMode="auto">
          <a:xfrm>
            <a:off x="6600056" y="3684609"/>
            <a:ext cx="450926" cy="0"/>
          </a:xfrm>
          <a:prstGeom prst="line">
            <a:avLst/>
          </a:prstGeom>
          <a:noFill/>
          <a:ln w="28575" cmpd="sng">
            <a:solidFill>
              <a:schemeClr val="accent6"/>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 name="Rounded Rectangle 12">
            <a:extLst>
              <a:ext uri="{FF2B5EF4-FFF2-40B4-BE49-F238E27FC236}">
                <a16:creationId xmlns:a16="http://schemas.microsoft.com/office/drawing/2014/main" id="{20B0847F-DBB9-F3D7-8B33-B8F41D3B3E42}"/>
              </a:ext>
            </a:extLst>
          </p:cNvPr>
          <p:cNvSpPr/>
          <p:nvPr/>
        </p:nvSpPr>
        <p:spPr>
          <a:xfrm>
            <a:off x="7108721" y="3397031"/>
            <a:ext cx="4032000" cy="575157"/>
          </a:xfrm>
          <a:prstGeom prst="roundRect">
            <a:avLst>
              <a:gd name="adj" fmla="val 24404"/>
            </a:avLst>
          </a:prstGeom>
          <a:solidFill>
            <a:schemeClr val="accent2"/>
          </a:solidFill>
          <a:ln w="28575">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marL="0" marR="0" lvl="0" indent="0" algn="ctr" defTabSz="457200" rtl="0" eaLnBrk="1" fontAlgn="base" latinLnBrk="0" hangingPunct="1">
              <a:lnSpc>
                <a:spcPct val="100000"/>
              </a:lnSpc>
              <a:spcBef>
                <a:spcPts val="600"/>
              </a:spcBef>
              <a:spcAft>
                <a:spcPct val="0"/>
              </a:spcAft>
              <a:buClrTx/>
              <a:buSzTx/>
              <a:buFontTx/>
              <a:buNone/>
              <a:tabLst/>
              <a:defRPr/>
            </a:pPr>
            <a:r>
              <a:rPr lang="en-GB" sz="1200" b="1" dirty="0">
                <a:solidFill>
                  <a:srgbClr val="FFFFFF"/>
                </a:solidFill>
                <a:latin typeface="Arial" panose="020B0604020202020204" pitchFamily="34" charset="0"/>
                <a:cs typeface="Arial" panose="020B0604020202020204" pitchFamily="34" charset="0"/>
              </a:rPr>
              <a:t>C</a:t>
            </a:r>
            <a:r>
              <a:rPr kumimoji="0" lang="en-GB" sz="12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abozantinib 60 mg daily PO</a:t>
            </a:r>
            <a:endParaRPr kumimoji="0" lang="en-GB" sz="1200" b="1"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 name="Rounded Rectangle 14">
            <a:extLst>
              <a:ext uri="{FF2B5EF4-FFF2-40B4-BE49-F238E27FC236}">
                <a16:creationId xmlns:a16="http://schemas.microsoft.com/office/drawing/2014/main" id="{E5179904-CC1F-1F0B-A4BD-34DE22506087}"/>
              </a:ext>
            </a:extLst>
          </p:cNvPr>
          <p:cNvSpPr/>
          <p:nvPr/>
        </p:nvSpPr>
        <p:spPr>
          <a:xfrm>
            <a:off x="942440" y="4093260"/>
            <a:ext cx="4248000" cy="1440000"/>
          </a:xfrm>
          <a:prstGeom prst="roundRect">
            <a:avLst>
              <a:gd name="adj" fmla="val 9253"/>
            </a:avLst>
          </a:prstGeom>
          <a:solidFill>
            <a:schemeClr val="accent6"/>
          </a:solidFill>
          <a:ln>
            <a:solidFill>
              <a:schemeClr val="accent6"/>
            </a:solid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marL="0" marR="0" lvl="0" indent="0" algn="l" defTabSz="457200" rtl="0" eaLnBrk="1" fontAlgn="auto" latinLnBrk="0" hangingPunct="1">
              <a:lnSpc>
                <a:spcPct val="90000"/>
              </a:lnSpc>
              <a:spcBef>
                <a:spcPts val="0"/>
              </a:spcBef>
              <a:spcAft>
                <a:spcPts val="0"/>
              </a:spcAft>
              <a:buClr>
                <a:schemeClr val="bg1"/>
              </a:buClr>
              <a:buSzTx/>
              <a:buFontTx/>
              <a:buNone/>
              <a:tabLst/>
              <a:defRPr/>
            </a:pPr>
            <a:r>
              <a:rPr kumimoji="0" lang="en-GB" sz="1200" b="1" i="0" u="none" strike="noStrike" kern="1200" cap="none" spc="0" normalizeH="0" baseline="0" dirty="0">
                <a:ln>
                  <a:noFill/>
                </a:ln>
                <a:solidFill>
                  <a:schemeClr val="bg1"/>
                </a:solidFill>
                <a:effectLst/>
                <a:uLnTx/>
                <a:uFillTx/>
                <a:latin typeface="Arial" panose="020B0604020202020204" pitchFamily="34" charset="0"/>
                <a:ea typeface="ＭＳ Ｐゴシック" charset="-128"/>
                <a:cs typeface="Arial" panose="020B0604020202020204" pitchFamily="34" charset="0"/>
              </a:rPr>
              <a:t>Stratification factors:</a:t>
            </a:r>
          </a:p>
          <a:p>
            <a:pPr marL="174625" marR="0" lvl="0" indent="-174625" algn="l" defTabSz="457200" rtl="0" eaLnBrk="1" fontAlgn="auto" latinLnBrk="0" hangingPunct="1">
              <a:lnSpc>
                <a:spcPct val="90000"/>
              </a:lnSpc>
              <a:spcBef>
                <a:spcPts val="0"/>
              </a:spcBef>
              <a:spcAft>
                <a:spcPts val="0"/>
              </a:spcAft>
              <a:buClr>
                <a:schemeClr val="bg1"/>
              </a:buClr>
              <a:buSzTx/>
              <a:buFont typeface="Arial"/>
              <a:buChar char="•"/>
              <a:tabLst/>
              <a:defRPr/>
            </a:pPr>
            <a:r>
              <a:rPr kumimoji="0" lang="en-GB" sz="1200" b="1" i="0" u="none" strike="noStrike" kern="1200" cap="none" spc="0" normalizeH="0" baseline="0" dirty="0">
                <a:ln>
                  <a:noFill/>
                </a:ln>
                <a:solidFill>
                  <a:schemeClr val="bg1"/>
                </a:solidFill>
                <a:effectLst/>
                <a:uLnTx/>
                <a:uFillTx/>
                <a:latin typeface="Arial" panose="020B0604020202020204" pitchFamily="34" charset="0"/>
                <a:ea typeface="ＭＳ Ｐゴシック" charset="-128"/>
                <a:cs typeface="Arial" panose="020B0604020202020204" pitchFamily="34" charset="0"/>
              </a:rPr>
              <a:t>IMDC risk group</a:t>
            </a:r>
            <a:br>
              <a:rPr kumimoji="0" lang="en-GB" sz="1200" b="0" i="0" u="none" strike="noStrike" kern="1200" cap="none" spc="0" normalizeH="0" baseline="0" dirty="0">
                <a:ln>
                  <a:noFill/>
                </a:ln>
                <a:solidFill>
                  <a:schemeClr val="bg1"/>
                </a:solidFill>
                <a:effectLst/>
                <a:uLnTx/>
                <a:uFillTx/>
                <a:latin typeface="Arial" panose="020B0604020202020204" pitchFamily="34" charset="0"/>
                <a:ea typeface="ＭＳ Ｐゴシック" charset="-128"/>
                <a:cs typeface="Arial" panose="020B0604020202020204" pitchFamily="34" charset="0"/>
              </a:rPr>
            </a:br>
            <a:r>
              <a:rPr lang="en-GB" sz="1200" dirty="0">
                <a:solidFill>
                  <a:schemeClr val="bg1"/>
                </a:solidFill>
                <a:latin typeface="Arial" panose="020B0604020202020204" pitchFamily="34" charset="0"/>
                <a:ea typeface="ＭＳ Ｐゴシック" charset="-128"/>
                <a:cs typeface="Arial" panose="020B0604020202020204" pitchFamily="34" charset="0"/>
              </a:rPr>
              <a:t>0 vs 1-2 vs ≥3</a:t>
            </a:r>
          </a:p>
          <a:p>
            <a:pPr marL="174625" marR="0" lvl="0" indent="-174625" algn="l" defTabSz="457200" rtl="0" eaLnBrk="1" fontAlgn="auto" latinLnBrk="0" hangingPunct="1">
              <a:lnSpc>
                <a:spcPct val="90000"/>
              </a:lnSpc>
              <a:spcBef>
                <a:spcPts val="0"/>
              </a:spcBef>
              <a:spcAft>
                <a:spcPts val="0"/>
              </a:spcAft>
              <a:buClr>
                <a:schemeClr val="bg1"/>
              </a:buClr>
              <a:buSzTx/>
              <a:buFont typeface="Arial"/>
              <a:buChar char="•"/>
              <a:tabLst/>
              <a:defRPr/>
            </a:pPr>
            <a:r>
              <a:rPr lang="en-GB" sz="1200" b="1" dirty="0">
                <a:solidFill>
                  <a:schemeClr val="bg1"/>
                </a:solidFill>
                <a:latin typeface="Arial" panose="020B0604020202020204" pitchFamily="34" charset="0"/>
                <a:ea typeface="ＭＳ Ｐゴシック" charset="-128"/>
                <a:cs typeface="Arial" panose="020B0604020202020204" pitchFamily="34" charset="0"/>
              </a:rPr>
              <a:t>Histology</a:t>
            </a:r>
            <a:br>
              <a:rPr lang="en-GB" sz="1200" dirty="0">
                <a:solidFill>
                  <a:schemeClr val="bg1"/>
                </a:solidFill>
                <a:latin typeface="Arial" panose="020B0604020202020204" pitchFamily="34" charset="0"/>
                <a:ea typeface="ＭＳ Ｐゴシック" charset="-128"/>
                <a:cs typeface="Arial" panose="020B0604020202020204" pitchFamily="34" charset="0"/>
              </a:rPr>
            </a:br>
            <a:r>
              <a:rPr lang="en-GB" sz="1200" dirty="0">
                <a:solidFill>
                  <a:schemeClr val="bg1"/>
                </a:solidFill>
                <a:latin typeface="Arial" panose="020B0604020202020204" pitchFamily="34" charset="0"/>
                <a:ea typeface="ＭＳ Ｐゴシック" charset="-128"/>
                <a:cs typeface="Arial" panose="020B0604020202020204" pitchFamily="34" charset="0"/>
              </a:rPr>
              <a:t>Dominant clear cell without sarcomatoid vs dominant non-clear cell without sarcomatoid vs any sarcomatoid</a:t>
            </a:r>
            <a:r>
              <a:rPr lang="en-GB" sz="1200" baseline="30000" dirty="0">
                <a:solidFill>
                  <a:schemeClr val="bg1"/>
                </a:solidFill>
                <a:latin typeface="Arial" panose="020B0604020202020204" pitchFamily="34" charset="0"/>
                <a:ea typeface="ＭＳ Ｐゴシック" charset="-128"/>
                <a:cs typeface="Arial" panose="020B0604020202020204" pitchFamily="34" charset="0"/>
              </a:rPr>
              <a:t>b</a:t>
            </a:r>
          </a:p>
          <a:p>
            <a:pPr marL="174625" marR="0" lvl="0" indent="-174625" algn="l" defTabSz="457200" rtl="0" eaLnBrk="1" fontAlgn="auto" latinLnBrk="0" hangingPunct="1">
              <a:lnSpc>
                <a:spcPct val="90000"/>
              </a:lnSpc>
              <a:spcBef>
                <a:spcPts val="0"/>
              </a:spcBef>
              <a:spcAft>
                <a:spcPts val="0"/>
              </a:spcAft>
              <a:buClr>
                <a:schemeClr val="bg1"/>
              </a:buClr>
              <a:buSzTx/>
              <a:buFont typeface="Arial"/>
              <a:buChar char="•"/>
              <a:tabLst/>
              <a:defRPr/>
            </a:pPr>
            <a:r>
              <a:rPr lang="en-GB" sz="1200" b="1" dirty="0">
                <a:solidFill>
                  <a:schemeClr val="bg1"/>
                </a:solidFill>
                <a:latin typeface="Arial" panose="020B0604020202020204" pitchFamily="34" charset="0"/>
                <a:ea typeface="ＭＳ Ｐゴシック" charset="-128"/>
                <a:cs typeface="Arial" panose="020B0604020202020204" pitchFamily="34" charset="0"/>
              </a:rPr>
              <a:t>Most recent line of ICI</a:t>
            </a:r>
            <a:br>
              <a:rPr lang="en-GB" sz="1200" b="1" dirty="0">
                <a:solidFill>
                  <a:schemeClr val="bg1"/>
                </a:solidFill>
                <a:latin typeface="Arial" panose="020B0604020202020204" pitchFamily="34" charset="0"/>
                <a:ea typeface="ＭＳ Ｐゴシック" charset="-128"/>
                <a:cs typeface="Arial" panose="020B0604020202020204" pitchFamily="34" charset="0"/>
              </a:rPr>
            </a:br>
            <a:r>
              <a:rPr lang="en-GB" sz="1200" dirty="0">
                <a:solidFill>
                  <a:schemeClr val="bg1"/>
                </a:solidFill>
                <a:latin typeface="Arial" panose="020B0604020202020204" pitchFamily="34" charset="0"/>
                <a:ea typeface="ＭＳ Ｐゴシック" charset="-128"/>
                <a:cs typeface="Arial" panose="020B0604020202020204" pitchFamily="34" charset="0"/>
              </a:rPr>
              <a:t>Adjuvant vs 1L vs 2L</a:t>
            </a:r>
          </a:p>
        </p:txBody>
      </p:sp>
      <p:sp>
        <p:nvSpPr>
          <p:cNvPr id="23" name="Content Placeholder 10">
            <a:extLst>
              <a:ext uri="{FF2B5EF4-FFF2-40B4-BE49-F238E27FC236}">
                <a16:creationId xmlns:a16="http://schemas.microsoft.com/office/drawing/2014/main" id="{54AB6DCE-183A-C560-0093-4BB8F08464AD}"/>
              </a:ext>
            </a:extLst>
          </p:cNvPr>
          <p:cNvSpPr txBox="1">
            <a:spLocks/>
          </p:cNvSpPr>
          <p:nvPr/>
        </p:nvSpPr>
        <p:spPr>
          <a:xfrm>
            <a:off x="969642" y="5589240"/>
            <a:ext cx="10526958" cy="365125"/>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000" dirty="0">
                <a:solidFill>
                  <a:schemeClr val="tx1"/>
                </a:solidFill>
              </a:rPr>
              <a:t>ClinicalTrials.gov ID, NCT04338269. IMDC, International Metastatic RCC Database Consortium. Patients were enrolled between July 28, 2020 and December 27, 2021</a:t>
            </a:r>
            <a:br>
              <a:rPr lang="en-GB" sz="1000" dirty="0">
                <a:solidFill>
                  <a:schemeClr val="tx1"/>
                </a:solidFill>
              </a:rPr>
            </a:br>
            <a:r>
              <a:rPr lang="en-GB" sz="1000" baseline="30000" dirty="0">
                <a:solidFill>
                  <a:schemeClr val="tx1"/>
                </a:solidFill>
              </a:rPr>
              <a:t>a</a:t>
            </a:r>
            <a:r>
              <a:rPr lang="en-GB" sz="1000" dirty="0">
                <a:solidFill>
                  <a:schemeClr val="tx1"/>
                </a:solidFill>
              </a:rPr>
              <a:t> Papillary, chromophobe or unclassified (chromophobe requires sarcomatoid differentiation); </a:t>
            </a:r>
            <a:r>
              <a:rPr lang="en-GB" sz="1000" baseline="30000" dirty="0">
                <a:solidFill>
                  <a:schemeClr val="tx1"/>
                </a:solidFill>
              </a:rPr>
              <a:t>b</a:t>
            </a:r>
            <a:r>
              <a:rPr lang="en-GB" sz="1000" dirty="0">
                <a:solidFill>
                  <a:schemeClr val="tx1"/>
                </a:solidFill>
              </a:rPr>
              <a:t> Clear cell or non-clear cell; </a:t>
            </a:r>
            <a:r>
              <a:rPr lang="en-GB" sz="1000" baseline="30000" dirty="0">
                <a:solidFill>
                  <a:schemeClr val="tx1"/>
                </a:solidFill>
              </a:rPr>
              <a:t>c</a:t>
            </a:r>
            <a:r>
              <a:rPr lang="en-GB" sz="1000" dirty="0">
                <a:solidFill>
                  <a:schemeClr val="tx1"/>
                </a:solidFill>
              </a:rPr>
              <a:t> Assessed according to RECIST 1.1</a:t>
            </a:r>
          </a:p>
        </p:txBody>
      </p:sp>
    </p:spTree>
    <p:extLst>
      <p:ext uri="{BB962C8B-B14F-4D97-AF65-F5344CB8AC3E}">
        <p14:creationId xmlns:p14="http://schemas.microsoft.com/office/powerpoint/2010/main" val="352561957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0963199" cy="864000"/>
          </a:xfrm>
        </p:spPr>
        <p:txBody>
          <a:bodyPr/>
          <a:lstStyle/>
          <a:p>
            <a:r>
              <a:rPr lang="en-GB" dirty="0"/>
              <a:t>CONTACT-03: efficacy results</a:t>
            </a:r>
          </a:p>
        </p:txBody>
      </p:sp>
      <p:sp>
        <p:nvSpPr>
          <p:cNvPr id="2" name="Content Placeholder 1">
            <a:extLst>
              <a:ext uri="{FF2B5EF4-FFF2-40B4-BE49-F238E27FC236}">
                <a16:creationId xmlns:a16="http://schemas.microsoft.com/office/drawing/2014/main" id="{D9E61676-0307-DAD1-CC78-351B3B9FFCA4}"/>
              </a:ext>
            </a:extLst>
          </p:cNvPr>
          <p:cNvSpPr>
            <a:spLocks noGrp="1"/>
          </p:cNvSpPr>
          <p:nvPr>
            <p:ph sz="quarter" idx="15"/>
          </p:nvPr>
        </p:nvSpPr>
        <p:spPr>
          <a:xfrm>
            <a:off x="620712" y="6374162"/>
            <a:ext cx="10515847" cy="365125"/>
          </a:xfrm>
        </p:spPr>
        <p:txBody>
          <a:bodyPr/>
          <a:lstStyle/>
          <a:p>
            <a:r>
              <a:rPr lang="en-GB" dirty="0">
                <a:solidFill>
                  <a:schemeClr val="tx2"/>
                </a:solidFill>
              </a:rPr>
              <a:t>atezo, atezolizumab; </a:t>
            </a:r>
            <a:r>
              <a:rPr lang="en-GB" dirty="0" err="1">
                <a:solidFill>
                  <a:schemeClr val="tx2"/>
                </a:solidFill>
              </a:rPr>
              <a:t>cabo</a:t>
            </a:r>
            <a:r>
              <a:rPr lang="en-GB" dirty="0">
                <a:solidFill>
                  <a:schemeClr val="tx2"/>
                </a:solidFill>
              </a:rPr>
              <a:t>, cabozantinib; CI, confidence interval; HR, hazard ratio; IDMC, International Metastatic RCC Database Consortium; NE, not evaluable; OS, overall survival; (r)PFS, (radiographic) progression-free survival</a:t>
            </a:r>
          </a:p>
          <a:p>
            <a:r>
              <a:rPr lang="en-GB" dirty="0">
                <a:solidFill>
                  <a:schemeClr val="tx2"/>
                </a:solidFill>
              </a:rPr>
              <a:t>Choueiri T, et al. J Clin Oncol. 2023;41 (suppl 17): abstr LBA4500 (ASCO 2023 oral presentation)</a:t>
            </a:r>
          </a:p>
          <a:p>
            <a:endParaRPr lang="en-GB" dirty="0">
              <a:solidFill>
                <a:schemeClr val="tx2"/>
              </a:solidFill>
            </a:endParaRP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a:xfrm>
            <a:off x="10512491" y="6356351"/>
            <a:ext cx="1069909" cy="365125"/>
          </a:xfrm>
        </p:spPr>
        <p:txBody>
          <a:bodyPr/>
          <a:lstStyle/>
          <a:p>
            <a:fld id="{FCE43C0F-8A7B-3A4B-9DB5-B3472E36E833}" type="slidenum">
              <a:rPr lang="en-GB" smtClean="0"/>
              <a:pPr/>
              <a:t>8</a:t>
            </a:fld>
            <a:endParaRPr lang="en-GB" dirty="0"/>
          </a:p>
        </p:txBody>
      </p:sp>
      <p:sp>
        <p:nvSpPr>
          <p:cNvPr id="12" name="TextBox 11">
            <a:extLst>
              <a:ext uri="{FF2B5EF4-FFF2-40B4-BE49-F238E27FC236}">
                <a16:creationId xmlns:a16="http://schemas.microsoft.com/office/drawing/2014/main" id="{64E132D4-BC5C-02A3-AF7E-265D94CC40E7}"/>
              </a:ext>
            </a:extLst>
          </p:cNvPr>
          <p:cNvSpPr txBox="1"/>
          <p:nvPr/>
        </p:nvSpPr>
        <p:spPr>
          <a:xfrm>
            <a:off x="2359206" y="1285847"/>
            <a:ext cx="3377841" cy="400110"/>
          </a:xfrm>
          <a:prstGeom prst="rect">
            <a:avLst/>
          </a:prstGeom>
          <a:noFill/>
        </p:spPr>
        <p:txBody>
          <a:bodyPr wrap="square" rtlCol="0">
            <a:spAutoFit/>
          </a:bodyPr>
          <a:lstStyle/>
          <a:p>
            <a:pPr algn="ctr"/>
            <a:r>
              <a:rPr lang="en-GB" sz="2000" b="1" dirty="0">
                <a:solidFill>
                  <a:schemeClr val="accent1"/>
                </a:solidFill>
                <a:latin typeface="Arial" panose="020B0604020202020204" pitchFamily="34" charset="0"/>
                <a:ea typeface="Aileron" charset="0"/>
                <a:cs typeface="Arial" panose="020B0604020202020204" pitchFamily="34" charset="0"/>
              </a:rPr>
              <a:t>rPFS (Centrally Reviewed)</a:t>
            </a:r>
          </a:p>
        </p:txBody>
      </p:sp>
      <p:sp>
        <p:nvSpPr>
          <p:cNvPr id="13" name="TextBox 12">
            <a:extLst>
              <a:ext uri="{FF2B5EF4-FFF2-40B4-BE49-F238E27FC236}">
                <a16:creationId xmlns:a16="http://schemas.microsoft.com/office/drawing/2014/main" id="{7C6B51E6-B7F4-90A1-5804-D8BC8DCC8CEA}"/>
              </a:ext>
            </a:extLst>
          </p:cNvPr>
          <p:cNvSpPr txBox="1"/>
          <p:nvPr/>
        </p:nvSpPr>
        <p:spPr>
          <a:xfrm>
            <a:off x="7319015" y="1285847"/>
            <a:ext cx="3752975" cy="400110"/>
          </a:xfrm>
          <a:prstGeom prst="rect">
            <a:avLst/>
          </a:prstGeom>
          <a:noFill/>
        </p:spPr>
        <p:txBody>
          <a:bodyPr wrap="square" rtlCol="0">
            <a:spAutoFit/>
          </a:bodyPr>
          <a:lstStyle/>
          <a:p>
            <a:pPr algn="ctr"/>
            <a:r>
              <a:rPr lang="en-GB" sz="2000" b="1" dirty="0">
                <a:solidFill>
                  <a:schemeClr val="accent1"/>
                </a:solidFill>
                <a:latin typeface="Arial" panose="020B0604020202020204" pitchFamily="34" charset="0"/>
                <a:ea typeface="Aileron" charset="0"/>
                <a:cs typeface="Arial" panose="020B0604020202020204" pitchFamily="34" charset="0"/>
              </a:rPr>
              <a:t>OS (INTERIM ANALYSIS)</a:t>
            </a:r>
          </a:p>
        </p:txBody>
      </p:sp>
      <p:sp>
        <p:nvSpPr>
          <p:cNvPr id="17" name="Content Placeholder 10">
            <a:extLst>
              <a:ext uri="{FF2B5EF4-FFF2-40B4-BE49-F238E27FC236}">
                <a16:creationId xmlns:a16="http://schemas.microsoft.com/office/drawing/2014/main" id="{69935FE1-DFB1-F73D-CCBD-2F0C66952F03}"/>
              </a:ext>
            </a:extLst>
          </p:cNvPr>
          <p:cNvSpPr txBox="1">
            <a:spLocks/>
          </p:cNvSpPr>
          <p:nvPr/>
        </p:nvSpPr>
        <p:spPr>
          <a:xfrm>
            <a:off x="620712" y="5589241"/>
            <a:ext cx="3096000" cy="216024"/>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000" baseline="30000" dirty="0">
                <a:solidFill>
                  <a:schemeClr val="tx1"/>
                </a:solidFill>
              </a:rPr>
              <a:t>a</a:t>
            </a:r>
            <a:r>
              <a:rPr lang="en-GB" sz="1000" dirty="0">
                <a:solidFill>
                  <a:schemeClr val="tx1"/>
                </a:solidFill>
              </a:rPr>
              <a:t> Stratified for IMCD risk group; </a:t>
            </a:r>
            <a:r>
              <a:rPr lang="en-GB" sz="1000" baseline="30000" dirty="0">
                <a:solidFill>
                  <a:schemeClr val="tx1"/>
                </a:solidFill>
              </a:rPr>
              <a:t>b</a:t>
            </a:r>
            <a:r>
              <a:rPr lang="en-GB" sz="1000" dirty="0">
                <a:solidFill>
                  <a:schemeClr val="tx1"/>
                </a:solidFill>
              </a:rPr>
              <a:t> Non-significant at α=0.02</a:t>
            </a:r>
          </a:p>
        </p:txBody>
      </p:sp>
      <p:sp>
        <p:nvSpPr>
          <p:cNvPr id="33" name="TextBox 32">
            <a:extLst>
              <a:ext uri="{FF2B5EF4-FFF2-40B4-BE49-F238E27FC236}">
                <a16:creationId xmlns:a16="http://schemas.microsoft.com/office/drawing/2014/main" id="{1AA63B93-02F0-9E50-BE49-7CE188CB27D1}"/>
              </a:ext>
            </a:extLst>
          </p:cNvPr>
          <p:cNvSpPr txBox="1"/>
          <p:nvPr/>
        </p:nvSpPr>
        <p:spPr>
          <a:xfrm>
            <a:off x="852494" y="2430387"/>
            <a:ext cx="235641"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100</a:t>
            </a:r>
          </a:p>
        </p:txBody>
      </p:sp>
      <p:sp>
        <p:nvSpPr>
          <p:cNvPr id="34" name="TextBox 33">
            <a:extLst>
              <a:ext uri="{FF2B5EF4-FFF2-40B4-BE49-F238E27FC236}">
                <a16:creationId xmlns:a16="http://schemas.microsoft.com/office/drawing/2014/main" id="{CE62A2DA-748E-E292-BFB2-083E1F77BA78}"/>
              </a:ext>
            </a:extLst>
          </p:cNvPr>
          <p:cNvSpPr txBox="1"/>
          <p:nvPr/>
        </p:nvSpPr>
        <p:spPr>
          <a:xfrm rot="16200000">
            <a:off x="-240212" y="3438381"/>
            <a:ext cx="1931619" cy="184666"/>
          </a:xfrm>
          <a:prstGeom prst="rect">
            <a:avLst/>
          </a:prstGeom>
          <a:noFill/>
        </p:spPr>
        <p:txBody>
          <a:bodyPr wrap="non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PFS per central review (%)</a:t>
            </a:r>
          </a:p>
        </p:txBody>
      </p:sp>
      <p:sp>
        <p:nvSpPr>
          <p:cNvPr id="35" name="TextBox 34">
            <a:extLst>
              <a:ext uri="{FF2B5EF4-FFF2-40B4-BE49-F238E27FC236}">
                <a16:creationId xmlns:a16="http://schemas.microsoft.com/office/drawing/2014/main" id="{15F6174A-9B35-EDD8-75CB-F8FCE55F791C}"/>
              </a:ext>
            </a:extLst>
          </p:cNvPr>
          <p:cNvSpPr txBox="1"/>
          <p:nvPr/>
        </p:nvSpPr>
        <p:spPr>
          <a:xfrm>
            <a:off x="2874107" y="4897035"/>
            <a:ext cx="1058431" cy="184666"/>
          </a:xfrm>
          <a:prstGeom prst="rect">
            <a:avLst/>
          </a:prstGeom>
          <a:noFill/>
        </p:spPr>
        <p:txBody>
          <a:bodyPr wrap="non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Time (months)</a:t>
            </a:r>
          </a:p>
        </p:txBody>
      </p:sp>
      <p:cxnSp>
        <p:nvCxnSpPr>
          <p:cNvPr id="39" name="Straight Connector 38">
            <a:extLst>
              <a:ext uri="{FF2B5EF4-FFF2-40B4-BE49-F238E27FC236}">
                <a16:creationId xmlns:a16="http://schemas.microsoft.com/office/drawing/2014/main" id="{3798887A-4ECE-52D7-CBDF-C4B259744FFD}"/>
              </a:ext>
            </a:extLst>
          </p:cNvPr>
          <p:cNvCxnSpPr>
            <a:cxnSpLocks/>
          </p:cNvCxnSpPr>
          <p:nvPr/>
        </p:nvCxnSpPr>
        <p:spPr>
          <a:xfrm>
            <a:off x="1139511" y="2522760"/>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C056F4EC-15FC-1064-D968-CF307F8F72F6}"/>
              </a:ext>
            </a:extLst>
          </p:cNvPr>
          <p:cNvCxnSpPr>
            <a:cxnSpLocks/>
          </p:cNvCxnSpPr>
          <p:nvPr/>
        </p:nvCxnSpPr>
        <p:spPr>
          <a:xfrm flipV="1">
            <a:off x="1215327" y="2470025"/>
            <a:ext cx="0" cy="217731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58FE4B15-B9B8-B8A5-A1F3-FFD57D43BAE0}"/>
              </a:ext>
            </a:extLst>
          </p:cNvPr>
          <p:cNvSpPr txBox="1"/>
          <p:nvPr/>
        </p:nvSpPr>
        <p:spPr>
          <a:xfrm>
            <a:off x="931041" y="2849487"/>
            <a:ext cx="157094"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80</a:t>
            </a:r>
          </a:p>
        </p:txBody>
      </p:sp>
      <p:cxnSp>
        <p:nvCxnSpPr>
          <p:cNvPr id="44" name="Straight Connector 43">
            <a:extLst>
              <a:ext uri="{FF2B5EF4-FFF2-40B4-BE49-F238E27FC236}">
                <a16:creationId xmlns:a16="http://schemas.microsoft.com/office/drawing/2014/main" id="{4365EF7A-7EC5-0A61-17F2-9C6F12D147DC}"/>
              </a:ext>
            </a:extLst>
          </p:cNvPr>
          <p:cNvCxnSpPr>
            <a:cxnSpLocks/>
          </p:cNvCxnSpPr>
          <p:nvPr/>
        </p:nvCxnSpPr>
        <p:spPr>
          <a:xfrm>
            <a:off x="1139511" y="2941860"/>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BABAAE30-A4AB-FAE8-4C4F-76627092C444}"/>
              </a:ext>
            </a:extLst>
          </p:cNvPr>
          <p:cNvSpPr txBox="1"/>
          <p:nvPr/>
        </p:nvSpPr>
        <p:spPr>
          <a:xfrm>
            <a:off x="931041" y="3262237"/>
            <a:ext cx="157094"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60</a:t>
            </a:r>
          </a:p>
        </p:txBody>
      </p:sp>
      <p:cxnSp>
        <p:nvCxnSpPr>
          <p:cNvPr id="46" name="Straight Connector 45">
            <a:extLst>
              <a:ext uri="{FF2B5EF4-FFF2-40B4-BE49-F238E27FC236}">
                <a16:creationId xmlns:a16="http://schemas.microsoft.com/office/drawing/2014/main" id="{D1EC02A8-10C7-2D16-C2E3-1542A494DA59}"/>
              </a:ext>
            </a:extLst>
          </p:cNvPr>
          <p:cNvCxnSpPr>
            <a:cxnSpLocks/>
          </p:cNvCxnSpPr>
          <p:nvPr/>
        </p:nvCxnSpPr>
        <p:spPr>
          <a:xfrm>
            <a:off x="1139511" y="3354610"/>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1B834F2B-0E4E-CDB7-B858-7950315C17D6}"/>
              </a:ext>
            </a:extLst>
          </p:cNvPr>
          <p:cNvSpPr txBox="1"/>
          <p:nvPr/>
        </p:nvSpPr>
        <p:spPr>
          <a:xfrm>
            <a:off x="931041" y="3671812"/>
            <a:ext cx="157094"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40</a:t>
            </a:r>
          </a:p>
        </p:txBody>
      </p:sp>
      <p:cxnSp>
        <p:nvCxnSpPr>
          <p:cNvPr id="48" name="Straight Connector 47">
            <a:extLst>
              <a:ext uri="{FF2B5EF4-FFF2-40B4-BE49-F238E27FC236}">
                <a16:creationId xmlns:a16="http://schemas.microsoft.com/office/drawing/2014/main" id="{4D850A3C-B894-3130-537A-1630B01D7B04}"/>
              </a:ext>
            </a:extLst>
          </p:cNvPr>
          <p:cNvCxnSpPr>
            <a:cxnSpLocks/>
          </p:cNvCxnSpPr>
          <p:nvPr/>
        </p:nvCxnSpPr>
        <p:spPr>
          <a:xfrm>
            <a:off x="1139511" y="3764185"/>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9ED5B78A-B5FB-9F83-CA11-0074346F6C1C}"/>
              </a:ext>
            </a:extLst>
          </p:cNvPr>
          <p:cNvSpPr txBox="1"/>
          <p:nvPr/>
        </p:nvSpPr>
        <p:spPr>
          <a:xfrm>
            <a:off x="931041" y="4084562"/>
            <a:ext cx="157094"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20</a:t>
            </a:r>
          </a:p>
        </p:txBody>
      </p:sp>
      <p:cxnSp>
        <p:nvCxnSpPr>
          <p:cNvPr id="50" name="Straight Connector 49">
            <a:extLst>
              <a:ext uri="{FF2B5EF4-FFF2-40B4-BE49-F238E27FC236}">
                <a16:creationId xmlns:a16="http://schemas.microsoft.com/office/drawing/2014/main" id="{EE2266B3-FE0C-E4A9-8D78-3723E2D0DA31}"/>
              </a:ext>
            </a:extLst>
          </p:cNvPr>
          <p:cNvCxnSpPr>
            <a:cxnSpLocks/>
          </p:cNvCxnSpPr>
          <p:nvPr/>
        </p:nvCxnSpPr>
        <p:spPr>
          <a:xfrm>
            <a:off x="1139511" y="4176935"/>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14388A42-B967-625C-0764-7E05BAC75164}"/>
              </a:ext>
            </a:extLst>
          </p:cNvPr>
          <p:cNvSpPr txBox="1"/>
          <p:nvPr/>
        </p:nvSpPr>
        <p:spPr>
          <a:xfrm>
            <a:off x="1009587" y="4497312"/>
            <a:ext cx="78548"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0</a:t>
            </a:r>
          </a:p>
        </p:txBody>
      </p:sp>
      <p:cxnSp>
        <p:nvCxnSpPr>
          <p:cNvPr id="52" name="Straight Connector 51">
            <a:extLst>
              <a:ext uri="{FF2B5EF4-FFF2-40B4-BE49-F238E27FC236}">
                <a16:creationId xmlns:a16="http://schemas.microsoft.com/office/drawing/2014/main" id="{4B524711-090B-7708-5DF9-D9AF990E7487}"/>
              </a:ext>
            </a:extLst>
          </p:cNvPr>
          <p:cNvCxnSpPr>
            <a:cxnSpLocks/>
          </p:cNvCxnSpPr>
          <p:nvPr/>
        </p:nvCxnSpPr>
        <p:spPr>
          <a:xfrm>
            <a:off x="1139511" y="4589685"/>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02795901-1873-B606-A8A4-45883A7B56C0}"/>
              </a:ext>
            </a:extLst>
          </p:cNvPr>
          <p:cNvCxnSpPr>
            <a:cxnSpLocks/>
          </p:cNvCxnSpPr>
          <p:nvPr/>
        </p:nvCxnSpPr>
        <p:spPr>
          <a:xfrm rot="16200000">
            <a:off x="1387097" y="4681978"/>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FEB8AB9C-B558-255C-6B6F-925E97098C33}"/>
              </a:ext>
            </a:extLst>
          </p:cNvPr>
          <p:cNvCxnSpPr>
            <a:cxnSpLocks/>
          </p:cNvCxnSpPr>
          <p:nvPr/>
        </p:nvCxnSpPr>
        <p:spPr>
          <a:xfrm>
            <a:off x="1209361" y="4643660"/>
            <a:ext cx="475024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7" name="TextBox 56">
            <a:extLst>
              <a:ext uri="{FF2B5EF4-FFF2-40B4-BE49-F238E27FC236}">
                <a16:creationId xmlns:a16="http://schemas.microsoft.com/office/drawing/2014/main" id="{D6BDE8B3-020A-0334-B810-328D97DAB3A6}"/>
              </a:ext>
            </a:extLst>
          </p:cNvPr>
          <p:cNvSpPr txBox="1"/>
          <p:nvPr/>
        </p:nvSpPr>
        <p:spPr>
          <a:xfrm>
            <a:off x="1383827" y="4711965"/>
            <a:ext cx="78548"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0</a:t>
            </a:r>
          </a:p>
        </p:txBody>
      </p:sp>
      <p:cxnSp>
        <p:nvCxnSpPr>
          <p:cNvPr id="58" name="Straight Connector 57">
            <a:extLst>
              <a:ext uri="{FF2B5EF4-FFF2-40B4-BE49-F238E27FC236}">
                <a16:creationId xmlns:a16="http://schemas.microsoft.com/office/drawing/2014/main" id="{9A9FB16E-B8C7-AB4A-B451-D91876ABD07F}"/>
              </a:ext>
            </a:extLst>
          </p:cNvPr>
          <p:cNvCxnSpPr>
            <a:cxnSpLocks/>
          </p:cNvCxnSpPr>
          <p:nvPr/>
        </p:nvCxnSpPr>
        <p:spPr>
          <a:xfrm rot="16200000">
            <a:off x="1698247" y="4681978"/>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BEACDF51-4944-94EE-CEBC-E533B3B87089}"/>
              </a:ext>
            </a:extLst>
          </p:cNvPr>
          <p:cNvSpPr txBox="1"/>
          <p:nvPr/>
        </p:nvSpPr>
        <p:spPr>
          <a:xfrm>
            <a:off x="1694977" y="4711965"/>
            <a:ext cx="78548"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2</a:t>
            </a:r>
          </a:p>
        </p:txBody>
      </p:sp>
      <p:cxnSp>
        <p:nvCxnSpPr>
          <p:cNvPr id="60" name="Straight Connector 59">
            <a:extLst>
              <a:ext uri="{FF2B5EF4-FFF2-40B4-BE49-F238E27FC236}">
                <a16:creationId xmlns:a16="http://schemas.microsoft.com/office/drawing/2014/main" id="{9F2E7995-462C-7EB9-C407-5EB3FF93CE6F}"/>
              </a:ext>
            </a:extLst>
          </p:cNvPr>
          <p:cNvCxnSpPr>
            <a:cxnSpLocks/>
          </p:cNvCxnSpPr>
          <p:nvPr/>
        </p:nvCxnSpPr>
        <p:spPr>
          <a:xfrm rot="16200000">
            <a:off x="2022097" y="4681978"/>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B67DF18D-F923-A9AB-65B8-FBF23BB824E7}"/>
              </a:ext>
            </a:extLst>
          </p:cNvPr>
          <p:cNvSpPr txBox="1"/>
          <p:nvPr/>
        </p:nvSpPr>
        <p:spPr>
          <a:xfrm>
            <a:off x="2018827" y="4711965"/>
            <a:ext cx="78548"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4</a:t>
            </a:r>
          </a:p>
        </p:txBody>
      </p:sp>
      <p:cxnSp>
        <p:nvCxnSpPr>
          <p:cNvPr id="62" name="Straight Connector 61">
            <a:extLst>
              <a:ext uri="{FF2B5EF4-FFF2-40B4-BE49-F238E27FC236}">
                <a16:creationId xmlns:a16="http://schemas.microsoft.com/office/drawing/2014/main" id="{903BD569-43B5-372B-D109-FE2C90725AF1}"/>
              </a:ext>
            </a:extLst>
          </p:cNvPr>
          <p:cNvCxnSpPr>
            <a:cxnSpLocks/>
          </p:cNvCxnSpPr>
          <p:nvPr/>
        </p:nvCxnSpPr>
        <p:spPr>
          <a:xfrm rot="16200000">
            <a:off x="2342772" y="4681978"/>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3" name="TextBox 62">
            <a:extLst>
              <a:ext uri="{FF2B5EF4-FFF2-40B4-BE49-F238E27FC236}">
                <a16:creationId xmlns:a16="http://schemas.microsoft.com/office/drawing/2014/main" id="{EB91D9D4-701A-7A04-73B5-CAC635FF7078}"/>
              </a:ext>
            </a:extLst>
          </p:cNvPr>
          <p:cNvSpPr txBox="1"/>
          <p:nvPr/>
        </p:nvSpPr>
        <p:spPr>
          <a:xfrm>
            <a:off x="2339502" y="4711965"/>
            <a:ext cx="78548"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6</a:t>
            </a:r>
          </a:p>
        </p:txBody>
      </p:sp>
      <p:cxnSp>
        <p:nvCxnSpPr>
          <p:cNvPr id="64" name="Straight Connector 63">
            <a:extLst>
              <a:ext uri="{FF2B5EF4-FFF2-40B4-BE49-F238E27FC236}">
                <a16:creationId xmlns:a16="http://schemas.microsoft.com/office/drawing/2014/main" id="{2BC93845-F4BA-9F53-3BCD-2E8F79244BBB}"/>
              </a:ext>
            </a:extLst>
          </p:cNvPr>
          <p:cNvCxnSpPr>
            <a:cxnSpLocks/>
          </p:cNvCxnSpPr>
          <p:nvPr/>
        </p:nvCxnSpPr>
        <p:spPr>
          <a:xfrm rot="16200000">
            <a:off x="2663447" y="4681978"/>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DECEC1E9-9769-D76B-767B-5E9DC48DFF2F}"/>
              </a:ext>
            </a:extLst>
          </p:cNvPr>
          <p:cNvSpPr txBox="1"/>
          <p:nvPr/>
        </p:nvSpPr>
        <p:spPr>
          <a:xfrm>
            <a:off x="2660177" y="4711965"/>
            <a:ext cx="78548"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8</a:t>
            </a:r>
          </a:p>
        </p:txBody>
      </p:sp>
      <p:cxnSp>
        <p:nvCxnSpPr>
          <p:cNvPr id="66" name="Straight Connector 65">
            <a:extLst>
              <a:ext uri="{FF2B5EF4-FFF2-40B4-BE49-F238E27FC236}">
                <a16:creationId xmlns:a16="http://schemas.microsoft.com/office/drawing/2014/main" id="{A2F61BE5-EC6A-DC7D-A6A2-519CA85AA19E}"/>
              </a:ext>
            </a:extLst>
          </p:cNvPr>
          <p:cNvCxnSpPr>
            <a:cxnSpLocks/>
          </p:cNvCxnSpPr>
          <p:nvPr/>
        </p:nvCxnSpPr>
        <p:spPr>
          <a:xfrm rot="16200000">
            <a:off x="2987297" y="4681978"/>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4473159C-C82F-3AEC-3F33-812CC495DBF8}"/>
              </a:ext>
            </a:extLst>
          </p:cNvPr>
          <p:cNvSpPr txBox="1"/>
          <p:nvPr/>
        </p:nvSpPr>
        <p:spPr>
          <a:xfrm>
            <a:off x="2944755" y="4711965"/>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10</a:t>
            </a:r>
          </a:p>
        </p:txBody>
      </p:sp>
      <p:cxnSp>
        <p:nvCxnSpPr>
          <p:cNvPr id="68" name="Straight Connector 67">
            <a:extLst>
              <a:ext uri="{FF2B5EF4-FFF2-40B4-BE49-F238E27FC236}">
                <a16:creationId xmlns:a16="http://schemas.microsoft.com/office/drawing/2014/main" id="{55ABB202-9ACF-0A27-EB78-1D445BDB349D}"/>
              </a:ext>
            </a:extLst>
          </p:cNvPr>
          <p:cNvCxnSpPr>
            <a:cxnSpLocks/>
          </p:cNvCxnSpPr>
          <p:nvPr/>
        </p:nvCxnSpPr>
        <p:spPr>
          <a:xfrm rot="16200000">
            <a:off x="3304797" y="4681978"/>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9" name="TextBox 68">
            <a:extLst>
              <a:ext uri="{FF2B5EF4-FFF2-40B4-BE49-F238E27FC236}">
                <a16:creationId xmlns:a16="http://schemas.microsoft.com/office/drawing/2014/main" id="{55D361DC-B900-87B3-18B8-54DA7AC14195}"/>
              </a:ext>
            </a:extLst>
          </p:cNvPr>
          <p:cNvSpPr txBox="1"/>
          <p:nvPr/>
        </p:nvSpPr>
        <p:spPr>
          <a:xfrm>
            <a:off x="3262255" y="4711965"/>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12</a:t>
            </a:r>
          </a:p>
        </p:txBody>
      </p:sp>
      <p:cxnSp>
        <p:nvCxnSpPr>
          <p:cNvPr id="70" name="Straight Connector 69">
            <a:extLst>
              <a:ext uri="{FF2B5EF4-FFF2-40B4-BE49-F238E27FC236}">
                <a16:creationId xmlns:a16="http://schemas.microsoft.com/office/drawing/2014/main" id="{B79C19B5-C128-84DB-8E61-B3C3E7C62D29}"/>
              </a:ext>
            </a:extLst>
          </p:cNvPr>
          <p:cNvCxnSpPr>
            <a:cxnSpLocks/>
          </p:cNvCxnSpPr>
          <p:nvPr/>
        </p:nvCxnSpPr>
        <p:spPr>
          <a:xfrm rot="16200000">
            <a:off x="3628647" y="4681978"/>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6F40A4CA-D6D7-DC14-F97B-3DA3B7BDD556}"/>
              </a:ext>
            </a:extLst>
          </p:cNvPr>
          <p:cNvSpPr txBox="1"/>
          <p:nvPr/>
        </p:nvSpPr>
        <p:spPr>
          <a:xfrm>
            <a:off x="3586105" y="4711965"/>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14</a:t>
            </a:r>
          </a:p>
        </p:txBody>
      </p:sp>
      <p:cxnSp>
        <p:nvCxnSpPr>
          <p:cNvPr id="73" name="Straight Connector 72">
            <a:extLst>
              <a:ext uri="{FF2B5EF4-FFF2-40B4-BE49-F238E27FC236}">
                <a16:creationId xmlns:a16="http://schemas.microsoft.com/office/drawing/2014/main" id="{9121BE6E-C4A3-D0FD-512E-C710B67925F0}"/>
              </a:ext>
            </a:extLst>
          </p:cNvPr>
          <p:cNvCxnSpPr>
            <a:cxnSpLocks/>
          </p:cNvCxnSpPr>
          <p:nvPr/>
        </p:nvCxnSpPr>
        <p:spPr>
          <a:xfrm rot="16200000">
            <a:off x="5552697" y="4681978"/>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89D4E6E0-DD9F-A593-C579-3EE20AAED1EB}"/>
              </a:ext>
            </a:extLst>
          </p:cNvPr>
          <p:cNvSpPr txBox="1"/>
          <p:nvPr/>
        </p:nvSpPr>
        <p:spPr>
          <a:xfrm>
            <a:off x="5510155" y="4711965"/>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26</a:t>
            </a:r>
          </a:p>
        </p:txBody>
      </p:sp>
      <p:cxnSp>
        <p:nvCxnSpPr>
          <p:cNvPr id="75" name="Straight Connector 74">
            <a:extLst>
              <a:ext uri="{FF2B5EF4-FFF2-40B4-BE49-F238E27FC236}">
                <a16:creationId xmlns:a16="http://schemas.microsoft.com/office/drawing/2014/main" id="{3F3FD273-DF85-F62C-48DF-02F47F195E40}"/>
              </a:ext>
            </a:extLst>
          </p:cNvPr>
          <p:cNvCxnSpPr>
            <a:cxnSpLocks/>
          </p:cNvCxnSpPr>
          <p:nvPr/>
        </p:nvCxnSpPr>
        <p:spPr>
          <a:xfrm rot="16200000">
            <a:off x="5228847" y="4681978"/>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6" name="TextBox 75">
            <a:extLst>
              <a:ext uri="{FF2B5EF4-FFF2-40B4-BE49-F238E27FC236}">
                <a16:creationId xmlns:a16="http://schemas.microsoft.com/office/drawing/2014/main" id="{646A7965-0D40-326B-9F20-E7CE82A14FAB}"/>
              </a:ext>
            </a:extLst>
          </p:cNvPr>
          <p:cNvSpPr txBox="1"/>
          <p:nvPr/>
        </p:nvSpPr>
        <p:spPr>
          <a:xfrm>
            <a:off x="5186305" y="4711965"/>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24</a:t>
            </a:r>
          </a:p>
        </p:txBody>
      </p:sp>
      <p:cxnSp>
        <p:nvCxnSpPr>
          <p:cNvPr id="77" name="Straight Connector 76">
            <a:extLst>
              <a:ext uri="{FF2B5EF4-FFF2-40B4-BE49-F238E27FC236}">
                <a16:creationId xmlns:a16="http://schemas.microsoft.com/office/drawing/2014/main" id="{39554D10-5463-DCD2-BB65-BC60CD132B31}"/>
              </a:ext>
            </a:extLst>
          </p:cNvPr>
          <p:cNvCxnSpPr>
            <a:cxnSpLocks/>
          </p:cNvCxnSpPr>
          <p:nvPr/>
        </p:nvCxnSpPr>
        <p:spPr>
          <a:xfrm rot="16200000">
            <a:off x="4911347" y="4681978"/>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8" name="TextBox 77">
            <a:extLst>
              <a:ext uri="{FF2B5EF4-FFF2-40B4-BE49-F238E27FC236}">
                <a16:creationId xmlns:a16="http://schemas.microsoft.com/office/drawing/2014/main" id="{9E3A9374-77DD-98F1-267B-E16B7BB0CE57}"/>
              </a:ext>
            </a:extLst>
          </p:cNvPr>
          <p:cNvSpPr txBox="1"/>
          <p:nvPr/>
        </p:nvSpPr>
        <p:spPr>
          <a:xfrm>
            <a:off x="4868805" y="4711965"/>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22</a:t>
            </a:r>
          </a:p>
        </p:txBody>
      </p:sp>
      <p:cxnSp>
        <p:nvCxnSpPr>
          <p:cNvPr id="79" name="Straight Connector 78">
            <a:extLst>
              <a:ext uri="{FF2B5EF4-FFF2-40B4-BE49-F238E27FC236}">
                <a16:creationId xmlns:a16="http://schemas.microsoft.com/office/drawing/2014/main" id="{36879BEC-39B5-45D8-9333-AC0BEA1482E8}"/>
              </a:ext>
            </a:extLst>
          </p:cNvPr>
          <p:cNvCxnSpPr>
            <a:cxnSpLocks/>
          </p:cNvCxnSpPr>
          <p:nvPr/>
        </p:nvCxnSpPr>
        <p:spPr>
          <a:xfrm rot="16200000">
            <a:off x="4590672" y="4681978"/>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FADB324F-7E18-D92A-8ADE-1EF5C9A0F615}"/>
              </a:ext>
            </a:extLst>
          </p:cNvPr>
          <p:cNvSpPr txBox="1"/>
          <p:nvPr/>
        </p:nvSpPr>
        <p:spPr>
          <a:xfrm>
            <a:off x="4548130" y="4711965"/>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20</a:t>
            </a:r>
          </a:p>
        </p:txBody>
      </p:sp>
      <p:cxnSp>
        <p:nvCxnSpPr>
          <p:cNvPr id="81" name="Straight Connector 80">
            <a:extLst>
              <a:ext uri="{FF2B5EF4-FFF2-40B4-BE49-F238E27FC236}">
                <a16:creationId xmlns:a16="http://schemas.microsoft.com/office/drawing/2014/main" id="{C71A0AE5-BF30-5945-341C-FC4B2402D697}"/>
              </a:ext>
            </a:extLst>
          </p:cNvPr>
          <p:cNvCxnSpPr>
            <a:cxnSpLocks/>
          </p:cNvCxnSpPr>
          <p:nvPr/>
        </p:nvCxnSpPr>
        <p:spPr>
          <a:xfrm rot="16200000">
            <a:off x="4269997" y="4681978"/>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42042D91-D3B7-A681-82FE-927D7E90DE54}"/>
              </a:ext>
            </a:extLst>
          </p:cNvPr>
          <p:cNvSpPr txBox="1"/>
          <p:nvPr/>
        </p:nvSpPr>
        <p:spPr>
          <a:xfrm>
            <a:off x="4227455" y="4711965"/>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18</a:t>
            </a:r>
          </a:p>
        </p:txBody>
      </p:sp>
      <p:cxnSp>
        <p:nvCxnSpPr>
          <p:cNvPr id="83" name="Straight Connector 82">
            <a:extLst>
              <a:ext uri="{FF2B5EF4-FFF2-40B4-BE49-F238E27FC236}">
                <a16:creationId xmlns:a16="http://schemas.microsoft.com/office/drawing/2014/main" id="{B4F5C1C2-9D1C-50CF-EAF5-DD9D92AC9771}"/>
              </a:ext>
            </a:extLst>
          </p:cNvPr>
          <p:cNvCxnSpPr>
            <a:cxnSpLocks/>
          </p:cNvCxnSpPr>
          <p:nvPr/>
        </p:nvCxnSpPr>
        <p:spPr>
          <a:xfrm rot="16200000">
            <a:off x="3946147" y="4681978"/>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4" name="TextBox 83">
            <a:extLst>
              <a:ext uri="{FF2B5EF4-FFF2-40B4-BE49-F238E27FC236}">
                <a16:creationId xmlns:a16="http://schemas.microsoft.com/office/drawing/2014/main" id="{BDC4037F-FD3C-26D1-B261-0F7959D27A98}"/>
              </a:ext>
            </a:extLst>
          </p:cNvPr>
          <p:cNvSpPr txBox="1"/>
          <p:nvPr/>
        </p:nvSpPr>
        <p:spPr>
          <a:xfrm>
            <a:off x="3903605" y="4711965"/>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16</a:t>
            </a:r>
          </a:p>
        </p:txBody>
      </p:sp>
      <p:graphicFrame>
        <p:nvGraphicFramePr>
          <p:cNvPr id="85" name="Table 85">
            <a:extLst>
              <a:ext uri="{FF2B5EF4-FFF2-40B4-BE49-F238E27FC236}">
                <a16:creationId xmlns:a16="http://schemas.microsoft.com/office/drawing/2014/main" id="{2BA694BB-EC2C-413D-DF53-8C614A8DF69E}"/>
              </a:ext>
            </a:extLst>
          </p:cNvPr>
          <p:cNvGraphicFramePr>
            <a:graphicFrameLocks noGrp="1"/>
          </p:cNvGraphicFramePr>
          <p:nvPr>
            <p:extLst>
              <p:ext uri="{D42A27DB-BD31-4B8C-83A1-F6EECF244321}">
                <p14:modId xmlns:p14="http://schemas.microsoft.com/office/powerpoint/2010/main" val="2228093131"/>
              </p:ext>
            </p:extLst>
          </p:nvPr>
        </p:nvGraphicFramePr>
        <p:xfrm>
          <a:off x="1235838" y="5157192"/>
          <a:ext cx="4501210" cy="313200"/>
        </p:xfrm>
        <a:graphic>
          <a:graphicData uri="http://schemas.openxmlformats.org/drawingml/2006/table">
            <a:tbl>
              <a:tblPr bandRow="1">
                <a:tableStyleId>{5C22544A-7EE6-4342-B048-85BDC9FD1C3A}</a:tableStyleId>
              </a:tblPr>
              <a:tblGrid>
                <a:gridCol w="321515">
                  <a:extLst>
                    <a:ext uri="{9D8B030D-6E8A-4147-A177-3AD203B41FA5}">
                      <a16:colId xmlns:a16="http://schemas.microsoft.com/office/drawing/2014/main" val="3513989938"/>
                    </a:ext>
                  </a:extLst>
                </a:gridCol>
                <a:gridCol w="321515">
                  <a:extLst>
                    <a:ext uri="{9D8B030D-6E8A-4147-A177-3AD203B41FA5}">
                      <a16:colId xmlns:a16="http://schemas.microsoft.com/office/drawing/2014/main" val="2772466683"/>
                    </a:ext>
                  </a:extLst>
                </a:gridCol>
                <a:gridCol w="321515">
                  <a:extLst>
                    <a:ext uri="{9D8B030D-6E8A-4147-A177-3AD203B41FA5}">
                      <a16:colId xmlns:a16="http://schemas.microsoft.com/office/drawing/2014/main" val="1708103484"/>
                    </a:ext>
                  </a:extLst>
                </a:gridCol>
                <a:gridCol w="321515">
                  <a:extLst>
                    <a:ext uri="{9D8B030D-6E8A-4147-A177-3AD203B41FA5}">
                      <a16:colId xmlns:a16="http://schemas.microsoft.com/office/drawing/2014/main" val="3985079126"/>
                    </a:ext>
                  </a:extLst>
                </a:gridCol>
                <a:gridCol w="321515">
                  <a:extLst>
                    <a:ext uri="{9D8B030D-6E8A-4147-A177-3AD203B41FA5}">
                      <a16:colId xmlns:a16="http://schemas.microsoft.com/office/drawing/2014/main" val="2323902670"/>
                    </a:ext>
                  </a:extLst>
                </a:gridCol>
                <a:gridCol w="321515">
                  <a:extLst>
                    <a:ext uri="{9D8B030D-6E8A-4147-A177-3AD203B41FA5}">
                      <a16:colId xmlns:a16="http://schemas.microsoft.com/office/drawing/2014/main" val="1456311217"/>
                    </a:ext>
                  </a:extLst>
                </a:gridCol>
                <a:gridCol w="321515">
                  <a:extLst>
                    <a:ext uri="{9D8B030D-6E8A-4147-A177-3AD203B41FA5}">
                      <a16:colId xmlns:a16="http://schemas.microsoft.com/office/drawing/2014/main" val="3470239740"/>
                    </a:ext>
                  </a:extLst>
                </a:gridCol>
                <a:gridCol w="321515">
                  <a:extLst>
                    <a:ext uri="{9D8B030D-6E8A-4147-A177-3AD203B41FA5}">
                      <a16:colId xmlns:a16="http://schemas.microsoft.com/office/drawing/2014/main" val="3050212076"/>
                    </a:ext>
                  </a:extLst>
                </a:gridCol>
                <a:gridCol w="321515">
                  <a:extLst>
                    <a:ext uri="{9D8B030D-6E8A-4147-A177-3AD203B41FA5}">
                      <a16:colId xmlns:a16="http://schemas.microsoft.com/office/drawing/2014/main" val="1973429797"/>
                    </a:ext>
                  </a:extLst>
                </a:gridCol>
                <a:gridCol w="321515">
                  <a:extLst>
                    <a:ext uri="{9D8B030D-6E8A-4147-A177-3AD203B41FA5}">
                      <a16:colId xmlns:a16="http://schemas.microsoft.com/office/drawing/2014/main" val="209476300"/>
                    </a:ext>
                  </a:extLst>
                </a:gridCol>
                <a:gridCol w="321515">
                  <a:extLst>
                    <a:ext uri="{9D8B030D-6E8A-4147-A177-3AD203B41FA5}">
                      <a16:colId xmlns:a16="http://schemas.microsoft.com/office/drawing/2014/main" val="2188063190"/>
                    </a:ext>
                  </a:extLst>
                </a:gridCol>
                <a:gridCol w="321515">
                  <a:extLst>
                    <a:ext uri="{9D8B030D-6E8A-4147-A177-3AD203B41FA5}">
                      <a16:colId xmlns:a16="http://schemas.microsoft.com/office/drawing/2014/main" val="4065078601"/>
                    </a:ext>
                  </a:extLst>
                </a:gridCol>
                <a:gridCol w="321515">
                  <a:extLst>
                    <a:ext uri="{9D8B030D-6E8A-4147-A177-3AD203B41FA5}">
                      <a16:colId xmlns:a16="http://schemas.microsoft.com/office/drawing/2014/main" val="2621884649"/>
                    </a:ext>
                  </a:extLst>
                </a:gridCol>
                <a:gridCol w="321515">
                  <a:extLst>
                    <a:ext uri="{9D8B030D-6E8A-4147-A177-3AD203B41FA5}">
                      <a16:colId xmlns:a16="http://schemas.microsoft.com/office/drawing/2014/main" val="265752294"/>
                    </a:ext>
                  </a:extLst>
                </a:gridCol>
              </a:tblGrid>
              <a:tr h="141657">
                <a:tc>
                  <a:txBody>
                    <a:bodyPr/>
                    <a:lstStyle/>
                    <a:p>
                      <a:pPr algn="ctr"/>
                      <a:r>
                        <a:rPr lang="en-GB" sz="900" dirty="0">
                          <a:latin typeface="Arial" panose="020B0604020202020204" pitchFamily="34" charset="0"/>
                          <a:cs typeface="Arial" panose="020B0604020202020204" pitchFamily="34" charset="0"/>
                        </a:rPr>
                        <a:t>263</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253</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226</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188</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158</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133</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100</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68</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43</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22</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7</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6</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2</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a:t>
                      </a:r>
                    </a:p>
                  </a:txBody>
                  <a:tcPr marL="0" marR="0" marT="9720" marB="9720">
                    <a:noFill/>
                  </a:tcPr>
                </a:tc>
                <a:extLst>
                  <a:ext uri="{0D108BD9-81ED-4DB2-BD59-A6C34878D82A}">
                    <a16:rowId xmlns:a16="http://schemas.microsoft.com/office/drawing/2014/main" val="2387494813"/>
                  </a:ext>
                </a:extLst>
              </a:tr>
              <a:tr h="141657">
                <a:tc>
                  <a:txBody>
                    <a:bodyPr/>
                    <a:lstStyle/>
                    <a:p>
                      <a:pPr algn="ctr"/>
                      <a:r>
                        <a:rPr lang="en-GB" sz="900" dirty="0">
                          <a:latin typeface="Arial" panose="020B0604020202020204" pitchFamily="34" charset="0"/>
                          <a:cs typeface="Arial" panose="020B0604020202020204" pitchFamily="34" charset="0"/>
                        </a:rPr>
                        <a:t>259</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242</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216</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183</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153</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130</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109</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71</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52</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34</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12</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8</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5</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a:t>
                      </a:r>
                    </a:p>
                  </a:txBody>
                  <a:tcPr marL="0" marR="0" marT="9720" marB="9720">
                    <a:noFill/>
                  </a:tcPr>
                </a:tc>
                <a:extLst>
                  <a:ext uri="{0D108BD9-81ED-4DB2-BD59-A6C34878D82A}">
                    <a16:rowId xmlns:a16="http://schemas.microsoft.com/office/drawing/2014/main" val="3636552953"/>
                  </a:ext>
                </a:extLst>
              </a:tr>
            </a:tbl>
          </a:graphicData>
        </a:graphic>
      </p:graphicFrame>
      <p:graphicFrame>
        <p:nvGraphicFramePr>
          <p:cNvPr id="86" name="Table 85">
            <a:extLst>
              <a:ext uri="{FF2B5EF4-FFF2-40B4-BE49-F238E27FC236}">
                <a16:creationId xmlns:a16="http://schemas.microsoft.com/office/drawing/2014/main" id="{3276ED4F-D080-2AA7-A632-539ECF538DE5}"/>
              </a:ext>
            </a:extLst>
          </p:cNvPr>
          <p:cNvGraphicFramePr>
            <a:graphicFrameLocks noGrp="1"/>
          </p:cNvGraphicFramePr>
          <p:nvPr>
            <p:extLst>
              <p:ext uri="{D42A27DB-BD31-4B8C-83A1-F6EECF244321}">
                <p14:modId xmlns:p14="http://schemas.microsoft.com/office/powerpoint/2010/main" val="853959203"/>
              </p:ext>
            </p:extLst>
          </p:nvPr>
        </p:nvGraphicFramePr>
        <p:xfrm>
          <a:off x="194722" y="5000592"/>
          <a:ext cx="944789" cy="469800"/>
        </p:xfrm>
        <a:graphic>
          <a:graphicData uri="http://schemas.openxmlformats.org/drawingml/2006/table">
            <a:tbl>
              <a:tblPr bandRow="1">
                <a:tableStyleId>{5C22544A-7EE6-4342-B048-85BDC9FD1C3A}</a:tableStyleId>
              </a:tblPr>
              <a:tblGrid>
                <a:gridCol w="944789">
                  <a:extLst>
                    <a:ext uri="{9D8B030D-6E8A-4147-A177-3AD203B41FA5}">
                      <a16:colId xmlns:a16="http://schemas.microsoft.com/office/drawing/2014/main" val="3513989938"/>
                    </a:ext>
                  </a:extLst>
                </a:gridCol>
              </a:tblGrid>
              <a:tr h="141657">
                <a:tc>
                  <a:txBody>
                    <a:bodyPr/>
                    <a:lstStyle/>
                    <a:p>
                      <a:pPr algn="r"/>
                      <a:r>
                        <a:rPr lang="en-GB" sz="900" b="1" dirty="0">
                          <a:latin typeface="Arial" panose="020B0604020202020204" pitchFamily="34" charset="0"/>
                          <a:cs typeface="Arial" panose="020B0604020202020204" pitchFamily="34" charset="0"/>
                        </a:rPr>
                        <a:t>Number at risk</a:t>
                      </a:r>
                    </a:p>
                  </a:txBody>
                  <a:tcPr marL="0" marR="0" marT="9720" marB="9720">
                    <a:noFill/>
                  </a:tcPr>
                </a:tc>
                <a:extLst>
                  <a:ext uri="{0D108BD9-81ED-4DB2-BD59-A6C34878D82A}">
                    <a16:rowId xmlns:a16="http://schemas.microsoft.com/office/drawing/2014/main" val="2387494813"/>
                  </a:ext>
                </a:extLst>
              </a:tr>
              <a:tr h="141657">
                <a:tc>
                  <a:txBody>
                    <a:bodyPr/>
                    <a:lstStyle/>
                    <a:p>
                      <a:pPr algn="r"/>
                      <a:r>
                        <a:rPr lang="en-GB" sz="900" b="1" dirty="0">
                          <a:solidFill>
                            <a:schemeClr val="tx2"/>
                          </a:solidFill>
                          <a:latin typeface="Arial" panose="020B0604020202020204" pitchFamily="34" charset="0"/>
                          <a:cs typeface="Arial" panose="020B0604020202020204" pitchFamily="34" charset="0"/>
                        </a:rPr>
                        <a:t>Atezo + cabo</a:t>
                      </a:r>
                    </a:p>
                  </a:txBody>
                  <a:tcPr marL="0" marR="0" marT="9720" marB="9720">
                    <a:noFill/>
                  </a:tcPr>
                </a:tc>
                <a:extLst>
                  <a:ext uri="{0D108BD9-81ED-4DB2-BD59-A6C34878D82A}">
                    <a16:rowId xmlns:a16="http://schemas.microsoft.com/office/drawing/2014/main" val="3636552953"/>
                  </a:ext>
                </a:extLst>
              </a:tr>
              <a:tr h="141657">
                <a:tc>
                  <a:txBody>
                    <a:bodyPr/>
                    <a:lstStyle/>
                    <a:p>
                      <a:pPr algn="r"/>
                      <a:r>
                        <a:rPr lang="en-GB" sz="900" b="1" dirty="0">
                          <a:solidFill>
                            <a:schemeClr val="accent1"/>
                          </a:solidFill>
                          <a:latin typeface="Arial" panose="020B0604020202020204" pitchFamily="34" charset="0"/>
                          <a:cs typeface="Arial" panose="020B0604020202020204" pitchFamily="34" charset="0"/>
                        </a:rPr>
                        <a:t>Cabo</a:t>
                      </a:r>
                    </a:p>
                  </a:txBody>
                  <a:tcPr marL="0" marR="0" marT="9720" marB="9720">
                    <a:noFill/>
                  </a:tcPr>
                </a:tc>
                <a:extLst>
                  <a:ext uri="{0D108BD9-81ED-4DB2-BD59-A6C34878D82A}">
                    <a16:rowId xmlns:a16="http://schemas.microsoft.com/office/drawing/2014/main" val="1889986917"/>
                  </a:ext>
                </a:extLst>
              </a:tr>
            </a:tbl>
          </a:graphicData>
        </a:graphic>
      </p:graphicFrame>
      <p:graphicFrame>
        <p:nvGraphicFramePr>
          <p:cNvPr id="88" name="Table 87">
            <a:extLst>
              <a:ext uri="{FF2B5EF4-FFF2-40B4-BE49-F238E27FC236}">
                <a16:creationId xmlns:a16="http://schemas.microsoft.com/office/drawing/2014/main" id="{B1D15034-8A60-7902-A56A-97E4A9D07BB3}"/>
              </a:ext>
            </a:extLst>
          </p:cNvPr>
          <p:cNvGraphicFramePr>
            <a:graphicFrameLocks noGrp="1"/>
          </p:cNvGraphicFramePr>
          <p:nvPr>
            <p:extLst>
              <p:ext uri="{D42A27DB-BD31-4B8C-83A1-F6EECF244321}">
                <p14:modId xmlns:p14="http://schemas.microsoft.com/office/powerpoint/2010/main" val="4207614023"/>
              </p:ext>
            </p:extLst>
          </p:nvPr>
        </p:nvGraphicFramePr>
        <p:xfrm>
          <a:off x="7126807" y="3537445"/>
          <a:ext cx="3384376" cy="1018368"/>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val="1256442069"/>
                    </a:ext>
                  </a:extLst>
                </a:gridCol>
                <a:gridCol w="936104">
                  <a:extLst>
                    <a:ext uri="{9D8B030D-6E8A-4147-A177-3AD203B41FA5}">
                      <a16:colId xmlns:a16="http://schemas.microsoft.com/office/drawing/2014/main" val="3362937906"/>
                    </a:ext>
                  </a:extLst>
                </a:gridCol>
                <a:gridCol w="936104">
                  <a:extLst>
                    <a:ext uri="{9D8B030D-6E8A-4147-A177-3AD203B41FA5}">
                      <a16:colId xmlns:a16="http://schemas.microsoft.com/office/drawing/2014/main" val="3272691983"/>
                    </a:ext>
                  </a:extLst>
                </a:gridCol>
              </a:tblGrid>
              <a:tr h="16724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90000"/>
                        </a:lnSpc>
                      </a:pPr>
                      <a:endParaRPr lang="en-US" sz="800" dirty="0">
                        <a:latin typeface="Arial" panose="020B0604020202020204" pitchFamily="34" charset="0"/>
                        <a:cs typeface="Arial" panose="020B0604020202020204" pitchFamily="34" charset="0"/>
                      </a:endParaRPr>
                    </a:p>
                  </a:txBody>
                  <a:tcPr marT="36000" marB="36000" anchor="c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90000"/>
                        </a:lnSpc>
                      </a:pPr>
                      <a:r>
                        <a:rPr lang="en-US" sz="800" dirty="0">
                          <a:latin typeface="Arial" panose="020B0604020202020204" pitchFamily="34" charset="0"/>
                          <a:cs typeface="Arial" panose="020B0604020202020204" pitchFamily="34" charset="0"/>
                        </a:rPr>
                        <a:t>Atezo + cabo</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(N=263)</a:t>
                      </a:r>
                    </a:p>
                  </a:txBody>
                  <a:tcPr marT="36000" marB="36000" anchor="ctr">
                    <a:solidFill>
                      <a:schemeClr val="tx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90000"/>
                        </a:lnSpc>
                      </a:pPr>
                      <a:r>
                        <a:rPr lang="en-US" sz="800" dirty="0">
                          <a:latin typeface="Arial" panose="020B0604020202020204" pitchFamily="34" charset="0"/>
                          <a:cs typeface="Arial" panose="020B0604020202020204" pitchFamily="34" charset="0"/>
                        </a:rPr>
                        <a:t>cabo</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(N=259)</a:t>
                      </a:r>
                      <a:endParaRPr lang="en-US" sz="800" dirty="0">
                        <a:solidFill>
                          <a:schemeClr val="bg1"/>
                        </a:solidFill>
                        <a:latin typeface="Arial" panose="020B0604020202020204" pitchFamily="34" charset="0"/>
                        <a:cs typeface="Arial" panose="020B0604020202020204" pitchFamily="34" charset="0"/>
                      </a:endParaRPr>
                    </a:p>
                  </a:txBody>
                  <a:tcPr marT="36000" marB="36000" anchor="ctr"/>
                </a:tc>
                <a:extLst>
                  <a:ext uri="{0D108BD9-81ED-4DB2-BD59-A6C34878D82A}">
                    <a16:rowId xmlns:a16="http://schemas.microsoft.com/office/drawing/2014/main" val="2665337196"/>
                  </a:ext>
                </a:extLst>
              </a:tr>
              <a:tr h="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90000"/>
                        </a:lnSpc>
                      </a:pPr>
                      <a:r>
                        <a:rPr lang="en-US" sz="800" b="1" dirty="0">
                          <a:latin typeface="Arial" panose="020B0604020202020204" pitchFamily="34" charset="0"/>
                          <a:cs typeface="Arial" panose="020B0604020202020204" pitchFamily="34" charset="0"/>
                        </a:rPr>
                        <a:t>PFS events, n (%)</a:t>
                      </a:r>
                    </a:p>
                  </a:txBody>
                  <a:tcPr marT="36000" marB="3600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90000"/>
                        </a:lnSpc>
                      </a:pPr>
                      <a:r>
                        <a:rPr lang="en-US" sz="800" dirty="0">
                          <a:latin typeface="Arial" panose="020B0604020202020204" pitchFamily="34" charset="0"/>
                          <a:cs typeface="Arial" panose="020B0604020202020204" pitchFamily="34" charset="0"/>
                        </a:rPr>
                        <a:t>89 (34)</a:t>
                      </a:r>
                    </a:p>
                  </a:txBody>
                  <a:tcPr marT="36000" marB="3600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90000"/>
                        </a:lnSpc>
                      </a:pPr>
                      <a:r>
                        <a:rPr lang="en-US" sz="800" dirty="0">
                          <a:latin typeface="Arial" panose="020B0604020202020204" pitchFamily="34" charset="0"/>
                          <a:cs typeface="Arial" panose="020B0604020202020204" pitchFamily="34" charset="0"/>
                        </a:rPr>
                        <a:t>87 (34)</a:t>
                      </a:r>
                    </a:p>
                  </a:txBody>
                  <a:tcPr marT="36000" marB="36000" anchor="ctr"/>
                </a:tc>
                <a:extLst>
                  <a:ext uri="{0D108BD9-81ED-4DB2-BD59-A6C34878D82A}">
                    <a16:rowId xmlns:a16="http://schemas.microsoft.com/office/drawing/2014/main" val="3233098540"/>
                  </a:ext>
                </a:extLst>
              </a:tr>
              <a:tr h="0">
                <a:tc>
                  <a:txBody>
                    <a:bodyPr/>
                    <a:lstStyle/>
                    <a:p>
                      <a:pPr>
                        <a:lnSpc>
                          <a:spcPct val="90000"/>
                        </a:lnSpc>
                      </a:pPr>
                      <a:r>
                        <a:rPr lang="en-US" sz="800" b="1" dirty="0">
                          <a:latin typeface="Arial" panose="020B0604020202020204" pitchFamily="34" charset="0"/>
                          <a:cs typeface="Arial" panose="020B0604020202020204" pitchFamily="34" charset="0"/>
                        </a:rPr>
                        <a:t>Median OS (95% CI), mo</a:t>
                      </a:r>
                    </a:p>
                  </a:txBody>
                  <a:tcPr marT="36000" marB="36000" anchor="ctr"/>
                </a:tc>
                <a:tc>
                  <a:txBody>
                    <a:bodyPr/>
                    <a:lstStyle/>
                    <a:p>
                      <a:pPr algn="ctr">
                        <a:lnSpc>
                          <a:spcPct val="90000"/>
                        </a:lnSpc>
                      </a:pPr>
                      <a:r>
                        <a:rPr lang="en-US" sz="800" dirty="0">
                          <a:latin typeface="Arial" panose="020B0604020202020204" pitchFamily="34" charset="0"/>
                          <a:cs typeface="Arial" panose="020B0604020202020204" pitchFamily="34" charset="0"/>
                        </a:rPr>
                        <a:t>25.7 (25.1-NE)</a:t>
                      </a:r>
                    </a:p>
                  </a:txBody>
                  <a:tcPr marT="36000" marB="36000" anchor="ctr"/>
                </a:tc>
                <a:tc>
                  <a:txBody>
                    <a:bodyPr/>
                    <a:lstStyle/>
                    <a:p>
                      <a:pPr algn="ctr">
                        <a:lnSpc>
                          <a:spcPct val="90000"/>
                        </a:lnSpc>
                      </a:pPr>
                      <a:r>
                        <a:rPr lang="en-US" sz="800" dirty="0">
                          <a:latin typeface="Arial" panose="020B0604020202020204" pitchFamily="34" charset="0"/>
                          <a:cs typeface="Arial" panose="020B0604020202020204" pitchFamily="34" charset="0"/>
                        </a:rPr>
                        <a:t>NE (21.1-NE)</a:t>
                      </a:r>
                    </a:p>
                  </a:txBody>
                  <a:tcPr marT="36000" marB="36000" anchor="ctr"/>
                </a:tc>
                <a:extLst>
                  <a:ext uri="{0D108BD9-81ED-4DB2-BD59-A6C34878D82A}">
                    <a16:rowId xmlns:a16="http://schemas.microsoft.com/office/drawing/2014/main" val="4042949680"/>
                  </a:ext>
                </a:extLst>
              </a:tr>
              <a:tr h="0">
                <a:tc>
                  <a:txBody>
                    <a:bodyPr/>
                    <a:lstStyle/>
                    <a:p>
                      <a:pPr>
                        <a:lnSpc>
                          <a:spcPct val="90000"/>
                        </a:lnSpc>
                      </a:pPr>
                      <a:r>
                        <a:rPr lang="en-US" sz="800" b="1" dirty="0">
                          <a:latin typeface="Arial" panose="020B0604020202020204" pitchFamily="34" charset="0"/>
                          <a:cs typeface="Arial" panose="020B0604020202020204" pitchFamily="34" charset="0"/>
                        </a:rPr>
                        <a:t>12-month OS (95% CI), %</a:t>
                      </a:r>
                    </a:p>
                  </a:txBody>
                  <a:tcPr marT="36000" marB="36000" anchor="ctr"/>
                </a:tc>
                <a:tc>
                  <a:txBody>
                    <a:bodyPr/>
                    <a:lstStyle/>
                    <a:p>
                      <a:pPr algn="ctr">
                        <a:lnSpc>
                          <a:spcPct val="90000"/>
                        </a:lnSpc>
                      </a:pPr>
                      <a:r>
                        <a:rPr lang="en-US" sz="800" dirty="0">
                          <a:latin typeface="Arial" panose="020B0604020202020204" pitchFamily="34" charset="0"/>
                          <a:cs typeface="Arial" panose="020B0604020202020204" pitchFamily="34" charset="0"/>
                        </a:rPr>
                        <a:t>79 (73-84)</a:t>
                      </a:r>
                    </a:p>
                  </a:txBody>
                  <a:tcPr marT="36000" marB="36000" anchor="ctr"/>
                </a:tc>
                <a:tc>
                  <a:txBody>
                    <a:bodyPr/>
                    <a:lstStyle/>
                    <a:p>
                      <a:pPr algn="ctr">
                        <a:lnSpc>
                          <a:spcPct val="90000"/>
                        </a:lnSpc>
                      </a:pPr>
                      <a:r>
                        <a:rPr lang="en-US" sz="800" dirty="0">
                          <a:latin typeface="Arial" panose="020B0604020202020204" pitchFamily="34" charset="0"/>
                          <a:cs typeface="Arial" panose="020B0604020202020204" pitchFamily="34" charset="0"/>
                        </a:rPr>
                        <a:t>76 (71-81)</a:t>
                      </a:r>
                    </a:p>
                  </a:txBody>
                  <a:tcPr marT="36000" marB="36000" anchor="ctr"/>
                </a:tc>
                <a:extLst>
                  <a:ext uri="{0D108BD9-81ED-4DB2-BD59-A6C34878D82A}">
                    <a16:rowId xmlns:a16="http://schemas.microsoft.com/office/drawing/2014/main" val="4013350281"/>
                  </a:ext>
                </a:extLst>
              </a:tr>
              <a:tr h="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90000"/>
                        </a:lnSpc>
                      </a:pPr>
                      <a:r>
                        <a:rPr lang="en-US" sz="800" b="1" dirty="0">
                          <a:latin typeface="Arial" panose="020B0604020202020204" pitchFamily="34" charset="0"/>
                          <a:cs typeface="Arial" panose="020B0604020202020204" pitchFamily="34" charset="0"/>
                        </a:rPr>
                        <a:t>Stratified HR (95% CI)</a:t>
                      </a:r>
                      <a:r>
                        <a:rPr lang="en-US" sz="800" b="1" baseline="30000" dirty="0">
                          <a:latin typeface="Arial" panose="020B0604020202020204" pitchFamily="34" charset="0"/>
                          <a:cs typeface="Arial" panose="020B0604020202020204" pitchFamily="34" charset="0"/>
                        </a:rPr>
                        <a:t>a</a:t>
                      </a:r>
                    </a:p>
                  </a:txBody>
                  <a:tcPr marT="36000" marB="36000" anchor="ctr">
                    <a:solidFill>
                      <a:schemeClr val="bg1"/>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90000"/>
                        </a:lnSpc>
                      </a:pPr>
                      <a:r>
                        <a:rPr lang="en-US" sz="800" dirty="0">
                          <a:latin typeface="Arial" panose="020B0604020202020204" pitchFamily="34" charset="0"/>
                          <a:cs typeface="Arial" panose="020B0604020202020204" pitchFamily="34" charset="0"/>
                        </a:rPr>
                        <a:t>0.94 (0.70-1.27); p=0.690</a:t>
                      </a:r>
                      <a:endParaRPr lang="en-US" sz="800" baseline="30000" dirty="0">
                        <a:latin typeface="Arial" panose="020B0604020202020204" pitchFamily="34" charset="0"/>
                        <a:cs typeface="Arial" panose="020B0604020202020204" pitchFamily="34" charset="0"/>
                      </a:endParaRPr>
                    </a:p>
                  </a:txBody>
                  <a:tcPr marT="36000" marB="36000" anchor="ctr">
                    <a:solidFill>
                      <a:schemeClr val="bg1"/>
                    </a:solidFill>
                  </a:tcPr>
                </a:tc>
                <a:tc hMerge="1">
                  <a:txBody>
                    <a:bodyPr/>
                    <a:lstStyle/>
                    <a:p>
                      <a:pPr>
                        <a:lnSpc>
                          <a:spcPct val="90000"/>
                        </a:lnSpc>
                      </a:pPr>
                      <a:endParaRPr lang="en-US" sz="1000" dirty="0">
                        <a:latin typeface="Arial" panose="020B0604020202020204" pitchFamily="34" charset="0"/>
                        <a:cs typeface="Arial" panose="020B0604020202020204" pitchFamily="34" charset="0"/>
                      </a:endParaRPr>
                    </a:p>
                  </a:txBody>
                  <a:tcPr marT="36000" anchor="ctr"/>
                </a:tc>
                <a:extLst>
                  <a:ext uri="{0D108BD9-81ED-4DB2-BD59-A6C34878D82A}">
                    <a16:rowId xmlns:a16="http://schemas.microsoft.com/office/drawing/2014/main" val="3088031265"/>
                  </a:ext>
                </a:extLst>
              </a:tr>
            </a:tbl>
          </a:graphicData>
        </a:graphic>
      </p:graphicFrame>
      <p:sp>
        <p:nvSpPr>
          <p:cNvPr id="89" name="Content Placeholder 10">
            <a:extLst>
              <a:ext uri="{FF2B5EF4-FFF2-40B4-BE49-F238E27FC236}">
                <a16:creationId xmlns:a16="http://schemas.microsoft.com/office/drawing/2014/main" id="{CDC555BB-6855-4CA7-D87D-2584F8F33AB6}"/>
              </a:ext>
            </a:extLst>
          </p:cNvPr>
          <p:cNvSpPr txBox="1">
            <a:spLocks/>
          </p:cNvSpPr>
          <p:nvPr/>
        </p:nvSpPr>
        <p:spPr>
          <a:xfrm>
            <a:off x="6404190" y="5589241"/>
            <a:ext cx="3096000" cy="216024"/>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000" baseline="30000" dirty="0">
                <a:solidFill>
                  <a:schemeClr val="tx1"/>
                </a:solidFill>
              </a:rPr>
              <a:t>a</a:t>
            </a:r>
            <a:r>
              <a:rPr lang="en-GB" sz="1000" dirty="0">
                <a:solidFill>
                  <a:schemeClr val="tx1"/>
                </a:solidFill>
              </a:rPr>
              <a:t> Stratified for IMDC risk group</a:t>
            </a:r>
          </a:p>
        </p:txBody>
      </p:sp>
      <p:sp>
        <p:nvSpPr>
          <p:cNvPr id="90" name="TextBox 89">
            <a:extLst>
              <a:ext uri="{FF2B5EF4-FFF2-40B4-BE49-F238E27FC236}">
                <a16:creationId xmlns:a16="http://schemas.microsoft.com/office/drawing/2014/main" id="{EAFE6417-66DF-8F20-F94A-07C55281E0A5}"/>
              </a:ext>
            </a:extLst>
          </p:cNvPr>
          <p:cNvSpPr txBox="1"/>
          <p:nvPr/>
        </p:nvSpPr>
        <p:spPr>
          <a:xfrm>
            <a:off x="6623420" y="2430387"/>
            <a:ext cx="235641"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100</a:t>
            </a:r>
          </a:p>
        </p:txBody>
      </p:sp>
      <p:sp>
        <p:nvSpPr>
          <p:cNvPr id="91" name="TextBox 90">
            <a:extLst>
              <a:ext uri="{FF2B5EF4-FFF2-40B4-BE49-F238E27FC236}">
                <a16:creationId xmlns:a16="http://schemas.microsoft.com/office/drawing/2014/main" id="{7293FCC4-9AA5-795E-757A-FFA4DF3C7722}"/>
              </a:ext>
            </a:extLst>
          </p:cNvPr>
          <p:cNvSpPr txBox="1"/>
          <p:nvPr/>
        </p:nvSpPr>
        <p:spPr>
          <a:xfrm rot="16200000">
            <a:off x="5774372" y="3438381"/>
            <a:ext cx="1444306" cy="184666"/>
          </a:xfrm>
          <a:prstGeom prst="rect">
            <a:avLst/>
          </a:prstGeom>
          <a:noFill/>
        </p:spPr>
        <p:txBody>
          <a:bodyPr wrap="non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Overall Survival (%)</a:t>
            </a:r>
          </a:p>
        </p:txBody>
      </p:sp>
      <p:sp>
        <p:nvSpPr>
          <p:cNvPr id="92" name="TextBox 91">
            <a:extLst>
              <a:ext uri="{FF2B5EF4-FFF2-40B4-BE49-F238E27FC236}">
                <a16:creationId xmlns:a16="http://schemas.microsoft.com/office/drawing/2014/main" id="{B908C81B-2F17-41AA-321A-F87E52BF62BC}"/>
              </a:ext>
            </a:extLst>
          </p:cNvPr>
          <p:cNvSpPr txBox="1"/>
          <p:nvPr/>
        </p:nvSpPr>
        <p:spPr>
          <a:xfrm>
            <a:off x="8645033" y="4897035"/>
            <a:ext cx="1058431" cy="184666"/>
          </a:xfrm>
          <a:prstGeom prst="rect">
            <a:avLst/>
          </a:prstGeom>
          <a:noFill/>
        </p:spPr>
        <p:txBody>
          <a:bodyPr wrap="non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Time (months)</a:t>
            </a:r>
          </a:p>
        </p:txBody>
      </p:sp>
      <p:cxnSp>
        <p:nvCxnSpPr>
          <p:cNvPr id="93" name="Straight Connector 92">
            <a:extLst>
              <a:ext uri="{FF2B5EF4-FFF2-40B4-BE49-F238E27FC236}">
                <a16:creationId xmlns:a16="http://schemas.microsoft.com/office/drawing/2014/main" id="{A27B1F1A-1814-A547-88E2-5AB53C4752EB}"/>
              </a:ext>
            </a:extLst>
          </p:cNvPr>
          <p:cNvCxnSpPr>
            <a:cxnSpLocks/>
          </p:cNvCxnSpPr>
          <p:nvPr/>
        </p:nvCxnSpPr>
        <p:spPr>
          <a:xfrm>
            <a:off x="6910437" y="2522760"/>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C951FAC2-3014-9D66-E5C3-75B021057AE4}"/>
              </a:ext>
            </a:extLst>
          </p:cNvPr>
          <p:cNvCxnSpPr>
            <a:cxnSpLocks/>
          </p:cNvCxnSpPr>
          <p:nvPr/>
        </p:nvCxnSpPr>
        <p:spPr>
          <a:xfrm flipV="1">
            <a:off x="6986253" y="2470025"/>
            <a:ext cx="0" cy="217731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5" name="TextBox 94">
            <a:extLst>
              <a:ext uri="{FF2B5EF4-FFF2-40B4-BE49-F238E27FC236}">
                <a16:creationId xmlns:a16="http://schemas.microsoft.com/office/drawing/2014/main" id="{0B1F60DA-4DA9-F889-F51A-A0BEC52F0A4B}"/>
              </a:ext>
            </a:extLst>
          </p:cNvPr>
          <p:cNvSpPr txBox="1"/>
          <p:nvPr/>
        </p:nvSpPr>
        <p:spPr>
          <a:xfrm>
            <a:off x="6701967" y="2849487"/>
            <a:ext cx="157094"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80</a:t>
            </a:r>
          </a:p>
        </p:txBody>
      </p:sp>
      <p:cxnSp>
        <p:nvCxnSpPr>
          <p:cNvPr id="96" name="Straight Connector 95">
            <a:extLst>
              <a:ext uri="{FF2B5EF4-FFF2-40B4-BE49-F238E27FC236}">
                <a16:creationId xmlns:a16="http://schemas.microsoft.com/office/drawing/2014/main" id="{AE5D0159-5884-9ADC-6CC9-533AED1F6AE6}"/>
              </a:ext>
            </a:extLst>
          </p:cNvPr>
          <p:cNvCxnSpPr>
            <a:cxnSpLocks/>
          </p:cNvCxnSpPr>
          <p:nvPr/>
        </p:nvCxnSpPr>
        <p:spPr>
          <a:xfrm>
            <a:off x="6910437" y="2941860"/>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7" name="TextBox 96">
            <a:extLst>
              <a:ext uri="{FF2B5EF4-FFF2-40B4-BE49-F238E27FC236}">
                <a16:creationId xmlns:a16="http://schemas.microsoft.com/office/drawing/2014/main" id="{243B301A-94C8-1A19-6675-13F6E8326517}"/>
              </a:ext>
            </a:extLst>
          </p:cNvPr>
          <p:cNvSpPr txBox="1"/>
          <p:nvPr/>
        </p:nvSpPr>
        <p:spPr>
          <a:xfrm>
            <a:off x="6701967" y="3262237"/>
            <a:ext cx="157094"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60</a:t>
            </a:r>
          </a:p>
        </p:txBody>
      </p:sp>
      <p:cxnSp>
        <p:nvCxnSpPr>
          <p:cNvPr id="98" name="Straight Connector 97">
            <a:extLst>
              <a:ext uri="{FF2B5EF4-FFF2-40B4-BE49-F238E27FC236}">
                <a16:creationId xmlns:a16="http://schemas.microsoft.com/office/drawing/2014/main" id="{3B408583-7758-0C20-3806-2A03E85AC39F}"/>
              </a:ext>
            </a:extLst>
          </p:cNvPr>
          <p:cNvCxnSpPr>
            <a:cxnSpLocks/>
          </p:cNvCxnSpPr>
          <p:nvPr/>
        </p:nvCxnSpPr>
        <p:spPr>
          <a:xfrm>
            <a:off x="6910437" y="3354610"/>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9" name="TextBox 98">
            <a:extLst>
              <a:ext uri="{FF2B5EF4-FFF2-40B4-BE49-F238E27FC236}">
                <a16:creationId xmlns:a16="http://schemas.microsoft.com/office/drawing/2014/main" id="{C4DDF0F1-F29E-5458-502D-7341F89D5E3D}"/>
              </a:ext>
            </a:extLst>
          </p:cNvPr>
          <p:cNvSpPr txBox="1"/>
          <p:nvPr/>
        </p:nvSpPr>
        <p:spPr>
          <a:xfrm>
            <a:off x="6701967" y="3671812"/>
            <a:ext cx="157094"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40</a:t>
            </a:r>
          </a:p>
        </p:txBody>
      </p:sp>
      <p:cxnSp>
        <p:nvCxnSpPr>
          <p:cNvPr id="100" name="Straight Connector 99">
            <a:extLst>
              <a:ext uri="{FF2B5EF4-FFF2-40B4-BE49-F238E27FC236}">
                <a16:creationId xmlns:a16="http://schemas.microsoft.com/office/drawing/2014/main" id="{25C2A897-A1A7-AC64-C79F-1D1598F1F2E6}"/>
              </a:ext>
            </a:extLst>
          </p:cNvPr>
          <p:cNvCxnSpPr>
            <a:cxnSpLocks/>
          </p:cNvCxnSpPr>
          <p:nvPr/>
        </p:nvCxnSpPr>
        <p:spPr>
          <a:xfrm>
            <a:off x="6910437" y="3764185"/>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1" name="TextBox 100">
            <a:extLst>
              <a:ext uri="{FF2B5EF4-FFF2-40B4-BE49-F238E27FC236}">
                <a16:creationId xmlns:a16="http://schemas.microsoft.com/office/drawing/2014/main" id="{8F7DB7C5-5A9C-7E3B-18D7-784002D345F4}"/>
              </a:ext>
            </a:extLst>
          </p:cNvPr>
          <p:cNvSpPr txBox="1"/>
          <p:nvPr/>
        </p:nvSpPr>
        <p:spPr>
          <a:xfrm>
            <a:off x="6701967" y="4084562"/>
            <a:ext cx="157094"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20</a:t>
            </a:r>
          </a:p>
        </p:txBody>
      </p:sp>
      <p:cxnSp>
        <p:nvCxnSpPr>
          <p:cNvPr id="102" name="Straight Connector 101">
            <a:extLst>
              <a:ext uri="{FF2B5EF4-FFF2-40B4-BE49-F238E27FC236}">
                <a16:creationId xmlns:a16="http://schemas.microsoft.com/office/drawing/2014/main" id="{3F1A2FF0-DE6A-52EB-BF5E-07FE02E51364}"/>
              </a:ext>
            </a:extLst>
          </p:cNvPr>
          <p:cNvCxnSpPr>
            <a:cxnSpLocks/>
          </p:cNvCxnSpPr>
          <p:nvPr/>
        </p:nvCxnSpPr>
        <p:spPr>
          <a:xfrm>
            <a:off x="6910437" y="4176935"/>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3" name="TextBox 102">
            <a:extLst>
              <a:ext uri="{FF2B5EF4-FFF2-40B4-BE49-F238E27FC236}">
                <a16:creationId xmlns:a16="http://schemas.microsoft.com/office/drawing/2014/main" id="{E24E0D05-CFAB-E69C-B8F4-94B932EB760C}"/>
              </a:ext>
            </a:extLst>
          </p:cNvPr>
          <p:cNvSpPr txBox="1"/>
          <p:nvPr/>
        </p:nvSpPr>
        <p:spPr>
          <a:xfrm>
            <a:off x="6780513" y="4497312"/>
            <a:ext cx="78548" cy="169277"/>
          </a:xfrm>
          <a:prstGeom prst="rect">
            <a:avLst/>
          </a:prstGeom>
          <a:noFill/>
        </p:spPr>
        <p:txBody>
          <a:bodyPr wrap="none" lIns="0" tIns="0" rIns="0" bIns="0" rtlCol="0">
            <a:spAutoFit/>
          </a:bodyPr>
          <a:lstStyle/>
          <a:p>
            <a:pPr algn="r"/>
            <a:r>
              <a:rPr lang="en-GB" sz="1100" dirty="0">
                <a:latin typeface="Arial" panose="020B0604020202020204" pitchFamily="34" charset="0"/>
                <a:ea typeface="Aileron" charset="0"/>
                <a:cs typeface="Arial" panose="020B0604020202020204" pitchFamily="34" charset="0"/>
              </a:rPr>
              <a:t>0</a:t>
            </a:r>
          </a:p>
        </p:txBody>
      </p:sp>
      <p:cxnSp>
        <p:nvCxnSpPr>
          <p:cNvPr id="104" name="Straight Connector 103">
            <a:extLst>
              <a:ext uri="{FF2B5EF4-FFF2-40B4-BE49-F238E27FC236}">
                <a16:creationId xmlns:a16="http://schemas.microsoft.com/office/drawing/2014/main" id="{6412F08A-D600-D867-DBE5-CA5A4B436907}"/>
              </a:ext>
            </a:extLst>
          </p:cNvPr>
          <p:cNvCxnSpPr>
            <a:cxnSpLocks/>
          </p:cNvCxnSpPr>
          <p:nvPr/>
        </p:nvCxnSpPr>
        <p:spPr>
          <a:xfrm>
            <a:off x="6910437" y="4589685"/>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FE187220-4A8B-A6BD-D741-782870CA5422}"/>
              </a:ext>
            </a:extLst>
          </p:cNvPr>
          <p:cNvCxnSpPr>
            <a:cxnSpLocks/>
          </p:cNvCxnSpPr>
          <p:nvPr/>
        </p:nvCxnSpPr>
        <p:spPr>
          <a:xfrm rot="16200000">
            <a:off x="7144450" y="4681978"/>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8E8D7F6C-B389-C729-92BF-16F335AFA265}"/>
              </a:ext>
            </a:extLst>
          </p:cNvPr>
          <p:cNvCxnSpPr>
            <a:cxnSpLocks/>
          </p:cNvCxnSpPr>
          <p:nvPr/>
        </p:nvCxnSpPr>
        <p:spPr>
          <a:xfrm>
            <a:off x="6980287" y="4643660"/>
            <a:ext cx="495088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7" name="TextBox 106">
            <a:extLst>
              <a:ext uri="{FF2B5EF4-FFF2-40B4-BE49-F238E27FC236}">
                <a16:creationId xmlns:a16="http://schemas.microsoft.com/office/drawing/2014/main" id="{4D584456-8455-F9C8-89C2-C3F2AB73CF27}"/>
              </a:ext>
            </a:extLst>
          </p:cNvPr>
          <p:cNvSpPr txBox="1"/>
          <p:nvPr/>
        </p:nvSpPr>
        <p:spPr>
          <a:xfrm>
            <a:off x="7141180" y="4711965"/>
            <a:ext cx="78548"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0</a:t>
            </a:r>
          </a:p>
        </p:txBody>
      </p:sp>
      <p:cxnSp>
        <p:nvCxnSpPr>
          <p:cNvPr id="108" name="Straight Connector 107">
            <a:extLst>
              <a:ext uri="{FF2B5EF4-FFF2-40B4-BE49-F238E27FC236}">
                <a16:creationId xmlns:a16="http://schemas.microsoft.com/office/drawing/2014/main" id="{A4CBA4CA-3968-2B64-7EE5-BE2D8FBFA5C8}"/>
              </a:ext>
            </a:extLst>
          </p:cNvPr>
          <p:cNvCxnSpPr>
            <a:cxnSpLocks/>
          </p:cNvCxnSpPr>
          <p:nvPr/>
        </p:nvCxnSpPr>
        <p:spPr>
          <a:xfrm rot="16200000">
            <a:off x="7469173" y="4681978"/>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9" name="TextBox 108">
            <a:extLst>
              <a:ext uri="{FF2B5EF4-FFF2-40B4-BE49-F238E27FC236}">
                <a16:creationId xmlns:a16="http://schemas.microsoft.com/office/drawing/2014/main" id="{E76EAB3F-E818-885B-FB84-F5CCFB68D6A9}"/>
              </a:ext>
            </a:extLst>
          </p:cNvPr>
          <p:cNvSpPr txBox="1"/>
          <p:nvPr/>
        </p:nvSpPr>
        <p:spPr>
          <a:xfrm>
            <a:off x="7465903" y="4711965"/>
            <a:ext cx="78548"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2</a:t>
            </a:r>
          </a:p>
        </p:txBody>
      </p:sp>
      <p:cxnSp>
        <p:nvCxnSpPr>
          <p:cNvPr id="110" name="Straight Connector 109">
            <a:extLst>
              <a:ext uri="{FF2B5EF4-FFF2-40B4-BE49-F238E27FC236}">
                <a16:creationId xmlns:a16="http://schemas.microsoft.com/office/drawing/2014/main" id="{504F225E-BC7B-4F26-271C-326B28FC7F0B}"/>
              </a:ext>
            </a:extLst>
          </p:cNvPr>
          <p:cNvCxnSpPr>
            <a:cxnSpLocks/>
          </p:cNvCxnSpPr>
          <p:nvPr/>
        </p:nvCxnSpPr>
        <p:spPr>
          <a:xfrm rot="16200000">
            <a:off x="7793023" y="4681978"/>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1" name="TextBox 110">
            <a:extLst>
              <a:ext uri="{FF2B5EF4-FFF2-40B4-BE49-F238E27FC236}">
                <a16:creationId xmlns:a16="http://schemas.microsoft.com/office/drawing/2014/main" id="{E9BEB40E-AC09-1A4F-F89D-8FDD67DE3C24}"/>
              </a:ext>
            </a:extLst>
          </p:cNvPr>
          <p:cNvSpPr txBox="1"/>
          <p:nvPr/>
        </p:nvSpPr>
        <p:spPr>
          <a:xfrm>
            <a:off x="7789753" y="4711965"/>
            <a:ext cx="78548"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4</a:t>
            </a:r>
          </a:p>
        </p:txBody>
      </p:sp>
      <p:cxnSp>
        <p:nvCxnSpPr>
          <p:cNvPr id="112" name="Straight Connector 111">
            <a:extLst>
              <a:ext uri="{FF2B5EF4-FFF2-40B4-BE49-F238E27FC236}">
                <a16:creationId xmlns:a16="http://schemas.microsoft.com/office/drawing/2014/main" id="{7DF3F208-CAD6-CA99-688A-B5ACAA80C0FD}"/>
              </a:ext>
            </a:extLst>
          </p:cNvPr>
          <p:cNvCxnSpPr>
            <a:cxnSpLocks/>
          </p:cNvCxnSpPr>
          <p:nvPr/>
        </p:nvCxnSpPr>
        <p:spPr>
          <a:xfrm rot="16200000">
            <a:off x="8113698" y="4681978"/>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3" name="TextBox 112">
            <a:extLst>
              <a:ext uri="{FF2B5EF4-FFF2-40B4-BE49-F238E27FC236}">
                <a16:creationId xmlns:a16="http://schemas.microsoft.com/office/drawing/2014/main" id="{991F1FC4-20AE-8C96-B20F-1D65D4B4124F}"/>
              </a:ext>
            </a:extLst>
          </p:cNvPr>
          <p:cNvSpPr txBox="1"/>
          <p:nvPr/>
        </p:nvSpPr>
        <p:spPr>
          <a:xfrm>
            <a:off x="8110428" y="4711965"/>
            <a:ext cx="78548"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6</a:t>
            </a:r>
          </a:p>
        </p:txBody>
      </p:sp>
      <p:cxnSp>
        <p:nvCxnSpPr>
          <p:cNvPr id="114" name="Straight Connector 113">
            <a:extLst>
              <a:ext uri="{FF2B5EF4-FFF2-40B4-BE49-F238E27FC236}">
                <a16:creationId xmlns:a16="http://schemas.microsoft.com/office/drawing/2014/main" id="{B0FAA49D-65D3-727E-1BC5-A73FA415BA38}"/>
              </a:ext>
            </a:extLst>
          </p:cNvPr>
          <p:cNvCxnSpPr>
            <a:cxnSpLocks/>
          </p:cNvCxnSpPr>
          <p:nvPr/>
        </p:nvCxnSpPr>
        <p:spPr>
          <a:xfrm rot="16200000">
            <a:off x="8434373" y="4681978"/>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5" name="TextBox 114">
            <a:extLst>
              <a:ext uri="{FF2B5EF4-FFF2-40B4-BE49-F238E27FC236}">
                <a16:creationId xmlns:a16="http://schemas.microsoft.com/office/drawing/2014/main" id="{B52D63FB-9735-58EC-812C-8C7A5D9D3051}"/>
              </a:ext>
            </a:extLst>
          </p:cNvPr>
          <p:cNvSpPr txBox="1"/>
          <p:nvPr/>
        </p:nvSpPr>
        <p:spPr>
          <a:xfrm>
            <a:off x="8431103" y="4711965"/>
            <a:ext cx="78548"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8</a:t>
            </a:r>
          </a:p>
        </p:txBody>
      </p:sp>
      <p:cxnSp>
        <p:nvCxnSpPr>
          <p:cNvPr id="116" name="Straight Connector 115">
            <a:extLst>
              <a:ext uri="{FF2B5EF4-FFF2-40B4-BE49-F238E27FC236}">
                <a16:creationId xmlns:a16="http://schemas.microsoft.com/office/drawing/2014/main" id="{CF6AF644-BE4B-B8E2-5157-BBF178D5BDF0}"/>
              </a:ext>
            </a:extLst>
          </p:cNvPr>
          <p:cNvCxnSpPr>
            <a:cxnSpLocks/>
          </p:cNvCxnSpPr>
          <p:nvPr/>
        </p:nvCxnSpPr>
        <p:spPr>
          <a:xfrm rot="16200000">
            <a:off x="8758223" y="4681978"/>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7" name="TextBox 116">
            <a:extLst>
              <a:ext uri="{FF2B5EF4-FFF2-40B4-BE49-F238E27FC236}">
                <a16:creationId xmlns:a16="http://schemas.microsoft.com/office/drawing/2014/main" id="{830FB153-3AE7-552D-431E-F9923F85ED01}"/>
              </a:ext>
            </a:extLst>
          </p:cNvPr>
          <p:cNvSpPr txBox="1"/>
          <p:nvPr/>
        </p:nvSpPr>
        <p:spPr>
          <a:xfrm>
            <a:off x="8715681" y="4711965"/>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10</a:t>
            </a:r>
          </a:p>
        </p:txBody>
      </p:sp>
      <p:cxnSp>
        <p:nvCxnSpPr>
          <p:cNvPr id="118" name="Straight Connector 117">
            <a:extLst>
              <a:ext uri="{FF2B5EF4-FFF2-40B4-BE49-F238E27FC236}">
                <a16:creationId xmlns:a16="http://schemas.microsoft.com/office/drawing/2014/main" id="{5406B8C4-508E-8843-D9DF-5AF80B5A10F7}"/>
              </a:ext>
            </a:extLst>
          </p:cNvPr>
          <p:cNvCxnSpPr>
            <a:cxnSpLocks/>
          </p:cNvCxnSpPr>
          <p:nvPr/>
        </p:nvCxnSpPr>
        <p:spPr>
          <a:xfrm rot="16200000">
            <a:off x="9084088" y="4681978"/>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9" name="TextBox 118">
            <a:extLst>
              <a:ext uri="{FF2B5EF4-FFF2-40B4-BE49-F238E27FC236}">
                <a16:creationId xmlns:a16="http://schemas.microsoft.com/office/drawing/2014/main" id="{684C5754-214E-7050-9E91-A1F30600170D}"/>
              </a:ext>
            </a:extLst>
          </p:cNvPr>
          <p:cNvSpPr txBox="1"/>
          <p:nvPr/>
        </p:nvSpPr>
        <p:spPr>
          <a:xfrm>
            <a:off x="9041546" y="4711965"/>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12</a:t>
            </a:r>
          </a:p>
        </p:txBody>
      </p:sp>
      <p:cxnSp>
        <p:nvCxnSpPr>
          <p:cNvPr id="120" name="Straight Connector 119">
            <a:extLst>
              <a:ext uri="{FF2B5EF4-FFF2-40B4-BE49-F238E27FC236}">
                <a16:creationId xmlns:a16="http://schemas.microsoft.com/office/drawing/2014/main" id="{B9663F6E-2398-0214-B609-97CB7C362B9C}"/>
              </a:ext>
            </a:extLst>
          </p:cNvPr>
          <p:cNvCxnSpPr>
            <a:cxnSpLocks/>
          </p:cNvCxnSpPr>
          <p:nvPr/>
        </p:nvCxnSpPr>
        <p:spPr>
          <a:xfrm rot="16200000">
            <a:off x="9411112" y="4681978"/>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1" name="TextBox 120">
            <a:extLst>
              <a:ext uri="{FF2B5EF4-FFF2-40B4-BE49-F238E27FC236}">
                <a16:creationId xmlns:a16="http://schemas.microsoft.com/office/drawing/2014/main" id="{4D3B1C62-2C6B-C8CB-E0C8-F47CCDA39AD2}"/>
              </a:ext>
            </a:extLst>
          </p:cNvPr>
          <p:cNvSpPr txBox="1"/>
          <p:nvPr/>
        </p:nvSpPr>
        <p:spPr>
          <a:xfrm>
            <a:off x="9368570" y="4711965"/>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14</a:t>
            </a:r>
          </a:p>
        </p:txBody>
      </p:sp>
      <p:cxnSp>
        <p:nvCxnSpPr>
          <p:cNvPr id="122" name="Straight Connector 121">
            <a:extLst>
              <a:ext uri="{FF2B5EF4-FFF2-40B4-BE49-F238E27FC236}">
                <a16:creationId xmlns:a16="http://schemas.microsoft.com/office/drawing/2014/main" id="{AF2B6ED8-C25F-D689-F155-79D5038E4908}"/>
              </a:ext>
            </a:extLst>
          </p:cNvPr>
          <p:cNvCxnSpPr>
            <a:cxnSpLocks/>
          </p:cNvCxnSpPr>
          <p:nvPr/>
        </p:nvCxnSpPr>
        <p:spPr>
          <a:xfrm rot="16200000">
            <a:off x="11356662" y="4681978"/>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3" name="TextBox 122">
            <a:extLst>
              <a:ext uri="{FF2B5EF4-FFF2-40B4-BE49-F238E27FC236}">
                <a16:creationId xmlns:a16="http://schemas.microsoft.com/office/drawing/2014/main" id="{31A25B17-49A2-8E09-7517-FF048560B18C}"/>
              </a:ext>
            </a:extLst>
          </p:cNvPr>
          <p:cNvSpPr txBox="1"/>
          <p:nvPr/>
        </p:nvSpPr>
        <p:spPr>
          <a:xfrm>
            <a:off x="11314120" y="4711965"/>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26</a:t>
            </a:r>
          </a:p>
        </p:txBody>
      </p:sp>
      <p:cxnSp>
        <p:nvCxnSpPr>
          <p:cNvPr id="124" name="Straight Connector 123">
            <a:extLst>
              <a:ext uri="{FF2B5EF4-FFF2-40B4-BE49-F238E27FC236}">
                <a16:creationId xmlns:a16="http://schemas.microsoft.com/office/drawing/2014/main" id="{74CA16E8-0B64-6B3A-FD97-1237F1F0D950}"/>
              </a:ext>
            </a:extLst>
          </p:cNvPr>
          <p:cNvCxnSpPr>
            <a:cxnSpLocks/>
          </p:cNvCxnSpPr>
          <p:nvPr/>
        </p:nvCxnSpPr>
        <p:spPr>
          <a:xfrm rot="16200000">
            <a:off x="11035986" y="4681978"/>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5" name="TextBox 124">
            <a:extLst>
              <a:ext uri="{FF2B5EF4-FFF2-40B4-BE49-F238E27FC236}">
                <a16:creationId xmlns:a16="http://schemas.microsoft.com/office/drawing/2014/main" id="{A5FAF16E-D0CC-3EDE-47A6-A27E30918660}"/>
              </a:ext>
            </a:extLst>
          </p:cNvPr>
          <p:cNvSpPr txBox="1"/>
          <p:nvPr/>
        </p:nvSpPr>
        <p:spPr>
          <a:xfrm>
            <a:off x="10993444" y="4711965"/>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24</a:t>
            </a:r>
          </a:p>
        </p:txBody>
      </p:sp>
      <p:cxnSp>
        <p:nvCxnSpPr>
          <p:cNvPr id="126" name="Straight Connector 125">
            <a:extLst>
              <a:ext uri="{FF2B5EF4-FFF2-40B4-BE49-F238E27FC236}">
                <a16:creationId xmlns:a16="http://schemas.microsoft.com/office/drawing/2014/main" id="{E247A3F8-2E6B-8563-B02C-00A8FF1ECFB5}"/>
              </a:ext>
            </a:extLst>
          </p:cNvPr>
          <p:cNvCxnSpPr>
            <a:cxnSpLocks/>
          </p:cNvCxnSpPr>
          <p:nvPr/>
        </p:nvCxnSpPr>
        <p:spPr>
          <a:xfrm rot="16200000">
            <a:off x="10715309" y="4681978"/>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7" name="TextBox 126">
            <a:extLst>
              <a:ext uri="{FF2B5EF4-FFF2-40B4-BE49-F238E27FC236}">
                <a16:creationId xmlns:a16="http://schemas.microsoft.com/office/drawing/2014/main" id="{4CC0B59A-943A-457E-2F60-08588C11D59F}"/>
              </a:ext>
            </a:extLst>
          </p:cNvPr>
          <p:cNvSpPr txBox="1"/>
          <p:nvPr/>
        </p:nvSpPr>
        <p:spPr>
          <a:xfrm>
            <a:off x="10672767" y="4711965"/>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22</a:t>
            </a:r>
          </a:p>
        </p:txBody>
      </p:sp>
      <p:cxnSp>
        <p:nvCxnSpPr>
          <p:cNvPr id="128" name="Straight Connector 127">
            <a:extLst>
              <a:ext uri="{FF2B5EF4-FFF2-40B4-BE49-F238E27FC236}">
                <a16:creationId xmlns:a16="http://schemas.microsoft.com/office/drawing/2014/main" id="{94498662-49CE-726D-6FE6-D2AC20AF8EF3}"/>
              </a:ext>
            </a:extLst>
          </p:cNvPr>
          <p:cNvCxnSpPr>
            <a:cxnSpLocks/>
          </p:cNvCxnSpPr>
          <p:nvPr/>
        </p:nvCxnSpPr>
        <p:spPr>
          <a:xfrm rot="16200000">
            <a:off x="10386919" y="4681978"/>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9" name="TextBox 128">
            <a:extLst>
              <a:ext uri="{FF2B5EF4-FFF2-40B4-BE49-F238E27FC236}">
                <a16:creationId xmlns:a16="http://schemas.microsoft.com/office/drawing/2014/main" id="{E6CAD21E-736B-CC55-0484-4EEA8CDE6B7F}"/>
              </a:ext>
            </a:extLst>
          </p:cNvPr>
          <p:cNvSpPr txBox="1"/>
          <p:nvPr/>
        </p:nvSpPr>
        <p:spPr>
          <a:xfrm>
            <a:off x="10344377" y="4711965"/>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20</a:t>
            </a:r>
          </a:p>
        </p:txBody>
      </p:sp>
      <p:cxnSp>
        <p:nvCxnSpPr>
          <p:cNvPr id="130" name="Straight Connector 129">
            <a:extLst>
              <a:ext uri="{FF2B5EF4-FFF2-40B4-BE49-F238E27FC236}">
                <a16:creationId xmlns:a16="http://schemas.microsoft.com/office/drawing/2014/main" id="{BD26870E-00FF-FC82-3FC5-F2E905EFD96B}"/>
              </a:ext>
            </a:extLst>
          </p:cNvPr>
          <p:cNvCxnSpPr>
            <a:cxnSpLocks/>
          </p:cNvCxnSpPr>
          <p:nvPr/>
        </p:nvCxnSpPr>
        <p:spPr>
          <a:xfrm rot="16200000">
            <a:off x="10059895" y="4681978"/>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1" name="TextBox 130">
            <a:extLst>
              <a:ext uri="{FF2B5EF4-FFF2-40B4-BE49-F238E27FC236}">
                <a16:creationId xmlns:a16="http://schemas.microsoft.com/office/drawing/2014/main" id="{A2836A9B-41A1-B69C-3455-5732467883F7}"/>
              </a:ext>
            </a:extLst>
          </p:cNvPr>
          <p:cNvSpPr txBox="1"/>
          <p:nvPr/>
        </p:nvSpPr>
        <p:spPr>
          <a:xfrm>
            <a:off x="10017353" y="4711965"/>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18</a:t>
            </a:r>
          </a:p>
        </p:txBody>
      </p:sp>
      <p:cxnSp>
        <p:nvCxnSpPr>
          <p:cNvPr id="132" name="Straight Connector 131">
            <a:extLst>
              <a:ext uri="{FF2B5EF4-FFF2-40B4-BE49-F238E27FC236}">
                <a16:creationId xmlns:a16="http://schemas.microsoft.com/office/drawing/2014/main" id="{E21DFF57-F9EC-7BDA-2B19-D0840F4D4242}"/>
              </a:ext>
            </a:extLst>
          </p:cNvPr>
          <p:cNvCxnSpPr>
            <a:cxnSpLocks/>
          </p:cNvCxnSpPr>
          <p:nvPr/>
        </p:nvCxnSpPr>
        <p:spPr>
          <a:xfrm rot="16200000">
            <a:off x="9741535" y="4681978"/>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3" name="TextBox 132">
            <a:extLst>
              <a:ext uri="{FF2B5EF4-FFF2-40B4-BE49-F238E27FC236}">
                <a16:creationId xmlns:a16="http://schemas.microsoft.com/office/drawing/2014/main" id="{F517756D-AAA0-DEE2-8B34-0E73EB6D89B0}"/>
              </a:ext>
            </a:extLst>
          </p:cNvPr>
          <p:cNvSpPr txBox="1"/>
          <p:nvPr/>
        </p:nvSpPr>
        <p:spPr>
          <a:xfrm>
            <a:off x="9698993" y="4711965"/>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16</a:t>
            </a:r>
          </a:p>
        </p:txBody>
      </p:sp>
      <p:graphicFrame>
        <p:nvGraphicFramePr>
          <p:cNvPr id="134" name="Table 85">
            <a:extLst>
              <a:ext uri="{FF2B5EF4-FFF2-40B4-BE49-F238E27FC236}">
                <a16:creationId xmlns:a16="http://schemas.microsoft.com/office/drawing/2014/main" id="{CF8C5569-CC45-1D26-273C-DC71DE715B2D}"/>
              </a:ext>
            </a:extLst>
          </p:cNvPr>
          <p:cNvGraphicFramePr>
            <a:graphicFrameLocks noGrp="1"/>
          </p:cNvGraphicFramePr>
          <p:nvPr>
            <p:extLst>
              <p:ext uri="{D42A27DB-BD31-4B8C-83A1-F6EECF244321}">
                <p14:modId xmlns:p14="http://schemas.microsoft.com/office/powerpoint/2010/main" val="4156016742"/>
              </p:ext>
            </p:extLst>
          </p:nvPr>
        </p:nvGraphicFramePr>
        <p:xfrm>
          <a:off x="7006764" y="5157192"/>
          <a:ext cx="4815450" cy="313200"/>
        </p:xfrm>
        <a:graphic>
          <a:graphicData uri="http://schemas.openxmlformats.org/drawingml/2006/table">
            <a:tbl>
              <a:tblPr bandRow="1">
                <a:tableStyleId>{5C22544A-7EE6-4342-B048-85BDC9FD1C3A}</a:tableStyleId>
              </a:tblPr>
              <a:tblGrid>
                <a:gridCol w="321030">
                  <a:extLst>
                    <a:ext uri="{9D8B030D-6E8A-4147-A177-3AD203B41FA5}">
                      <a16:colId xmlns:a16="http://schemas.microsoft.com/office/drawing/2014/main" val="3513989938"/>
                    </a:ext>
                  </a:extLst>
                </a:gridCol>
                <a:gridCol w="321030">
                  <a:extLst>
                    <a:ext uri="{9D8B030D-6E8A-4147-A177-3AD203B41FA5}">
                      <a16:colId xmlns:a16="http://schemas.microsoft.com/office/drawing/2014/main" val="2772466683"/>
                    </a:ext>
                  </a:extLst>
                </a:gridCol>
                <a:gridCol w="321030">
                  <a:extLst>
                    <a:ext uri="{9D8B030D-6E8A-4147-A177-3AD203B41FA5}">
                      <a16:colId xmlns:a16="http://schemas.microsoft.com/office/drawing/2014/main" val="1708103484"/>
                    </a:ext>
                  </a:extLst>
                </a:gridCol>
                <a:gridCol w="321030">
                  <a:extLst>
                    <a:ext uri="{9D8B030D-6E8A-4147-A177-3AD203B41FA5}">
                      <a16:colId xmlns:a16="http://schemas.microsoft.com/office/drawing/2014/main" val="3985079126"/>
                    </a:ext>
                  </a:extLst>
                </a:gridCol>
                <a:gridCol w="321030">
                  <a:extLst>
                    <a:ext uri="{9D8B030D-6E8A-4147-A177-3AD203B41FA5}">
                      <a16:colId xmlns:a16="http://schemas.microsoft.com/office/drawing/2014/main" val="2323902670"/>
                    </a:ext>
                  </a:extLst>
                </a:gridCol>
                <a:gridCol w="321030">
                  <a:extLst>
                    <a:ext uri="{9D8B030D-6E8A-4147-A177-3AD203B41FA5}">
                      <a16:colId xmlns:a16="http://schemas.microsoft.com/office/drawing/2014/main" val="1456311217"/>
                    </a:ext>
                  </a:extLst>
                </a:gridCol>
                <a:gridCol w="321030">
                  <a:extLst>
                    <a:ext uri="{9D8B030D-6E8A-4147-A177-3AD203B41FA5}">
                      <a16:colId xmlns:a16="http://schemas.microsoft.com/office/drawing/2014/main" val="3470239740"/>
                    </a:ext>
                  </a:extLst>
                </a:gridCol>
                <a:gridCol w="321030">
                  <a:extLst>
                    <a:ext uri="{9D8B030D-6E8A-4147-A177-3AD203B41FA5}">
                      <a16:colId xmlns:a16="http://schemas.microsoft.com/office/drawing/2014/main" val="3050212076"/>
                    </a:ext>
                  </a:extLst>
                </a:gridCol>
                <a:gridCol w="321030">
                  <a:extLst>
                    <a:ext uri="{9D8B030D-6E8A-4147-A177-3AD203B41FA5}">
                      <a16:colId xmlns:a16="http://schemas.microsoft.com/office/drawing/2014/main" val="1973429797"/>
                    </a:ext>
                  </a:extLst>
                </a:gridCol>
                <a:gridCol w="321030">
                  <a:extLst>
                    <a:ext uri="{9D8B030D-6E8A-4147-A177-3AD203B41FA5}">
                      <a16:colId xmlns:a16="http://schemas.microsoft.com/office/drawing/2014/main" val="209476300"/>
                    </a:ext>
                  </a:extLst>
                </a:gridCol>
                <a:gridCol w="321030">
                  <a:extLst>
                    <a:ext uri="{9D8B030D-6E8A-4147-A177-3AD203B41FA5}">
                      <a16:colId xmlns:a16="http://schemas.microsoft.com/office/drawing/2014/main" val="2188063190"/>
                    </a:ext>
                  </a:extLst>
                </a:gridCol>
                <a:gridCol w="321030">
                  <a:extLst>
                    <a:ext uri="{9D8B030D-6E8A-4147-A177-3AD203B41FA5}">
                      <a16:colId xmlns:a16="http://schemas.microsoft.com/office/drawing/2014/main" val="4065078601"/>
                    </a:ext>
                  </a:extLst>
                </a:gridCol>
                <a:gridCol w="321030">
                  <a:extLst>
                    <a:ext uri="{9D8B030D-6E8A-4147-A177-3AD203B41FA5}">
                      <a16:colId xmlns:a16="http://schemas.microsoft.com/office/drawing/2014/main" val="2621884649"/>
                    </a:ext>
                  </a:extLst>
                </a:gridCol>
                <a:gridCol w="321030">
                  <a:extLst>
                    <a:ext uri="{9D8B030D-6E8A-4147-A177-3AD203B41FA5}">
                      <a16:colId xmlns:a16="http://schemas.microsoft.com/office/drawing/2014/main" val="265752294"/>
                    </a:ext>
                  </a:extLst>
                </a:gridCol>
                <a:gridCol w="321030">
                  <a:extLst>
                    <a:ext uri="{9D8B030D-6E8A-4147-A177-3AD203B41FA5}">
                      <a16:colId xmlns:a16="http://schemas.microsoft.com/office/drawing/2014/main" val="3295372251"/>
                    </a:ext>
                  </a:extLst>
                </a:gridCol>
              </a:tblGrid>
              <a:tr h="141657">
                <a:tc>
                  <a:txBody>
                    <a:bodyPr/>
                    <a:lstStyle/>
                    <a:p>
                      <a:pPr algn="ctr"/>
                      <a:r>
                        <a:rPr lang="en-GB" sz="900" dirty="0">
                          <a:latin typeface="Arial" panose="020B0604020202020204" pitchFamily="34" charset="0"/>
                          <a:cs typeface="Arial" panose="020B0604020202020204" pitchFamily="34" charset="0"/>
                        </a:rPr>
                        <a:t>263</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259</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240</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229</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215</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207</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196</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157</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127</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91</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50</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31</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15</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3</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a:t>
                      </a:r>
                    </a:p>
                  </a:txBody>
                  <a:tcPr marL="0" marR="0" marT="9720" marB="9720">
                    <a:noFill/>
                  </a:tcPr>
                </a:tc>
                <a:extLst>
                  <a:ext uri="{0D108BD9-81ED-4DB2-BD59-A6C34878D82A}">
                    <a16:rowId xmlns:a16="http://schemas.microsoft.com/office/drawing/2014/main" val="2387494813"/>
                  </a:ext>
                </a:extLst>
              </a:tr>
              <a:tr h="141657">
                <a:tc>
                  <a:txBody>
                    <a:bodyPr/>
                    <a:lstStyle/>
                    <a:p>
                      <a:pPr algn="ctr"/>
                      <a:r>
                        <a:rPr lang="en-GB" sz="900" dirty="0">
                          <a:latin typeface="Arial" panose="020B0604020202020204" pitchFamily="34" charset="0"/>
                          <a:cs typeface="Arial" panose="020B0604020202020204" pitchFamily="34" charset="0"/>
                        </a:rPr>
                        <a:t>259</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247</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235</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221</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207</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195</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182</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145</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113</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88</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50</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22</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11</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3</a:t>
                      </a:r>
                    </a:p>
                  </a:txBody>
                  <a:tcPr marL="0" marR="0" marT="9720" marB="9720">
                    <a:noFill/>
                  </a:tcPr>
                </a:tc>
                <a:tc>
                  <a:txBody>
                    <a:bodyPr/>
                    <a:lstStyle/>
                    <a:p>
                      <a:pPr algn="ctr"/>
                      <a:r>
                        <a:rPr lang="en-GB" sz="900" dirty="0">
                          <a:latin typeface="Arial" panose="020B0604020202020204" pitchFamily="34" charset="0"/>
                          <a:cs typeface="Arial" panose="020B0604020202020204" pitchFamily="34" charset="0"/>
                        </a:rPr>
                        <a:t>2</a:t>
                      </a:r>
                    </a:p>
                  </a:txBody>
                  <a:tcPr marL="0" marR="0" marT="9720" marB="9720">
                    <a:noFill/>
                  </a:tcPr>
                </a:tc>
                <a:extLst>
                  <a:ext uri="{0D108BD9-81ED-4DB2-BD59-A6C34878D82A}">
                    <a16:rowId xmlns:a16="http://schemas.microsoft.com/office/drawing/2014/main" val="3636552953"/>
                  </a:ext>
                </a:extLst>
              </a:tr>
            </a:tbl>
          </a:graphicData>
        </a:graphic>
      </p:graphicFrame>
      <p:graphicFrame>
        <p:nvGraphicFramePr>
          <p:cNvPr id="135" name="Table 134">
            <a:extLst>
              <a:ext uri="{FF2B5EF4-FFF2-40B4-BE49-F238E27FC236}">
                <a16:creationId xmlns:a16="http://schemas.microsoft.com/office/drawing/2014/main" id="{5AD7F1F4-2936-EE5E-7E27-ABC2E2E12164}"/>
              </a:ext>
            </a:extLst>
          </p:cNvPr>
          <p:cNvGraphicFramePr>
            <a:graphicFrameLocks noGrp="1"/>
          </p:cNvGraphicFramePr>
          <p:nvPr>
            <p:extLst>
              <p:ext uri="{D42A27DB-BD31-4B8C-83A1-F6EECF244321}">
                <p14:modId xmlns:p14="http://schemas.microsoft.com/office/powerpoint/2010/main" val="227018591"/>
              </p:ext>
            </p:extLst>
          </p:nvPr>
        </p:nvGraphicFramePr>
        <p:xfrm>
          <a:off x="5965648" y="5000592"/>
          <a:ext cx="944789" cy="469800"/>
        </p:xfrm>
        <a:graphic>
          <a:graphicData uri="http://schemas.openxmlformats.org/drawingml/2006/table">
            <a:tbl>
              <a:tblPr bandRow="1">
                <a:tableStyleId>{5C22544A-7EE6-4342-B048-85BDC9FD1C3A}</a:tableStyleId>
              </a:tblPr>
              <a:tblGrid>
                <a:gridCol w="944789">
                  <a:extLst>
                    <a:ext uri="{9D8B030D-6E8A-4147-A177-3AD203B41FA5}">
                      <a16:colId xmlns:a16="http://schemas.microsoft.com/office/drawing/2014/main" val="3513989938"/>
                    </a:ext>
                  </a:extLst>
                </a:gridCol>
              </a:tblGrid>
              <a:tr h="141657">
                <a:tc>
                  <a:txBody>
                    <a:bodyPr/>
                    <a:lstStyle/>
                    <a:p>
                      <a:pPr algn="r"/>
                      <a:r>
                        <a:rPr lang="en-GB" sz="900" b="1" dirty="0">
                          <a:latin typeface="Arial" panose="020B0604020202020204" pitchFamily="34" charset="0"/>
                          <a:cs typeface="Arial" panose="020B0604020202020204" pitchFamily="34" charset="0"/>
                        </a:rPr>
                        <a:t>Number at risk</a:t>
                      </a:r>
                    </a:p>
                  </a:txBody>
                  <a:tcPr marL="0" marR="0" marT="9720" marB="9720">
                    <a:noFill/>
                  </a:tcPr>
                </a:tc>
                <a:extLst>
                  <a:ext uri="{0D108BD9-81ED-4DB2-BD59-A6C34878D82A}">
                    <a16:rowId xmlns:a16="http://schemas.microsoft.com/office/drawing/2014/main" val="2387494813"/>
                  </a:ext>
                </a:extLst>
              </a:tr>
              <a:tr h="141657">
                <a:tc>
                  <a:txBody>
                    <a:bodyPr/>
                    <a:lstStyle/>
                    <a:p>
                      <a:pPr algn="r"/>
                      <a:r>
                        <a:rPr lang="en-GB" sz="900" b="1" dirty="0">
                          <a:solidFill>
                            <a:schemeClr val="tx2"/>
                          </a:solidFill>
                          <a:latin typeface="Arial" panose="020B0604020202020204" pitchFamily="34" charset="0"/>
                          <a:cs typeface="Arial" panose="020B0604020202020204" pitchFamily="34" charset="0"/>
                        </a:rPr>
                        <a:t>Atezo + cabo</a:t>
                      </a:r>
                    </a:p>
                  </a:txBody>
                  <a:tcPr marL="0" marR="0" marT="9720" marB="9720">
                    <a:noFill/>
                  </a:tcPr>
                </a:tc>
                <a:extLst>
                  <a:ext uri="{0D108BD9-81ED-4DB2-BD59-A6C34878D82A}">
                    <a16:rowId xmlns:a16="http://schemas.microsoft.com/office/drawing/2014/main" val="3636552953"/>
                  </a:ext>
                </a:extLst>
              </a:tr>
              <a:tr h="141657">
                <a:tc>
                  <a:txBody>
                    <a:bodyPr/>
                    <a:lstStyle/>
                    <a:p>
                      <a:pPr algn="r"/>
                      <a:r>
                        <a:rPr lang="en-GB" sz="900" b="1" dirty="0">
                          <a:solidFill>
                            <a:schemeClr val="accent1"/>
                          </a:solidFill>
                          <a:latin typeface="Arial" panose="020B0604020202020204" pitchFamily="34" charset="0"/>
                          <a:cs typeface="Arial" panose="020B0604020202020204" pitchFamily="34" charset="0"/>
                        </a:rPr>
                        <a:t>Cabo</a:t>
                      </a:r>
                    </a:p>
                  </a:txBody>
                  <a:tcPr marL="0" marR="0" marT="9720" marB="9720">
                    <a:noFill/>
                  </a:tcPr>
                </a:tc>
                <a:extLst>
                  <a:ext uri="{0D108BD9-81ED-4DB2-BD59-A6C34878D82A}">
                    <a16:rowId xmlns:a16="http://schemas.microsoft.com/office/drawing/2014/main" val="1889986917"/>
                  </a:ext>
                </a:extLst>
              </a:tr>
            </a:tbl>
          </a:graphicData>
        </a:graphic>
      </p:graphicFrame>
      <p:cxnSp>
        <p:nvCxnSpPr>
          <p:cNvPr id="136" name="Straight Connector 135">
            <a:extLst>
              <a:ext uri="{FF2B5EF4-FFF2-40B4-BE49-F238E27FC236}">
                <a16:creationId xmlns:a16="http://schemas.microsoft.com/office/drawing/2014/main" id="{92036DA7-58AE-0390-55E5-DDADB595830D}"/>
              </a:ext>
            </a:extLst>
          </p:cNvPr>
          <p:cNvCxnSpPr>
            <a:cxnSpLocks/>
          </p:cNvCxnSpPr>
          <p:nvPr/>
        </p:nvCxnSpPr>
        <p:spPr>
          <a:xfrm rot="16200000">
            <a:off x="11683687" y="4681978"/>
            <a:ext cx="720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7" name="TextBox 136">
            <a:extLst>
              <a:ext uri="{FF2B5EF4-FFF2-40B4-BE49-F238E27FC236}">
                <a16:creationId xmlns:a16="http://schemas.microsoft.com/office/drawing/2014/main" id="{F73C7545-62CC-C516-DA21-0D7985AD813D}"/>
              </a:ext>
            </a:extLst>
          </p:cNvPr>
          <p:cNvSpPr txBox="1"/>
          <p:nvPr/>
        </p:nvSpPr>
        <p:spPr>
          <a:xfrm>
            <a:off x="11641145" y="4711965"/>
            <a:ext cx="157094" cy="169277"/>
          </a:xfrm>
          <a:prstGeom prst="rect">
            <a:avLst/>
          </a:prstGeom>
          <a:noFill/>
        </p:spPr>
        <p:txBody>
          <a:bodyPr wrap="non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28</a:t>
            </a:r>
          </a:p>
        </p:txBody>
      </p:sp>
      <p:pic>
        <p:nvPicPr>
          <p:cNvPr id="141" name="Picture 140" descr="A blue and red line&#10;&#10;Description automatically generated with low confidence">
            <a:extLst>
              <a:ext uri="{FF2B5EF4-FFF2-40B4-BE49-F238E27FC236}">
                <a16:creationId xmlns:a16="http://schemas.microsoft.com/office/drawing/2014/main" id="{D663BE51-0C24-350E-64F5-85C55D413A01}"/>
              </a:ext>
            </a:extLst>
          </p:cNvPr>
          <p:cNvPicPr>
            <a:picLocks noChangeAspect="1"/>
          </p:cNvPicPr>
          <p:nvPr/>
        </p:nvPicPr>
        <p:blipFill>
          <a:blip r:embed="rId2"/>
          <a:stretch>
            <a:fillRect/>
          </a:stretch>
        </p:blipFill>
        <p:spPr>
          <a:xfrm>
            <a:off x="7168676" y="2512378"/>
            <a:ext cx="4762500" cy="1270000"/>
          </a:xfrm>
          <a:prstGeom prst="rect">
            <a:avLst/>
          </a:prstGeom>
        </p:spPr>
      </p:pic>
      <p:pic>
        <p:nvPicPr>
          <p:cNvPr id="143" name="Picture 142" descr="A picture containing map, screenshot, text&#10;&#10;Description automatically generated">
            <a:extLst>
              <a:ext uri="{FF2B5EF4-FFF2-40B4-BE49-F238E27FC236}">
                <a16:creationId xmlns:a16="http://schemas.microsoft.com/office/drawing/2014/main" id="{2A2489DA-5406-3B59-7DBA-28FB79F5F442}"/>
              </a:ext>
            </a:extLst>
          </p:cNvPr>
          <p:cNvPicPr>
            <a:picLocks noChangeAspect="1"/>
          </p:cNvPicPr>
          <p:nvPr/>
        </p:nvPicPr>
        <p:blipFill>
          <a:blip r:embed="rId3"/>
          <a:stretch>
            <a:fillRect/>
          </a:stretch>
        </p:blipFill>
        <p:spPr>
          <a:xfrm>
            <a:off x="1410375" y="2512378"/>
            <a:ext cx="4470400" cy="1778000"/>
          </a:xfrm>
          <a:prstGeom prst="rect">
            <a:avLst/>
          </a:prstGeom>
        </p:spPr>
      </p:pic>
      <p:graphicFrame>
        <p:nvGraphicFramePr>
          <p:cNvPr id="16" name="Table 15">
            <a:extLst>
              <a:ext uri="{FF2B5EF4-FFF2-40B4-BE49-F238E27FC236}">
                <a16:creationId xmlns:a16="http://schemas.microsoft.com/office/drawing/2014/main" id="{B9863726-49EB-312D-AAE1-238CD415E96D}"/>
              </a:ext>
            </a:extLst>
          </p:cNvPr>
          <p:cNvGraphicFramePr>
            <a:graphicFrameLocks noGrp="1"/>
          </p:cNvGraphicFramePr>
          <p:nvPr>
            <p:extLst>
              <p:ext uri="{D42A27DB-BD31-4B8C-83A1-F6EECF244321}">
                <p14:modId xmlns:p14="http://schemas.microsoft.com/office/powerpoint/2010/main" val="3739565964"/>
              </p:ext>
            </p:extLst>
          </p:nvPr>
        </p:nvGraphicFramePr>
        <p:xfrm>
          <a:off x="2426359" y="1911116"/>
          <a:ext cx="3384376" cy="1018368"/>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val="1256442069"/>
                    </a:ext>
                  </a:extLst>
                </a:gridCol>
                <a:gridCol w="936104">
                  <a:extLst>
                    <a:ext uri="{9D8B030D-6E8A-4147-A177-3AD203B41FA5}">
                      <a16:colId xmlns:a16="http://schemas.microsoft.com/office/drawing/2014/main" val="3362937906"/>
                    </a:ext>
                  </a:extLst>
                </a:gridCol>
                <a:gridCol w="936104">
                  <a:extLst>
                    <a:ext uri="{9D8B030D-6E8A-4147-A177-3AD203B41FA5}">
                      <a16:colId xmlns:a16="http://schemas.microsoft.com/office/drawing/2014/main" val="3272691983"/>
                    </a:ext>
                  </a:extLst>
                </a:gridCol>
              </a:tblGrid>
              <a:tr h="16724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90000"/>
                        </a:lnSpc>
                      </a:pPr>
                      <a:endParaRPr lang="en-US" sz="800" dirty="0">
                        <a:latin typeface="Arial" panose="020B0604020202020204" pitchFamily="34" charset="0"/>
                        <a:cs typeface="Arial" panose="020B0604020202020204" pitchFamily="34" charset="0"/>
                      </a:endParaRPr>
                    </a:p>
                  </a:txBody>
                  <a:tcPr marT="36000" marB="36000" anchor="c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90000"/>
                        </a:lnSpc>
                      </a:pPr>
                      <a:r>
                        <a:rPr lang="en-US" sz="800" dirty="0">
                          <a:latin typeface="Arial" panose="020B0604020202020204" pitchFamily="34" charset="0"/>
                          <a:cs typeface="Arial" panose="020B0604020202020204" pitchFamily="34" charset="0"/>
                        </a:rPr>
                        <a:t>Atezo + cabo</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(N=263)</a:t>
                      </a:r>
                    </a:p>
                  </a:txBody>
                  <a:tcPr marT="36000" marB="36000" anchor="ctr">
                    <a:solidFill>
                      <a:schemeClr val="tx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90000"/>
                        </a:lnSpc>
                      </a:pPr>
                      <a:r>
                        <a:rPr lang="en-US" sz="800" dirty="0">
                          <a:latin typeface="Arial" panose="020B0604020202020204" pitchFamily="34" charset="0"/>
                          <a:cs typeface="Arial" panose="020B0604020202020204" pitchFamily="34" charset="0"/>
                        </a:rPr>
                        <a:t>Cabo</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(N=259)</a:t>
                      </a:r>
                      <a:endParaRPr lang="en-US" sz="800" dirty="0">
                        <a:solidFill>
                          <a:schemeClr val="bg1"/>
                        </a:solidFill>
                        <a:latin typeface="Arial" panose="020B0604020202020204" pitchFamily="34" charset="0"/>
                        <a:cs typeface="Arial" panose="020B0604020202020204" pitchFamily="34" charset="0"/>
                      </a:endParaRPr>
                    </a:p>
                  </a:txBody>
                  <a:tcPr marT="36000" marB="36000" anchor="ctr"/>
                </a:tc>
                <a:extLst>
                  <a:ext uri="{0D108BD9-81ED-4DB2-BD59-A6C34878D82A}">
                    <a16:rowId xmlns:a16="http://schemas.microsoft.com/office/drawing/2014/main" val="2665337196"/>
                  </a:ext>
                </a:extLst>
              </a:tr>
              <a:tr h="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90000"/>
                        </a:lnSpc>
                      </a:pPr>
                      <a:r>
                        <a:rPr lang="en-US" sz="800" b="1" dirty="0">
                          <a:latin typeface="Arial" panose="020B0604020202020204" pitchFamily="34" charset="0"/>
                          <a:cs typeface="Arial" panose="020B0604020202020204" pitchFamily="34" charset="0"/>
                        </a:rPr>
                        <a:t>PFS events, n (%)</a:t>
                      </a:r>
                    </a:p>
                  </a:txBody>
                  <a:tcPr marT="36000" marB="3600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90000"/>
                        </a:lnSpc>
                      </a:pPr>
                      <a:r>
                        <a:rPr lang="en-US" sz="800" dirty="0">
                          <a:latin typeface="Arial" panose="020B0604020202020204" pitchFamily="34" charset="0"/>
                          <a:cs typeface="Arial" panose="020B0604020202020204" pitchFamily="34" charset="0"/>
                        </a:rPr>
                        <a:t>171 (65)</a:t>
                      </a:r>
                    </a:p>
                  </a:txBody>
                  <a:tcPr marT="36000" marB="3600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90000"/>
                        </a:lnSpc>
                      </a:pPr>
                      <a:r>
                        <a:rPr lang="en-US" sz="800" dirty="0">
                          <a:latin typeface="Arial" panose="020B0604020202020204" pitchFamily="34" charset="0"/>
                          <a:cs typeface="Arial" panose="020B0604020202020204" pitchFamily="34" charset="0"/>
                        </a:rPr>
                        <a:t>166 (64)</a:t>
                      </a:r>
                    </a:p>
                  </a:txBody>
                  <a:tcPr marT="36000" marB="36000" anchor="ctr"/>
                </a:tc>
                <a:extLst>
                  <a:ext uri="{0D108BD9-81ED-4DB2-BD59-A6C34878D82A}">
                    <a16:rowId xmlns:a16="http://schemas.microsoft.com/office/drawing/2014/main" val="3233098540"/>
                  </a:ext>
                </a:extLst>
              </a:tr>
              <a:tr h="0">
                <a:tc>
                  <a:txBody>
                    <a:bodyPr/>
                    <a:lstStyle/>
                    <a:p>
                      <a:pPr>
                        <a:lnSpc>
                          <a:spcPct val="90000"/>
                        </a:lnSpc>
                      </a:pPr>
                      <a:r>
                        <a:rPr lang="en-US" sz="800" b="1" dirty="0">
                          <a:latin typeface="Arial" panose="020B0604020202020204" pitchFamily="34" charset="0"/>
                          <a:cs typeface="Arial" panose="020B0604020202020204" pitchFamily="34" charset="0"/>
                        </a:rPr>
                        <a:t>Median PFS (95% CI), mo</a:t>
                      </a:r>
                    </a:p>
                  </a:txBody>
                  <a:tcPr marT="36000" marB="36000" anchor="ctr"/>
                </a:tc>
                <a:tc>
                  <a:txBody>
                    <a:bodyPr/>
                    <a:lstStyle/>
                    <a:p>
                      <a:pPr algn="ctr">
                        <a:lnSpc>
                          <a:spcPct val="90000"/>
                        </a:lnSpc>
                      </a:pPr>
                      <a:r>
                        <a:rPr lang="en-US" sz="800" dirty="0">
                          <a:latin typeface="Arial" panose="020B0604020202020204" pitchFamily="34" charset="0"/>
                          <a:cs typeface="Arial" panose="020B0604020202020204" pitchFamily="34" charset="0"/>
                        </a:rPr>
                        <a:t>10.6 (9.8-12.3)</a:t>
                      </a:r>
                    </a:p>
                  </a:txBody>
                  <a:tcPr marT="36000" marB="36000" anchor="ctr"/>
                </a:tc>
                <a:tc>
                  <a:txBody>
                    <a:bodyPr/>
                    <a:lstStyle/>
                    <a:p>
                      <a:pPr algn="ctr">
                        <a:lnSpc>
                          <a:spcPct val="90000"/>
                        </a:lnSpc>
                      </a:pPr>
                      <a:r>
                        <a:rPr lang="en-US" sz="800" dirty="0">
                          <a:latin typeface="Arial" panose="020B0604020202020204" pitchFamily="34" charset="0"/>
                          <a:cs typeface="Arial" panose="020B0604020202020204" pitchFamily="34" charset="0"/>
                        </a:rPr>
                        <a:t>10.8 (10.0-12.5)</a:t>
                      </a:r>
                    </a:p>
                  </a:txBody>
                  <a:tcPr marT="36000" marB="36000" anchor="ctr"/>
                </a:tc>
                <a:extLst>
                  <a:ext uri="{0D108BD9-81ED-4DB2-BD59-A6C34878D82A}">
                    <a16:rowId xmlns:a16="http://schemas.microsoft.com/office/drawing/2014/main" val="4042949680"/>
                  </a:ext>
                </a:extLst>
              </a:tr>
              <a:tr h="0">
                <a:tc>
                  <a:txBody>
                    <a:bodyPr/>
                    <a:lstStyle/>
                    <a:p>
                      <a:pPr>
                        <a:lnSpc>
                          <a:spcPct val="90000"/>
                        </a:lnSpc>
                      </a:pPr>
                      <a:r>
                        <a:rPr lang="en-US" sz="800" b="1" dirty="0">
                          <a:latin typeface="Arial" panose="020B0604020202020204" pitchFamily="34" charset="0"/>
                          <a:cs typeface="Arial" panose="020B0604020202020204" pitchFamily="34" charset="0"/>
                        </a:rPr>
                        <a:t>12-month PFS (95% CI), %</a:t>
                      </a:r>
                    </a:p>
                  </a:txBody>
                  <a:tcPr marT="36000" marB="36000" anchor="ctr"/>
                </a:tc>
                <a:tc>
                  <a:txBody>
                    <a:bodyPr/>
                    <a:lstStyle/>
                    <a:p>
                      <a:pPr algn="ctr">
                        <a:lnSpc>
                          <a:spcPct val="90000"/>
                        </a:lnSpc>
                      </a:pPr>
                      <a:r>
                        <a:rPr lang="en-US" sz="800" dirty="0">
                          <a:latin typeface="Arial" panose="020B0604020202020204" pitchFamily="34" charset="0"/>
                          <a:cs typeface="Arial" panose="020B0604020202020204" pitchFamily="34" charset="0"/>
                        </a:rPr>
                        <a:t>44 (38-50)</a:t>
                      </a:r>
                    </a:p>
                  </a:txBody>
                  <a:tcPr marT="36000" marB="36000" anchor="ctr"/>
                </a:tc>
                <a:tc>
                  <a:txBody>
                    <a:bodyPr/>
                    <a:lstStyle/>
                    <a:p>
                      <a:pPr algn="ctr">
                        <a:lnSpc>
                          <a:spcPct val="90000"/>
                        </a:lnSpc>
                      </a:pPr>
                      <a:r>
                        <a:rPr lang="en-US" sz="800" dirty="0">
                          <a:latin typeface="Arial" panose="020B0604020202020204" pitchFamily="34" charset="0"/>
                          <a:cs typeface="Arial" panose="020B0604020202020204" pitchFamily="34" charset="0"/>
                        </a:rPr>
                        <a:t>48 (42-54)</a:t>
                      </a:r>
                    </a:p>
                  </a:txBody>
                  <a:tcPr marT="36000" marB="36000" anchor="ctr"/>
                </a:tc>
                <a:extLst>
                  <a:ext uri="{0D108BD9-81ED-4DB2-BD59-A6C34878D82A}">
                    <a16:rowId xmlns:a16="http://schemas.microsoft.com/office/drawing/2014/main" val="4013350281"/>
                  </a:ext>
                </a:extLst>
              </a:tr>
              <a:tr h="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90000"/>
                        </a:lnSpc>
                      </a:pPr>
                      <a:r>
                        <a:rPr lang="en-US" sz="800" b="1" dirty="0">
                          <a:latin typeface="Arial" panose="020B0604020202020204" pitchFamily="34" charset="0"/>
                          <a:cs typeface="Arial" panose="020B0604020202020204" pitchFamily="34" charset="0"/>
                        </a:rPr>
                        <a:t>Stratified HR (95% CI)</a:t>
                      </a:r>
                      <a:r>
                        <a:rPr lang="en-US" sz="800" b="1" baseline="30000" dirty="0">
                          <a:latin typeface="Arial" panose="020B0604020202020204" pitchFamily="34" charset="0"/>
                          <a:cs typeface="Arial" panose="020B0604020202020204" pitchFamily="34" charset="0"/>
                        </a:rPr>
                        <a:t>a</a:t>
                      </a:r>
                    </a:p>
                  </a:txBody>
                  <a:tcPr marT="36000" marB="36000" anchor="ctr">
                    <a:solidFill>
                      <a:schemeClr val="bg1"/>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90000"/>
                        </a:lnSpc>
                      </a:pPr>
                      <a:r>
                        <a:rPr lang="en-US" sz="800" dirty="0">
                          <a:latin typeface="Arial" panose="020B0604020202020204" pitchFamily="34" charset="0"/>
                          <a:cs typeface="Arial" panose="020B0604020202020204" pitchFamily="34" charset="0"/>
                        </a:rPr>
                        <a:t>1.03 (0.83-1.28); p=0.784</a:t>
                      </a:r>
                      <a:r>
                        <a:rPr lang="en-US" sz="800" baseline="30000" dirty="0">
                          <a:latin typeface="Arial" panose="020B0604020202020204" pitchFamily="34" charset="0"/>
                          <a:cs typeface="Arial" panose="020B0604020202020204" pitchFamily="34" charset="0"/>
                        </a:rPr>
                        <a:t>b</a:t>
                      </a:r>
                    </a:p>
                  </a:txBody>
                  <a:tcPr marT="36000" marB="36000" anchor="ctr">
                    <a:solidFill>
                      <a:schemeClr val="bg1"/>
                    </a:solidFill>
                  </a:tcPr>
                </a:tc>
                <a:tc hMerge="1">
                  <a:txBody>
                    <a:bodyPr/>
                    <a:lstStyle/>
                    <a:p>
                      <a:pPr>
                        <a:lnSpc>
                          <a:spcPct val="90000"/>
                        </a:lnSpc>
                      </a:pPr>
                      <a:endParaRPr lang="en-US" sz="1000" dirty="0">
                        <a:latin typeface="Arial" panose="020B0604020202020204" pitchFamily="34" charset="0"/>
                        <a:cs typeface="Arial" panose="020B0604020202020204" pitchFamily="34" charset="0"/>
                      </a:endParaRPr>
                    </a:p>
                  </a:txBody>
                  <a:tcPr marT="36000" anchor="ctr"/>
                </a:tc>
                <a:extLst>
                  <a:ext uri="{0D108BD9-81ED-4DB2-BD59-A6C34878D82A}">
                    <a16:rowId xmlns:a16="http://schemas.microsoft.com/office/drawing/2014/main" val="3088031265"/>
                  </a:ext>
                </a:extLst>
              </a:tr>
            </a:tbl>
          </a:graphicData>
        </a:graphic>
      </p:graphicFrame>
    </p:spTree>
    <p:extLst>
      <p:ext uri="{BB962C8B-B14F-4D97-AF65-F5344CB8AC3E}">
        <p14:creationId xmlns:p14="http://schemas.microsoft.com/office/powerpoint/2010/main" val="396058879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6">
            <a:extLst>
              <a:ext uri="{FF2B5EF4-FFF2-40B4-BE49-F238E27FC236}">
                <a16:creationId xmlns:a16="http://schemas.microsoft.com/office/drawing/2014/main" id="{D1D734F9-E4CA-91D0-8EDE-B3E8DF57C20C}"/>
              </a:ext>
            </a:extLst>
          </p:cNvPr>
          <p:cNvGraphicFramePr>
            <a:graphicFrameLocks noGrp="1"/>
          </p:cNvGraphicFramePr>
          <p:nvPr>
            <p:ph sz="quarter" idx="12"/>
            <p:extLst>
              <p:ext uri="{D42A27DB-BD31-4B8C-83A1-F6EECF244321}">
                <p14:modId xmlns:p14="http://schemas.microsoft.com/office/powerpoint/2010/main" val="2107741312"/>
              </p:ext>
            </p:extLst>
          </p:nvPr>
        </p:nvGraphicFramePr>
        <p:xfrm>
          <a:off x="627287" y="1387017"/>
          <a:ext cx="10963275" cy="4667720"/>
        </p:xfrm>
        <a:graphic>
          <a:graphicData uri="http://schemas.openxmlformats.org/drawingml/2006/table">
            <a:tbl>
              <a:tblPr firstRow="1" bandRow="1">
                <a:tableStyleId>{5C22544A-7EE6-4342-B048-85BDC9FD1C3A}</a:tableStyleId>
              </a:tblPr>
              <a:tblGrid>
                <a:gridCol w="5619303">
                  <a:extLst>
                    <a:ext uri="{9D8B030D-6E8A-4147-A177-3AD203B41FA5}">
                      <a16:colId xmlns:a16="http://schemas.microsoft.com/office/drawing/2014/main" val="4074173346"/>
                    </a:ext>
                  </a:extLst>
                </a:gridCol>
                <a:gridCol w="2671986">
                  <a:extLst>
                    <a:ext uri="{9D8B030D-6E8A-4147-A177-3AD203B41FA5}">
                      <a16:colId xmlns:a16="http://schemas.microsoft.com/office/drawing/2014/main" val="1178723323"/>
                    </a:ext>
                  </a:extLst>
                </a:gridCol>
                <a:gridCol w="2671986">
                  <a:extLst>
                    <a:ext uri="{9D8B030D-6E8A-4147-A177-3AD203B41FA5}">
                      <a16:colId xmlns:a16="http://schemas.microsoft.com/office/drawing/2014/main" val="431601731"/>
                    </a:ext>
                  </a:extLst>
                </a:gridCol>
              </a:tblGrid>
              <a:tr h="580268">
                <a:tc>
                  <a:txBody>
                    <a:bodyPr/>
                    <a:lstStyle/>
                    <a:p>
                      <a:pPr>
                        <a:lnSpc>
                          <a:spcPct val="90000"/>
                        </a:lnSpc>
                      </a:pPr>
                      <a:r>
                        <a:rPr lang="en-GB" sz="1600" dirty="0">
                          <a:latin typeface="Arial" panose="020B0604020202020204" pitchFamily="34" charset="0"/>
                          <a:cs typeface="Arial" panose="020B0604020202020204" pitchFamily="34" charset="0"/>
                        </a:rPr>
                        <a:t>Adverse event, n (%)</a:t>
                      </a:r>
                    </a:p>
                  </a:txBody>
                  <a:tcPr marT="28800" marB="28800" anchor="ctr"/>
                </a:tc>
                <a:tc>
                  <a:txBody>
                    <a:bodyPr/>
                    <a:lstStyle/>
                    <a:p>
                      <a:pPr algn="ctr">
                        <a:lnSpc>
                          <a:spcPct val="90000"/>
                        </a:lnSpc>
                      </a:pPr>
                      <a:r>
                        <a:rPr lang="en-GB" sz="1600" dirty="0">
                          <a:latin typeface="Arial" panose="020B0604020202020204" pitchFamily="34" charset="0"/>
                          <a:cs typeface="Arial" panose="020B0604020202020204" pitchFamily="34" charset="0"/>
                        </a:rPr>
                        <a:t>Atezo + cabo</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(N=262)</a:t>
                      </a:r>
                    </a:p>
                  </a:txBody>
                  <a:tcPr marT="28800" marB="28800"/>
                </a:tc>
                <a:tc>
                  <a:txBody>
                    <a:bodyPr/>
                    <a:lstStyle/>
                    <a:p>
                      <a:pPr algn="ctr">
                        <a:lnSpc>
                          <a:spcPct val="90000"/>
                        </a:lnSpc>
                      </a:pPr>
                      <a:r>
                        <a:rPr lang="en-GB" sz="1600" dirty="0">
                          <a:latin typeface="Arial" panose="020B0604020202020204" pitchFamily="34" charset="0"/>
                          <a:cs typeface="Arial" panose="020B0604020202020204" pitchFamily="34" charset="0"/>
                        </a:rPr>
                        <a:t>Cabo</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(N=256)</a:t>
                      </a:r>
                    </a:p>
                  </a:txBody>
                  <a:tcPr marT="28800" marB="28800"/>
                </a:tc>
                <a:extLst>
                  <a:ext uri="{0D108BD9-81ED-4DB2-BD59-A6C34878D82A}">
                    <a16:rowId xmlns:a16="http://schemas.microsoft.com/office/drawing/2014/main" val="1593198066"/>
                  </a:ext>
                </a:extLst>
              </a:tr>
              <a:tr h="259673">
                <a:tc>
                  <a:txBody>
                    <a:bodyPr/>
                    <a:lstStyle/>
                    <a:p>
                      <a:pPr>
                        <a:lnSpc>
                          <a:spcPct val="90000"/>
                        </a:lnSpc>
                      </a:pPr>
                      <a:r>
                        <a:rPr lang="en-GB" sz="1200" b="0" dirty="0">
                          <a:latin typeface="Arial" panose="020B0604020202020204" pitchFamily="34" charset="0"/>
                          <a:cs typeface="Arial" panose="020B0604020202020204" pitchFamily="34" charset="0"/>
                        </a:rPr>
                        <a:t>Any-cause AE</a:t>
                      </a:r>
                    </a:p>
                  </a:txBody>
                  <a:tcPr marT="28800" marB="28800"/>
                </a:tc>
                <a:tc>
                  <a:txBody>
                    <a:bodyPr/>
                    <a:lstStyle/>
                    <a:p>
                      <a:pPr algn="ctr">
                        <a:lnSpc>
                          <a:spcPct val="90000"/>
                        </a:lnSpc>
                      </a:pPr>
                      <a:r>
                        <a:rPr lang="en-GB" sz="1200" dirty="0">
                          <a:latin typeface="Arial" panose="020B0604020202020204" pitchFamily="34" charset="0"/>
                          <a:cs typeface="Arial" panose="020B0604020202020204" pitchFamily="34" charset="0"/>
                        </a:rPr>
                        <a:t>262 (100)</a:t>
                      </a:r>
                    </a:p>
                  </a:txBody>
                  <a:tcPr marT="28800" marB="28800"/>
                </a:tc>
                <a:tc>
                  <a:txBody>
                    <a:bodyPr/>
                    <a:lstStyle/>
                    <a:p>
                      <a:pPr algn="ctr">
                        <a:lnSpc>
                          <a:spcPct val="90000"/>
                        </a:lnSpc>
                      </a:pPr>
                      <a:r>
                        <a:rPr lang="en-GB" sz="1200" dirty="0">
                          <a:latin typeface="Arial" panose="020B0604020202020204" pitchFamily="34" charset="0"/>
                          <a:cs typeface="Arial" panose="020B0604020202020204" pitchFamily="34" charset="0"/>
                        </a:rPr>
                        <a:t>254 (99.2)</a:t>
                      </a:r>
                    </a:p>
                  </a:txBody>
                  <a:tcPr marT="28800" marB="28800"/>
                </a:tc>
                <a:extLst>
                  <a:ext uri="{0D108BD9-81ED-4DB2-BD59-A6C34878D82A}">
                    <a16:rowId xmlns:a16="http://schemas.microsoft.com/office/drawing/2014/main" val="131315233"/>
                  </a:ext>
                </a:extLst>
              </a:tr>
              <a:tr h="259673">
                <a:tc>
                  <a:txBody>
                    <a:bodyPr/>
                    <a:lstStyle/>
                    <a:p>
                      <a:pPr marL="0" indent="182563">
                        <a:lnSpc>
                          <a:spcPct val="90000"/>
                        </a:lnSpc>
                        <a:tabLst/>
                      </a:pPr>
                      <a:r>
                        <a:rPr lang="en-GB" sz="1200" b="0" dirty="0">
                          <a:latin typeface="Arial" panose="020B0604020202020204" pitchFamily="34" charset="0"/>
                          <a:cs typeface="Arial" panose="020B0604020202020204" pitchFamily="34" charset="0"/>
                        </a:rPr>
                        <a:t>Any-cause treatment-related AE</a:t>
                      </a:r>
                    </a:p>
                  </a:txBody>
                  <a:tcPr marT="28800" marB="28800"/>
                </a:tc>
                <a:tc>
                  <a:txBody>
                    <a:bodyPr/>
                    <a:lstStyle/>
                    <a:p>
                      <a:pPr algn="ctr">
                        <a:lnSpc>
                          <a:spcPct val="90000"/>
                        </a:lnSpc>
                      </a:pPr>
                      <a:r>
                        <a:rPr lang="en-GB" sz="1200" dirty="0">
                          <a:latin typeface="Arial" panose="020B0604020202020204" pitchFamily="34" charset="0"/>
                          <a:cs typeface="Arial" panose="020B0604020202020204" pitchFamily="34" charset="0"/>
                        </a:rPr>
                        <a:t>252 (96.2)</a:t>
                      </a:r>
                    </a:p>
                  </a:txBody>
                  <a:tcPr marT="28800" marB="28800"/>
                </a:tc>
                <a:tc>
                  <a:txBody>
                    <a:bodyPr/>
                    <a:lstStyle/>
                    <a:p>
                      <a:pPr algn="ctr">
                        <a:lnSpc>
                          <a:spcPct val="90000"/>
                        </a:lnSpc>
                      </a:pPr>
                      <a:r>
                        <a:rPr lang="en-GB" sz="1200" dirty="0">
                          <a:latin typeface="Arial" panose="020B0604020202020204" pitchFamily="34" charset="0"/>
                          <a:cs typeface="Arial" panose="020B0604020202020204" pitchFamily="34" charset="0"/>
                        </a:rPr>
                        <a:t>249 (97.3)</a:t>
                      </a:r>
                    </a:p>
                  </a:txBody>
                  <a:tcPr marT="28800" marB="28800"/>
                </a:tc>
                <a:extLst>
                  <a:ext uri="{0D108BD9-81ED-4DB2-BD59-A6C34878D82A}">
                    <a16:rowId xmlns:a16="http://schemas.microsoft.com/office/drawing/2014/main" val="3881708977"/>
                  </a:ext>
                </a:extLst>
              </a:tr>
              <a:tr h="259673">
                <a:tc>
                  <a:txBody>
                    <a:bodyPr/>
                    <a:lstStyle/>
                    <a:p>
                      <a:pPr marL="0" indent="7938">
                        <a:lnSpc>
                          <a:spcPct val="90000"/>
                        </a:lnSpc>
                        <a:tabLst/>
                      </a:pPr>
                      <a:r>
                        <a:rPr lang="en-GB" sz="1200" b="0" dirty="0">
                          <a:latin typeface="Arial" panose="020B0604020202020204" pitchFamily="34" charset="0"/>
                          <a:cs typeface="Arial" panose="020B0604020202020204" pitchFamily="34" charset="0"/>
                        </a:rPr>
                        <a:t>Grade 3 or 4 AE</a:t>
                      </a:r>
                    </a:p>
                  </a:txBody>
                  <a:tcPr marT="28800" marB="28800"/>
                </a:tc>
                <a:tc>
                  <a:txBody>
                    <a:bodyPr/>
                    <a:lstStyle/>
                    <a:p>
                      <a:pPr algn="ctr">
                        <a:lnSpc>
                          <a:spcPct val="90000"/>
                        </a:lnSpc>
                      </a:pPr>
                      <a:r>
                        <a:rPr lang="en-GB" sz="1200" dirty="0">
                          <a:latin typeface="Arial" panose="020B0604020202020204" pitchFamily="34" charset="0"/>
                          <a:cs typeface="Arial" panose="020B0604020202020204" pitchFamily="34" charset="0"/>
                        </a:rPr>
                        <a:t>177 (67.6)</a:t>
                      </a:r>
                    </a:p>
                  </a:txBody>
                  <a:tcPr marT="28800" marB="28800"/>
                </a:tc>
                <a:tc>
                  <a:txBody>
                    <a:bodyPr/>
                    <a:lstStyle/>
                    <a:p>
                      <a:pPr algn="ctr">
                        <a:lnSpc>
                          <a:spcPct val="90000"/>
                        </a:lnSpc>
                      </a:pPr>
                      <a:r>
                        <a:rPr lang="en-GB" sz="1200" dirty="0">
                          <a:latin typeface="Arial" panose="020B0604020202020204" pitchFamily="34" charset="0"/>
                          <a:cs typeface="Arial" panose="020B0604020202020204" pitchFamily="34" charset="0"/>
                        </a:rPr>
                        <a:t>158 (61.7)</a:t>
                      </a:r>
                    </a:p>
                  </a:txBody>
                  <a:tcPr marT="28800" marB="28800"/>
                </a:tc>
                <a:extLst>
                  <a:ext uri="{0D108BD9-81ED-4DB2-BD59-A6C34878D82A}">
                    <a16:rowId xmlns:a16="http://schemas.microsoft.com/office/drawing/2014/main" val="3358094847"/>
                  </a:ext>
                </a:extLst>
              </a:tr>
              <a:tr h="259673">
                <a:tc>
                  <a:txBody>
                    <a:bodyPr/>
                    <a:lstStyle/>
                    <a:p>
                      <a:pPr marL="0" indent="182563">
                        <a:lnSpc>
                          <a:spcPct val="90000"/>
                        </a:lnSpc>
                        <a:tabLst/>
                      </a:pPr>
                      <a:r>
                        <a:rPr lang="en-GB" sz="1200" b="0" dirty="0">
                          <a:latin typeface="Arial" panose="020B0604020202020204" pitchFamily="34" charset="0"/>
                          <a:cs typeface="Arial" panose="020B0604020202020204" pitchFamily="34" charset="0"/>
                        </a:rPr>
                        <a:t>Grade 3 or 4 treatment-related AE</a:t>
                      </a:r>
                    </a:p>
                  </a:txBody>
                  <a:tcPr marT="28800" marB="28800"/>
                </a:tc>
                <a:tc>
                  <a:txBody>
                    <a:bodyPr/>
                    <a:lstStyle/>
                    <a:p>
                      <a:pPr algn="ctr">
                        <a:lnSpc>
                          <a:spcPct val="90000"/>
                        </a:lnSpc>
                      </a:pPr>
                      <a:r>
                        <a:rPr lang="en-GB" sz="1200" dirty="0">
                          <a:latin typeface="Arial" panose="020B0604020202020204" pitchFamily="34" charset="0"/>
                          <a:cs typeface="Arial" panose="020B0604020202020204" pitchFamily="34" charset="0"/>
                        </a:rPr>
                        <a:t>145 (55.3)</a:t>
                      </a:r>
                    </a:p>
                  </a:txBody>
                  <a:tcPr marT="28800" marB="28800"/>
                </a:tc>
                <a:tc>
                  <a:txBody>
                    <a:bodyPr/>
                    <a:lstStyle/>
                    <a:p>
                      <a:pPr algn="ctr">
                        <a:lnSpc>
                          <a:spcPct val="90000"/>
                        </a:lnSpc>
                      </a:pPr>
                      <a:r>
                        <a:rPr lang="en-GB" sz="1200" dirty="0">
                          <a:latin typeface="Arial" panose="020B0604020202020204" pitchFamily="34" charset="0"/>
                          <a:cs typeface="Arial" panose="020B0604020202020204" pitchFamily="34" charset="0"/>
                        </a:rPr>
                        <a:t>121 (47.3)</a:t>
                      </a:r>
                    </a:p>
                  </a:txBody>
                  <a:tcPr marT="28800" marB="28800"/>
                </a:tc>
                <a:extLst>
                  <a:ext uri="{0D108BD9-81ED-4DB2-BD59-A6C34878D82A}">
                    <a16:rowId xmlns:a16="http://schemas.microsoft.com/office/drawing/2014/main" val="3323920589"/>
                  </a:ext>
                </a:extLst>
              </a:tr>
              <a:tr h="259673">
                <a:tc>
                  <a:txBody>
                    <a:bodyPr/>
                    <a:lstStyle/>
                    <a:p>
                      <a:pPr marL="0" indent="7938">
                        <a:lnSpc>
                          <a:spcPct val="90000"/>
                        </a:lnSpc>
                        <a:tabLst/>
                      </a:pPr>
                      <a:r>
                        <a:rPr lang="en-GB" sz="1200" b="0" dirty="0">
                          <a:latin typeface="Arial" panose="020B0604020202020204" pitchFamily="34" charset="0"/>
                          <a:cs typeface="Arial" panose="020B0604020202020204" pitchFamily="34" charset="0"/>
                        </a:rPr>
                        <a:t>Death due to AE</a:t>
                      </a:r>
                    </a:p>
                  </a:txBody>
                  <a:tcPr marT="28800" marB="28800"/>
                </a:tc>
                <a:tc>
                  <a:txBody>
                    <a:bodyPr/>
                    <a:lstStyle/>
                    <a:p>
                      <a:pPr algn="ctr">
                        <a:lnSpc>
                          <a:spcPct val="90000"/>
                        </a:lnSpc>
                      </a:pPr>
                      <a:r>
                        <a:rPr lang="en-GB" sz="1200" dirty="0">
                          <a:latin typeface="Arial" panose="020B0604020202020204" pitchFamily="34" charset="0"/>
                          <a:cs typeface="Arial" panose="020B0604020202020204" pitchFamily="34" charset="0"/>
                        </a:rPr>
                        <a:t>17 (6.5)</a:t>
                      </a:r>
                    </a:p>
                  </a:txBody>
                  <a:tcPr marT="28800" marB="28800"/>
                </a:tc>
                <a:tc>
                  <a:txBody>
                    <a:bodyPr/>
                    <a:lstStyle/>
                    <a:p>
                      <a:pPr algn="ctr">
                        <a:lnSpc>
                          <a:spcPct val="90000"/>
                        </a:lnSpc>
                      </a:pPr>
                      <a:r>
                        <a:rPr lang="en-GB" sz="1200" dirty="0">
                          <a:latin typeface="Arial" panose="020B0604020202020204" pitchFamily="34" charset="0"/>
                          <a:cs typeface="Arial" panose="020B0604020202020204" pitchFamily="34" charset="0"/>
                        </a:rPr>
                        <a:t>9 (3.5)</a:t>
                      </a:r>
                    </a:p>
                  </a:txBody>
                  <a:tcPr marT="28800" marB="28800"/>
                </a:tc>
                <a:extLst>
                  <a:ext uri="{0D108BD9-81ED-4DB2-BD59-A6C34878D82A}">
                    <a16:rowId xmlns:a16="http://schemas.microsoft.com/office/drawing/2014/main" val="4106804157"/>
                  </a:ext>
                </a:extLst>
              </a:tr>
              <a:tr h="259673">
                <a:tc>
                  <a:txBody>
                    <a:bodyPr/>
                    <a:lstStyle/>
                    <a:p>
                      <a:pPr marL="0" indent="182563">
                        <a:lnSpc>
                          <a:spcPct val="90000"/>
                        </a:lnSpc>
                        <a:tabLst/>
                      </a:pPr>
                      <a:r>
                        <a:rPr lang="en-GB" sz="1200" b="0" dirty="0">
                          <a:latin typeface="Arial" panose="020B0604020202020204" pitchFamily="34" charset="0"/>
                          <a:cs typeface="Arial" panose="020B0604020202020204" pitchFamily="34" charset="0"/>
                        </a:rPr>
                        <a:t>Death due to treatment-related AE</a:t>
                      </a:r>
                    </a:p>
                  </a:txBody>
                  <a:tcPr marT="28800" marB="28800"/>
                </a:tc>
                <a:tc>
                  <a:txBody>
                    <a:bodyPr/>
                    <a:lstStyle/>
                    <a:p>
                      <a:pPr algn="ctr">
                        <a:lnSpc>
                          <a:spcPct val="90000"/>
                        </a:lnSpc>
                      </a:pPr>
                      <a:r>
                        <a:rPr lang="en-GB" sz="1200" dirty="0">
                          <a:latin typeface="Arial" panose="020B0604020202020204" pitchFamily="34" charset="0"/>
                          <a:cs typeface="Arial" panose="020B0604020202020204" pitchFamily="34" charset="0"/>
                        </a:rPr>
                        <a:t>3 (1.1)</a:t>
                      </a:r>
                      <a:r>
                        <a:rPr lang="en-GB" sz="1200" baseline="30000" dirty="0">
                          <a:latin typeface="Arial" panose="020B0604020202020204" pitchFamily="34" charset="0"/>
                          <a:cs typeface="Arial" panose="020B0604020202020204" pitchFamily="34" charset="0"/>
                        </a:rPr>
                        <a:t>a</a:t>
                      </a:r>
                    </a:p>
                  </a:txBody>
                  <a:tcPr marT="28800" marB="28800"/>
                </a:tc>
                <a:tc>
                  <a:txBody>
                    <a:bodyPr/>
                    <a:lstStyle/>
                    <a:p>
                      <a:pPr algn="ctr">
                        <a:lnSpc>
                          <a:spcPct val="90000"/>
                        </a:lnSpc>
                      </a:pPr>
                      <a:r>
                        <a:rPr lang="en-GB" sz="1200" dirty="0">
                          <a:latin typeface="Arial" panose="020B0604020202020204" pitchFamily="34" charset="0"/>
                          <a:cs typeface="Arial" panose="020B0604020202020204" pitchFamily="34" charset="0"/>
                        </a:rPr>
                        <a:t>0</a:t>
                      </a:r>
                    </a:p>
                  </a:txBody>
                  <a:tcPr marT="28800" marB="28800"/>
                </a:tc>
                <a:extLst>
                  <a:ext uri="{0D108BD9-81ED-4DB2-BD59-A6C34878D82A}">
                    <a16:rowId xmlns:a16="http://schemas.microsoft.com/office/drawing/2014/main" val="3591500283"/>
                  </a:ext>
                </a:extLst>
              </a:tr>
              <a:tr h="259673">
                <a:tc>
                  <a:txBody>
                    <a:bodyPr/>
                    <a:lstStyle/>
                    <a:p>
                      <a:pPr marL="0" indent="7938">
                        <a:lnSpc>
                          <a:spcPct val="90000"/>
                        </a:lnSpc>
                        <a:tabLst/>
                      </a:pPr>
                      <a:r>
                        <a:rPr lang="en-GB" sz="1200" b="0" dirty="0">
                          <a:latin typeface="Arial" panose="020B0604020202020204" pitchFamily="34" charset="0"/>
                          <a:cs typeface="Arial" panose="020B0604020202020204" pitchFamily="34" charset="0"/>
                        </a:rPr>
                        <a:t>Serious AE</a:t>
                      </a:r>
                    </a:p>
                  </a:txBody>
                  <a:tcPr marT="28800" marB="28800"/>
                </a:tc>
                <a:tc>
                  <a:txBody>
                    <a:bodyPr/>
                    <a:lstStyle/>
                    <a:p>
                      <a:pPr algn="ctr">
                        <a:lnSpc>
                          <a:spcPct val="90000"/>
                        </a:lnSpc>
                      </a:pPr>
                      <a:r>
                        <a:rPr lang="en-GB" sz="1200" dirty="0">
                          <a:latin typeface="Arial" panose="020B0604020202020204" pitchFamily="34" charset="0"/>
                          <a:cs typeface="Arial" panose="020B0604020202020204" pitchFamily="34" charset="0"/>
                        </a:rPr>
                        <a:t>126 (48.1)</a:t>
                      </a:r>
                    </a:p>
                  </a:txBody>
                  <a:tcPr marT="28800" marB="28800"/>
                </a:tc>
                <a:tc>
                  <a:txBody>
                    <a:bodyPr/>
                    <a:lstStyle/>
                    <a:p>
                      <a:pPr algn="ctr">
                        <a:lnSpc>
                          <a:spcPct val="90000"/>
                        </a:lnSpc>
                      </a:pPr>
                      <a:r>
                        <a:rPr lang="en-GB" sz="1200" dirty="0">
                          <a:latin typeface="Arial" panose="020B0604020202020204" pitchFamily="34" charset="0"/>
                          <a:cs typeface="Arial" panose="020B0604020202020204" pitchFamily="34" charset="0"/>
                        </a:rPr>
                        <a:t>84 (32.8)</a:t>
                      </a:r>
                    </a:p>
                  </a:txBody>
                  <a:tcPr marT="28800" marB="28800"/>
                </a:tc>
                <a:extLst>
                  <a:ext uri="{0D108BD9-81ED-4DB2-BD59-A6C34878D82A}">
                    <a16:rowId xmlns:a16="http://schemas.microsoft.com/office/drawing/2014/main" val="1571621871"/>
                  </a:ext>
                </a:extLst>
              </a:tr>
              <a:tr h="259673">
                <a:tc>
                  <a:txBody>
                    <a:bodyPr/>
                    <a:lstStyle/>
                    <a:p>
                      <a:pPr marL="0" indent="182563">
                        <a:lnSpc>
                          <a:spcPct val="90000"/>
                        </a:lnSpc>
                        <a:tabLst/>
                      </a:pPr>
                      <a:r>
                        <a:rPr lang="en-GB" sz="1200" b="0" dirty="0">
                          <a:latin typeface="Arial" panose="020B0604020202020204" pitchFamily="34" charset="0"/>
                          <a:cs typeface="Arial" panose="020B0604020202020204" pitchFamily="34" charset="0"/>
                        </a:rPr>
                        <a:t>Serious treatment-related AE</a:t>
                      </a:r>
                    </a:p>
                  </a:txBody>
                  <a:tcPr marT="28800" marB="28800"/>
                </a:tc>
                <a:tc>
                  <a:txBody>
                    <a:bodyPr/>
                    <a:lstStyle/>
                    <a:p>
                      <a:pPr algn="ctr">
                        <a:lnSpc>
                          <a:spcPct val="90000"/>
                        </a:lnSpc>
                      </a:pPr>
                      <a:r>
                        <a:rPr lang="en-GB" sz="1200" dirty="0">
                          <a:latin typeface="Arial" panose="020B0604020202020204" pitchFamily="34" charset="0"/>
                          <a:cs typeface="Arial" panose="020B0604020202020204" pitchFamily="34" charset="0"/>
                        </a:rPr>
                        <a:t>63 (24.0)</a:t>
                      </a:r>
                    </a:p>
                  </a:txBody>
                  <a:tcPr marT="28800" marB="28800"/>
                </a:tc>
                <a:tc>
                  <a:txBody>
                    <a:bodyPr/>
                    <a:lstStyle/>
                    <a:p>
                      <a:pPr algn="ctr">
                        <a:lnSpc>
                          <a:spcPct val="90000"/>
                        </a:lnSpc>
                      </a:pPr>
                      <a:r>
                        <a:rPr lang="en-GB" sz="1200" dirty="0">
                          <a:latin typeface="Arial" panose="020B0604020202020204" pitchFamily="34" charset="0"/>
                          <a:cs typeface="Arial" panose="020B0604020202020204" pitchFamily="34" charset="0"/>
                        </a:rPr>
                        <a:t>30 (11.7)</a:t>
                      </a:r>
                    </a:p>
                  </a:txBody>
                  <a:tcPr marT="28800" marB="28800"/>
                </a:tc>
                <a:extLst>
                  <a:ext uri="{0D108BD9-81ED-4DB2-BD59-A6C34878D82A}">
                    <a16:rowId xmlns:a16="http://schemas.microsoft.com/office/drawing/2014/main" val="4010701811"/>
                  </a:ext>
                </a:extLst>
              </a:tr>
              <a:tr h="259673">
                <a:tc>
                  <a:txBody>
                    <a:bodyPr/>
                    <a:lstStyle/>
                    <a:p>
                      <a:pPr marL="0" indent="7938">
                        <a:lnSpc>
                          <a:spcPct val="90000"/>
                        </a:lnSpc>
                        <a:tabLst/>
                      </a:pPr>
                      <a:r>
                        <a:rPr lang="en-GB" sz="1200" b="0" dirty="0">
                          <a:latin typeface="Arial" panose="020B0604020202020204" pitchFamily="34" charset="0"/>
                          <a:cs typeface="Arial" panose="020B0604020202020204" pitchFamily="34" charset="0"/>
                        </a:rPr>
                        <a:t>AE leading to withdrawal from a trial drug</a:t>
                      </a:r>
                    </a:p>
                  </a:txBody>
                  <a:tcPr marT="28800" marB="28800"/>
                </a:tc>
                <a:tc>
                  <a:txBody>
                    <a:bodyPr/>
                    <a:lstStyle/>
                    <a:p>
                      <a:pPr algn="ctr">
                        <a:lnSpc>
                          <a:spcPct val="90000"/>
                        </a:lnSpc>
                      </a:pPr>
                      <a:r>
                        <a:rPr lang="en-GB" sz="1200" dirty="0">
                          <a:latin typeface="Arial" panose="020B0604020202020204" pitchFamily="34" charset="0"/>
                          <a:cs typeface="Arial" panose="020B0604020202020204" pitchFamily="34" charset="0"/>
                        </a:rPr>
                        <a:t>41 (15.6)</a:t>
                      </a:r>
                    </a:p>
                  </a:txBody>
                  <a:tcPr marT="28800" marB="28800"/>
                </a:tc>
                <a:tc>
                  <a:txBody>
                    <a:bodyPr/>
                    <a:lstStyle/>
                    <a:p>
                      <a:pPr algn="ctr">
                        <a:lnSpc>
                          <a:spcPct val="90000"/>
                        </a:lnSpc>
                      </a:pPr>
                      <a:r>
                        <a:rPr lang="en-GB" sz="1200" dirty="0">
                          <a:latin typeface="Arial" panose="020B0604020202020204" pitchFamily="34" charset="0"/>
                          <a:cs typeface="Arial" panose="020B0604020202020204" pitchFamily="34" charset="0"/>
                        </a:rPr>
                        <a:t>10 (3.9)</a:t>
                      </a:r>
                    </a:p>
                  </a:txBody>
                  <a:tcPr marT="28800" marB="28800"/>
                </a:tc>
                <a:extLst>
                  <a:ext uri="{0D108BD9-81ED-4DB2-BD59-A6C34878D82A}">
                    <a16:rowId xmlns:a16="http://schemas.microsoft.com/office/drawing/2014/main" val="192126878"/>
                  </a:ext>
                </a:extLst>
              </a:tr>
              <a:tr h="259673">
                <a:tc>
                  <a:txBody>
                    <a:bodyPr/>
                    <a:lstStyle/>
                    <a:p>
                      <a:pPr marL="0" indent="182563">
                        <a:lnSpc>
                          <a:spcPct val="90000"/>
                        </a:lnSpc>
                        <a:tabLst/>
                      </a:pPr>
                      <a:r>
                        <a:rPr lang="en-GB" sz="1200" b="0" dirty="0">
                          <a:latin typeface="Arial" panose="020B0604020202020204" pitchFamily="34" charset="0"/>
                          <a:cs typeface="Arial" panose="020B0604020202020204" pitchFamily="34" charset="0"/>
                        </a:rPr>
                        <a:t>AE leading to withdrawal from atezo</a:t>
                      </a:r>
                    </a:p>
                  </a:txBody>
                  <a:tcPr marT="28800" marB="28800"/>
                </a:tc>
                <a:tc>
                  <a:txBody>
                    <a:bodyPr/>
                    <a:lstStyle/>
                    <a:p>
                      <a:pPr algn="ctr">
                        <a:lnSpc>
                          <a:spcPct val="90000"/>
                        </a:lnSpc>
                      </a:pPr>
                      <a:r>
                        <a:rPr lang="en-GB" sz="1200" dirty="0">
                          <a:latin typeface="Arial" panose="020B0604020202020204" pitchFamily="34" charset="0"/>
                          <a:cs typeface="Arial" panose="020B0604020202020204" pitchFamily="34" charset="0"/>
                        </a:rPr>
                        <a:t>29 (11.1)</a:t>
                      </a:r>
                    </a:p>
                  </a:txBody>
                  <a:tcPr marT="28800" marB="28800"/>
                </a:tc>
                <a:tc>
                  <a:txBody>
                    <a:bodyPr/>
                    <a:lstStyle/>
                    <a:p>
                      <a:pPr algn="ctr">
                        <a:lnSpc>
                          <a:spcPct val="90000"/>
                        </a:lnSpc>
                      </a:pPr>
                      <a:r>
                        <a:rPr lang="en-GB" sz="1200" dirty="0">
                          <a:latin typeface="Arial" panose="020B0604020202020204" pitchFamily="34" charset="0"/>
                          <a:cs typeface="Arial" panose="020B0604020202020204" pitchFamily="34" charset="0"/>
                        </a:rPr>
                        <a:t>–</a:t>
                      </a:r>
                    </a:p>
                  </a:txBody>
                  <a:tcPr marT="28800" marB="28800"/>
                </a:tc>
                <a:extLst>
                  <a:ext uri="{0D108BD9-81ED-4DB2-BD59-A6C34878D82A}">
                    <a16:rowId xmlns:a16="http://schemas.microsoft.com/office/drawing/2014/main" val="2731471068"/>
                  </a:ext>
                </a:extLst>
              </a:tr>
              <a:tr h="259673">
                <a:tc>
                  <a:txBody>
                    <a:bodyPr/>
                    <a:lstStyle/>
                    <a:p>
                      <a:pPr marL="0" indent="182563">
                        <a:lnSpc>
                          <a:spcPct val="90000"/>
                        </a:lnSpc>
                        <a:tabLst/>
                      </a:pPr>
                      <a:r>
                        <a:rPr lang="en-GB" sz="1200" b="0" dirty="0">
                          <a:latin typeface="Arial" panose="020B0604020202020204" pitchFamily="34" charset="0"/>
                          <a:cs typeface="Arial" panose="020B0604020202020204" pitchFamily="34" charset="0"/>
                        </a:rPr>
                        <a:t>AE leading to withdrawal from cabo</a:t>
                      </a:r>
                    </a:p>
                  </a:txBody>
                  <a:tcPr marT="28800" marB="28800"/>
                </a:tc>
                <a:tc>
                  <a:txBody>
                    <a:bodyPr/>
                    <a:lstStyle/>
                    <a:p>
                      <a:pPr algn="ctr">
                        <a:lnSpc>
                          <a:spcPct val="90000"/>
                        </a:lnSpc>
                      </a:pPr>
                      <a:r>
                        <a:rPr lang="en-GB" sz="1200" dirty="0">
                          <a:latin typeface="Arial" panose="020B0604020202020204" pitchFamily="34" charset="0"/>
                          <a:cs typeface="Arial" panose="020B0604020202020204" pitchFamily="34" charset="0"/>
                        </a:rPr>
                        <a:t>25 (9.5)</a:t>
                      </a:r>
                    </a:p>
                  </a:txBody>
                  <a:tcPr marT="28800" marB="28800"/>
                </a:tc>
                <a:tc>
                  <a:txBody>
                    <a:bodyPr/>
                    <a:lstStyle/>
                    <a:p>
                      <a:pPr algn="ctr">
                        <a:lnSpc>
                          <a:spcPct val="90000"/>
                        </a:lnSpc>
                      </a:pPr>
                      <a:r>
                        <a:rPr lang="en-GB" sz="1200" dirty="0">
                          <a:latin typeface="Arial" panose="020B0604020202020204" pitchFamily="34" charset="0"/>
                          <a:cs typeface="Arial" panose="020B0604020202020204" pitchFamily="34" charset="0"/>
                        </a:rPr>
                        <a:t>10 (3.9)</a:t>
                      </a:r>
                    </a:p>
                  </a:txBody>
                  <a:tcPr marT="28800" marB="28800"/>
                </a:tc>
                <a:extLst>
                  <a:ext uri="{0D108BD9-81ED-4DB2-BD59-A6C34878D82A}">
                    <a16:rowId xmlns:a16="http://schemas.microsoft.com/office/drawing/2014/main" val="510075795"/>
                  </a:ext>
                </a:extLst>
              </a:tr>
              <a:tr h="259673">
                <a:tc>
                  <a:txBody>
                    <a:bodyPr/>
                    <a:lstStyle/>
                    <a:p>
                      <a:pPr marL="0" indent="7938">
                        <a:lnSpc>
                          <a:spcPct val="90000"/>
                        </a:lnSpc>
                        <a:tabLst/>
                      </a:pPr>
                      <a:r>
                        <a:rPr lang="en-GB" sz="1200" b="0" dirty="0">
                          <a:latin typeface="Arial" panose="020B0604020202020204" pitchFamily="34" charset="0"/>
                          <a:cs typeface="Arial" panose="020B0604020202020204" pitchFamily="34" charset="0"/>
                        </a:rPr>
                        <a:t>AE leading to interruption or reduction of a trial drug</a:t>
                      </a:r>
                    </a:p>
                  </a:txBody>
                  <a:tcPr marT="28800" marB="28800"/>
                </a:tc>
                <a:tc>
                  <a:txBody>
                    <a:bodyPr/>
                    <a:lstStyle/>
                    <a:p>
                      <a:pPr algn="ctr">
                        <a:lnSpc>
                          <a:spcPct val="90000"/>
                        </a:lnSpc>
                      </a:pPr>
                      <a:r>
                        <a:rPr lang="en-GB" sz="1200" dirty="0">
                          <a:latin typeface="Arial" panose="020B0604020202020204" pitchFamily="34" charset="0"/>
                          <a:cs typeface="Arial" panose="020B0604020202020204" pitchFamily="34" charset="0"/>
                        </a:rPr>
                        <a:t>240 (91.6)</a:t>
                      </a:r>
                    </a:p>
                  </a:txBody>
                  <a:tcPr marT="28800" marB="28800"/>
                </a:tc>
                <a:tc>
                  <a:txBody>
                    <a:bodyPr/>
                    <a:lstStyle/>
                    <a:p>
                      <a:pPr algn="ctr">
                        <a:lnSpc>
                          <a:spcPct val="90000"/>
                        </a:lnSpc>
                      </a:pPr>
                      <a:r>
                        <a:rPr lang="en-GB" sz="1200" dirty="0">
                          <a:latin typeface="Arial" panose="020B0604020202020204" pitchFamily="34" charset="0"/>
                          <a:cs typeface="Arial" panose="020B0604020202020204" pitchFamily="34" charset="0"/>
                        </a:rPr>
                        <a:t>223 (87.1)</a:t>
                      </a:r>
                    </a:p>
                  </a:txBody>
                  <a:tcPr marT="28800" marB="28800"/>
                </a:tc>
                <a:extLst>
                  <a:ext uri="{0D108BD9-81ED-4DB2-BD59-A6C34878D82A}">
                    <a16:rowId xmlns:a16="http://schemas.microsoft.com/office/drawing/2014/main" val="250977423"/>
                  </a:ext>
                </a:extLst>
              </a:tr>
              <a:tr h="259673">
                <a:tc>
                  <a:txBody>
                    <a:bodyPr/>
                    <a:lstStyle/>
                    <a:p>
                      <a:pPr marL="0" indent="182563">
                        <a:lnSpc>
                          <a:spcPct val="90000"/>
                        </a:lnSpc>
                        <a:tabLst/>
                      </a:pPr>
                      <a:r>
                        <a:rPr lang="en-GB" sz="1200" b="0" dirty="0">
                          <a:latin typeface="Arial" panose="020B0604020202020204" pitchFamily="34" charset="0"/>
                          <a:cs typeface="Arial" panose="020B0604020202020204" pitchFamily="34" charset="0"/>
                        </a:rPr>
                        <a:t>AE leading to interruption of atezo</a:t>
                      </a:r>
                      <a:r>
                        <a:rPr lang="en-GB" sz="1200" b="0" baseline="30000" dirty="0">
                          <a:latin typeface="Arial" panose="020B0604020202020204" pitchFamily="34" charset="0"/>
                          <a:cs typeface="Arial" panose="020B0604020202020204" pitchFamily="34" charset="0"/>
                        </a:rPr>
                        <a:t>b</a:t>
                      </a:r>
                    </a:p>
                  </a:txBody>
                  <a:tcPr marT="28800" marB="28800"/>
                </a:tc>
                <a:tc>
                  <a:txBody>
                    <a:bodyPr/>
                    <a:lstStyle/>
                    <a:p>
                      <a:pPr algn="ctr">
                        <a:lnSpc>
                          <a:spcPct val="90000"/>
                        </a:lnSpc>
                      </a:pPr>
                      <a:r>
                        <a:rPr lang="en-GB" sz="1200" dirty="0">
                          <a:latin typeface="Arial" panose="020B0604020202020204" pitchFamily="34" charset="0"/>
                          <a:cs typeface="Arial" panose="020B0604020202020204" pitchFamily="34" charset="0"/>
                        </a:rPr>
                        <a:t>159 (60.7)</a:t>
                      </a:r>
                    </a:p>
                  </a:txBody>
                  <a:tcPr marT="28800" marB="28800"/>
                </a:tc>
                <a:tc>
                  <a:txBody>
                    <a:bodyPr/>
                    <a:lstStyle/>
                    <a:p>
                      <a:pPr algn="ctr">
                        <a:lnSpc>
                          <a:spcPct val="90000"/>
                        </a:lnSpc>
                      </a:pPr>
                      <a:r>
                        <a:rPr lang="en-GB" sz="1200" dirty="0">
                          <a:latin typeface="Arial" panose="020B0604020202020204" pitchFamily="34" charset="0"/>
                          <a:cs typeface="Arial" panose="020B0604020202020204" pitchFamily="34" charset="0"/>
                        </a:rPr>
                        <a:t>–</a:t>
                      </a:r>
                    </a:p>
                  </a:txBody>
                  <a:tcPr marT="28800" marB="28800"/>
                </a:tc>
                <a:extLst>
                  <a:ext uri="{0D108BD9-81ED-4DB2-BD59-A6C34878D82A}">
                    <a16:rowId xmlns:a16="http://schemas.microsoft.com/office/drawing/2014/main" val="3935938298"/>
                  </a:ext>
                </a:extLst>
              </a:tr>
              <a:tr h="259673">
                <a:tc>
                  <a:txBody>
                    <a:bodyPr/>
                    <a:lstStyle/>
                    <a:p>
                      <a:pPr marL="0" indent="182563">
                        <a:lnSpc>
                          <a:spcPct val="90000"/>
                        </a:lnSpc>
                        <a:tabLst/>
                      </a:pPr>
                      <a:r>
                        <a:rPr lang="en-GB" sz="1200" b="0" dirty="0">
                          <a:latin typeface="Arial" panose="020B0604020202020204" pitchFamily="34" charset="0"/>
                          <a:cs typeface="Arial" panose="020B0604020202020204" pitchFamily="34" charset="0"/>
                        </a:rPr>
                        <a:t>AE leading to interruption or reduction of cabo</a:t>
                      </a:r>
                    </a:p>
                  </a:txBody>
                  <a:tcPr marT="28800" marB="28800"/>
                </a:tc>
                <a:tc>
                  <a:txBody>
                    <a:bodyPr/>
                    <a:lstStyle/>
                    <a:p>
                      <a:pPr algn="ctr">
                        <a:lnSpc>
                          <a:spcPct val="90000"/>
                        </a:lnSpc>
                      </a:pPr>
                      <a:r>
                        <a:rPr lang="en-GB" sz="1200" dirty="0">
                          <a:latin typeface="Arial" panose="020B0604020202020204" pitchFamily="34" charset="0"/>
                          <a:cs typeface="Arial" panose="020B0604020202020204" pitchFamily="34" charset="0"/>
                        </a:rPr>
                        <a:t>234 (89.3)</a:t>
                      </a:r>
                    </a:p>
                  </a:txBody>
                  <a:tcPr marT="28800" marB="28800"/>
                </a:tc>
                <a:tc>
                  <a:txBody>
                    <a:bodyPr/>
                    <a:lstStyle/>
                    <a:p>
                      <a:pPr algn="ctr">
                        <a:lnSpc>
                          <a:spcPct val="90000"/>
                        </a:lnSpc>
                      </a:pPr>
                      <a:r>
                        <a:rPr lang="en-GB" sz="1200" dirty="0">
                          <a:latin typeface="Arial" panose="020B0604020202020204" pitchFamily="34" charset="0"/>
                          <a:cs typeface="Arial" panose="020B0604020202020204" pitchFamily="34" charset="0"/>
                        </a:rPr>
                        <a:t>223 (87.1)</a:t>
                      </a:r>
                    </a:p>
                  </a:txBody>
                  <a:tcPr marT="28800" marB="28800"/>
                </a:tc>
                <a:extLst>
                  <a:ext uri="{0D108BD9-81ED-4DB2-BD59-A6C34878D82A}">
                    <a16:rowId xmlns:a16="http://schemas.microsoft.com/office/drawing/2014/main" val="2309935757"/>
                  </a:ext>
                </a:extLst>
              </a:tr>
              <a:tr h="452030">
                <a:tc gridSpan="3">
                  <a:txBody>
                    <a:bodyPr/>
                    <a:lstStyle/>
                    <a:p>
                      <a:pPr marL="0" indent="7938">
                        <a:lnSpc>
                          <a:spcPct val="90000"/>
                        </a:lnSpc>
                        <a:tabLst/>
                      </a:pPr>
                      <a:r>
                        <a:rPr lang="en-GB" sz="1200" baseline="30000" dirty="0">
                          <a:latin typeface="Arial" panose="020B0604020202020204" pitchFamily="34" charset="0"/>
                          <a:cs typeface="Arial" panose="020B0604020202020204" pitchFamily="34" charset="0"/>
                        </a:rPr>
                        <a:t>a</a:t>
                      </a:r>
                      <a:r>
                        <a:rPr lang="en-GB" sz="1200" dirty="0">
                          <a:latin typeface="Arial" panose="020B0604020202020204" pitchFamily="34" charset="0"/>
                          <a:cs typeface="Arial" panose="020B0604020202020204" pitchFamily="34" charset="0"/>
                        </a:rPr>
                        <a:t> Treatment-related AEs leading to death were immune-mediated enterocolitis and renal failure (both related to atezo) and intestinal perforation (related to cabo)</a:t>
                      </a:r>
                      <a:br>
                        <a:rPr lang="en-GB" sz="1200" dirty="0">
                          <a:latin typeface="Arial" panose="020B0604020202020204" pitchFamily="34" charset="0"/>
                          <a:cs typeface="Arial" panose="020B0604020202020204" pitchFamily="34" charset="0"/>
                        </a:rPr>
                      </a:br>
                      <a:r>
                        <a:rPr lang="en-GB" sz="1200" baseline="30000" dirty="0">
                          <a:latin typeface="Arial" panose="020B0604020202020204" pitchFamily="34" charset="0"/>
                          <a:cs typeface="Arial" panose="020B0604020202020204" pitchFamily="34" charset="0"/>
                        </a:rPr>
                        <a:t>b</a:t>
                      </a:r>
                      <a:r>
                        <a:rPr lang="en-GB" sz="1200" dirty="0">
                          <a:latin typeface="Arial" panose="020B0604020202020204" pitchFamily="34" charset="0"/>
                          <a:cs typeface="Arial" panose="020B0604020202020204" pitchFamily="34" charset="0"/>
                        </a:rPr>
                        <a:t> Dose reduction of atezo was not permitted</a:t>
                      </a:r>
                    </a:p>
                  </a:txBody>
                  <a:tcPr marT="28800" marB="28800">
                    <a:noFill/>
                  </a:tcPr>
                </a:tc>
                <a:tc hMerge="1">
                  <a:txBody>
                    <a:bodyPr/>
                    <a:lstStyle/>
                    <a:p>
                      <a:pPr algn="ctr">
                        <a:lnSpc>
                          <a:spcPct val="90000"/>
                        </a:lnSpc>
                      </a:pPr>
                      <a:endParaRPr lang="en-GB" sz="1600" dirty="0">
                        <a:latin typeface="Arial" panose="020B0604020202020204" pitchFamily="34" charset="0"/>
                        <a:cs typeface="Arial" panose="020B0604020202020204" pitchFamily="34" charset="0"/>
                      </a:endParaRPr>
                    </a:p>
                  </a:txBody>
                  <a:tcPr marT="28800" marB="28800"/>
                </a:tc>
                <a:tc hMerge="1">
                  <a:txBody>
                    <a:bodyPr/>
                    <a:lstStyle/>
                    <a:p>
                      <a:pPr algn="ctr">
                        <a:lnSpc>
                          <a:spcPct val="90000"/>
                        </a:lnSpc>
                      </a:pPr>
                      <a:endParaRPr lang="en-GB" sz="1600" dirty="0">
                        <a:latin typeface="Arial" panose="020B0604020202020204" pitchFamily="34" charset="0"/>
                        <a:cs typeface="Arial" panose="020B0604020202020204" pitchFamily="34" charset="0"/>
                      </a:endParaRPr>
                    </a:p>
                  </a:txBody>
                  <a:tcPr marT="28800" marB="28800"/>
                </a:tc>
                <a:extLst>
                  <a:ext uri="{0D108BD9-81ED-4DB2-BD59-A6C34878D82A}">
                    <a16:rowId xmlns:a16="http://schemas.microsoft.com/office/drawing/2014/main" val="2163266709"/>
                  </a:ext>
                </a:extLst>
              </a:tr>
            </a:tbl>
          </a:graphicData>
        </a:graphic>
      </p:graphicFrame>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0963199" cy="864000"/>
          </a:xfrm>
        </p:spPr>
        <p:txBody>
          <a:bodyPr/>
          <a:lstStyle/>
          <a:p>
            <a:r>
              <a:rPr lang="en-GB" dirty="0"/>
              <a:t>CONTACT-03: safety results</a:t>
            </a:r>
          </a:p>
        </p:txBody>
      </p:sp>
      <p:sp>
        <p:nvSpPr>
          <p:cNvPr id="10" name="Content Placeholder 9">
            <a:extLst>
              <a:ext uri="{FF2B5EF4-FFF2-40B4-BE49-F238E27FC236}">
                <a16:creationId xmlns:a16="http://schemas.microsoft.com/office/drawing/2014/main" id="{DD2BA19A-2382-F990-E32B-CF23E143F5A1}"/>
              </a:ext>
            </a:extLst>
          </p:cNvPr>
          <p:cNvSpPr>
            <a:spLocks noGrp="1"/>
          </p:cNvSpPr>
          <p:nvPr>
            <p:ph sz="quarter" idx="15"/>
          </p:nvPr>
        </p:nvSpPr>
        <p:spPr>
          <a:xfrm>
            <a:off x="620183" y="6356351"/>
            <a:ext cx="10180339" cy="365125"/>
          </a:xfrm>
        </p:spPr>
        <p:txBody>
          <a:bodyPr/>
          <a:lstStyle/>
          <a:p>
            <a:r>
              <a:rPr lang="en-GB" dirty="0">
                <a:solidFill>
                  <a:schemeClr val="tx2"/>
                </a:solidFill>
              </a:rPr>
              <a:t>AE, adverse events; atezo, atezolizumab; cabo, cabozantinib</a:t>
            </a:r>
          </a:p>
          <a:p>
            <a:r>
              <a:rPr lang="en-GB" dirty="0">
                <a:solidFill>
                  <a:schemeClr val="tx2"/>
                </a:solidFill>
              </a:rPr>
              <a:t>Choueiri T, et al. J Clin Oncol. 2023;41 (suppl 17): abstr LBA4500 (ASCO 2023 oral presentation)</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a:xfrm>
            <a:off x="10512491" y="6356351"/>
            <a:ext cx="1069909" cy="365125"/>
          </a:xfrm>
        </p:spPr>
        <p:txBody>
          <a:bodyPr/>
          <a:lstStyle/>
          <a:p>
            <a:fld id="{FCE43C0F-8A7B-3A4B-9DB5-B3472E36E833}" type="slidenum">
              <a:rPr lang="en-GB" smtClean="0"/>
              <a:pPr/>
              <a:t>9</a:t>
            </a:fld>
            <a:endParaRPr lang="en-GB" dirty="0"/>
          </a:p>
        </p:txBody>
      </p:sp>
      <p:sp>
        <p:nvSpPr>
          <p:cNvPr id="17" name="Rectangle 16">
            <a:extLst>
              <a:ext uri="{FF2B5EF4-FFF2-40B4-BE49-F238E27FC236}">
                <a16:creationId xmlns:a16="http://schemas.microsoft.com/office/drawing/2014/main" id="{F791CFA1-DD6A-A436-1B68-80336399BCF0}"/>
              </a:ext>
            </a:extLst>
          </p:cNvPr>
          <p:cNvSpPr/>
          <p:nvPr/>
        </p:nvSpPr>
        <p:spPr>
          <a:xfrm>
            <a:off x="620713" y="2746801"/>
            <a:ext cx="10944000" cy="754208"/>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AD1EB815-E1E4-7C68-879C-B451D50944FF}"/>
              </a:ext>
            </a:extLst>
          </p:cNvPr>
          <p:cNvSpPr/>
          <p:nvPr/>
        </p:nvSpPr>
        <p:spPr>
          <a:xfrm>
            <a:off x="620713" y="3802163"/>
            <a:ext cx="10944000" cy="261818"/>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25046770"/>
      </p:ext>
    </p:extLst>
  </p:cSld>
  <p:clrMapOvr>
    <a:masterClrMapping/>
  </p:clrMapOvr>
  <p:transition>
    <p:fade/>
  </p:transition>
</p:sld>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lgn="l">
          <a:defRPr sz="1200" dirty="0" smtClean="0">
            <a:latin typeface="Arial" panose="020B0604020202020204" pitchFamily="34" charset="0"/>
            <a:ea typeface="Aileron" charset="0"/>
            <a:cs typeface="Arial" panose="020B0604020202020204" pitchFamily="34"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cdb8bcd6-6b35-4e41-aa42-51a98490204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7BA35116025A346933680F0DCCB641B" ma:contentTypeVersion="3" ma:contentTypeDescription="Create a new document." ma:contentTypeScope="" ma:versionID="b233bb747493cc530db7cfc03798d686">
  <xsd:schema xmlns:xsd="http://www.w3.org/2001/XMLSchema" xmlns:xs="http://www.w3.org/2001/XMLSchema" xmlns:p="http://schemas.microsoft.com/office/2006/metadata/properties" xmlns:ns3="cdb8bcd6-6b35-4e41-aa42-51a98490204f" targetNamespace="http://schemas.microsoft.com/office/2006/metadata/properties" ma:root="true" ma:fieldsID="4ac2eb4b606478646425144925bfe85a" ns3:_="">
    <xsd:import namespace="cdb8bcd6-6b35-4e41-aa42-51a98490204f"/>
    <xsd:element name="properties">
      <xsd:complexType>
        <xsd:sequence>
          <xsd:element name="documentManagement">
            <xsd:complexType>
              <xsd:all>
                <xsd:element ref="ns3:MediaServiceMetadata" minOccurs="0"/>
                <xsd:element ref="ns3:MediaServiceFastMetadata"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b8bcd6-6b35-4e41-aa42-51a9849020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C11485-2431-48AD-B51E-9E1C78CC3CB3}">
  <ds:schemaRefs>
    <ds:schemaRef ds:uri="http://schemas.microsoft.com/sharepoint/v3/contenttype/forms"/>
  </ds:schemaRefs>
</ds:datastoreItem>
</file>

<file path=customXml/itemProps2.xml><?xml version="1.0" encoding="utf-8"?>
<ds:datastoreItem xmlns:ds="http://schemas.openxmlformats.org/officeDocument/2006/customXml" ds:itemID="{63F9E592-67A0-4C51-B570-C227D3AFFBF4}">
  <ds:schemaRefs>
    <ds:schemaRef ds:uri="cdb8bcd6-6b35-4e41-aa42-51a98490204f"/>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20C9FBA5-0E11-4FB8-8695-36396E3730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b8bcd6-6b35-4e41-aa42-51a9849020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GUCONNECT_template_v2-good</Template>
  <TotalTime>0</TotalTime>
  <Words>4411</Words>
  <Application>Microsoft Office PowerPoint</Application>
  <PresentationFormat>Widescreen</PresentationFormat>
  <Paragraphs>961</Paragraphs>
  <Slides>23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Aileron</vt:lpstr>
      <vt:lpstr>Arial</vt:lpstr>
      <vt:lpstr>Calibri</vt:lpstr>
      <vt:lpstr>Lucida Grande</vt:lpstr>
      <vt:lpstr>PT Sans Narrow</vt:lpstr>
      <vt:lpstr>System Font Regular</vt:lpstr>
      <vt:lpstr>Thème Office</vt:lpstr>
      <vt:lpstr>PowerPoint Presentation</vt:lpstr>
      <vt:lpstr>Gu connect  meeting summary RENAL cancer highlights from asco 2023</vt:lpstr>
      <vt:lpstr>Developed by GU COnnect</vt:lpstr>
      <vt:lpstr>Clinical takeaways</vt:lpstr>
      <vt:lpstr>Educational objectives</vt:lpstr>
      <vt:lpstr> Efficacy and safety of atezolizumab plus cabozantinib vs cabozantinib alone after progression with prior ICI treatment in mRCC: Primary PFS analysis from the phase 3, randomiSed,  open-label CONTACT-03 study</vt:lpstr>
      <vt:lpstr>CONTACT-03: background and study design</vt:lpstr>
      <vt:lpstr>CONTACT-03: efficacy results</vt:lpstr>
      <vt:lpstr>CONTACT-03: safety results</vt:lpstr>
      <vt:lpstr>CONTACT-03: summary</vt:lpstr>
      <vt:lpstr>Pembrolizumab plus axitinib versus sunitinib as first-line therapy for advanced ccrcc: 5-year analysis of KEYNOTE-426 </vt:lpstr>
      <vt:lpstr>Keynote-426: background and study design</vt:lpstr>
      <vt:lpstr>Keynote-426: EFFICACY results (ITT population)</vt:lpstr>
      <vt:lpstr>Keynote-426: final OS in IDMC risk subgroups</vt:lpstr>
      <vt:lpstr>Keynote-426: safety summary</vt:lpstr>
      <vt:lpstr>Keynote-426: summary</vt:lpstr>
      <vt:lpstr>Final prespecified OS analysis of CLEAR: 4-year follow-up of lenvatinib plus pembrolizumab  vs sunitinib in patients with aRCC </vt:lpstr>
      <vt:lpstr>clear: background and study design</vt:lpstr>
      <vt:lpstr>clear: EFFICACY RESULTS</vt:lpstr>
      <vt:lpstr>clear: final OS in IDMC risk subgroups</vt:lpstr>
      <vt:lpstr>clear: safety results (TRAEs ≥25%a)</vt:lpstr>
      <vt:lpstr>clear: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Samantha Brightwell</cp:lastModifiedBy>
  <cp:revision>398</cp:revision>
  <cp:lastPrinted>2023-06-06T23:04:50Z</cp:lastPrinted>
  <dcterms:created xsi:type="dcterms:W3CDTF">2016-10-14T09:38:18Z</dcterms:created>
  <dcterms:modified xsi:type="dcterms:W3CDTF">2023-09-18T21:07:45Z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0x01010067BA35116025A346933680F0DCCB641B</vt:lpwstr>
  </property>
</Properties>
</file>