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Merriweather Sans" pitchFamily="2" charset="0"/>
      <p:regular r:id="rId32"/>
      <p:bold r:id="rId33"/>
      <p:italic r:id="rId34"/>
      <p:boldItalic r:id="rId35"/>
    </p:embeddedFont>
    <p:embeddedFont>
      <p:font typeface="PT Sans Narrow" panose="020B0506020203020204" pitchFamily="34" charset="0"/>
      <p:regular r:id="rId36"/>
      <p:bold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1906">
          <p15:clr>
            <a:srgbClr val="A4A3A4"/>
          </p15:clr>
        </p15:guide>
        <p15:guide id="4" orient="horz" pos="3160">
          <p15:clr>
            <a:srgbClr val="A4A3A4"/>
          </p15:clr>
        </p15:guide>
        <p15:guide id="5" orient="horz" pos="3706">
          <p15:clr>
            <a:srgbClr val="A4A3A4"/>
          </p15:clr>
        </p15:guide>
        <p15:guide id="6" orient="horz" pos="3803">
          <p15:clr>
            <a:srgbClr val="A4A3A4"/>
          </p15:clr>
        </p15:guide>
        <p15:guide id="7" orient="horz" pos="4037">
          <p15:clr>
            <a:srgbClr val="A4A3A4"/>
          </p15:clr>
        </p15:guide>
        <p15:guide id="8" pos="3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QSB9o7IktYSacrXLp0LmCUkaKc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ward Donohu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28F5E4-2499-4328-BE6E-1D3E121D88F8}">
  <a:tblStyle styleId="{CA28F5E4-2499-4328-BE6E-1D3E121D88F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E9E7"/>
          </a:solidFill>
        </a:fill>
      </a:tcStyle>
    </a:wholeTbl>
    <a:band1H>
      <a:tcTxStyle/>
      <a:tcStyle>
        <a:tcBdr/>
        <a:fill>
          <a:solidFill>
            <a:srgbClr val="EAD0CD"/>
          </a:solidFill>
        </a:fill>
      </a:tcStyle>
    </a:band1H>
    <a:band2H>
      <a:tcTxStyle/>
      <a:tcStyle>
        <a:tcBdr/>
      </a:tcStyle>
    </a:band2H>
    <a:band1V>
      <a:tcTxStyle/>
      <a:tcStyle>
        <a:tcBdr/>
        <a:fill>
          <a:solidFill>
            <a:srgbClr val="EAD0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7" y="67"/>
      </p:cViewPr>
      <p:guideLst>
        <p:guide orient="horz" pos="2160"/>
        <p:guide pos="3840"/>
        <p:guide pos="1906"/>
        <p:guide orient="horz" pos="3160"/>
        <p:guide orient="horz" pos="3706"/>
        <p:guide orient="horz" pos="3803"/>
        <p:guide orient="horz" pos="4037"/>
        <p:guide pos="38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04363909060609"/>
          <c:y val="3.3686733220118399E-2"/>
          <c:w val="0.73786403783418009"/>
          <c:h val="0.8045907597568524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5D8298"/>
              </a:solidFill>
              <a:ln>
                <a:noFill/>
              </a:ln>
              <a:effectLst/>
            </c:spPr>
            <c:extLst>
              <c:ext xmlns:c16="http://schemas.microsoft.com/office/drawing/2014/chart" uri="{C3380CC4-5D6E-409C-BE32-E72D297353CC}">
                <c16:uniqueId val="{00000006-ACDB-8B4B-87E4-0E4F74598700}"/>
              </c:ext>
            </c:extLst>
          </c:dPt>
          <c:dPt>
            <c:idx val="1"/>
            <c:invertIfNegative val="0"/>
            <c:bubble3D val="0"/>
            <c:spPr>
              <a:solidFill>
                <a:srgbClr val="C6573B"/>
              </a:solidFill>
              <a:ln>
                <a:noFill/>
              </a:ln>
              <a:effectLst/>
            </c:spPr>
            <c:extLst>
              <c:ext xmlns:c16="http://schemas.microsoft.com/office/drawing/2014/chart" uri="{C3380CC4-5D6E-409C-BE32-E72D297353CC}">
                <c16:uniqueId val="{00000007-ACDB-8B4B-87E4-0E4F74598700}"/>
              </c:ext>
            </c:extLst>
          </c:dPt>
          <c:dLbls>
            <c:dLbl>
              <c:idx val="0"/>
              <c:tx>
                <c:rich>
                  <a:bodyPr/>
                  <a:lstStyle/>
                  <a:p>
                    <a:fld id="{4BBCBBD1-E36F-CD45-972F-A7440584FD0C}"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CDB-8B4B-87E4-0E4F74598700}"/>
                </c:ext>
              </c:extLst>
            </c:dLbl>
            <c:dLbl>
              <c:idx val="1"/>
              <c:tx>
                <c:rich>
                  <a:bodyPr/>
                  <a:lstStyle/>
                  <a:p>
                    <a:fld id="{5500232B-45BD-204E-9986-1E9E41F3F63F}" type="VALUE">
                      <a:rPr lang="en-US" smtClean="0"/>
                      <a:pPr/>
                      <a:t>[VALUE]</a:t>
                    </a:fld>
                    <a:r>
                      <a:rPr lang="en-US" dirty="0"/>
                      <a:t>%</a:t>
                    </a:r>
                    <a:r>
                      <a:rPr lang="en-US" baseline="30000" dirty="0"/>
                      <a:t>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CDB-8B4B-87E4-0E4F7459870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Expected</c:v>
                </c:pt>
                <c:pt idx="1">
                  <c:v>Reached</c:v>
                </c:pt>
              </c:strCache>
            </c:strRef>
          </c:cat>
          <c:val>
            <c:numRef>
              <c:f>Sheet1!$B$2:$B$3</c:f>
              <c:numCache>
                <c:formatCode>General</c:formatCode>
                <c:ptCount val="2"/>
                <c:pt idx="0">
                  <c:v>48</c:v>
                </c:pt>
                <c:pt idx="1">
                  <c:v>72.400000000000006</c:v>
                </c:pt>
              </c:numCache>
            </c:numRef>
          </c:val>
          <c:extLst>
            <c:ext xmlns:c16="http://schemas.microsoft.com/office/drawing/2014/chart" uri="{C3380CC4-5D6E-409C-BE32-E72D297353CC}">
              <c16:uniqueId val="{00000000-49BB-6A4F-B9D5-251325BDADBF}"/>
            </c:ext>
          </c:extLst>
        </c:ser>
        <c:dLbls>
          <c:dLblPos val="outEnd"/>
          <c:showLegendKey val="0"/>
          <c:showVal val="1"/>
          <c:showCatName val="0"/>
          <c:showSerName val="0"/>
          <c:showPercent val="0"/>
          <c:showBubbleSize val="0"/>
        </c:dLbls>
        <c:gapWidth val="113"/>
        <c:overlap val="14"/>
        <c:axId val="1283185440"/>
        <c:axId val="1283168656"/>
      </c:barChart>
      <c:catAx>
        <c:axId val="12831854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3168656"/>
        <c:crosses val="autoZero"/>
        <c:auto val="1"/>
        <c:lblAlgn val="ctr"/>
        <c:lblOffset val="100"/>
        <c:noMultiLvlLbl val="0"/>
      </c:catAx>
      <c:valAx>
        <c:axId val="128316865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dirty="0"/>
                  <a:t>% patients</a:t>
                </a:r>
              </a:p>
            </c:rich>
          </c:tx>
          <c:layout>
            <c:manualLayout>
              <c:xMode val="edge"/>
              <c:yMode val="edge"/>
              <c:x val="4.4166914190291191E-3"/>
              <c:y val="0.3888669588858619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3185440"/>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04363909060609"/>
          <c:y val="3.3686733220118399E-2"/>
          <c:w val="0.73786403783418009"/>
          <c:h val="0.80459075975685246"/>
        </c:manualLayout>
      </c:layout>
      <c:barChart>
        <c:barDir val="col"/>
        <c:grouping val="clustered"/>
        <c:varyColors val="0"/>
        <c:ser>
          <c:idx val="0"/>
          <c:order val="0"/>
          <c:tx>
            <c:strRef>
              <c:f>Sheet1!$B$1</c:f>
              <c:strCache>
                <c:ptCount val="1"/>
                <c:pt idx="0">
                  <c:v>All G</c:v>
                </c:pt>
              </c:strCache>
            </c:strRef>
          </c:tx>
          <c:spPr>
            <a:solidFill>
              <a:srgbClr val="5D8298"/>
            </a:solidFill>
            <a:ln>
              <a:noFill/>
            </a:ln>
            <a:effectLst/>
          </c:spPr>
          <c:invertIfNegative val="0"/>
          <c:dPt>
            <c:idx val="0"/>
            <c:invertIfNegative val="0"/>
            <c:bubble3D val="0"/>
            <c:spPr>
              <a:solidFill>
                <a:srgbClr val="5D8298"/>
              </a:solidFill>
              <a:ln>
                <a:noFill/>
              </a:ln>
              <a:effectLst/>
            </c:spPr>
            <c:extLst>
              <c:ext xmlns:c16="http://schemas.microsoft.com/office/drawing/2014/chart" uri="{C3380CC4-5D6E-409C-BE32-E72D297353CC}">
                <c16:uniqueId val="{00000006-ACDB-8B4B-87E4-0E4F74598700}"/>
              </c:ext>
            </c:extLst>
          </c:dPt>
          <c:dPt>
            <c:idx val="1"/>
            <c:invertIfNegative val="0"/>
            <c:bubble3D val="0"/>
            <c:spPr>
              <a:solidFill>
                <a:srgbClr val="5D8298"/>
              </a:solidFill>
              <a:ln>
                <a:noFill/>
              </a:ln>
              <a:effectLst/>
            </c:spPr>
            <c:extLst>
              <c:ext xmlns:c16="http://schemas.microsoft.com/office/drawing/2014/chart" uri="{C3380CC4-5D6E-409C-BE32-E72D297353CC}">
                <c16:uniqueId val="{00000007-ACDB-8B4B-87E4-0E4F74598700}"/>
              </c:ext>
            </c:extLst>
          </c:dPt>
          <c:dLbls>
            <c:dLbl>
              <c:idx val="0"/>
              <c:tx>
                <c:rich>
                  <a:bodyPr/>
                  <a:lstStyle/>
                  <a:p>
                    <a:fld id="{4BBCBBD1-E36F-CD45-972F-A7440584FD0C}"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CDB-8B4B-87E4-0E4F74598700}"/>
                </c:ext>
              </c:extLst>
            </c:dLbl>
            <c:dLbl>
              <c:idx val="1"/>
              <c:tx>
                <c:rich>
                  <a:bodyPr/>
                  <a:lstStyle/>
                  <a:p>
                    <a:fld id="{5500232B-45BD-204E-9986-1E9E41F3F63F}" type="VALUE">
                      <a:rPr lang="en-US" smtClean="0"/>
                      <a:pPr/>
                      <a:t>[VALUE]</a:t>
                    </a:fld>
                    <a:r>
                      <a:rPr lang="en-US" dirty="0"/>
                      <a:t>%</a:t>
                    </a:r>
                    <a:r>
                      <a:rPr lang="en-US" baseline="30000" dirty="0"/>
                      <a:t>a</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CDB-8B4B-87E4-0E4F7459870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pts</c:v>
                </c:pt>
                <c:pt idx="1">
                  <c:v>After axi interrup.</c:v>
                </c:pt>
              </c:strCache>
            </c:strRef>
          </c:cat>
          <c:val>
            <c:numRef>
              <c:f>Sheet1!$B$2:$B$3</c:f>
              <c:numCache>
                <c:formatCode>General</c:formatCode>
                <c:ptCount val="2"/>
                <c:pt idx="0">
                  <c:v>34.200000000000003</c:v>
                </c:pt>
                <c:pt idx="1">
                  <c:v>3.4</c:v>
                </c:pt>
              </c:numCache>
            </c:numRef>
          </c:val>
          <c:extLst>
            <c:ext xmlns:c16="http://schemas.microsoft.com/office/drawing/2014/chart" uri="{C3380CC4-5D6E-409C-BE32-E72D297353CC}">
              <c16:uniqueId val="{00000000-49BB-6A4F-B9D5-251325BDADBF}"/>
            </c:ext>
          </c:extLst>
        </c:ser>
        <c:ser>
          <c:idx val="1"/>
          <c:order val="1"/>
          <c:tx>
            <c:strRef>
              <c:f>Sheet1!$C$1</c:f>
              <c:strCache>
                <c:ptCount val="1"/>
                <c:pt idx="0">
                  <c:v>G3-G4</c:v>
                </c:pt>
              </c:strCache>
            </c:strRef>
          </c:tx>
          <c:spPr>
            <a:solidFill>
              <a:srgbClr val="C6573B"/>
            </a:solidFill>
            <a:ln>
              <a:noFill/>
            </a:ln>
            <a:effectLst/>
          </c:spPr>
          <c:invertIfNegative val="0"/>
          <c:dLbls>
            <c:dLbl>
              <c:idx val="0"/>
              <c:tx>
                <c:rich>
                  <a:bodyPr/>
                  <a:lstStyle/>
                  <a:p>
                    <a:fld id="{F877AE5F-881A-9147-8637-2BF928CFDC9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A45-6948-9035-AE34E16F08E0}"/>
                </c:ext>
              </c:extLst>
            </c:dLbl>
            <c:dLbl>
              <c:idx val="1"/>
              <c:tx>
                <c:rich>
                  <a:bodyPr/>
                  <a:lstStyle/>
                  <a:p>
                    <a:fld id="{68183BCF-0ABD-A747-BD61-BEA1162EC272}" type="VALUE">
                      <a:rPr lang="en-US" smtClean="0"/>
                      <a:pPr/>
                      <a:t>[VALUE]</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A45-6948-9035-AE34E16F08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pts</c:v>
                </c:pt>
                <c:pt idx="1">
                  <c:v>After axi interrup.</c:v>
                </c:pt>
              </c:strCache>
            </c:strRef>
          </c:cat>
          <c:val>
            <c:numRef>
              <c:f>Sheet1!$C$2:$C$3</c:f>
              <c:numCache>
                <c:formatCode>General</c:formatCode>
                <c:ptCount val="2"/>
                <c:pt idx="0">
                  <c:v>11.4</c:v>
                </c:pt>
                <c:pt idx="1">
                  <c:v>0</c:v>
                </c:pt>
              </c:numCache>
            </c:numRef>
          </c:val>
          <c:extLst>
            <c:ext xmlns:c16="http://schemas.microsoft.com/office/drawing/2014/chart" uri="{C3380CC4-5D6E-409C-BE32-E72D297353CC}">
              <c16:uniqueId val="{00000004-AA45-6948-9035-AE34E16F08E0}"/>
            </c:ext>
          </c:extLst>
        </c:ser>
        <c:dLbls>
          <c:dLblPos val="outEnd"/>
          <c:showLegendKey val="0"/>
          <c:showVal val="1"/>
          <c:showCatName val="0"/>
          <c:showSerName val="0"/>
          <c:showPercent val="0"/>
          <c:showBubbleSize val="0"/>
        </c:dLbls>
        <c:gapWidth val="113"/>
        <c:overlap val="-21"/>
        <c:axId val="1283185440"/>
        <c:axId val="1283168656"/>
      </c:barChart>
      <c:catAx>
        <c:axId val="12831854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3168656"/>
        <c:crosses val="autoZero"/>
        <c:auto val="1"/>
        <c:lblAlgn val="ctr"/>
        <c:lblOffset val="100"/>
        <c:noMultiLvlLbl val="0"/>
      </c:catAx>
      <c:valAx>
        <c:axId val="128316865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dirty="0"/>
                  <a:t>% patients</a:t>
                </a:r>
              </a:p>
            </c:rich>
          </c:tx>
          <c:layout>
            <c:manualLayout>
              <c:xMode val="edge"/>
              <c:yMode val="edge"/>
              <c:x val="4.4166914190291191E-3"/>
              <c:y val="0.3888669588858619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3185440"/>
        <c:crosses val="autoZero"/>
        <c:crossBetween val="between"/>
      </c:valAx>
      <c:spPr>
        <a:noFill/>
        <a:ln>
          <a:noFill/>
        </a:ln>
        <a:effectLst/>
      </c:spPr>
    </c:plotArea>
    <c:legend>
      <c:legendPos val="r"/>
      <c:layout>
        <c:manualLayout>
          <c:xMode val="edge"/>
          <c:yMode val="edge"/>
          <c:x val="0.72767640716688065"/>
          <c:y val="9.5679051533956547E-2"/>
          <c:w val="0.216245543424468"/>
          <c:h val="0.2369886487925851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3-10-24T18:01:05.662" idx="1">
    <p:pos x="10" y="10"/>
    <p:text>Bullet 1: abstract
Bullet 2: slide IMG1271
Bullet 3: abstract
Corresponds with information available at: https://www.urotoday.com/conference-highlights/esmo-2023/esmo-2023-kidney-cancer/147516-esmo-2023-invited-discussant-renotorch-toripalimab-combined-with-axitinib-versus-sunitinib-in-first-line-treatment-of-advanced-renal-cell-carcinoma-rcc-a-randomized-open-label-phase-3-study.html#:~:text=The%20RENOTORCH%20trial%20has%20led,with%20advanced%20RCC%20in%20China
IMG1312 (RENOTORCH slide images).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_Jkgdm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45" name="Google Shape;445;p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46" name="Google Shape;44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8" name="Google Shape;56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69" name="Google Shape;569;p2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0" name="Google Shape;57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0" name="Google Shape;190;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91" name="Google Shape;19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4" name="Google Shape;28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85" name="Google Shape;28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hyperlink" Target="about:blank" TargetMode="External"/><Relationship Id="rId18" Type="http://schemas.openxmlformats.org/officeDocument/2006/relationships/hyperlink" Target="https://guconnect.cor2ed.com/" TargetMode="External"/><Relationship Id="rId3" Type="http://schemas.openxmlformats.org/officeDocument/2006/relationships/image" Target="../media/image5.png"/><Relationship Id="rId7" Type="http://schemas.openxmlformats.org/officeDocument/2006/relationships/hyperlink" Target="https://www.linkedin.com/company/23742475" TargetMode="External"/><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4.png"/><Relationship Id="rId16"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twitter.com/guconnectinfo" TargetMode="External"/><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hyperlink" Target="https://cor2ed.com/" TargetMode="External"/><Relationship Id="rId1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14"/>
        <p:cNvGrpSpPr/>
        <p:nvPr/>
      </p:nvGrpSpPr>
      <p:grpSpPr>
        <a:xfrm>
          <a:off x="0" y="0"/>
          <a:ext cx="0" cy="0"/>
          <a:chOff x="0" y="0"/>
          <a:chExt cx="0" cy="0"/>
        </a:xfrm>
      </p:grpSpPr>
      <p:sp>
        <p:nvSpPr>
          <p:cNvPr id="15" name="Google Shape;15;p27"/>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27"/>
          <p:cNvPicPr preferRelativeResize="0"/>
          <p:nvPr/>
        </p:nvPicPr>
        <p:blipFill rotWithShape="1">
          <a:blip r:embed="rId2">
            <a:alphaModFix/>
          </a:blip>
          <a:srcRect/>
          <a:stretch/>
        </p:blipFill>
        <p:spPr>
          <a:xfrm>
            <a:off x="3574661" y="2758363"/>
            <a:ext cx="5042678" cy="1341275"/>
          </a:xfrm>
          <a:prstGeom prst="rect">
            <a:avLst/>
          </a:prstGeom>
          <a:noFill/>
          <a:ln>
            <a:noFill/>
          </a:ln>
        </p:spPr>
      </p:pic>
      <p:pic>
        <p:nvPicPr>
          <p:cNvPr id="17" name="Google Shape;17;p27"/>
          <p:cNvPicPr preferRelativeResize="0"/>
          <p:nvPr/>
        </p:nvPicPr>
        <p:blipFill rotWithShape="1">
          <a:blip r:embed="rId3">
            <a:alphaModFix amt="36000"/>
          </a:blip>
          <a:srcRect/>
          <a:stretch/>
        </p:blipFill>
        <p:spPr>
          <a:xfrm rot="9573297">
            <a:off x="9834907" y="-1012042"/>
            <a:ext cx="4833937" cy="777081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5_Disposition personnalisée">
  <p:cSld name="5_Disposition personnalisée">
    <p:spTree>
      <p:nvGrpSpPr>
        <p:cNvPr id="1" name="Shape 132"/>
        <p:cNvGrpSpPr/>
        <p:nvPr/>
      </p:nvGrpSpPr>
      <p:grpSpPr>
        <a:xfrm>
          <a:off x="0" y="0"/>
          <a:ext cx="0" cy="0"/>
          <a:chOff x="0" y="0"/>
          <a:chExt cx="0" cy="0"/>
        </a:xfrm>
      </p:grpSpPr>
      <p:sp>
        <p:nvSpPr>
          <p:cNvPr id="133" name="Google Shape;133;p36"/>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rgbClr val="5D8298"/>
              </a:buClr>
              <a:buSzPts val="4000"/>
              <a:buFont typeface="Arial"/>
              <a:buNone/>
              <a:defRPr sz="4000" b="1" i="0">
                <a:solidFill>
                  <a:srgbClr val="5D829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6"/>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36"/>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6" name="Google Shape;136;p36"/>
          <p:cNvPicPr preferRelativeResize="0"/>
          <p:nvPr/>
        </p:nvPicPr>
        <p:blipFill rotWithShape="1">
          <a:blip r:embed="rId2">
            <a:alphaModFix amt="36000"/>
          </a:blip>
          <a:srcRect/>
          <a:stretch/>
        </p:blipFill>
        <p:spPr>
          <a:xfrm rot="9573297">
            <a:off x="9123133" y="-1381666"/>
            <a:ext cx="8240288" cy="13246705"/>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4_Disposition personnalisée">
  <p:cSld name="4_Disposition personnalisée">
    <p:spTree>
      <p:nvGrpSpPr>
        <p:cNvPr id="1" name="Shape 137"/>
        <p:cNvGrpSpPr/>
        <p:nvPr/>
      </p:nvGrpSpPr>
      <p:grpSpPr>
        <a:xfrm>
          <a:off x="0" y="0"/>
          <a:ext cx="0" cy="0"/>
          <a:chOff x="0" y="0"/>
          <a:chExt cx="0" cy="0"/>
        </a:xfrm>
      </p:grpSpPr>
      <p:sp>
        <p:nvSpPr>
          <p:cNvPr id="138" name="Google Shape;138;p37"/>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37"/>
          <p:cNvSpPr txBox="1">
            <a:spLocks noGrp="1"/>
          </p:cNvSpPr>
          <p:nvPr>
            <p:ph type="title"/>
          </p:nvPr>
        </p:nvSpPr>
        <p:spPr>
          <a:xfrm>
            <a:off x="431371" y="1052832"/>
            <a:ext cx="11247039" cy="647976"/>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5D8298"/>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1968499" y="2580900"/>
            <a:ext cx="8255959" cy="416053"/>
          </a:xfrm>
          <a:prstGeom prst="rect">
            <a:avLst/>
          </a:prstGeom>
          <a:noFill/>
          <a:ln>
            <a:noFill/>
          </a:ln>
        </p:spPr>
        <p:txBody>
          <a:bodyPr spcFirstLastPara="1" wrap="square" lIns="0" tIns="0" rIns="0" bIns="0" anchor="t" anchorCtr="0">
            <a:normAutofit/>
          </a:bodyPr>
          <a:lstStyle>
            <a:lvl1pPr marL="457200" lvl="0" indent="-228600" algn="ctr">
              <a:spcBef>
                <a:spcPts val="1200"/>
              </a:spcBef>
              <a:spcAft>
                <a:spcPts val="0"/>
              </a:spcAft>
              <a:buSzPts val="2400"/>
              <a:buNone/>
              <a:defRPr sz="2400" b="1" cap="none">
                <a:latin typeface="Arial"/>
                <a:ea typeface="Arial"/>
                <a:cs typeface="Arial"/>
                <a:sym typeface="Arial"/>
              </a:defRPr>
            </a:lvl1pPr>
            <a:lvl2pPr marL="914400" lvl="1" indent="-228600" algn="l">
              <a:spcBef>
                <a:spcPts val="400"/>
              </a:spcBef>
              <a:spcAft>
                <a:spcPts val="0"/>
              </a:spcAft>
              <a:buSzPts val="1800"/>
              <a:buNone/>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37"/>
          <p:cNvSpPr txBox="1">
            <a:spLocks noGrp="1"/>
          </p:cNvSpPr>
          <p:nvPr>
            <p:ph type="body" idx="2"/>
          </p:nvPr>
        </p:nvSpPr>
        <p:spPr>
          <a:xfrm>
            <a:off x="1967542" y="3877044"/>
            <a:ext cx="8255959" cy="416053"/>
          </a:xfrm>
          <a:prstGeom prst="rect">
            <a:avLst/>
          </a:prstGeom>
          <a:noFill/>
          <a:ln>
            <a:noFill/>
          </a:ln>
        </p:spPr>
        <p:txBody>
          <a:bodyPr spcFirstLastPara="1" wrap="square" lIns="0" tIns="0" rIns="0" bIns="0" anchor="t" anchorCtr="0">
            <a:normAutofit/>
          </a:bodyPr>
          <a:lstStyle>
            <a:lvl1pPr marL="457200" lvl="0" indent="-228600" algn="ctr">
              <a:spcBef>
                <a:spcPts val="1200"/>
              </a:spcBef>
              <a:spcAft>
                <a:spcPts val="0"/>
              </a:spcAft>
              <a:buSzPts val="2400"/>
              <a:buNone/>
              <a:defRPr sz="2400" b="1" cap="none">
                <a:latin typeface="Arial"/>
                <a:ea typeface="Arial"/>
                <a:cs typeface="Arial"/>
                <a:sym typeface="Arial"/>
              </a:defRPr>
            </a:lvl1pPr>
            <a:lvl2pPr marL="914400" lvl="1" indent="-228600" algn="l">
              <a:spcBef>
                <a:spcPts val="400"/>
              </a:spcBef>
              <a:spcAft>
                <a:spcPts val="0"/>
              </a:spcAft>
              <a:buSzPts val="1800"/>
              <a:buNone/>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37"/>
          <p:cNvSpPr txBox="1">
            <a:spLocks noGrp="1"/>
          </p:cNvSpPr>
          <p:nvPr>
            <p:ph type="body" idx="3"/>
          </p:nvPr>
        </p:nvSpPr>
        <p:spPr>
          <a:xfrm>
            <a:off x="1967542" y="5125192"/>
            <a:ext cx="8255959" cy="536057"/>
          </a:xfrm>
          <a:prstGeom prst="rect">
            <a:avLst/>
          </a:prstGeom>
          <a:noFill/>
          <a:ln>
            <a:noFill/>
          </a:ln>
        </p:spPr>
        <p:txBody>
          <a:bodyPr spcFirstLastPara="1" wrap="square" lIns="0" tIns="0" rIns="0" bIns="0" anchor="t" anchorCtr="0">
            <a:noAutofit/>
          </a:bodyPr>
          <a:lstStyle>
            <a:lvl1pPr marL="457200" lvl="0" indent="-228600" algn="ctr">
              <a:spcBef>
                <a:spcPts val="1200"/>
              </a:spcBef>
              <a:spcAft>
                <a:spcPts val="0"/>
              </a:spcAft>
              <a:buSzPts val="3200"/>
              <a:buNone/>
              <a:defRPr sz="3200" b="1" cap="none">
                <a:latin typeface="Arial"/>
                <a:ea typeface="Arial"/>
                <a:cs typeface="Arial"/>
                <a:sym typeface="Arial"/>
              </a:defRPr>
            </a:lvl1pPr>
            <a:lvl2pPr marL="914400" lvl="1" indent="-228600" algn="l">
              <a:spcBef>
                <a:spcPts val="400"/>
              </a:spcBef>
              <a:spcAft>
                <a:spcPts val="0"/>
              </a:spcAft>
              <a:buSzPts val="1800"/>
              <a:buNone/>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37"/>
          <p:cNvSpPr txBox="1">
            <a:spLocks noGrp="1"/>
          </p:cNvSpPr>
          <p:nvPr>
            <p:ph type="body" idx="4"/>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37"/>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37"/>
          <p:cNvPicPr preferRelativeResize="0"/>
          <p:nvPr/>
        </p:nvPicPr>
        <p:blipFill rotWithShape="1">
          <a:blip r:embed="rId2">
            <a:alphaModFix amt="36000"/>
          </a:blip>
          <a:srcRect/>
          <a:stretch/>
        </p:blipFill>
        <p:spPr>
          <a:xfrm rot="9573297">
            <a:off x="9123133" y="-1381666"/>
            <a:ext cx="8240288" cy="13246705"/>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46"/>
        <p:cNvGrpSpPr/>
        <p:nvPr/>
      </p:nvGrpSpPr>
      <p:grpSpPr>
        <a:xfrm>
          <a:off x="0" y="0"/>
          <a:ext cx="0" cy="0"/>
          <a:chOff x="0" y="0"/>
          <a:chExt cx="0" cy="0"/>
        </a:xfrm>
      </p:grpSpPr>
      <p:sp>
        <p:nvSpPr>
          <p:cNvPr id="147" name="Google Shape;147;p38"/>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8"/>
          <p:cNvSpPr txBox="1">
            <a:spLocks noGrp="1"/>
          </p:cNvSpPr>
          <p:nvPr>
            <p:ph type="body" idx="1"/>
          </p:nvPr>
        </p:nvSpPr>
        <p:spPr>
          <a:xfrm>
            <a:off x="620184" y="1425600"/>
            <a:ext cx="10962216" cy="4525200"/>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38"/>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38"/>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151"/>
        <p:cNvGrpSpPr/>
        <p:nvPr/>
      </p:nvGrpSpPr>
      <p:grpSpPr>
        <a:xfrm>
          <a:off x="0" y="0"/>
          <a:ext cx="0" cy="0"/>
          <a:chOff x="0" y="0"/>
          <a:chExt cx="0" cy="0"/>
        </a:xfrm>
      </p:grpSpPr>
      <p:sp>
        <p:nvSpPr>
          <p:cNvPr id="152" name="Google Shape;152;p39"/>
          <p:cNvSpPr>
            <a:spLocks noGrp="1"/>
          </p:cNvSpPr>
          <p:nvPr>
            <p:ph type="pic" idx="2"/>
          </p:nvPr>
        </p:nvSpPr>
        <p:spPr>
          <a:xfrm>
            <a:off x="621216" y="239346"/>
            <a:ext cx="8931169" cy="4465706"/>
          </a:xfrm>
          <a:prstGeom prst="rect">
            <a:avLst/>
          </a:prstGeom>
          <a:noFill/>
          <a:ln>
            <a:noFill/>
          </a:ln>
        </p:spPr>
      </p:sp>
      <p:sp>
        <p:nvSpPr>
          <p:cNvPr id="153" name="Google Shape;153;p39"/>
          <p:cNvSpPr txBox="1">
            <a:spLocks noGrp="1"/>
          </p:cNvSpPr>
          <p:nvPr>
            <p:ph type="body" idx="1"/>
          </p:nvPr>
        </p:nvSpPr>
        <p:spPr>
          <a:xfrm>
            <a:off x="609600" y="5013176"/>
            <a:ext cx="8942784" cy="804862"/>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0" i="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vl2pPr>
            <a:lvl3pPr marL="1371600" lvl="2" indent="-228600" algn="l">
              <a:spcBef>
                <a:spcPts val="400"/>
              </a:spcBef>
              <a:spcAft>
                <a:spcPts val="0"/>
              </a:spcAft>
              <a:buSzPts val="1000"/>
              <a:buNone/>
              <a:defRPr sz="1000"/>
            </a:lvl3pPr>
            <a:lvl4pPr marL="1828800" lvl="3" indent="-228600" algn="l">
              <a:spcBef>
                <a:spcPts val="400"/>
              </a:spcBef>
              <a:spcAft>
                <a:spcPts val="0"/>
              </a:spcAft>
              <a:buSzPts val="900"/>
              <a:buNone/>
              <a:defRPr sz="900"/>
            </a:lvl4pPr>
            <a:lvl5pPr marL="2286000" lvl="4" indent="-228600" algn="l">
              <a:spcBef>
                <a:spcPts val="40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54" name="Google Shape;154;p39"/>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3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156"/>
        <p:cNvGrpSpPr/>
        <p:nvPr/>
      </p:nvGrpSpPr>
      <p:grpSpPr>
        <a:xfrm>
          <a:off x="0" y="0"/>
          <a:ext cx="0" cy="0"/>
          <a:chOff x="0" y="0"/>
          <a:chExt cx="0" cy="0"/>
        </a:xfrm>
      </p:grpSpPr>
      <p:sp>
        <p:nvSpPr>
          <p:cNvPr id="157" name="Google Shape;157;p40"/>
          <p:cNvSpPr txBox="1">
            <a:spLocks noGrp="1"/>
          </p:cNvSpPr>
          <p:nvPr>
            <p:ph type="title"/>
          </p:nvPr>
        </p:nvSpPr>
        <p:spPr>
          <a:xfrm>
            <a:off x="621215" y="284704"/>
            <a:ext cx="10961184" cy="552008"/>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40"/>
          <p:cNvSpPr>
            <a:spLocks noGrp="1"/>
          </p:cNvSpPr>
          <p:nvPr>
            <p:ph type="pic" idx="2"/>
          </p:nvPr>
        </p:nvSpPr>
        <p:spPr>
          <a:xfrm>
            <a:off x="609600" y="1228609"/>
            <a:ext cx="5181600" cy="4657047"/>
          </a:xfrm>
          <a:prstGeom prst="rect">
            <a:avLst/>
          </a:prstGeom>
          <a:noFill/>
          <a:ln>
            <a:noFill/>
          </a:ln>
        </p:spPr>
      </p:sp>
      <p:sp>
        <p:nvSpPr>
          <p:cNvPr id="159" name="Google Shape;159;p40"/>
          <p:cNvSpPr txBox="1">
            <a:spLocks noGrp="1"/>
          </p:cNvSpPr>
          <p:nvPr>
            <p:ph type="body" idx="1"/>
          </p:nvPr>
        </p:nvSpPr>
        <p:spPr>
          <a:xfrm>
            <a:off x="6158414" y="1270567"/>
            <a:ext cx="5423985" cy="4618263"/>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spcBef>
                <a:spcPts val="400"/>
              </a:spcBef>
              <a:spcAft>
                <a:spcPts val="0"/>
              </a:spcAft>
              <a:buSzPts val="2000"/>
              <a:buFont typeface="Arial"/>
              <a:buChar char="•"/>
              <a:defRPr sz="2000">
                <a:latin typeface="Calibri"/>
                <a:ea typeface="Calibri"/>
                <a:cs typeface="Calibri"/>
                <a:sym typeface="Calibri"/>
              </a:defRPr>
            </a:lvl4pPr>
            <a:lvl5pPr marL="2286000" lvl="4" indent="-330200" algn="l">
              <a:spcBef>
                <a:spcPts val="400"/>
              </a:spcBef>
              <a:spcAft>
                <a:spcPts val="0"/>
              </a:spcAft>
              <a:buSzPts val="1600"/>
              <a:buFont typeface="Arial"/>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40"/>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40"/>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Image avec légende">
  <p:cSld name="2_Image avec légende">
    <p:spTree>
      <p:nvGrpSpPr>
        <p:cNvPr id="1" name="Shape 162"/>
        <p:cNvGrpSpPr/>
        <p:nvPr/>
      </p:nvGrpSpPr>
      <p:grpSpPr>
        <a:xfrm>
          <a:off x="0" y="0"/>
          <a:ext cx="0" cy="0"/>
          <a:chOff x="0" y="0"/>
          <a:chExt cx="0" cy="0"/>
        </a:xfrm>
      </p:grpSpPr>
      <p:sp>
        <p:nvSpPr>
          <p:cNvPr id="163" name="Google Shape;163;p41"/>
          <p:cNvSpPr txBox="1">
            <a:spLocks noGrp="1"/>
          </p:cNvSpPr>
          <p:nvPr>
            <p:ph type="body" idx="1"/>
          </p:nvPr>
        </p:nvSpPr>
        <p:spPr>
          <a:xfrm>
            <a:off x="6158414" y="1270566"/>
            <a:ext cx="5423985" cy="4618263"/>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spcBef>
                <a:spcPts val="400"/>
              </a:spcBef>
              <a:spcAft>
                <a:spcPts val="0"/>
              </a:spcAft>
              <a:buSzPts val="2000"/>
              <a:buFont typeface="Arial"/>
              <a:buChar char="•"/>
              <a:defRPr sz="2000">
                <a:latin typeface="Calibri"/>
                <a:ea typeface="Calibri"/>
                <a:cs typeface="Calibri"/>
                <a:sym typeface="Calibri"/>
              </a:defRPr>
            </a:lvl4pPr>
            <a:lvl5pPr marL="2286000" lvl="4" indent="-330200" algn="l">
              <a:spcBef>
                <a:spcPts val="400"/>
              </a:spcBef>
              <a:spcAft>
                <a:spcPts val="0"/>
              </a:spcAft>
              <a:buSzPts val="1600"/>
              <a:buFont typeface="Arial"/>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41"/>
          <p:cNvSpPr txBox="1">
            <a:spLocks noGrp="1"/>
          </p:cNvSpPr>
          <p:nvPr>
            <p:ph type="body" idx="2"/>
          </p:nvPr>
        </p:nvSpPr>
        <p:spPr>
          <a:xfrm>
            <a:off x="621213" y="1270565"/>
            <a:ext cx="5186755" cy="4618263"/>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spcBef>
                <a:spcPts val="400"/>
              </a:spcBef>
              <a:spcAft>
                <a:spcPts val="0"/>
              </a:spcAft>
              <a:buSzPts val="2000"/>
              <a:buFont typeface="Arial"/>
              <a:buChar char="•"/>
              <a:defRPr sz="2000">
                <a:latin typeface="Calibri"/>
                <a:ea typeface="Calibri"/>
                <a:cs typeface="Calibri"/>
                <a:sym typeface="Calibri"/>
              </a:defRPr>
            </a:lvl4pPr>
            <a:lvl5pPr marL="2286000" lvl="4" indent="-330200" algn="l">
              <a:spcBef>
                <a:spcPts val="400"/>
              </a:spcBef>
              <a:spcAft>
                <a:spcPts val="0"/>
              </a:spcAft>
              <a:buSzPts val="1600"/>
              <a:buFont typeface="Arial"/>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5" name="Google Shape;165;p41"/>
          <p:cNvSpPr txBox="1">
            <a:spLocks noGrp="1"/>
          </p:cNvSpPr>
          <p:nvPr>
            <p:ph type="title"/>
          </p:nvPr>
        </p:nvSpPr>
        <p:spPr>
          <a:xfrm>
            <a:off x="621215" y="284704"/>
            <a:ext cx="10961184" cy="552008"/>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41"/>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4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Image avec légende">
  <p:cSld name="3_Image avec légende">
    <p:spTree>
      <p:nvGrpSpPr>
        <p:cNvPr id="1" name="Shape 168"/>
        <p:cNvGrpSpPr/>
        <p:nvPr/>
      </p:nvGrpSpPr>
      <p:grpSpPr>
        <a:xfrm>
          <a:off x="0" y="0"/>
          <a:ext cx="0" cy="0"/>
          <a:chOff x="0" y="0"/>
          <a:chExt cx="0" cy="0"/>
        </a:xfrm>
      </p:grpSpPr>
      <p:sp>
        <p:nvSpPr>
          <p:cNvPr id="169" name="Google Shape;169;p42"/>
          <p:cNvSpPr txBox="1">
            <a:spLocks noGrp="1"/>
          </p:cNvSpPr>
          <p:nvPr>
            <p:ph type="title"/>
          </p:nvPr>
        </p:nvSpPr>
        <p:spPr>
          <a:xfrm>
            <a:off x="621214" y="1403491"/>
            <a:ext cx="5186755" cy="715202"/>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42"/>
          <p:cNvSpPr txBox="1">
            <a:spLocks noGrp="1"/>
          </p:cNvSpPr>
          <p:nvPr>
            <p:ph type="body" idx="1"/>
          </p:nvPr>
        </p:nvSpPr>
        <p:spPr>
          <a:xfrm>
            <a:off x="6158414" y="2348880"/>
            <a:ext cx="5423985" cy="3539949"/>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spcBef>
                <a:spcPts val="400"/>
              </a:spcBef>
              <a:spcAft>
                <a:spcPts val="0"/>
              </a:spcAft>
              <a:buSzPts val="2000"/>
              <a:buFont typeface="Arial"/>
              <a:buChar char="•"/>
              <a:defRPr sz="2000">
                <a:latin typeface="Calibri"/>
                <a:ea typeface="Calibri"/>
                <a:cs typeface="Calibri"/>
                <a:sym typeface="Calibri"/>
              </a:defRPr>
            </a:lvl4pPr>
            <a:lvl5pPr marL="2286000" lvl="4" indent="-330200" algn="l">
              <a:spcBef>
                <a:spcPts val="400"/>
              </a:spcBef>
              <a:spcAft>
                <a:spcPts val="0"/>
              </a:spcAft>
              <a:buSzPts val="1600"/>
              <a:buFont typeface="Arial"/>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1" name="Google Shape;171;p42"/>
          <p:cNvSpPr txBox="1">
            <a:spLocks noGrp="1"/>
          </p:cNvSpPr>
          <p:nvPr>
            <p:ph type="body" idx="2"/>
          </p:nvPr>
        </p:nvSpPr>
        <p:spPr>
          <a:xfrm>
            <a:off x="621213" y="2348880"/>
            <a:ext cx="5186755" cy="3539949"/>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spcBef>
                <a:spcPts val="400"/>
              </a:spcBef>
              <a:spcAft>
                <a:spcPts val="0"/>
              </a:spcAft>
              <a:buSzPts val="2000"/>
              <a:buFont typeface="Arial"/>
              <a:buChar char="•"/>
              <a:defRPr sz="2000">
                <a:solidFill>
                  <a:srgbClr val="5D8298"/>
                </a:solidFill>
              </a:defRPr>
            </a:lvl2pPr>
            <a:lvl3pPr marL="1371600" lvl="2" indent="-355600" algn="l">
              <a:spcBef>
                <a:spcPts val="400"/>
              </a:spcBef>
              <a:spcAft>
                <a:spcPts val="0"/>
              </a:spcAft>
              <a:buSzPts val="2000"/>
              <a:buFont typeface="Arial"/>
              <a:buChar char="•"/>
              <a:defRPr sz="2000">
                <a:solidFill>
                  <a:srgbClr val="5D8298"/>
                </a:solidFill>
              </a:defRPr>
            </a:lvl3pPr>
            <a:lvl4pPr marL="1828800" lvl="3" indent="-355600" algn="l">
              <a:spcBef>
                <a:spcPts val="400"/>
              </a:spcBef>
              <a:spcAft>
                <a:spcPts val="0"/>
              </a:spcAft>
              <a:buSzPts val="2000"/>
              <a:buFont typeface="Arial"/>
              <a:buChar char="•"/>
              <a:defRPr sz="2000"/>
            </a:lvl4pPr>
            <a:lvl5pPr marL="2286000" lvl="4" indent="-330200" algn="l">
              <a:spcBef>
                <a:spcPts val="400"/>
              </a:spcBef>
              <a:spcAft>
                <a:spcPts val="0"/>
              </a:spcAft>
              <a:buSzPts val="1600"/>
              <a:buFont typeface="Arial"/>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42"/>
          <p:cNvSpPr txBox="1">
            <a:spLocks noGrp="1"/>
          </p:cNvSpPr>
          <p:nvPr>
            <p:ph type="body" idx="3"/>
          </p:nvPr>
        </p:nvSpPr>
        <p:spPr>
          <a:xfrm>
            <a:off x="621215" y="260350"/>
            <a:ext cx="10961184" cy="865188"/>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3200"/>
              <a:buNone/>
              <a:defRPr sz="3200" b="1" cap="none">
                <a:solidFill>
                  <a:srgbClr val="5D8298"/>
                </a:solidFill>
                <a:latin typeface="Arial"/>
                <a:ea typeface="Arial"/>
                <a:cs typeface="Arial"/>
                <a:sym typeface="Arial"/>
              </a:defRPr>
            </a:lvl1pPr>
            <a:lvl2pPr marL="914400" lvl="1" indent="-342900" algn="l">
              <a:spcBef>
                <a:spcPts val="4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42"/>
          <p:cNvSpPr txBox="1">
            <a:spLocks noGrp="1"/>
          </p:cNvSpPr>
          <p:nvPr>
            <p:ph type="body" idx="4"/>
          </p:nvPr>
        </p:nvSpPr>
        <p:spPr>
          <a:xfrm>
            <a:off x="6158414" y="1408029"/>
            <a:ext cx="5423985" cy="710664"/>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cap="none">
                <a:solidFill>
                  <a:srgbClr val="C7573C"/>
                </a:solidFill>
                <a:latin typeface="Arial"/>
                <a:ea typeface="Arial"/>
                <a:cs typeface="Arial"/>
                <a:sym typeface="Arial"/>
              </a:defRPr>
            </a:lvl1pPr>
            <a:lvl2pPr marL="914400" lvl="1" indent="-342900" algn="l">
              <a:spcBef>
                <a:spcPts val="400"/>
              </a:spcBef>
              <a:spcAft>
                <a:spcPts val="0"/>
              </a:spcAft>
              <a:buSzPts val="1800"/>
              <a:buChar char="–"/>
              <a:defRPr/>
            </a:lvl2pPr>
            <a:lvl3pPr marL="1371600" lvl="2" indent="-342900" algn="l">
              <a:spcBef>
                <a:spcPts val="400"/>
              </a:spcBef>
              <a:spcAft>
                <a:spcPts val="0"/>
              </a:spcAft>
              <a:buSzPts val="1800"/>
              <a:buChar char="•"/>
              <a:defRPr/>
            </a:lvl3pPr>
            <a:lvl4pPr marL="1828800" lvl="3" indent="-342900" algn="l">
              <a:spcBef>
                <a:spcPts val="400"/>
              </a:spcBef>
              <a:spcAft>
                <a:spcPts val="0"/>
              </a:spcAft>
              <a:buSzPts val="1800"/>
              <a:buChar char="•"/>
              <a:defRPr/>
            </a:lvl4pPr>
            <a:lvl5pPr marL="2286000" lvl="4" indent="-342900" algn="l">
              <a:spcBef>
                <a:spcPts val="40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42"/>
          <p:cNvSpPr txBox="1">
            <a:spLocks noGrp="1"/>
          </p:cNvSpPr>
          <p:nvPr>
            <p:ph type="body" idx="5"/>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4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6_Disposition personnalisée">
    <p:bg>
      <p:bgPr>
        <a:solidFill>
          <a:srgbClr val="5D8298"/>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609600" y="274638"/>
            <a:ext cx="10972800" cy="4162474"/>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subTitle" idx="1"/>
          </p:nvPr>
        </p:nvSpPr>
        <p:spPr>
          <a:xfrm>
            <a:off x="609600" y="4653136"/>
            <a:ext cx="10972800" cy="1655762"/>
          </a:xfrm>
          <a:prstGeom prst="rect">
            <a:avLst/>
          </a:prstGeom>
          <a:noFill/>
          <a:ln>
            <a:noFill/>
          </a:ln>
        </p:spPr>
        <p:txBody>
          <a:bodyPr spcFirstLastPara="1" wrap="square" lIns="0" tIns="0" rIns="0" bIns="0" anchor="t" anchorCtr="0">
            <a:normAutofit/>
          </a:bodyPr>
          <a:lstStyle>
            <a:lvl1pPr lvl="0" algn="ctr">
              <a:spcBef>
                <a:spcPts val="1200"/>
              </a:spcBef>
              <a:spcAft>
                <a:spcPts val="0"/>
              </a:spcAft>
              <a:buSzPts val="3200"/>
              <a:buNone/>
              <a:defRPr sz="3200">
                <a:solidFill>
                  <a:schemeClr val="lt1"/>
                </a:solidFill>
                <a:latin typeface="Arial"/>
                <a:ea typeface="Arial"/>
                <a:cs typeface="Arial"/>
                <a:sym typeface="Arial"/>
              </a:defRPr>
            </a:lvl1pPr>
            <a:lvl2pPr lvl="1" algn="l">
              <a:spcBef>
                <a:spcPts val="400"/>
              </a:spcBef>
              <a:spcAft>
                <a:spcPts val="0"/>
              </a:spcAft>
              <a:buSzPts val="1800"/>
              <a:buChar char="–"/>
              <a:defRPr/>
            </a:lvl2pPr>
            <a:lvl3pPr lvl="2" algn="l">
              <a:spcBef>
                <a:spcPts val="400"/>
              </a:spcBef>
              <a:spcAft>
                <a:spcPts val="0"/>
              </a:spcAft>
              <a:buSzPts val="1800"/>
              <a:buChar char="•"/>
              <a:defRPr/>
            </a:lvl3pPr>
            <a:lvl4pPr lvl="3" algn="l">
              <a:spcBef>
                <a:spcPts val="400"/>
              </a:spcBef>
              <a:spcAft>
                <a:spcPts val="0"/>
              </a:spcAft>
              <a:buSzPts val="1800"/>
              <a:buChar char="•"/>
              <a:defRPr/>
            </a:lvl4pPr>
            <a:lvl5pPr lvl="4" algn="l">
              <a:spcBef>
                <a:spcPts val="400"/>
              </a:spcBef>
              <a:spcAft>
                <a:spcPts val="0"/>
              </a:spcAft>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21" name="Google Shape;21;p28"/>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chemeClr val="lt1"/>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chemeClr val="lt1"/>
                </a:solidFill>
                <a:latin typeface="Arial"/>
                <a:ea typeface="Arial"/>
                <a:cs typeface="Arial"/>
                <a:sym typeface="Arial"/>
              </a:defRPr>
            </a:lvl1pPr>
            <a:lvl2pPr marL="0" marR="0" lvl="1" indent="0" algn="r" rtl="0">
              <a:spcBef>
                <a:spcPts val="0"/>
              </a:spcBef>
              <a:buNone/>
              <a:defRPr sz="1100" b="0" i="0" u="none" strike="noStrike" cap="none">
                <a:solidFill>
                  <a:schemeClr val="lt1"/>
                </a:solidFill>
                <a:latin typeface="Arial"/>
                <a:ea typeface="Arial"/>
                <a:cs typeface="Arial"/>
                <a:sym typeface="Arial"/>
              </a:defRPr>
            </a:lvl2pPr>
            <a:lvl3pPr marL="0" marR="0" lvl="2" indent="0" algn="r" rtl="0">
              <a:spcBef>
                <a:spcPts val="0"/>
              </a:spcBef>
              <a:buNone/>
              <a:defRPr sz="1100" b="0" i="0" u="none" strike="noStrike" cap="none">
                <a:solidFill>
                  <a:schemeClr val="lt1"/>
                </a:solidFill>
                <a:latin typeface="Arial"/>
                <a:ea typeface="Arial"/>
                <a:cs typeface="Arial"/>
                <a:sym typeface="Arial"/>
              </a:defRPr>
            </a:lvl3pPr>
            <a:lvl4pPr marL="0" marR="0" lvl="3" indent="0" algn="r" rtl="0">
              <a:spcBef>
                <a:spcPts val="0"/>
              </a:spcBef>
              <a:buNone/>
              <a:defRPr sz="1100" b="0" i="0" u="none" strike="noStrike" cap="none">
                <a:solidFill>
                  <a:schemeClr val="lt1"/>
                </a:solidFill>
                <a:latin typeface="Arial"/>
                <a:ea typeface="Arial"/>
                <a:cs typeface="Arial"/>
                <a:sym typeface="Arial"/>
              </a:defRPr>
            </a:lvl4pPr>
            <a:lvl5pPr marL="0" marR="0" lvl="4" indent="0" algn="r" rtl="0">
              <a:spcBef>
                <a:spcPts val="0"/>
              </a:spcBef>
              <a:buNone/>
              <a:defRPr sz="1100" b="0" i="0" u="none" strike="noStrike" cap="none">
                <a:solidFill>
                  <a:schemeClr val="lt1"/>
                </a:solidFill>
                <a:latin typeface="Arial"/>
                <a:ea typeface="Arial"/>
                <a:cs typeface="Arial"/>
                <a:sym typeface="Arial"/>
              </a:defRPr>
            </a:lvl5pPr>
            <a:lvl6pPr marL="0" marR="0" lvl="5" indent="0" algn="r" rtl="0">
              <a:spcBef>
                <a:spcPts val="0"/>
              </a:spcBef>
              <a:buNone/>
              <a:defRPr sz="1100" b="0" i="0" u="none" strike="noStrike" cap="none">
                <a:solidFill>
                  <a:schemeClr val="lt1"/>
                </a:solidFill>
                <a:latin typeface="Arial"/>
                <a:ea typeface="Arial"/>
                <a:cs typeface="Arial"/>
                <a:sym typeface="Arial"/>
              </a:defRPr>
            </a:lvl6pPr>
            <a:lvl7pPr marL="0" marR="0" lvl="6" indent="0" algn="r" rtl="0">
              <a:spcBef>
                <a:spcPts val="0"/>
              </a:spcBef>
              <a:buNone/>
              <a:defRPr sz="1100" b="0" i="0" u="none" strike="noStrike" cap="none">
                <a:solidFill>
                  <a:schemeClr val="lt1"/>
                </a:solidFill>
                <a:latin typeface="Arial"/>
                <a:ea typeface="Arial"/>
                <a:cs typeface="Arial"/>
                <a:sym typeface="Arial"/>
              </a:defRPr>
            </a:lvl7pPr>
            <a:lvl8pPr marL="0" marR="0" lvl="7" indent="0" algn="r" rtl="0">
              <a:spcBef>
                <a:spcPts val="0"/>
              </a:spcBef>
              <a:buNone/>
              <a:defRPr sz="1100" b="0" i="0" u="none" strike="noStrike" cap="none">
                <a:solidFill>
                  <a:schemeClr val="lt1"/>
                </a:solidFill>
                <a:latin typeface="Arial"/>
                <a:ea typeface="Arial"/>
                <a:cs typeface="Arial"/>
                <a:sym typeface="Arial"/>
              </a:defRPr>
            </a:lvl8pPr>
            <a:lvl9pPr marL="0" marR="0" lvl="8" indent="0" algn="r" rtl="0">
              <a:spcBef>
                <a:spcPts val="0"/>
              </a:spcBef>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9"/>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9"/>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2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rgbClr val="5D8298"/>
                </a:solidFill>
                <a:latin typeface="Arial"/>
                <a:ea typeface="Arial"/>
                <a:cs typeface="Arial"/>
                <a:sym typeface="Arial"/>
              </a:defRPr>
            </a:lvl1pPr>
            <a:lvl2pPr marL="0" marR="0" lvl="1" indent="0" algn="r" rtl="0">
              <a:spcBef>
                <a:spcPts val="0"/>
              </a:spcBef>
              <a:buNone/>
              <a:defRPr sz="1100" b="0" i="0" u="none" strike="noStrike" cap="none">
                <a:solidFill>
                  <a:srgbClr val="5D8298"/>
                </a:solidFill>
                <a:latin typeface="Arial"/>
                <a:ea typeface="Arial"/>
                <a:cs typeface="Arial"/>
                <a:sym typeface="Arial"/>
              </a:defRPr>
            </a:lvl2pPr>
            <a:lvl3pPr marL="0" marR="0" lvl="2" indent="0" algn="r" rtl="0">
              <a:spcBef>
                <a:spcPts val="0"/>
              </a:spcBef>
              <a:buNone/>
              <a:defRPr sz="1100" b="0" i="0" u="none" strike="noStrike" cap="none">
                <a:solidFill>
                  <a:srgbClr val="5D8298"/>
                </a:solidFill>
                <a:latin typeface="Arial"/>
                <a:ea typeface="Arial"/>
                <a:cs typeface="Arial"/>
                <a:sym typeface="Arial"/>
              </a:defRPr>
            </a:lvl3pPr>
            <a:lvl4pPr marL="0" marR="0" lvl="3" indent="0" algn="r" rtl="0">
              <a:spcBef>
                <a:spcPts val="0"/>
              </a:spcBef>
              <a:buNone/>
              <a:defRPr sz="1100" b="0" i="0" u="none" strike="noStrike" cap="none">
                <a:solidFill>
                  <a:srgbClr val="5D8298"/>
                </a:solidFill>
                <a:latin typeface="Arial"/>
                <a:ea typeface="Arial"/>
                <a:cs typeface="Arial"/>
                <a:sym typeface="Arial"/>
              </a:defRPr>
            </a:lvl4pPr>
            <a:lvl5pPr marL="0" marR="0" lvl="4" indent="0" algn="r" rtl="0">
              <a:spcBef>
                <a:spcPts val="0"/>
              </a:spcBef>
              <a:buNone/>
              <a:defRPr sz="1100" b="0" i="0" u="none" strike="noStrike" cap="none">
                <a:solidFill>
                  <a:srgbClr val="5D8298"/>
                </a:solidFill>
                <a:latin typeface="Arial"/>
                <a:ea typeface="Arial"/>
                <a:cs typeface="Arial"/>
                <a:sym typeface="Arial"/>
              </a:defRPr>
            </a:lvl5pPr>
            <a:lvl6pPr marL="0" marR="0" lvl="5" indent="0" algn="r" rtl="0">
              <a:spcBef>
                <a:spcPts val="0"/>
              </a:spcBef>
              <a:buNone/>
              <a:defRPr sz="1100" b="0" i="0" u="none" strike="noStrike" cap="none">
                <a:solidFill>
                  <a:srgbClr val="5D8298"/>
                </a:solidFill>
                <a:latin typeface="Arial"/>
                <a:ea typeface="Arial"/>
                <a:cs typeface="Arial"/>
                <a:sym typeface="Arial"/>
              </a:defRPr>
            </a:lvl6pPr>
            <a:lvl7pPr marL="0" marR="0" lvl="6" indent="0" algn="r" rtl="0">
              <a:spcBef>
                <a:spcPts val="0"/>
              </a:spcBef>
              <a:buNone/>
              <a:defRPr sz="1100" b="0" i="0" u="none" strike="noStrike" cap="none">
                <a:solidFill>
                  <a:srgbClr val="5D8298"/>
                </a:solidFill>
                <a:latin typeface="Arial"/>
                <a:ea typeface="Arial"/>
                <a:cs typeface="Arial"/>
                <a:sym typeface="Arial"/>
              </a:defRPr>
            </a:lvl7pPr>
            <a:lvl8pPr marL="0" marR="0" lvl="7" indent="0" algn="r" rtl="0">
              <a:spcBef>
                <a:spcPts val="0"/>
              </a:spcBef>
              <a:buNone/>
              <a:defRPr sz="1100" b="0" i="0" u="none" strike="noStrike" cap="none">
                <a:solidFill>
                  <a:srgbClr val="5D8298"/>
                </a:solidFill>
                <a:latin typeface="Arial"/>
                <a:ea typeface="Arial"/>
                <a:cs typeface="Arial"/>
                <a:sym typeface="Arial"/>
              </a:defRPr>
            </a:lvl8pPr>
            <a:lvl9pPr marL="0" marR="0" lvl="8" indent="0" algn="r" rtl="0">
              <a:spcBef>
                <a:spcPts val="0"/>
              </a:spcBef>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o spiral">
  <p:cSld name="No spiral">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620184" y="1425600"/>
            <a:ext cx="10962216" cy="4525200"/>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0"/>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30"/>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 name="Google Shape;33;p30"/>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34"/>
        <p:cNvGrpSpPr/>
        <p:nvPr/>
      </p:nvGrpSpPr>
      <p:grpSpPr>
        <a:xfrm>
          <a:off x="0" y="0"/>
          <a:ext cx="0" cy="0"/>
          <a:chOff x="0" y="0"/>
          <a:chExt cx="0" cy="0"/>
        </a:xfrm>
      </p:grpSpPr>
      <p:sp>
        <p:nvSpPr>
          <p:cNvPr id="35" name="Google Shape;35;p31"/>
          <p:cNvSpPr txBox="1">
            <a:spLocks noGrp="1"/>
          </p:cNvSpPr>
          <p:nvPr>
            <p:ph type="body" idx="1"/>
          </p:nvPr>
        </p:nvSpPr>
        <p:spPr>
          <a:xfrm>
            <a:off x="609600" y="1214362"/>
            <a:ext cx="10972800" cy="702470"/>
          </a:xfrm>
          <a:prstGeom prst="rect">
            <a:avLst/>
          </a:prstGeom>
          <a:noFill/>
          <a:ln>
            <a:noFill/>
          </a:ln>
        </p:spPr>
        <p:txBody>
          <a:bodyPr spcFirstLastPara="1" wrap="square" lIns="0" tIns="0" rIns="0" bIns="0" anchor="t" anchorCtr="0">
            <a:normAutofit/>
          </a:bodyPr>
          <a:lstStyle>
            <a:lvl1pPr marL="457200" lvl="0" indent="-228600" algn="l">
              <a:spcBef>
                <a:spcPts val="1200"/>
              </a:spcBef>
              <a:spcAft>
                <a:spcPts val="0"/>
              </a:spcAft>
              <a:buSzPts val="2000"/>
              <a:buNone/>
              <a:defRPr sz="2000" b="1" i="0" cap="none">
                <a:solidFill>
                  <a:srgbClr val="C7573C"/>
                </a:solidFill>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40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31"/>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1"/>
          <p:cNvSpPr txBox="1">
            <a:spLocks noGrp="1"/>
          </p:cNvSpPr>
          <p:nvPr>
            <p:ph type="body" idx="2"/>
          </p:nvPr>
        </p:nvSpPr>
        <p:spPr>
          <a:xfrm>
            <a:off x="619200" y="1987200"/>
            <a:ext cx="10963200" cy="3960000"/>
          </a:xfrm>
          <a:prstGeom prst="rect">
            <a:avLst/>
          </a:prstGeom>
          <a:noFill/>
          <a:ln>
            <a:noFill/>
          </a:ln>
        </p:spPr>
        <p:txBody>
          <a:bodyPr spcFirstLastPara="1" wrap="square" lIns="0" tIns="0" rIns="0" bIns="0" anchor="t" anchorCtr="0">
            <a:normAutofit/>
          </a:bodyPr>
          <a:lstStyle>
            <a:lvl1pPr marL="457200" lvl="0" indent="-355600" algn="l">
              <a:spcBef>
                <a:spcPts val="1200"/>
              </a:spcBef>
              <a:spcAft>
                <a:spcPts val="0"/>
              </a:spcAft>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31"/>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3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rgbClr val="5D8298"/>
                </a:solidFill>
                <a:latin typeface="Arial"/>
                <a:ea typeface="Arial"/>
                <a:cs typeface="Arial"/>
                <a:sym typeface="Arial"/>
              </a:defRPr>
            </a:lvl1pPr>
            <a:lvl2pPr marL="0" marR="0" lvl="1" indent="0" algn="r" rtl="0">
              <a:spcBef>
                <a:spcPts val="0"/>
              </a:spcBef>
              <a:buNone/>
              <a:defRPr sz="1100">
                <a:solidFill>
                  <a:srgbClr val="5D8298"/>
                </a:solidFill>
                <a:latin typeface="Arial"/>
                <a:ea typeface="Arial"/>
                <a:cs typeface="Arial"/>
                <a:sym typeface="Arial"/>
              </a:defRPr>
            </a:lvl2pPr>
            <a:lvl3pPr marL="0" marR="0" lvl="2" indent="0" algn="r" rtl="0">
              <a:spcBef>
                <a:spcPts val="0"/>
              </a:spcBef>
              <a:buNone/>
              <a:defRPr sz="1100">
                <a:solidFill>
                  <a:srgbClr val="5D8298"/>
                </a:solidFill>
                <a:latin typeface="Arial"/>
                <a:ea typeface="Arial"/>
                <a:cs typeface="Arial"/>
                <a:sym typeface="Arial"/>
              </a:defRPr>
            </a:lvl3pPr>
            <a:lvl4pPr marL="0" marR="0" lvl="3" indent="0" algn="r" rtl="0">
              <a:spcBef>
                <a:spcPts val="0"/>
              </a:spcBef>
              <a:buNone/>
              <a:defRPr sz="1100">
                <a:solidFill>
                  <a:srgbClr val="5D8298"/>
                </a:solidFill>
                <a:latin typeface="Arial"/>
                <a:ea typeface="Arial"/>
                <a:cs typeface="Arial"/>
                <a:sym typeface="Arial"/>
              </a:defRPr>
            </a:lvl4pPr>
            <a:lvl5pPr marL="0" marR="0" lvl="4" indent="0" algn="r" rtl="0">
              <a:spcBef>
                <a:spcPts val="0"/>
              </a:spcBef>
              <a:buNone/>
              <a:defRPr sz="1100">
                <a:solidFill>
                  <a:srgbClr val="5D8298"/>
                </a:solidFill>
                <a:latin typeface="Arial"/>
                <a:ea typeface="Arial"/>
                <a:cs typeface="Arial"/>
                <a:sym typeface="Arial"/>
              </a:defRPr>
            </a:lvl5pPr>
            <a:lvl6pPr marL="0" marR="0" lvl="5" indent="0" algn="r" rtl="0">
              <a:spcBef>
                <a:spcPts val="0"/>
              </a:spcBef>
              <a:buNone/>
              <a:defRPr sz="1100">
                <a:solidFill>
                  <a:srgbClr val="5D8298"/>
                </a:solidFill>
                <a:latin typeface="Arial"/>
                <a:ea typeface="Arial"/>
                <a:cs typeface="Arial"/>
                <a:sym typeface="Arial"/>
              </a:defRPr>
            </a:lvl6pPr>
            <a:lvl7pPr marL="0" marR="0" lvl="6" indent="0" algn="r" rtl="0">
              <a:spcBef>
                <a:spcPts val="0"/>
              </a:spcBef>
              <a:buNone/>
              <a:defRPr sz="1100">
                <a:solidFill>
                  <a:srgbClr val="5D8298"/>
                </a:solidFill>
                <a:latin typeface="Arial"/>
                <a:ea typeface="Arial"/>
                <a:cs typeface="Arial"/>
                <a:sym typeface="Arial"/>
              </a:defRPr>
            </a:lvl7pPr>
            <a:lvl8pPr marL="0" marR="0" lvl="7" indent="0" algn="r" rtl="0">
              <a:spcBef>
                <a:spcPts val="0"/>
              </a:spcBef>
              <a:buNone/>
              <a:defRPr sz="1100">
                <a:solidFill>
                  <a:srgbClr val="5D8298"/>
                </a:solidFill>
                <a:latin typeface="Arial"/>
                <a:ea typeface="Arial"/>
                <a:cs typeface="Arial"/>
                <a:sym typeface="Arial"/>
              </a:defRPr>
            </a:lvl8pPr>
            <a:lvl9pPr marL="0" marR="0" lvl="8" indent="0" algn="r" rtl="0">
              <a:spcBef>
                <a:spcPts val="0"/>
              </a:spcBef>
              <a:buNone/>
              <a:defRPr sz="1100">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NO LOGO">
  <p:cSld name="1_Title and content NO LOGO">
    <p:spTree>
      <p:nvGrpSpPr>
        <p:cNvPr id="1" name="Shape 40"/>
        <p:cNvGrpSpPr/>
        <p:nvPr/>
      </p:nvGrpSpPr>
      <p:grpSpPr>
        <a:xfrm>
          <a:off x="0" y="0"/>
          <a:ext cx="0" cy="0"/>
          <a:chOff x="0" y="0"/>
          <a:chExt cx="0" cy="0"/>
        </a:xfrm>
      </p:grpSpPr>
      <p:sp>
        <p:nvSpPr>
          <p:cNvPr id="41" name="Google Shape;41;p3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3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2"/>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32"/>
          <p:cNvSpPr/>
          <p:nvPr/>
        </p:nvSpPr>
        <p:spPr>
          <a:xfrm>
            <a:off x="9984432" y="259200"/>
            <a:ext cx="1872208" cy="649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32"/>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a:solidFill>
                  <a:schemeClr val="dk2"/>
                </a:solidFill>
                <a:latin typeface="Arial"/>
                <a:ea typeface="Arial"/>
                <a:cs typeface="Arial"/>
                <a:sym typeface="Arial"/>
              </a:defRPr>
            </a:lvl1pPr>
            <a:lvl2pPr marL="0" marR="0" lvl="1" indent="0" algn="r" rtl="0">
              <a:spcBef>
                <a:spcPts val="0"/>
              </a:spcBef>
              <a:buNone/>
              <a:defRPr sz="1200">
                <a:solidFill>
                  <a:schemeClr val="dk2"/>
                </a:solidFill>
                <a:latin typeface="Arial"/>
                <a:ea typeface="Arial"/>
                <a:cs typeface="Arial"/>
                <a:sym typeface="Arial"/>
              </a:defRPr>
            </a:lvl2pPr>
            <a:lvl3pPr marL="0" marR="0" lvl="2" indent="0" algn="r" rtl="0">
              <a:spcBef>
                <a:spcPts val="0"/>
              </a:spcBef>
              <a:buNone/>
              <a:defRPr sz="1200">
                <a:solidFill>
                  <a:schemeClr val="dk2"/>
                </a:solidFill>
                <a:latin typeface="Arial"/>
                <a:ea typeface="Arial"/>
                <a:cs typeface="Arial"/>
                <a:sym typeface="Arial"/>
              </a:defRPr>
            </a:lvl3pPr>
            <a:lvl4pPr marL="0" marR="0" lvl="3" indent="0" algn="r" rtl="0">
              <a:spcBef>
                <a:spcPts val="0"/>
              </a:spcBef>
              <a:buNone/>
              <a:defRPr sz="1200">
                <a:solidFill>
                  <a:schemeClr val="dk2"/>
                </a:solidFill>
                <a:latin typeface="Arial"/>
                <a:ea typeface="Arial"/>
                <a:cs typeface="Arial"/>
                <a:sym typeface="Arial"/>
              </a:defRPr>
            </a:lvl4pPr>
            <a:lvl5pPr marL="0" marR="0" lvl="4" indent="0" algn="r" rtl="0">
              <a:spcBef>
                <a:spcPts val="0"/>
              </a:spcBef>
              <a:buNone/>
              <a:defRPr sz="1200">
                <a:solidFill>
                  <a:schemeClr val="dk2"/>
                </a:solidFill>
                <a:latin typeface="Arial"/>
                <a:ea typeface="Arial"/>
                <a:cs typeface="Arial"/>
                <a:sym typeface="Arial"/>
              </a:defRPr>
            </a:lvl5pPr>
            <a:lvl6pPr marL="0" marR="0" lvl="5" indent="0" algn="r" rtl="0">
              <a:spcBef>
                <a:spcPts val="0"/>
              </a:spcBef>
              <a:buNone/>
              <a:defRPr sz="1200">
                <a:solidFill>
                  <a:schemeClr val="dk2"/>
                </a:solidFill>
                <a:latin typeface="Arial"/>
                <a:ea typeface="Arial"/>
                <a:cs typeface="Arial"/>
                <a:sym typeface="Arial"/>
              </a:defRPr>
            </a:lvl6pPr>
            <a:lvl7pPr marL="0" marR="0" lvl="6" indent="0" algn="r" rtl="0">
              <a:spcBef>
                <a:spcPts val="0"/>
              </a:spcBef>
              <a:buNone/>
              <a:defRPr sz="1200">
                <a:solidFill>
                  <a:schemeClr val="dk2"/>
                </a:solidFill>
                <a:latin typeface="Arial"/>
                <a:ea typeface="Arial"/>
                <a:cs typeface="Arial"/>
                <a:sym typeface="Arial"/>
              </a:defRPr>
            </a:lvl7pPr>
            <a:lvl8pPr marL="0" marR="0" lvl="7" indent="0" algn="r" rtl="0">
              <a:spcBef>
                <a:spcPts val="0"/>
              </a:spcBef>
              <a:buNone/>
              <a:defRPr sz="1200">
                <a:solidFill>
                  <a:schemeClr val="dk2"/>
                </a:solidFill>
                <a:latin typeface="Arial"/>
                <a:ea typeface="Arial"/>
                <a:cs typeface="Arial"/>
                <a:sym typeface="Arial"/>
              </a:defRPr>
            </a:lvl8pPr>
            <a:lvl9pPr marL="0" marR="0" lvl="8" indent="0" algn="r" rtl="0">
              <a:spcBef>
                <a:spcPts val="0"/>
              </a:spcBef>
              <a:buNone/>
              <a:defRPr sz="12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_Disposition personnalisée">
  <p:cSld name="3_Disposition personnalisée">
    <p:spTree>
      <p:nvGrpSpPr>
        <p:cNvPr id="1" name="Shape 46"/>
        <p:cNvGrpSpPr/>
        <p:nvPr/>
      </p:nvGrpSpPr>
      <p:grpSpPr>
        <a:xfrm>
          <a:off x="0" y="0"/>
          <a:ext cx="0" cy="0"/>
          <a:chOff x="0" y="0"/>
          <a:chExt cx="0" cy="0"/>
        </a:xfrm>
      </p:grpSpPr>
      <p:pic>
        <p:nvPicPr>
          <p:cNvPr id="47" name="Google Shape;47;p33"/>
          <p:cNvPicPr preferRelativeResize="0"/>
          <p:nvPr/>
        </p:nvPicPr>
        <p:blipFill rotWithShape="1">
          <a:blip r:embed="rId2">
            <a:alphaModFix/>
          </a:blip>
          <a:srcRect/>
          <a:stretch/>
        </p:blipFill>
        <p:spPr>
          <a:xfrm>
            <a:off x="2837204" y="810930"/>
            <a:ext cx="9306370" cy="4471395"/>
          </a:xfrm>
          <a:prstGeom prst="rect">
            <a:avLst/>
          </a:prstGeom>
          <a:noFill/>
          <a:ln>
            <a:noFill/>
          </a:ln>
        </p:spPr>
      </p:pic>
      <p:sp>
        <p:nvSpPr>
          <p:cNvPr id="48" name="Google Shape;48;p33"/>
          <p:cNvSpPr txBox="1"/>
          <p:nvPr/>
        </p:nvSpPr>
        <p:spPr>
          <a:xfrm>
            <a:off x="323528" y="3978378"/>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GB" sz="1400" b="1" i="0">
                <a:solidFill>
                  <a:srgbClr val="C6573B"/>
                </a:solidFill>
                <a:latin typeface="Arial"/>
                <a:ea typeface="Arial"/>
                <a:cs typeface="Arial"/>
                <a:sym typeface="Arial"/>
              </a:rPr>
              <a:t>Dr. Antoine Lacombe </a:t>
            </a:r>
            <a:r>
              <a:rPr lang="en-GB" sz="1100" b="1" i="0">
                <a:solidFill>
                  <a:srgbClr val="C6573B"/>
                </a:solidFill>
                <a:latin typeface="Arial"/>
                <a:ea typeface="Arial"/>
                <a:cs typeface="Arial"/>
                <a:sym typeface="Arial"/>
              </a:rPr>
              <a:t>Pharm D, MBA</a:t>
            </a:r>
            <a:endParaRPr sz="1100" b="0" i="0" u="sng" strike="noStrike" cap="none">
              <a:solidFill>
                <a:srgbClr val="C6573B"/>
              </a:solidFill>
              <a:latin typeface="Arial"/>
              <a:ea typeface="Arial"/>
              <a:cs typeface="Arial"/>
              <a:sym typeface="Arial"/>
            </a:endParaRPr>
          </a:p>
        </p:txBody>
      </p:sp>
      <p:sp>
        <p:nvSpPr>
          <p:cNvPr id="49" name="Google Shape;49;p33"/>
          <p:cNvSpPr txBox="1"/>
          <p:nvPr/>
        </p:nvSpPr>
        <p:spPr>
          <a:xfrm>
            <a:off x="787828" y="4475570"/>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a:solidFill>
                  <a:srgbClr val="5D8298"/>
                </a:solidFill>
                <a:latin typeface="Arial"/>
                <a:ea typeface="Arial"/>
                <a:cs typeface="Arial"/>
                <a:sym typeface="Arial"/>
              </a:rPr>
              <a:t>+41 79 529 42 79</a:t>
            </a:r>
            <a:endParaRPr sz="1400" b="0" i="0" u="sng" strike="noStrike" cap="none">
              <a:solidFill>
                <a:srgbClr val="5D8298"/>
              </a:solidFill>
              <a:latin typeface="Arial"/>
              <a:ea typeface="Arial"/>
              <a:cs typeface="Arial"/>
              <a:sym typeface="Arial"/>
            </a:endParaRPr>
          </a:p>
        </p:txBody>
      </p:sp>
      <p:sp>
        <p:nvSpPr>
          <p:cNvPr id="50" name="Google Shape;50;p33"/>
          <p:cNvSpPr txBox="1"/>
          <p:nvPr/>
        </p:nvSpPr>
        <p:spPr>
          <a:xfrm>
            <a:off x="348739" y="1556792"/>
            <a:ext cx="4797678" cy="103050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COR2ED</a:t>
            </a:r>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Bodenackerstrasse 17</a:t>
            </a:r>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4103 Bottmingen </a:t>
            </a:r>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SWITZERLAND</a:t>
            </a:r>
            <a:endParaRPr/>
          </a:p>
        </p:txBody>
      </p:sp>
      <p:sp>
        <p:nvSpPr>
          <p:cNvPr id="51" name="Google Shape;51;p33"/>
          <p:cNvSpPr txBox="1"/>
          <p:nvPr/>
        </p:nvSpPr>
        <p:spPr>
          <a:xfrm>
            <a:off x="323528" y="2628273"/>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GB" sz="1400" b="1" i="0">
                <a:solidFill>
                  <a:srgbClr val="C6573B"/>
                </a:solidFill>
                <a:latin typeface="Arial"/>
                <a:ea typeface="Arial"/>
                <a:cs typeface="Arial"/>
                <a:sym typeface="Arial"/>
              </a:rPr>
              <a:t>Dr. Froukje Sosef </a:t>
            </a:r>
            <a:r>
              <a:rPr lang="en-GB" sz="1100" b="1" i="0">
                <a:solidFill>
                  <a:srgbClr val="C6573B"/>
                </a:solidFill>
                <a:latin typeface="Arial"/>
                <a:ea typeface="Arial"/>
                <a:cs typeface="Arial"/>
                <a:sym typeface="Arial"/>
              </a:rPr>
              <a:t>MD</a:t>
            </a:r>
            <a:endParaRPr sz="1100" b="0" i="0" u="sng" strike="noStrike" cap="none">
              <a:solidFill>
                <a:srgbClr val="C6573B"/>
              </a:solidFill>
              <a:latin typeface="Arial"/>
              <a:ea typeface="Arial"/>
              <a:cs typeface="Arial"/>
              <a:sym typeface="Arial"/>
            </a:endParaRPr>
          </a:p>
        </p:txBody>
      </p:sp>
      <p:sp>
        <p:nvSpPr>
          <p:cNvPr id="52" name="Google Shape;52;p33"/>
          <p:cNvSpPr txBox="1"/>
          <p:nvPr/>
        </p:nvSpPr>
        <p:spPr>
          <a:xfrm>
            <a:off x="787828" y="3114282"/>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a:solidFill>
                  <a:srgbClr val="5D8298"/>
                </a:solidFill>
                <a:latin typeface="Arial"/>
                <a:ea typeface="Arial"/>
                <a:cs typeface="Arial"/>
                <a:sym typeface="Arial"/>
              </a:rPr>
              <a:t>+31 6 2324 3636</a:t>
            </a:r>
            <a:endParaRPr sz="1400" b="0" i="0" u="sng" strike="noStrike" cap="none">
              <a:solidFill>
                <a:srgbClr val="5D8298"/>
              </a:solidFill>
              <a:latin typeface="Arial"/>
              <a:ea typeface="Arial"/>
              <a:cs typeface="Arial"/>
              <a:sym typeface="Arial"/>
            </a:endParaRPr>
          </a:p>
        </p:txBody>
      </p:sp>
      <p:grpSp>
        <p:nvGrpSpPr>
          <p:cNvPr id="53" name="Google Shape;53;p33"/>
          <p:cNvGrpSpPr/>
          <p:nvPr/>
        </p:nvGrpSpPr>
        <p:grpSpPr>
          <a:xfrm>
            <a:off x="418902" y="3063588"/>
            <a:ext cx="356400" cy="356400"/>
            <a:chOff x="761970" y="3386221"/>
            <a:chExt cx="356400" cy="356400"/>
          </a:xfrm>
        </p:grpSpPr>
        <p:sp>
          <p:nvSpPr>
            <p:cNvPr id="54" name="Google Shape;54;p33"/>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55" name="Google Shape;55;p33"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56" name="Google Shape;56;p33"/>
          <p:cNvSpPr/>
          <p:nvPr/>
        </p:nvSpPr>
        <p:spPr>
          <a:xfrm>
            <a:off x="417732" y="3496009"/>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57" name="Google Shape;57;p33" descr="Envelope"/>
          <p:cNvPicPr preferRelativeResize="0"/>
          <p:nvPr/>
        </p:nvPicPr>
        <p:blipFill rotWithShape="1">
          <a:blip r:embed="rId4">
            <a:alphaModFix/>
          </a:blip>
          <a:srcRect/>
          <a:stretch/>
        </p:blipFill>
        <p:spPr>
          <a:xfrm>
            <a:off x="475066" y="3552712"/>
            <a:ext cx="239704" cy="239704"/>
          </a:xfrm>
          <a:prstGeom prst="rect">
            <a:avLst/>
          </a:prstGeom>
          <a:noFill/>
          <a:ln>
            <a:noFill/>
          </a:ln>
        </p:spPr>
      </p:pic>
      <p:grpSp>
        <p:nvGrpSpPr>
          <p:cNvPr id="58" name="Google Shape;58;p33"/>
          <p:cNvGrpSpPr/>
          <p:nvPr/>
        </p:nvGrpSpPr>
        <p:grpSpPr>
          <a:xfrm>
            <a:off x="423995" y="4414481"/>
            <a:ext cx="356400" cy="356400"/>
            <a:chOff x="761970" y="3386221"/>
            <a:chExt cx="356400" cy="356400"/>
          </a:xfrm>
        </p:grpSpPr>
        <p:sp>
          <p:nvSpPr>
            <p:cNvPr id="59" name="Google Shape;59;p33"/>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60" name="Google Shape;60;p33"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61" name="Google Shape;61;p33"/>
          <p:cNvSpPr/>
          <p:nvPr/>
        </p:nvSpPr>
        <p:spPr>
          <a:xfrm>
            <a:off x="422825" y="4846902"/>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62" name="Google Shape;62;p33" descr="Envelope"/>
          <p:cNvPicPr preferRelativeResize="0"/>
          <p:nvPr/>
        </p:nvPicPr>
        <p:blipFill rotWithShape="1">
          <a:blip r:embed="rId4">
            <a:alphaModFix/>
          </a:blip>
          <a:srcRect/>
          <a:stretch/>
        </p:blipFill>
        <p:spPr>
          <a:xfrm>
            <a:off x="482343" y="4902641"/>
            <a:ext cx="239704" cy="239704"/>
          </a:xfrm>
          <a:prstGeom prst="rect">
            <a:avLst/>
          </a:prstGeom>
          <a:noFill/>
          <a:ln>
            <a:noFill/>
          </a:ln>
        </p:spPr>
      </p:pic>
      <p:sp>
        <p:nvSpPr>
          <p:cNvPr id="63" name="Google Shape;63;p33"/>
          <p:cNvSpPr txBox="1"/>
          <p:nvPr/>
        </p:nvSpPr>
        <p:spPr>
          <a:xfrm>
            <a:off x="787828" y="4885348"/>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a:solidFill>
                  <a:srgbClr val="5D8298"/>
                </a:solidFill>
                <a:latin typeface="Arial"/>
                <a:ea typeface="Arial"/>
                <a:cs typeface="Arial"/>
                <a:sym typeface="Arial"/>
              </a:rPr>
              <a:t>antoine.lacombe@cor2ed.com</a:t>
            </a:r>
            <a:endParaRPr sz="1400" b="0" i="0" u="sng" strike="noStrike" cap="none">
              <a:solidFill>
                <a:srgbClr val="5D8298"/>
              </a:solidFill>
              <a:latin typeface="Arial"/>
              <a:ea typeface="Arial"/>
              <a:cs typeface="Arial"/>
              <a:sym typeface="Arial"/>
            </a:endParaRPr>
          </a:p>
        </p:txBody>
      </p:sp>
      <p:sp>
        <p:nvSpPr>
          <p:cNvPr id="64" name="Google Shape;64;p33"/>
          <p:cNvSpPr txBox="1"/>
          <p:nvPr/>
        </p:nvSpPr>
        <p:spPr>
          <a:xfrm>
            <a:off x="787828" y="3557513"/>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a:solidFill>
                  <a:srgbClr val="5D8298"/>
                </a:solidFill>
                <a:latin typeface="Arial"/>
                <a:ea typeface="Arial"/>
                <a:cs typeface="Arial"/>
                <a:sym typeface="Arial"/>
              </a:rPr>
              <a:t>froukje.sosef@cor2ed.com</a:t>
            </a:r>
            <a:endParaRPr sz="1400" b="0" i="0" u="sng" strike="noStrike" cap="none">
              <a:solidFill>
                <a:srgbClr val="5D8298"/>
              </a:solidFill>
              <a:latin typeface="Arial"/>
              <a:ea typeface="Arial"/>
              <a:cs typeface="Arial"/>
              <a:sym typeface="Arial"/>
            </a:endParaRPr>
          </a:p>
        </p:txBody>
      </p:sp>
      <p:pic>
        <p:nvPicPr>
          <p:cNvPr id="65" name="Google Shape;65;p33"/>
          <p:cNvPicPr preferRelativeResize="0"/>
          <p:nvPr/>
        </p:nvPicPr>
        <p:blipFill rotWithShape="1">
          <a:blip r:embed="rId5">
            <a:alphaModFix/>
          </a:blip>
          <a:srcRect/>
          <a:stretch/>
        </p:blipFill>
        <p:spPr>
          <a:xfrm>
            <a:off x="429164" y="951062"/>
            <a:ext cx="1914541" cy="509238"/>
          </a:xfrm>
          <a:prstGeom prst="rect">
            <a:avLst/>
          </a:prstGeom>
          <a:noFill/>
          <a:ln>
            <a:noFill/>
          </a:ln>
        </p:spPr>
      </p:pic>
      <p:sp>
        <p:nvSpPr>
          <p:cNvPr id="66" name="Google Shape;66;p33"/>
          <p:cNvSpPr txBox="1"/>
          <p:nvPr/>
        </p:nvSpPr>
        <p:spPr>
          <a:xfrm>
            <a:off x="5087888" y="6404238"/>
            <a:ext cx="6959903" cy="453762"/>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600"/>
              <a:buFont typeface="Arial"/>
              <a:buNone/>
            </a:pPr>
            <a:r>
              <a:rPr lang="en-GB" sz="1600" b="1" i="0">
                <a:solidFill>
                  <a:schemeClr val="accent1"/>
                </a:solidFill>
                <a:latin typeface="Arial"/>
                <a:ea typeface="Arial"/>
                <a:cs typeface="Arial"/>
                <a:sym typeface="Arial"/>
              </a:rPr>
              <a:t>Heading to the heart of Independent Medical Education since 2012</a:t>
            </a:r>
            <a:endParaRPr sz="1600" b="1" i="0" u="sng" strike="noStrike" cap="none">
              <a:solidFill>
                <a:schemeClr val="accent1"/>
              </a:solidFill>
              <a:latin typeface="Arial"/>
              <a:ea typeface="Arial"/>
              <a:cs typeface="Arial"/>
              <a:sym typeface="Arial"/>
            </a:endParaRPr>
          </a:p>
        </p:txBody>
      </p:sp>
      <p:pic>
        <p:nvPicPr>
          <p:cNvPr id="67" name="Google Shape;67;p33"/>
          <p:cNvPicPr preferRelativeResize="0"/>
          <p:nvPr/>
        </p:nvPicPr>
        <p:blipFill rotWithShape="1">
          <a:blip r:embed="rId6">
            <a:alphaModFix/>
          </a:blip>
          <a:srcRect r="65695"/>
          <a:stretch/>
        </p:blipFill>
        <p:spPr>
          <a:xfrm>
            <a:off x="300854" y="1562275"/>
            <a:ext cx="3012116" cy="3756787"/>
          </a:xfrm>
          <a:prstGeom prst="rect">
            <a:avLst/>
          </a:prstGeom>
          <a:noFill/>
          <a:ln>
            <a:noFill/>
          </a:ln>
        </p:spPr>
      </p:pic>
      <p:sp>
        <p:nvSpPr>
          <p:cNvPr id="68" name="Google Shape;68;p33"/>
          <p:cNvSpPr txBox="1"/>
          <p:nvPr/>
        </p:nvSpPr>
        <p:spPr>
          <a:xfrm>
            <a:off x="787050" y="5497848"/>
            <a:ext cx="2292622"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000" b="1">
                <a:solidFill>
                  <a:schemeClr val="dk2"/>
                </a:solidFill>
                <a:latin typeface="Arial"/>
                <a:ea typeface="Arial"/>
                <a:cs typeface="Arial"/>
                <a:sym typeface="Arial"/>
              </a:rPr>
              <a:t>Connect on</a:t>
            </a:r>
            <a:endParaRPr/>
          </a:p>
          <a:p>
            <a:pPr marL="0" marR="0" lvl="0" indent="0" algn="l" rtl="0">
              <a:lnSpc>
                <a:spcPct val="90000"/>
              </a:lnSpc>
              <a:spcBef>
                <a:spcPts val="0"/>
              </a:spcBef>
              <a:spcAft>
                <a:spcPts val="0"/>
              </a:spcAft>
              <a:buNone/>
            </a:pPr>
            <a:r>
              <a:rPr lang="en-GB" sz="1400">
                <a:solidFill>
                  <a:schemeClr val="dk2"/>
                </a:solidFill>
                <a:latin typeface="Arial"/>
                <a:ea typeface="Arial"/>
                <a:cs typeface="Arial"/>
                <a:sym typeface="Arial"/>
              </a:rPr>
              <a:t>LinkedIn </a:t>
            </a:r>
            <a:r>
              <a:rPr lang="en-GB" sz="1400" u="sng">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@GU CONNECT</a:t>
            </a:r>
            <a:endParaRPr sz="1400">
              <a:solidFill>
                <a:schemeClr val="dk2"/>
              </a:solidFill>
              <a:latin typeface="Arial"/>
              <a:ea typeface="Arial"/>
              <a:cs typeface="Arial"/>
              <a:sym typeface="Arial"/>
            </a:endParaRPr>
          </a:p>
        </p:txBody>
      </p:sp>
      <p:sp>
        <p:nvSpPr>
          <p:cNvPr id="69" name="Google Shape;69;p33"/>
          <p:cNvSpPr txBox="1"/>
          <p:nvPr/>
        </p:nvSpPr>
        <p:spPr>
          <a:xfrm>
            <a:off x="3491564" y="5497848"/>
            <a:ext cx="1862964" cy="43165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000" b="1">
                <a:solidFill>
                  <a:schemeClr val="dk2"/>
                </a:solidFill>
                <a:latin typeface="Arial"/>
                <a:ea typeface="Arial"/>
                <a:cs typeface="Arial"/>
                <a:sym typeface="Arial"/>
              </a:rPr>
              <a:t>Watch on</a:t>
            </a:r>
            <a:endParaRPr/>
          </a:p>
          <a:p>
            <a:pPr marL="0" marR="0" lvl="0" indent="0" algn="l" rtl="0">
              <a:lnSpc>
                <a:spcPct val="90000"/>
              </a:lnSpc>
              <a:spcBef>
                <a:spcPts val="0"/>
              </a:spcBef>
              <a:spcAft>
                <a:spcPts val="0"/>
              </a:spcAft>
              <a:buNone/>
            </a:pPr>
            <a:r>
              <a:rPr lang="en-GB" sz="1400">
                <a:solidFill>
                  <a:schemeClr val="dk2"/>
                </a:solidFill>
                <a:latin typeface="Arial"/>
                <a:ea typeface="Arial"/>
                <a:cs typeface="Arial"/>
                <a:sym typeface="Arial"/>
              </a:rPr>
              <a:t>YouTube </a:t>
            </a:r>
            <a:r>
              <a:rPr lang="en-GB" sz="1400" u="sng">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@COR2ED</a:t>
            </a:r>
            <a:endParaRPr sz="1400">
              <a:solidFill>
                <a:schemeClr val="dk2"/>
              </a:solidFill>
              <a:latin typeface="Arial"/>
              <a:ea typeface="Arial"/>
              <a:cs typeface="Arial"/>
              <a:sym typeface="Arial"/>
            </a:endParaRPr>
          </a:p>
        </p:txBody>
      </p:sp>
      <p:sp>
        <p:nvSpPr>
          <p:cNvPr id="70" name="Google Shape;70;p33"/>
          <p:cNvSpPr/>
          <p:nvPr/>
        </p:nvSpPr>
        <p:spPr>
          <a:xfrm>
            <a:off x="416331" y="6033094"/>
            <a:ext cx="369911" cy="369769"/>
          </a:xfrm>
          <a:prstGeom prst="roundRect">
            <a:avLst>
              <a:gd name="adj" fmla="val 11151"/>
            </a:avLst>
          </a:prstGeom>
          <a:solidFill>
            <a:srgbClr val="C6573B"/>
          </a:solidFill>
          <a:ln w="9525" cap="flat" cmpd="sng">
            <a:solidFill>
              <a:srgbClr val="C657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33"/>
          <p:cNvSpPr txBox="1"/>
          <p:nvPr/>
        </p:nvSpPr>
        <p:spPr>
          <a:xfrm>
            <a:off x="805458" y="6013567"/>
            <a:ext cx="1756693" cy="44627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000" b="1">
                <a:solidFill>
                  <a:schemeClr val="dk2"/>
                </a:solidFill>
                <a:latin typeface="Arial"/>
                <a:ea typeface="Arial"/>
                <a:cs typeface="Arial"/>
                <a:sym typeface="Arial"/>
              </a:rPr>
              <a:t>Visit us at</a:t>
            </a:r>
            <a:endParaRPr/>
          </a:p>
          <a:p>
            <a:pPr marL="0" marR="0" lvl="0" indent="0" algn="l" rtl="0">
              <a:spcBef>
                <a:spcPts val="0"/>
              </a:spcBef>
              <a:spcAft>
                <a:spcPts val="0"/>
              </a:spcAft>
              <a:buNone/>
            </a:pPr>
            <a:r>
              <a:rPr lang="en-GB" sz="1400" u="sng">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https://cor2ed.com/</a:t>
            </a:r>
            <a:endParaRPr sz="1400">
              <a:solidFill>
                <a:schemeClr val="dk2"/>
              </a:solidFill>
              <a:latin typeface="Arial"/>
              <a:ea typeface="Arial"/>
              <a:cs typeface="Arial"/>
              <a:sym typeface="Arial"/>
            </a:endParaRPr>
          </a:p>
        </p:txBody>
      </p:sp>
      <p:sp>
        <p:nvSpPr>
          <p:cNvPr id="72" name="Google Shape;72;p33">
            <a:hlinkClick r:id="rId9"/>
          </p:cNvPr>
          <p:cNvSpPr/>
          <p:nvPr/>
        </p:nvSpPr>
        <p:spPr>
          <a:xfrm>
            <a:off x="391317" y="6016204"/>
            <a:ext cx="2170834" cy="420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73" name="Google Shape;73;p33" descr="World"/>
          <p:cNvPicPr preferRelativeResize="0"/>
          <p:nvPr/>
        </p:nvPicPr>
        <p:blipFill rotWithShape="1">
          <a:blip r:embed="rId10">
            <a:alphaModFix/>
          </a:blip>
          <a:srcRect/>
          <a:stretch/>
        </p:blipFill>
        <p:spPr>
          <a:xfrm>
            <a:off x="447989" y="6070903"/>
            <a:ext cx="306593" cy="306593"/>
          </a:xfrm>
          <a:prstGeom prst="rect">
            <a:avLst/>
          </a:prstGeom>
          <a:noFill/>
          <a:ln>
            <a:noFill/>
          </a:ln>
        </p:spPr>
      </p:pic>
      <p:sp>
        <p:nvSpPr>
          <p:cNvPr id="74" name="Google Shape;74;p33"/>
          <p:cNvSpPr txBox="1"/>
          <p:nvPr/>
        </p:nvSpPr>
        <p:spPr>
          <a:xfrm>
            <a:off x="3501522" y="6033094"/>
            <a:ext cx="2101159"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000" b="1">
                <a:solidFill>
                  <a:schemeClr val="dk2"/>
                </a:solidFill>
                <a:latin typeface="Arial"/>
                <a:ea typeface="Arial"/>
                <a:cs typeface="Arial"/>
                <a:sym typeface="Arial"/>
              </a:rPr>
              <a:t>Follow us on</a:t>
            </a:r>
            <a:endParaRPr/>
          </a:p>
          <a:p>
            <a:pPr marL="0" marR="0" lvl="0" indent="0" algn="l" rtl="0">
              <a:lnSpc>
                <a:spcPct val="90000"/>
              </a:lnSpc>
              <a:spcBef>
                <a:spcPts val="0"/>
              </a:spcBef>
              <a:spcAft>
                <a:spcPts val="0"/>
              </a:spcAft>
              <a:buNone/>
            </a:pPr>
            <a:r>
              <a:rPr lang="en-GB" sz="1400">
                <a:solidFill>
                  <a:schemeClr val="dk2"/>
                </a:solidFill>
                <a:latin typeface="Arial"/>
                <a:ea typeface="Arial"/>
                <a:cs typeface="Arial"/>
                <a:sym typeface="Arial"/>
              </a:rPr>
              <a:t>Twitter </a:t>
            </a:r>
            <a:r>
              <a:rPr lang="en-GB" sz="1400" u="sng">
                <a:solidFill>
                  <a:schemeClr val="accent1"/>
                </a:solidFill>
                <a:latin typeface="Arial"/>
                <a:ea typeface="Arial"/>
                <a:cs typeface="Arial"/>
                <a:sym typeface="Arial"/>
                <a:hlinkClick r:id="rId11">
                  <a:extLst>
                    <a:ext uri="{A12FA001-AC4F-418D-AE19-62706E023703}">
                      <ahyp:hlinkClr xmlns:ahyp="http://schemas.microsoft.com/office/drawing/2018/hyperlinkcolor" val="tx"/>
                    </a:ext>
                  </a:extLst>
                </a:hlinkClick>
              </a:rPr>
              <a:t>@guconnectinfo</a:t>
            </a:r>
            <a:endParaRPr sz="1400" u="sng">
              <a:solidFill>
                <a:schemeClr val="accent1"/>
              </a:solidFill>
              <a:latin typeface="Arial"/>
              <a:ea typeface="Arial"/>
              <a:cs typeface="Arial"/>
              <a:sym typeface="Arial"/>
            </a:endParaRPr>
          </a:p>
        </p:txBody>
      </p:sp>
      <p:sp>
        <p:nvSpPr>
          <p:cNvPr id="75" name="Google Shape;75;p33">
            <a:hlinkClick r:id="rId11"/>
          </p:cNvPr>
          <p:cNvSpPr/>
          <p:nvPr/>
        </p:nvSpPr>
        <p:spPr>
          <a:xfrm>
            <a:off x="3083140" y="6004052"/>
            <a:ext cx="2475809" cy="420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76" name="Google Shape;76;p33" descr="Marker with solid fill"/>
          <p:cNvPicPr preferRelativeResize="0"/>
          <p:nvPr/>
        </p:nvPicPr>
        <p:blipFill rotWithShape="1">
          <a:blip r:embed="rId12">
            <a:alphaModFix/>
          </a:blip>
          <a:srcRect/>
          <a:stretch/>
        </p:blipFill>
        <p:spPr>
          <a:xfrm>
            <a:off x="3389006" y="1949574"/>
            <a:ext cx="313184" cy="313184"/>
          </a:xfrm>
          <a:prstGeom prst="rect">
            <a:avLst/>
          </a:prstGeom>
          <a:noFill/>
          <a:ln>
            <a:noFill/>
          </a:ln>
        </p:spPr>
      </p:pic>
      <p:pic>
        <p:nvPicPr>
          <p:cNvPr id="77" name="Google Shape;77;p33" descr="Marker with solid fill"/>
          <p:cNvPicPr preferRelativeResize="0"/>
          <p:nvPr/>
        </p:nvPicPr>
        <p:blipFill rotWithShape="1">
          <a:blip r:embed="rId12">
            <a:alphaModFix/>
          </a:blip>
          <a:srcRect/>
          <a:stretch/>
        </p:blipFill>
        <p:spPr>
          <a:xfrm>
            <a:off x="4149789" y="2084249"/>
            <a:ext cx="313184" cy="313184"/>
          </a:xfrm>
          <a:prstGeom prst="rect">
            <a:avLst/>
          </a:prstGeom>
          <a:noFill/>
          <a:ln>
            <a:noFill/>
          </a:ln>
        </p:spPr>
      </p:pic>
      <p:pic>
        <p:nvPicPr>
          <p:cNvPr id="78" name="Google Shape;78;p33" descr="Marker with solid fill"/>
          <p:cNvPicPr preferRelativeResize="0"/>
          <p:nvPr/>
        </p:nvPicPr>
        <p:blipFill rotWithShape="1">
          <a:blip r:embed="rId12">
            <a:alphaModFix/>
          </a:blip>
          <a:srcRect/>
          <a:stretch/>
        </p:blipFill>
        <p:spPr>
          <a:xfrm>
            <a:off x="4787336" y="1753300"/>
            <a:ext cx="313184" cy="313184"/>
          </a:xfrm>
          <a:prstGeom prst="rect">
            <a:avLst/>
          </a:prstGeom>
          <a:noFill/>
          <a:ln>
            <a:noFill/>
          </a:ln>
        </p:spPr>
      </p:pic>
      <p:pic>
        <p:nvPicPr>
          <p:cNvPr id="79" name="Google Shape;79;p33" descr="Marker with solid fill"/>
          <p:cNvPicPr preferRelativeResize="0"/>
          <p:nvPr/>
        </p:nvPicPr>
        <p:blipFill rotWithShape="1">
          <a:blip r:embed="rId12">
            <a:alphaModFix/>
          </a:blip>
          <a:srcRect/>
          <a:stretch/>
        </p:blipFill>
        <p:spPr>
          <a:xfrm>
            <a:off x="6900460" y="1561745"/>
            <a:ext cx="313184" cy="313184"/>
          </a:xfrm>
          <a:prstGeom prst="rect">
            <a:avLst/>
          </a:prstGeom>
          <a:noFill/>
          <a:ln>
            <a:noFill/>
          </a:ln>
        </p:spPr>
      </p:pic>
      <p:pic>
        <p:nvPicPr>
          <p:cNvPr id="80" name="Google Shape;80;p33" descr="Marker with solid fill"/>
          <p:cNvPicPr preferRelativeResize="0"/>
          <p:nvPr/>
        </p:nvPicPr>
        <p:blipFill rotWithShape="1">
          <a:blip r:embed="rId12">
            <a:alphaModFix/>
          </a:blip>
          <a:srcRect/>
          <a:stretch/>
        </p:blipFill>
        <p:spPr>
          <a:xfrm>
            <a:off x="6665606" y="1405153"/>
            <a:ext cx="313184" cy="313184"/>
          </a:xfrm>
          <a:prstGeom prst="rect">
            <a:avLst/>
          </a:prstGeom>
          <a:noFill/>
          <a:ln>
            <a:noFill/>
          </a:ln>
        </p:spPr>
      </p:pic>
      <p:pic>
        <p:nvPicPr>
          <p:cNvPr id="81" name="Google Shape;81;p33" descr="Marker with solid fill"/>
          <p:cNvPicPr preferRelativeResize="0"/>
          <p:nvPr/>
        </p:nvPicPr>
        <p:blipFill rotWithShape="1">
          <a:blip r:embed="rId12">
            <a:alphaModFix/>
          </a:blip>
          <a:srcRect/>
          <a:stretch/>
        </p:blipFill>
        <p:spPr>
          <a:xfrm>
            <a:off x="6688933" y="1753300"/>
            <a:ext cx="313184" cy="313184"/>
          </a:xfrm>
          <a:prstGeom prst="rect">
            <a:avLst/>
          </a:prstGeom>
          <a:noFill/>
          <a:ln>
            <a:noFill/>
          </a:ln>
        </p:spPr>
      </p:pic>
      <p:pic>
        <p:nvPicPr>
          <p:cNvPr id="82" name="Google Shape;82;p33" descr="Marker with solid fill"/>
          <p:cNvPicPr preferRelativeResize="0"/>
          <p:nvPr/>
        </p:nvPicPr>
        <p:blipFill rotWithShape="1">
          <a:blip r:embed="rId12">
            <a:alphaModFix/>
          </a:blip>
          <a:srcRect/>
          <a:stretch/>
        </p:blipFill>
        <p:spPr>
          <a:xfrm>
            <a:off x="6535322" y="1877944"/>
            <a:ext cx="313184" cy="313184"/>
          </a:xfrm>
          <a:prstGeom prst="rect">
            <a:avLst/>
          </a:prstGeom>
          <a:noFill/>
          <a:ln>
            <a:noFill/>
          </a:ln>
        </p:spPr>
      </p:pic>
      <p:pic>
        <p:nvPicPr>
          <p:cNvPr id="83" name="Google Shape;83;p33" descr="Marker with solid fill"/>
          <p:cNvPicPr preferRelativeResize="0"/>
          <p:nvPr/>
        </p:nvPicPr>
        <p:blipFill rotWithShape="1">
          <a:blip r:embed="rId12">
            <a:alphaModFix/>
          </a:blip>
          <a:srcRect/>
          <a:stretch/>
        </p:blipFill>
        <p:spPr>
          <a:xfrm>
            <a:off x="4662927" y="1796720"/>
            <a:ext cx="313184" cy="313184"/>
          </a:xfrm>
          <a:prstGeom prst="rect">
            <a:avLst/>
          </a:prstGeom>
          <a:noFill/>
          <a:ln>
            <a:noFill/>
          </a:ln>
        </p:spPr>
      </p:pic>
      <p:pic>
        <p:nvPicPr>
          <p:cNvPr id="84" name="Google Shape;84;p33" descr="Marker with solid fill"/>
          <p:cNvPicPr preferRelativeResize="0"/>
          <p:nvPr/>
        </p:nvPicPr>
        <p:blipFill rotWithShape="1">
          <a:blip r:embed="rId12">
            <a:alphaModFix/>
          </a:blip>
          <a:srcRect/>
          <a:stretch/>
        </p:blipFill>
        <p:spPr>
          <a:xfrm>
            <a:off x="7010495" y="1154147"/>
            <a:ext cx="313184" cy="313184"/>
          </a:xfrm>
          <a:prstGeom prst="rect">
            <a:avLst/>
          </a:prstGeom>
          <a:noFill/>
          <a:ln>
            <a:noFill/>
          </a:ln>
        </p:spPr>
      </p:pic>
      <p:pic>
        <p:nvPicPr>
          <p:cNvPr id="85" name="Google Shape;85;p33" descr="Marker with solid fill"/>
          <p:cNvPicPr preferRelativeResize="0"/>
          <p:nvPr/>
        </p:nvPicPr>
        <p:blipFill rotWithShape="1">
          <a:blip r:embed="rId12">
            <a:alphaModFix/>
          </a:blip>
          <a:srcRect/>
          <a:stretch/>
        </p:blipFill>
        <p:spPr>
          <a:xfrm>
            <a:off x="10275599" y="1962644"/>
            <a:ext cx="313184" cy="313184"/>
          </a:xfrm>
          <a:prstGeom prst="rect">
            <a:avLst/>
          </a:prstGeom>
          <a:noFill/>
          <a:ln>
            <a:noFill/>
          </a:ln>
        </p:spPr>
      </p:pic>
      <p:pic>
        <p:nvPicPr>
          <p:cNvPr id="86" name="Google Shape;86;p33" descr="Marker with solid fill"/>
          <p:cNvPicPr preferRelativeResize="0"/>
          <p:nvPr/>
        </p:nvPicPr>
        <p:blipFill rotWithShape="1">
          <a:blip r:embed="rId12">
            <a:alphaModFix/>
          </a:blip>
          <a:srcRect/>
          <a:stretch/>
        </p:blipFill>
        <p:spPr>
          <a:xfrm>
            <a:off x="7147911" y="1824071"/>
            <a:ext cx="313184" cy="313184"/>
          </a:xfrm>
          <a:prstGeom prst="rect">
            <a:avLst/>
          </a:prstGeom>
          <a:noFill/>
          <a:ln>
            <a:noFill/>
          </a:ln>
        </p:spPr>
      </p:pic>
      <p:pic>
        <p:nvPicPr>
          <p:cNvPr id="87" name="Google Shape;87;p33" descr="Marker with solid fill"/>
          <p:cNvPicPr preferRelativeResize="0"/>
          <p:nvPr/>
        </p:nvPicPr>
        <p:blipFill rotWithShape="1">
          <a:blip r:embed="rId12">
            <a:alphaModFix/>
          </a:blip>
          <a:srcRect/>
          <a:stretch/>
        </p:blipFill>
        <p:spPr>
          <a:xfrm>
            <a:off x="9723932" y="3054706"/>
            <a:ext cx="313184" cy="313184"/>
          </a:xfrm>
          <a:prstGeom prst="rect">
            <a:avLst/>
          </a:prstGeom>
          <a:noFill/>
          <a:ln>
            <a:noFill/>
          </a:ln>
        </p:spPr>
      </p:pic>
      <p:sp>
        <p:nvSpPr>
          <p:cNvPr id="88" name="Google Shape;88;p33"/>
          <p:cNvSpPr txBox="1"/>
          <p:nvPr/>
        </p:nvSpPr>
        <p:spPr>
          <a:xfrm>
            <a:off x="319842" y="4275367"/>
            <a:ext cx="235158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2"/>
                </a:solidFill>
                <a:latin typeface="Arial"/>
                <a:ea typeface="Arial"/>
                <a:cs typeface="Arial"/>
                <a:sym typeface="Arial"/>
              </a:rPr>
              <a:t>For more information visit</a:t>
            </a:r>
            <a:endParaRPr/>
          </a:p>
        </p:txBody>
      </p:sp>
      <p:sp>
        <p:nvSpPr>
          <p:cNvPr id="89" name="Google Shape;89;p33"/>
          <p:cNvSpPr txBox="1"/>
          <p:nvPr/>
        </p:nvSpPr>
        <p:spPr>
          <a:xfrm>
            <a:off x="5953126" y="5495567"/>
            <a:ext cx="1388522"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dk2"/>
                </a:solidFill>
                <a:latin typeface="Arial"/>
                <a:ea typeface="Arial"/>
                <a:cs typeface="Arial"/>
                <a:sym typeface="Arial"/>
              </a:rPr>
              <a:t>Email</a:t>
            </a:r>
            <a:endParaRPr/>
          </a:p>
          <a:p>
            <a:pPr marL="0" marR="0" lvl="0" indent="0" algn="l" rtl="0">
              <a:spcBef>
                <a:spcPts val="0"/>
              </a:spcBef>
              <a:spcAft>
                <a:spcPts val="0"/>
              </a:spcAft>
              <a:buNone/>
            </a:pPr>
            <a:r>
              <a:rPr lang="en-GB" sz="1200" u="sng">
                <a:solidFill>
                  <a:schemeClr val="accent1"/>
                </a:solidFill>
                <a:latin typeface="Arial"/>
                <a:ea typeface="Arial"/>
                <a:cs typeface="Arial"/>
                <a:sym typeface="Arial"/>
                <a:hlinkClick r:id="rId13">
                  <a:extLst>
                    <a:ext uri="{A12FA001-AC4F-418D-AE19-62706E023703}">
                      <ahyp:hlinkClr xmlns:ahyp="http://schemas.microsoft.com/office/drawing/2018/hyperlinkcolor" val="tx"/>
                    </a:ext>
                  </a:extLst>
                </a:hlinkClick>
              </a:rPr>
              <a:t>info@cor2ed</a:t>
            </a:r>
            <a:r>
              <a:rPr lang="en-GB" sz="1200" u="sng">
                <a:solidFill>
                  <a:schemeClr val="accent1"/>
                </a:solidFill>
                <a:latin typeface="Arial"/>
                <a:ea typeface="Arial"/>
                <a:cs typeface="Arial"/>
                <a:sym typeface="Arial"/>
              </a:rPr>
              <a:t>.com</a:t>
            </a:r>
            <a:endParaRPr/>
          </a:p>
        </p:txBody>
      </p:sp>
      <p:pic>
        <p:nvPicPr>
          <p:cNvPr id="90" name="Google Shape;90;p33"/>
          <p:cNvPicPr preferRelativeResize="0"/>
          <p:nvPr/>
        </p:nvPicPr>
        <p:blipFill rotWithShape="1">
          <a:blip r:embed="rId14">
            <a:alphaModFix/>
          </a:blip>
          <a:srcRect/>
          <a:stretch/>
        </p:blipFill>
        <p:spPr>
          <a:xfrm>
            <a:off x="5583571" y="5510213"/>
            <a:ext cx="371377" cy="371377"/>
          </a:xfrm>
          <a:prstGeom prst="rect">
            <a:avLst/>
          </a:prstGeom>
          <a:noFill/>
          <a:ln>
            <a:noFill/>
          </a:ln>
        </p:spPr>
      </p:pic>
      <p:pic>
        <p:nvPicPr>
          <p:cNvPr id="91" name="Google Shape;91;p33"/>
          <p:cNvPicPr preferRelativeResize="0"/>
          <p:nvPr/>
        </p:nvPicPr>
        <p:blipFill rotWithShape="1">
          <a:blip r:embed="rId15">
            <a:alphaModFix/>
          </a:blip>
          <a:srcRect/>
          <a:stretch/>
        </p:blipFill>
        <p:spPr>
          <a:xfrm>
            <a:off x="3143403" y="6035310"/>
            <a:ext cx="373380" cy="373380"/>
          </a:xfrm>
          <a:prstGeom prst="rect">
            <a:avLst/>
          </a:prstGeom>
          <a:noFill/>
          <a:ln>
            <a:noFill/>
          </a:ln>
        </p:spPr>
      </p:pic>
      <p:pic>
        <p:nvPicPr>
          <p:cNvPr id="92" name="Google Shape;92;p33"/>
          <p:cNvPicPr preferRelativeResize="0"/>
          <p:nvPr/>
        </p:nvPicPr>
        <p:blipFill rotWithShape="1">
          <a:blip r:embed="rId16">
            <a:alphaModFix/>
          </a:blip>
          <a:srcRect/>
          <a:stretch/>
        </p:blipFill>
        <p:spPr>
          <a:xfrm>
            <a:off x="3143403" y="5510213"/>
            <a:ext cx="373380" cy="373380"/>
          </a:xfrm>
          <a:prstGeom prst="rect">
            <a:avLst/>
          </a:prstGeom>
          <a:noFill/>
          <a:ln>
            <a:noFill/>
          </a:ln>
        </p:spPr>
      </p:pic>
      <p:pic>
        <p:nvPicPr>
          <p:cNvPr id="93" name="Google Shape;93;p33"/>
          <p:cNvPicPr preferRelativeResize="0"/>
          <p:nvPr/>
        </p:nvPicPr>
        <p:blipFill rotWithShape="1">
          <a:blip r:embed="rId17">
            <a:alphaModFix/>
          </a:blip>
          <a:srcRect/>
          <a:stretch/>
        </p:blipFill>
        <p:spPr>
          <a:xfrm>
            <a:off x="416331" y="5510213"/>
            <a:ext cx="373380" cy="373380"/>
          </a:xfrm>
          <a:prstGeom prst="rect">
            <a:avLst/>
          </a:prstGeom>
          <a:noFill/>
          <a:ln>
            <a:noFill/>
          </a:ln>
        </p:spPr>
      </p:pic>
      <p:pic>
        <p:nvPicPr>
          <p:cNvPr id="94" name="Google Shape;94;p33" descr="Marker with solid fill"/>
          <p:cNvPicPr preferRelativeResize="0"/>
          <p:nvPr/>
        </p:nvPicPr>
        <p:blipFill rotWithShape="1">
          <a:blip r:embed="rId12">
            <a:alphaModFix/>
          </a:blip>
          <a:srcRect/>
          <a:stretch/>
        </p:blipFill>
        <p:spPr>
          <a:xfrm>
            <a:off x="9966693" y="2391159"/>
            <a:ext cx="313184" cy="313184"/>
          </a:xfrm>
          <a:prstGeom prst="rect">
            <a:avLst/>
          </a:prstGeom>
          <a:noFill/>
          <a:ln>
            <a:noFill/>
          </a:ln>
        </p:spPr>
      </p:pic>
      <p:pic>
        <p:nvPicPr>
          <p:cNvPr id="95" name="Google Shape;95;p33" descr="Marker with solid fill"/>
          <p:cNvPicPr preferRelativeResize="0"/>
          <p:nvPr/>
        </p:nvPicPr>
        <p:blipFill rotWithShape="1">
          <a:blip r:embed="rId12">
            <a:alphaModFix/>
          </a:blip>
          <a:srcRect/>
          <a:stretch/>
        </p:blipFill>
        <p:spPr>
          <a:xfrm>
            <a:off x="9960009" y="1792711"/>
            <a:ext cx="313184" cy="313184"/>
          </a:xfrm>
          <a:prstGeom prst="rect">
            <a:avLst/>
          </a:prstGeom>
          <a:noFill/>
          <a:ln>
            <a:noFill/>
          </a:ln>
        </p:spPr>
      </p:pic>
      <p:pic>
        <p:nvPicPr>
          <p:cNvPr id="96" name="Google Shape;96;p33" descr="Marker with solid fill"/>
          <p:cNvPicPr preferRelativeResize="0"/>
          <p:nvPr/>
        </p:nvPicPr>
        <p:blipFill rotWithShape="1">
          <a:blip r:embed="rId12">
            <a:alphaModFix/>
          </a:blip>
          <a:srcRect/>
          <a:stretch/>
        </p:blipFill>
        <p:spPr>
          <a:xfrm>
            <a:off x="10575004" y="1970736"/>
            <a:ext cx="313184" cy="313184"/>
          </a:xfrm>
          <a:prstGeom prst="rect">
            <a:avLst/>
          </a:prstGeom>
          <a:noFill/>
          <a:ln>
            <a:noFill/>
          </a:ln>
        </p:spPr>
      </p:pic>
      <p:pic>
        <p:nvPicPr>
          <p:cNvPr id="97" name="Google Shape;97;p33" descr="Marker with solid fill"/>
          <p:cNvPicPr preferRelativeResize="0"/>
          <p:nvPr/>
        </p:nvPicPr>
        <p:blipFill rotWithShape="1">
          <a:blip r:embed="rId12">
            <a:alphaModFix/>
          </a:blip>
          <a:srcRect/>
          <a:stretch/>
        </p:blipFill>
        <p:spPr>
          <a:xfrm>
            <a:off x="7676647" y="2164582"/>
            <a:ext cx="313184" cy="313184"/>
          </a:xfrm>
          <a:prstGeom prst="rect">
            <a:avLst/>
          </a:prstGeom>
          <a:noFill/>
          <a:ln>
            <a:noFill/>
          </a:ln>
        </p:spPr>
      </p:pic>
      <p:pic>
        <p:nvPicPr>
          <p:cNvPr id="98" name="Google Shape;98;p33" descr="Marker with solid fill"/>
          <p:cNvPicPr preferRelativeResize="0"/>
          <p:nvPr/>
        </p:nvPicPr>
        <p:blipFill rotWithShape="1">
          <a:blip r:embed="rId12">
            <a:alphaModFix/>
          </a:blip>
          <a:srcRect/>
          <a:stretch/>
        </p:blipFill>
        <p:spPr>
          <a:xfrm>
            <a:off x="6961794" y="1306180"/>
            <a:ext cx="313184" cy="313184"/>
          </a:xfrm>
          <a:prstGeom prst="rect">
            <a:avLst/>
          </a:prstGeom>
          <a:noFill/>
          <a:ln>
            <a:noFill/>
          </a:ln>
        </p:spPr>
      </p:pic>
      <p:pic>
        <p:nvPicPr>
          <p:cNvPr id="99" name="Google Shape;99;p33" descr="Marker with solid fill"/>
          <p:cNvPicPr preferRelativeResize="0"/>
          <p:nvPr/>
        </p:nvPicPr>
        <p:blipFill rotWithShape="1">
          <a:blip r:embed="rId12">
            <a:alphaModFix/>
          </a:blip>
          <a:srcRect/>
          <a:stretch/>
        </p:blipFill>
        <p:spPr>
          <a:xfrm>
            <a:off x="7498622" y="1897545"/>
            <a:ext cx="313184" cy="313184"/>
          </a:xfrm>
          <a:prstGeom prst="rect">
            <a:avLst/>
          </a:prstGeom>
          <a:noFill/>
          <a:ln>
            <a:noFill/>
          </a:ln>
        </p:spPr>
      </p:pic>
      <p:pic>
        <p:nvPicPr>
          <p:cNvPr id="100" name="Google Shape;100;p33" descr="Marker with solid fill"/>
          <p:cNvPicPr preferRelativeResize="0"/>
          <p:nvPr/>
        </p:nvPicPr>
        <p:blipFill rotWithShape="1">
          <a:blip r:embed="rId12">
            <a:alphaModFix/>
          </a:blip>
          <a:srcRect/>
          <a:stretch/>
        </p:blipFill>
        <p:spPr>
          <a:xfrm>
            <a:off x="5484975" y="3540815"/>
            <a:ext cx="313184" cy="313184"/>
          </a:xfrm>
          <a:prstGeom prst="rect">
            <a:avLst/>
          </a:prstGeom>
          <a:noFill/>
          <a:ln>
            <a:noFill/>
          </a:ln>
        </p:spPr>
      </p:pic>
      <p:pic>
        <p:nvPicPr>
          <p:cNvPr id="101" name="Google Shape;101;p33" descr="Marker with solid fill"/>
          <p:cNvPicPr preferRelativeResize="0"/>
          <p:nvPr/>
        </p:nvPicPr>
        <p:blipFill rotWithShape="1">
          <a:blip r:embed="rId12">
            <a:alphaModFix/>
          </a:blip>
          <a:srcRect/>
          <a:stretch/>
        </p:blipFill>
        <p:spPr>
          <a:xfrm>
            <a:off x="5289497" y="3912462"/>
            <a:ext cx="313184" cy="313184"/>
          </a:xfrm>
          <a:prstGeom prst="rect">
            <a:avLst/>
          </a:prstGeom>
          <a:noFill/>
          <a:ln>
            <a:noFill/>
          </a:ln>
        </p:spPr>
      </p:pic>
      <p:pic>
        <p:nvPicPr>
          <p:cNvPr id="102" name="Google Shape;102;p33" descr="Marker with solid fill"/>
          <p:cNvPicPr preferRelativeResize="0"/>
          <p:nvPr/>
        </p:nvPicPr>
        <p:blipFill rotWithShape="1">
          <a:blip r:embed="rId12">
            <a:alphaModFix/>
          </a:blip>
          <a:srcRect/>
          <a:stretch/>
        </p:blipFill>
        <p:spPr>
          <a:xfrm>
            <a:off x="4982000" y="4300880"/>
            <a:ext cx="313184" cy="313184"/>
          </a:xfrm>
          <a:prstGeom prst="rect">
            <a:avLst/>
          </a:prstGeom>
          <a:noFill/>
          <a:ln>
            <a:noFill/>
          </a:ln>
        </p:spPr>
      </p:pic>
      <p:pic>
        <p:nvPicPr>
          <p:cNvPr id="103" name="Google Shape;103;p33" descr="Marker with solid fill"/>
          <p:cNvPicPr preferRelativeResize="0"/>
          <p:nvPr/>
        </p:nvPicPr>
        <p:blipFill rotWithShape="1">
          <a:blip r:embed="rId12">
            <a:alphaModFix/>
          </a:blip>
          <a:srcRect/>
          <a:stretch/>
        </p:blipFill>
        <p:spPr>
          <a:xfrm>
            <a:off x="4545030" y="3200363"/>
            <a:ext cx="313184" cy="313184"/>
          </a:xfrm>
          <a:prstGeom prst="rect">
            <a:avLst/>
          </a:prstGeom>
          <a:noFill/>
          <a:ln>
            <a:noFill/>
          </a:ln>
        </p:spPr>
      </p:pic>
      <p:pic>
        <p:nvPicPr>
          <p:cNvPr id="104" name="Google Shape;104;p33" descr="Marker with solid fill"/>
          <p:cNvPicPr preferRelativeResize="0"/>
          <p:nvPr/>
        </p:nvPicPr>
        <p:blipFill rotWithShape="1">
          <a:blip r:embed="rId12">
            <a:alphaModFix/>
          </a:blip>
          <a:srcRect/>
          <a:stretch/>
        </p:blipFill>
        <p:spPr>
          <a:xfrm>
            <a:off x="3687274" y="2439712"/>
            <a:ext cx="313184" cy="313184"/>
          </a:xfrm>
          <a:prstGeom prst="rect">
            <a:avLst/>
          </a:prstGeom>
          <a:noFill/>
          <a:ln>
            <a:noFill/>
          </a:ln>
        </p:spPr>
      </p:pic>
      <p:pic>
        <p:nvPicPr>
          <p:cNvPr id="105" name="Google Shape;105;p33" descr="Marker with solid fill"/>
          <p:cNvPicPr preferRelativeResize="0"/>
          <p:nvPr/>
        </p:nvPicPr>
        <p:blipFill rotWithShape="1">
          <a:blip r:embed="rId12">
            <a:alphaModFix/>
          </a:blip>
          <a:srcRect/>
          <a:stretch/>
        </p:blipFill>
        <p:spPr>
          <a:xfrm>
            <a:off x="4319722" y="2262274"/>
            <a:ext cx="313184" cy="313184"/>
          </a:xfrm>
          <a:prstGeom prst="rect">
            <a:avLst/>
          </a:prstGeom>
          <a:noFill/>
          <a:ln>
            <a:noFill/>
          </a:ln>
        </p:spPr>
      </p:pic>
      <p:pic>
        <p:nvPicPr>
          <p:cNvPr id="106" name="Google Shape;106;p33" descr="Marker with solid fill"/>
          <p:cNvPicPr preferRelativeResize="0"/>
          <p:nvPr/>
        </p:nvPicPr>
        <p:blipFill rotWithShape="1">
          <a:blip r:embed="rId12">
            <a:alphaModFix/>
          </a:blip>
          <a:srcRect/>
          <a:stretch/>
        </p:blipFill>
        <p:spPr>
          <a:xfrm>
            <a:off x="7458162" y="1573864"/>
            <a:ext cx="313184" cy="313184"/>
          </a:xfrm>
          <a:prstGeom prst="rect">
            <a:avLst/>
          </a:prstGeom>
          <a:noFill/>
          <a:ln>
            <a:noFill/>
          </a:ln>
        </p:spPr>
      </p:pic>
      <p:pic>
        <p:nvPicPr>
          <p:cNvPr id="107" name="Google Shape;107;p33" descr="Marker with solid fill"/>
          <p:cNvPicPr preferRelativeResize="0"/>
          <p:nvPr/>
        </p:nvPicPr>
        <p:blipFill rotWithShape="1">
          <a:blip r:embed="rId12">
            <a:alphaModFix/>
          </a:blip>
          <a:srcRect/>
          <a:stretch/>
        </p:blipFill>
        <p:spPr>
          <a:xfrm>
            <a:off x="7328690" y="1598140"/>
            <a:ext cx="313184" cy="313184"/>
          </a:xfrm>
          <a:prstGeom prst="rect">
            <a:avLst/>
          </a:prstGeom>
          <a:noFill/>
          <a:ln>
            <a:noFill/>
          </a:ln>
        </p:spPr>
      </p:pic>
      <p:pic>
        <p:nvPicPr>
          <p:cNvPr id="108" name="Google Shape;108;p33" descr="Marker with solid fill"/>
          <p:cNvPicPr preferRelativeResize="0"/>
          <p:nvPr/>
        </p:nvPicPr>
        <p:blipFill rotWithShape="1">
          <a:blip r:embed="rId12">
            <a:alphaModFix/>
          </a:blip>
          <a:srcRect/>
          <a:stretch/>
        </p:blipFill>
        <p:spPr>
          <a:xfrm>
            <a:off x="7385334" y="1679060"/>
            <a:ext cx="313184" cy="313184"/>
          </a:xfrm>
          <a:prstGeom prst="rect">
            <a:avLst/>
          </a:prstGeom>
          <a:noFill/>
          <a:ln>
            <a:noFill/>
          </a:ln>
        </p:spPr>
      </p:pic>
      <p:pic>
        <p:nvPicPr>
          <p:cNvPr id="109" name="Google Shape;109;p33" descr="Marker with solid fill"/>
          <p:cNvPicPr preferRelativeResize="0"/>
          <p:nvPr/>
        </p:nvPicPr>
        <p:blipFill rotWithShape="1">
          <a:blip r:embed="rId12">
            <a:alphaModFix/>
          </a:blip>
          <a:srcRect/>
          <a:stretch/>
        </p:blipFill>
        <p:spPr>
          <a:xfrm>
            <a:off x="6875536" y="1670968"/>
            <a:ext cx="313184" cy="313184"/>
          </a:xfrm>
          <a:prstGeom prst="rect">
            <a:avLst/>
          </a:prstGeom>
          <a:noFill/>
          <a:ln>
            <a:noFill/>
          </a:ln>
        </p:spPr>
      </p:pic>
      <p:pic>
        <p:nvPicPr>
          <p:cNvPr id="110" name="Google Shape;110;p33" descr="Marker with solid fill"/>
          <p:cNvPicPr preferRelativeResize="0"/>
          <p:nvPr/>
        </p:nvPicPr>
        <p:blipFill rotWithShape="1">
          <a:blip r:embed="rId12">
            <a:alphaModFix/>
          </a:blip>
          <a:srcRect/>
          <a:stretch/>
        </p:blipFill>
        <p:spPr>
          <a:xfrm>
            <a:off x="7094021" y="1565772"/>
            <a:ext cx="313184" cy="313184"/>
          </a:xfrm>
          <a:prstGeom prst="rect">
            <a:avLst/>
          </a:prstGeom>
          <a:noFill/>
          <a:ln>
            <a:noFill/>
          </a:ln>
        </p:spPr>
      </p:pic>
      <p:pic>
        <p:nvPicPr>
          <p:cNvPr id="111" name="Google Shape;111;p33" descr="Marker with solid fill"/>
          <p:cNvPicPr preferRelativeResize="0"/>
          <p:nvPr/>
        </p:nvPicPr>
        <p:blipFill rotWithShape="1">
          <a:blip r:embed="rId12">
            <a:alphaModFix/>
          </a:blip>
          <a:srcRect/>
          <a:stretch/>
        </p:blipFill>
        <p:spPr>
          <a:xfrm>
            <a:off x="7215401" y="1598140"/>
            <a:ext cx="313184" cy="313184"/>
          </a:xfrm>
          <a:prstGeom prst="rect">
            <a:avLst/>
          </a:prstGeom>
          <a:noFill/>
          <a:ln>
            <a:noFill/>
          </a:ln>
        </p:spPr>
      </p:pic>
      <p:pic>
        <p:nvPicPr>
          <p:cNvPr id="112" name="Google Shape;112;p33" descr="Marker with solid fill"/>
          <p:cNvPicPr preferRelativeResize="0"/>
          <p:nvPr/>
        </p:nvPicPr>
        <p:blipFill rotWithShape="1">
          <a:blip r:embed="rId12">
            <a:alphaModFix/>
          </a:blip>
          <a:srcRect/>
          <a:stretch/>
        </p:blipFill>
        <p:spPr>
          <a:xfrm>
            <a:off x="4481562" y="1987144"/>
            <a:ext cx="313184" cy="313184"/>
          </a:xfrm>
          <a:prstGeom prst="rect">
            <a:avLst/>
          </a:prstGeom>
          <a:noFill/>
          <a:ln>
            <a:noFill/>
          </a:ln>
        </p:spPr>
      </p:pic>
      <p:pic>
        <p:nvPicPr>
          <p:cNvPr id="113" name="Google Shape;113;p33" descr="Marker with solid fill"/>
          <p:cNvPicPr preferRelativeResize="0"/>
          <p:nvPr/>
        </p:nvPicPr>
        <p:blipFill rotWithShape="1">
          <a:blip r:embed="rId12">
            <a:alphaModFix/>
          </a:blip>
          <a:srcRect/>
          <a:stretch/>
        </p:blipFill>
        <p:spPr>
          <a:xfrm>
            <a:off x="4376366" y="1946684"/>
            <a:ext cx="313184" cy="313184"/>
          </a:xfrm>
          <a:prstGeom prst="rect">
            <a:avLst/>
          </a:prstGeom>
          <a:noFill/>
          <a:ln>
            <a:noFill/>
          </a:ln>
        </p:spPr>
      </p:pic>
      <p:pic>
        <p:nvPicPr>
          <p:cNvPr id="114" name="Google Shape;114;p33" descr="Marker with solid fill"/>
          <p:cNvPicPr preferRelativeResize="0"/>
          <p:nvPr/>
        </p:nvPicPr>
        <p:blipFill rotWithShape="1">
          <a:blip r:embed="rId12">
            <a:alphaModFix/>
          </a:blip>
          <a:srcRect/>
          <a:stretch/>
        </p:blipFill>
        <p:spPr>
          <a:xfrm>
            <a:off x="4085053" y="1623003"/>
            <a:ext cx="313184" cy="313184"/>
          </a:xfrm>
          <a:prstGeom prst="rect">
            <a:avLst/>
          </a:prstGeom>
          <a:noFill/>
          <a:ln>
            <a:noFill/>
          </a:ln>
        </p:spPr>
      </p:pic>
      <p:pic>
        <p:nvPicPr>
          <p:cNvPr id="115" name="Google Shape;115;p33" descr="Marker with solid fill"/>
          <p:cNvPicPr preferRelativeResize="0"/>
          <p:nvPr/>
        </p:nvPicPr>
        <p:blipFill rotWithShape="1">
          <a:blip r:embed="rId12">
            <a:alphaModFix/>
          </a:blip>
          <a:srcRect/>
          <a:stretch/>
        </p:blipFill>
        <p:spPr>
          <a:xfrm>
            <a:off x="4182157" y="1720107"/>
            <a:ext cx="313184" cy="313184"/>
          </a:xfrm>
          <a:prstGeom prst="rect">
            <a:avLst/>
          </a:prstGeom>
          <a:noFill/>
          <a:ln>
            <a:noFill/>
          </a:ln>
        </p:spPr>
      </p:pic>
      <p:pic>
        <p:nvPicPr>
          <p:cNvPr id="116" name="Google Shape;116;p33" descr="Marker with solid fill"/>
          <p:cNvPicPr preferRelativeResize="0"/>
          <p:nvPr/>
        </p:nvPicPr>
        <p:blipFill rotWithShape="1">
          <a:blip r:embed="rId12">
            <a:alphaModFix/>
          </a:blip>
          <a:srcRect/>
          <a:stretch/>
        </p:blipFill>
        <p:spPr>
          <a:xfrm>
            <a:off x="4165973" y="1792935"/>
            <a:ext cx="313184" cy="313184"/>
          </a:xfrm>
          <a:prstGeom prst="rect">
            <a:avLst/>
          </a:prstGeom>
          <a:noFill/>
          <a:ln>
            <a:noFill/>
          </a:ln>
        </p:spPr>
      </p:pic>
      <p:pic>
        <p:nvPicPr>
          <p:cNvPr id="117" name="Google Shape;117;p33" descr="Marker with solid fill"/>
          <p:cNvPicPr preferRelativeResize="0"/>
          <p:nvPr/>
        </p:nvPicPr>
        <p:blipFill rotWithShape="1">
          <a:blip r:embed="rId12">
            <a:alphaModFix/>
          </a:blip>
          <a:srcRect/>
          <a:stretch/>
        </p:blipFill>
        <p:spPr>
          <a:xfrm>
            <a:off x="3712820" y="1703922"/>
            <a:ext cx="313184" cy="313184"/>
          </a:xfrm>
          <a:prstGeom prst="rect">
            <a:avLst/>
          </a:prstGeom>
          <a:noFill/>
          <a:ln>
            <a:noFill/>
          </a:ln>
        </p:spPr>
      </p:pic>
      <p:pic>
        <p:nvPicPr>
          <p:cNvPr id="118" name="Google Shape;118;p33" descr="Marker with solid fill"/>
          <p:cNvPicPr preferRelativeResize="0"/>
          <p:nvPr/>
        </p:nvPicPr>
        <p:blipFill rotWithShape="1">
          <a:blip r:embed="rId12">
            <a:alphaModFix/>
          </a:blip>
          <a:srcRect/>
          <a:stretch/>
        </p:blipFill>
        <p:spPr>
          <a:xfrm>
            <a:off x="3777555" y="1970961"/>
            <a:ext cx="313184" cy="313184"/>
          </a:xfrm>
          <a:prstGeom prst="rect">
            <a:avLst/>
          </a:prstGeom>
          <a:noFill/>
          <a:ln>
            <a:noFill/>
          </a:ln>
        </p:spPr>
      </p:pic>
      <p:pic>
        <p:nvPicPr>
          <p:cNvPr id="119" name="Google Shape;119;p33" descr="Marker with solid fill"/>
          <p:cNvPicPr preferRelativeResize="0"/>
          <p:nvPr/>
        </p:nvPicPr>
        <p:blipFill rotWithShape="1">
          <a:blip r:embed="rId12">
            <a:alphaModFix/>
          </a:blip>
          <a:srcRect/>
          <a:stretch/>
        </p:blipFill>
        <p:spPr>
          <a:xfrm>
            <a:off x="3842291" y="2084249"/>
            <a:ext cx="313184" cy="313184"/>
          </a:xfrm>
          <a:prstGeom prst="rect">
            <a:avLst/>
          </a:prstGeom>
          <a:noFill/>
          <a:ln>
            <a:noFill/>
          </a:ln>
        </p:spPr>
      </p:pic>
      <p:pic>
        <p:nvPicPr>
          <p:cNvPr id="120" name="Google Shape;120;p33" descr="Marker with solid fill"/>
          <p:cNvPicPr preferRelativeResize="0"/>
          <p:nvPr/>
        </p:nvPicPr>
        <p:blipFill rotWithShape="1">
          <a:blip r:embed="rId12">
            <a:alphaModFix/>
          </a:blip>
          <a:srcRect/>
          <a:stretch/>
        </p:blipFill>
        <p:spPr>
          <a:xfrm>
            <a:off x="3389137" y="2148985"/>
            <a:ext cx="313184" cy="313184"/>
          </a:xfrm>
          <a:prstGeom prst="rect">
            <a:avLst/>
          </a:prstGeom>
          <a:noFill/>
          <a:ln>
            <a:noFill/>
          </a:ln>
        </p:spPr>
      </p:pic>
      <p:pic>
        <p:nvPicPr>
          <p:cNvPr id="121" name="Google Shape;121;p33" descr="Marker with solid fill"/>
          <p:cNvPicPr preferRelativeResize="0"/>
          <p:nvPr/>
        </p:nvPicPr>
        <p:blipFill rotWithShape="1">
          <a:blip r:embed="rId12">
            <a:alphaModFix/>
          </a:blip>
          <a:srcRect/>
          <a:stretch/>
        </p:blipFill>
        <p:spPr>
          <a:xfrm>
            <a:off x="3324401" y="1987144"/>
            <a:ext cx="313184" cy="313184"/>
          </a:xfrm>
          <a:prstGeom prst="rect">
            <a:avLst/>
          </a:prstGeom>
          <a:noFill/>
          <a:ln>
            <a:noFill/>
          </a:ln>
        </p:spPr>
      </p:pic>
      <p:sp>
        <p:nvSpPr>
          <p:cNvPr id="122" name="Google Shape;122;p33">
            <a:hlinkClick r:id="rId13"/>
          </p:cNvPr>
          <p:cNvSpPr/>
          <p:nvPr/>
        </p:nvSpPr>
        <p:spPr>
          <a:xfrm>
            <a:off x="5558949" y="5464311"/>
            <a:ext cx="1862964" cy="4529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33">
            <a:hlinkClick r:id="rId7"/>
          </p:cNvPr>
          <p:cNvSpPr/>
          <p:nvPr/>
        </p:nvSpPr>
        <p:spPr>
          <a:xfrm>
            <a:off x="358738" y="5475948"/>
            <a:ext cx="2644138" cy="420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4" name="Google Shape;124;p33">
            <a:hlinkClick r:id="rId8"/>
          </p:cNvPr>
          <p:cNvSpPr/>
          <p:nvPr/>
        </p:nvSpPr>
        <p:spPr>
          <a:xfrm>
            <a:off x="3083141" y="5480236"/>
            <a:ext cx="2271388" cy="42023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25" name="Google Shape;125;p33">
            <a:hlinkClick r:id="rId18"/>
          </p:cNvPr>
          <p:cNvPicPr preferRelativeResize="0"/>
          <p:nvPr/>
        </p:nvPicPr>
        <p:blipFill rotWithShape="1">
          <a:blip r:embed="rId19">
            <a:alphaModFix/>
          </a:blip>
          <a:srcRect l="1017" r="3424"/>
          <a:stretch/>
        </p:blipFill>
        <p:spPr>
          <a:xfrm>
            <a:off x="414963" y="4672831"/>
            <a:ext cx="1780806" cy="722140"/>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Disposition personnalisée">
  <p:cSld name="2_Disposition personnalisée">
    <p:bg>
      <p:bgPr>
        <a:solidFill>
          <a:srgbClr val="5D8298"/>
        </a:solidFill>
        <a:effectLst/>
      </p:bgPr>
    </p:bg>
    <p:spTree>
      <p:nvGrpSpPr>
        <p:cNvPr id="1" name="Shape 126"/>
        <p:cNvGrpSpPr/>
        <p:nvPr/>
      </p:nvGrpSpPr>
      <p:grpSpPr>
        <a:xfrm>
          <a:off x="0" y="0"/>
          <a:ext cx="0" cy="0"/>
          <a:chOff x="0" y="0"/>
          <a:chExt cx="0" cy="0"/>
        </a:xfrm>
      </p:grpSpPr>
      <p:sp>
        <p:nvSpPr>
          <p:cNvPr id="127" name="Google Shape;127;p34"/>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3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chemeClr val="lt1"/>
                </a:solidFill>
                <a:latin typeface="Arial"/>
                <a:ea typeface="Arial"/>
                <a:cs typeface="Arial"/>
                <a:sym typeface="Arial"/>
              </a:defRPr>
            </a:lvl1pPr>
            <a:lvl2pPr marL="0" marR="0" lvl="1" indent="0" algn="r" rtl="0">
              <a:spcBef>
                <a:spcPts val="0"/>
              </a:spcBef>
              <a:buNone/>
              <a:defRPr sz="1100">
                <a:solidFill>
                  <a:schemeClr val="lt1"/>
                </a:solidFill>
                <a:latin typeface="Arial"/>
                <a:ea typeface="Arial"/>
                <a:cs typeface="Arial"/>
                <a:sym typeface="Arial"/>
              </a:defRPr>
            </a:lvl2pPr>
            <a:lvl3pPr marL="0" marR="0" lvl="2" indent="0" algn="r" rtl="0">
              <a:spcBef>
                <a:spcPts val="0"/>
              </a:spcBef>
              <a:buNone/>
              <a:defRPr sz="1100">
                <a:solidFill>
                  <a:schemeClr val="lt1"/>
                </a:solidFill>
                <a:latin typeface="Arial"/>
                <a:ea typeface="Arial"/>
                <a:cs typeface="Arial"/>
                <a:sym typeface="Arial"/>
              </a:defRPr>
            </a:lvl3pPr>
            <a:lvl4pPr marL="0" marR="0" lvl="3" indent="0" algn="r" rtl="0">
              <a:spcBef>
                <a:spcPts val="0"/>
              </a:spcBef>
              <a:buNone/>
              <a:defRPr sz="1100">
                <a:solidFill>
                  <a:schemeClr val="lt1"/>
                </a:solidFill>
                <a:latin typeface="Arial"/>
                <a:ea typeface="Arial"/>
                <a:cs typeface="Arial"/>
                <a:sym typeface="Arial"/>
              </a:defRPr>
            </a:lvl4pPr>
            <a:lvl5pPr marL="0" marR="0" lvl="4" indent="0" algn="r" rtl="0">
              <a:spcBef>
                <a:spcPts val="0"/>
              </a:spcBef>
              <a:buNone/>
              <a:defRPr sz="1100">
                <a:solidFill>
                  <a:schemeClr val="lt1"/>
                </a:solidFill>
                <a:latin typeface="Arial"/>
                <a:ea typeface="Arial"/>
                <a:cs typeface="Arial"/>
                <a:sym typeface="Arial"/>
              </a:defRPr>
            </a:lvl5pPr>
            <a:lvl6pPr marL="0" marR="0" lvl="5" indent="0" algn="r" rtl="0">
              <a:spcBef>
                <a:spcPts val="0"/>
              </a:spcBef>
              <a:buNone/>
              <a:defRPr sz="1100">
                <a:solidFill>
                  <a:schemeClr val="lt1"/>
                </a:solidFill>
                <a:latin typeface="Arial"/>
                <a:ea typeface="Arial"/>
                <a:cs typeface="Arial"/>
                <a:sym typeface="Arial"/>
              </a:defRPr>
            </a:lvl6pPr>
            <a:lvl7pPr marL="0" marR="0" lvl="6" indent="0" algn="r" rtl="0">
              <a:spcBef>
                <a:spcPts val="0"/>
              </a:spcBef>
              <a:buNone/>
              <a:defRPr sz="1100">
                <a:solidFill>
                  <a:schemeClr val="lt1"/>
                </a:solidFill>
                <a:latin typeface="Arial"/>
                <a:ea typeface="Arial"/>
                <a:cs typeface="Arial"/>
                <a:sym typeface="Arial"/>
              </a:defRPr>
            </a:lvl7pPr>
            <a:lvl8pPr marL="0" marR="0" lvl="7" indent="0" algn="r" rtl="0">
              <a:spcBef>
                <a:spcPts val="0"/>
              </a:spcBef>
              <a:buNone/>
              <a:defRPr sz="1100">
                <a:solidFill>
                  <a:schemeClr val="lt1"/>
                </a:solidFill>
                <a:latin typeface="Arial"/>
                <a:ea typeface="Arial"/>
                <a:cs typeface="Arial"/>
                <a:sym typeface="Arial"/>
              </a:defRPr>
            </a:lvl8pPr>
            <a:lvl9pPr marL="0" marR="0" lvl="8" indent="0" algn="r" rtl="0">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7_Disposition personnalisée">
  <p:cSld name="7_Disposition personnalisée">
    <p:bg>
      <p:bgPr>
        <a:solidFill>
          <a:schemeClr val="accent1"/>
        </a:solidFill>
        <a:effectLst/>
      </p:bgPr>
    </p:bg>
    <p:spTree>
      <p:nvGrpSpPr>
        <p:cNvPr id="1" name="Shape 129"/>
        <p:cNvGrpSpPr/>
        <p:nvPr/>
      </p:nvGrpSpPr>
      <p:grpSpPr>
        <a:xfrm>
          <a:off x="0" y="0"/>
          <a:ext cx="0" cy="0"/>
          <a:chOff x="0" y="0"/>
          <a:chExt cx="0" cy="0"/>
        </a:xfrm>
      </p:grpSpPr>
      <p:sp>
        <p:nvSpPr>
          <p:cNvPr id="130" name="Google Shape;130;p35"/>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5"/>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a:solidFill>
                  <a:schemeClr val="lt1"/>
                </a:solidFill>
                <a:latin typeface="Arial"/>
                <a:ea typeface="Arial"/>
                <a:cs typeface="Arial"/>
                <a:sym typeface="Arial"/>
              </a:defRPr>
            </a:lvl1pPr>
            <a:lvl2pPr marL="0" marR="0" lvl="1" indent="0" algn="r" rtl="0">
              <a:spcBef>
                <a:spcPts val="0"/>
              </a:spcBef>
              <a:buNone/>
              <a:defRPr sz="1100">
                <a:solidFill>
                  <a:schemeClr val="lt1"/>
                </a:solidFill>
                <a:latin typeface="Arial"/>
                <a:ea typeface="Arial"/>
                <a:cs typeface="Arial"/>
                <a:sym typeface="Arial"/>
              </a:defRPr>
            </a:lvl2pPr>
            <a:lvl3pPr marL="0" marR="0" lvl="2" indent="0" algn="r" rtl="0">
              <a:spcBef>
                <a:spcPts val="0"/>
              </a:spcBef>
              <a:buNone/>
              <a:defRPr sz="1100">
                <a:solidFill>
                  <a:schemeClr val="lt1"/>
                </a:solidFill>
                <a:latin typeface="Arial"/>
                <a:ea typeface="Arial"/>
                <a:cs typeface="Arial"/>
                <a:sym typeface="Arial"/>
              </a:defRPr>
            </a:lvl3pPr>
            <a:lvl4pPr marL="0" marR="0" lvl="3" indent="0" algn="r" rtl="0">
              <a:spcBef>
                <a:spcPts val="0"/>
              </a:spcBef>
              <a:buNone/>
              <a:defRPr sz="1100">
                <a:solidFill>
                  <a:schemeClr val="lt1"/>
                </a:solidFill>
                <a:latin typeface="Arial"/>
                <a:ea typeface="Arial"/>
                <a:cs typeface="Arial"/>
                <a:sym typeface="Arial"/>
              </a:defRPr>
            </a:lvl4pPr>
            <a:lvl5pPr marL="0" marR="0" lvl="4" indent="0" algn="r" rtl="0">
              <a:spcBef>
                <a:spcPts val="0"/>
              </a:spcBef>
              <a:buNone/>
              <a:defRPr sz="1100">
                <a:solidFill>
                  <a:schemeClr val="lt1"/>
                </a:solidFill>
                <a:latin typeface="Arial"/>
                <a:ea typeface="Arial"/>
                <a:cs typeface="Arial"/>
                <a:sym typeface="Arial"/>
              </a:defRPr>
            </a:lvl5pPr>
            <a:lvl6pPr marL="0" marR="0" lvl="5" indent="0" algn="r" rtl="0">
              <a:spcBef>
                <a:spcPts val="0"/>
              </a:spcBef>
              <a:buNone/>
              <a:defRPr sz="1100">
                <a:solidFill>
                  <a:schemeClr val="lt1"/>
                </a:solidFill>
                <a:latin typeface="Arial"/>
                <a:ea typeface="Arial"/>
                <a:cs typeface="Arial"/>
                <a:sym typeface="Arial"/>
              </a:defRPr>
            </a:lvl6pPr>
            <a:lvl7pPr marL="0" marR="0" lvl="6" indent="0" algn="r" rtl="0">
              <a:spcBef>
                <a:spcPts val="0"/>
              </a:spcBef>
              <a:buNone/>
              <a:defRPr sz="1100">
                <a:solidFill>
                  <a:schemeClr val="lt1"/>
                </a:solidFill>
                <a:latin typeface="Arial"/>
                <a:ea typeface="Arial"/>
                <a:cs typeface="Arial"/>
                <a:sym typeface="Arial"/>
              </a:defRPr>
            </a:lvl7pPr>
            <a:lvl8pPr marL="0" marR="0" lvl="7" indent="0" algn="r" rtl="0">
              <a:spcBef>
                <a:spcPts val="0"/>
              </a:spcBef>
              <a:buNone/>
              <a:defRPr sz="1100">
                <a:solidFill>
                  <a:schemeClr val="lt1"/>
                </a:solidFill>
                <a:latin typeface="Arial"/>
                <a:ea typeface="Arial"/>
                <a:cs typeface="Arial"/>
                <a:sym typeface="Arial"/>
              </a:defRPr>
            </a:lvl8pPr>
            <a:lvl9pPr marL="0" marR="0" lvl="8" indent="0" algn="r" rtl="0">
              <a:spcBef>
                <a:spcPts val="0"/>
              </a:spcBef>
              <a:buNone/>
              <a:defRPr sz="11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6"/>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Clr>
                <a:srgbClr val="5D8298"/>
              </a:buClr>
              <a:buSzPts val="2800"/>
              <a:buFont typeface="Arial"/>
              <a:buNone/>
              <a:defRPr sz="2800" b="1" i="0" u="none" strike="noStrike" cap="none">
                <a:solidFill>
                  <a:srgbClr val="5D829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619200" y="1425600"/>
            <a:ext cx="10963200" cy="4525200"/>
          </a:xfrm>
          <a:prstGeom prst="rect">
            <a:avLst/>
          </a:prstGeom>
          <a:noFill/>
          <a:ln>
            <a:noFill/>
          </a:ln>
        </p:spPr>
        <p:txBody>
          <a:bodyPr spcFirstLastPara="1" wrap="square" lIns="0" tIns="0" rIns="0" bIns="0" anchor="t" anchorCtr="0">
            <a:normAutofit/>
          </a:bodyPr>
          <a:lstStyle>
            <a:lvl1pPr marL="457200" marR="0" lvl="0" indent="-355600" algn="l" rtl="0">
              <a:spcBef>
                <a:spcPts val="1200"/>
              </a:spcBef>
              <a:spcAft>
                <a:spcPts val="0"/>
              </a:spcAft>
              <a:buClr>
                <a:schemeClr val="accent2"/>
              </a:buClr>
              <a:buSzPts val="2000"/>
              <a:buFont typeface="Arial"/>
              <a:buChar char="•"/>
              <a:defRPr sz="2000" b="0" i="0" u="none" strike="noStrike" cap="none">
                <a:solidFill>
                  <a:srgbClr val="5D8298"/>
                </a:solidFill>
                <a:latin typeface="Arial"/>
                <a:ea typeface="Arial"/>
                <a:cs typeface="Arial"/>
                <a:sym typeface="Arial"/>
              </a:defRPr>
            </a:lvl1pPr>
            <a:lvl2pPr marL="914400" marR="0" lvl="1" indent="-342900" algn="l" rtl="0">
              <a:spcBef>
                <a:spcPts val="400"/>
              </a:spcBef>
              <a:spcAft>
                <a:spcPts val="0"/>
              </a:spcAft>
              <a:buClr>
                <a:schemeClr val="accent2"/>
              </a:buClr>
              <a:buSzPts val="1800"/>
              <a:buFont typeface="Merriweather Sans"/>
              <a:buChar char="–"/>
              <a:defRPr sz="1800" b="0" i="0" u="none" strike="noStrike" cap="none">
                <a:solidFill>
                  <a:srgbClr val="5D8298"/>
                </a:solidFill>
                <a:latin typeface="Arial"/>
                <a:ea typeface="Arial"/>
                <a:cs typeface="Arial"/>
                <a:sym typeface="Arial"/>
              </a:defRPr>
            </a:lvl2pPr>
            <a:lvl3pPr marL="1371600" marR="0" lvl="2" indent="-330200" algn="l" rtl="0">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3pPr>
            <a:lvl4pPr marL="1828800" marR="0" lvl="3" indent="-330200" algn="l" rtl="0">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4pPr>
            <a:lvl5pPr marL="2286000" marR="0" lvl="4" indent="-330200" algn="l" rtl="0">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26"/>
          <p:cNvPicPr preferRelativeResize="0"/>
          <p:nvPr/>
        </p:nvPicPr>
        <p:blipFill rotWithShape="1">
          <a:blip r:embed="rId18">
            <a:alphaModFix amt="36000"/>
          </a:blip>
          <a:srcRect/>
          <a:stretch/>
        </p:blipFill>
        <p:spPr>
          <a:xfrm rot="9573297">
            <a:off x="10198888" y="1234248"/>
            <a:ext cx="6445249" cy="77708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erck.com/product/usa/pi_circulars/w/welireg/welireg_pi.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0"/>
          <p:cNvSpPr txBox="1">
            <a:spLocks noGrp="1"/>
          </p:cNvSpPr>
          <p:nvPr>
            <p:ph type="body" idx="1"/>
          </p:nvPr>
        </p:nvSpPr>
        <p:spPr>
          <a:xfrm>
            <a:off x="620713" y="1053335"/>
            <a:ext cx="10963275" cy="4525963"/>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1600"/>
              <a:buChar char="•"/>
            </a:pPr>
            <a:r>
              <a:rPr lang="en-GB" sz="1600"/>
              <a:t>Median follow up at: IA1 18.4 mo (range 9.4–31.7), IA2 25.7 mo (range 16.8–39.1) </a:t>
            </a:r>
            <a:endParaRPr/>
          </a:p>
          <a:p>
            <a:pPr marL="357188" lvl="0" indent="-357188" algn="l" rtl="0">
              <a:spcBef>
                <a:spcPts val="1200"/>
              </a:spcBef>
              <a:spcAft>
                <a:spcPts val="0"/>
              </a:spcAft>
              <a:buClr>
                <a:schemeClr val="accent1"/>
              </a:buClr>
              <a:buSzPts val="1600"/>
              <a:buChar char="•"/>
            </a:pPr>
            <a:r>
              <a:rPr lang="en-GB" sz="1600"/>
              <a:t>Complete responses occurred in 13 (3.5%) vs 0 pts with belzutifan vs everolimus. More pts remained progression‑free with belzutifan vs everolimus at 12 mo (PFS rate 33.7% vs 17.6%) and 18 mo (22.5% vs 9.0%) </a:t>
            </a:r>
            <a:endParaRPr/>
          </a:p>
        </p:txBody>
      </p:sp>
      <p:sp>
        <p:nvSpPr>
          <p:cNvPr id="301" name="Google Shape;301;p10"/>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LITESPARK-005: RESULTS </a:t>
            </a:r>
            <a:endParaRPr/>
          </a:p>
        </p:txBody>
      </p:sp>
      <p:sp>
        <p:nvSpPr>
          <p:cNvPr id="302" name="Google Shape;302;p10"/>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200"/>
              <a:buNone/>
            </a:pPr>
            <a:r>
              <a:rPr lang="en-GB">
                <a:solidFill>
                  <a:schemeClr val="dk2"/>
                </a:solidFill>
              </a:rPr>
              <a:t>AE, adverse event; CI, confidence interval; HR, hazard ratio; IA, interim analysis; mo, months; ORR, overall response rate; OS, overall survival; </a:t>
            </a:r>
            <a:br>
              <a:rPr lang="en-GB">
                <a:solidFill>
                  <a:schemeClr val="dk2"/>
                </a:solidFill>
              </a:rPr>
            </a:br>
            <a:r>
              <a:rPr lang="en-GB">
                <a:solidFill>
                  <a:schemeClr val="dk2"/>
                </a:solidFill>
              </a:rPr>
              <a:t>PFS, progression-free survival; pts, patients; TRAE, treatment-related adverse events</a:t>
            </a:r>
            <a:endParaRPr/>
          </a:p>
          <a:p>
            <a:pPr marL="0" lvl="0" indent="0" algn="l" rtl="0">
              <a:spcBef>
                <a:spcPts val="300"/>
              </a:spcBef>
              <a:spcAft>
                <a:spcPts val="0"/>
              </a:spcAft>
              <a:buSzPts val="1200"/>
              <a:buNone/>
            </a:pPr>
            <a:r>
              <a:rPr lang="en-GB"/>
              <a:t>Albiges L, et al. ESMO 2023. Abstract #LBA88 (oral presentation); </a:t>
            </a:r>
            <a:r>
              <a:rPr lang="en-GB">
                <a:solidFill>
                  <a:schemeClr val="dk2"/>
                </a:solidFill>
              </a:rPr>
              <a:t>Albiges L, et al. </a:t>
            </a:r>
            <a:r>
              <a:rPr lang="en-GB" b="0">
                <a:solidFill>
                  <a:schemeClr val="dk2"/>
                </a:solidFill>
              </a:rPr>
              <a:t>Annals of Oncology 2023; Vol</a:t>
            </a:r>
            <a:r>
              <a:rPr lang="en-GB" b="0" i="0">
                <a:solidFill>
                  <a:schemeClr val="dk2"/>
                </a:solidFill>
              </a:rPr>
              <a:t>. 34: Supplement S1329–S1330</a:t>
            </a:r>
            <a:endParaRPr/>
          </a:p>
        </p:txBody>
      </p:sp>
      <p:sp>
        <p:nvSpPr>
          <p:cNvPr id="303" name="Google Shape;303;p10"/>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graphicFrame>
        <p:nvGraphicFramePr>
          <p:cNvPr id="304" name="Google Shape;304;p10"/>
          <p:cNvGraphicFramePr/>
          <p:nvPr/>
        </p:nvGraphicFramePr>
        <p:xfrm>
          <a:off x="1520587" y="2053952"/>
          <a:ext cx="3000000" cy="3000000"/>
        </p:xfrm>
        <a:graphic>
          <a:graphicData uri="http://schemas.openxmlformats.org/drawingml/2006/table">
            <a:tbl>
              <a:tblPr firstRow="1" bandRow="1">
                <a:noFill/>
                <a:tableStyleId>{CA28F5E4-2499-4328-BE6E-1D3E121D88F8}</a:tableStyleId>
              </a:tblPr>
              <a:tblGrid>
                <a:gridCol w="1684975">
                  <a:extLst>
                    <a:ext uri="{9D8B030D-6E8A-4147-A177-3AD203B41FA5}">
                      <a16:colId xmlns:a16="http://schemas.microsoft.com/office/drawing/2014/main" val="20000"/>
                    </a:ext>
                  </a:extLst>
                </a:gridCol>
                <a:gridCol w="1684975">
                  <a:extLst>
                    <a:ext uri="{9D8B030D-6E8A-4147-A177-3AD203B41FA5}">
                      <a16:colId xmlns:a16="http://schemas.microsoft.com/office/drawing/2014/main" val="20001"/>
                    </a:ext>
                  </a:extLst>
                </a:gridCol>
                <a:gridCol w="1684975">
                  <a:extLst>
                    <a:ext uri="{9D8B030D-6E8A-4147-A177-3AD203B41FA5}">
                      <a16:colId xmlns:a16="http://schemas.microsoft.com/office/drawing/2014/main" val="20002"/>
                    </a:ext>
                  </a:extLst>
                </a:gridCol>
                <a:gridCol w="1684975">
                  <a:extLst>
                    <a:ext uri="{9D8B030D-6E8A-4147-A177-3AD203B41FA5}">
                      <a16:colId xmlns:a16="http://schemas.microsoft.com/office/drawing/2014/main" val="20003"/>
                    </a:ext>
                  </a:extLst>
                </a:gridCol>
                <a:gridCol w="1684975">
                  <a:extLst>
                    <a:ext uri="{9D8B030D-6E8A-4147-A177-3AD203B41FA5}">
                      <a16:colId xmlns:a16="http://schemas.microsoft.com/office/drawing/2014/main" val="20004"/>
                    </a:ext>
                  </a:extLst>
                </a:gridCol>
              </a:tblGrid>
              <a:tr h="1524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lnB w="12700" cap="flat" cmpd="sng">
                      <a:solidFill>
                        <a:schemeClr val="lt1"/>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GB" sz="1200" b="1">
                          <a:latin typeface="Arial"/>
                          <a:ea typeface="Arial"/>
                          <a:cs typeface="Arial"/>
                          <a:sym typeface="Arial"/>
                        </a:rPr>
                        <a:t>IA1</a:t>
                      </a:r>
                      <a:endParaRPr/>
                    </a:p>
                  </a:txBody>
                  <a:tcPr marL="91450" marR="91450" marT="45725" marB="45725" anchor="ctr">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200" b="1">
                          <a:latin typeface="Arial"/>
                          <a:ea typeface="Arial"/>
                          <a:cs typeface="Arial"/>
                          <a:sym typeface="Arial"/>
                        </a:rPr>
                        <a:t>IA2</a:t>
                      </a:r>
                      <a:endParaRPr/>
                    </a:p>
                  </a:txBody>
                  <a:tcPr marL="91450" marR="91450" marT="45725" marB="45725">
                    <a:lnB w="12700" cap="flat" cmpd="sng">
                      <a:solidFill>
                        <a:schemeClr val="l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52400">
                <a:tc>
                  <a:txBody>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a:txBody>
                  <a:tcPr marL="91450" marR="91450" marT="45725" marB="45725" anchor="ct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GB" sz="1200" b="1">
                          <a:solidFill>
                            <a:schemeClr val="lt1"/>
                          </a:solidFill>
                          <a:latin typeface="Arial"/>
                          <a:ea typeface="Arial"/>
                          <a:cs typeface="Arial"/>
                          <a:sym typeface="Arial"/>
                        </a:rPr>
                        <a:t>Belzutifan (n=374)</a:t>
                      </a:r>
                      <a:endParaRPr/>
                    </a:p>
                  </a:txBody>
                  <a:tcPr marL="91450" marR="91450" marT="45725" marB="45725" anchor="ct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GB" sz="1200" b="1">
                          <a:solidFill>
                            <a:schemeClr val="lt1"/>
                          </a:solidFill>
                          <a:latin typeface="Arial"/>
                          <a:ea typeface="Arial"/>
                          <a:cs typeface="Arial"/>
                          <a:sym typeface="Arial"/>
                        </a:rPr>
                        <a:t>Everolimus (n=372)</a:t>
                      </a:r>
                      <a:endParaRPr/>
                    </a:p>
                  </a:txBody>
                  <a:tcPr marL="91450" marR="91450" marT="45725" marB="45725" anchor="ct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GB" sz="1200" b="1">
                          <a:solidFill>
                            <a:schemeClr val="lt1"/>
                          </a:solidFill>
                          <a:latin typeface="Arial"/>
                          <a:ea typeface="Arial"/>
                          <a:cs typeface="Arial"/>
                          <a:sym typeface="Arial"/>
                        </a:rPr>
                        <a:t>Belzutifan (n=374)</a:t>
                      </a:r>
                      <a:endParaRPr/>
                    </a:p>
                  </a:txBody>
                  <a:tcPr marL="91450" marR="91450" marT="45725" marB="45725" anchor="ct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GB" sz="1200" b="1">
                          <a:solidFill>
                            <a:schemeClr val="lt1"/>
                          </a:solidFill>
                          <a:latin typeface="Arial"/>
                          <a:ea typeface="Arial"/>
                          <a:cs typeface="Arial"/>
                          <a:sym typeface="Arial"/>
                        </a:rPr>
                        <a:t>Everolimus (n=372)</a:t>
                      </a:r>
                      <a:endParaRPr/>
                    </a:p>
                  </a:txBody>
                  <a:tcPr marL="91450" marR="91450" marT="45725" marB="45725" anchor="ct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152400">
                <a:tc>
                  <a:txBody>
                    <a:bodyPr/>
                    <a:lstStyle/>
                    <a:p>
                      <a:pPr marL="0" marR="0" lvl="0" indent="0" algn="l" rtl="0">
                        <a:spcBef>
                          <a:spcPts val="0"/>
                        </a:spcBef>
                        <a:spcAft>
                          <a:spcPts val="0"/>
                        </a:spcAft>
                        <a:buNone/>
                      </a:pPr>
                      <a:r>
                        <a:rPr lang="en-GB" sz="1200">
                          <a:latin typeface="Arial"/>
                          <a:ea typeface="Arial"/>
                          <a:cs typeface="Arial"/>
                          <a:sym typeface="Arial"/>
                        </a:rPr>
                        <a:t>Median PFS, mo</a:t>
                      </a:r>
                      <a:endParaRPr/>
                    </a:p>
                  </a:txBody>
                  <a:tcPr marL="91450" marR="91450" marT="45725" marB="45725" anchor="ctr">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1200">
                          <a:latin typeface="Arial"/>
                          <a:ea typeface="Arial"/>
                          <a:cs typeface="Arial"/>
                          <a:sym typeface="Arial"/>
                        </a:rPr>
                        <a:t>5.6</a:t>
                      </a:r>
                      <a:endParaRPr/>
                    </a:p>
                  </a:txBody>
                  <a:tcPr marL="91450" marR="91450" marT="45725" marB="45725" anchor="ctr">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1200">
                          <a:latin typeface="Arial"/>
                          <a:ea typeface="Arial"/>
                          <a:cs typeface="Arial"/>
                          <a:sym typeface="Arial"/>
                        </a:rPr>
                        <a:t>5.6</a:t>
                      </a:r>
                      <a:endParaRPr/>
                    </a:p>
                  </a:txBody>
                  <a:tcPr marL="91450" marR="91450" marT="45725" marB="45725" anchor="ctr">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1200">
                          <a:latin typeface="Arial"/>
                          <a:ea typeface="Arial"/>
                          <a:cs typeface="Arial"/>
                          <a:sym typeface="Arial"/>
                        </a:rPr>
                        <a:t>5.6</a:t>
                      </a:r>
                      <a:endParaRPr/>
                    </a:p>
                  </a:txBody>
                  <a:tcPr marL="91450" marR="91450" marT="45725" marB="45725" anchor="ctr">
                    <a:lnT w="381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1200">
                          <a:latin typeface="Arial"/>
                          <a:ea typeface="Arial"/>
                          <a:cs typeface="Arial"/>
                          <a:sym typeface="Arial"/>
                        </a:rPr>
                        <a:t>5.6</a:t>
                      </a:r>
                      <a:endParaRPr/>
                    </a:p>
                  </a:txBody>
                  <a:tcPr marL="91450" marR="91450" marT="45725" marB="45725" anchor="ctr">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152400">
                <a:tc>
                  <a:txBody>
                    <a:bodyPr/>
                    <a:lstStyle/>
                    <a:p>
                      <a:pPr marL="0" marR="0" lvl="0" indent="0" algn="l" rtl="0">
                        <a:spcBef>
                          <a:spcPts val="0"/>
                        </a:spcBef>
                        <a:spcAft>
                          <a:spcPts val="0"/>
                        </a:spcAft>
                        <a:buNone/>
                      </a:pPr>
                      <a:r>
                        <a:rPr lang="en-GB" sz="1200">
                          <a:latin typeface="Arial"/>
                          <a:ea typeface="Arial"/>
                          <a:cs typeface="Arial"/>
                          <a:sym typeface="Arial"/>
                        </a:rPr>
                        <a:t>HR (95% CI)</a:t>
                      </a:r>
                      <a:endParaRPr/>
                    </a:p>
                  </a:txBody>
                  <a:tcPr marL="91450" marR="91450" marT="45725" marB="45725" anchor="ctr"/>
                </a:tc>
                <a:tc gridSpan="2">
                  <a:txBody>
                    <a:bodyPr/>
                    <a:lstStyle/>
                    <a:p>
                      <a:pPr marL="0" marR="0" lvl="0" indent="0" algn="ctr" rtl="0">
                        <a:spcBef>
                          <a:spcPts val="0"/>
                        </a:spcBef>
                        <a:spcAft>
                          <a:spcPts val="0"/>
                        </a:spcAft>
                        <a:buNone/>
                      </a:pPr>
                      <a:r>
                        <a:rPr lang="en-GB" sz="1200">
                          <a:latin typeface="Arial"/>
                          <a:ea typeface="Arial"/>
                          <a:cs typeface="Arial"/>
                          <a:sym typeface="Arial"/>
                        </a:rPr>
                        <a:t>0.75 (0.63–0.90)</a:t>
                      </a:r>
                      <a:endParaRPr/>
                    </a:p>
                  </a:txBody>
                  <a:tcPr marL="91450" marR="91450" marT="45725" marB="45725" anchor="ctr"/>
                </a:tc>
                <a:tc hMerge="1">
                  <a:txBody>
                    <a:bodyPr/>
                    <a:lstStyle/>
                    <a:p>
                      <a:endParaRPr lang="en-US"/>
                    </a:p>
                  </a:txBody>
                  <a:tcPr/>
                </a:tc>
                <a:tc gridSpan="2">
                  <a:txBody>
                    <a:bodyPr/>
                    <a:lstStyle/>
                    <a:p>
                      <a:pPr marL="0" marR="0" lvl="0" indent="0" algn="ctr" rtl="0">
                        <a:spcBef>
                          <a:spcPts val="0"/>
                        </a:spcBef>
                        <a:spcAft>
                          <a:spcPts val="0"/>
                        </a:spcAft>
                        <a:buNone/>
                      </a:pPr>
                      <a:r>
                        <a:rPr lang="en-GB" sz="1200">
                          <a:latin typeface="Arial"/>
                          <a:ea typeface="Arial"/>
                          <a:cs typeface="Arial"/>
                          <a:sym typeface="Arial"/>
                        </a:rPr>
                        <a:t>0.74 (0.63–0.88)</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3"/>
                  </a:ext>
                </a:extLst>
              </a:tr>
              <a:tr h="152400">
                <a:tc>
                  <a:txBody>
                    <a:bodyPr/>
                    <a:lstStyle/>
                    <a:p>
                      <a:pPr marL="0" marR="0" lvl="0" indent="0" algn="l" rtl="0">
                        <a:spcBef>
                          <a:spcPts val="0"/>
                        </a:spcBef>
                        <a:spcAft>
                          <a:spcPts val="0"/>
                        </a:spcAft>
                        <a:buNone/>
                      </a:pPr>
                      <a:r>
                        <a:rPr lang="en-GB" sz="1200">
                          <a:latin typeface="Arial"/>
                          <a:ea typeface="Arial"/>
                          <a:cs typeface="Arial"/>
                          <a:sym typeface="Arial"/>
                        </a:rPr>
                        <a:t>p value</a:t>
                      </a:r>
                      <a:endParaRPr/>
                    </a:p>
                  </a:txBody>
                  <a:tcPr marL="91450" marR="91450" marT="45725" marB="45725" anchor="ctr"/>
                </a:tc>
                <a:tc gridSpan="2">
                  <a:txBody>
                    <a:bodyPr/>
                    <a:lstStyle/>
                    <a:p>
                      <a:pPr marL="0" marR="0" lvl="0" indent="0" algn="ctr" rtl="0">
                        <a:spcBef>
                          <a:spcPts val="0"/>
                        </a:spcBef>
                        <a:spcAft>
                          <a:spcPts val="0"/>
                        </a:spcAft>
                        <a:buNone/>
                      </a:pPr>
                      <a:r>
                        <a:rPr lang="en-GB" sz="1200">
                          <a:latin typeface="Arial"/>
                          <a:ea typeface="Arial"/>
                          <a:cs typeface="Arial"/>
                          <a:sym typeface="Arial"/>
                        </a:rPr>
                        <a:t>&lt;0.001*</a:t>
                      </a:r>
                      <a:endParaRPr/>
                    </a:p>
                  </a:txBody>
                  <a:tcPr marL="91450" marR="91450" marT="45725" marB="45725" anchor="ctr"/>
                </a:tc>
                <a:tc hMerge="1">
                  <a:txBody>
                    <a:bodyPr/>
                    <a:lstStyle/>
                    <a:p>
                      <a:endParaRPr lang="en-US"/>
                    </a:p>
                  </a:txBody>
                  <a:tcPr/>
                </a:tc>
                <a:tc gridSpan="2">
                  <a:txBody>
                    <a:bodyPr/>
                    <a:lstStyle/>
                    <a:p>
                      <a:pPr marL="0" marR="0" lvl="0" indent="0" algn="ctr" rtl="0">
                        <a:spcBef>
                          <a:spcPts val="0"/>
                        </a:spcBef>
                        <a:spcAft>
                          <a:spcPts val="0"/>
                        </a:spcAft>
                        <a:buNone/>
                      </a:pPr>
                      <a:r>
                        <a:rPr lang="en-GB" sz="1200">
                          <a:latin typeface="Arial"/>
                          <a:ea typeface="Arial"/>
                          <a:cs typeface="Arial"/>
                          <a:sym typeface="Arial"/>
                        </a:rPr>
                        <a:t>Not applicable</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4"/>
                  </a:ext>
                </a:extLst>
              </a:tr>
              <a:tr h="152400">
                <a:tc>
                  <a:txBody>
                    <a:bodyPr/>
                    <a:lstStyle/>
                    <a:p>
                      <a:pPr marL="0" marR="0" lvl="0" indent="0" algn="l" rtl="0">
                        <a:spcBef>
                          <a:spcPts val="0"/>
                        </a:spcBef>
                        <a:spcAft>
                          <a:spcPts val="0"/>
                        </a:spcAft>
                        <a:buNone/>
                      </a:pPr>
                      <a:r>
                        <a:rPr lang="en-GB" sz="1200">
                          <a:latin typeface="Arial"/>
                          <a:ea typeface="Arial"/>
                          <a:cs typeface="Arial"/>
                          <a:sym typeface="Arial"/>
                        </a:rPr>
                        <a:t>Median OS, mo</a:t>
                      </a:r>
                      <a:endParaRPr/>
                    </a:p>
                  </a:txBody>
                  <a:tcPr marL="91450" marR="91450" marT="45725" marB="45725" anchor="ctr"/>
                </a:tc>
                <a:tc>
                  <a:txBody>
                    <a:bodyPr/>
                    <a:lstStyle/>
                    <a:p>
                      <a:pPr marL="0" marR="0" lvl="0" indent="0" algn="ctr" rtl="0">
                        <a:spcBef>
                          <a:spcPts val="0"/>
                        </a:spcBef>
                        <a:spcAft>
                          <a:spcPts val="0"/>
                        </a:spcAft>
                        <a:buNone/>
                      </a:pPr>
                      <a:r>
                        <a:rPr lang="en-GB" sz="1200">
                          <a:latin typeface="Arial"/>
                          <a:ea typeface="Arial"/>
                          <a:cs typeface="Arial"/>
                          <a:sym typeface="Arial"/>
                        </a:rPr>
                        <a:t>21.0</a:t>
                      </a:r>
                      <a:endParaRPr/>
                    </a:p>
                  </a:txBody>
                  <a:tcPr marL="91450" marR="91450" marT="45725" marB="45725" anchor="ctr"/>
                </a:tc>
                <a:tc>
                  <a:txBody>
                    <a:bodyPr/>
                    <a:lstStyle/>
                    <a:p>
                      <a:pPr marL="0" marR="0" lvl="0" indent="0" algn="ctr" rtl="0">
                        <a:spcBef>
                          <a:spcPts val="0"/>
                        </a:spcBef>
                        <a:spcAft>
                          <a:spcPts val="0"/>
                        </a:spcAft>
                        <a:buNone/>
                      </a:pPr>
                      <a:r>
                        <a:rPr lang="en-GB" sz="1200">
                          <a:latin typeface="Arial"/>
                          <a:ea typeface="Arial"/>
                          <a:cs typeface="Arial"/>
                          <a:sym typeface="Arial"/>
                        </a:rPr>
                        <a:t>17.2</a:t>
                      </a:r>
                      <a:endParaRPr/>
                    </a:p>
                  </a:txBody>
                  <a:tcPr marL="91450" marR="91450" marT="45725" marB="45725" anchor="ctr"/>
                </a:tc>
                <a:tc>
                  <a:txBody>
                    <a:bodyPr/>
                    <a:lstStyle/>
                    <a:p>
                      <a:pPr marL="0" marR="0" lvl="0" indent="0" algn="ctr" rtl="0">
                        <a:spcBef>
                          <a:spcPts val="0"/>
                        </a:spcBef>
                        <a:spcAft>
                          <a:spcPts val="0"/>
                        </a:spcAft>
                        <a:buNone/>
                      </a:pPr>
                      <a:r>
                        <a:rPr lang="en-GB" sz="1200">
                          <a:latin typeface="Arial"/>
                          <a:ea typeface="Arial"/>
                          <a:cs typeface="Arial"/>
                          <a:sym typeface="Arial"/>
                        </a:rPr>
                        <a:t>21.4</a:t>
                      </a:r>
                      <a:endParaRPr/>
                    </a:p>
                  </a:txBody>
                  <a:tcPr marL="91450" marR="91450" marT="45725" marB="45725" anchor="ctr"/>
                </a:tc>
                <a:tc>
                  <a:txBody>
                    <a:bodyPr/>
                    <a:lstStyle/>
                    <a:p>
                      <a:pPr marL="0" marR="0" lvl="0" indent="0" algn="ctr" rtl="0">
                        <a:spcBef>
                          <a:spcPts val="0"/>
                        </a:spcBef>
                        <a:spcAft>
                          <a:spcPts val="0"/>
                        </a:spcAft>
                        <a:buNone/>
                      </a:pPr>
                      <a:r>
                        <a:rPr lang="en-GB" sz="1200">
                          <a:latin typeface="Arial"/>
                          <a:ea typeface="Arial"/>
                          <a:cs typeface="Arial"/>
                          <a:sym typeface="Arial"/>
                        </a:rPr>
                        <a:t>18.1</a:t>
                      </a:r>
                      <a:endParaRPr/>
                    </a:p>
                  </a:txBody>
                  <a:tcPr marL="91450" marR="91450" marT="45725" marB="45725" anchor="ctr"/>
                </a:tc>
                <a:extLst>
                  <a:ext uri="{0D108BD9-81ED-4DB2-BD59-A6C34878D82A}">
                    <a16:rowId xmlns:a16="http://schemas.microsoft.com/office/drawing/2014/main" val="10005"/>
                  </a:ext>
                </a:extLst>
              </a:tr>
              <a:tr h="152400">
                <a:tc>
                  <a:txBody>
                    <a:bodyPr/>
                    <a:lstStyle/>
                    <a:p>
                      <a:pPr marL="0" marR="0" lvl="0" indent="0" algn="l" rtl="0">
                        <a:spcBef>
                          <a:spcPts val="0"/>
                        </a:spcBef>
                        <a:spcAft>
                          <a:spcPts val="0"/>
                        </a:spcAft>
                        <a:buNone/>
                      </a:pPr>
                      <a:r>
                        <a:rPr lang="en-GB" sz="1200">
                          <a:latin typeface="Arial"/>
                          <a:ea typeface="Arial"/>
                          <a:cs typeface="Arial"/>
                          <a:sym typeface="Arial"/>
                        </a:rPr>
                        <a:t>HR (95% CI)</a:t>
                      </a:r>
                      <a:endParaRPr/>
                    </a:p>
                  </a:txBody>
                  <a:tcPr marL="91450" marR="91450" marT="45725" marB="45725" anchor="ctr"/>
                </a:tc>
                <a:tc gridSpan="2">
                  <a:txBody>
                    <a:bodyPr/>
                    <a:lstStyle/>
                    <a:p>
                      <a:pPr marL="0" marR="0" lvl="0" indent="0" algn="ctr" rtl="0">
                        <a:spcBef>
                          <a:spcPts val="0"/>
                        </a:spcBef>
                        <a:spcAft>
                          <a:spcPts val="0"/>
                        </a:spcAft>
                        <a:buNone/>
                      </a:pPr>
                      <a:r>
                        <a:rPr lang="en-GB" sz="1200">
                          <a:latin typeface="Arial"/>
                          <a:ea typeface="Arial"/>
                          <a:cs typeface="Arial"/>
                          <a:sym typeface="Arial"/>
                        </a:rPr>
                        <a:t>0.87 (0.71–1.07)</a:t>
                      </a:r>
                      <a:endParaRPr/>
                    </a:p>
                  </a:txBody>
                  <a:tcPr marL="91450" marR="91450" marT="45725" marB="45725" anchor="ctr"/>
                </a:tc>
                <a:tc hMerge="1">
                  <a:txBody>
                    <a:bodyPr/>
                    <a:lstStyle/>
                    <a:p>
                      <a:endParaRPr lang="en-US"/>
                    </a:p>
                  </a:txBody>
                  <a:tcPr/>
                </a:tc>
                <a:tc gridSpan="2">
                  <a:txBody>
                    <a:bodyPr/>
                    <a:lstStyle/>
                    <a:p>
                      <a:pPr marL="0" marR="0" lvl="0" indent="0" algn="ctr" rtl="0">
                        <a:spcBef>
                          <a:spcPts val="0"/>
                        </a:spcBef>
                        <a:spcAft>
                          <a:spcPts val="0"/>
                        </a:spcAft>
                        <a:buNone/>
                      </a:pPr>
                      <a:r>
                        <a:rPr lang="en-GB" sz="1200">
                          <a:latin typeface="Arial"/>
                          <a:ea typeface="Arial"/>
                          <a:cs typeface="Arial"/>
                          <a:sym typeface="Arial"/>
                        </a:rPr>
                        <a:t>0.88 (0.73–1.07)</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6"/>
                  </a:ext>
                </a:extLst>
              </a:tr>
              <a:tr h="152400">
                <a:tc>
                  <a:txBody>
                    <a:bodyPr/>
                    <a:lstStyle/>
                    <a:p>
                      <a:pPr marL="0" marR="0" lvl="0" indent="0" algn="l" rtl="0">
                        <a:spcBef>
                          <a:spcPts val="0"/>
                        </a:spcBef>
                        <a:spcAft>
                          <a:spcPts val="0"/>
                        </a:spcAft>
                        <a:buNone/>
                      </a:pPr>
                      <a:r>
                        <a:rPr lang="en-GB" sz="1200">
                          <a:latin typeface="Arial"/>
                          <a:ea typeface="Arial"/>
                          <a:cs typeface="Arial"/>
                          <a:sym typeface="Arial"/>
                        </a:rPr>
                        <a:t>p value</a:t>
                      </a:r>
                      <a:endParaRPr/>
                    </a:p>
                  </a:txBody>
                  <a:tcPr marL="91450" marR="91450" marT="45725" marB="45725" anchor="ctr"/>
                </a:tc>
                <a:tc gridSpan="2">
                  <a:txBody>
                    <a:bodyPr/>
                    <a:lstStyle/>
                    <a:p>
                      <a:pPr marL="0" marR="0" lvl="0" indent="0" algn="ctr" rtl="0">
                        <a:spcBef>
                          <a:spcPts val="0"/>
                        </a:spcBef>
                        <a:spcAft>
                          <a:spcPts val="0"/>
                        </a:spcAft>
                        <a:buNone/>
                      </a:pPr>
                      <a:r>
                        <a:rPr lang="en-GB" sz="1200">
                          <a:latin typeface="Arial"/>
                          <a:ea typeface="Arial"/>
                          <a:cs typeface="Arial"/>
                          <a:sym typeface="Arial"/>
                        </a:rPr>
                        <a:t>0.09583</a:t>
                      </a:r>
                      <a:endParaRPr/>
                    </a:p>
                  </a:txBody>
                  <a:tcPr marL="91450" marR="91450" marT="45725" marB="45725" anchor="ctr"/>
                </a:tc>
                <a:tc hMerge="1">
                  <a:txBody>
                    <a:bodyPr/>
                    <a:lstStyle/>
                    <a:p>
                      <a:endParaRPr lang="en-US"/>
                    </a:p>
                  </a:txBody>
                  <a:tcPr/>
                </a:tc>
                <a:tc gridSpan="2">
                  <a:txBody>
                    <a:bodyPr/>
                    <a:lstStyle/>
                    <a:p>
                      <a:pPr marL="0" marR="0" lvl="0" indent="0" algn="ctr" rtl="0">
                        <a:spcBef>
                          <a:spcPts val="0"/>
                        </a:spcBef>
                        <a:spcAft>
                          <a:spcPts val="0"/>
                        </a:spcAft>
                        <a:buNone/>
                      </a:pPr>
                      <a:r>
                        <a:rPr lang="en-GB" sz="1200">
                          <a:latin typeface="Arial"/>
                          <a:ea typeface="Arial"/>
                          <a:cs typeface="Arial"/>
                          <a:sym typeface="Arial"/>
                        </a:rPr>
                        <a:t>0.09941</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7"/>
                  </a:ext>
                </a:extLst>
              </a:tr>
              <a:tr h="152400">
                <a:tc>
                  <a:txBody>
                    <a:bodyPr/>
                    <a:lstStyle/>
                    <a:p>
                      <a:pPr marL="0" marR="0" lvl="0" indent="0" algn="l" rtl="0">
                        <a:spcBef>
                          <a:spcPts val="0"/>
                        </a:spcBef>
                        <a:spcAft>
                          <a:spcPts val="0"/>
                        </a:spcAft>
                        <a:buNone/>
                      </a:pPr>
                      <a:r>
                        <a:rPr lang="en-GB" sz="1200">
                          <a:latin typeface="Arial"/>
                          <a:ea typeface="Arial"/>
                          <a:cs typeface="Arial"/>
                          <a:sym typeface="Arial"/>
                        </a:rPr>
                        <a:t>ORR, % (95% CI)</a:t>
                      </a:r>
                      <a:endParaRPr/>
                    </a:p>
                  </a:txBody>
                  <a:tcPr marL="91450" marR="91450" marT="45725" marB="45725" anchor="ctr"/>
                </a:tc>
                <a:tc>
                  <a:txBody>
                    <a:bodyPr/>
                    <a:lstStyle/>
                    <a:p>
                      <a:pPr marL="0" marR="0" lvl="0" indent="0" algn="ctr" rtl="0">
                        <a:spcBef>
                          <a:spcPts val="0"/>
                        </a:spcBef>
                        <a:spcAft>
                          <a:spcPts val="0"/>
                        </a:spcAft>
                        <a:buNone/>
                      </a:pPr>
                      <a:r>
                        <a:rPr lang="en-GB" sz="1200">
                          <a:latin typeface="Arial"/>
                          <a:ea typeface="Arial"/>
                          <a:cs typeface="Arial"/>
                          <a:sym typeface="Arial"/>
                        </a:rPr>
                        <a:t>21.9 (17.8–26.5)</a:t>
                      </a:r>
                      <a:endParaRPr/>
                    </a:p>
                  </a:txBody>
                  <a:tcPr marL="91450" marR="91450" marT="45725" marB="45725" anchor="ctr"/>
                </a:tc>
                <a:tc>
                  <a:txBody>
                    <a:bodyPr/>
                    <a:lstStyle/>
                    <a:p>
                      <a:pPr marL="0" marR="0" lvl="0" indent="0" algn="ctr" rtl="0">
                        <a:spcBef>
                          <a:spcPts val="0"/>
                        </a:spcBef>
                        <a:spcAft>
                          <a:spcPts val="0"/>
                        </a:spcAft>
                        <a:buNone/>
                      </a:pPr>
                      <a:r>
                        <a:rPr lang="en-GB" sz="1200">
                          <a:latin typeface="Arial"/>
                          <a:ea typeface="Arial"/>
                          <a:cs typeface="Arial"/>
                          <a:sym typeface="Arial"/>
                        </a:rPr>
                        <a:t>3.5 (1.9–5.9)</a:t>
                      </a:r>
                      <a:endParaRPr/>
                    </a:p>
                  </a:txBody>
                  <a:tcPr marL="91450" marR="91450" marT="45725" marB="45725" anchor="ctr"/>
                </a:tc>
                <a:tc>
                  <a:txBody>
                    <a:bodyPr/>
                    <a:lstStyle/>
                    <a:p>
                      <a:pPr marL="0" marR="0" lvl="0" indent="0" algn="ctr" rtl="0">
                        <a:spcBef>
                          <a:spcPts val="0"/>
                        </a:spcBef>
                        <a:spcAft>
                          <a:spcPts val="0"/>
                        </a:spcAft>
                        <a:buNone/>
                      </a:pPr>
                      <a:r>
                        <a:rPr lang="en-GB" sz="1200">
                          <a:latin typeface="Arial"/>
                          <a:ea typeface="Arial"/>
                          <a:cs typeface="Arial"/>
                          <a:sym typeface="Arial"/>
                        </a:rPr>
                        <a:t>22.7 (18.6–27.3)</a:t>
                      </a:r>
                      <a:endParaRPr/>
                    </a:p>
                  </a:txBody>
                  <a:tcPr marL="91450" marR="91450" marT="45725" marB="45725" anchor="ctr"/>
                </a:tc>
                <a:tc>
                  <a:txBody>
                    <a:bodyPr/>
                    <a:lstStyle/>
                    <a:p>
                      <a:pPr marL="0" marR="0" lvl="0" indent="0" algn="ctr" rtl="0">
                        <a:spcBef>
                          <a:spcPts val="0"/>
                        </a:spcBef>
                        <a:spcAft>
                          <a:spcPts val="0"/>
                        </a:spcAft>
                        <a:buNone/>
                      </a:pPr>
                      <a:r>
                        <a:rPr lang="en-GB" sz="1200">
                          <a:latin typeface="Arial"/>
                          <a:ea typeface="Arial"/>
                          <a:cs typeface="Arial"/>
                          <a:sym typeface="Arial"/>
                        </a:rPr>
                        <a:t>3.5 (1.9–5.9)</a:t>
                      </a:r>
                      <a:endParaRPr/>
                    </a:p>
                  </a:txBody>
                  <a:tcPr marL="91450" marR="91450" marT="45725" marB="45725" anchor="ctr"/>
                </a:tc>
                <a:extLst>
                  <a:ext uri="{0D108BD9-81ED-4DB2-BD59-A6C34878D82A}">
                    <a16:rowId xmlns:a16="http://schemas.microsoft.com/office/drawing/2014/main" val="10008"/>
                  </a:ext>
                </a:extLst>
              </a:tr>
              <a:tr h="152400">
                <a:tc>
                  <a:txBody>
                    <a:bodyPr/>
                    <a:lstStyle/>
                    <a:p>
                      <a:pPr marL="0" marR="0" lvl="0" indent="0" algn="l" rtl="0">
                        <a:spcBef>
                          <a:spcPts val="0"/>
                        </a:spcBef>
                        <a:spcAft>
                          <a:spcPts val="0"/>
                        </a:spcAft>
                        <a:buNone/>
                      </a:pPr>
                      <a:r>
                        <a:rPr lang="en-GB" sz="1200">
                          <a:latin typeface="Arial"/>
                          <a:ea typeface="Arial"/>
                          <a:cs typeface="Arial"/>
                          <a:sym typeface="Arial"/>
                        </a:rPr>
                        <a:t>p value</a:t>
                      </a:r>
                      <a:endParaRPr/>
                    </a:p>
                  </a:txBody>
                  <a:tcPr marL="91450" marR="91450" marT="45725" marB="45725" anchor="ctr"/>
                </a:tc>
                <a:tc gridSpan="2">
                  <a:txBody>
                    <a:bodyPr/>
                    <a:lstStyle/>
                    <a:p>
                      <a:pPr marL="0" marR="0" lvl="0" indent="0" algn="ctr" rtl="0">
                        <a:spcBef>
                          <a:spcPts val="0"/>
                        </a:spcBef>
                        <a:spcAft>
                          <a:spcPts val="0"/>
                        </a:spcAft>
                        <a:buNone/>
                      </a:pPr>
                      <a:r>
                        <a:rPr lang="en-GB" sz="1200">
                          <a:latin typeface="Arial"/>
                          <a:ea typeface="Arial"/>
                          <a:cs typeface="Arial"/>
                          <a:sym typeface="Arial"/>
                        </a:rPr>
                        <a:t>&lt;0.00001</a:t>
                      </a:r>
                      <a:endParaRPr sz="1200">
                        <a:highlight>
                          <a:srgbClr val="FFFF00"/>
                        </a:highlight>
                        <a:latin typeface="Arial"/>
                        <a:ea typeface="Arial"/>
                        <a:cs typeface="Arial"/>
                        <a:sym typeface="Arial"/>
                      </a:endParaRPr>
                    </a:p>
                  </a:txBody>
                  <a:tcPr marL="91450" marR="91450" marT="45725" marB="45725" anchor="ctr"/>
                </a:tc>
                <a:tc hMerge="1">
                  <a:txBody>
                    <a:bodyPr/>
                    <a:lstStyle/>
                    <a:p>
                      <a:endParaRPr lang="en-US"/>
                    </a:p>
                  </a:txBody>
                  <a:tcP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200">
                          <a:latin typeface="Arial"/>
                          <a:ea typeface="Arial"/>
                          <a:cs typeface="Arial"/>
                          <a:sym typeface="Arial"/>
                        </a:rPr>
                        <a:t>Not applicable</a:t>
                      </a:r>
                      <a:endParaRPr sz="1200">
                        <a:latin typeface="Arial"/>
                        <a:ea typeface="Arial"/>
                        <a:cs typeface="Arial"/>
                        <a:sym typeface="Arial"/>
                      </a:endParaRPr>
                    </a:p>
                  </a:txBody>
                  <a:tcPr marL="91450" marR="91450" marT="45725" marB="45725"/>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305" name="Google Shape;305;p10"/>
          <p:cNvSpPr txBox="1"/>
          <p:nvPr/>
        </p:nvSpPr>
        <p:spPr>
          <a:xfrm>
            <a:off x="620713" y="5212351"/>
            <a:ext cx="10732401" cy="738664"/>
          </a:xfrm>
          <a:prstGeom prst="rect">
            <a:avLst/>
          </a:prstGeom>
          <a:noFill/>
          <a:ln>
            <a:noFill/>
          </a:ln>
        </p:spPr>
        <p:txBody>
          <a:bodyPr spcFirstLastPara="1" wrap="square" lIns="0" tIns="45700" rIns="91425" bIns="45700" anchor="t" anchorCtr="0">
            <a:spAutoFit/>
          </a:bodyPr>
          <a:lstStyle/>
          <a:p>
            <a:pPr marL="357188" marR="0" lvl="0" indent="-357188" algn="l" rtl="0">
              <a:spcBef>
                <a:spcPts val="0"/>
              </a:spcBef>
              <a:spcAft>
                <a:spcPts val="0"/>
              </a:spcAft>
              <a:buClr>
                <a:schemeClr val="accent1"/>
              </a:buClr>
              <a:buSzPts val="1600"/>
              <a:buFont typeface="Arial"/>
              <a:buChar char="•"/>
            </a:pPr>
            <a:r>
              <a:rPr lang="en-GB" sz="1600">
                <a:solidFill>
                  <a:schemeClr val="dk2"/>
                </a:solidFill>
                <a:latin typeface="Arial"/>
                <a:ea typeface="Arial"/>
                <a:cs typeface="Arial"/>
                <a:sym typeface="Arial"/>
              </a:rPr>
              <a:t>22.6% vs 5.0% of pts had ongoing treatment; 5.9% vs 14.7% of pts discontinued study therapy due to any AE </a:t>
            </a:r>
            <a:endParaRPr/>
          </a:p>
          <a:p>
            <a:pPr marL="357188" marR="0" lvl="0" indent="-357188" algn="l" rtl="0">
              <a:spcBef>
                <a:spcPts val="1200"/>
              </a:spcBef>
              <a:spcAft>
                <a:spcPts val="0"/>
              </a:spcAft>
              <a:buClr>
                <a:schemeClr val="accent1"/>
              </a:buClr>
              <a:buSzPts val="1600"/>
              <a:buFont typeface="Arial"/>
              <a:buChar char="•"/>
            </a:pPr>
            <a:r>
              <a:rPr lang="en-GB" sz="1600">
                <a:solidFill>
                  <a:schemeClr val="dk2"/>
                </a:solidFill>
                <a:latin typeface="Arial"/>
                <a:ea typeface="Arial"/>
                <a:cs typeface="Arial"/>
                <a:sym typeface="Arial"/>
              </a:rPr>
              <a:t>Grade 3-5 TRAEs occurred in 38.7% vs 39.4% of pts </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1"/>
          <p:cNvSpPr txBox="1">
            <a:spLocks noGrp="1"/>
          </p:cNvSpPr>
          <p:nvPr>
            <p:ph type="body" idx="1"/>
          </p:nvPr>
        </p:nvSpPr>
        <p:spPr>
          <a:xfrm>
            <a:off x="609600" y="1214362"/>
            <a:ext cx="1813992" cy="70247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EFFICACY</a:t>
            </a:r>
            <a:endParaRPr/>
          </a:p>
        </p:txBody>
      </p:sp>
      <p:sp>
        <p:nvSpPr>
          <p:cNvPr id="311" name="Google Shape;311;p11"/>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D8298"/>
              </a:buClr>
              <a:buSzPts val="2800"/>
              <a:buFont typeface="Arial"/>
              <a:buNone/>
            </a:pPr>
            <a:r>
              <a:rPr lang="en-GB"/>
              <a:t>LITESPARK-013: RESULTS</a:t>
            </a:r>
            <a:endParaRPr/>
          </a:p>
        </p:txBody>
      </p:sp>
      <p:sp>
        <p:nvSpPr>
          <p:cNvPr id="312" name="Google Shape;312;p11"/>
          <p:cNvSpPr txBox="1">
            <a:spLocks noGrp="1"/>
          </p:cNvSpPr>
          <p:nvPr>
            <p:ph type="body" idx="2"/>
          </p:nvPr>
        </p:nvSpPr>
        <p:spPr>
          <a:xfrm>
            <a:off x="619200" y="5486912"/>
            <a:ext cx="5596326" cy="603629"/>
          </a:xfrm>
          <a:prstGeom prst="rect">
            <a:avLst/>
          </a:prstGeom>
          <a:noFill/>
          <a:ln>
            <a:noFill/>
          </a:ln>
        </p:spPr>
        <p:txBody>
          <a:bodyPr spcFirstLastPara="1" wrap="square" lIns="0" tIns="0" rIns="0" bIns="0" anchor="t" anchorCtr="0">
            <a:normAutofit fontScale="92500" lnSpcReduction="20000"/>
          </a:bodyPr>
          <a:lstStyle/>
          <a:p>
            <a:pPr marL="357188" lvl="0" indent="-357188" algn="l" rtl="0">
              <a:spcBef>
                <a:spcPts val="0"/>
              </a:spcBef>
              <a:spcAft>
                <a:spcPts val="0"/>
              </a:spcAft>
              <a:buSzPct val="100000"/>
              <a:buChar char="•"/>
            </a:pPr>
            <a:r>
              <a:rPr lang="en-GB" sz="1800" b="0" i="0">
                <a:solidFill>
                  <a:schemeClr val="dk2"/>
                </a:solidFill>
              </a:rPr>
              <a:t>Median follow-up was 20.1 months (range 14.8-28.4) </a:t>
            </a:r>
            <a:endParaRPr/>
          </a:p>
          <a:p>
            <a:pPr marL="0" lvl="0" indent="0" algn="l" rtl="0">
              <a:spcBef>
                <a:spcPts val="1200"/>
              </a:spcBef>
              <a:spcAft>
                <a:spcPts val="0"/>
              </a:spcAft>
              <a:buSzPct val="100000"/>
              <a:buNone/>
            </a:pPr>
            <a:r>
              <a:rPr lang="en-GB" sz="1800" b="0" i="0">
                <a:solidFill>
                  <a:schemeClr val="dk2"/>
                </a:solidFill>
              </a:rPr>
              <a:t> </a:t>
            </a:r>
            <a:endParaRPr sz="1800">
              <a:solidFill>
                <a:schemeClr val="dk2"/>
              </a:solidFill>
            </a:endParaRPr>
          </a:p>
        </p:txBody>
      </p:sp>
      <p:sp>
        <p:nvSpPr>
          <p:cNvPr id="313" name="Google Shape;313;p11"/>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200"/>
              <a:buNone/>
            </a:pPr>
            <a:r>
              <a:rPr lang="en-GB" b="0" i="0">
                <a:solidFill>
                  <a:schemeClr val="dk2"/>
                </a:solidFill>
              </a:rPr>
              <a:t>CI, confidence interval; CR, complete response; DCR, disease control rate; HR, hazard ratio; </a:t>
            </a:r>
            <a:r>
              <a:rPr lang="en-GB" sz="1200">
                <a:solidFill>
                  <a:schemeClr val="dk2"/>
                </a:solidFill>
              </a:rPr>
              <a:t>IMDC, International Metastatic Renal </a:t>
            </a:r>
            <a:r>
              <a:rPr lang="en-GB">
                <a:solidFill>
                  <a:schemeClr val="dk2"/>
                </a:solidFill>
              </a:rPr>
              <a:t>C</a:t>
            </a:r>
            <a:r>
              <a:rPr lang="en-GB" sz="1200">
                <a:solidFill>
                  <a:schemeClr val="dk2"/>
                </a:solidFill>
              </a:rPr>
              <a:t>ell </a:t>
            </a:r>
            <a:r>
              <a:rPr lang="en-GB">
                <a:solidFill>
                  <a:schemeClr val="dk2"/>
                </a:solidFill>
              </a:rPr>
              <a:t>C</a:t>
            </a:r>
            <a:r>
              <a:rPr lang="en-GB" sz="1200">
                <a:solidFill>
                  <a:schemeClr val="dk2"/>
                </a:solidFill>
              </a:rPr>
              <a:t>arcinoma Database Consortium; </a:t>
            </a:r>
            <a:r>
              <a:rPr lang="en-GB" b="0" i="0">
                <a:solidFill>
                  <a:schemeClr val="dk2"/>
                </a:solidFill>
              </a:rPr>
              <a:t>mo, months; NR, not reached; ORR, overall response rate; PD, progressive disease; PFS, progression-free survival; PR, partial response; SD, stable disease; TRAE, treatment-related adverse event</a:t>
            </a:r>
            <a:endParaRPr/>
          </a:p>
          <a:p>
            <a:pPr marL="0" lvl="0" indent="0" algn="l" rtl="0">
              <a:spcBef>
                <a:spcPts val="300"/>
              </a:spcBef>
              <a:spcAft>
                <a:spcPts val="0"/>
              </a:spcAft>
              <a:buSzPts val="1200"/>
              <a:buNone/>
            </a:pPr>
            <a:r>
              <a:rPr lang="en-GB" sz="1200"/>
              <a:t>Agarwal N, et al. ESMO 2023. Abstract #1881O </a:t>
            </a:r>
            <a:r>
              <a:rPr lang="en-GB"/>
              <a:t>(oral presentation); </a:t>
            </a:r>
            <a:r>
              <a:rPr lang="en-GB">
                <a:solidFill>
                  <a:schemeClr val="dk2"/>
                </a:solidFill>
              </a:rPr>
              <a:t>Agarwal N, et al. </a:t>
            </a:r>
            <a:r>
              <a:rPr lang="en-GB" b="0">
                <a:solidFill>
                  <a:schemeClr val="dk2"/>
                </a:solidFill>
              </a:rPr>
              <a:t>Annals of Oncology 2023</a:t>
            </a:r>
            <a:r>
              <a:rPr lang="en-GB" b="0" i="1">
                <a:solidFill>
                  <a:schemeClr val="dk2"/>
                </a:solidFill>
              </a:rPr>
              <a:t>; </a:t>
            </a:r>
            <a:r>
              <a:rPr lang="en-GB" b="0" i="0">
                <a:solidFill>
                  <a:schemeClr val="dk2"/>
                </a:solidFill>
              </a:rPr>
              <a:t>Vol. 34: Supplement S1011</a:t>
            </a:r>
            <a:endParaRPr sz="1200"/>
          </a:p>
        </p:txBody>
      </p:sp>
      <p:sp>
        <p:nvSpPr>
          <p:cNvPr id="314" name="Google Shape;314;p1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315" name="Google Shape;315;p11"/>
          <p:cNvSpPr txBox="1"/>
          <p:nvPr/>
        </p:nvSpPr>
        <p:spPr>
          <a:xfrm>
            <a:off x="5807968" y="1583694"/>
            <a:ext cx="5299823" cy="2970044"/>
          </a:xfrm>
          <a:prstGeom prst="rect">
            <a:avLst/>
          </a:prstGeom>
          <a:noFill/>
          <a:ln>
            <a:noFill/>
          </a:ln>
        </p:spPr>
        <p:txBody>
          <a:bodyPr spcFirstLastPara="1" wrap="square" lIns="0" tIns="45700" rIns="91425" bIns="45700" anchor="t" anchorCtr="0">
            <a:spAutoFit/>
          </a:bodyPr>
          <a:lstStyle/>
          <a:p>
            <a:pPr marL="361950" marR="0" lvl="0" indent="-361950" algn="l" rtl="0">
              <a:spcBef>
                <a:spcPts val="0"/>
              </a:spcBef>
              <a:spcAft>
                <a:spcPts val="0"/>
              </a:spcAft>
              <a:buClr>
                <a:schemeClr val="accent1"/>
              </a:buClr>
              <a:buSzPts val="1700"/>
              <a:buFont typeface="Arial"/>
              <a:buChar char="•"/>
            </a:pPr>
            <a:r>
              <a:rPr lang="en-GB" sz="1700" b="0" i="0">
                <a:solidFill>
                  <a:schemeClr val="dk2"/>
                </a:solidFill>
                <a:latin typeface="Arial"/>
                <a:ea typeface="Arial"/>
                <a:cs typeface="Arial"/>
                <a:sym typeface="Arial"/>
              </a:rPr>
              <a:t>142 pts had a TRAE; 70 (92.1%) with 120 mg; </a:t>
            </a:r>
            <a:br>
              <a:rPr lang="en-GB" sz="1700" b="0" i="0">
                <a:solidFill>
                  <a:schemeClr val="dk2"/>
                </a:solidFill>
                <a:latin typeface="Arial"/>
                <a:ea typeface="Arial"/>
                <a:cs typeface="Arial"/>
                <a:sym typeface="Arial"/>
              </a:rPr>
            </a:br>
            <a:r>
              <a:rPr lang="en-GB" sz="1700" b="0" i="0">
                <a:solidFill>
                  <a:schemeClr val="dk2"/>
                </a:solidFill>
                <a:latin typeface="Arial"/>
                <a:ea typeface="Arial"/>
                <a:cs typeface="Arial"/>
                <a:sym typeface="Arial"/>
              </a:rPr>
              <a:t>72 (92.3%) with 200 mg</a:t>
            </a:r>
            <a:endParaRPr/>
          </a:p>
          <a:p>
            <a:pPr marL="361950" marR="0" lvl="0" indent="-254000" algn="l" rtl="0">
              <a:spcBef>
                <a:spcPts val="0"/>
              </a:spcBef>
              <a:spcAft>
                <a:spcPts val="0"/>
              </a:spcAft>
              <a:buClr>
                <a:schemeClr val="accent1"/>
              </a:buClr>
              <a:buSzPts val="1700"/>
              <a:buFont typeface="Arial"/>
              <a:buNone/>
            </a:pPr>
            <a:endParaRPr sz="1700">
              <a:solidFill>
                <a:schemeClr val="dk2"/>
              </a:solidFill>
              <a:latin typeface="Arial"/>
              <a:ea typeface="Arial"/>
              <a:cs typeface="Arial"/>
              <a:sym typeface="Arial"/>
            </a:endParaRPr>
          </a:p>
          <a:p>
            <a:pPr marL="361950" marR="0" lvl="0" indent="-361950" algn="l" rtl="0">
              <a:spcBef>
                <a:spcPts val="0"/>
              </a:spcBef>
              <a:spcAft>
                <a:spcPts val="0"/>
              </a:spcAft>
              <a:buClr>
                <a:schemeClr val="accent1"/>
              </a:buClr>
              <a:buSzPts val="1700"/>
              <a:buFont typeface="Arial"/>
              <a:buChar char="•"/>
            </a:pPr>
            <a:r>
              <a:rPr lang="en-GB" sz="1700" b="0" i="0">
                <a:solidFill>
                  <a:schemeClr val="dk2"/>
                </a:solidFill>
                <a:latin typeface="Arial"/>
                <a:ea typeface="Arial"/>
                <a:cs typeface="Arial"/>
                <a:sym typeface="Arial"/>
              </a:rPr>
              <a:t>Two pts (2.6%) in the 120 mg arm and 7 (9.0%) in the 200 mg arm discontinued treatment due to a TRAE </a:t>
            </a:r>
            <a:endParaRPr/>
          </a:p>
          <a:p>
            <a:pPr marL="361950" marR="0" lvl="1" indent="-254000" algn="l" rtl="0">
              <a:spcBef>
                <a:spcPts val="0"/>
              </a:spcBef>
              <a:spcAft>
                <a:spcPts val="0"/>
              </a:spcAft>
              <a:buClr>
                <a:schemeClr val="accent1"/>
              </a:buClr>
              <a:buSzPts val="1700"/>
              <a:buFont typeface="Arial"/>
              <a:buNone/>
            </a:pPr>
            <a:endParaRPr sz="1700" b="0" i="0" u="none" strike="noStrike" cap="none">
              <a:solidFill>
                <a:schemeClr val="dk2"/>
              </a:solidFill>
              <a:latin typeface="Arial"/>
              <a:ea typeface="Arial"/>
              <a:cs typeface="Arial"/>
              <a:sym typeface="Arial"/>
            </a:endParaRPr>
          </a:p>
          <a:p>
            <a:pPr marL="361950" marR="0" lvl="0" indent="-361950" algn="l" rtl="0">
              <a:spcBef>
                <a:spcPts val="0"/>
              </a:spcBef>
              <a:spcAft>
                <a:spcPts val="0"/>
              </a:spcAft>
              <a:buClr>
                <a:schemeClr val="accent1"/>
              </a:buClr>
              <a:buSzPts val="1700"/>
              <a:buFont typeface="Arial"/>
              <a:buChar char="•"/>
            </a:pPr>
            <a:r>
              <a:rPr lang="en-GB" sz="1700" b="0" i="0">
                <a:solidFill>
                  <a:schemeClr val="dk2"/>
                </a:solidFill>
                <a:latin typeface="Arial"/>
                <a:ea typeface="Arial"/>
                <a:cs typeface="Arial"/>
                <a:sym typeface="Arial"/>
              </a:rPr>
              <a:t>Treatment-related anemia (75.0% with 120 mg and 80.8% with 200 mg) and hypoxia (23.7% </a:t>
            </a:r>
            <a:br>
              <a:rPr lang="en-GB" sz="1700" b="0" i="0">
                <a:solidFill>
                  <a:schemeClr val="dk2"/>
                </a:solidFill>
                <a:latin typeface="Arial"/>
                <a:ea typeface="Arial"/>
                <a:cs typeface="Arial"/>
                <a:sym typeface="Arial"/>
              </a:rPr>
            </a:br>
            <a:r>
              <a:rPr lang="en-GB" sz="1700" b="0" i="0">
                <a:solidFill>
                  <a:schemeClr val="dk2"/>
                </a:solidFill>
                <a:latin typeface="Arial"/>
                <a:ea typeface="Arial"/>
                <a:cs typeface="Arial"/>
                <a:sym typeface="Arial"/>
              </a:rPr>
              <a:t>with 120 mg and 26.9% with 200 mg) was </a:t>
            </a:r>
            <a:br>
              <a:rPr lang="en-GB" sz="1700" b="0" i="0">
                <a:solidFill>
                  <a:schemeClr val="dk2"/>
                </a:solidFill>
                <a:latin typeface="Arial"/>
                <a:ea typeface="Arial"/>
                <a:cs typeface="Arial"/>
                <a:sym typeface="Arial"/>
              </a:rPr>
            </a:br>
            <a:r>
              <a:rPr lang="en-GB" sz="1700" b="0" i="0">
                <a:solidFill>
                  <a:schemeClr val="dk2"/>
                </a:solidFill>
                <a:latin typeface="Arial"/>
                <a:ea typeface="Arial"/>
                <a:cs typeface="Arial"/>
                <a:sym typeface="Arial"/>
              </a:rPr>
              <a:t>similar between arms</a:t>
            </a:r>
            <a:endParaRPr sz="1700">
              <a:solidFill>
                <a:schemeClr val="dk2"/>
              </a:solidFill>
              <a:latin typeface="Arial"/>
              <a:ea typeface="Arial"/>
              <a:cs typeface="Arial"/>
              <a:sym typeface="Arial"/>
            </a:endParaRPr>
          </a:p>
        </p:txBody>
      </p:sp>
      <p:graphicFrame>
        <p:nvGraphicFramePr>
          <p:cNvPr id="316" name="Google Shape;316;p11"/>
          <p:cNvGraphicFramePr/>
          <p:nvPr/>
        </p:nvGraphicFramePr>
        <p:xfrm>
          <a:off x="619201" y="1635120"/>
          <a:ext cx="3000000" cy="3000000"/>
        </p:xfrm>
        <a:graphic>
          <a:graphicData uri="http://schemas.openxmlformats.org/drawingml/2006/table">
            <a:tbl>
              <a:tblPr firstRow="1" bandRow="1">
                <a:noFill/>
                <a:tableStyleId>{CA28F5E4-2499-4328-BE6E-1D3E121D88F8}</a:tableStyleId>
              </a:tblPr>
              <a:tblGrid>
                <a:gridCol w="2164425">
                  <a:extLst>
                    <a:ext uri="{9D8B030D-6E8A-4147-A177-3AD203B41FA5}">
                      <a16:colId xmlns:a16="http://schemas.microsoft.com/office/drawing/2014/main" val="20000"/>
                    </a:ext>
                  </a:extLst>
                </a:gridCol>
                <a:gridCol w="1363175">
                  <a:extLst>
                    <a:ext uri="{9D8B030D-6E8A-4147-A177-3AD203B41FA5}">
                      <a16:colId xmlns:a16="http://schemas.microsoft.com/office/drawing/2014/main" val="20001"/>
                    </a:ext>
                  </a:extLst>
                </a:gridCol>
                <a:gridCol w="1363175">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endParaRPr sz="90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Belzutifan 200 mg</a:t>
                      </a:r>
                      <a:br>
                        <a:rPr lang="en-GB" sz="900">
                          <a:latin typeface="Arial"/>
                          <a:ea typeface="Arial"/>
                          <a:cs typeface="Arial"/>
                          <a:sym typeface="Arial"/>
                        </a:rPr>
                      </a:br>
                      <a:r>
                        <a:rPr lang="en-GB" sz="900">
                          <a:latin typeface="Arial"/>
                          <a:ea typeface="Arial"/>
                          <a:cs typeface="Arial"/>
                          <a:sym typeface="Arial"/>
                        </a:rPr>
                        <a:t>N=78</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Belzutifan 120 mg</a:t>
                      </a:r>
                      <a:br>
                        <a:rPr lang="en-GB" sz="900">
                          <a:latin typeface="Arial"/>
                          <a:ea typeface="Arial"/>
                          <a:cs typeface="Arial"/>
                          <a:sym typeface="Arial"/>
                        </a:rPr>
                      </a:br>
                      <a:r>
                        <a:rPr lang="en-GB" sz="900">
                          <a:latin typeface="Arial"/>
                          <a:ea typeface="Arial"/>
                          <a:cs typeface="Arial"/>
                          <a:sym typeface="Arial"/>
                        </a:rPr>
                        <a:t>N=76</a:t>
                      </a:r>
                      <a:endParaRPr/>
                    </a:p>
                  </a:txBody>
                  <a:tcPr marL="91450" marR="91450" marT="45725" marB="45725" anchor="ctr">
                    <a:solidFill>
                      <a:schemeClr val="dk2"/>
                    </a:solidFill>
                  </a:tcPr>
                </a:tc>
                <a:extLst>
                  <a:ext uri="{0D108BD9-81ED-4DB2-BD59-A6C34878D82A}">
                    <a16:rowId xmlns:a16="http://schemas.microsoft.com/office/drawing/2014/main" val="10000"/>
                  </a:ext>
                </a:extLst>
              </a:tr>
              <a:tr h="114300">
                <a:tc>
                  <a:txBody>
                    <a:bodyPr/>
                    <a:lstStyle/>
                    <a:p>
                      <a:pPr marL="0" marR="0" lvl="0" indent="0" algn="l" rtl="0">
                        <a:spcBef>
                          <a:spcPts val="0"/>
                        </a:spcBef>
                        <a:spcAft>
                          <a:spcPts val="0"/>
                        </a:spcAft>
                        <a:buNone/>
                      </a:pPr>
                      <a:r>
                        <a:rPr lang="en-GB" sz="900" b="0">
                          <a:latin typeface="Arial"/>
                          <a:ea typeface="Arial"/>
                          <a:cs typeface="Arial"/>
                          <a:sym typeface="Arial"/>
                        </a:rPr>
                        <a:t>ORR (CR + PR) n (%)</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18 (23.1)</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18 (23.7)</a:t>
                      </a:r>
                      <a:endParaRPr/>
                    </a:p>
                  </a:txBody>
                  <a:tcPr marL="91450" marR="91450" marT="36000" marB="36000" anchor="ctr"/>
                </a:tc>
                <a:extLst>
                  <a:ext uri="{0D108BD9-81ED-4DB2-BD59-A6C34878D82A}">
                    <a16:rowId xmlns:a16="http://schemas.microsoft.com/office/drawing/2014/main" val="10001"/>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Estimated difference (95% CI), %</a:t>
                      </a:r>
                      <a:r>
                        <a:rPr lang="en-GB" sz="900" b="0" baseline="30000">
                          <a:latin typeface="Arial"/>
                          <a:ea typeface="Arial"/>
                          <a:cs typeface="Arial"/>
                          <a:sym typeface="Arial"/>
                        </a:rPr>
                        <a:t>a</a:t>
                      </a:r>
                      <a:endParaRPr/>
                    </a:p>
                  </a:txBody>
                  <a:tcPr marL="91450" marR="91450" marT="36000" marB="36000"/>
                </a:tc>
                <a:tc gridSpan="2">
                  <a:txBody>
                    <a:bodyPr/>
                    <a:lstStyle/>
                    <a:p>
                      <a:pPr marL="0" marR="0" lvl="0" indent="0" algn="ctr" rtl="0">
                        <a:spcBef>
                          <a:spcPts val="0"/>
                        </a:spcBef>
                        <a:spcAft>
                          <a:spcPts val="0"/>
                        </a:spcAft>
                        <a:buNone/>
                      </a:pPr>
                      <a:r>
                        <a:rPr lang="en-GB" sz="900">
                          <a:latin typeface="Arial"/>
                          <a:ea typeface="Arial"/>
                          <a:cs typeface="Arial"/>
                          <a:sym typeface="Arial"/>
                        </a:rPr>
                        <a:t>−0.5 (−14.0 to 12.9); One-sided p=0.5312</a:t>
                      </a:r>
                      <a:endParaRPr/>
                    </a:p>
                  </a:txBody>
                  <a:tcPr marL="91450" marR="91450" marT="36000" marB="36000" anchor="ctr"/>
                </a:tc>
                <a:tc hMerge="1">
                  <a:txBody>
                    <a:bodyPr/>
                    <a:lstStyle/>
                    <a:p>
                      <a:endParaRPr lang="en-US"/>
                    </a:p>
                  </a:txBody>
                  <a:tcPr/>
                </a:tc>
                <a:extLst>
                  <a:ext uri="{0D108BD9-81ED-4DB2-BD59-A6C34878D82A}">
                    <a16:rowId xmlns:a16="http://schemas.microsoft.com/office/drawing/2014/main" val="10002"/>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DCR (CR + PR + SD), n (%)</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61 (78.2)</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57 (75.0)</a:t>
                      </a:r>
                      <a:endParaRPr/>
                    </a:p>
                  </a:txBody>
                  <a:tcPr marL="91450" marR="91450" marT="36000" marB="36000" anchor="ctr"/>
                </a:tc>
                <a:extLst>
                  <a:ext uri="{0D108BD9-81ED-4DB2-BD59-A6C34878D82A}">
                    <a16:rowId xmlns:a16="http://schemas.microsoft.com/office/drawing/2014/main" val="10003"/>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Best response, n (%)</a:t>
                      </a:r>
                      <a:endParaRPr/>
                    </a:p>
                  </a:txBody>
                  <a:tcPr marL="91450" marR="91450" marT="36000" marB="36000"/>
                </a:tc>
                <a:tc>
                  <a:txBody>
                    <a:bodyPr/>
                    <a:lstStyle/>
                    <a:p>
                      <a:pPr marL="0" marR="0" lvl="0" indent="0" algn="ctr" rtl="0">
                        <a:spcBef>
                          <a:spcPts val="0"/>
                        </a:spcBef>
                        <a:spcAft>
                          <a:spcPts val="0"/>
                        </a:spcAft>
                        <a:buNone/>
                      </a:pPr>
                      <a:endParaRPr sz="900">
                        <a:latin typeface="Arial"/>
                        <a:ea typeface="Arial"/>
                        <a:cs typeface="Arial"/>
                        <a:sym typeface="Arial"/>
                      </a:endParaRPr>
                    </a:p>
                  </a:txBody>
                  <a:tcPr marL="91450" marR="91450" marT="36000" marB="36000" anchor="ctr"/>
                </a:tc>
                <a:tc>
                  <a:txBody>
                    <a:bodyPr/>
                    <a:lstStyle/>
                    <a:p>
                      <a:pPr marL="0" marR="0" lvl="0" indent="0" algn="ctr" rtl="0">
                        <a:spcBef>
                          <a:spcPts val="0"/>
                        </a:spcBef>
                        <a:spcAft>
                          <a:spcPts val="0"/>
                        </a:spcAft>
                        <a:buNone/>
                      </a:pPr>
                      <a:endParaRPr sz="900">
                        <a:latin typeface="Arial"/>
                        <a:ea typeface="Arial"/>
                        <a:cs typeface="Arial"/>
                        <a:sym typeface="Arial"/>
                      </a:endParaRPr>
                    </a:p>
                  </a:txBody>
                  <a:tcPr marL="91450" marR="91450" marT="36000" marB="36000" anchor="ctr"/>
                </a:tc>
                <a:extLst>
                  <a:ext uri="{0D108BD9-81ED-4DB2-BD59-A6C34878D82A}">
                    <a16:rowId xmlns:a16="http://schemas.microsoft.com/office/drawing/2014/main" val="10004"/>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CR</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4 (5.1)</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0 (0)</a:t>
                      </a:r>
                      <a:endParaRPr/>
                    </a:p>
                  </a:txBody>
                  <a:tcPr marL="91450" marR="91450" marT="36000" marB="36000" anchor="ctr"/>
                </a:tc>
                <a:extLst>
                  <a:ext uri="{0D108BD9-81ED-4DB2-BD59-A6C34878D82A}">
                    <a16:rowId xmlns:a16="http://schemas.microsoft.com/office/drawing/2014/main" val="10005"/>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PR</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14 (17.9)</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18 (23.7)</a:t>
                      </a:r>
                      <a:endParaRPr/>
                    </a:p>
                  </a:txBody>
                  <a:tcPr marL="91450" marR="91450" marT="36000" marB="36000" anchor="ctr"/>
                </a:tc>
                <a:extLst>
                  <a:ext uri="{0D108BD9-81ED-4DB2-BD59-A6C34878D82A}">
                    <a16:rowId xmlns:a16="http://schemas.microsoft.com/office/drawing/2014/main" val="10006"/>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SD</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43 (55.1)</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39 (51.3)</a:t>
                      </a:r>
                      <a:endParaRPr/>
                    </a:p>
                  </a:txBody>
                  <a:tcPr marL="91450" marR="91450" marT="36000" marB="36000" anchor="ctr"/>
                </a:tc>
                <a:extLst>
                  <a:ext uri="{0D108BD9-81ED-4DB2-BD59-A6C34878D82A}">
                    <a16:rowId xmlns:a16="http://schemas.microsoft.com/office/drawing/2014/main" val="10007"/>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PD</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12 (15.4)</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15 (19.7)</a:t>
                      </a:r>
                      <a:endParaRPr/>
                    </a:p>
                  </a:txBody>
                  <a:tcPr marL="91450" marR="91450" marT="36000" marB="36000" anchor="ctr"/>
                </a:tc>
                <a:extLst>
                  <a:ext uri="{0D108BD9-81ED-4DB2-BD59-A6C34878D82A}">
                    <a16:rowId xmlns:a16="http://schemas.microsoft.com/office/drawing/2014/main" val="10008"/>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No assessment</a:t>
                      </a:r>
                      <a:r>
                        <a:rPr lang="en-GB" sz="900" b="0" baseline="30000">
                          <a:latin typeface="Arial"/>
                          <a:ea typeface="Arial"/>
                          <a:cs typeface="Arial"/>
                          <a:sym typeface="Arial"/>
                        </a:rPr>
                        <a:t>b</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5 (6.4)</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4 (5.3)</a:t>
                      </a:r>
                      <a:endParaRPr/>
                    </a:p>
                  </a:txBody>
                  <a:tcPr marL="91450" marR="91450" marT="36000" marB="36000" anchor="ctr"/>
                </a:tc>
                <a:extLst>
                  <a:ext uri="{0D108BD9-81ED-4DB2-BD59-A6C34878D82A}">
                    <a16:rowId xmlns:a16="http://schemas.microsoft.com/office/drawing/2014/main" val="10009"/>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PFS, median (95% CI), mo</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9.1 (5.5-12.0)</a:t>
                      </a:r>
                      <a:endParaRPr/>
                    </a:p>
                  </a:txBody>
                  <a:tcPr marL="91450" marR="91450" marT="36000" marB="36000" anchor="ctr"/>
                </a:tc>
                <a:tc>
                  <a:txBody>
                    <a:bodyPr/>
                    <a:lstStyle/>
                    <a:p>
                      <a:pPr marL="0" marR="0" lvl="0" indent="0" algn="ctr" rtl="0">
                        <a:spcBef>
                          <a:spcPts val="0"/>
                        </a:spcBef>
                        <a:spcAft>
                          <a:spcPts val="0"/>
                        </a:spcAft>
                        <a:buNone/>
                      </a:pPr>
                      <a:r>
                        <a:rPr lang="en-GB" sz="900" b="0">
                          <a:latin typeface="Arial"/>
                          <a:ea typeface="Arial"/>
                          <a:cs typeface="Arial"/>
                          <a:sym typeface="Arial"/>
                        </a:rPr>
                        <a:t>7.3 (5.6-9.5)</a:t>
                      </a:r>
                      <a:endParaRPr/>
                    </a:p>
                  </a:txBody>
                  <a:tcPr marL="91450" marR="91450" marT="36000" marB="36000" anchor="ctr"/>
                </a:tc>
                <a:extLst>
                  <a:ext uri="{0D108BD9-81ED-4DB2-BD59-A6C34878D82A}">
                    <a16:rowId xmlns:a16="http://schemas.microsoft.com/office/drawing/2014/main" val="10010"/>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HR (95% CI)</a:t>
                      </a:r>
                      <a:endParaRPr/>
                    </a:p>
                  </a:txBody>
                  <a:tcPr marL="91450" marR="91450" marT="36000" marB="36000"/>
                </a:tc>
                <a:tc gridSpan="2">
                  <a:txBody>
                    <a:bodyPr/>
                    <a:lstStyle/>
                    <a:p>
                      <a:pPr marL="0" marR="0" lvl="0" indent="0" algn="ctr" rtl="0">
                        <a:spcBef>
                          <a:spcPts val="0"/>
                        </a:spcBef>
                        <a:spcAft>
                          <a:spcPts val="0"/>
                        </a:spcAft>
                        <a:buNone/>
                      </a:pPr>
                      <a:r>
                        <a:rPr lang="en-GB" sz="900">
                          <a:latin typeface="Arial"/>
                          <a:ea typeface="Arial"/>
                          <a:cs typeface="Arial"/>
                          <a:sym typeface="Arial"/>
                        </a:rPr>
                        <a:t>0.94 (0.63-1.4)</a:t>
                      </a:r>
                      <a:endParaRPr/>
                    </a:p>
                  </a:txBody>
                  <a:tcPr marL="91450" marR="91450" marT="36000" marB="36000" anchor="ctr"/>
                </a:tc>
                <a:tc hMerge="1">
                  <a:txBody>
                    <a:bodyPr/>
                    <a:lstStyle/>
                    <a:p>
                      <a:endParaRPr lang="en-US"/>
                    </a:p>
                  </a:txBody>
                  <a:tcPr/>
                </a:tc>
                <a:extLst>
                  <a:ext uri="{0D108BD9-81ED-4DB2-BD59-A6C34878D82A}">
                    <a16:rowId xmlns:a16="http://schemas.microsoft.com/office/drawing/2014/main" val="10011"/>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OS, median (95% CI) mo</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Not reached (20.6-NR)</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Not reached (22.0-NR)</a:t>
                      </a:r>
                      <a:endParaRPr/>
                    </a:p>
                  </a:txBody>
                  <a:tcPr marL="91450" marR="91450" marT="36000" marB="36000" anchor="ctr"/>
                </a:tc>
                <a:extLst>
                  <a:ext uri="{0D108BD9-81ED-4DB2-BD59-A6C34878D82A}">
                    <a16:rowId xmlns:a16="http://schemas.microsoft.com/office/drawing/2014/main" val="10012"/>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HR (95% CI)</a:t>
                      </a:r>
                      <a:endParaRPr/>
                    </a:p>
                  </a:txBody>
                  <a:tcPr marL="91450" marR="91450" marT="36000" marB="36000"/>
                </a:tc>
                <a:tc gridSpan="2">
                  <a:txBody>
                    <a:bodyPr/>
                    <a:lstStyle/>
                    <a:p>
                      <a:pPr marL="0" marR="0" lvl="0" indent="0" algn="ctr" rtl="0">
                        <a:spcBef>
                          <a:spcPts val="0"/>
                        </a:spcBef>
                        <a:spcAft>
                          <a:spcPts val="0"/>
                        </a:spcAft>
                        <a:buNone/>
                      </a:pPr>
                      <a:r>
                        <a:rPr lang="en-GB" sz="900">
                          <a:latin typeface="Arial"/>
                          <a:ea typeface="Arial"/>
                          <a:cs typeface="Arial"/>
                          <a:sym typeface="Arial"/>
                        </a:rPr>
                        <a:t>1.11 (0.65-1.90)</a:t>
                      </a:r>
                      <a:endParaRPr/>
                    </a:p>
                  </a:txBody>
                  <a:tcPr marL="91450" marR="91450" marT="36000" marB="36000" anchor="ctr"/>
                </a:tc>
                <a:tc hMerge="1">
                  <a:txBody>
                    <a:bodyPr/>
                    <a:lstStyle/>
                    <a:p>
                      <a:endParaRPr lang="en-US"/>
                    </a:p>
                  </a:txBody>
                  <a:tcPr/>
                </a:tc>
                <a:extLst>
                  <a:ext uri="{0D108BD9-81ED-4DB2-BD59-A6C34878D82A}">
                    <a16:rowId xmlns:a16="http://schemas.microsoft.com/office/drawing/2014/main" val="10013"/>
                  </a:ext>
                </a:extLst>
              </a:tr>
              <a:tr h="0">
                <a:tc gridSpan="3">
                  <a:txBody>
                    <a:bodyPr/>
                    <a:lstStyle/>
                    <a:p>
                      <a:pPr marL="7938" marR="0" lvl="0" indent="0" algn="l" rtl="0">
                        <a:spcBef>
                          <a:spcPts val="0"/>
                        </a:spcBef>
                        <a:spcAft>
                          <a:spcPts val="0"/>
                        </a:spcAft>
                        <a:buNone/>
                      </a:pPr>
                      <a:r>
                        <a:rPr lang="en-GB" sz="900" b="0" baseline="30000">
                          <a:latin typeface="Arial"/>
                          <a:ea typeface="Arial"/>
                          <a:cs typeface="Arial"/>
                          <a:sym typeface="Arial"/>
                        </a:rPr>
                        <a:t>a </a:t>
                      </a:r>
                      <a:r>
                        <a:rPr lang="en-GB" sz="900" b="0">
                          <a:latin typeface="Arial"/>
                          <a:ea typeface="Arial"/>
                          <a:cs typeface="Arial"/>
                          <a:sym typeface="Arial"/>
                        </a:rPr>
                        <a:t>Based on Miettinen and Nurminen method stratified by IMDC risk group (favourable vs intermediate or poor. </a:t>
                      </a:r>
                      <a:r>
                        <a:rPr lang="en-GB" sz="900" b="0" baseline="30000">
                          <a:latin typeface="Arial"/>
                          <a:ea typeface="Arial"/>
                          <a:cs typeface="Arial"/>
                          <a:sym typeface="Arial"/>
                        </a:rPr>
                        <a:t>b </a:t>
                      </a:r>
                      <a:r>
                        <a:rPr lang="en-GB" sz="900" b="0">
                          <a:latin typeface="Arial"/>
                          <a:ea typeface="Arial"/>
                          <a:cs typeface="Arial"/>
                          <a:sym typeface="Arial"/>
                        </a:rPr>
                        <a:t>Includes patients without postbaseline assessment on the data cut-off date. Data cut-off date: February 10, 2023</a:t>
                      </a:r>
                      <a:endParaRPr sz="900" b="1">
                        <a:latin typeface="Arial"/>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317" name="Google Shape;317;p11"/>
          <p:cNvSpPr txBox="1"/>
          <p:nvPr/>
        </p:nvSpPr>
        <p:spPr>
          <a:xfrm>
            <a:off x="5807968" y="1214362"/>
            <a:ext cx="1813992" cy="369332"/>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accent2"/>
              </a:buClr>
              <a:buSzPts val="2000"/>
              <a:buFont typeface="Arial"/>
              <a:buNone/>
            </a:pPr>
            <a:r>
              <a:rPr lang="en-GB" sz="2000" b="1" i="0" cap="none">
                <a:solidFill>
                  <a:srgbClr val="C7573C"/>
                </a:solidFill>
                <a:latin typeface="Arial"/>
                <a:ea typeface="Arial"/>
                <a:cs typeface="Arial"/>
                <a:sym typeface="Arial"/>
              </a:rPr>
              <a:t>SAFETY</a:t>
            </a:r>
            <a:endParaRPr/>
          </a:p>
        </p:txBody>
      </p:sp>
      <p:sp>
        <p:nvSpPr>
          <p:cNvPr id="318" name="Google Shape;318;p11"/>
          <p:cNvSpPr/>
          <p:nvPr/>
        </p:nvSpPr>
        <p:spPr>
          <a:xfrm>
            <a:off x="619124" y="2028366"/>
            <a:ext cx="4890785" cy="400385"/>
          </a:xfrm>
          <a:prstGeom prst="rect">
            <a:avLst/>
          </a:prstGeom>
          <a:noFill/>
          <a:ln w="25400" cap="flat" cmpd="sng">
            <a:solidFill>
              <a:srgbClr val="505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body" idx="1"/>
          </p:nvPr>
        </p:nvSpPr>
        <p:spPr>
          <a:xfrm>
            <a:off x="620713" y="1052736"/>
            <a:ext cx="10963275" cy="4525963"/>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1800"/>
              <a:buChar char="•"/>
            </a:pPr>
            <a:r>
              <a:rPr lang="en-GB" sz="1800" b="1">
                <a:solidFill>
                  <a:schemeClr val="accent1"/>
                </a:solidFill>
              </a:rPr>
              <a:t>LITESPARK-003</a:t>
            </a:r>
            <a:r>
              <a:rPr lang="en-GB" sz="1800"/>
              <a:t> </a:t>
            </a:r>
            <a:r>
              <a:rPr lang="en-GB" sz="1800">
                <a:solidFill>
                  <a:schemeClr val="dk2"/>
                </a:solidFill>
              </a:rPr>
              <a:t>–</a:t>
            </a:r>
            <a:r>
              <a:rPr lang="en-GB" sz="1800"/>
              <a:t> belzutifan plus cabozantinib showed durable anti-tumour activity and a safety profile consistent with prior observations. These results further support the combination of an HIF-2α inhibitor and VEGFR-TKI as a potential treatment option for advanced ccRCC in both the first- and subsequent‑line </a:t>
            </a:r>
            <a:r>
              <a:rPr lang="en-GB" sz="1800">
                <a:solidFill>
                  <a:schemeClr val="dk2"/>
                </a:solidFill>
              </a:rPr>
              <a:t>settings</a:t>
            </a:r>
            <a:r>
              <a:rPr lang="en-GB" sz="1800" baseline="30000">
                <a:solidFill>
                  <a:schemeClr val="dk2"/>
                </a:solidFill>
              </a:rPr>
              <a:t>1</a:t>
            </a:r>
            <a:endParaRPr/>
          </a:p>
          <a:p>
            <a:pPr marL="357188" lvl="0" indent="-357188" algn="l" rtl="0">
              <a:spcBef>
                <a:spcPts val="1200"/>
              </a:spcBef>
              <a:spcAft>
                <a:spcPts val="0"/>
              </a:spcAft>
              <a:buClr>
                <a:schemeClr val="accent1"/>
              </a:buClr>
              <a:buSzPts val="1800"/>
              <a:buChar char="•"/>
            </a:pPr>
            <a:r>
              <a:rPr lang="en-GB" sz="1800" b="1">
                <a:solidFill>
                  <a:schemeClr val="accent1"/>
                </a:solidFill>
              </a:rPr>
              <a:t>LITESPARK-005</a:t>
            </a:r>
            <a:r>
              <a:rPr lang="en-GB" sz="1800"/>
              <a:t> </a:t>
            </a:r>
            <a:r>
              <a:rPr lang="en-GB" sz="1800">
                <a:solidFill>
                  <a:schemeClr val="dk2"/>
                </a:solidFill>
              </a:rPr>
              <a:t>– </a:t>
            </a:r>
            <a:r>
              <a:rPr lang="en-GB" sz="1800"/>
              <a:t>belzutifan was associated with a statistically significant improvement in PFS and ORR vs everolimus for pts with advanced ccRCC after immune checkpoint and anti-angiogenic therapies. The safety profile of belzutifan was consistent with prior reports with no new safety signals</a:t>
            </a:r>
            <a:r>
              <a:rPr lang="en-GB" sz="1800" baseline="30000"/>
              <a:t>2</a:t>
            </a:r>
            <a:endParaRPr/>
          </a:p>
          <a:p>
            <a:pPr marL="357188" lvl="0" indent="-357188" algn="l" rtl="0">
              <a:spcBef>
                <a:spcPts val="1200"/>
              </a:spcBef>
              <a:spcAft>
                <a:spcPts val="0"/>
              </a:spcAft>
              <a:buClr>
                <a:schemeClr val="accent1"/>
              </a:buClr>
              <a:buSzPts val="1800"/>
              <a:buChar char="•"/>
            </a:pPr>
            <a:r>
              <a:rPr lang="en-GB" sz="1800" b="1">
                <a:solidFill>
                  <a:schemeClr val="accent1"/>
                </a:solidFill>
              </a:rPr>
              <a:t>LITESPARK-013</a:t>
            </a:r>
            <a:r>
              <a:rPr lang="en-GB" sz="1800" b="1">
                <a:solidFill>
                  <a:schemeClr val="dk2"/>
                </a:solidFill>
              </a:rPr>
              <a:t> </a:t>
            </a:r>
            <a:r>
              <a:rPr lang="en-GB" sz="1800">
                <a:solidFill>
                  <a:schemeClr val="dk2"/>
                </a:solidFill>
              </a:rPr>
              <a:t>–</a:t>
            </a:r>
            <a:r>
              <a:rPr lang="en-GB" sz="1800" b="1">
                <a:solidFill>
                  <a:schemeClr val="dk2"/>
                </a:solidFill>
              </a:rPr>
              <a:t> </a:t>
            </a:r>
            <a:r>
              <a:rPr lang="en-GB" sz="1800"/>
              <a:t>the efficacy of belzutifan was similar between the RP2D of 120-mg dose and the 200-mg dose and was consistent with prior reports of anti-tumour activity in ccRCC. Safety at both </a:t>
            </a:r>
            <a:br>
              <a:rPr lang="en-GB" sz="1800"/>
            </a:br>
            <a:r>
              <a:rPr lang="en-GB" sz="1800"/>
              <a:t>doses was consistent with the known safety profile of belzutifan. These results further support </a:t>
            </a:r>
            <a:br>
              <a:rPr lang="en-GB" sz="1800"/>
            </a:br>
            <a:r>
              <a:rPr lang="en-GB" sz="1800"/>
              <a:t>120 mg QD as the preferred dose for belzutifan</a:t>
            </a:r>
            <a:r>
              <a:rPr lang="en-GB" sz="1800" baseline="30000"/>
              <a:t>3</a:t>
            </a:r>
            <a:endParaRPr/>
          </a:p>
          <a:p>
            <a:pPr marL="357188" lvl="0" indent="-242888" algn="l" rtl="0">
              <a:spcBef>
                <a:spcPts val="1200"/>
              </a:spcBef>
              <a:spcAft>
                <a:spcPts val="0"/>
              </a:spcAft>
              <a:buClr>
                <a:schemeClr val="accent1"/>
              </a:buClr>
              <a:buSzPts val="1800"/>
              <a:buNone/>
            </a:pPr>
            <a:endParaRPr sz="1800"/>
          </a:p>
        </p:txBody>
      </p:sp>
      <p:sp>
        <p:nvSpPr>
          <p:cNvPr id="324" name="Google Shape;324;p1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LITESPARK: SUMMARY</a:t>
            </a:r>
            <a:endParaRPr/>
          </a:p>
        </p:txBody>
      </p:sp>
      <p:sp>
        <p:nvSpPr>
          <p:cNvPr id="325" name="Google Shape;325;p12"/>
          <p:cNvSpPr txBox="1">
            <a:spLocks noGrp="1"/>
          </p:cNvSpPr>
          <p:nvPr>
            <p:ph type="body" idx="2"/>
          </p:nvPr>
        </p:nvSpPr>
        <p:spPr>
          <a:xfrm>
            <a:off x="635857" y="6173788"/>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solidFill>
                  <a:schemeClr val="dk2"/>
                </a:solidFill>
              </a:rPr>
              <a:t>ccRCC, clear cell renal cell carcinoma; HIF-2α, hypoxia-inducible factor-2 alpha ORR overall response rate; PFS, progression-free survival; pts, patients; QD, every day; RP2D, recommended phase 2 dose; VEGFR‑TKI, vascular endothelial growth factor receptor-tyrosine kinase inhibitor</a:t>
            </a:r>
            <a:endParaRPr/>
          </a:p>
          <a:p>
            <a:pPr marL="0" lvl="0" indent="0" algn="l" rtl="0">
              <a:spcBef>
                <a:spcPts val="300"/>
              </a:spcBef>
              <a:spcAft>
                <a:spcPts val="0"/>
              </a:spcAft>
              <a:buSzPts val="1200"/>
              <a:buNone/>
            </a:pPr>
            <a:r>
              <a:rPr lang="en-GB">
                <a:solidFill>
                  <a:schemeClr val="dk2"/>
                </a:solidFill>
              </a:rPr>
              <a:t>1. Choueiri T, et al. </a:t>
            </a:r>
            <a:r>
              <a:rPr lang="en-GB" b="0">
                <a:solidFill>
                  <a:schemeClr val="dk2"/>
                </a:solidFill>
              </a:rPr>
              <a:t>Annals of Oncology 2023</a:t>
            </a:r>
            <a:r>
              <a:rPr lang="en-GB" b="0" i="1">
                <a:solidFill>
                  <a:schemeClr val="dk2"/>
                </a:solidFill>
              </a:rPr>
              <a:t>; </a:t>
            </a:r>
            <a:r>
              <a:rPr lang="en-GB" b="0" i="0">
                <a:solidFill>
                  <a:schemeClr val="dk2"/>
                </a:solidFill>
              </a:rPr>
              <a:t>Vol. 34: Supplement S1328–S1329</a:t>
            </a:r>
            <a:r>
              <a:rPr lang="en-GB">
                <a:solidFill>
                  <a:schemeClr val="dk2"/>
                </a:solidFill>
              </a:rPr>
              <a:t>; 2. Albiges L, et al. </a:t>
            </a:r>
            <a:r>
              <a:rPr lang="en-GB" b="0">
                <a:solidFill>
                  <a:schemeClr val="dk2"/>
                </a:solidFill>
              </a:rPr>
              <a:t>Annals of Oncology 2023; Vol</a:t>
            </a:r>
            <a:r>
              <a:rPr lang="en-GB" b="0" i="0">
                <a:solidFill>
                  <a:schemeClr val="dk2"/>
                </a:solidFill>
              </a:rPr>
              <a:t>. 34: Supplement S1329–S1330</a:t>
            </a:r>
            <a:r>
              <a:rPr lang="en-GB">
                <a:solidFill>
                  <a:schemeClr val="dk2"/>
                </a:solidFill>
              </a:rPr>
              <a:t>; 3. Agarwal N, et al. </a:t>
            </a:r>
            <a:r>
              <a:rPr lang="en-GB" b="0">
                <a:solidFill>
                  <a:schemeClr val="dk2"/>
                </a:solidFill>
              </a:rPr>
              <a:t>Annals of Oncology 2023</a:t>
            </a:r>
            <a:r>
              <a:rPr lang="en-GB" b="0" i="1">
                <a:solidFill>
                  <a:schemeClr val="dk2"/>
                </a:solidFill>
              </a:rPr>
              <a:t>; </a:t>
            </a:r>
            <a:r>
              <a:rPr lang="en-GB" b="0" i="0">
                <a:solidFill>
                  <a:schemeClr val="dk2"/>
                </a:solidFill>
              </a:rPr>
              <a:t>Vol. 34: Supplement S1011</a:t>
            </a:r>
            <a:endParaRPr/>
          </a:p>
        </p:txBody>
      </p:sp>
      <p:sp>
        <p:nvSpPr>
          <p:cNvPr id="326" name="Google Shape;326;p1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327" name="Google Shape;327;p12"/>
          <p:cNvSpPr txBox="1"/>
          <p:nvPr/>
        </p:nvSpPr>
        <p:spPr>
          <a:xfrm>
            <a:off x="1005715" y="4601594"/>
            <a:ext cx="9409046" cy="1218383"/>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288000" tIns="108000" rIns="288000" bIns="108000" anchor="t" anchorCtr="0">
            <a:spAutoFit/>
          </a:bodyPr>
          <a:lstStyle/>
          <a:p>
            <a:pPr marL="0" marR="0" lvl="0" indent="0" algn="l" rtl="0">
              <a:spcBef>
                <a:spcPts val="0"/>
              </a:spcBef>
              <a:spcAft>
                <a:spcPts val="0"/>
              </a:spcAft>
              <a:buNone/>
            </a:pPr>
            <a:r>
              <a:rPr lang="en-GB" sz="2000" b="1" u="sng">
                <a:solidFill>
                  <a:schemeClr val="accent1"/>
                </a:solidFill>
                <a:latin typeface="Arial"/>
                <a:ea typeface="Arial"/>
                <a:cs typeface="Arial"/>
                <a:sym typeface="Arial"/>
              </a:rPr>
              <a:t>Clinical Perspective</a:t>
            </a:r>
            <a:endParaRPr/>
          </a:p>
          <a:p>
            <a:pPr marL="342900" marR="0" lvl="0" indent="-342900" algn="l" rtl="0">
              <a:spcBef>
                <a:spcPts val="600"/>
              </a:spcBef>
              <a:spcAft>
                <a:spcPts val="0"/>
              </a:spcAft>
              <a:buClr>
                <a:schemeClr val="accent1"/>
              </a:buClr>
              <a:buSzPts val="2000"/>
              <a:buFont typeface="Arial"/>
              <a:buChar char="•"/>
            </a:pPr>
            <a:r>
              <a:rPr lang="en-GB" sz="2000" b="1">
                <a:solidFill>
                  <a:schemeClr val="dk2"/>
                </a:solidFill>
                <a:latin typeface="Arial"/>
                <a:ea typeface="Arial"/>
                <a:cs typeface="Arial"/>
                <a:sym typeface="Arial"/>
              </a:rPr>
              <a:t>Belzutifan is the first HIF-2α inhibitor to demonstrate activity in heavily pre-treated advanced ccRCC</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333" name="Google Shape;333;p13"/>
          <p:cNvSpPr txBox="1">
            <a:spLocks noGrp="1"/>
          </p:cNvSpPr>
          <p:nvPr>
            <p:ph type="title"/>
          </p:nvPr>
        </p:nvSpPr>
        <p:spPr>
          <a:xfrm>
            <a:off x="609600" y="274638"/>
            <a:ext cx="10972800" cy="4162474"/>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chemeClr val="lt1"/>
              </a:buClr>
              <a:buSzPts val="1800"/>
              <a:buFont typeface="Arial"/>
              <a:buNone/>
            </a:pPr>
            <a:br>
              <a:rPr lang="en-GB" sz="1800"/>
            </a:br>
            <a:r>
              <a:rPr lang="en-GB"/>
              <a:t>MEDI5752 (VOLRUSTOMIG), A NOVEL </a:t>
            </a:r>
            <a:br>
              <a:rPr lang="en-GB"/>
            </a:br>
            <a:r>
              <a:rPr lang="en-GB"/>
              <a:t>PD-1/CTLA-4 BISPECIFIC ANTIBODY, IN THE 1L TREATMENT OF 65 PTS WITH </a:t>
            </a:r>
            <a:r>
              <a:rPr lang="en-GB" cap="none"/>
              <a:t>a</a:t>
            </a:r>
            <a:r>
              <a:rPr lang="en-GB"/>
              <a:t>RCC (FIH STUDY)</a:t>
            </a:r>
            <a:endParaRPr/>
          </a:p>
        </p:txBody>
      </p:sp>
      <p:sp>
        <p:nvSpPr>
          <p:cNvPr id="334" name="Google Shape;334;p13"/>
          <p:cNvSpPr txBox="1">
            <a:spLocks noGrp="1"/>
          </p:cNvSpPr>
          <p:nvPr>
            <p:ph type="subTitle" idx="1"/>
          </p:nvPr>
        </p:nvSpPr>
        <p:spPr>
          <a:xfrm>
            <a:off x="609600" y="4653136"/>
            <a:ext cx="10972800" cy="1655762"/>
          </a:xfrm>
          <a:prstGeom prst="rect">
            <a:avLst/>
          </a:prstGeom>
          <a:noFill/>
          <a:ln>
            <a:noFill/>
          </a:ln>
        </p:spPr>
        <p:txBody>
          <a:bodyPr spcFirstLastPara="1" wrap="square" lIns="0" tIns="0" rIns="0" bIns="0" anchor="t" anchorCtr="0">
            <a:normAutofit/>
          </a:bodyPr>
          <a:lstStyle/>
          <a:p>
            <a:pPr marL="0" lvl="0" indent="0" algn="ctr" rtl="0">
              <a:spcBef>
                <a:spcPts val="0"/>
              </a:spcBef>
              <a:spcAft>
                <a:spcPts val="0"/>
              </a:spcAft>
              <a:buSzPts val="2400"/>
              <a:buNone/>
            </a:pPr>
            <a:r>
              <a:rPr lang="en-GB" sz="2400" b="1"/>
              <a:t>Voss M, et al. ESMO 2023. Abstract #1883MO</a:t>
            </a:r>
            <a:endParaRPr/>
          </a:p>
          <a:p>
            <a:pPr marL="0" lvl="0" indent="0" algn="ctr" rtl="0">
              <a:spcBef>
                <a:spcPts val="1200"/>
              </a:spcBef>
              <a:spcAft>
                <a:spcPts val="0"/>
              </a:spcAft>
              <a:buSzPts val="1800"/>
              <a:buNone/>
            </a:pPr>
            <a:endParaRPr sz="1800"/>
          </a:p>
        </p:txBody>
      </p:sp>
      <p:sp>
        <p:nvSpPr>
          <p:cNvPr id="335" name="Google Shape;335;p13"/>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1L, first-line; aRCC, advanced clear cell renal cell carcinoma; CTLA-4, </a:t>
            </a:r>
            <a:r>
              <a:rPr lang="en-GB" b="0" i="0">
                <a:latin typeface="Roboto"/>
                <a:ea typeface="Roboto"/>
                <a:cs typeface="Roboto"/>
                <a:sym typeface="Roboto"/>
              </a:rPr>
              <a:t>cytotoxic T-lymphocyte-associated protein 4; </a:t>
            </a:r>
            <a:r>
              <a:rPr lang="en-GB"/>
              <a:t>PD-1, programmed cell death protein 1; pts, patients</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4"/>
          <p:cNvSpPr txBox="1">
            <a:spLocks noGrp="1"/>
          </p:cNvSpPr>
          <p:nvPr>
            <p:ph type="body" idx="1"/>
          </p:nvPr>
        </p:nvSpPr>
        <p:spPr>
          <a:xfrm>
            <a:off x="620713" y="1425575"/>
            <a:ext cx="10963275" cy="2393997"/>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2000"/>
              <a:buChar char="•"/>
            </a:pPr>
            <a:r>
              <a:rPr lang="en-GB"/>
              <a:t>PD-1/CTLA-4 inhibition has improved survival in aRCC, especially in intermediate/poor risk subgroups, but maximising the potential benefit of CTLA-4 inhibition is limited by </a:t>
            </a:r>
            <a:r>
              <a:rPr lang="en-GB">
                <a:solidFill>
                  <a:schemeClr val="dk2"/>
                </a:solidFill>
              </a:rPr>
              <a:t>toxicity</a:t>
            </a:r>
            <a:r>
              <a:rPr lang="en-GB" baseline="30000">
                <a:solidFill>
                  <a:schemeClr val="dk2"/>
                </a:solidFill>
              </a:rPr>
              <a:t>1-3</a:t>
            </a:r>
            <a:r>
              <a:rPr lang="en-GB">
                <a:solidFill>
                  <a:schemeClr val="dk2"/>
                </a:solidFill>
              </a:rPr>
              <a:t> </a:t>
            </a:r>
            <a:endParaRPr/>
          </a:p>
          <a:p>
            <a:pPr marL="357188" lvl="0" indent="-357188" algn="l" rtl="0">
              <a:spcBef>
                <a:spcPts val="1200"/>
              </a:spcBef>
              <a:spcAft>
                <a:spcPts val="0"/>
              </a:spcAft>
              <a:buClr>
                <a:schemeClr val="accent1"/>
              </a:buClr>
              <a:buSzPts val="2000"/>
              <a:buChar char="•"/>
            </a:pPr>
            <a:r>
              <a:rPr lang="en-GB"/>
              <a:t>Volrustomig is designed to fully inhibit PD-1 while preferentially inhibiting CTLA-4 on </a:t>
            </a:r>
            <a:br>
              <a:rPr lang="en-GB"/>
            </a:br>
            <a:r>
              <a:rPr lang="en-GB"/>
              <a:t>activated PD-1+ T </a:t>
            </a:r>
            <a:r>
              <a:rPr lang="en-GB">
                <a:solidFill>
                  <a:schemeClr val="dk2"/>
                </a:solidFill>
              </a:rPr>
              <a:t>cells</a:t>
            </a:r>
            <a:r>
              <a:rPr lang="en-GB" baseline="30000">
                <a:solidFill>
                  <a:schemeClr val="dk2"/>
                </a:solidFill>
              </a:rPr>
              <a:t>3</a:t>
            </a:r>
            <a:endParaRPr/>
          </a:p>
          <a:p>
            <a:pPr marL="357188" lvl="0" indent="-357188" algn="l" rtl="0">
              <a:spcBef>
                <a:spcPts val="1200"/>
              </a:spcBef>
              <a:spcAft>
                <a:spcPts val="0"/>
              </a:spcAft>
              <a:buClr>
                <a:schemeClr val="accent1"/>
              </a:buClr>
              <a:buSzPts val="2000"/>
              <a:buChar char="•"/>
            </a:pPr>
            <a:r>
              <a:rPr lang="en-GB"/>
              <a:t>This first-time-in-human trial showed encouraging activity with volrustomig 1500 mg in 1L </a:t>
            </a:r>
            <a:r>
              <a:rPr lang="en-GB">
                <a:solidFill>
                  <a:schemeClr val="dk2"/>
                </a:solidFill>
              </a:rPr>
              <a:t>aRCC</a:t>
            </a:r>
            <a:r>
              <a:rPr lang="en-GB" baseline="30000">
                <a:solidFill>
                  <a:schemeClr val="dk2"/>
                </a:solidFill>
              </a:rPr>
              <a:t>4</a:t>
            </a:r>
            <a:r>
              <a:rPr lang="en-GB">
                <a:solidFill>
                  <a:schemeClr val="dk2"/>
                </a:solidFill>
              </a:rPr>
              <a:t> </a:t>
            </a:r>
            <a:endParaRPr/>
          </a:p>
          <a:p>
            <a:pPr marL="357188" lvl="0" indent="-357188" algn="l" rtl="0">
              <a:spcBef>
                <a:spcPts val="1200"/>
              </a:spcBef>
              <a:spcAft>
                <a:spcPts val="0"/>
              </a:spcAft>
              <a:buClr>
                <a:schemeClr val="accent1"/>
              </a:buClr>
              <a:buSzPts val="2000"/>
              <a:buChar char="•"/>
            </a:pPr>
            <a:r>
              <a:rPr lang="en-GB"/>
              <a:t>We present data from the 750 mg and 500 mg cohorts (V750 and </a:t>
            </a:r>
            <a:r>
              <a:rPr lang="en-GB">
                <a:solidFill>
                  <a:schemeClr val="dk2"/>
                </a:solidFill>
              </a:rPr>
              <a:t>V500)</a:t>
            </a:r>
            <a:r>
              <a:rPr lang="en-GB" baseline="30000">
                <a:solidFill>
                  <a:schemeClr val="dk2"/>
                </a:solidFill>
              </a:rPr>
              <a:t>4,5</a:t>
            </a:r>
            <a:endParaRPr/>
          </a:p>
        </p:txBody>
      </p:sp>
      <p:sp>
        <p:nvSpPr>
          <p:cNvPr id="341" name="Google Shape;341;p14"/>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FIH: BACKGROUND AND STUDY DESIGN</a:t>
            </a:r>
            <a:endParaRPr/>
          </a:p>
        </p:txBody>
      </p:sp>
      <p:sp>
        <p:nvSpPr>
          <p:cNvPr id="342" name="Google Shape;342;p14"/>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050"/>
              <a:buNone/>
            </a:pPr>
            <a:r>
              <a:rPr lang="en-GB" sz="1050">
                <a:solidFill>
                  <a:schemeClr val="dk2"/>
                </a:solidFill>
              </a:rPr>
              <a:t>1L, first-line; (a)RCC, (advanced) renal cell carcinoma; CTLA-4, cytotoxic T lymphocyte antigen 4; IO, immuno-oncology; ORR, overall response rate; </a:t>
            </a:r>
            <a:br>
              <a:rPr lang="en-GB" sz="1050">
                <a:solidFill>
                  <a:schemeClr val="dk2"/>
                </a:solidFill>
              </a:rPr>
            </a:br>
            <a:r>
              <a:rPr lang="en-GB" sz="1050">
                <a:solidFill>
                  <a:schemeClr val="dk2"/>
                </a:solidFill>
              </a:rPr>
              <a:t>PD-1, programmed cell death protein 1; Q3W, every 3 weeks; R, randomisation; </a:t>
            </a:r>
            <a:r>
              <a:rPr lang="en-GB" sz="1050" b="0" i="0">
                <a:solidFill>
                  <a:schemeClr val="dk2"/>
                </a:solidFill>
              </a:rPr>
              <a:t>RECIST, </a:t>
            </a:r>
            <a:r>
              <a:rPr lang="en-GB" sz="1050">
                <a:solidFill>
                  <a:schemeClr val="dk2"/>
                </a:solidFill>
              </a:rPr>
              <a:t>Response Evaluation Criteria in Solid Tumours; VEGFR-TKI, vascular endothelial growth factor receptor-tyrosine kinase inhibitor</a:t>
            </a:r>
            <a:endParaRPr/>
          </a:p>
          <a:p>
            <a:pPr marL="0" lvl="0" indent="0" algn="l" rtl="0">
              <a:spcBef>
                <a:spcPts val="300"/>
              </a:spcBef>
              <a:spcAft>
                <a:spcPts val="0"/>
              </a:spcAft>
              <a:buSzPts val="1050"/>
              <a:buNone/>
            </a:pPr>
            <a:r>
              <a:rPr lang="en-GB" sz="1050">
                <a:solidFill>
                  <a:schemeClr val="dk2"/>
                </a:solidFill>
              </a:rPr>
              <a:t>1. Motzer et al. Lancet Oncol. 2019 Oct;20:1370-1385; 2. Albiges L, et al. J Clin Oncol. 2022;40(16_suppl):107; 3. Tran B, et al. Cancer Res 2022;82(12_Supplement):CT016; 4. Voss M, et al. ESMO 2023. Abstract #1883MO (oral presentation); 5. Voss M, et al. Annals of Oncology 2023; Vol. 34: Supplement S1012</a:t>
            </a:r>
            <a:endParaRPr/>
          </a:p>
        </p:txBody>
      </p:sp>
      <p:sp>
        <p:nvSpPr>
          <p:cNvPr id="343" name="Google Shape;343;p1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cxnSp>
        <p:nvCxnSpPr>
          <p:cNvPr id="344" name="Google Shape;344;p14"/>
          <p:cNvCxnSpPr/>
          <p:nvPr/>
        </p:nvCxnSpPr>
        <p:spPr>
          <a:xfrm>
            <a:off x="5740446" y="4257457"/>
            <a:ext cx="540000" cy="0"/>
          </a:xfrm>
          <a:prstGeom prst="straightConnector1">
            <a:avLst/>
          </a:prstGeom>
          <a:noFill/>
          <a:ln w="15875" cap="flat" cmpd="sng">
            <a:solidFill>
              <a:schemeClr val="dk1"/>
            </a:solidFill>
            <a:prstDash val="solid"/>
            <a:round/>
            <a:headEnd type="none" w="sm" len="sm"/>
            <a:tailEnd type="triangle" w="med" len="med"/>
          </a:ln>
        </p:spPr>
      </p:cxnSp>
      <p:cxnSp>
        <p:nvCxnSpPr>
          <p:cNvPr id="345" name="Google Shape;345;p14"/>
          <p:cNvCxnSpPr/>
          <p:nvPr/>
        </p:nvCxnSpPr>
        <p:spPr>
          <a:xfrm>
            <a:off x="5740446" y="4867057"/>
            <a:ext cx="540000" cy="0"/>
          </a:xfrm>
          <a:prstGeom prst="straightConnector1">
            <a:avLst/>
          </a:prstGeom>
          <a:noFill/>
          <a:ln w="15875" cap="flat" cmpd="sng">
            <a:solidFill>
              <a:schemeClr val="dk1"/>
            </a:solidFill>
            <a:prstDash val="solid"/>
            <a:round/>
            <a:headEnd type="none" w="sm" len="sm"/>
            <a:tailEnd type="triangle" w="med" len="med"/>
          </a:ln>
        </p:spPr>
      </p:cxnSp>
      <p:cxnSp>
        <p:nvCxnSpPr>
          <p:cNvPr id="346" name="Google Shape;346;p14"/>
          <p:cNvCxnSpPr/>
          <p:nvPr/>
        </p:nvCxnSpPr>
        <p:spPr>
          <a:xfrm>
            <a:off x="5364909" y="4557568"/>
            <a:ext cx="425954" cy="0"/>
          </a:xfrm>
          <a:prstGeom prst="straightConnector1">
            <a:avLst/>
          </a:prstGeom>
          <a:noFill/>
          <a:ln w="15875" cap="flat" cmpd="sng">
            <a:solidFill>
              <a:schemeClr val="dk1"/>
            </a:solidFill>
            <a:prstDash val="solid"/>
            <a:round/>
            <a:headEnd type="none" w="sm" len="sm"/>
            <a:tailEnd type="none" w="sm" len="sm"/>
          </a:ln>
        </p:spPr>
      </p:cxnSp>
      <p:sp>
        <p:nvSpPr>
          <p:cNvPr id="347" name="Google Shape;347;p14"/>
          <p:cNvSpPr/>
          <p:nvPr/>
        </p:nvSpPr>
        <p:spPr>
          <a:xfrm>
            <a:off x="3143672" y="4170650"/>
            <a:ext cx="2242738" cy="773882"/>
          </a:xfrm>
          <a:prstGeom prst="roundRect">
            <a:avLst>
              <a:gd name="adj" fmla="val 6645"/>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108000" rIns="72000" bIns="72000" anchor="ctr" anchorCtr="0">
            <a:noAutofit/>
          </a:bodyPr>
          <a:lstStyle/>
          <a:p>
            <a:pPr marL="0" marR="0" lvl="0" indent="0" algn="l" rtl="0">
              <a:lnSpc>
                <a:spcPct val="90000"/>
              </a:lnSpc>
              <a:spcBef>
                <a:spcPts val="0"/>
              </a:spcBef>
              <a:spcAft>
                <a:spcPts val="0"/>
              </a:spcAft>
              <a:buNone/>
            </a:pPr>
            <a:r>
              <a:rPr lang="en-GB" sz="1000" b="1">
                <a:solidFill>
                  <a:schemeClr val="accent1"/>
                </a:solidFill>
                <a:latin typeface="Arial"/>
                <a:ea typeface="Arial"/>
                <a:cs typeface="Arial"/>
                <a:sym typeface="Arial"/>
              </a:rPr>
              <a:t>Key eligibility criteria:</a:t>
            </a:r>
            <a:endParaRPr sz="1000">
              <a:solidFill>
                <a:schemeClr val="dk1"/>
              </a:solidFill>
              <a:latin typeface="Arial"/>
              <a:ea typeface="Arial"/>
              <a:cs typeface="Arial"/>
              <a:sym typeface="Arial"/>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1L clear cell RCC IO naïve</a:t>
            </a:r>
            <a:endParaRPr/>
          </a:p>
          <a:p>
            <a:pPr marL="138113" marR="0" lvl="0" indent="-138113" algn="l" rtl="0">
              <a:lnSpc>
                <a:spcPct val="90000"/>
              </a:lnSpc>
              <a:spcBef>
                <a:spcPts val="300"/>
              </a:spcBef>
              <a:spcAft>
                <a:spcPts val="300"/>
              </a:spcAft>
              <a:buClr>
                <a:schemeClr val="accent1"/>
              </a:buClr>
              <a:buSzPts val="1100"/>
              <a:buFont typeface="Arial"/>
              <a:buChar char="•"/>
            </a:pPr>
            <a:r>
              <a:rPr lang="en-GB" sz="1000">
                <a:solidFill>
                  <a:schemeClr val="dk1"/>
                </a:solidFill>
                <a:latin typeface="Arial"/>
                <a:ea typeface="Arial"/>
                <a:cs typeface="Arial"/>
                <a:sym typeface="Arial"/>
              </a:rPr>
              <a:t>VEGFR-TKI naive</a:t>
            </a:r>
            <a:endParaRPr/>
          </a:p>
        </p:txBody>
      </p:sp>
      <p:sp>
        <p:nvSpPr>
          <p:cNvPr id="348" name="Google Shape;348;p14"/>
          <p:cNvSpPr/>
          <p:nvPr/>
        </p:nvSpPr>
        <p:spPr>
          <a:xfrm>
            <a:off x="6272153" y="3970315"/>
            <a:ext cx="1944000" cy="558319"/>
          </a:xfrm>
          <a:prstGeom prst="roundRect">
            <a:avLst>
              <a:gd name="adj" fmla="val 25979"/>
            </a:avLst>
          </a:prstGeom>
          <a:solidFill>
            <a:schemeClr val="accent1"/>
          </a:solidFill>
          <a:ln>
            <a:noFill/>
          </a:ln>
        </p:spPr>
        <p:txBody>
          <a:bodyPr spcFirstLastPara="1" wrap="square" lIns="0" tIns="36000" rIns="0" bIns="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V750</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Volrustomig 750 mg Q3W</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N=32</a:t>
            </a:r>
            <a:endParaRPr sz="900">
              <a:solidFill>
                <a:schemeClr val="lt1"/>
              </a:solidFill>
              <a:latin typeface="Arial"/>
              <a:ea typeface="Arial"/>
              <a:cs typeface="Arial"/>
              <a:sym typeface="Arial"/>
            </a:endParaRPr>
          </a:p>
        </p:txBody>
      </p:sp>
      <p:cxnSp>
        <p:nvCxnSpPr>
          <p:cNvPr id="349" name="Google Shape;349;p14"/>
          <p:cNvCxnSpPr/>
          <p:nvPr/>
        </p:nvCxnSpPr>
        <p:spPr>
          <a:xfrm rot="10800000">
            <a:off x="5749050" y="4251755"/>
            <a:ext cx="0" cy="622800"/>
          </a:xfrm>
          <a:prstGeom prst="straightConnector1">
            <a:avLst/>
          </a:prstGeom>
          <a:noFill/>
          <a:ln w="15875" cap="flat" cmpd="sng">
            <a:solidFill>
              <a:schemeClr val="dk1"/>
            </a:solidFill>
            <a:prstDash val="solid"/>
            <a:round/>
            <a:headEnd type="none" w="sm" len="sm"/>
            <a:tailEnd type="none" w="sm" len="sm"/>
          </a:ln>
        </p:spPr>
      </p:cxnSp>
      <p:grpSp>
        <p:nvGrpSpPr>
          <p:cNvPr id="350" name="Google Shape;350;p14"/>
          <p:cNvGrpSpPr/>
          <p:nvPr/>
        </p:nvGrpSpPr>
        <p:grpSpPr>
          <a:xfrm>
            <a:off x="5428225" y="4342523"/>
            <a:ext cx="666283" cy="430090"/>
            <a:chOff x="7393043" y="3450630"/>
            <a:chExt cx="666283" cy="430090"/>
          </a:xfrm>
        </p:grpSpPr>
        <p:sp>
          <p:nvSpPr>
            <p:cNvPr id="351" name="Google Shape;351;p14"/>
            <p:cNvSpPr/>
            <p:nvPr/>
          </p:nvSpPr>
          <p:spPr>
            <a:xfrm>
              <a:off x="7511139" y="3450630"/>
              <a:ext cx="430090" cy="430090"/>
            </a:xfrm>
            <a:prstGeom prst="ellipse">
              <a:avLst/>
            </a:prstGeom>
            <a:solidFill>
              <a:schemeClr val="accent6"/>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sp>
          <p:nvSpPr>
            <p:cNvPr id="352" name="Google Shape;352;p14"/>
            <p:cNvSpPr txBox="1"/>
            <p:nvPr/>
          </p:nvSpPr>
          <p:spPr>
            <a:xfrm>
              <a:off x="7393043" y="3496013"/>
              <a:ext cx="666283" cy="339324"/>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1400" b="1">
                  <a:solidFill>
                    <a:schemeClr val="lt1"/>
                  </a:solidFill>
                  <a:latin typeface="Arial"/>
                  <a:ea typeface="Arial"/>
                  <a:cs typeface="Arial"/>
                  <a:sym typeface="Arial"/>
                </a:rPr>
                <a:t>R</a:t>
              </a:r>
              <a:br>
                <a:rPr lang="en-GB" sz="1050" b="1">
                  <a:solidFill>
                    <a:schemeClr val="lt1"/>
                  </a:solidFill>
                  <a:latin typeface="Arial"/>
                  <a:ea typeface="Arial"/>
                  <a:cs typeface="Arial"/>
                  <a:sym typeface="Arial"/>
                </a:rPr>
              </a:br>
              <a:r>
                <a:rPr lang="en-GB" sz="1050" b="1">
                  <a:solidFill>
                    <a:schemeClr val="lt1"/>
                  </a:solidFill>
                  <a:latin typeface="Arial"/>
                  <a:ea typeface="Arial"/>
                  <a:cs typeface="Arial"/>
                  <a:sym typeface="Arial"/>
                </a:rPr>
                <a:t>1:1</a:t>
              </a:r>
              <a:endParaRPr sz="1050">
                <a:solidFill>
                  <a:schemeClr val="lt1"/>
                </a:solidFill>
                <a:latin typeface="Arial"/>
                <a:ea typeface="Arial"/>
                <a:cs typeface="Arial"/>
                <a:sym typeface="Arial"/>
              </a:endParaRPr>
            </a:p>
          </p:txBody>
        </p:sp>
      </p:grpSp>
      <p:sp>
        <p:nvSpPr>
          <p:cNvPr id="353" name="Google Shape;353;p14"/>
          <p:cNvSpPr/>
          <p:nvPr/>
        </p:nvSpPr>
        <p:spPr>
          <a:xfrm>
            <a:off x="3143672" y="5343850"/>
            <a:ext cx="4968548" cy="461414"/>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Arial"/>
                <a:ea typeface="Arial"/>
                <a:cs typeface="Arial"/>
                <a:sym typeface="Arial"/>
              </a:rPr>
              <a:t>Primary objective: </a:t>
            </a:r>
            <a:r>
              <a:rPr lang="en-GB" sz="1000">
                <a:solidFill>
                  <a:schemeClr val="dk1"/>
                </a:solidFill>
                <a:latin typeface="Arial"/>
                <a:ea typeface="Arial"/>
                <a:cs typeface="Arial"/>
                <a:sym typeface="Arial"/>
              </a:rPr>
              <a:t>Anti-tumour activity (ORR based on RECIST v1.1)</a:t>
            </a:r>
            <a:endParaRPr sz="1000">
              <a:solidFill>
                <a:schemeClr val="dk1"/>
              </a:solidFill>
              <a:latin typeface="Arial"/>
              <a:ea typeface="Arial"/>
              <a:cs typeface="Arial"/>
              <a:sym typeface="Arial"/>
            </a:endParaRPr>
          </a:p>
          <a:p>
            <a:pPr marL="0" marR="0" lvl="0" indent="0" algn="l" rtl="0">
              <a:spcBef>
                <a:spcPts val="300"/>
              </a:spcBef>
              <a:spcAft>
                <a:spcPts val="300"/>
              </a:spcAft>
              <a:buNone/>
            </a:pPr>
            <a:r>
              <a:rPr lang="en-GB" sz="1000" b="1">
                <a:solidFill>
                  <a:schemeClr val="dk1"/>
                </a:solidFill>
                <a:latin typeface="Arial"/>
                <a:ea typeface="Arial"/>
                <a:cs typeface="Arial"/>
                <a:sym typeface="Arial"/>
              </a:rPr>
              <a:t>Key secondary endpoint: </a:t>
            </a:r>
            <a:r>
              <a:rPr lang="en-GB" sz="1000">
                <a:solidFill>
                  <a:schemeClr val="dk1"/>
                </a:solidFill>
                <a:latin typeface="Arial"/>
                <a:ea typeface="Arial"/>
                <a:cs typeface="Arial"/>
                <a:sym typeface="Arial"/>
              </a:rPr>
              <a:t>Pharmacokinetics, immunogenicity</a:t>
            </a:r>
            <a:endParaRPr sz="1000">
              <a:solidFill>
                <a:schemeClr val="dk1"/>
              </a:solidFill>
              <a:latin typeface="Arial"/>
              <a:ea typeface="Arial"/>
              <a:cs typeface="Arial"/>
              <a:sym typeface="Arial"/>
            </a:endParaRPr>
          </a:p>
        </p:txBody>
      </p:sp>
      <p:sp>
        <p:nvSpPr>
          <p:cNvPr id="354" name="Google Shape;354;p14"/>
          <p:cNvSpPr/>
          <p:nvPr/>
        </p:nvSpPr>
        <p:spPr>
          <a:xfrm>
            <a:off x="6272153" y="4579915"/>
            <a:ext cx="1944000" cy="558319"/>
          </a:xfrm>
          <a:prstGeom prst="roundRect">
            <a:avLst>
              <a:gd name="adj" fmla="val 25979"/>
            </a:avLst>
          </a:prstGeom>
          <a:solidFill>
            <a:schemeClr val="dk2"/>
          </a:solidFill>
          <a:ln>
            <a:noFill/>
          </a:ln>
        </p:spPr>
        <p:txBody>
          <a:bodyPr spcFirstLastPara="1" wrap="square" lIns="0" tIns="36000" rIns="0" bIns="0" anchor="ctr" anchorCtr="0">
            <a:noAutofit/>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V500</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Volrustomig 500 mg Q3W</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N=33</a:t>
            </a:r>
            <a:endParaRPr sz="900">
              <a:solidFill>
                <a:schemeClr val="lt1"/>
              </a:solidFill>
              <a:latin typeface="Arial"/>
              <a:ea typeface="Arial"/>
              <a:cs typeface="Arial"/>
              <a:sym typeface="Arial"/>
            </a:endParaRPr>
          </a:p>
        </p:txBody>
      </p:sp>
      <p:sp>
        <p:nvSpPr>
          <p:cNvPr id="355" name="Google Shape;355;p14"/>
          <p:cNvSpPr/>
          <p:nvPr/>
        </p:nvSpPr>
        <p:spPr>
          <a:xfrm>
            <a:off x="3143672" y="4997036"/>
            <a:ext cx="4968548" cy="173267"/>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300"/>
              </a:spcAft>
              <a:buNone/>
            </a:pPr>
            <a:r>
              <a:rPr lang="en-GB" sz="1000">
                <a:solidFill>
                  <a:schemeClr val="dk1"/>
                </a:solidFill>
                <a:latin typeface="Arial"/>
                <a:ea typeface="Arial"/>
                <a:cs typeface="Arial"/>
                <a:sym typeface="Arial"/>
              </a:rPr>
              <a:t>Data cut-off: August 25, 2023</a:t>
            </a:r>
            <a:endParaRPr sz="1000">
              <a:solidFill>
                <a:schemeClr val="dk1"/>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5"/>
          <p:cNvSpPr txBox="1">
            <a:spLocks noGrp="1"/>
          </p:cNvSpPr>
          <p:nvPr>
            <p:ph type="body" idx="1"/>
          </p:nvPr>
        </p:nvSpPr>
        <p:spPr>
          <a:xfrm>
            <a:off x="620713" y="1063277"/>
            <a:ext cx="10963275" cy="4525963"/>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2000"/>
              <a:buChar char="•"/>
            </a:pPr>
            <a:r>
              <a:rPr lang="en-GB"/>
              <a:t>IMDC I/P risk at baseline</a:t>
            </a:r>
            <a:endParaRPr/>
          </a:p>
          <a:p>
            <a:pPr marL="714375" lvl="1" indent="-257175" algn="l" rtl="0">
              <a:spcBef>
                <a:spcPts val="400"/>
              </a:spcBef>
              <a:spcAft>
                <a:spcPts val="0"/>
              </a:spcAft>
              <a:buSzPts val="1800"/>
              <a:buChar char="–"/>
            </a:pPr>
            <a:r>
              <a:rPr lang="en-GB"/>
              <a:t>V750 (n=32), 71.9%</a:t>
            </a:r>
            <a:endParaRPr/>
          </a:p>
          <a:p>
            <a:pPr marL="714375" lvl="1" indent="-257175" algn="l" rtl="0">
              <a:spcBef>
                <a:spcPts val="400"/>
              </a:spcBef>
              <a:spcAft>
                <a:spcPts val="0"/>
              </a:spcAft>
              <a:buSzPts val="1800"/>
              <a:buChar char="–"/>
            </a:pPr>
            <a:r>
              <a:rPr lang="en-GB"/>
              <a:t>V500 (n=33), 63.6% </a:t>
            </a:r>
            <a:endParaRPr/>
          </a:p>
        </p:txBody>
      </p:sp>
      <p:sp>
        <p:nvSpPr>
          <p:cNvPr id="361" name="Google Shape;361;p15"/>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FIH: RESULTS</a:t>
            </a:r>
            <a:br>
              <a:rPr lang="en-GB"/>
            </a:br>
            <a:endParaRPr/>
          </a:p>
        </p:txBody>
      </p:sp>
      <p:sp>
        <p:nvSpPr>
          <p:cNvPr id="362" name="Google Shape;362;p15"/>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200"/>
              <a:buNone/>
            </a:pPr>
            <a:r>
              <a:rPr lang="en-GB">
                <a:solidFill>
                  <a:schemeClr val="dk2"/>
                </a:solidFill>
              </a:rPr>
              <a:t>1L, first line; AE, adverse event; CI, confidence interval; CR, complete response; DoR, duration of response; F, favourable; IMDC, International Metastatic Renal Cell Carcinoma Database Consortium; I/P, intermediate/poor; NE, not estimable; NR, not reached; ORR, overall response rate; PD, progressive disease</a:t>
            </a:r>
            <a:br>
              <a:rPr lang="en-GB">
                <a:solidFill>
                  <a:schemeClr val="dk2"/>
                </a:solidFill>
              </a:rPr>
            </a:br>
            <a:r>
              <a:rPr lang="en-GB">
                <a:solidFill>
                  <a:schemeClr val="dk2"/>
                </a:solidFill>
              </a:rPr>
              <a:t>TRAE, treatment-related adverse event; </a:t>
            </a:r>
            <a:r>
              <a:rPr lang="en-GB" sz="1200" b="0">
                <a:solidFill>
                  <a:schemeClr val="dk2"/>
                </a:solidFill>
                <a:latin typeface="Arial"/>
                <a:ea typeface="Arial"/>
                <a:cs typeface="Arial"/>
                <a:sym typeface="Arial"/>
              </a:rPr>
              <a:t>V500/750, volrustomig 500/750 mg</a:t>
            </a:r>
            <a:endParaRPr>
              <a:solidFill>
                <a:schemeClr val="dk2"/>
              </a:solidFill>
              <a:highlight>
                <a:srgbClr val="FFFF00"/>
              </a:highlight>
            </a:endParaRPr>
          </a:p>
          <a:p>
            <a:pPr marL="0" lvl="0" indent="0" algn="l" rtl="0">
              <a:spcBef>
                <a:spcPts val="300"/>
              </a:spcBef>
              <a:spcAft>
                <a:spcPts val="0"/>
              </a:spcAft>
              <a:buSzPts val="1200"/>
              <a:buNone/>
            </a:pPr>
            <a:r>
              <a:rPr lang="en-GB">
                <a:solidFill>
                  <a:schemeClr val="dk2"/>
                </a:solidFill>
              </a:rPr>
              <a:t>Voss M, et al. ESMO 2023. Abstract #1883MO (oral presentation); </a:t>
            </a:r>
            <a:r>
              <a:rPr lang="en-GB" sz="1200">
                <a:solidFill>
                  <a:schemeClr val="dk2"/>
                </a:solidFill>
              </a:rPr>
              <a:t>Voss M, et al. Annals of Oncology 2023; Vol. 34: Supplement S1012</a:t>
            </a:r>
            <a:endParaRPr>
              <a:solidFill>
                <a:schemeClr val="dk2"/>
              </a:solidFill>
            </a:endParaRPr>
          </a:p>
        </p:txBody>
      </p:sp>
      <p:sp>
        <p:nvSpPr>
          <p:cNvPr id="363" name="Google Shape;363;p15"/>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364" name="Google Shape;364;p15"/>
          <p:cNvSpPr txBox="1"/>
          <p:nvPr/>
        </p:nvSpPr>
        <p:spPr>
          <a:xfrm>
            <a:off x="620713" y="2428689"/>
            <a:ext cx="1282847"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Arial"/>
                <a:ea typeface="Arial"/>
                <a:cs typeface="Arial"/>
                <a:sym typeface="Arial"/>
              </a:rPr>
              <a:t>EFFICACY</a:t>
            </a:r>
            <a:endParaRPr/>
          </a:p>
        </p:txBody>
      </p:sp>
      <p:sp>
        <p:nvSpPr>
          <p:cNvPr id="365" name="Google Shape;365;p15"/>
          <p:cNvSpPr txBox="1"/>
          <p:nvPr/>
        </p:nvSpPr>
        <p:spPr>
          <a:xfrm>
            <a:off x="5735960" y="1193191"/>
            <a:ext cx="1039190" cy="369332"/>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Arial"/>
                <a:ea typeface="Arial"/>
                <a:cs typeface="Arial"/>
                <a:sym typeface="Arial"/>
              </a:rPr>
              <a:t>SAFETY</a:t>
            </a:r>
            <a:endParaRPr/>
          </a:p>
        </p:txBody>
      </p:sp>
      <p:graphicFrame>
        <p:nvGraphicFramePr>
          <p:cNvPr id="366" name="Google Shape;366;p15"/>
          <p:cNvGraphicFramePr/>
          <p:nvPr/>
        </p:nvGraphicFramePr>
        <p:xfrm>
          <a:off x="619201" y="2730314"/>
          <a:ext cx="3000000" cy="3000000"/>
        </p:xfrm>
        <a:graphic>
          <a:graphicData uri="http://schemas.openxmlformats.org/drawingml/2006/table">
            <a:tbl>
              <a:tblPr firstRow="1" bandRow="1">
                <a:noFill/>
                <a:tableStyleId>{CA28F5E4-2499-4328-BE6E-1D3E121D88F8}</a:tableStyleId>
              </a:tblPr>
              <a:tblGrid>
                <a:gridCol w="2740500">
                  <a:extLst>
                    <a:ext uri="{9D8B030D-6E8A-4147-A177-3AD203B41FA5}">
                      <a16:colId xmlns:a16="http://schemas.microsoft.com/office/drawing/2014/main" val="20000"/>
                    </a:ext>
                  </a:extLst>
                </a:gridCol>
                <a:gridCol w="1075150">
                  <a:extLst>
                    <a:ext uri="{9D8B030D-6E8A-4147-A177-3AD203B41FA5}">
                      <a16:colId xmlns:a16="http://schemas.microsoft.com/office/drawing/2014/main" val="20001"/>
                    </a:ext>
                  </a:extLst>
                </a:gridCol>
                <a:gridCol w="1075150">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endParaRPr sz="90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V750</a:t>
                      </a:r>
                      <a:br>
                        <a:rPr lang="en-GB" sz="900">
                          <a:latin typeface="Arial"/>
                          <a:ea typeface="Arial"/>
                          <a:cs typeface="Arial"/>
                          <a:sym typeface="Arial"/>
                        </a:rPr>
                      </a:br>
                      <a:r>
                        <a:rPr lang="en-GB" sz="900">
                          <a:latin typeface="Arial"/>
                          <a:ea typeface="Arial"/>
                          <a:cs typeface="Arial"/>
                          <a:sym typeface="Arial"/>
                        </a:rPr>
                        <a:t>N=32</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V500</a:t>
                      </a:r>
                      <a:br>
                        <a:rPr lang="en-GB" sz="900">
                          <a:latin typeface="Arial"/>
                          <a:ea typeface="Arial"/>
                          <a:cs typeface="Arial"/>
                          <a:sym typeface="Arial"/>
                        </a:rPr>
                      </a:br>
                      <a:r>
                        <a:rPr lang="en-GB" sz="900">
                          <a:latin typeface="Arial"/>
                          <a:ea typeface="Arial"/>
                          <a:cs typeface="Arial"/>
                          <a:sym typeface="Arial"/>
                        </a:rPr>
                        <a:t>N=33</a:t>
                      </a:r>
                      <a:endParaRPr/>
                    </a:p>
                  </a:txBody>
                  <a:tcPr marL="91450" marR="91450" marT="45725" marB="45725" anchor="ctr">
                    <a:solidFill>
                      <a:schemeClr val="dk2"/>
                    </a:solidFill>
                  </a:tcPr>
                </a:tc>
                <a:extLst>
                  <a:ext uri="{0D108BD9-81ED-4DB2-BD59-A6C34878D82A}">
                    <a16:rowId xmlns:a16="http://schemas.microsoft.com/office/drawing/2014/main" val="10000"/>
                  </a:ext>
                </a:extLst>
              </a:tr>
              <a:tr h="114300">
                <a:tc>
                  <a:txBody>
                    <a:bodyPr/>
                    <a:lstStyle/>
                    <a:p>
                      <a:pPr marL="0" marR="0" lvl="0" indent="0" algn="l" rtl="0">
                        <a:spcBef>
                          <a:spcPts val="0"/>
                        </a:spcBef>
                        <a:spcAft>
                          <a:spcPts val="0"/>
                        </a:spcAft>
                        <a:buNone/>
                      </a:pPr>
                      <a:r>
                        <a:rPr lang="en-GB" sz="900" b="0">
                          <a:latin typeface="Arial"/>
                          <a:ea typeface="Arial"/>
                          <a:cs typeface="Arial"/>
                          <a:sym typeface="Arial"/>
                        </a:rPr>
                        <a:t>Response-evaluable, N</a:t>
                      </a:r>
                      <a:endParaRPr/>
                    </a:p>
                  </a:txBody>
                  <a:tcPr marL="91450" marR="91450" marT="36000" marB="36000"/>
                </a:tc>
                <a:tc>
                  <a:txBody>
                    <a:bodyPr/>
                    <a:lstStyle/>
                    <a:p>
                      <a:pPr marL="0" marR="0" lvl="0" indent="0" algn="ctr" rtl="0">
                        <a:spcBef>
                          <a:spcPts val="0"/>
                        </a:spcBef>
                        <a:spcAft>
                          <a:spcPts val="0"/>
                        </a:spcAft>
                        <a:buNone/>
                      </a:pPr>
                      <a:r>
                        <a:rPr lang="en-GB" sz="900" b="1">
                          <a:latin typeface="Arial"/>
                          <a:ea typeface="Arial"/>
                          <a:cs typeface="Arial"/>
                          <a:sym typeface="Arial"/>
                        </a:rPr>
                        <a:t>31</a:t>
                      </a:r>
                      <a:r>
                        <a:rPr lang="en-GB" sz="900" b="1" baseline="30000">
                          <a:latin typeface="Arial"/>
                          <a:ea typeface="Arial"/>
                          <a:cs typeface="Arial"/>
                          <a:sym typeface="Arial"/>
                        </a:rPr>
                        <a:t>a</a:t>
                      </a:r>
                      <a:endParaRPr/>
                    </a:p>
                  </a:txBody>
                  <a:tcPr marL="91450" marR="91450" marT="36000" marB="36000" anchor="ctr"/>
                </a:tc>
                <a:tc>
                  <a:txBody>
                    <a:bodyPr/>
                    <a:lstStyle/>
                    <a:p>
                      <a:pPr marL="0" marR="0" lvl="0" indent="0" algn="ctr" rtl="0">
                        <a:spcBef>
                          <a:spcPts val="0"/>
                        </a:spcBef>
                        <a:spcAft>
                          <a:spcPts val="0"/>
                        </a:spcAft>
                        <a:buNone/>
                      </a:pPr>
                      <a:r>
                        <a:rPr lang="en-GB" sz="900" b="1">
                          <a:latin typeface="Arial"/>
                          <a:ea typeface="Arial"/>
                          <a:cs typeface="Arial"/>
                          <a:sym typeface="Arial"/>
                        </a:rPr>
                        <a:t>33</a:t>
                      </a:r>
                      <a:endParaRPr/>
                    </a:p>
                  </a:txBody>
                  <a:tcPr marL="91450" marR="91450" marT="36000" marB="36000" anchor="ctr"/>
                </a:tc>
                <a:extLst>
                  <a:ext uri="{0D108BD9-81ED-4DB2-BD59-A6C34878D82A}">
                    <a16:rowId xmlns:a16="http://schemas.microsoft.com/office/drawing/2014/main" val="10001"/>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Median </a:t>
                      </a:r>
                      <a:r>
                        <a:rPr lang="en-GB" sz="900" b="0">
                          <a:solidFill>
                            <a:schemeClr val="dk1"/>
                          </a:solidFill>
                          <a:latin typeface="Arial"/>
                          <a:ea typeface="Arial"/>
                          <a:cs typeface="Arial"/>
                          <a:sym typeface="Arial"/>
                        </a:rPr>
                        <a:t>follow-up (range), months</a:t>
                      </a:r>
                      <a:endParaRPr sz="900" b="0" baseline="30000">
                        <a:solidFill>
                          <a:schemeClr val="dk1"/>
                        </a:solidFill>
                        <a:latin typeface="Arial"/>
                        <a:ea typeface="Arial"/>
                        <a:cs typeface="Arial"/>
                        <a:sym typeface="Arial"/>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22.7 (2.2-27.4)</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14.9 (1.6-21.7)</a:t>
                      </a:r>
                      <a:endParaRPr/>
                    </a:p>
                  </a:txBody>
                  <a:tcPr marL="91450" marR="91450" marT="36000" marB="36000" anchor="ctr"/>
                </a:tc>
                <a:extLst>
                  <a:ext uri="{0D108BD9-81ED-4DB2-BD59-A6C34878D82A}">
                    <a16:rowId xmlns:a16="http://schemas.microsoft.com/office/drawing/2014/main" val="10002"/>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ORR, n (%)</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15 (48.4)</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15 (45.5)</a:t>
                      </a:r>
                      <a:endParaRPr/>
                    </a:p>
                  </a:txBody>
                  <a:tcPr marL="91450" marR="91450" marT="36000" marB="36000" anchor="ctr"/>
                </a:tc>
                <a:extLst>
                  <a:ext uri="{0D108BD9-81ED-4DB2-BD59-A6C34878D82A}">
                    <a16:rowId xmlns:a16="http://schemas.microsoft.com/office/drawing/2014/main" val="10003"/>
                  </a:ext>
                </a:extLst>
              </a:tr>
              <a:tr h="114300">
                <a:tc>
                  <a:txBody>
                    <a:bodyPr/>
                    <a:lstStyle/>
                    <a:p>
                      <a:pPr marL="0" marR="0" lvl="0" indent="180975" algn="l" rtl="0">
                        <a:spcBef>
                          <a:spcPts val="0"/>
                        </a:spcBef>
                        <a:spcAft>
                          <a:spcPts val="0"/>
                        </a:spcAft>
                        <a:buNone/>
                      </a:pPr>
                      <a:r>
                        <a:rPr lang="en-GB" sz="900" b="0">
                          <a:latin typeface="Arial"/>
                          <a:ea typeface="Arial"/>
                          <a:cs typeface="Arial"/>
                          <a:sym typeface="Arial"/>
                        </a:rPr>
                        <a:t>CR, n (%)</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3 (9.7)</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2 (6.1)</a:t>
                      </a:r>
                      <a:endParaRPr/>
                    </a:p>
                  </a:txBody>
                  <a:tcPr marL="91450" marR="91450" marT="36000" marB="36000" anchor="ctr"/>
                </a:tc>
                <a:extLst>
                  <a:ext uri="{0D108BD9-81ED-4DB2-BD59-A6C34878D82A}">
                    <a16:rowId xmlns:a16="http://schemas.microsoft.com/office/drawing/2014/main" val="10004"/>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PD, n (%)</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3 (9.7)</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8 (24.2)</a:t>
                      </a:r>
                      <a:endParaRPr sz="900" b="1">
                        <a:latin typeface="Arial"/>
                        <a:ea typeface="Arial"/>
                        <a:cs typeface="Arial"/>
                        <a:sym typeface="Arial"/>
                      </a:endParaRPr>
                    </a:p>
                  </a:txBody>
                  <a:tcPr marL="91450" marR="91450" marT="36000" marB="36000" anchor="ctr"/>
                </a:tc>
                <a:extLst>
                  <a:ext uri="{0D108BD9-81ED-4DB2-BD59-A6C34878D82A}">
                    <a16:rowId xmlns:a16="http://schemas.microsoft.com/office/drawing/2014/main" val="10005"/>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Disease control rate, n (%)</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28 (90.3)</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23 (69.7)</a:t>
                      </a:r>
                      <a:endParaRPr/>
                    </a:p>
                  </a:txBody>
                  <a:tcPr marL="91450" marR="91450" marT="36000" marB="36000" anchor="ctr"/>
                </a:tc>
                <a:extLst>
                  <a:ext uri="{0D108BD9-81ED-4DB2-BD59-A6C34878D82A}">
                    <a16:rowId xmlns:a16="http://schemas.microsoft.com/office/drawing/2014/main" val="10006"/>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Median duration of </a:t>
                      </a:r>
                      <a:r>
                        <a:rPr lang="en-GB" sz="900" b="0">
                          <a:solidFill>
                            <a:schemeClr val="dk1"/>
                          </a:solidFill>
                          <a:latin typeface="Arial"/>
                          <a:ea typeface="Arial"/>
                          <a:cs typeface="Arial"/>
                          <a:sym typeface="Arial"/>
                        </a:rPr>
                        <a:t>response</a:t>
                      </a:r>
                      <a:r>
                        <a:rPr lang="en-GB" sz="900" b="0" baseline="30000">
                          <a:solidFill>
                            <a:schemeClr val="dk1"/>
                          </a:solidFill>
                          <a:latin typeface="Arial"/>
                          <a:ea typeface="Arial"/>
                          <a:cs typeface="Arial"/>
                          <a:sym typeface="Arial"/>
                        </a:rPr>
                        <a:t>b</a:t>
                      </a:r>
                      <a:r>
                        <a:rPr lang="en-GB" sz="900" b="0">
                          <a:solidFill>
                            <a:schemeClr val="dk1"/>
                          </a:solidFill>
                          <a:latin typeface="Arial"/>
                          <a:ea typeface="Arial"/>
                          <a:cs typeface="Arial"/>
                          <a:sym typeface="Arial"/>
                        </a:rPr>
                        <a:t> (95% CI), months</a:t>
                      </a:r>
                      <a:endParaRPr/>
                    </a:p>
                  </a:txBody>
                  <a:tcPr marL="91450" marR="91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17.0 (9.8-NE)</a:t>
                      </a:r>
                      <a:endParaRPr/>
                    </a:p>
                  </a:txBody>
                  <a:tcPr marL="91450" marR="9145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11.5 (5.8-NE)</a:t>
                      </a:r>
                      <a:endParaRPr/>
                    </a:p>
                  </a:txBody>
                  <a:tcPr marL="91450" marR="91450" marT="36000" marB="36000" anchor="ctr"/>
                </a:tc>
                <a:extLst>
                  <a:ext uri="{0D108BD9-81ED-4DB2-BD59-A6C34878D82A}">
                    <a16:rowId xmlns:a16="http://schemas.microsoft.com/office/drawing/2014/main" val="10007"/>
                  </a:ext>
                </a:extLst>
              </a:tr>
            </a:tbl>
          </a:graphicData>
        </a:graphic>
      </p:graphicFrame>
      <p:graphicFrame>
        <p:nvGraphicFramePr>
          <p:cNvPr id="367" name="Google Shape;367;p15"/>
          <p:cNvGraphicFramePr/>
          <p:nvPr/>
        </p:nvGraphicFramePr>
        <p:xfrm>
          <a:off x="619201" y="4560194"/>
          <a:ext cx="3000000" cy="3000000"/>
        </p:xfrm>
        <a:graphic>
          <a:graphicData uri="http://schemas.openxmlformats.org/drawingml/2006/table">
            <a:tbl>
              <a:tblPr firstRow="1" bandRow="1">
                <a:noFill/>
                <a:tableStyleId>{CA28F5E4-2499-4328-BE6E-1D3E121D88F8}</a:tableStyleId>
              </a:tblPr>
              <a:tblGrid>
                <a:gridCol w="2740500">
                  <a:extLst>
                    <a:ext uri="{9D8B030D-6E8A-4147-A177-3AD203B41FA5}">
                      <a16:colId xmlns:a16="http://schemas.microsoft.com/office/drawing/2014/main" val="20000"/>
                    </a:ext>
                  </a:extLst>
                </a:gridCol>
                <a:gridCol w="537575">
                  <a:extLst>
                    <a:ext uri="{9D8B030D-6E8A-4147-A177-3AD203B41FA5}">
                      <a16:colId xmlns:a16="http://schemas.microsoft.com/office/drawing/2014/main" val="20001"/>
                    </a:ext>
                  </a:extLst>
                </a:gridCol>
                <a:gridCol w="537575">
                  <a:extLst>
                    <a:ext uri="{9D8B030D-6E8A-4147-A177-3AD203B41FA5}">
                      <a16:colId xmlns:a16="http://schemas.microsoft.com/office/drawing/2014/main" val="20002"/>
                    </a:ext>
                  </a:extLst>
                </a:gridCol>
                <a:gridCol w="537575">
                  <a:extLst>
                    <a:ext uri="{9D8B030D-6E8A-4147-A177-3AD203B41FA5}">
                      <a16:colId xmlns:a16="http://schemas.microsoft.com/office/drawing/2014/main" val="20003"/>
                    </a:ext>
                  </a:extLst>
                </a:gridCol>
                <a:gridCol w="537575">
                  <a:extLst>
                    <a:ext uri="{9D8B030D-6E8A-4147-A177-3AD203B41FA5}">
                      <a16:colId xmlns:a16="http://schemas.microsoft.com/office/drawing/2014/main" val="20004"/>
                    </a:ext>
                  </a:extLst>
                </a:gridCol>
              </a:tblGrid>
              <a:tr h="0">
                <a:tc>
                  <a:txBody>
                    <a:bodyPr/>
                    <a:lstStyle/>
                    <a:p>
                      <a:pPr marL="0" marR="0" lvl="0" indent="0" algn="l" rtl="0">
                        <a:spcBef>
                          <a:spcPts val="0"/>
                        </a:spcBef>
                        <a:spcAft>
                          <a:spcPts val="0"/>
                        </a:spcAft>
                        <a:buNone/>
                      </a:pPr>
                      <a:r>
                        <a:rPr lang="en-GB" sz="900">
                          <a:latin typeface="Arial"/>
                          <a:ea typeface="Arial"/>
                          <a:cs typeface="Arial"/>
                          <a:sym typeface="Arial"/>
                        </a:rPr>
                        <a:t>IMDC risk group</a:t>
                      </a:r>
                      <a:endParaRPr/>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I/P</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F</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I/P</a:t>
                      </a:r>
                      <a:endParaRPr/>
                    </a:p>
                  </a:txBody>
                  <a:tcPr marL="91450" marR="91450" marT="45725" marB="45725" anchor="ctr">
                    <a:solidFill>
                      <a:schemeClr val="dk2"/>
                    </a:solidFill>
                  </a:tcPr>
                </a:tc>
                <a:tc>
                  <a:txBody>
                    <a:bodyPr/>
                    <a:lstStyle/>
                    <a:p>
                      <a:pPr marL="0" marR="0" lvl="0" indent="0" algn="ctr" rtl="0">
                        <a:spcBef>
                          <a:spcPts val="0"/>
                        </a:spcBef>
                        <a:spcAft>
                          <a:spcPts val="0"/>
                        </a:spcAft>
                        <a:buNone/>
                      </a:pPr>
                      <a:r>
                        <a:rPr lang="en-GB" sz="900">
                          <a:latin typeface="Arial"/>
                          <a:ea typeface="Arial"/>
                          <a:cs typeface="Arial"/>
                          <a:sym typeface="Arial"/>
                        </a:rPr>
                        <a:t>F</a:t>
                      </a:r>
                      <a:endParaRPr/>
                    </a:p>
                  </a:txBody>
                  <a:tcPr marL="91450" marR="91450" marT="45725" marB="45725" anchor="ctr">
                    <a:solidFill>
                      <a:schemeClr val="dk2"/>
                    </a:solidFill>
                  </a:tcPr>
                </a:tc>
                <a:extLst>
                  <a:ext uri="{0D108BD9-81ED-4DB2-BD59-A6C34878D82A}">
                    <a16:rowId xmlns:a16="http://schemas.microsoft.com/office/drawing/2014/main" val="10000"/>
                  </a:ext>
                </a:extLst>
              </a:tr>
              <a:tr h="114300">
                <a:tc>
                  <a:txBody>
                    <a:bodyPr/>
                    <a:lstStyle/>
                    <a:p>
                      <a:pPr marL="0" marR="0" lvl="0" indent="7938" algn="l" rtl="0">
                        <a:spcBef>
                          <a:spcPts val="0"/>
                        </a:spcBef>
                        <a:spcAft>
                          <a:spcPts val="0"/>
                        </a:spcAft>
                        <a:buNone/>
                      </a:pPr>
                      <a:r>
                        <a:rPr lang="en-GB" sz="900" b="0">
                          <a:latin typeface="Arial"/>
                          <a:ea typeface="Arial"/>
                          <a:cs typeface="Arial"/>
                          <a:sym typeface="Arial"/>
                        </a:rPr>
                        <a:t>ORR, n/N (%)</a:t>
                      </a:r>
                      <a:endParaRPr/>
                    </a:p>
                  </a:txBody>
                  <a:tcPr marL="91450" marR="91450" marT="36000" marB="36000"/>
                </a:tc>
                <a:tc>
                  <a:txBody>
                    <a:bodyPr/>
                    <a:lstStyle/>
                    <a:p>
                      <a:pPr marL="0" marR="0" lvl="0" indent="0" algn="ctr" rtl="0">
                        <a:spcBef>
                          <a:spcPts val="0"/>
                        </a:spcBef>
                        <a:spcAft>
                          <a:spcPts val="0"/>
                        </a:spcAft>
                        <a:buNone/>
                      </a:pPr>
                      <a:r>
                        <a:rPr lang="en-GB" sz="900" b="0">
                          <a:latin typeface="Arial"/>
                          <a:ea typeface="Arial"/>
                          <a:cs typeface="Arial"/>
                          <a:sym typeface="Arial"/>
                        </a:rPr>
                        <a:t>13/23 (56.5)</a:t>
                      </a:r>
                      <a:endParaRPr/>
                    </a:p>
                  </a:txBody>
                  <a:tcPr marL="19450" marR="19450" marT="36000" marB="36000" anchor="ctr"/>
                </a:tc>
                <a:tc>
                  <a:txBody>
                    <a:bodyPr/>
                    <a:lstStyle/>
                    <a:p>
                      <a:pPr marL="0" marR="0" lvl="0" indent="0" algn="ctr" rtl="0">
                        <a:spcBef>
                          <a:spcPts val="0"/>
                        </a:spcBef>
                        <a:spcAft>
                          <a:spcPts val="0"/>
                        </a:spcAft>
                        <a:buNone/>
                      </a:pPr>
                      <a:r>
                        <a:rPr lang="en-GB" sz="900" b="0">
                          <a:latin typeface="Arial"/>
                          <a:ea typeface="Arial"/>
                          <a:cs typeface="Arial"/>
                          <a:sym typeface="Arial"/>
                        </a:rPr>
                        <a:t>2/8</a:t>
                      </a:r>
                      <a:br>
                        <a:rPr lang="en-GB" sz="900" b="0">
                          <a:latin typeface="Arial"/>
                          <a:ea typeface="Arial"/>
                          <a:cs typeface="Arial"/>
                          <a:sym typeface="Arial"/>
                        </a:rPr>
                      </a:br>
                      <a:r>
                        <a:rPr lang="en-GB" sz="900" b="0">
                          <a:latin typeface="Arial"/>
                          <a:ea typeface="Arial"/>
                          <a:cs typeface="Arial"/>
                          <a:sym typeface="Arial"/>
                        </a:rPr>
                        <a:t>(25.0)</a:t>
                      </a:r>
                      <a:endParaRPr/>
                    </a:p>
                  </a:txBody>
                  <a:tcPr marL="19450" marR="19450" marT="36000" marB="36000" anchor="ctr"/>
                </a:tc>
                <a:tc>
                  <a:txBody>
                    <a:bodyPr/>
                    <a:lstStyle/>
                    <a:p>
                      <a:pPr marL="0" marR="0" lvl="0" indent="0" algn="ctr" rtl="0">
                        <a:spcBef>
                          <a:spcPts val="0"/>
                        </a:spcBef>
                        <a:spcAft>
                          <a:spcPts val="0"/>
                        </a:spcAft>
                        <a:buNone/>
                      </a:pPr>
                      <a:r>
                        <a:rPr lang="en-GB" sz="900" b="0">
                          <a:latin typeface="Arial"/>
                          <a:ea typeface="Arial"/>
                          <a:cs typeface="Arial"/>
                          <a:sym typeface="Arial"/>
                        </a:rPr>
                        <a:t>8/21 (38.1)</a:t>
                      </a:r>
                      <a:endParaRPr/>
                    </a:p>
                  </a:txBody>
                  <a:tcPr marL="19450" marR="19450" marT="36000" marB="36000" anchor="ctr"/>
                </a:tc>
                <a:tc>
                  <a:txBody>
                    <a:bodyPr/>
                    <a:lstStyle/>
                    <a:p>
                      <a:pPr marL="0" marR="0" lvl="0" indent="0" algn="ctr" rtl="0">
                        <a:spcBef>
                          <a:spcPts val="0"/>
                        </a:spcBef>
                        <a:spcAft>
                          <a:spcPts val="0"/>
                        </a:spcAft>
                        <a:buNone/>
                      </a:pPr>
                      <a:r>
                        <a:rPr lang="en-GB" sz="900" b="0">
                          <a:latin typeface="Arial"/>
                          <a:ea typeface="Arial"/>
                          <a:cs typeface="Arial"/>
                          <a:sym typeface="Arial"/>
                        </a:rPr>
                        <a:t>7/12 (58.3)</a:t>
                      </a:r>
                      <a:endParaRPr/>
                    </a:p>
                  </a:txBody>
                  <a:tcPr marL="19450" marR="19450" marT="36000" marB="36000" anchor="ctr"/>
                </a:tc>
                <a:extLst>
                  <a:ext uri="{0D108BD9-81ED-4DB2-BD59-A6C34878D82A}">
                    <a16:rowId xmlns:a16="http://schemas.microsoft.com/office/drawing/2014/main" val="10001"/>
                  </a:ext>
                </a:extLst>
              </a:tr>
              <a:tr h="114300">
                <a:tc>
                  <a:txBody>
                    <a:bodyPr/>
                    <a:lstStyle/>
                    <a:p>
                      <a:pPr marL="0" marR="0" lvl="0" indent="0" algn="l" rtl="0">
                        <a:spcBef>
                          <a:spcPts val="0"/>
                        </a:spcBef>
                        <a:spcAft>
                          <a:spcPts val="0"/>
                        </a:spcAft>
                        <a:buNone/>
                      </a:pPr>
                      <a:r>
                        <a:rPr lang="en-GB" sz="900" b="0">
                          <a:latin typeface="Arial"/>
                          <a:ea typeface="Arial"/>
                          <a:cs typeface="Arial"/>
                          <a:sym typeface="Arial"/>
                        </a:rPr>
                        <a:t>Median duration of </a:t>
                      </a:r>
                      <a:r>
                        <a:rPr lang="en-GB" sz="900" b="0">
                          <a:solidFill>
                            <a:schemeClr val="dk1"/>
                          </a:solidFill>
                          <a:latin typeface="Arial"/>
                          <a:ea typeface="Arial"/>
                          <a:cs typeface="Arial"/>
                          <a:sym typeface="Arial"/>
                        </a:rPr>
                        <a:t>response (95% CI), months</a:t>
                      </a:r>
                      <a:endParaRPr/>
                    </a:p>
                  </a:txBody>
                  <a:tcPr marL="91450" marR="91450" marT="36000" marB="36000"/>
                </a:tc>
                <a:tc>
                  <a:txBody>
                    <a:bodyPr/>
                    <a:lstStyle/>
                    <a:p>
                      <a:pPr marL="0" marR="0" lvl="0" indent="0" algn="ctr" rtl="0">
                        <a:spcBef>
                          <a:spcPts val="0"/>
                        </a:spcBef>
                        <a:spcAft>
                          <a:spcPts val="0"/>
                        </a:spcAft>
                        <a:buNone/>
                      </a:pPr>
                      <a:r>
                        <a:rPr lang="en-GB" sz="900" b="0">
                          <a:latin typeface="Arial"/>
                          <a:ea typeface="Arial"/>
                          <a:cs typeface="Arial"/>
                          <a:sym typeface="Arial"/>
                        </a:rPr>
                        <a:t>15.4 </a:t>
                      </a:r>
                      <a:br>
                        <a:rPr lang="en-GB" sz="900" b="0">
                          <a:latin typeface="Arial"/>
                          <a:ea typeface="Arial"/>
                          <a:cs typeface="Arial"/>
                          <a:sym typeface="Arial"/>
                        </a:rPr>
                      </a:br>
                      <a:r>
                        <a:rPr lang="en-GB" sz="900" b="0">
                          <a:latin typeface="Arial"/>
                          <a:ea typeface="Arial"/>
                          <a:cs typeface="Arial"/>
                          <a:sym typeface="Arial"/>
                        </a:rPr>
                        <a:t>(8.4-NE)</a:t>
                      </a:r>
                      <a:endParaRPr/>
                    </a:p>
                  </a:txBody>
                  <a:tcPr marL="19450" marR="19450" marT="36000" marB="36000" anchor="ctr"/>
                </a:tc>
                <a:tc>
                  <a:txBody>
                    <a:bodyPr/>
                    <a:lstStyle/>
                    <a:p>
                      <a:pPr marL="0" marR="0" lvl="0" indent="0" algn="ctr" rtl="0">
                        <a:spcBef>
                          <a:spcPts val="0"/>
                        </a:spcBef>
                        <a:spcAft>
                          <a:spcPts val="0"/>
                        </a:spcAft>
                        <a:buNone/>
                      </a:pPr>
                      <a:r>
                        <a:rPr lang="en-GB" sz="900" b="0">
                          <a:latin typeface="Arial"/>
                          <a:ea typeface="Arial"/>
                          <a:cs typeface="Arial"/>
                          <a:sym typeface="Arial"/>
                        </a:rPr>
                        <a:t>NR</a:t>
                      </a:r>
                      <a:br>
                        <a:rPr lang="en-GB" sz="900" b="0">
                          <a:latin typeface="Arial"/>
                          <a:ea typeface="Arial"/>
                          <a:cs typeface="Arial"/>
                          <a:sym typeface="Arial"/>
                        </a:rPr>
                      </a:br>
                      <a:r>
                        <a:rPr lang="en-GB" sz="900" b="0">
                          <a:latin typeface="Arial"/>
                          <a:ea typeface="Arial"/>
                          <a:cs typeface="Arial"/>
                          <a:sym typeface="Arial"/>
                        </a:rPr>
                        <a:t>(NE-NE)</a:t>
                      </a:r>
                      <a:endParaRPr/>
                    </a:p>
                  </a:txBody>
                  <a:tcPr marL="19450" marR="19450" marT="36000" marB="36000" anchor="ctr"/>
                </a:tc>
                <a:tc>
                  <a:txBody>
                    <a:bodyPr/>
                    <a:lstStyle/>
                    <a:p>
                      <a:pPr marL="0" marR="0" lvl="0" indent="0" algn="ctr" rtl="0">
                        <a:spcBef>
                          <a:spcPts val="0"/>
                        </a:spcBef>
                        <a:spcAft>
                          <a:spcPts val="0"/>
                        </a:spcAft>
                        <a:buNone/>
                      </a:pPr>
                      <a:r>
                        <a:rPr lang="en-GB" sz="900" b="0">
                          <a:latin typeface="Arial"/>
                          <a:ea typeface="Arial"/>
                          <a:cs typeface="Arial"/>
                          <a:sym typeface="Arial"/>
                        </a:rPr>
                        <a:t>8.4</a:t>
                      </a:r>
                      <a:br>
                        <a:rPr lang="en-GB" sz="900" b="0">
                          <a:latin typeface="Arial"/>
                          <a:ea typeface="Arial"/>
                          <a:cs typeface="Arial"/>
                          <a:sym typeface="Arial"/>
                        </a:rPr>
                      </a:br>
                      <a:r>
                        <a:rPr lang="en-GB" sz="900" b="0">
                          <a:latin typeface="Arial"/>
                          <a:ea typeface="Arial"/>
                          <a:cs typeface="Arial"/>
                          <a:sym typeface="Arial"/>
                        </a:rPr>
                        <a:t>(2.9-NE)</a:t>
                      </a:r>
                      <a:endParaRPr/>
                    </a:p>
                  </a:txBody>
                  <a:tcPr marL="19450" marR="19450" marT="36000" marB="36000" anchor="ctr"/>
                </a:tc>
                <a:tc>
                  <a:txBody>
                    <a:bodyPr/>
                    <a:lstStyle/>
                    <a:p>
                      <a:pPr marL="0" marR="0" lvl="0" indent="0" algn="ctr" rtl="0">
                        <a:spcBef>
                          <a:spcPts val="0"/>
                        </a:spcBef>
                        <a:spcAft>
                          <a:spcPts val="0"/>
                        </a:spcAft>
                        <a:buNone/>
                      </a:pPr>
                      <a:r>
                        <a:rPr lang="en-GB" sz="900" b="0">
                          <a:latin typeface="Arial"/>
                          <a:ea typeface="Arial"/>
                          <a:cs typeface="Arial"/>
                          <a:sym typeface="Arial"/>
                        </a:rPr>
                        <a:t>NR</a:t>
                      </a:r>
                      <a:br>
                        <a:rPr lang="en-GB" sz="900" b="0">
                          <a:latin typeface="Arial"/>
                          <a:ea typeface="Arial"/>
                          <a:cs typeface="Arial"/>
                          <a:sym typeface="Arial"/>
                        </a:rPr>
                      </a:br>
                      <a:r>
                        <a:rPr lang="en-GB" sz="900" b="0">
                          <a:latin typeface="Arial"/>
                          <a:ea typeface="Arial"/>
                          <a:cs typeface="Arial"/>
                          <a:sym typeface="Arial"/>
                        </a:rPr>
                        <a:t>(2.8-NE)</a:t>
                      </a:r>
                      <a:endParaRPr/>
                    </a:p>
                  </a:txBody>
                  <a:tcPr marL="19450" marR="19450" marT="36000" marB="36000" anchor="ctr"/>
                </a:tc>
                <a:extLst>
                  <a:ext uri="{0D108BD9-81ED-4DB2-BD59-A6C34878D82A}">
                    <a16:rowId xmlns:a16="http://schemas.microsoft.com/office/drawing/2014/main" val="10002"/>
                  </a:ext>
                </a:extLst>
              </a:tr>
              <a:tr h="114300">
                <a:tc gridSpan="5">
                  <a:txBody>
                    <a:bodyPr/>
                    <a:lstStyle/>
                    <a:p>
                      <a:pPr marL="0" marR="0" lvl="0" indent="0" algn="l" rtl="0">
                        <a:lnSpc>
                          <a:spcPct val="100000"/>
                        </a:lnSpc>
                        <a:spcBef>
                          <a:spcPts val="0"/>
                        </a:spcBef>
                        <a:spcAft>
                          <a:spcPts val="0"/>
                        </a:spcAft>
                        <a:buClr>
                          <a:schemeClr val="dk1"/>
                        </a:buClr>
                        <a:buSzPts val="900"/>
                        <a:buFont typeface="Arial"/>
                        <a:buNone/>
                      </a:pPr>
                      <a:r>
                        <a:rPr lang="en-GB" sz="900" b="0" baseline="30000">
                          <a:latin typeface="Arial"/>
                          <a:ea typeface="Arial"/>
                          <a:cs typeface="Arial"/>
                          <a:sym typeface="Arial"/>
                        </a:rPr>
                        <a:t>a</a:t>
                      </a:r>
                      <a:r>
                        <a:rPr lang="en-GB" sz="900" b="0">
                          <a:latin typeface="Arial"/>
                          <a:ea typeface="Arial"/>
                          <a:cs typeface="Arial"/>
                          <a:sym typeface="Arial"/>
                        </a:rPr>
                        <a:t> one ineligible patient is included; </a:t>
                      </a:r>
                      <a:r>
                        <a:rPr lang="en-GB" sz="900" b="0" baseline="30000">
                          <a:latin typeface="Arial"/>
                          <a:ea typeface="Arial"/>
                          <a:cs typeface="Arial"/>
                          <a:sym typeface="Arial"/>
                        </a:rPr>
                        <a:t>b</a:t>
                      </a:r>
                      <a:r>
                        <a:rPr lang="en-GB" sz="900" b="0">
                          <a:latin typeface="Arial"/>
                          <a:ea typeface="Arial"/>
                          <a:cs typeface="Arial"/>
                          <a:sym typeface="Arial"/>
                        </a:rPr>
                        <a:t> median DoR in subjects who discontinued due to AE</a:t>
                      </a:r>
                      <a:endParaRPr/>
                    </a:p>
                  </a:txBody>
                  <a:tcPr marL="91450" marR="91450" marT="36000" marB="360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368" name="Google Shape;368;p15"/>
          <p:cNvGraphicFramePr/>
          <p:nvPr/>
        </p:nvGraphicFramePr>
        <p:xfrm>
          <a:off x="5735960" y="1625239"/>
          <a:ext cx="3000000" cy="3000000"/>
        </p:xfrm>
        <a:graphic>
          <a:graphicData uri="http://schemas.openxmlformats.org/drawingml/2006/table">
            <a:tbl>
              <a:tblPr firstRow="1" bandRow="1">
                <a:noFill/>
                <a:tableStyleId>{CA28F5E4-2499-4328-BE6E-1D3E121D88F8}</a:tableStyleId>
              </a:tblPr>
              <a:tblGrid>
                <a:gridCol w="2952325">
                  <a:extLst>
                    <a:ext uri="{9D8B030D-6E8A-4147-A177-3AD203B41FA5}">
                      <a16:colId xmlns:a16="http://schemas.microsoft.com/office/drawing/2014/main" val="20000"/>
                    </a:ext>
                  </a:extLst>
                </a:gridCol>
                <a:gridCol w="703150">
                  <a:extLst>
                    <a:ext uri="{9D8B030D-6E8A-4147-A177-3AD203B41FA5}">
                      <a16:colId xmlns:a16="http://schemas.microsoft.com/office/drawing/2014/main" val="20001"/>
                    </a:ext>
                  </a:extLst>
                </a:gridCol>
                <a:gridCol w="703150">
                  <a:extLst>
                    <a:ext uri="{9D8B030D-6E8A-4147-A177-3AD203B41FA5}">
                      <a16:colId xmlns:a16="http://schemas.microsoft.com/office/drawing/2014/main" val="20002"/>
                    </a:ext>
                  </a:extLst>
                </a:gridCol>
                <a:gridCol w="703150">
                  <a:extLst>
                    <a:ext uri="{9D8B030D-6E8A-4147-A177-3AD203B41FA5}">
                      <a16:colId xmlns:a16="http://schemas.microsoft.com/office/drawing/2014/main" val="20003"/>
                    </a:ext>
                  </a:extLst>
                </a:gridCol>
                <a:gridCol w="703150">
                  <a:extLst>
                    <a:ext uri="{9D8B030D-6E8A-4147-A177-3AD203B41FA5}">
                      <a16:colId xmlns:a16="http://schemas.microsoft.com/office/drawing/2014/main" val="20004"/>
                    </a:ext>
                  </a:extLst>
                </a:gridCol>
              </a:tblGrid>
              <a:tr h="138200">
                <a:tc>
                  <a:txBody>
                    <a:bodyPr/>
                    <a:lstStyle/>
                    <a:p>
                      <a:pPr marL="0" marR="0" lvl="0" indent="0" algn="l" rtl="0">
                        <a:spcBef>
                          <a:spcPts val="0"/>
                        </a:spcBef>
                        <a:spcAft>
                          <a:spcPts val="0"/>
                        </a:spcAft>
                        <a:buNone/>
                      </a:pPr>
                      <a:endParaRPr sz="900">
                        <a:latin typeface="Arial"/>
                        <a:ea typeface="Arial"/>
                        <a:cs typeface="Arial"/>
                        <a:sym typeface="Arial"/>
                      </a:endParaRPr>
                    </a:p>
                  </a:txBody>
                  <a:tcPr marL="19450" marR="19450" marT="36000" marB="36000"/>
                </a:tc>
                <a:tc gridSpan="2">
                  <a:txBody>
                    <a:bodyPr/>
                    <a:lstStyle/>
                    <a:p>
                      <a:pPr marL="0" marR="0" lvl="0" indent="0" algn="ctr" rtl="0">
                        <a:spcBef>
                          <a:spcPts val="0"/>
                        </a:spcBef>
                        <a:spcAft>
                          <a:spcPts val="0"/>
                        </a:spcAft>
                        <a:buNone/>
                      </a:pPr>
                      <a:r>
                        <a:rPr lang="en-GB" sz="900">
                          <a:latin typeface="Arial"/>
                          <a:ea typeface="Arial"/>
                          <a:cs typeface="Arial"/>
                          <a:sym typeface="Arial"/>
                        </a:rPr>
                        <a:t>V750 (N=32)</a:t>
                      </a:r>
                      <a:endParaRPr/>
                    </a:p>
                  </a:txBody>
                  <a:tcPr marL="19450" marR="19450" marT="36000" marB="36000"/>
                </a:tc>
                <a:tc hMerge="1">
                  <a:txBody>
                    <a:bodyPr/>
                    <a:lstStyle/>
                    <a:p>
                      <a:endParaRPr lang="en-US"/>
                    </a:p>
                  </a:txBody>
                  <a:tcPr/>
                </a:tc>
                <a:tc gridSpan="2">
                  <a:txBody>
                    <a:bodyPr/>
                    <a:lstStyle/>
                    <a:p>
                      <a:pPr marL="0" marR="0" lvl="0" indent="0" algn="ctr" rtl="0">
                        <a:spcBef>
                          <a:spcPts val="0"/>
                        </a:spcBef>
                        <a:spcAft>
                          <a:spcPts val="0"/>
                        </a:spcAft>
                        <a:buNone/>
                      </a:pPr>
                      <a:r>
                        <a:rPr lang="en-GB" sz="900">
                          <a:latin typeface="Arial"/>
                          <a:ea typeface="Arial"/>
                          <a:cs typeface="Arial"/>
                          <a:sym typeface="Arial"/>
                        </a:rPr>
                        <a:t>V500 (N=33)</a:t>
                      </a:r>
                      <a:endParaRPr/>
                    </a:p>
                  </a:txBody>
                  <a:tcPr marL="19450" marR="19450" marT="36000" marB="36000"/>
                </a:tc>
                <a:tc hMerge="1">
                  <a:txBody>
                    <a:bodyPr/>
                    <a:lstStyle/>
                    <a:p>
                      <a:endParaRPr lang="en-US"/>
                    </a:p>
                  </a:txBody>
                  <a:tcPr/>
                </a:tc>
                <a:extLst>
                  <a:ext uri="{0D108BD9-81ED-4DB2-BD59-A6C34878D82A}">
                    <a16:rowId xmlns:a16="http://schemas.microsoft.com/office/drawing/2014/main" val="10000"/>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Median duration of exposure, months (range)</a:t>
                      </a:r>
                      <a:endParaRPr/>
                    </a:p>
                  </a:txBody>
                  <a:tcPr marL="55450" marR="55450" marT="36000" marB="36000"/>
                </a:tc>
                <a:tc gridSpan="2">
                  <a:txBody>
                    <a:bodyPr/>
                    <a:lstStyle/>
                    <a:p>
                      <a:pPr marL="0" marR="0" lvl="0" indent="0" algn="ctr" rtl="0">
                        <a:spcBef>
                          <a:spcPts val="0"/>
                        </a:spcBef>
                        <a:spcAft>
                          <a:spcPts val="0"/>
                        </a:spcAft>
                        <a:buNone/>
                      </a:pPr>
                      <a:r>
                        <a:rPr lang="en-GB" sz="900">
                          <a:latin typeface="Arial"/>
                          <a:ea typeface="Arial"/>
                          <a:cs typeface="Arial"/>
                          <a:sym typeface="Arial"/>
                        </a:rPr>
                        <a:t>5.52 (0.7-23.4)</a:t>
                      </a:r>
                      <a:endParaRPr/>
                    </a:p>
                  </a:txBody>
                  <a:tcPr marL="19450" marR="19450" marT="36000" marB="36000"/>
                </a:tc>
                <a:tc hMerge="1">
                  <a:txBody>
                    <a:bodyPr/>
                    <a:lstStyle/>
                    <a:p>
                      <a:endParaRPr lang="en-US"/>
                    </a:p>
                  </a:txBody>
                  <a:tcPr/>
                </a:tc>
                <a:tc gridSpan="2">
                  <a:txBody>
                    <a:bodyPr/>
                    <a:lstStyle/>
                    <a:p>
                      <a:pPr marL="0" marR="0" lvl="0" indent="0" algn="ctr" rtl="0">
                        <a:spcBef>
                          <a:spcPts val="0"/>
                        </a:spcBef>
                        <a:spcAft>
                          <a:spcPts val="0"/>
                        </a:spcAft>
                        <a:buNone/>
                      </a:pPr>
                      <a:r>
                        <a:rPr lang="en-GB" sz="900">
                          <a:latin typeface="Arial"/>
                          <a:ea typeface="Arial"/>
                          <a:cs typeface="Arial"/>
                          <a:sym typeface="Arial"/>
                        </a:rPr>
                        <a:t>5.98 (0.7-20.0)</a:t>
                      </a:r>
                      <a:endParaRPr/>
                    </a:p>
                  </a:txBody>
                  <a:tcPr marL="19450" marR="19450" marT="36000" marB="36000"/>
                </a:tc>
                <a:tc hMerge="1">
                  <a:txBody>
                    <a:bodyPr/>
                    <a:lstStyle/>
                    <a:p>
                      <a:endParaRPr lang="en-US"/>
                    </a:p>
                  </a:txBody>
                  <a:tcPr/>
                </a:tc>
                <a:extLst>
                  <a:ext uri="{0D108BD9-81ED-4DB2-BD59-A6C34878D82A}">
                    <a16:rowId xmlns:a16="http://schemas.microsoft.com/office/drawing/2014/main" val="10001"/>
                  </a:ext>
                </a:extLst>
              </a:tr>
              <a:tr h="138200">
                <a:tc>
                  <a:txBody>
                    <a:bodyPr/>
                    <a:lstStyle/>
                    <a:p>
                      <a:pPr marL="0" marR="0" lvl="0" indent="0" algn="l" rtl="0">
                        <a:spcBef>
                          <a:spcPts val="0"/>
                        </a:spcBef>
                        <a:spcAft>
                          <a:spcPts val="0"/>
                        </a:spcAft>
                        <a:buNone/>
                      </a:pPr>
                      <a:endParaRPr sz="900" b="0">
                        <a:solidFill>
                          <a:schemeClr val="lt1"/>
                        </a:solidFill>
                        <a:latin typeface="Arial"/>
                        <a:ea typeface="Arial"/>
                        <a:cs typeface="Arial"/>
                        <a:sym typeface="Arial"/>
                      </a:endParaRPr>
                    </a:p>
                  </a:txBody>
                  <a:tcPr marL="55450" marR="55450" marT="36000" marB="36000">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All</a:t>
                      </a:r>
                      <a:endParaRPr/>
                    </a:p>
                  </a:txBody>
                  <a:tcPr marL="19450" marR="19450" marT="36000" marB="36000">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Grade 3/4</a:t>
                      </a:r>
                      <a:endParaRPr/>
                    </a:p>
                  </a:txBody>
                  <a:tcPr marL="19450" marR="19450" marT="36000" marB="36000">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All</a:t>
                      </a:r>
                      <a:endParaRPr/>
                    </a:p>
                  </a:txBody>
                  <a:tcPr marL="19450" marR="19450" marT="36000" marB="36000">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Grade 3/4</a:t>
                      </a:r>
                      <a:endParaRPr/>
                    </a:p>
                  </a:txBody>
                  <a:tcPr marL="19450" marR="19450" marT="36000" marB="36000">
                    <a:solidFill>
                      <a:schemeClr val="accent1"/>
                    </a:solidFill>
                  </a:tcPr>
                </a:tc>
                <a:extLst>
                  <a:ext uri="{0D108BD9-81ED-4DB2-BD59-A6C34878D82A}">
                    <a16:rowId xmlns:a16="http://schemas.microsoft.com/office/drawing/2014/main" val="10002"/>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TRAE, n (%)</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31 (96.9)</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20 (62.5)</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31 (93.9)</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14 (42.4)</a:t>
                      </a:r>
                      <a:endParaRPr/>
                    </a:p>
                  </a:txBody>
                  <a:tcPr marL="19450" marR="19450" marT="36000" marB="36000"/>
                </a:tc>
                <a:extLst>
                  <a:ext uri="{0D108BD9-81ED-4DB2-BD59-A6C34878D82A}">
                    <a16:rowId xmlns:a16="http://schemas.microsoft.com/office/drawing/2014/main" val="10003"/>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TRAE leading to treatment discontinuation, n (%)</a:t>
                      </a:r>
                      <a:endParaRPr/>
                    </a:p>
                  </a:txBody>
                  <a:tcPr marL="55450" marR="55450" marT="36000" marB="36000"/>
                </a:tc>
                <a:tc gridSpan="2">
                  <a:txBody>
                    <a:bodyPr/>
                    <a:lstStyle/>
                    <a:p>
                      <a:pPr marL="0" marR="0" lvl="0" indent="0" algn="ctr" rtl="0">
                        <a:spcBef>
                          <a:spcPts val="0"/>
                        </a:spcBef>
                        <a:spcAft>
                          <a:spcPts val="0"/>
                        </a:spcAft>
                        <a:buNone/>
                      </a:pPr>
                      <a:r>
                        <a:rPr lang="en-GB" sz="900">
                          <a:latin typeface="Arial"/>
                          <a:ea typeface="Arial"/>
                          <a:cs typeface="Arial"/>
                          <a:sym typeface="Arial"/>
                        </a:rPr>
                        <a:t>15 (46.9)</a:t>
                      </a:r>
                      <a:endParaRPr/>
                    </a:p>
                  </a:txBody>
                  <a:tcPr marL="19450" marR="19450" marT="36000" marB="36000"/>
                </a:tc>
                <a:tc hMerge="1">
                  <a:txBody>
                    <a:bodyPr/>
                    <a:lstStyle/>
                    <a:p>
                      <a:endParaRPr lang="en-US"/>
                    </a:p>
                  </a:txBody>
                  <a:tcPr/>
                </a:tc>
                <a:tc gridSpan="2">
                  <a:txBody>
                    <a:bodyPr/>
                    <a:lstStyle/>
                    <a:p>
                      <a:pPr marL="0" marR="0" lvl="0" indent="0" algn="ctr" rtl="0">
                        <a:spcBef>
                          <a:spcPts val="0"/>
                        </a:spcBef>
                        <a:spcAft>
                          <a:spcPts val="0"/>
                        </a:spcAft>
                        <a:buNone/>
                      </a:pPr>
                      <a:r>
                        <a:rPr lang="en-GB" sz="900">
                          <a:latin typeface="Arial"/>
                          <a:ea typeface="Arial"/>
                          <a:cs typeface="Arial"/>
                          <a:sym typeface="Arial"/>
                        </a:rPr>
                        <a:t>13 (39.4)</a:t>
                      </a:r>
                      <a:endParaRPr/>
                    </a:p>
                  </a:txBody>
                  <a:tcPr marL="19450" marR="19450" marT="36000" marB="36000"/>
                </a:tc>
                <a:tc hMerge="1">
                  <a:txBody>
                    <a:bodyPr/>
                    <a:lstStyle/>
                    <a:p>
                      <a:endParaRPr lang="en-US"/>
                    </a:p>
                  </a:txBody>
                  <a:tcPr/>
                </a:tc>
                <a:extLst>
                  <a:ext uri="{0D108BD9-81ED-4DB2-BD59-A6C34878D82A}">
                    <a16:rowId xmlns:a16="http://schemas.microsoft.com/office/drawing/2014/main" val="10004"/>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Treatment-related deaths, n (%)</a:t>
                      </a:r>
                      <a:endParaRPr/>
                    </a:p>
                  </a:txBody>
                  <a:tcPr marL="55450" marR="55450" marT="36000" marB="36000"/>
                </a:tc>
                <a:tc gridSpan="2">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tc hMerge="1">
                  <a:txBody>
                    <a:bodyPr/>
                    <a:lstStyle/>
                    <a:p>
                      <a:endParaRPr lang="en-US"/>
                    </a:p>
                  </a:txBody>
                  <a:tcPr/>
                </a:tc>
                <a:tc gridSpan="2">
                  <a:txBody>
                    <a:bodyPr/>
                    <a:lstStyle/>
                    <a:p>
                      <a:pPr marL="0" marR="0" lvl="0" indent="0" algn="ctr" rtl="0">
                        <a:spcBef>
                          <a:spcPts val="0"/>
                        </a:spcBef>
                        <a:spcAft>
                          <a:spcPts val="0"/>
                        </a:spcAft>
                        <a:buNone/>
                      </a:pPr>
                      <a:r>
                        <a:rPr lang="en-GB" sz="900">
                          <a:latin typeface="Arial"/>
                          <a:ea typeface="Arial"/>
                          <a:cs typeface="Arial"/>
                          <a:sym typeface="Arial"/>
                        </a:rPr>
                        <a:t>1 (3.0)</a:t>
                      </a:r>
                      <a:r>
                        <a:rPr lang="en-GB" sz="900" baseline="30000">
                          <a:latin typeface="Arial"/>
                          <a:ea typeface="Arial"/>
                          <a:cs typeface="Arial"/>
                          <a:sym typeface="Arial"/>
                        </a:rPr>
                        <a:t>a</a:t>
                      </a:r>
                      <a:endParaRPr/>
                    </a:p>
                  </a:txBody>
                  <a:tcPr marL="19450" marR="19450" marT="36000" marB="36000"/>
                </a:tc>
                <a:tc hMerge="1">
                  <a:txBody>
                    <a:bodyPr/>
                    <a:lstStyle/>
                    <a:p>
                      <a:endParaRPr lang="en-US"/>
                    </a:p>
                  </a:txBody>
                  <a:tcPr/>
                </a:tc>
                <a:extLst>
                  <a:ext uri="{0D108BD9-81ED-4DB2-BD59-A6C34878D82A}">
                    <a16:rowId xmlns:a16="http://schemas.microsoft.com/office/drawing/2014/main" val="10005"/>
                  </a:ext>
                </a:extLst>
              </a:tr>
              <a:tr h="138200">
                <a:tc>
                  <a:txBody>
                    <a:bodyPr/>
                    <a:lstStyle/>
                    <a:p>
                      <a:pPr marL="0" marR="0" lvl="0" indent="0" algn="l" rtl="0">
                        <a:spcBef>
                          <a:spcPts val="0"/>
                        </a:spcBef>
                        <a:spcAft>
                          <a:spcPts val="0"/>
                        </a:spcAft>
                        <a:buNone/>
                      </a:pPr>
                      <a:r>
                        <a:rPr lang="en-GB" sz="900" b="1">
                          <a:solidFill>
                            <a:schemeClr val="lt1"/>
                          </a:solidFill>
                          <a:latin typeface="Arial"/>
                          <a:ea typeface="Arial"/>
                          <a:cs typeface="Arial"/>
                          <a:sym typeface="Arial"/>
                        </a:rPr>
                        <a:t>Select TRAEs, n (%)</a:t>
                      </a:r>
                      <a:endParaRPr/>
                    </a:p>
                  </a:txBody>
                  <a:tcPr marL="55450" marR="55450" marT="36000" marB="36000">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All</a:t>
                      </a:r>
                      <a:endParaRPr/>
                    </a:p>
                  </a:txBody>
                  <a:tcPr marL="19450" marR="19450" marT="36000" marB="36000">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Grade 3/4</a:t>
                      </a:r>
                      <a:endParaRPr/>
                    </a:p>
                  </a:txBody>
                  <a:tcPr marL="19450" marR="19450" marT="36000" marB="36000">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All</a:t>
                      </a:r>
                      <a:endParaRPr/>
                    </a:p>
                  </a:txBody>
                  <a:tcPr marL="19450" marR="19450" marT="36000" marB="36000">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Grade ¾</a:t>
                      </a:r>
                      <a:endParaRPr/>
                    </a:p>
                  </a:txBody>
                  <a:tcPr marL="19450" marR="19450" marT="36000" marB="36000">
                    <a:solidFill>
                      <a:schemeClr val="accent1"/>
                    </a:solidFill>
                  </a:tcPr>
                </a:tc>
                <a:extLst>
                  <a:ext uri="{0D108BD9-81ED-4DB2-BD59-A6C34878D82A}">
                    <a16:rowId xmlns:a16="http://schemas.microsoft.com/office/drawing/2014/main" val="10006"/>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Pruritus</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16 (50)</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13 (39.4)</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extLst>
                  <a:ext uri="{0D108BD9-81ED-4DB2-BD59-A6C34878D82A}">
                    <a16:rowId xmlns:a16="http://schemas.microsoft.com/office/drawing/2014/main" val="10007"/>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Hyperthyroidism</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11 (34.4)</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 (3.1)</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7 (21.2)</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extLst>
                  <a:ext uri="{0D108BD9-81ED-4DB2-BD59-A6C34878D82A}">
                    <a16:rowId xmlns:a16="http://schemas.microsoft.com/office/drawing/2014/main" val="10008"/>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Hypothyroidism</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9 (28.1)</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6 (18.2)</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extLst>
                  <a:ext uri="{0D108BD9-81ED-4DB2-BD59-A6C34878D82A}">
                    <a16:rowId xmlns:a16="http://schemas.microsoft.com/office/drawing/2014/main" val="10009"/>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Rash maculo-papular</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9 (28.1)</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2 (6.3)</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2 (6.1)</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extLst>
                  <a:ext uri="{0D108BD9-81ED-4DB2-BD59-A6C34878D82A}">
                    <a16:rowId xmlns:a16="http://schemas.microsoft.com/office/drawing/2014/main" val="10010"/>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Diarrhoea</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8 (25)</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1 (3.1)</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7 (21.2)</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2 (6.1)</a:t>
                      </a:r>
                      <a:endParaRPr/>
                    </a:p>
                  </a:txBody>
                  <a:tcPr marL="19450" marR="19450" marT="36000" marB="36000"/>
                </a:tc>
                <a:extLst>
                  <a:ext uri="{0D108BD9-81ED-4DB2-BD59-A6C34878D82A}">
                    <a16:rowId xmlns:a16="http://schemas.microsoft.com/office/drawing/2014/main" val="10011"/>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Aspartate aminotransferase increase</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8 (25)</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2 (6.3)</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4 (12.1)</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2 (6.1)</a:t>
                      </a:r>
                      <a:endParaRPr/>
                    </a:p>
                  </a:txBody>
                  <a:tcPr marL="19450" marR="19450" marT="36000" marB="36000"/>
                </a:tc>
                <a:extLst>
                  <a:ext uri="{0D108BD9-81ED-4DB2-BD59-A6C34878D82A}">
                    <a16:rowId xmlns:a16="http://schemas.microsoft.com/office/drawing/2014/main" val="10012"/>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Alanine aminotransferase increase</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6 (18.8)</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3 (9.4)</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4 (12.1)</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2 (6.1)</a:t>
                      </a:r>
                      <a:endParaRPr/>
                    </a:p>
                  </a:txBody>
                  <a:tcPr marL="19450" marR="19450" marT="36000" marB="36000"/>
                </a:tc>
                <a:extLst>
                  <a:ext uri="{0D108BD9-81ED-4DB2-BD59-A6C34878D82A}">
                    <a16:rowId xmlns:a16="http://schemas.microsoft.com/office/drawing/2014/main" val="10013"/>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Infusion-related reaction</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5 (15.6)</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0</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1 (3)</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extLst>
                  <a:ext uri="{0D108BD9-81ED-4DB2-BD59-A6C34878D82A}">
                    <a16:rowId xmlns:a16="http://schemas.microsoft.com/office/drawing/2014/main" val="10014"/>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Pneumonitis</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 (3.1)</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0</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2 (6.1)</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extLst>
                  <a:ext uri="{0D108BD9-81ED-4DB2-BD59-A6C34878D82A}">
                    <a16:rowId xmlns:a16="http://schemas.microsoft.com/office/drawing/2014/main" val="10015"/>
                  </a:ext>
                </a:extLst>
              </a:tr>
              <a:tr h="138200">
                <a:tc>
                  <a:txBody>
                    <a:bodyPr/>
                    <a:lstStyle/>
                    <a:p>
                      <a:pPr marL="0" marR="0" lvl="0" indent="0" algn="l" rtl="0">
                        <a:spcBef>
                          <a:spcPts val="0"/>
                        </a:spcBef>
                        <a:spcAft>
                          <a:spcPts val="0"/>
                        </a:spcAft>
                        <a:buNone/>
                      </a:pPr>
                      <a:r>
                        <a:rPr lang="en-GB" sz="900" b="0">
                          <a:latin typeface="Arial"/>
                          <a:ea typeface="Arial"/>
                          <a:cs typeface="Arial"/>
                          <a:sym typeface="Arial"/>
                        </a:rPr>
                        <a:t>Colitis</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0</a:t>
                      </a:r>
                      <a:endParaRPr/>
                    </a:p>
                  </a:txBody>
                  <a:tcPr marL="19450" marR="19450" marT="36000" marB="36000"/>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2 (6.1)</a:t>
                      </a:r>
                      <a:endParaRPr/>
                    </a:p>
                  </a:txBody>
                  <a:tcPr marL="19450" marR="19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19450" marR="19450" marT="36000" marB="36000"/>
                </a:tc>
                <a:extLst>
                  <a:ext uri="{0D108BD9-81ED-4DB2-BD59-A6C34878D82A}">
                    <a16:rowId xmlns:a16="http://schemas.microsoft.com/office/drawing/2014/main" val="10016"/>
                  </a:ext>
                </a:extLst>
              </a:tr>
              <a:tr h="138200">
                <a:tc gridSpan="5">
                  <a:txBody>
                    <a:bodyPr/>
                    <a:lstStyle/>
                    <a:p>
                      <a:pPr marL="0" marR="0" lvl="0" indent="0" algn="l" rtl="0">
                        <a:spcBef>
                          <a:spcPts val="0"/>
                        </a:spcBef>
                        <a:spcAft>
                          <a:spcPts val="0"/>
                        </a:spcAft>
                        <a:buNone/>
                      </a:pPr>
                      <a:r>
                        <a:rPr lang="en-GB" sz="900" b="0" baseline="30000">
                          <a:latin typeface="Arial"/>
                          <a:ea typeface="Arial"/>
                          <a:cs typeface="Arial"/>
                          <a:sym typeface="Arial"/>
                        </a:rPr>
                        <a:t>a</a:t>
                      </a:r>
                      <a:r>
                        <a:rPr lang="en-GB" sz="900" b="0">
                          <a:latin typeface="Arial"/>
                          <a:ea typeface="Arial"/>
                          <a:cs typeface="Arial"/>
                          <a:sym typeface="Arial"/>
                        </a:rPr>
                        <a:t> Cause of death: Bronchopulmonary aspergillosis with immune neutropenia</a:t>
                      </a:r>
                      <a:endParaRPr/>
                    </a:p>
                  </a:txBody>
                  <a:tcPr marL="55450" marR="55450" marT="36000" marB="360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6"/>
          <p:cNvSpPr txBox="1">
            <a:spLocks noGrp="1"/>
          </p:cNvSpPr>
          <p:nvPr>
            <p:ph type="body" idx="1"/>
          </p:nvPr>
        </p:nvSpPr>
        <p:spPr>
          <a:xfrm>
            <a:off x="620184" y="1425600"/>
            <a:ext cx="10963200" cy="1859384"/>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2000"/>
              <a:buChar char="•"/>
            </a:pPr>
            <a:r>
              <a:rPr lang="en-GB" b="0" i="0">
                <a:solidFill>
                  <a:schemeClr val="dk2"/>
                </a:solidFill>
              </a:rPr>
              <a:t>Volrustomig is a novel bispecific antibody with high degree of efficacy in 1L aRCC and across IMDC risk groups, with a low rate of upfront treatment failure </a:t>
            </a:r>
            <a:endParaRPr/>
          </a:p>
          <a:p>
            <a:pPr marL="357188" lvl="0" indent="-357188" algn="l" rtl="0">
              <a:spcBef>
                <a:spcPts val="1200"/>
              </a:spcBef>
              <a:spcAft>
                <a:spcPts val="0"/>
              </a:spcAft>
              <a:buClr>
                <a:schemeClr val="accent1"/>
              </a:buClr>
              <a:buSzPts val="2000"/>
              <a:buChar char="•"/>
            </a:pPr>
            <a:r>
              <a:rPr lang="en-GB" b="0" i="0">
                <a:solidFill>
                  <a:schemeClr val="dk2"/>
                </a:solidFill>
              </a:rPr>
              <a:t>The safety profile is consistent with dual checkpoint inhibition.</a:t>
            </a:r>
            <a:endParaRPr/>
          </a:p>
          <a:p>
            <a:pPr marL="357188" lvl="0" indent="-357188" algn="l" rtl="0">
              <a:spcBef>
                <a:spcPts val="1200"/>
              </a:spcBef>
              <a:spcAft>
                <a:spcPts val="0"/>
              </a:spcAft>
              <a:buClr>
                <a:schemeClr val="accent1"/>
              </a:buClr>
              <a:buSzPts val="2000"/>
              <a:buChar char="•"/>
            </a:pPr>
            <a:r>
              <a:rPr lang="en-GB" b="0" i="0">
                <a:solidFill>
                  <a:schemeClr val="dk2"/>
                </a:solidFill>
              </a:rPr>
              <a:t>Volrustomig with lenvatinib is also being evaluated in 1L aRCC (NCT04522323)</a:t>
            </a:r>
            <a:endParaRPr>
              <a:solidFill>
                <a:schemeClr val="dk2"/>
              </a:solidFill>
            </a:endParaRPr>
          </a:p>
        </p:txBody>
      </p:sp>
      <p:sp>
        <p:nvSpPr>
          <p:cNvPr id="374" name="Google Shape;374;p16"/>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FIH: SUMMARY</a:t>
            </a:r>
            <a:endParaRPr/>
          </a:p>
        </p:txBody>
      </p:sp>
      <p:sp>
        <p:nvSpPr>
          <p:cNvPr id="375" name="Google Shape;375;p16"/>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376" name="Google Shape;376;p16"/>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b="0" i="0">
                <a:solidFill>
                  <a:schemeClr val="dk2"/>
                </a:solidFill>
              </a:rPr>
              <a:t>1L, first line; aRCC, advanced renal cell carcinoma; IMDC, International Metastatic RCC Database Consortium</a:t>
            </a:r>
            <a:endParaRPr sz="1200"/>
          </a:p>
          <a:p>
            <a:pPr marL="0" lvl="0" indent="0" algn="l" rtl="0">
              <a:spcBef>
                <a:spcPts val="300"/>
              </a:spcBef>
              <a:spcAft>
                <a:spcPts val="0"/>
              </a:spcAft>
              <a:buSzPts val="1200"/>
              <a:buNone/>
            </a:pPr>
            <a:r>
              <a:rPr lang="en-GB" sz="1200">
                <a:solidFill>
                  <a:schemeClr val="dk2"/>
                </a:solidFill>
              </a:rPr>
              <a:t>Voss M, et al. Annals of Oncology 2023; Vol. 34: Supplement S1012</a:t>
            </a:r>
            <a:endParaRPr sz="1200"/>
          </a:p>
        </p:txBody>
      </p:sp>
      <p:sp>
        <p:nvSpPr>
          <p:cNvPr id="377" name="Google Shape;377;p16"/>
          <p:cNvSpPr txBox="1"/>
          <p:nvPr/>
        </p:nvSpPr>
        <p:spPr>
          <a:xfrm>
            <a:off x="1415480" y="3739263"/>
            <a:ext cx="9409046" cy="1341494"/>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288000" tIns="108000" rIns="288000" bIns="108000" anchor="t" anchorCtr="0">
            <a:spAutoFit/>
          </a:bodyPr>
          <a:lstStyle/>
          <a:p>
            <a:pPr marL="0" marR="0" lvl="0" indent="0" algn="l" rtl="0">
              <a:spcBef>
                <a:spcPts val="0"/>
              </a:spcBef>
              <a:spcAft>
                <a:spcPts val="0"/>
              </a:spcAft>
              <a:buNone/>
            </a:pPr>
            <a:r>
              <a:rPr lang="en-GB" sz="2000" b="1" u="sng">
                <a:solidFill>
                  <a:schemeClr val="accent1"/>
                </a:solidFill>
                <a:latin typeface="Arial"/>
                <a:ea typeface="Arial"/>
                <a:cs typeface="Arial"/>
                <a:sym typeface="Arial"/>
              </a:rPr>
              <a:t>Clinical Perspective</a:t>
            </a:r>
            <a:endParaRPr/>
          </a:p>
          <a:p>
            <a:pPr marL="342900" marR="0" lvl="0" indent="-342900" algn="l" rtl="0">
              <a:spcBef>
                <a:spcPts val="600"/>
              </a:spcBef>
              <a:spcAft>
                <a:spcPts val="0"/>
              </a:spcAft>
              <a:buClr>
                <a:schemeClr val="accent1"/>
              </a:buClr>
              <a:buSzPts val="2400"/>
              <a:buFont typeface="Arial"/>
              <a:buChar char="•"/>
            </a:pPr>
            <a:r>
              <a:rPr lang="en-GB" sz="2400" b="1" i="0">
                <a:solidFill>
                  <a:schemeClr val="dk2"/>
                </a:solidFill>
                <a:latin typeface="Arial"/>
                <a:ea typeface="Arial"/>
                <a:cs typeface="Arial"/>
                <a:sym typeface="Arial"/>
              </a:rPr>
              <a:t>Volrustomig monotherapy is active in treatment-naïve aRCC and has the potential to improve outcomes</a:t>
            </a:r>
            <a:endParaRPr sz="2000" b="1">
              <a:solidFill>
                <a:schemeClr val="dk2"/>
              </a:solidFill>
              <a:latin typeface="Arial"/>
              <a:ea typeface="Arial"/>
              <a:cs typeface="Arial"/>
              <a:sym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7"/>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383" name="Google Shape;383;p17"/>
          <p:cNvSpPr txBox="1">
            <a:spLocks noGrp="1"/>
          </p:cNvSpPr>
          <p:nvPr>
            <p:ph type="title"/>
          </p:nvPr>
        </p:nvSpPr>
        <p:spPr>
          <a:xfrm>
            <a:off x="609600" y="274638"/>
            <a:ext cx="10972800" cy="4162474"/>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chemeClr val="lt1"/>
              </a:buClr>
              <a:buSzPts val="1800"/>
              <a:buFont typeface="Arial"/>
              <a:buNone/>
            </a:pPr>
            <a:br>
              <a:rPr lang="en-GB" sz="1800"/>
            </a:br>
            <a:r>
              <a:rPr lang="en-GB"/>
              <a:t>PHASE 2 STUDY OF AVE PLUS INTERMITTENT AXI IN PREVIOUSLY UNTREATED PTS WITH </a:t>
            </a:r>
            <a:r>
              <a:rPr lang="en-GB" cap="none"/>
              <a:t>m</a:t>
            </a:r>
            <a:r>
              <a:rPr lang="en-GB"/>
              <a:t>RCC. </a:t>
            </a:r>
            <a:br>
              <a:rPr lang="en-GB"/>
            </a:br>
            <a:r>
              <a:rPr lang="en-GB"/>
              <a:t>THE TIDE-A STUDY</a:t>
            </a:r>
            <a:br>
              <a:rPr lang="en-GB"/>
            </a:br>
            <a:endParaRPr/>
          </a:p>
        </p:txBody>
      </p:sp>
      <p:sp>
        <p:nvSpPr>
          <p:cNvPr id="384" name="Google Shape;384;p17"/>
          <p:cNvSpPr txBox="1">
            <a:spLocks noGrp="1"/>
          </p:cNvSpPr>
          <p:nvPr>
            <p:ph type="subTitle" idx="1"/>
          </p:nvPr>
        </p:nvSpPr>
        <p:spPr>
          <a:xfrm>
            <a:off x="609600" y="4653136"/>
            <a:ext cx="10972800" cy="1655762"/>
          </a:xfrm>
          <a:prstGeom prst="rect">
            <a:avLst/>
          </a:prstGeom>
          <a:noFill/>
          <a:ln>
            <a:noFill/>
          </a:ln>
        </p:spPr>
        <p:txBody>
          <a:bodyPr spcFirstLastPara="1" wrap="square" lIns="0" tIns="0" rIns="0" bIns="0" anchor="t" anchorCtr="0">
            <a:normAutofit/>
          </a:bodyPr>
          <a:lstStyle/>
          <a:p>
            <a:pPr marL="0" lvl="0" indent="0" algn="ctr" rtl="0">
              <a:spcBef>
                <a:spcPts val="0"/>
              </a:spcBef>
              <a:spcAft>
                <a:spcPts val="0"/>
              </a:spcAft>
              <a:buSzPts val="2400"/>
              <a:buNone/>
            </a:pPr>
            <a:r>
              <a:rPr lang="en-GB" sz="2400" b="1"/>
              <a:t>Iacovelli R, et al. ESMO 2023. Abstract #1884MO</a:t>
            </a:r>
            <a:endParaRPr/>
          </a:p>
          <a:p>
            <a:pPr marL="0" lvl="0" indent="0" algn="ctr" rtl="0">
              <a:spcBef>
                <a:spcPts val="1200"/>
              </a:spcBef>
              <a:spcAft>
                <a:spcPts val="0"/>
              </a:spcAft>
              <a:buSzPts val="1800"/>
              <a:buNone/>
            </a:pPr>
            <a:endParaRPr sz="1800"/>
          </a:p>
        </p:txBody>
      </p:sp>
      <p:sp>
        <p:nvSpPr>
          <p:cNvPr id="385" name="Google Shape;385;p17"/>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AVE, avelumab; AXI, axitinib;  mRCC, metastatic renal cell carcinoma; pts, patients</a:t>
            </a:r>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8"/>
          <p:cNvSpPr txBox="1">
            <a:spLocks noGrp="1"/>
          </p:cNvSpPr>
          <p:nvPr>
            <p:ph type="body" idx="1"/>
          </p:nvPr>
        </p:nvSpPr>
        <p:spPr>
          <a:xfrm>
            <a:off x="620184" y="1018407"/>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1600"/>
              <a:buChar char="•"/>
            </a:pPr>
            <a:r>
              <a:rPr lang="en-GB" sz="1600" b="0" i="0">
                <a:solidFill>
                  <a:schemeClr val="dk2"/>
                </a:solidFill>
              </a:rPr>
              <a:t>Combinations of VEGFR-TKI plus anti-PD-1/L1 immunotherapy are the standard of care for first-line therapy of mRCC pts due to increased response rate, prolonged progression-free (PFS) and overall (OS) survivals compared to VEGFR TKI alone</a:t>
            </a:r>
            <a:r>
              <a:rPr lang="en-GB" sz="1600" b="0" i="0" baseline="30000">
                <a:solidFill>
                  <a:schemeClr val="dk2"/>
                </a:solidFill>
              </a:rPr>
              <a:t>1</a:t>
            </a:r>
            <a:r>
              <a:rPr lang="en-GB" sz="1600" b="0" i="0">
                <a:solidFill>
                  <a:schemeClr val="dk2"/>
                </a:solidFill>
              </a:rPr>
              <a:t> </a:t>
            </a:r>
            <a:endParaRPr/>
          </a:p>
          <a:p>
            <a:pPr marL="357188" lvl="0" indent="-357188" algn="l" rtl="0">
              <a:spcBef>
                <a:spcPts val="1200"/>
              </a:spcBef>
              <a:spcAft>
                <a:spcPts val="0"/>
              </a:spcAft>
              <a:buClr>
                <a:schemeClr val="accent1"/>
              </a:buClr>
              <a:buSzPts val="1600"/>
              <a:buChar char="•"/>
            </a:pPr>
            <a:r>
              <a:rPr lang="en-GB" sz="1600" b="0" i="0">
                <a:solidFill>
                  <a:schemeClr val="dk2"/>
                </a:solidFill>
              </a:rPr>
              <a:t>It is well recognised that the majority of toxicities of the combinations are due to the VEGFR TKI</a:t>
            </a:r>
            <a:r>
              <a:rPr lang="en-GB" sz="1600" b="0" i="0" baseline="30000">
                <a:solidFill>
                  <a:schemeClr val="dk2"/>
                </a:solidFill>
              </a:rPr>
              <a:t>2,3</a:t>
            </a:r>
            <a:endParaRPr/>
          </a:p>
          <a:p>
            <a:pPr marL="357188" lvl="0" indent="-357188" algn="l" rtl="0">
              <a:spcBef>
                <a:spcPts val="1200"/>
              </a:spcBef>
              <a:spcAft>
                <a:spcPts val="0"/>
              </a:spcAft>
              <a:buClr>
                <a:schemeClr val="accent1"/>
              </a:buClr>
              <a:buSzPts val="1600"/>
              <a:buChar char="•"/>
            </a:pPr>
            <a:r>
              <a:rPr lang="en-GB" sz="1600">
                <a:solidFill>
                  <a:schemeClr val="dk2"/>
                </a:solidFill>
              </a:rPr>
              <a:t>Previous studies have suggested a TKI treatment break m</a:t>
            </a:r>
            <a:r>
              <a:rPr lang="en-GB" sz="1600" i="0">
                <a:solidFill>
                  <a:schemeClr val="dk2"/>
                </a:solidFill>
              </a:rPr>
              <a:t>ay </a:t>
            </a:r>
            <a:r>
              <a:rPr lang="en-GB" sz="1600">
                <a:solidFill>
                  <a:schemeClr val="dk2"/>
                </a:solidFill>
              </a:rPr>
              <a:t>n</a:t>
            </a:r>
            <a:r>
              <a:rPr lang="en-GB" sz="1600" i="0">
                <a:solidFill>
                  <a:schemeClr val="dk2"/>
                </a:solidFill>
              </a:rPr>
              <a:t>ot impact </a:t>
            </a:r>
            <a:r>
              <a:rPr lang="en-GB" sz="1600">
                <a:solidFill>
                  <a:schemeClr val="dk2"/>
                </a:solidFill>
              </a:rPr>
              <a:t>o</a:t>
            </a:r>
            <a:r>
              <a:rPr lang="en-GB" sz="1600" i="0">
                <a:solidFill>
                  <a:schemeClr val="dk2"/>
                </a:solidFill>
              </a:rPr>
              <a:t>utcomes in RCC patients receiving first-line treatment with IO-VEGFR TKI</a:t>
            </a:r>
            <a:r>
              <a:rPr lang="en-GB" sz="1600" i="0" baseline="30000">
                <a:solidFill>
                  <a:schemeClr val="dk2"/>
                </a:solidFill>
              </a:rPr>
              <a:t>4,5</a:t>
            </a:r>
            <a:endParaRPr/>
          </a:p>
          <a:p>
            <a:pPr marL="357188" lvl="0" indent="-357188" algn="l" rtl="0">
              <a:spcBef>
                <a:spcPts val="1200"/>
              </a:spcBef>
              <a:spcAft>
                <a:spcPts val="0"/>
              </a:spcAft>
              <a:buClr>
                <a:schemeClr val="accent1"/>
              </a:buClr>
              <a:buSzPts val="1600"/>
              <a:buChar char="•"/>
            </a:pPr>
            <a:r>
              <a:rPr lang="en-GB" sz="1600">
                <a:solidFill>
                  <a:schemeClr val="dk2"/>
                </a:solidFill>
              </a:rPr>
              <a:t>The TIDE-A study investigated whether continuation of avelumab alone to manage TKI-related toxicity is feasible in RCC patients who have achieved a tumour response with axitinib plus avelumab</a:t>
            </a:r>
            <a:r>
              <a:rPr lang="en-GB" sz="1600" baseline="30000">
                <a:solidFill>
                  <a:schemeClr val="dk2"/>
                </a:solidFill>
              </a:rPr>
              <a:t>6,7</a:t>
            </a:r>
            <a:endParaRPr sz="1600" i="0" baseline="30000">
              <a:solidFill>
                <a:schemeClr val="dk2"/>
              </a:solidFill>
            </a:endParaRPr>
          </a:p>
          <a:p>
            <a:pPr marL="357188" lvl="0" indent="-255588" algn="l" rtl="0">
              <a:spcBef>
                <a:spcPts val="1200"/>
              </a:spcBef>
              <a:spcAft>
                <a:spcPts val="0"/>
              </a:spcAft>
              <a:buClr>
                <a:schemeClr val="accent1"/>
              </a:buClr>
              <a:buSzPts val="1600"/>
              <a:buNone/>
            </a:pPr>
            <a:endParaRPr sz="1600">
              <a:solidFill>
                <a:schemeClr val="dk2"/>
              </a:solidFill>
            </a:endParaRPr>
          </a:p>
        </p:txBody>
      </p:sp>
      <p:sp>
        <p:nvSpPr>
          <p:cNvPr id="391" name="Google Shape;391;p18"/>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TIDE-A: BACKGROUND AND STUDY DESIGN</a:t>
            </a:r>
            <a:endParaRPr/>
          </a:p>
        </p:txBody>
      </p:sp>
      <p:sp>
        <p:nvSpPr>
          <p:cNvPr id="392" name="Google Shape;392;p18"/>
          <p:cNvSpPr txBox="1">
            <a:spLocks noGrp="1"/>
          </p:cNvSpPr>
          <p:nvPr>
            <p:ph type="body" idx="2"/>
          </p:nvPr>
        </p:nvSpPr>
        <p:spPr>
          <a:xfrm>
            <a:off x="609600" y="6356351"/>
            <a:ext cx="10516377" cy="38212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050"/>
              <a:buNone/>
            </a:pPr>
            <a:r>
              <a:rPr lang="en-GB" sz="1050">
                <a:solidFill>
                  <a:schemeClr val="dk2"/>
                </a:solidFill>
              </a:rPr>
              <a:t>BID, two times a day; CR, complete response; ECOG PS, Eastern Cooperative Oncology Group performance status; IO, immuno-oncology; IV, intravenous; mOS, median overall survival; </a:t>
            </a:r>
            <a:r>
              <a:rPr lang="en-GB" sz="1050" b="0" i="0">
                <a:solidFill>
                  <a:schemeClr val="dk2"/>
                </a:solidFill>
              </a:rPr>
              <a:t>m</a:t>
            </a:r>
            <a:r>
              <a:rPr lang="en-GB" sz="1050">
                <a:solidFill>
                  <a:schemeClr val="dk2"/>
                </a:solidFill>
              </a:rPr>
              <a:t>PFS, median progression-free survival; (m)RCC, (metastatic) renal cell cancer; ORR, overall response rate; PD, progressive disease; </a:t>
            </a:r>
            <a:r>
              <a:rPr lang="en-GB" sz="1050" b="0" i="0">
                <a:solidFill>
                  <a:schemeClr val="dk2"/>
                </a:solidFill>
              </a:rPr>
              <a:t>PD‑1, programmed cell death protein 1; PD‑L1, programmed death-ligand 1; </a:t>
            </a:r>
            <a:r>
              <a:rPr lang="en-GB" sz="1050">
                <a:solidFill>
                  <a:schemeClr val="dk2"/>
                </a:solidFill>
              </a:rPr>
              <a:t>PO, orally; PR, partial response; pts, patients; Q2W, every 2 weeks; SD, stable disease; TKI, tyrosine kinase inhibitor; W, week; VEGFR, </a:t>
            </a:r>
            <a:r>
              <a:rPr lang="en-GB" sz="1050" b="0" i="0">
                <a:solidFill>
                  <a:schemeClr val="dk2"/>
                </a:solidFill>
              </a:rPr>
              <a:t>vascular endothelial growth factor receptor</a:t>
            </a:r>
            <a:endParaRPr/>
          </a:p>
          <a:p>
            <a:pPr marL="0" lvl="0" indent="0" algn="l" rtl="0">
              <a:spcBef>
                <a:spcPts val="300"/>
              </a:spcBef>
              <a:spcAft>
                <a:spcPts val="0"/>
              </a:spcAft>
              <a:buSzPts val="1050"/>
              <a:buNone/>
            </a:pPr>
            <a:r>
              <a:rPr lang="en-GB" sz="1050"/>
              <a:t>1. Powles T; ESMO Guidelines Committee. Ann Oncol. 2021;32:422-423; </a:t>
            </a:r>
            <a:r>
              <a:rPr lang="en-GB" sz="1050">
                <a:solidFill>
                  <a:schemeClr val="dk2"/>
                </a:solidFill>
              </a:rPr>
              <a:t>2. Motzer R, et al. N Engl J Med. 2019; 380: 1103-1115; 3. Motzer R, et al. N Engl J Med. 2021; 384: 1289-1300; 4. Brown JE, et al. Lancet Oncol. 2023; 24: 213-227; 5. Ornstein MC, et al. J Clin Oncol. 2017; 35: 1764-1769; 6. Iacovelli R, et al. ESMO 2023. Abstract #1884MO (oral presentation); </a:t>
            </a:r>
            <a:endParaRPr/>
          </a:p>
          <a:p>
            <a:pPr marL="0" lvl="0" indent="0" algn="l" rtl="0">
              <a:spcBef>
                <a:spcPts val="300"/>
              </a:spcBef>
              <a:spcAft>
                <a:spcPts val="0"/>
              </a:spcAft>
              <a:buSzPts val="1050"/>
              <a:buNone/>
            </a:pPr>
            <a:r>
              <a:rPr lang="en-GB" sz="1050">
                <a:solidFill>
                  <a:schemeClr val="dk2"/>
                </a:solidFill>
              </a:rPr>
              <a:t>7. Iacovelli R, et al. Annals of Oncology 2023; Vol. 34: Supplement S1013</a:t>
            </a:r>
            <a:endParaRPr/>
          </a:p>
        </p:txBody>
      </p:sp>
      <p:sp>
        <p:nvSpPr>
          <p:cNvPr id="393" name="Google Shape;393;p18"/>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394" name="Google Shape;394;p18"/>
          <p:cNvSpPr/>
          <p:nvPr/>
        </p:nvSpPr>
        <p:spPr>
          <a:xfrm>
            <a:off x="1415480" y="3933821"/>
            <a:ext cx="2096844" cy="1349095"/>
          </a:xfrm>
          <a:prstGeom prst="roundRect">
            <a:avLst>
              <a:gd name="adj" fmla="val 6645"/>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108000" rIns="72000" bIns="72000" anchor="ctr" anchorCtr="0">
            <a:noAutofit/>
          </a:bodyPr>
          <a:lstStyle/>
          <a:p>
            <a:pPr marL="0" marR="0" lvl="0" indent="0" algn="l" rtl="0">
              <a:lnSpc>
                <a:spcPct val="90000"/>
              </a:lnSpc>
              <a:spcBef>
                <a:spcPts val="0"/>
              </a:spcBef>
              <a:spcAft>
                <a:spcPts val="0"/>
              </a:spcAft>
              <a:buNone/>
            </a:pPr>
            <a:r>
              <a:rPr lang="en-GB" sz="1000" b="1">
                <a:solidFill>
                  <a:schemeClr val="accent1"/>
                </a:solidFill>
                <a:latin typeface="Arial"/>
                <a:ea typeface="Arial"/>
                <a:cs typeface="Arial"/>
                <a:sym typeface="Arial"/>
              </a:rPr>
              <a:t>75 Patients:</a:t>
            </a:r>
            <a:endParaRPr sz="1000">
              <a:solidFill>
                <a:schemeClr val="dk1"/>
              </a:solidFill>
              <a:latin typeface="Arial"/>
              <a:ea typeface="Arial"/>
              <a:cs typeface="Arial"/>
              <a:sym typeface="Arial"/>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Clear cell RCC</a:t>
            </a:r>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Measurable disease</a:t>
            </a:r>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ECOG PS 0-1</a:t>
            </a:r>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No primary tumour</a:t>
            </a:r>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No bulky/symptomatic disease</a:t>
            </a:r>
            <a:endParaRPr/>
          </a:p>
          <a:p>
            <a:pPr marL="138113" marR="0" lvl="0" indent="-138113" algn="l" rtl="0">
              <a:lnSpc>
                <a:spcPct val="90000"/>
              </a:lnSpc>
              <a:spcBef>
                <a:spcPts val="300"/>
              </a:spcBef>
              <a:spcAft>
                <a:spcPts val="300"/>
              </a:spcAft>
              <a:buClr>
                <a:schemeClr val="accent1"/>
              </a:buClr>
              <a:buSzPts val="1100"/>
              <a:buFont typeface="Arial"/>
              <a:buChar char="•"/>
            </a:pPr>
            <a:r>
              <a:rPr lang="en-GB" sz="1000">
                <a:solidFill>
                  <a:schemeClr val="dk1"/>
                </a:solidFill>
                <a:latin typeface="Arial"/>
                <a:ea typeface="Arial"/>
                <a:cs typeface="Arial"/>
                <a:sym typeface="Arial"/>
              </a:rPr>
              <a:t>No liver metastases</a:t>
            </a:r>
            <a:endParaRPr/>
          </a:p>
        </p:txBody>
      </p:sp>
      <p:sp>
        <p:nvSpPr>
          <p:cNvPr id="395" name="Google Shape;395;p18"/>
          <p:cNvSpPr/>
          <p:nvPr/>
        </p:nvSpPr>
        <p:spPr>
          <a:xfrm>
            <a:off x="1415480" y="5370598"/>
            <a:ext cx="6687929" cy="337503"/>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Arial"/>
                <a:ea typeface="Arial"/>
                <a:cs typeface="Arial"/>
                <a:sym typeface="Arial"/>
              </a:rPr>
              <a:t>Primary endpoint: </a:t>
            </a:r>
            <a:r>
              <a:rPr lang="en-GB" sz="1000">
                <a:solidFill>
                  <a:schemeClr val="dk1"/>
                </a:solidFill>
                <a:latin typeface="Arial"/>
                <a:ea typeface="Arial"/>
                <a:cs typeface="Arial"/>
                <a:sym typeface="Arial"/>
              </a:rPr>
              <a:t>The rate of patients free of progression after 8 weeks from axitinib discontinuation (W36±2)</a:t>
            </a:r>
            <a:endParaRPr/>
          </a:p>
          <a:p>
            <a:pPr marL="0" marR="0" lvl="0" indent="0" algn="l" rtl="0">
              <a:spcBef>
                <a:spcPts val="100"/>
              </a:spcBef>
              <a:spcAft>
                <a:spcPts val="100"/>
              </a:spcAft>
              <a:buNone/>
            </a:pPr>
            <a:r>
              <a:rPr lang="en-GB" sz="1000" b="1">
                <a:solidFill>
                  <a:schemeClr val="dk1"/>
                </a:solidFill>
                <a:latin typeface="Arial"/>
                <a:ea typeface="Arial"/>
                <a:cs typeface="Arial"/>
                <a:sym typeface="Arial"/>
              </a:rPr>
              <a:t>Secondary endpoints: </a:t>
            </a:r>
            <a:r>
              <a:rPr lang="en-GB" sz="1000">
                <a:solidFill>
                  <a:schemeClr val="dk1"/>
                </a:solidFill>
                <a:latin typeface="Arial"/>
                <a:ea typeface="Arial"/>
                <a:cs typeface="Arial"/>
                <a:sym typeface="Arial"/>
              </a:rPr>
              <a:t>mPFS, mOS, ORR and safety by local evaluation</a:t>
            </a:r>
            <a:endParaRPr/>
          </a:p>
        </p:txBody>
      </p:sp>
      <p:sp>
        <p:nvSpPr>
          <p:cNvPr id="396" name="Google Shape;396;p18"/>
          <p:cNvSpPr/>
          <p:nvPr/>
        </p:nvSpPr>
        <p:spPr>
          <a:xfrm>
            <a:off x="3604956" y="4442931"/>
            <a:ext cx="6508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36 weeks of</a:t>
            </a:r>
            <a:endParaRPr sz="900">
              <a:solidFill>
                <a:schemeClr val="dk1"/>
              </a:solidFill>
              <a:latin typeface="Arial"/>
              <a:ea typeface="Arial"/>
              <a:cs typeface="Arial"/>
              <a:sym typeface="Arial"/>
            </a:endParaRPr>
          </a:p>
        </p:txBody>
      </p:sp>
      <p:cxnSp>
        <p:nvCxnSpPr>
          <p:cNvPr id="397" name="Google Shape;397;p18"/>
          <p:cNvCxnSpPr/>
          <p:nvPr/>
        </p:nvCxnSpPr>
        <p:spPr>
          <a:xfrm>
            <a:off x="3512324" y="4608368"/>
            <a:ext cx="828000" cy="0"/>
          </a:xfrm>
          <a:prstGeom prst="straightConnector1">
            <a:avLst/>
          </a:prstGeom>
          <a:noFill/>
          <a:ln w="15875" cap="flat" cmpd="sng">
            <a:solidFill>
              <a:schemeClr val="dk1"/>
            </a:solidFill>
            <a:prstDash val="solid"/>
            <a:round/>
            <a:headEnd type="none" w="sm" len="sm"/>
            <a:tailEnd type="triangle" w="med" len="med"/>
          </a:ln>
        </p:spPr>
      </p:cxnSp>
      <p:cxnSp>
        <p:nvCxnSpPr>
          <p:cNvPr id="398" name="Google Shape;398;p18"/>
          <p:cNvCxnSpPr/>
          <p:nvPr/>
        </p:nvCxnSpPr>
        <p:spPr>
          <a:xfrm>
            <a:off x="5375920" y="4608368"/>
            <a:ext cx="828000" cy="0"/>
          </a:xfrm>
          <a:prstGeom prst="straightConnector1">
            <a:avLst/>
          </a:prstGeom>
          <a:noFill/>
          <a:ln w="15875" cap="flat" cmpd="sng">
            <a:solidFill>
              <a:schemeClr val="dk1"/>
            </a:solidFill>
            <a:prstDash val="solid"/>
            <a:round/>
            <a:headEnd type="none" w="sm" len="sm"/>
            <a:tailEnd type="triangle" w="med" len="med"/>
          </a:ln>
        </p:spPr>
      </p:cxnSp>
      <p:sp>
        <p:nvSpPr>
          <p:cNvPr id="399" name="Google Shape;399;p18"/>
          <p:cNvSpPr/>
          <p:nvPr/>
        </p:nvSpPr>
        <p:spPr>
          <a:xfrm>
            <a:off x="4348402" y="4355076"/>
            <a:ext cx="1651221" cy="504000"/>
          </a:xfrm>
          <a:prstGeom prst="roundRect">
            <a:avLst>
              <a:gd name="adj" fmla="val 20678"/>
            </a:avLst>
          </a:prstGeom>
          <a:solidFill>
            <a:schemeClr val="dk2"/>
          </a:solidFill>
          <a:ln>
            <a:noFill/>
          </a:ln>
        </p:spPr>
        <p:txBody>
          <a:bodyPr spcFirstLastPara="1" wrap="square" lIns="72000" tIns="72000" rIns="72000" bIns="36000" anchor="ctr" anchorCtr="0">
            <a:noAutofit/>
          </a:bodyPr>
          <a:lstStyle/>
          <a:p>
            <a:pPr marL="0" marR="0" lvl="0" indent="0" algn="ctr" rtl="0">
              <a:spcBef>
                <a:spcPts val="0"/>
              </a:spcBef>
              <a:spcAft>
                <a:spcPts val="0"/>
              </a:spcAft>
              <a:buNone/>
            </a:pPr>
            <a:r>
              <a:rPr lang="en-GB" sz="900">
                <a:solidFill>
                  <a:schemeClr val="lt1"/>
                </a:solidFill>
                <a:latin typeface="Arial"/>
                <a:ea typeface="Arial"/>
                <a:cs typeface="Arial"/>
                <a:sym typeface="Arial"/>
              </a:rPr>
              <a:t>Avelumab 800 mg IV Q2W</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Axitinib 5 mg PO BID</a:t>
            </a:r>
            <a:endParaRPr/>
          </a:p>
        </p:txBody>
      </p:sp>
      <p:grpSp>
        <p:nvGrpSpPr>
          <p:cNvPr id="400" name="Google Shape;400;p18"/>
          <p:cNvGrpSpPr/>
          <p:nvPr/>
        </p:nvGrpSpPr>
        <p:grpSpPr>
          <a:xfrm>
            <a:off x="6623738" y="4193077"/>
            <a:ext cx="519133" cy="840477"/>
            <a:chOff x="6623738" y="3879771"/>
            <a:chExt cx="476839" cy="827999"/>
          </a:xfrm>
        </p:grpSpPr>
        <p:cxnSp>
          <p:nvCxnSpPr>
            <p:cNvPr id="401" name="Google Shape;401;p18"/>
            <p:cNvCxnSpPr/>
            <p:nvPr/>
          </p:nvCxnSpPr>
          <p:spPr>
            <a:xfrm>
              <a:off x="6623738" y="3886183"/>
              <a:ext cx="476839" cy="0"/>
            </a:xfrm>
            <a:prstGeom prst="straightConnector1">
              <a:avLst/>
            </a:prstGeom>
            <a:noFill/>
            <a:ln w="15875" cap="flat" cmpd="sng">
              <a:solidFill>
                <a:schemeClr val="dk1"/>
              </a:solidFill>
              <a:prstDash val="solid"/>
              <a:round/>
              <a:headEnd type="none" w="sm" len="sm"/>
              <a:tailEnd type="triangle" w="med" len="med"/>
            </a:ln>
          </p:spPr>
        </p:cxnSp>
        <p:cxnSp>
          <p:nvCxnSpPr>
            <p:cNvPr id="402" name="Google Shape;402;p18"/>
            <p:cNvCxnSpPr/>
            <p:nvPr/>
          </p:nvCxnSpPr>
          <p:spPr>
            <a:xfrm>
              <a:off x="6623738" y="4703942"/>
              <a:ext cx="476839" cy="0"/>
            </a:xfrm>
            <a:prstGeom prst="straightConnector1">
              <a:avLst/>
            </a:prstGeom>
            <a:noFill/>
            <a:ln w="15875" cap="flat" cmpd="sng">
              <a:solidFill>
                <a:schemeClr val="dk1"/>
              </a:solidFill>
              <a:prstDash val="solid"/>
              <a:round/>
              <a:headEnd type="none" w="sm" len="sm"/>
              <a:tailEnd type="triangle" w="med" len="med"/>
            </a:ln>
          </p:spPr>
        </p:cxnSp>
        <p:cxnSp>
          <p:nvCxnSpPr>
            <p:cNvPr id="403" name="Google Shape;403;p18"/>
            <p:cNvCxnSpPr/>
            <p:nvPr/>
          </p:nvCxnSpPr>
          <p:spPr>
            <a:xfrm rot="10800000">
              <a:off x="6623738" y="3879771"/>
              <a:ext cx="0" cy="827999"/>
            </a:xfrm>
            <a:prstGeom prst="straightConnector1">
              <a:avLst/>
            </a:prstGeom>
            <a:noFill/>
            <a:ln w="15875" cap="flat" cmpd="sng">
              <a:solidFill>
                <a:schemeClr val="dk1"/>
              </a:solidFill>
              <a:prstDash val="solid"/>
              <a:round/>
              <a:headEnd type="none" w="sm" len="sm"/>
              <a:tailEnd type="none" w="sm" len="sm"/>
            </a:ln>
          </p:spPr>
        </p:cxnSp>
      </p:grpSp>
      <p:sp>
        <p:nvSpPr>
          <p:cNvPr id="404" name="Google Shape;404;p18"/>
          <p:cNvSpPr/>
          <p:nvPr/>
        </p:nvSpPr>
        <p:spPr>
          <a:xfrm>
            <a:off x="5212812" y="3668904"/>
            <a:ext cx="6508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24 weeks of</a:t>
            </a:r>
            <a:endParaRPr sz="900">
              <a:solidFill>
                <a:schemeClr val="dk1"/>
              </a:solidFill>
              <a:latin typeface="Arial"/>
              <a:ea typeface="Arial"/>
              <a:cs typeface="Arial"/>
              <a:sym typeface="Arial"/>
            </a:endParaRPr>
          </a:p>
        </p:txBody>
      </p:sp>
      <p:sp>
        <p:nvSpPr>
          <p:cNvPr id="405" name="Google Shape;405;p18"/>
          <p:cNvSpPr/>
          <p:nvPr/>
        </p:nvSpPr>
        <p:spPr>
          <a:xfrm>
            <a:off x="6478422" y="4015800"/>
            <a:ext cx="6508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CR/PR</a:t>
            </a:r>
            <a:endParaRPr sz="900">
              <a:solidFill>
                <a:schemeClr val="dk1"/>
              </a:solidFill>
              <a:latin typeface="Arial"/>
              <a:ea typeface="Arial"/>
              <a:cs typeface="Arial"/>
              <a:sym typeface="Arial"/>
            </a:endParaRPr>
          </a:p>
        </p:txBody>
      </p:sp>
      <p:sp>
        <p:nvSpPr>
          <p:cNvPr id="406" name="Google Shape;406;p18"/>
          <p:cNvSpPr/>
          <p:nvPr/>
        </p:nvSpPr>
        <p:spPr>
          <a:xfrm>
            <a:off x="6518363" y="4877950"/>
            <a:ext cx="6508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SD</a:t>
            </a:r>
            <a:endParaRPr sz="900">
              <a:solidFill>
                <a:schemeClr val="dk1"/>
              </a:solidFill>
              <a:latin typeface="Arial"/>
              <a:ea typeface="Arial"/>
              <a:cs typeface="Arial"/>
              <a:sym typeface="Arial"/>
            </a:endParaRPr>
          </a:p>
        </p:txBody>
      </p:sp>
      <p:cxnSp>
        <p:nvCxnSpPr>
          <p:cNvPr id="407" name="Google Shape;407;p18"/>
          <p:cNvCxnSpPr/>
          <p:nvPr/>
        </p:nvCxnSpPr>
        <p:spPr>
          <a:xfrm>
            <a:off x="6717040" y="4608368"/>
            <a:ext cx="2186179" cy="0"/>
          </a:xfrm>
          <a:prstGeom prst="straightConnector1">
            <a:avLst/>
          </a:prstGeom>
          <a:noFill/>
          <a:ln w="15875" cap="flat" cmpd="sng">
            <a:solidFill>
              <a:schemeClr val="dk1"/>
            </a:solidFill>
            <a:prstDash val="solid"/>
            <a:round/>
            <a:headEnd type="none" w="sm" len="sm"/>
            <a:tailEnd type="triangle" w="med" len="med"/>
          </a:ln>
        </p:spPr>
      </p:cxnSp>
      <p:sp>
        <p:nvSpPr>
          <p:cNvPr id="408" name="Google Shape;408;p18"/>
          <p:cNvSpPr/>
          <p:nvPr/>
        </p:nvSpPr>
        <p:spPr>
          <a:xfrm>
            <a:off x="6203291" y="4355076"/>
            <a:ext cx="851936" cy="504000"/>
          </a:xfrm>
          <a:prstGeom prst="roundRect">
            <a:avLst>
              <a:gd name="adj" fmla="val 20678"/>
            </a:avLst>
          </a:prstGeom>
          <a:solidFill>
            <a:schemeClr val="accent6"/>
          </a:solidFill>
          <a:ln>
            <a:noFill/>
          </a:ln>
        </p:spPr>
        <p:txBody>
          <a:bodyPr spcFirstLastPara="1" wrap="square" lIns="72000" tIns="72000" rIns="72000" bIns="36000" anchor="ctr" anchorCtr="0">
            <a:noAutofit/>
          </a:bodyPr>
          <a:lstStyle/>
          <a:p>
            <a:pPr marL="0" marR="0" lvl="0" indent="0" algn="ctr" rtl="0">
              <a:spcBef>
                <a:spcPts val="0"/>
              </a:spcBef>
              <a:spcAft>
                <a:spcPts val="300"/>
              </a:spcAft>
              <a:buNone/>
            </a:pPr>
            <a:r>
              <a:rPr lang="en-GB" sz="900">
                <a:solidFill>
                  <a:schemeClr val="lt1"/>
                </a:solidFill>
                <a:latin typeface="Arial"/>
                <a:ea typeface="Arial"/>
                <a:cs typeface="Arial"/>
                <a:sym typeface="Arial"/>
              </a:rPr>
              <a:t>Tumour </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evaluation</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at W36</a:t>
            </a:r>
            <a:endParaRPr/>
          </a:p>
        </p:txBody>
      </p:sp>
      <p:sp>
        <p:nvSpPr>
          <p:cNvPr id="409" name="Google Shape;409;p18"/>
          <p:cNvSpPr/>
          <p:nvPr/>
        </p:nvSpPr>
        <p:spPr>
          <a:xfrm>
            <a:off x="8903219" y="4425122"/>
            <a:ext cx="612000" cy="360000"/>
          </a:xfrm>
          <a:prstGeom prst="roundRect">
            <a:avLst>
              <a:gd name="adj" fmla="val 20678"/>
            </a:avLst>
          </a:prstGeom>
          <a:solidFill>
            <a:srgbClr val="FF0000"/>
          </a:solidFill>
          <a:ln>
            <a:noFill/>
          </a:ln>
        </p:spPr>
        <p:txBody>
          <a:bodyPr spcFirstLastPara="1" wrap="square" lIns="72000" tIns="72000" rIns="72000" bIns="36000" anchor="ctr" anchorCtr="0">
            <a:noAutofit/>
          </a:bodyPr>
          <a:lstStyle/>
          <a:p>
            <a:pPr marL="0" marR="0" lvl="0" indent="0" algn="ctr" rtl="0">
              <a:spcBef>
                <a:spcPts val="0"/>
              </a:spcBef>
              <a:spcAft>
                <a:spcPts val="300"/>
              </a:spcAft>
              <a:buNone/>
            </a:pPr>
            <a:r>
              <a:rPr lang="en-GB" sz="900">
                <a:solidFill>
                  <a:schemeClr val="lt1"/>
                </a:solidFill>
                <a:latin typeface="Arial"/>
                <a:ea typeface="Arial"/>
                <a:cs typeface="Arial"/>
                <a:sym typeface="Arial"/>
              </a:rPr>
              <a:t>STOP</a:t>
            </a:r>
            <a:endParaRPr/>
          </a:p>
        </p:txBody>
      </p:sp>
      <p:grpSp>
        <p:nvGrpSpPr>
          <p:cNvPr id="410" name="Google Shape;410;p18"/>
          <p:cNvGrpSpPr/>
          <p:nvPr/>
        </p:nvGrpSpPr>
        <p:grpSpPr>
          <a:xfrm rot="-5400000">
            <a:off x="8676155" y="4499590"/>
            <a:ext cx="256939" cy="827999"/>
            <a:chOff x="6623738" y="3879771"/>
            <a:chExt cx="476839" cy="827999"/>
          </a:xfrm>
        </p:grpSpPr>
        <p:cxnSp>
          <p:nvCxnSpPr>
            <p:cNvPr id="411" name="Google Shape;411;p18"/>
            <p:cNvCxnSpPr/>
            <p:nvPr/>
          </p:nvCxnSpPr>
          <p:spPr>
            <a:xfrm>
              <a:off x="6623738" y="4703942"/>
              <a:ext cx="476839" cy="0"/>
            </a:xfrm>
            <a:prstGeom prst="straightConnector1">
              <a:avLst/>
            </a:prstGeom>
            <a:noFill/>
            <a:ln w="15875" cap="flat" cmpd="sng">
              <a:solidFill>
                <a:schemeClr val="dk1"/>
              </a:solidFill>
              <a:prstDash val="solid"/>
              <a:round/>
              <a:headEnd type="none" w="sm" len="sm"/>
              <a:tailEnd type="triangle" w="med" len="med"/>
            </a:ln>
          </p:spPr>
        </p:cxnSp>
        <p:cxnSp>
          <p:nvCxnSpPr>
            <p:cNvPr id="412" name="Google Shape;412;p18"/>
            <p:cNvCxnSpPr/>
            <p:nvPr/>
          </p:nvCxnSpPr>
          <p:spPr>
            <a:xfrm rot="10800000">
              <a:off x="6623738" y="3879771"/>
              <a:ext cx="0" cy="827999"/>
            </a:xfrm>
            <a:prstGeom prst="straightConnector1">
              <a:avLst/>
            </a:prstGeom>
            <a:noFill/>
            <a:ln w="15875" cap="flat" cmpd="sng">
              <a:solidFill>
                <a:schemeClr val="dk1"/>
              </a:solidFill>
              <a:prstDash val="solid"/>
              <a:round/>
              <a:headEnd type="none" w="sm" len="sm"/>
              <a:tailEnd type="none" w="sm" len="sm"/>
            </a:ln>
          </p:spPr>
        </p:cxnSp>
      </p:grpSp>
      <p:sp>
        <p:nvSpPr>
          <p:cNvPr id="413" name="Google Shape;413;p18"/>
          <p:cNvSpPr/>
          <p:nvPr/>
        </p:nvSpPr>
        <p:spPr>
          <a:xfrm>
            <a:off x="7144192" y="4775488"/>
            <a:ext cx="1651221" cy="504000"/>
          </a:xfrm>
          <a:prstGeom prst="roundRect">
            <a:avLst>
              <a:gd name="adj" fmla="val 20678"/>
            </a:avLst>
          </a:prstGeom>
          <a:solidFill>
            <a:schemeClr val="dk2"/>
          </a:solidFill>
          <a:ln>
            <a:noFill/>
          </a:ln>
        </p:spPr>
        <p:txBody>
          <a:bodyPr spcFirstLastPara="1" wrap="square" lIns="72000" tIns="72000" rIns="72000" bIns="36000" anchor="ctr" anchorCtr="0">
            <a:noAutofit/>
          </a:bodyPr>
          <a:lstStyle/>
          <a:p>
            <a:pPr marL="0" marR="0" lvl="0" indent="0" algn="ctr" rtl="0">
              <a:spcBef>
                <a:spcPts val="0"/>
              </a:spcBef>
              <a:spcAft>
                <a:spcPts val="0"/>
              </a:spcAft>
              <a:buNone/>
            </a:pPr>
            <a:r>
              <a:rPr lang="en-GB" sz="900">
                <a:solidFill>
                  <a:schemeClr val="lt1"/>
                </a:solidFill>
                <a:latin typeface="Arial"/>
                <a:ea typeface="Arial"/>
                <a:cs typeface="Arial"/>
                <a:sym typeface="Arial"/>
              </a:rPr>
              <a:t>Avelumab 800 mg IV Q2W</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Axitinib 5 mg PO BID</a:t>
            </a:r>
            <a:endParaRPr/>
          </a:p>
        </p:txBody>
      </p:sp>
      <p:sp>
        <p:nvSpPr>
          <p:cNvPr id="414" name="Google Shape;414;p18"/>
          <p:cNvSpPr/>
          <p:nvPr/>
        </p:nvSpPr>
        <p:spPr>
          <a:xfrm>
            <a:off x="8660672" y="4877950"/>
            <a:ext cx="6508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PD</a:t>
            </a:r>
            <a:endParaRPr sz="900">
              <a:solidFill>
                <a:schemeClr val="dk1"/>
              </a:solidFill>
              <a:latin typeface="Arial"/>
              <a:ea typeface="Arial"/>
              <a:cs typeface="Arial"/>
              <a:sym typeface="Arial"/>
            </a:endParaRPr>
          </a:p>
        </p:txBody>
      </p:sp>
      <p:sp>
        <p:nvSpPr>
          <p:cNvPr id="415" name="Google Shape;415;p18"/>
          <p:cNvSpPr/>
          <p:nvPr/>
        </p:nvSpPr>
        <p:spPr>
          <a:xfrm>
            <a:off x="8660672" y="4015801"/>
            <a:ext cx="6508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PD</a:t>
            </a:r>
            <a:endParaRPr sz="900">
              <a:solidFill>
                <a:schemeClr val="dk1"/>
              </a:solidFill>
              <a:latin typeface="Arial"/>
              <a:ea typeface="Arial"/>
              <a:cs typeface="Arial"/>
              <a:sym typeface="Arial"/>
            </a:endParaRPr>
          </a:p>
        </p:txBody>
      </p:sp>
      <p:sp>
        <p:nvSpPr>
          <p:cNvPr id="416" name="Google Shape;416;p18"/>
          <p:cNvSpPr/>
          <p:nvPr/>
        </p:nvSpPr>
        <p:spPr>
          <a:xfrm>
            <a:off x="5172891" y="3849189"/>
            <a:ext cx="4005943" cy="508472"/>
          </a:xfrm>
          <a:custGeom>
            <a:avLst/>
            <a:gdLst/>
            <a:ahLst/>
            <a:cxnLst/>
            <a:rect l="l" t="t" r="r" b="b"/>
            <a:pathLst>
              <a:path w="4005943" h="461554" extrusionOk="0">
                <a:moveTo>
                  <a:pt x="3352800" y="330925"/>
                </a:moveTo>
                <a:lnTo>
                  <a:pt x="4005943" y="330925"/>
                </a:lnTo>
                <a:lnTo>
                  <a:pt x="4005943" y="0"/>
                </a:lnTo>
                <a:lnTo>
                  <a:pt x="0" y="0"/>
                </a:lnTo>
                <a:lnTo>
                  <a:pt x="0" y="148045"/>
                </a:lnTo>
                <a:lnTo>
                  <a:pt x="0" y="461554"/>
                </a:lnTo>
              </a:path>
            </a:pathLst>
          </a:custGeom>
          <a:noFill/>
          <a:ln w="15875" cap="flat" cmpd="sng">
            <a:solidFill>
              <a:schemeClr val="dk1"/>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18"/>
          <p:cNvSpPr/>
          <p:nvPr/>
        </p:nvSpPr>
        <p:spPr>
          <a:xfrm>
            <a:off x="7144192" y="3930756"/>
            <a:ext cx="1651221" cy="504000"/>
          </a:xfrm>
          <a:prstGeom prst="roundRect">
            <a:avLst>
              <a:gd name="adj" fmla="val 20678"/>
            </a:avLst>
          </a:prstGeom>
          <a:solidFill>
            <a:schemeClr val="accent1"/>
          </a:solidFill>
          <a:ln>
            <a:noFill/>
          </a:ln>
        </p:spPr>
        <p:txBody>
          <a:bodyPr spcFirstLastPara="1" wrap="square" lIns="72000" tIns="72000" rIns="72000" bIns="36000" anchor="ctr" anchorCtr="0">
            <a:noAutofit/>
          </a:bodyPr>
          <a:lstStyle/>
          <a:p>
            <a:pPr marL="0" marR="0" lvl="0" indent="0" algn="ctr" rtl="0">
              <a:spcBef>
                <a:spcPts val="0"/>
              </a:spcBef>
              <a:spcAft>
                <a:spcPts val="300"/>
              </a:spcAft>
              <a:buNone/>
            </a:pPr>
            <a:r>
              <a:rPr lang="en-GB" sz="900">
                <a:solidFill>
                  <a:schemeClr val="lt1"/>
                </a:solidFill>
                <a:latin typeface="Arial"/>
                <a:ea typeface="Arial"/>
                <a:cs typeface="Arial"/>
                <a:sym typeface="Arial"/>
              </a:rPr>
              <a:t>Avelumab 800 mg IV Q2W</a:t>
            </a:r>
            <a:br>
              <a:rPr lang="en-GB" sz="900">
                <a:solidFill>
                  <a:schemeClr val="lt1"/>
                </a:solidFill>
                <a:latin typeface="Arial"/>
                <a:ea typeface="Arial"/>
                <a:cs typeface="Arial"/>
                <a:sym typeface="Arial"/>
              </a:rPr>
            </a:br>
            <a:r>
              <a:rPr lang="en-GB" sz="800">
                <a:solidFill>
                  <a:schemeClr val="lt1"/>
                </a:solidFill>
                <a:latin typeface="Arial"/>
                <a:ea typeface="Arial"/>
                <a:cs typeface="Arial"/>
                <a:sym typeface="Arial"/>
              </a:rPr>
              <a:t>(axitinib interruption)</a:t>
            </a:r>
            <a:endParaRPr/>
          </a:p>
        </p:txBody>
      </p:sp>
      <p:sp>
        <p:nvSpPr>
          <p:cNvPr id="418" name="Google Shape;418;p18"/>
          <p:cNvSpPr/>
          <p:nvPr/>
        </p:nvSpPr>
        <p:spPr>
          <a:xfrm>
            <a:off x="7650477" y="4442521"/>
            <a:ext cx="6508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PD</a:t>
            </a:r>
            <a:endParaRPr sz="900">
              <a:solidFill>
                <a:schemeClr val="dk1"/>
              </a:solidFill>
              <a:latin typeface="Arial"/>
              <a:ea typeface="Arial"/>
              <a:cs typeface="Arial"/>
              <a:sym typeface="Arial"/>
            </a:endParaRPr>
          </a:p>
        </p:txBody>
      </p:sp>
      <p:sp>
        <p:nvSpPr>
          <p:cNvPr id="419" name="Google Shape;419;p18"/>
          <p:cNvSpPr txBox="1"/>
          <p:nvPr/>
        </p:nvSpPr>
        <p:spPr>
          <a:xfrm>
            <a:off x="1415480" y="3566922"/>
            <a:ext cx="1914691"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400" b="1" u="sng">
                <a:solidFill>
                  <a:srgbClr val="505050"/>
                </a:solidFill>
                <a:latin typeface="Arial"/>
                <a:ea typeface="Arial"/>
                <a:cs typeface="Arial"/>
                <a:sym typeface="Arial"/>
              </a:rPr>
              <a:t>TIDE-A Study design:</a:t>
            </a:r>
            <a:endParaRPr sz="1400" b="1" u="sng" baseline="30000">
              <a:solidFill>
                <a:srgbClr val="505050"/>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9"/>
          <p:cNvSpPr txBox="1">
            <a:spLocks noGrp="1"/>
          </p:cNvSpPr>
          <p:nvPr>
            <p:ph type="body" idx="1"/>
          </p:nvPr>
        </p:nvSpPr>
        <p:spPr>
          <a:xfrm>
            <a:off x="620184" y="966131"/>
            <a:ext cx="10963200" cy="720088"/>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1600"/>
              <a:buChar char="•"/>
            </a:pPr>
            <a:r>
              <a:rPr lang="en-GB" sz="1600" b="0" i="0">
                <a:solidFill>
                  <a:schemeClr val="dk2"/>
                </a:solidFill>
              </a:rPr>
              <a:t>79 pts were enrolled and 75 evaluated for efficacy (IMDC risk: 40.0% favourable, 57.3% intermediate, 2.7% poor)</a:t>
            </a:r>
            <a:endParaRPr/>
          </a:p>
          <a:p>
            <a:pPr marL="357188" lvl="0" indent="-357188" algn="l" rtl="0">
              <a:spcBef>
                <a:spcPts val="1200"/>
              </a:spcBef>
              <a:spcAft>
                <a:spcPts val="0"/>
              </a:spcAft>
              <a:buClr>
                <a:schemeClr val="accent1"/>
              </a:buClr>
              <a:buSzPts val="1600"/>
              <a:buChar char="•"/>
            </a:pPr>
            <a:r>
              <a:rPr lang="en-GB" sz="1600" b="0" i="0">
                <a:solidFill>
                  <a:schemeClr val="dk2"/>
                </a:solidFill>
              </a:rPr>
              <a:t>29 </a:t>
            </a:r>
            <a:r>
              <a:rPr lang="en-GB" sz="1600">
                <a:solidFill>
                  <a:schemeClr val="dk2"/>
                </a:solidFill>
              </a:rPr>
              <a:t>(38.2%) of 75 pts discontinued a</a:t>
            </a:r>
            <a:r>
              <a:rPr lang="en-GB" sz="1600" b="0" i="0">
                <a:solidFill>
                  <a:schemeClr val="dk2"/>
                </a:solidFill>
              </a:rPr>
              <a:t>xitinib at 36W; the rate of these pts FoP after 8W was 72.4%</a:t>
            </a:r>
            <a:endParaRPr/>
          </a:p>
          <a:p>
            <a:pPr marL="357188" lvl="0" indent="-255588" algn="l" rtl="0">
              <a:spcBef>
                <a:spcPts val="1200"/>
              </a:spcBef>
              <a:spcAft>
                <a:spcPts val="0"/>
              </a:spcAft>
              <a:buClr>
                <a:schemeClr val="accent1"/>
              </a:buClr>
              <a:buSzPts val="1600"/>
              <a:buNone/>
            </a:pPr>
            <a:endParaRPr sz="1600">
              <a:solidFill>
                <a:schemeClr val="dk2"/>
              </a:solidFill>
            </a:endParaRPr>
          </a:p>
        </p:txBody>
      </p:sp>
      <p:sp>
        <p:nvSpPr>
          <p:cNvPr id="425" name="Google Shape;425;p1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TIDE-A: RESULTS</a:t>
            </a:r>
            <a:endParaRPr/>
          </a:p>
        </p:txBody>
      </p:sp>
      <p:sp>
        <p:nvSpPr>
          <p:cNvPr id="426" name="Google Shape;426;p19"/>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100"/>
              <a:buNone/>
            </a:pPr>
            <a:r>
              <a:rPr lang="en-GB" sz="1100">
                <a:solidFill>
                  <a:schemeClr val="dk2"/>
                </a:solidFill>
              </a:rPr>
              <a:t>AE, adverse event; axi, axitinib; CI, confidence interval; FoP, freedom of progression; G, grade; IMDC, International Metastatic Renal Cell Carcinoma Database Consortium; mo, months; NR, not reached; OS, overall survival; PD, progressive disease; PFS, progression-free survival; pts, patients; W, week</a:t>
            </a:r>
            <a:endParaRPr/>
          </a:p>
          <a:p>
            <a:pPr marL="0" lvl="0" indent="0" algn="l" rtl="0">
              <a:spcBef>
                <a:spcPts val="300"/>
              </a:spcBef>
              <a:spcAft>
                <a:spcPts val="0"/>
              </a:spcAft>
              <a:buSzPts val="1100"/>
              <a:buNone/>
            </a:pPr>
            <a:r>
              <a:rPr lang="en-GB" sz="1100">
                <a:solidFill>
                  <a:schemeClr val="dk2"/>
                </a:solidFill>
              </a:rPr>
              <a:t>Iacovelli R, et al. ESMO 2023. Abstract #1884MO (oral presentation); Iacovelli R, et al. Annals of Oncology 2023; Vol. 34: Supplement S1013</a:t>
            </a:r>
            <a:endParaRPr/>
          </a:p>
        </p:txBody>
      </p:sp>
      <p:sp>
        <p:nvSpPr>
          <p:cNvPr id="427" name="Google Shape;427;p1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428" name="Google Shape;428;p19"/>
          <p:cNvSpPr txBox="1"/>
          <p:nvPr/>
        </p:nvSpPr>
        <p:spPr>
          <a:xfrm>
            <a:off x="6803799" y="5308466"/>
            <a:ext cx="4320937" cy="784830"/>
          </a:xfrm>
          <a:prstGeom prst="rect">
            <a:avLst/>
          </a:prstGeom>
          <a:noFill/>
          <a:ln>
            <a:noFill/>
          </a:ln>
        </p:spPr>
        <p:txBody>
          <a:bodyPr spcFirstLastPara="1" wrap="square" lIns="0" tIns="0" rIns="91425" bIns="45700" anchor="t" anchorCtr="0">
            <a:spAutoFit/>
          </a:bodyPr>
          <a:lstStyle/>
          <a:p>
            <a:pPr marL="342900" marR="0" lvl="0" indent="-342900" algn="l" rtl="0">
              <a:spcBef>
                <a:spcPts val="0"/>
              </a:spcBef>
              <a:spcAft>
                <a:spcPts val="0"/>
              </a:spcAft>
              <a:buClr>
                <a:schemeClr val="accent1"/>
              </a:buClr>
              <a:buSzPts val="1600"/>
              <a:buFont typeface="Arial"/>
              <a:buChar char="•"/>
            </a:pPr>
            <a:r>
              <a:rPr lang="en-GB" sz="1600">
                <a:solidFill>
                  <a:schemeClr val="dk2"/>
                </a:solidFill>
                <a:latin typeface="Arial"/>
                <a:ea typeface="Arial"/>
                <a:cs typeface="Arial"/>
                <a:sym typeface="Arial"/>
              </a:rPr>
              <a:t>Safety: 96.2% of pts had at least </a:t>
            </a:r>
            <a:br>
              <a:rPr lang="en-GB" sz="1600">
                <a:solidFill>
                  <a:schemeClr val="dk2"/>
                </a:solidFill>
                <a:latin typeface="Arial"/>
                <a:ea typeface="Arial"/>
                <a:cs typeface="Arial"/>
                <a:sym typeface="Arial"/>
              </a:rPr>
            </a:br>
            <a:r>
              <a:rPr lang="en-GB" sz="1600">
                <a:solidFill>
                  <a:schemeClr val="dk2"/>
                </a:solidFill>
                <a:latin typeface="Arial"/>
                <a:ea typeface="Arial"/>
                <a:cs typeface="Arial"/>
                <a:sym typeface="Arial"/>
              </a:rPr>
              <a:t>one AE and 40.5% had G3-G4 AEs </a:t>
            </a:r>
            <a:br>
              <a:rPr lang="en-GB" sz="1600">
                <a:solidFill>
                  <a:schemeClr val="dk2"/>
                </a:solidFill>
                <a:latin typeface="Arial"/>
                <a:ea typeface="Arial"/>
                <a:cs typeface="Arial"/>
                <a:sym typeface="Arial"/>
              </a:rPr>
            </a:br>
            <a:r>
              <a:rPr lang="en-GB" sz="1600">
                <a:solidFill>
                  <a:schemeClr val="dk2"/>
                </a:solidFill>
                <a:latin typeface="Arial"/>
                <a:ea typeface="Arial"/>
                <a:cs typeface="Arial"/>
                <a:sym typeface="Arial"/>
              </a:rPr>
              <a:t>with no treatment-related death </a:t>
            </a:r>
            <a:endParaRPr/>
          </a:p>
        </p:txBody>
      </p:sp>
      <p:sp>
        <p:nvSpPr>
          <p:cNvPr id="429" name="Google Shape;429;p19"/>
          <p:cNvSpPr txBox="1"/>
          <p:nvPr/>
        </p:nvSpPr>
        <p:spPr>
          <a:xfrm>
            <a:off x="734328" y="5365649"/>
            <a:ext cx="5328592" cy="5847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SzPts val="1600"/>
              <a:buFont typeface="Arial"/>
              <a:buChar char="•"/>
            </a:pPr>
            <a:r>
              <a:rPr lang="en-GB" sz="1600">
                <a:solidFill>
                  <a:schemeClr val="dk2"/>
                </a:solidFill>
                <a:latin typeface="Arial"/>
                <a:ea typeface="Arial"/>
                <a:cs typeface="Arial"/>
                <a:sym typeface="Arial"/>
              </a:rPr>
              <a:t>Median PFS 23.8 months (95% CI: NR-NR)</a:t>
            </a:r>
            <a:endParaRPr/>
          </a:p>
          <a:p>
            <a:pPr marL="342900" marR="0" lvl="0" indent="-342900" algn="l" rtl="0">
              <a:spcBef>
                <a:spcPts val="0"/>
              </a:spcBef>
              <a:spcAft>
                <a:spcPts val="0"/>
              </a:spcAft>
              <a:buClr>
                <a:schemeClr val="accent1"/>
              </a:buClr>
              <a:buSzPts val="1600"/>
              <a:buFont typeface="Arial"/>
              <a:buChar char="•"/>
            </a:pPr>
            <a:r>
              <a:rPr lang="en-GB" sz="1600">
                <a:solidFill>
                  <a:schemeClr val="dk2"/>
                </a:solidFill>
                <a:latin typeface="Arial"/>
                <a:ea typeface="Arial"/>
                <a:cs typeface="Arial"/>
                <a:sym typeface="Arial"/>
              </a:rPr>
              <a:t>Median OS not reached (18-mo OS was 94%)</a:t>
            </a:r>
            <a:endParaRPr/>
          </a:p>
        </p:txBody>
      </p:sp>
      <p:graphicFrame>
        <p:nvGraphicFramePr>
          <p:cNvPr id="430" name="Google Shape;430;p19"/>
          <p:cNvGraphicFramePr/>
          <p:nvPr/>
        </p:nvGraphicFramePr>
        <p:xfrm>
          <a:off x="551384" y="2452516"/>
          <a:ext cx="3168352"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431" name="Google Shape;431;p19"/>
          <p:cNvSpPr txBox="1"/>
          <p:nvPr/>
        </p:nvSpPr>
        <p:spPr>
          <a:xfrm>
            <a:off x="620713" y="1814544"/>
            <a:ext cx="2346027" cy="338554"/>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600" b="1">
                <a:solidFill>
                  <a:schemeClr val="accent1"/>
                </a:solidFill>
                <a:latin typeface="Arial"/>
                <a:ea typeface="Arial"/>
                <a:cs typeface="Arial"/>
                <a:sym typeface="Arial"/>
              </a:rPr>
              <a:t>PRIMARY ENDPOINT</a:t>
            </a:r>
            <a:endParaRPr/>
          </a:p>
        </p:txBody>
      </p:sp>
      <p:sp>
        <p:nvSpPr>
          <p:cNvPr id="432" name="Google Shape;432;p19"/>
          <p:cNvSpPr txBox="1"/>
          <p:nvPr/>
        </p:nvSpPr>
        <p:spPr>
          <a:xfrm>
            <a:off x="3711281" y="2503732"/>
            <a:ext cx="2245808" cy="4616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a:solidFill>
                  <a:srgbClr val="505050"/>
                </a:solidFill>
                <a:latin typeface="Arial"/>
                <a:ea typeface="Arial"/>
                <a:cs typeface="Arial"/>
                <a:sym typeface="Arial"/>
              </a:rPr>
              <a:t>Considering the first 22 patients who</a:t>
            </a:r>
            <a:endParaRPr/>
          </a:p>
          <a:p>
            <a:pPr marL="0" marR="0" lvl="0" indent="0" algn="l" rtl="0">
              <a:spcBef>
                <a:spcPts val="0"/>
              </a:spcBef>
              <a:spcAft>
                <a:spcPts val="0"/>
              </a:spcAft>
              <a:buNone/>
            </a:pPr>
            <a:r>
              <a:rPr lang="en-GB" sz="1000" b="1">
                <a:solidFill>
                  <a:srgbClr val="505050"/>
                </a:solidFill>
                <a:latin typeface="Arial"/>
                <a:ea typeface="Arial"/>
                <a:cs typeface="Arial"/>
                <a:sym typeface="Arial"/>
              </a:rPr>
              <a:t>discontinued axitinib, 14 patients</a:t>
            </a:r>
            <a:br>
              <a:rPr lang="en-GB" sz="1000" b="1">
                <a:solidFill>
                  <a:srgbClr val="505050"/>
                </a:solidFill>
                <a:latin typeface="Arial"/>
                <a:ea typeface="Arial"/>
                <a:cs typeface="Arial"/>
                <a:sym typeface="Arial"/>
              </a:rPr>
            </a:br>
            <a:r>
              <a:rPr lang="en-GB" sz="1000" b="1">
                <a:solidFill>
                  <a:srgbClr val="505050"/>
                </a:solidFill>
                <a:latin typeface="Arial"/>
                <a:ea typeface="Arial"/>
                <a:cs typeface="Arial"/>
                <a:sym typeface="Arial"/>
              </a:rPr>
              <a:t>were free from PD at week 8</a:t>
            </a:r>
            <a:endParaRPr/>
          </a:p>
        </p:txBody>
      </p:sp>
      <p:sp>
        <p:nvSpPr>
          <p:cNvPr id="433" name="Google Shape;433;p19"/>
          <p:cNvSpPr txBox="1"/>
          <p:nvPr/>
        </p:nvSpPr>
        <p:spPr>
          <a:xfrm>
            <a:off x="3711281" y="3280488"/>
            <a:ext cx="1846659"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a:solidFill>
                  <a:schemeClr val="accent1"/>
                </a:solidFill>
                <a:latin typeface="Arial"/>
                <a:ea typeface="Arial"/>
                <a:cs typeface="Arial"/>
                <a:sym typeface="Arial"/>
              </a:rPr>
              <a:t>The primary endpoint was met</a:t>
            </a:r>
            <a:endParaRPr/>
          </a:p>
        </p:txBody>
      </p:sp>
      <p:cxnSp>
        <p:nvCxnSpPr>
          <p:cNvPr id="434" name="Google Shape;434;p19"/>
          <p:cNvCxnSpPr/>
          <p:nvPr/>
        </p:nvCxnSpPr>
        <p:spPr>
          <a:xfrm>
            <a:off x="2092410" y="3351334"/>
            <a:ext cx="1555318" cy="0"/>
          </a:xfrm>
          <a:prstGeom prst="straightConnector1">
            <a:avLst/>
          </a:prstGeom>
          <a:noFill/>
          <a:ln w="12700" cap="flat" cmpd="sng">
            <a:solidFill>
              <a:schemeClr val="dk1"/>
            </a:solidFill>
            <a:prstDash val="dash"/>
            <a:round/>
            <a:headEnd type="none" w="sm" len="sm"/>
            <a:tailEnd type="none" w="sm" len="sm"/>
          </a:ln>
        </p:spPr>
      </p:cxnSp>
      <p:sp>
        <p:nvSpPr>
          <p:cNvPr id="435" name="Google Shape;435;p19"/>
          <p:cNvSpPr txBox="1"/>
          <p:nvPr/>
        </p:nvSpPr>
        <p:spPr>
          <a:xfrm>
            <a:off x="3651836" y="3875499"/>
            <a:ext cx="3236251" cy="1184940"/>
          </a:xfrm>
          <a:prstGeom prst="rect">
            <a:avLst/>
          </a:prstGeom>
          <a:noFill/>
          <a:ln>
            <a:noFill/>
          </a:ln>
        </p:spPr>
        <p:txBody>
          <a:bodyPr spcFirstLastPara="1" wrap="square" lIns="0" tIns="0" rIns="0" bIns="0" anchor="t" anchorCtr="0">
            <a:spAutoFit/>
          </a:bodyPr>
          <a:lstStyle/>
          <a:p>
            <a:pPr marL="171450" marR="0" lvl="0" indent="-171450" algn="l" rtl="0">
              <a:spcBef>
                <a:spcPts val="0"/>
              </a:spcBef>
              <a:spcAft>
                <a:spcPts val="0"/>
              </a:spcAft>
              <a:buClr>
                <a:srgbClr val="505050"/>
              </a:buClr>
              <a:buSzPts val="1100"/>
              <a:buFont typeface="Arial"/>
              <a:buChar char="•"/>
            </a:pPr>
            <a:r>
              <a:rPr lang="en-GB" sz="1100">
                <a:solidFill>
                  <a:srgbClr val="505050"/>
                </a:solidFill>
                <a:latin typeface="Arial"/>
                <a:ea typeface="Arial"/>
                <a:cs typeface="Arial"/>
                <a:sym typeface="Arial"/>
              </a:rPr>
              <a:t>Patients enrolled (full criteria): 75</a:t>
            </a:r>
            <a:endParaRPr/>
          </a:p>
          <a:p>
            <a:pPr marL="171450" marR="0" lvl="0" indent="-171450" algn="l" rtl="0">
              <a:spcBef>
                <a:spcPts val="0"/>
              </a:spcBef>
              <a:spcAft>
                <a:spcPts val="0"/>
              </a:spcAft>
              <a:buClr>
                <a:srgbClr val="505050"/>
              </a:buClr>
              <a:buSzPts val="1100"/>
              <a:buFont typeface="Arial"/>
              <a:buChar char="•"/>
            </a:pPr>
            <a:r>
              <a:rPr lang="en-GB" sz="1100">
                <a:solidFill>
                  <a:srgbClr val="505050"/>
                </a:solidFill>
                <a:latin typeface="Arial"/>
                <a:ea typeface="Arial"/>
                <a:cs typeface="Arial"/>
                <a:sym typeface="Arial"/>
              </a:rPr>
              <a:t>Patients who interrupted axitinib at week 36 (±2): 29 (38.2%)</a:t>
            </a:r>
            <a:endParaRPr/>
          </a:p>
          <a:p>
            <a:pPr marL="171450" marR="0" lvl="0" indent="-171450" algn="l" rtl="0">
              <a:spcBef>
                <a:spcPts val="0"/>
              </a:spcBef>
              <a:spcAft>
                <a:spcPts val="0"/>
              </a:spcAft>
              <a:buClr>
                <a:srgbClr val="505050"/>
              </a:buClr>
              <a:buSzPts val="1100"/>
              <a:buFont typeface="Arial"/>
              <a:buChar char="•"/>
            </a:pPr>
            <a:r>
              <a:rPr lang="en-GB" sz="1100">
                <a:solidFill>
                  <a:srgbClr val="505050"/>
                </a:solidFill>
                <a:latin typeface="Arial"/>
                <a:ea typeface="Arial"/>
                <a:cs typeface="Arial"/>
                <a:sym typeface="Arial"/>
              </a:rPr>
              <a:t>Patients with progression within 8 weeks from axitinib discontinuation: 8</a:t>
            </a:r>
            <a:endParaRPr/>
          </a:p>
          <a:p>
            <a:pPr marL="0" marR="0" lvl="0" indent="0" algn="l" rtl="0">
              <a:spcBef>
                <a:spcPts val="0"/>
              </a:spcBef>
              <a:spcAft>
                <a:spcPts val="0"/>
              </a:spcAft>
              <a:buNone/>
            </a:pPr>
            <a:r>
              <a:rPr lang="en-GB" sz="1050" baseline="30000">
                <a:solidFill>
                  <a:srgbClr val="505050"/>
                </a:solidFill>
                <a:latin typeface="Arial"/>
                <a:ea typeface="Arial"/>
                <a:cs typeface="Arial"/>
                <a:sym typeface="Arial"/>
              </a:rPr>
              <a:t>a</a:t>
            </a:r>
            <a:r>
              <a:rPr lang="en-GB" sz="1050">
                <a:solidFill>
                  <a:srgbClr val="505050"/>
                </a:solidFill>
                <a:latin typeface="Arial"/>
                <a:ea typeface="Arial"/>
                <a:cs typeface="Arial"/>
                <a:sym typeface="Arial"/>
              </a:rPr>
              <a:t> Evaluated in all 29 patients who interrupted axitinib at week 36</a:t>
            </a:r>
            <a:endParaRPr/>
          </a:p>
        </p:txBody>
      </p:sp>
      <p:sp>
        <p:nvSpPr>
          <p:cNvPr id="436" name="Google Shape;436;p19"/>
          <p:cNvSpPr txBox="1"/>
          <p:nvPr/>
        </p:nvSpPr>
        <p:spPr>
          <a:xfrm>
            <a:off x="620713" y="2128508"/>
            <a:ext cx="5329985"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Rate of patients free of progression 8 weeks after axitinib interruption:</a:t>
            </a:r>
            <a:endParaRPr/>
          </a:p>
        </p:txBody>
      </p:sp>
      <p:sp>
        <p:nvSpPr>
          <p:cNvPr id="437" name="Google Shape;437;p19"/>
          <p:cNvSpPr txBox="1"/>
          <p:nvPr/>
        </p:nvSpPr>
        <p:spPr>
          <a:xfrm>
            <a:off x="6803799" y="1814544"/>
            <a:ext cx="2733954" cy="338554"/>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600" b="1">
                <a:solidFill>
                  <a:schemeClr val="accent1"/>
                </a:solidFill>
                <a:latin typeface="Arial"/>
                <a:ea typeface="Arial"/>
                <a:cs typeface="Arial"/>
                <a:sym typeface="Arial"/>
              </a:rPr>
              <a:t>SECONDARY ENDPOINT</a:t>
            </a:r>
            <a:endParaRPr/>
          </a:p>
        </p:txBody>
      </p:sp>
      <p:sp>
        <p:nvSpPr>
          <p:cNvPr id="438" name="Google Shape;438;p19"/>
          <p:cNvSpPr txBox="1"/>
          <p:nvPr/>
        </p:nvSpPr>
        <p:spPr>
          <a:xfrm>
            <a:off x="6803799" y="2128508"/>
            <a:ext cx="511358"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Safety:</a:t>
            </a:r>
            <a:endParaRPr/>
          </a:p>
        </p:txBody>
      </p:sp>
      <p:graphicFrame>
        <p:nvGraphicFramePr>
          <p:cNvPr id="439" name="Google Shape;439;p19"/>
          <p:cNvGraphicFramePr/>
          <p:nvPr/>
        </p:nvGraphicFramePr>
        <p:xfrm>
          <a:off x="7091521" y="2780928"/>
          <a:ext cx="3168352" cy="2061719"/>
        </p:xfrm>
        <a:graphic>
          <a:graphicData uri="http://schemas.openxmlformats.org/drawingml/2006/chart">
            <c:chart xmlns:c="http://schemas.openxmlformats.org/drawingml/2006/chart" xmlns:r="http://schemas.openxmlformats.org/officeDocument/2006/relationships" r:id="rId4"/>
          </a:graphicData>
        </a:graphic>
      </p:graphicFrame>
      <p:sp>
        <p:nvSpPr>
          <p:cNvPr id="440" name="Google Shape;440;p19"/>
          <p:cNvSpPr txBox="1"/>
          <p:nvPr/>
        </p:nvSpPr>
        <p:spPr>
          <a:xfrm>
            <a:off x="7912963" y="2450725"/>
            <a:ext cx="1972399"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200" b="1">
                <a:solidFill>
                  <a:srgbClr val="505050"/>
                </a:solidFill>
                <a:latin typeface="Arial"/>
                <a:ea typeface="Arial"/>
                <a:cs typeface="Arial"/>
                <a:sym typeface="Arial"/>
              </a:rPr>
              <a:t>Axitinib-related AEs (N=79)</a:t>
            </a:r>
            <a:endParaRPr/>
          </a:p>
        </p:txBody>
      </p:sp>
      <p:sp>
        <p:nvSpPr>
          <p:cNvPr id="441" name="Google Shape;441;p19"/>
          <p:cNvSpPr txBox="1"/>
          <p:nvPr/>
        </p:nvSpPr>
        <p:spPr>
          <a:xfrm>
            <a:off x="7477479" y="4739932"/>
            <a:ext cx="3371786"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aseline="30000">
                <a:solidFill>
                  <a:srgbClr val="505050"/>
                </a:solidFill>
                <a:latin typeface="Arial"/>
                <a:ea typeface="Arial"/>
                <a:cs typeface="Arial"/>
                <a:sym typeface="Arial"/>
              </a:rPr>
              <a:t>a</a:t>
            </a:r>
            <a:r>
              <a:rPr lang="en-GB" sz="1050">
                <a:solidFill>
                  <a:srgbClr val="505050"/>
                </a:solidFill>
                <a:latin typeface="Arial"/>
                <a:ea typeface="Arial"/>
                <a:cs typeface="Arial"/>
                <a:sym typeface="Arial"/>
              </a:rPr>
              <a:t> The only pt with axi-related toxicity after the treatment interruption had G1 hand-foot syndrome subsequently recovered</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185" name="Google Shape;185;p2"/>
          <p:cNvSpPr txBox="1">
            <a:spLocks noGrp="1"/>
          </p:cNvSpPr>
          <p:nvPr>
            <p:ph type="title"/>
          </p:nvPr>
        </p:nvSpPr>
        <p:spPr>
          <a:xfrm>
            <a:off x="609600" y="274638"/>
            <a:ext cx="10972800" cy="4162474"/>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chemeClr val="lt1"/>
              </a:buClr>
              <a:buSzPts val="4000"/>
              <a:buFont typeface="Arial"/>
              <a:buNone/>
            </a:pPr>
            <a:r>
              <a:rPr lang="en-GB"/>
              <a:t>GU CONNECT</a:t>
            </a:r>
            <a:br>
              <a:rPr lang="en-GB"/>
            </a:br>
            <a:br>
              <a:rPr lang="en-GB"/>
            </a:br>
            <a:r>
              <a:rPr lang="en-GB"/>
              <a:t>MEETING SUMMARY</a:t>
            </a:r>
            <a:br>
              <a:rPr lang="en-GB"/>
            </a:br>
            <a:r>
              <a:rPr lang="en-GB"/>
              <a:t>RENAL CANCER HIGHLIGHTS</a:t>
            </a:r>
            <a:br>
              <a:rPr lang="en-GB"/>
            </a:br>
            <a:r>
              <a:rPr lang="en-GB"/>
              <a:t>FROM ESMO 2023</a:t>
            </a:r>
            <a:endParaRPr/>
          </a:p>
        </p:txBody>
      </p:sp>
      <p:sp>
        <p:nvSpPr>
          <p:cNvPr id="186" name="Google Shape;186;p2"/>
          <p:cNvSpPr txBox="1">
            <a:spLocks noGrp="1"/>
          </p:cNvSpPr>
          <p:nvPr>
            <p:ph type="subTitle" idx="1"/>
          </p:nvPr>
        </p:nvSpPr>
        <p:spPr>
          <a:xfrm>
            <a:off x="609600" y="4653136"/>
            <a:ext cx="10972800" cy="1655762"/>
          </a:xfrm>
          <a:prstGeom prst="rect">
            <a:avLst/>
          </a:prstGeom>
          <a:noFill/>
          <a:ln>
            <a:noFill/>
          </a:ln>
        </p:spPr>
        <p:txBody>
          <a:bodyPr spcFirstLastPara="1" wrap="square" lIns="0" tIns="0" rIns="0" bIns="0" anchor="t" anchorCtr="0">
            <a:normAutofit/>
          </a:bodyPr>
          <a:lstStyle/>
          <a:p>
            <a:pPr marL="0" lvl="0" indent="0" algn="ctr" rtl="0">
              <a:spcBef>
                <a:spcPts val="0"/>
              </a:spcBef>
              <a:spcAft>
                <a:spcPts val="0"/>
              </a:spcAft>
              <a:buSzPts val="3200"/>
              <a:buNone/>
            </a:pPr>
            <a:r>
              <a:rPr lang="en-GB" b="1"/>
              <a:t>Prof. Laurence Albiges, MD</a:t>
            </a:r>
            <a:br>
              <a:rPr lang="en-GB" b="1"/>
            </a:br>
            <a:r>
              <a:rPr lang="en-GB" sz="2200" b="1"/>
              <a:t>Medical Oncologist, Gustave Roussy, France</a:t>
            </a:r>
            <a:endParaRPr/>
          </a:p>
          <a:p>
            <a:pPr marL="0" lvl="0" indent="0" algn="ctr" rtl="0">
              <a:spcBef>
                <a:spcPts val="1200"/>
              </a:spcBef>
              <a:spcAft>
                <a:spcPts val="0"/>
              </a:spcAft>
              <a:buSzPts val="2400"/>
              <a:buNone/>
            </a:pPr>
            <a:r>
              <a:rPr lang="en-GB" sz="2400" b="1"/>
              <a:t>October 2023</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0"/>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2000"/>
              <a:buChar char="•"/>
            </a:pPr>
            <a:r>
              <a:rPr lang="en-GB" b="0" i="0">
                <a:solidFill>
                  <a:schemeClr val="dk2"/>
                </a:solidFill>
              </a:rPr>
              <a:t>The TIDE-A study shows that VEGFR-TKI discontinuation is safe for selected mRCC pts with evidence of response to VEGFR-TKI+IO combinations in first line</a:t>
            </a:r>
            <a:endParaRPr/>
          </a:p>
          <a:p>
            <a:pPr marL="357188" lvl="0" indent="-357188" algn="l" rtl="0">
              <a:spcBef>
                <a:spcPts val="1200"/>
              </a:spcBef>
              <a:spcAft>
                <a:spcPts val="0"/>
              </a:spcAft>
              <a:buClr>
                <a:schemeClr val="accent1"/>
              </a:buClr>
              <a:buSzPts val="2000"/>
              <a:buChar char="•"/>
            </a:pPr>
            <a:r>
              <a:rPr lang="en-GB" b="0" i="0">
                <a:solidFill>
                  <a:schemeClr val="dk2"/>
                </a:solidFill>
              </a:rPr>
              <a:t>Axitinib discontinuation allows decreasing of toxicity, while maintaining the possibility of axitinib benefit in case of its reintroduction</a:t>
            </a:r>
            <a:endParaRPr>
              <a:solidFill>
                <a:schemeClr val="dk2"/>
              </a:solidFill>
            </a:endParaRPr>
          </a:p>
        </p:txBody>
      </p:sp>
      <p:sp>
        <p:nvSpPr>
          <p:cNvPr id="449" name="Google Shape;449;p20"/>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TIDE-A: SUMMARY</a:t>
            </a:r>
            <a:endParaRPr/>
          </a:p>
        </p:txBody>
      </p:sp>
      <p:sp>
        <p:nvSpPr>
          <p:cNvPr id="450" name="Google Shape;450;p20"/>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sz="1200">
                <a:solidFill>
                  <a:schemeClr val="dk2"/>
                </a:solidFill>
              </a:rPr>
              <a:t>IO, immuno-oncology; (m)RCC, (metastatic) renal cell carcinoma; VEGFR-TKI, </a:t>
            </a:r>
            <a:r>
              <a:rPr lang="en-GB" sz="1200" b="0" i="0">
                <a:solidFill>
                  <a:schemeClr val="dk2"/>
                </a:solidFill>
              </a:rPr>
              <a:t>vascular endothelial growth factor receptor-tyrosine kinase inhibitor</a:t>
            </a:r>
            <a:endParaRPr sz="1200">
              <a:solidFill>
                <a:schemeClr val="dk2"/>
              </a:solidFill>
            </a:endParaRPr>
          </a:p>
          <a:p>
            <a:pPr marL="0" lvl="0" indent="0" algn="l" rtl="0">
              <a:spcBef>
                <a:spcPts val="300"/>
              </a:spcBef>
              <a:spcAft>
                <a:spcPts val="0"/>
              </a:spcAft>
              <a:buSzPts val="1200"/>
              <a:buNone/>
            </a:pPr>
            <a:r>
              <a:rPr lang="en-GB" sz="1200">
                <a:solidFill>
                  <a:schemeClr val="dk2"/>
                </a:solidFill>
              </a:rPr>
              <a:t>Iacovelli R, et al. ESMO 2023. Abstract #1884MO (oral presentation); Iacovelli R, et al. Annals of Oncology 2023; Vol. 34: Supplement S1013</a:t>
            </a:r>
            <a:endParaRPr/>
          </a:p>
        </p:txBody>
      </p:sp>
      <p:sp>
        <p:nvSpPr>
          <p:cNvPr id="451" name="Google Shape;451;p20"/>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452" name="Google Shape;452;p20"/>
          <p:cNvSpPr txBox="1"/>
          <p:nvPr/>
        </p:nvSpPr>
        <p:spPr>
          <a:xfrm>
            <a:off x="1005829" y="3883279"/>
            <a:ext cx="9409046" cy="1218383"/>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288000" tIns="108000" rIns="288000" bIns="108000" anchor="t" anchorCtr="0">
            <a:spAutoFit/>
          </a:bodyPr>
          <a:lstStyle/>
          <a:p>
            <a:pPr marL="0" marR="0" lvl="0" indent="0" algn="l" rtl="0">
              <a:spcBef>
                <a:spcPts val="0"/>
              </a:spcBef>
              <a:spcAft>
                <a:spcPts val="0"/>
              </a:spcAft>
              <a:buNone/>
            </a:pPr>
            <a:r>
              <a:rPr lang="en-GB" sz="2000" b="1" u="sng">
                <a:solidFill>
                  <a:schemeClr val="accent1"/>
                </a:solidFill>
                <a:latin typeface="Arial"/>
                <a:ea typeface="Arial"/>
                <a:cs typeface="Arial"/>
                <a:sym typeface="Arial"/>
              </a:rPr>
              <a:t>Clinical Perspective</a:t>
            </a:r>
            <a:endParaRPr/>
          </a:p>
          <a:p>
            <a:pPr marL="342900" marR="0" lvl="0" indent="-342900" algn="l" rtl="0">
              <a:spcBef>
                <a:spcPts val="600"/>
              </a:spcBef>
              <a:spcAft>
                <a:spcPts val="0"/>
              </a:spcAft>
              <a:buClr>
                <a:schemeClr val="accent1"/>
              </a:buClr>
              <a:buSzPts val="2000"/>
              <a:buFont typeface="Arial"/>
              <a:buChar char="•"/>
            </a:pPr>
            <a:r>
              <a:rPr lang="en-GB" sz="2000" b="1">
                <a:solidFill>
                  <a:schemeClr val="dk2"/>
                </a:solidFill>
                <a:latin typeface="Arial"/>
                <a:ea typeface="Arial"/>
                <a:cs typeface="Arial"/>
                <a:sym typeface="Arial"/>
              </a:rPr>
              <a:t>TIDE-A shows that VEGFR-TKI de-escalation strategies have the potential to spare toxicity for RCC patients and cost</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458" name="Google Shape;458;p21"/>
          <p:cNvSpPr txBox="1">
            <a:spLocks noGrp="1"/>
          </p:cNvSpPr>
          <p:nvPr>
            <p:ph type="title"/>
          </p:nvPr>
        </p:nvSpPr>
        <p:spPr>
          <a:xfrm>
            <a:off x="609600" y="274638"/>
            <a:ext cx="10972800" cy="4162474"/>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4000"/>
              <a:buFont typeface="Arial"/>
              <a:buNone/>
            </a:pPr>
            <a:br>
              <a:rPr lang="en-GB"/>
            </a:br>
            <a:r>
              <a:rPr lang="en-GB"/>
              <a:t>RENOTORCH: TORIPALIMAB COMBINED WITH AXITINIB VERSUS SUNITINIB IN </a:t>
            </a:r>
            <a:br>
              <a:rPr lang="en-GB"/>
            </a:br>
            <a:r>
              <a:rPr lang="en-GB"/>
              <a:t>FIRST-LINE TREATMENT OF </a:t>
            </a:r>
            <a:r>
              <a:rPr lang="en-GB" cap="none"/>
              <a:t>a</a:t>
            </a:r>
            <a:r>
              <a:rPr lang="en-GB"/>
              <a:t>RCC: </a:t>
            </a:r>
            <a:br>
              <a:rPr lang="en-GB"/>
            </a:br>
            <a:r>
              <a:rPr lang="en-GB"/>
              <a:t>A RANDOMISED, OPEN-LABEL, </a:t>
            </a:r>
            <a:br>
              <a:rPr lang="en-GB"/>
            </a:br>
            <a:r>
              <a:rPr lang="en-GB"/>
              <a:t>PHASE 3 STUDY</a:t>
            </a:r>
            <a:br>
              <a:rPr lang="en-GB"/>
            </a:br>
            <a:endParaRPr/>
          </a:p>
        </p:txBody>
      </p:sp>
      <p:sp>
        <p:nvSpPr>
          <p:cNvPr id="459" name="Google Shape;459;p21"/>
          <p:cNvSpPr txBox="1">
            <a:spLocks noGrp="1"/>
          </p:cNvSpPr>
          <p:nvPr>
            <p:ph type="subTitle" idx="1"/>
          </p:nvPr>
        </p:nvSpPr>
        <p:spPr>
          <a:xfrm>
            <a:off x="609600" y="4653136"/>
            <a:ext cx="10972800" cy="1655762"/>
          </a:xfrm>
          <a:prstGeom prst="rect">
            <a:avLst/>
          </a:prstGeom>
          <a:noFill/>
          <a:ln>
            <a:noFill/>
          </a:ln>
        </p:spPr>
        <p:txBody>
          <a:bodyPr spcFirstLastPara="1" wrap="square" lIns="0" tIns="0" rIns="0" bIns="0" anchor="t" anchorCtr="0">
            <a:normAutofit/>
          </a:bodyPr>
          <a:lstStyle/>
          <a:p>
            <a:pPr marL="0" lvl="0" indent="0" algn="ctr" rtl="0">
              <a:spcBef>
                <a:spcPts val="0"/>
              </a:spcBef>
              <a:spcAft>
                <a:spcPts val="0"/>
              </a:spcAft>
              <a:buSzPts val="2400"/>
              <a:buNone/>
            </a:pPr>
            <a:r>
              <a:rPr lang="en-GB" sz="2400" b="1"/>
              <a:t>Sheng X, et al. ESMO 2023. Abstract #1882O</a:t>
            </a:r>
            <a:endParaRPr/>
          </a:p>
          <a:p>
            <a:pPr marL="0" lvl="0" indent="0" algn="ctr" rtl="0">
              <a:spcBef>
                <a:spcPts val="1200"/>
              </a:spcBef>
              <a:spcAft>
                <a:spcPts val="0"/>
              </a:spcAft>
              <a:buSzPts val="1800"/>
              <a:buNone/>
            </a:pPr>
            <a:endParaRPr sz="1800"/>
          </a:p>
        </p:txBody>
      </p:sp>
      <p:sp>
        <p:nvSpPr>
          <p:cNvPr id="460" name="Google Shape;460;p21"/>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aRCC, advanced renal cell carcinoma</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1800"/>
              <a:buChar char="•"/>
            </a:pPr>
            <a:r>
              <a:rPr lang="en-GB" sz="1800" b="0" i="0">
                <a:solidFill>
                  <a:schemeClr val="dk2"/>
                </a:solidFill>
              </a:rPr>
              <a:t>Anti-PD-1 antibody plus antiangiogenic therapy can play a synergistic anti-tumour role in the treatment of advanced renal cancer, especially in patients with intermediate or poor IMDC risk </a:t>
            </a:r>
            <a:endParaRPr/>
          </a:p>
          <a:p>
            <a:pPr marL="357188" lvl="0" indent="-357188" algn="l" rtl="0">
              <a:spcBef>
                <a:spcPts val="1200"/>
              </a:spcBef>
              <a:spcAft>
                <a:spcPts val="0"/>
              </a:spcAft>
              <a:buClr>
                <a:schemeClr val="accent1"/>
              </a:buClr>
              <a:buSzPts val="1800"/>
              <a:buChar char="•"/>
            </a:pPr>
            <a:r>
              <a:rPr lang="en-GB" sz="1800" b="0" i="0">
                <a:solidFill>
                  <a:schemeClr val="dk2"/>
                </a:solidFill>
              </a:rPr>
              <a:t>Toripalimab is a humanised monoclonal antibody against PD-1 </a:t>
            </a:r>
            <a:endParaRPr/>
          </a:p>
          <a:p>
            <a:pPr marL="357188" lvl="0" indent="-357188" algn="l" rtl="0">
              <a:spcBef>
                <a:spcPts val="1200"/>
              </a:spcBef>
              <a:spcAft>
                <a:spcPts val="0"/>
              </a:spcAft>
              <a:buClr>
                <a:schemeClr val="accent1"/>
              </a:buClr>
              <a:buSzPts val="1800"/>
              <a:buChar char="•"/>
            </a:pPr>
            <a:r>
              <a:rPr lang="en-GB" sz="1800">
                <a:solidFill>
                  <a:schemeClr val="dk2"/>
                </a:solidFill>
              </a:rPr>
              <a:t>RENOTORCH is a r</a:t>
            </a:r>
            <a:r>
              <a:rPr lang="en-GB" sz="1800" b="0" i="0">
                <a:solidFill>
                  <a:schemeClr val="dk2"/>
                </a:solidFill>
              </a:rPr>
              <a:t>andomised, open label, phase 3 trial comparing toripalimab plus axitinib with sunitinib as first-line treatment for advanced RCC patients</a:t>
            </a:r>
            <a:endParaRPr sz="1800">
              <a:solidFill>
                <a:schemeClr val="dk2"/>
              </a:solidFill>
            </a:endParaRPr>
          </a:p>
        </p:txBody>
      </p:sp>
      <p:sp>
        <p:nvSpPr>
          <p:cNvPr id="466" name="Google Shape;466;p2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RENOTORCH: BACKGROUND AND STUDY DESIGN</a:t>
            </a:r>
            <a:endParaRPr/>
          </a:p>
        </p:txBody>
      </p:sp>
      <p:sp>
        <p:nvSpPr>
          <p:cNvPr id="467" name="Google Shape;467;p22"/>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000"/>
              <a:buNone/>
            </a:pPr>
            <a:r>
              <a:rPr lang="en-GB" sz="1000">
                <a:solidFill>
                  <a:schemeClr val="dk2"/>
                </a:solidFill>
              </a:rPr>
              <a:t>BICR, blinded independent review; BID, two times a day; DCR, disease control rate; DoR, duration of response; ECOG-PS, Eastern Cooperative Oncology Group performance status; </a:t>
            </a:r>
            <a:br>
              <a:rPr lang="en-GB" sz="1000">
                <a:solidFill>
                  <a:schemeClr val="dk2"/>
                </a:solidFill>
              </a:rPr>
            </a:br>
            <a:r>
              <a:rPr lang="en-GB" sz="1000">
                <a:solidFill>
                  <a:schemeClr val="dk2"/>
                </a:solidFill>
              </a:rPr>
              <a:t>IMDC, International Metastatic RCC Database Consortium; ORR, overall response rate; OS, overall survival; </a:t>
            </a:r>
            <a:r>
              <a:rPr lang="en-GB" sz="1000" b="0" i="0">
                <a:solidFill>
                  <a:schemeClr val="dk2"/>
                </a:solidFill>
              </a:rPr>
              <a:t>PD‑1, programmed cell death protein 1; </a:t>
            </a:r>
            <a:r>
              <a:rPr lang="en-GB" sz="1000">
                <a:solidFill>
                  <a:schemeClr val="dk2"/>
                </a:solidFill>
              </a:rPr>
              <a:t>PFS, progression-free survival; Q3W, every 3 weeks; QD, every day; R, randomisation; RCC, renal cell carcinoma; RECIST, Response Evaluation Criteria in Solid Tumours</a:t>
            </a:r>
            <a:endParaRPr sz="1000">
              <a:solidFill>
                <a:schemeClr val="dk2"/>
              </a:solidFill>
            </a:endParaRPr>
          </a:p>
          <a:p>
            <a:pPr marL="0" lvl="0" indent="0" algn="l" rtl="0">
              <a:spcBef>
                <a:spcPts val="300"/>
              </a:spcBef>
              <a:spcAft>
                <a:spcPts val="0"/>
              </a:spcAft>
              <a:buSzPts val="1000"/>
              <a:buNone/>
            </a:pPr>
            <a:r>
              <a:rPr lang="en-GB" sz="1000">
                <a:solidFill>
                  <a:schemeClr val="dk2"/>
                </a:solidFill>
              </a:rPr>
              <a:t>Sheng X, et al. ESMO 2023. Abstract #1882O (oral presentation); Sheng X, et al. Annals of Oncology 2023; Vol. 34: Supplement S1011–S101</a:t>
            </a:r>
            <a:endParaRPr sz="1000">
              <a:solidFill>
                <a:schemeClr val="dk2"/>
              </a:solidFill>
            </a:endParaRPr>
          </a:p>
        </p:txBody>
      </p:sp>
      <p:sp>
        <p:nvSpPr>
          <p:cNvPr id="468" name="Google Shape;468;p2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469" name="Google Shape;469;p22"/>
          <p:cNvSpPr txBox="1"/>
          <p:nvPr/>
        </p:nvSpPr>
        <p:spPr>
          <a:xfrm>
            <a:off x="8729339" y="5207493"/>
            <a:ext cx="185237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a:solidFill>
                  <a:schemeClr val="dk1"/>
                </a:solidFill>
                <a:latin typeface="Arial"/>
                <a:ea typeface="Arial"/>
                <a:cs typeface="Arial"/>
                <a:sym typeface="Arial"/>
              </a:rPr>
              <a:t>NCT04394975 </a:t>
            </a:r>
            <a:endParaRPr sz="1200">
              <a:solidFill>
                <a:schemeClr val="dk1"/>
              </a:solidFill>
              <a:latin typeface="Arial"/>
              <a:ea typeface="Arial"/>
              <a:cs typeface="Arial"/>
              <a:sym typeface="Arial"/>
            </a:endParaRPr>
          </a:p>
        </p:txBody>
      </p:sp>
      <p:cxnSp>
        <p:nvCxnSpPr>
          <p:cNvPr id="470" name="Google Shape;470;p22"/>
          <p:cNvCxnSpPr/>
          <p:nvPr/>
        </p:nvCxnSpPr>
        <p:spPr>
          <a:xfrm>
            <a:off x="5030069" y="3673960"/>
            <a:ext cx="476839" cy="0"/>
          </a:xfrm>
          <a:prstGeom prst="straightConnector1">
            <a:avLst/>
          </a:prstGeom>
          <a:noFill/>
          <a:ln w="15875" cap="flat" cmpd="sng">
            <a:solidFill>
              <a:schemeClr val="dk1"/>
            </a:solidFill>
            <a:prstDash val="solid"/>
            <a:round/>
            <a:headEnd type="none" w="sm" len="sm"/>
            <a:tailEnd type="triangle" w="med" len="med"/>
          </a:ln>
        </p:spPr>
      </p:cxnSp>
      <p:cxnSp>
        <p:nvCxnSpPr>
          <p:cNvPr id="471" name="Google Shape;471;p22"/>
          <p:cNvCxnSpPr/>
          <p:nvPr/>
        </p:nvCxnSpPr>
        <p:spPr>
          <a:xfrm>
            <a:off x="5030069" y="4491719"/>
            <a:ext cx="476839" cy="0"/>
          </a:xfrm>
          <a:prstGeom prst="straightConnector1">
            <a:avLst/>
          </a:prstGeom>
          <a:noFill/>
          <a:ln w="15875" cap="flat" cmpd="sng">
            <a:solidFill>
              <a:schemeClr val="dk1"/>
            </a:solidFill>
            <a:prstDash val="solid"/>
            <a:round/>
            <a:headEnd type="none" w="sm" len="sm"/>
            <a:tailEnd type="triangle" w="med" len="med"/>
          </a:ln>
        </p:spPr>
      </p:cxnSp>
      <p:cxnSp>
        <p:nvCxnSpPr>
          <p:cNvPr id="472" name="Google Shape;472;p22"/>
          <p:cNvCxnSpPr/>
          <p:nvPr/>
        </p:nvCxnSpPr>
        <p:spPr>
          <a:xfrm>
            <a:off x="4521269" y="4084886"/>
            <a:ext cx="425954" cy="0"/>
          </a:xfrm>
          <a:prstGeom prst="straightConnector1">
            <a:avLst/>
          </a:prstGeom>
          <a:noFill/>
          <a:ln w="15875" cap="flat" cmpd="sng">
            <a:solidFill>
              <a:schemeClr val="dk1"/>
            </a:solidFill>
            <a:prstDash val="solid"/>
            <a:round/>
            <a:headEnd type="none" w="sm" len="sm"/>
            <a:tailEnd type="none" w="sm" len="sm"/>
          </a:ln>
        </p:spPr>
      </p:cxnSp>
      <p:sp>
        <p:nvSpPr>
          <p:cNvPr id="473" name="Google Shape;473;p22"/>
          <p:cNvSpPr/>
          <p:nvPr/>
        </p:nvSpPr>
        <p:spPr>
          <a:xfrm>
            <a:off x="1415480" y="3408292"/>
            <a:ext cx="3170160" cy="1349095"/>
          </a:xfrm>
          <a:prstGeom prst="roundRect">
            <a:avLst>
              <a:gd name="adj" fmla="val 6645"/>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108000" rIns="72000" bIns="72000" anchor="ctr" anchorCtr="0">
            <a:noAutofit/>
          </a:bodyPr>
          <a:lstStyle/>
          <a:p>
            <a:pPr marL="0" marR="0" lvl="0" indent="0" algn="l" rtl="0">
              <a:lnSpc>
                <a:spcPct val="90000"/>
              </a:lnSpc>
              <a:spcBef>
                <a:spcPts val="0"/>
              </a:spcBef>
              <a:spcAft>
                <a:spcPts val="0"/>
              </a:spcAft>
              <a:buNone/>
            </a:pPr>
            <a:r>
              <a:rPr lang="en-GB" sz="1000" b="1">
                <a:solidFill>
                  <a:schemeClr val="accent1"/>
                </a:solidFill>
                <a:latin typeface="Arial"/>
                <a:ea typeface="Arial"/>
                <a:cs typeface="Arial"/>
                <a:sym typeface="Arial"/>
              </a:rPr>
              <a:t>Key eligibility criteria:</a:t>
            </a:r>
            <a:endParaRPr sz="1000">
              <a:solidFill>
                <a:schemeClr val="dk1"/>
              </a:solidFill>
              <a:latin typeface="Arial"/>
              <a:ea typeface="Arial"/>
              <a:cs typeface="Arial"/>
              <a:sym typeface="Arial"/>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Unresectable or metastatic clear cell RCC with or without sarcomatoid components</a:t>
            </a:r>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No previous systemic anti-tumour therapy</a:t>
            </a:r>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Intermediate/poor risk per IMDC criteria</a:t>
            </a:r>
            <a:endParaRPr/>
          </a:p>
          <a:p>
            <a:pPr marL="138113" marR="0" lvl="0" indent="-138113" algn="l" rtl="0">
              <a:lnSpc>
                <a:spcPct val="90000"/>
              </a:lnSpc>
              <a:spcBef>
                <a:spcPts val="300"/>
              </a:spcBef>
              <a:spcAft>
                <a:spcPts val="0"/>
              </a:spcAft>
              <a:buClr>
                <a:schemeClr val="accent1"/>
              </a:buClr>
              <a:buSzPts val="1100"/>
              <a:buFont typeface="Arial"/>
              <a:buChar char="•"/>
            </a:pPr>
            <a:r>
              <a:rPr lang="en-GB" sz="1000">
                <a:solidFill>
                  <a:schemeClr val="dk1"/>
                </a:solidFill>
                <a:latin typeface="Arial"/>
                <a:ea typeface="Arial"/>
                <a:cs typeface="Arial"/>
                <a:sym typeface="Arial"/>
              </a:rPr>
              <a:t>ECOG PS of 0 or 1</a:t>
            </a:r>
            <a:endParaRPr/>
          </a:p>
          <a:p>
            <a:pPr marL="138113" marR="0" lvl="0" indent="-138113" algn="l" rtl="0">
              <a:lnSpc>
                <a:spcPct val="90000"/>
              </a:lnSpc>
              <a:spcBef>
                <a:spcPts val="300"/>
              </a:spcBef>
              <a:spcAft>
                <a:spcPts val="300"/>
              </a:spcAft>
              <a:buClr>
                <a:schemeClr val="accent1"/>
              </a:buClr>
              <a:buSzPts val="1100"/>
              <a:buFont typeface="Arial"/>
              <a:buChar char="•"/>
            </a:pPr>
            <a:r>
              <a:rPr lang="en-GB" sz="1000">
                <a:solidFill>
                  <a:schemeClr val="dk1"/>
                </a:solidFill>
                <a:latin typeface="Arial"/>
                <a:ea typeface="Arial"/>
                <a:cs typeface="Arial"/>
                <a:sym typeface="Arial"/>
              </a:rPr>
              <a:t>At least one measurable lesion per RECIST v 1.1</a:t>
            </a:r>
            <a:endParaRPr/>
          </a:p>
        </p:txBody>
      </p:sp>
      <p:sp>
        <p:nvSpPr>
          <p:cNvPr id="474" name="Google Shape;474;p22"/>
          <p:cNvSpPr/>
          <p:nvPr/>
        </p:nvSpPr>
        <p:spPr>
          <a:xfrm>
            <a:off x="7875639" y="3510277"/>
            <a:ext cx="1040906" cy="1145125"/>
          </a:xfrm>
          <a:prstGeom prst="roundRect">
            <a:avLst>
              <a:gd name="adj" fmla="val 10743"/>
            </a:avLst>
          </a:prstGeom>
          <a:solidFill>
            <a:schemeClr val="accent6"/>
          </a:solidFill>
          <a:ln>
            <a:noFill/>
          </a:ln>
        </p:spPr>
        <p:txBody>
          <a:bodyPr spcFirstLastPara="1" wrap="square" lIns="72000" tIns="72000" rIns="72000" bIns="36000" anchor="ctr" anchorCtr="0">
            <a:noAutofit/>
          </a:bodyPr>
          <a:lstStyle/>
          <a:p>
            <a:pPr marL="0" marR="0" lvl="0" indent="0" algn="ctr" rtl="0">
              <a:spcBef>
                <a:spcPts val="0"/>
              </a:spcBef>
              <a:spcAft>
                <a:spcPts val="300"/>
              </a:spcAft>
              <a:buNone/>
            </a:pPr>
            <a:r>
              <a:rPr lang="en-GB" sz="900">
                <a:solidFill>
                  <a:schemeClr val="lt1"/>
                </a:solidFill>
                <a:latin typeface="Arial"/>
                <a:ea typeface="Arial"/>
                <a:cs typeface="Arial"/>
                <a:sym typeface="Arial"/>
              </a:rPr>
              <a:t>Treatment until disease progression or intolerable toxicity</a:t>
            </a:r>
            <a:endParaRPr/>
          </a:p>
        </p:txBody>
      </p:sp>
      <p:sp>
        <p:nvSpPr>
          <p:cNvPr id="475" name="Google Shape;475;p22"/>
          <p:cNvSpPr/>
          <p:nvPr/>
        </p:nvSpPr>
        <p:spPr>
          <a:xfrm>
            <a:off x="1415480" y="4871743"/>
            <a:ext cx="3170160" cy="545426"/>
          </a:xfrm>
          <a:prstGeom prst="roundRect">
            <a:avLst>
              <a:gd name="adj" fmla="val 17822"/>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108000" rIns="72000" bIns="72000" anchor="ctr" anchorCtr="0">
            <a:noAutofit/>
          </a:bodyPr>
          <a:lstStyle/>
          <a:p>
            <a:pPr marL="0" marR="0" lvl="0" indent="0" algn="l" rtl="0">
              <a:lnSpc>
                <a:spcPct val="90000"/>
              </a:lnSpc>
              <a:spcBef>
                <a:spcPts val="0"/>
              </a:spcBef>
              <a:spcAft>
                <a:spcPts val="0"/>
              </a:spcAft>
              <a:buNone/>
            </a:pPr>
            <a:r>
              <a:rPr lang="en-GB" sz="1000" b="1">
                <a:solidFill>
                  <a:schemeClr val="accent1"/>
                </a:solidFill>
                <a:latin typeface="Arial"/>
                <a:ea typeface="Arial"/>
                <a:cs typeface="Arial"/>
                <a:sym typeface="Arial"/>
              </a:rPr>
              <a:t>Stratification factors:</a:t>
            </a:r>
            <a:endParaRPr sz="1000">
              <a:solidFill>
                <a:schemeClr val="dk1"/>
              </a:solidFill>
              <a:latin typeface="Arial"/>
              <a:ea typeface="Arial"/>
              <a:cs typeface="Arial"/>
              <a:sym typeface="Arial"/>
            </a:endParaRPr>
          </a:p>
          <a:p>
            <a:pPr marL="138113" marR="0" lvl="0" indent="-138113" algn="l" rtl="0">
              <a:lnSpc>
                <a:spcPct val="90000"/>
              </a:lnSpc>
              <a:spcBef>
                <a:spcPts val="300"/>
              </a:spcBef>
              <a:spcAft>
                <a:spcPts val="300"/>
              </a:spcAft>
              <a:buClr>
                <a:schemeClr val="accent1"/>
              </a:buClr>
              <a:buSzPts val="1100"/>
              <a:buFont typeface="Arial"/>
              <a:buChar char="•"/>
            </a:pPr>
            <a:r>
              <a:rPr lang="en-GB" sz="1000">
                <a:solidFill>
                  <a:schemeClr val="dk1"/>
                </a:solidFill>
                <a:latin typeface="Arial"/>
                <a:ea typeface="Arial"/>
                <a:cs typeface="Arial"/>
                <a:sym typeface="Arial"/>
              </a:rPr>
              <a:t>IMDC risk group (intermediate vs poor)</a:t>
            </a:r>
            <a:endParaRPr/>
          </a:p>
        </p:txBody>
      </p:sp>
      <p:sp>
        <p:nvSpPr>
          <p:cNvPr id="476" name="Google Shape;476;p22"/>
          <p:cNvSpPr/>
          <p:nvPr/>
        </p:nvSpPr>
        <p:spPr>
          <a:xfrm>
            <a:off x="4952687" y="4942232"/>
            <a:ext cx="3500492" cy="741418"/>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a:solidFill>
                  <a:schemeClr val="dk1"/>
                </a:solidFill>
                <a:latin typeface="Arial"/>
                <a:ea typeface="Arial"/>
                <a:cs typeface="Arial"/>
                <a:sym typeface="Arial"/>
              </a:rPr>
              <a:t>Primary endpoint: </a:t>
            </a:r>
            <a:r>
              <a:rPr lang="en-GB" sz="1000">
                <a:solidFill>
                  <a:schemeClr val="dk1"/>
                </a:solidFill>
                <a:latin typeface="Arial"/>
                <a:ea typeface="Arial"/>
                <a:cs typeface="Arial"/>
                <a:sym typeface="Arial"/>
              </a:rPr>
              <a:t>PFS by BICR per RECIST v1.1</a:t>
            </a:r>
            <a:endParaRPr/>
          </a:p>
          <a:p>
            <a:pPr marL="0" marR="0" lvl="0" indent="0" algn="l" rtl="0">
              <a:spcBef>
                <a:spcPts val="100"/>
              </a:spcBef>
              <a:spcAft>
                <a:spcPts val="100"/>
              </a:spcAft>
              <a:buNone/>
            </a:pPr>
            <a:r>
              <a:rPr lang="en-GB" sz="1000" b="1">
                <a:solidFill>
                  <a:schemeClr val="dk1"/>
                </a:solidFill>
                <a:latin typeface="Arial"/>
                <a:ea typeface="Arial"/>
                <a:cs typeface="Arial"/>
                <a:sym typeface="Arial"/>
              </a:rPr>
              <a:t>Secondary endpoints: </a:t>
            </a:r>
            <a:r>
              <a:rPr lang="en-GB" sz="1000">
                <a:solidFill>
                  <a:schemeClr val="dk1"/>
                </a:solidFill>
                <a:latin typeface="Arial"/>
                <a:ea typeface="Arial"/>
                <a:cs typeface="Arial"/>
                <a:sym typeface="Arial"/>
              </a:rPr>
              <a:t>ORR, OS, PFS by the investigators, DoR, DCR, 1-year and 2-year OS rates, and safety</a:t>
            </a:r>
            <a:endParaRPr/>
          </a:p>
        </p:txBody>
      </p:sp>
      <p:cxnSp>
        <p:nvCxnSpPr>
          <p:cNvPr id="477" name="Google Shape;477;p22"/>
          <p:cNvCxnSpPr/>
          <p:nvPr/>
        </p:nvCxnSpPr>
        <p:spPr>
          <a:xfrm rot="10800000">
            <a:off x="5030069" y="3667548"/>
            <a:ext cx="0" cy="827999"/>
          </a:xfrm>
          <a:prstGeom prst="straightConnector1">
            <a:avLst/>
          </a:prstGeom>
          <a:noFill/>
          <a:ln w="15875" cap="flat" cmpd="sng">
            <a:solidFill>
              <a:schemeClr val="dk1"/>
            </a:solidFill>
            <a:prstDash val="solid"/>
            <a:round/>
            <a:headEnd type="none" w="sm" len="sm"/>
            <a:tailEnd type="none" w="sm" len="sm"/>
          </a:ln>
        </p:spPr>
      </p:cxnSp>
      <p:grpSp>
        <p:nvGrpSpPr>
          <p:cNvPr id="478" name="Google Shape;478;p22"/>
          <p:cNvGrpSpPr/>
          <p:nvPr/>
        </p:nvGrpSpPr>
        <p:grpSpPr>
          <a:xfrm>
            <a:off x="4688268" y="3865295"/>
            <a:ext cx="666283" cy="430090"/>
            <a:chOff x="7393043" y="3450630"/>
            <a:chExt cx="666283" cy="430090"/>
          </a:xfrm>
        </p:grpSpPr>
        <p:sp>
          <p:nvSpPr>
            <p:cNvPr id="479" name="Google Shape;479;p22"/>
            <p:cNvSpPr/>
            <p:nvPr/>
          </p:nvSpPr>
          <p:spPr>
            <a:xfrm>
              <a:off x="7511139" y="3450630"/>
              <a:ext cx="430090" cy="430090"/>
            </a:xfrm>
            <a:prstGeom prst="ellipse">
              <a:avLst/>
            </a:prstGeom>
            <a:solidFill>
              <a:schemeClr val="accent6"/>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sp>
          <p:nvSpPr>
            <p:cNvPr id="480" name="Google Shape;480;p22"/>
            <p:cNvSpPr txBox="1"/>
            <p:nvPr/>
          </p:nvSpPr>
          <p:spPr>
            <a:xfrm>
              <a:off x="7393043" y="3550017"/>
              <a:ext cx="666283" cy="29084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1200" b="1">
                  <a:solidFill>
                    <a:schemeClr val="lt1"/>
                  </a:solidFill>
                  <a:latin typeface="Arial"/>
                  <a:ea typeface="Arial"/>
                  <a:cs typeface="Arial"/>
                  <a:sym typeface="Arial"/>
                </a:rPr>
                <a:t>R </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1:1</a:t>
              </a:r>
              <a:endParaRPr/>
            </a:p>
          </p:txBody>
        </p:sp>
      </p:grpSp>
      <p:cxnSp>
        <p:nvCxnSpPr>
          <p:cNvPr id="481" name="Google Shape;481;p22"/>
          <p:cNvCxnSpPr/>
          <p:nvPr/>
        </p:nvCxnSpPr>
        <p:spPr>
          <a:xfrm>
            <a:off x="7398800" y="3673960"/>
            <a:ext cx="476839" cy="0"/>
          </a:xfrm>
          <a:prstGeom prst="straightConnector1">
            <a:avLst/>
          </a:prstGeom>
          <a:noFill/>
          <a:ln w="15875" cap="flat" cmpd="sng">
            <a:solidFill>
              <a:schemeClr val="dk1"/>
            </a:solidFill>
            <a:prstDash val="solid"/>
            <a:round/>
            <a:headEnd type="none" w="sm" len="sm"/>
            <a:tailEnd type="triangle" w="med" len="med"/>
          </a:ln>
        </p:spPr>
      </p:cxnSp>
      <p:cxnSp>
        <p:nvCxnSpPr>
          <p:cNvPr id="482" name="Google Shape;482;p22"/>
          <p:cNvCxnSpPr/>
          <p:nvPr/>
        </p:nvCxnSpPr>
        <p:spPr>
          <a:xfrm>
            <a:off x="7398800" y="4491719"/>
            <a:ext cx="476839" cy="0"/>
          </a:xfrm>
          <a:prstGeom prst="straightConnector1">
            <a:avLst/>
          </a:prstGeom>
          <a:noFill/>
          <a:ln w="15875" cap="flat" cmpd="sng">
            <a:solidFill>
              <a:schemeClr val="dk1"/>
            </a:solidFill>
            <a:prstDash val="solid"/>
            <a:round/>
            <a:headEnd type="none" w="sm" len="sm"/>
            <a:tailEnd type="triangle" w="med" len="med"/>
          </a:ln>
        </p:spPr>
      </p:cxnSp>
      <p:sp>
        <p:nvSpPr>
          <p:cNvPr id="483" name="Google Shape;483;p22"/>
          <p:cNvSpPr/>
          <p:nvPr/>
        </p:nvSpPr>
        <p:spPr>
          <a:xfrm>
            <a:off x="5510698" y="3408292"/>
            <a:ext cx="1980000" cy="531336"/>
          </a:xfrm>
          <a:prstGeom prst="roundRect">
            <a:avLst>
              <a:gd name="adj" fmla="val 10743"/>
            </a:avLst>
          </a:prstGeom>
          <a:solidFill>
            <a:schemeClr val="accent1"/>
          </a:solidFill>
          <a:ln>
            <a:noFill/>
          </a:ln>
        </p:spPr>
        <p:txBody>
          <a:bodyPr spcFirstLastPara="1" wrap="square" lIns="72000" tIns="72000" rIns="72000" bIns="36000" anchor="ctr" anchorCtr="0">
            <a:noAutofit/>
          </a:bodyPr>
          <a:lstStyle/>
          <a:p>
            <a:pPr marL="0" marR="0" lvl="0" indent="0" algn="ctr" rtl="0">
              <a:spcBef>
                <a:spcPts val="0"/>
              </a:spcBef>
              <a:spcAft>
                <a:spcPts val="300"/>
              </a:spcAft>
              <a:buNone/>
            </a:pPr>
            <a:r>
              <a:rPr lang="en-GB" sz="900">
                <a:solidFill>
                  <a:schemeClr val="lt1"/>
                </a:solidFill>
                <a:latin typeface="Arial"/>
                <a:ea typeface="Arial"/>
                <a:cs typeface="Arial"/>
                <a:sym typeface="Arial"/>
              </a:rPr>
              <a:t>Toripalimab 240 mg, Q3W</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Axitinib 5 mg, BID</a:t>
            </a:r>
            <a:endParaRPr/>
          </a:p>
        </p:txBody>
      </p:sp>
      <p:sp>
        <p:nvSpPr>
          <p:cNvPr id="484" name="Google Shape;484;p22"/>
          <p:cNvSpPr/>
          <p:nvPr/>
        </p:nvSpPr>
        <p:spPr>
          <a:xfrm>
            <a:off x="5510698" y="4226051"/>
            <a:ext cx="1980000" cy="531336"/>
          </a:xfrm>
          <a:prstGeom prst="roundRect">
            <a:avLst>
              <a:gd name="adj" fmla="val 10743"/>
            </a:avLst>
          </a:prstGeom>
          <a:solidFill>
            <a:schemeClr val="dk2"/>
          </a:solidFill>
          <a:ln>
            <a:noFill/>
          </a:ln>
        </p:spPr>
        <p:txBody>
          <a:bodyPr spcFirstLastPara="1" wrap="square" lIns="72000" tIns="72000" rIns="72000" bIns="36000" anchor="ctr" anchorCtr="0">
            <a:noAutofit/>
          </a:bodyPr>
          <a:lstStyle/>
          <a:p>
            <a:pPr marL="0" marR="0" lvl="0" indent="0" algn="ctr" rtl="0">
              <a:spcBef>
                <a:spcPts val="0"/>
              </a:spcBef>
              <a:spcAft>
                <a:spcPts val="300"/>
              </a:spcAft>
              <a:buNone/>
            </a:pPr>
            <a:r>
              <a:rPr lang="en-GB" sz="900">
                <a:solidFill>
                  <a:schemeClr val="lt1"/>
                </a:solidFill>
                <a:latin typeface="Arial"/>
                <a:ea typeface="Arial"/>
                <a:cs typeface="Arial"/>
                <a:sym typeface="Arial"/>
              </a:rPr>
              <a:t>Sunitinib 50 mg, QD for </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4 weeks (6-week cycle) or 2 weeks (3-week cycle)</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3"/>
          <p:cNvSpPr txBox="1">
            <a:spLocks noGrp="1"/>
          </p:cNvSpPr>
          <p:nvPr>
            <p:ph type="body" idx="1"/>
          </p:nvPr>
        </p:nvSpPr>
        <p:spPr>
          <a:xfrm>
            <a:off x="609600" y="1214362"/>
            <a:ext cx="10972800" cy="70247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SzPts val="2000"/>
              <a:buNone/>
            </a:pPr>
            <a:r>
              <a:rPr lang="en-GB"/>
              <a:t>PFS BY BICR PER RECIST </a:t>
            </a:r>
            <a:r>
              <a:rPr lang="en-GB" cap="none"/>
              <a:t>v</a:t>
            </a:r>
            <a:r>
              <a:rPr lang="en-GB"/>
              <a:t>1.1</a:t>
            </a:r>
            <a:endParaRPr/>
          </a:p>
        </p:txBody>
      </p:sp>
      <p:sp>
        <p:nvSpPr>
          <p:cNvPr id="490" name="Google Shape;490;p23"/>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D8298"/>
              </a:buClr>
              <a:buSzPts val="2800"/>
              <a:buFont typeface="Arial"/>
              <a:buNone/>
            </a:pPr>
            <a:r>
              <a:rPr lang="en-GB"/>
              <a:t>RENOTORCH: RESULTS</a:t>
            </a:r>
            <a:endParaRPr/>
          </a:p>
        </p:txBody>
      </p:sp>
      <p:sp>
        <p:nvSpPr>
          <p:cNvPr id="491" name="Google Shape;491;p23"/>
          <p:cNvSpPr txBox="1">
            <a:spLocks noGrp="1"/>
          </p:cNvSpPr>
          <p:nvPr>
            <p:ph type="body" idx="2"/>
          </p:nvPr>
        </p:nvSpPr>
        <p:spPr>
          <a:xfrm>
            <a:off x="619200" y="4941168"/>
            <a:ext cx="10963200" cy="1006031"/>
          </a:xfrm>
          <a:prstGeom prst="rect">
            <a:avLst/>
          </a:prstGeom>
          <a:noFill/>
          <a:ln>
            <a:noFill/>
          </a:ln>
        </p:spPr>
        <p:txBody>
          <a:bodyPr spcFirstLastPara="1" wrap="square" lIns="0" tIns="0" rIns="0" bIns="0" anchor="t" anchorCtr="0">
            <a:normAutofit/>
          </a:bodyPr>
          <a:lstStyle/>
          <a:p>
            <a:pPr marL="357188" lvl="0" indent="-357188" algn="l" rtl="0">
              <a:spcBef>
                <a:spcPts val="0"/>
              </a:spcBef>
              <a:spcAft>
                <a:spcPts val="0"/>
              </a:spcAft>
              <a:buSzPts val="1600"/>
              <a:buChar char="•"/>
            </a:pPr>
            <a:r>
              <a:rPr lang="en-GB" sz="1600"/>
              <a:t>Toripalimab plus axitinib consistently outperformed sunitinib across all evaluated subgroups</a:t>
            </a:r>
            <a:endParaRPr/>
          </a:p>
          <a:p>
            <a:pPr marL="357188" lvl="0" indent="-357188" algn="l" rtl="0">
              <a:spcBef>
                <a:spcPts val="1200"/>
              </a:spcBef>
              <a:spcAft>
                <a:spcPts val="0"/>
              </a:spcAft>
              <a:buSzPts val="1600"/>
              <a:buChar char="•"/>
            </a:pPr>
            <a:r>
              <a:rPr lang="en-GB" sz="1600"/>
              <a:t>The incidence of Grade ≥3 AEs (71.2% vs 67.1%), AEs leading to discontinuation of treatment </a:t>
            </a:r>
            <a:br>
              <a:rPr lang="en-GB" sz="1600"/>
            </a:br>
            <a:r>
              <a:rPr lang="en-GB" sz="1600"/>
              <a:t>(14.4% vs 8.1%), and fatal AEs (1.0% vs 1.0%) were similar between </a:t>
            </a:r>
            <a:r>
              <a:rPr lang="en-GB" sz="1600">
                <a:solidFill>
                  <a:schemeClr val="dk2"/>
                </a:solidFill>
              </a:rPr>
              <a:t>respective TOR+AXI and SUN arms</a:t>
            </a:r>
            <a:endParaRPr/>
          </a:p>
        </p:txBody>
      </p:sp>
      <p:sp>
        <p:nvSpPr>
          <p:cNvPr id="492" name="Google Shape;492;p23"/>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200"/>
              <a:buNone/>
            </a:pPr>
            <a:r>
              <a:rPr lang="en-GB">
                <a:solidFill>
                  <a:schemeClr val="dk2"/>
                </a:solidFill>
              </a:rPr>
              <a:t>AE, adverse events; AXI, axitinib; BICR, blinded independent central review; CI, confidence interval; HR, hazard ratio; IMDC, </a:t>
            </a:r>
            <a:r>
              <a:rPr lang="en-GB" sz="1200">
                <a:solidFill>
                  <a:schemeClr val="dk2"/>
                </a:solidFill>
              </a:rPr>
              <a:t>International Metastatic Renal Cell Carcinoma Database Consortium; mo, months; </a:t>
            </a:r>
            <a:r>
              <a:rPr lang="en-GB">
                <a:solidFill>
                  <a:schemeClr val="dk2"/>
                </a:solidFill>
              </a:rPr>
              <a:t>NE, not evaluable; ORR, objective response rate; OS, overall survival; PFS, progression-free survival; </a:t>
            </a:r>
            <a:r>
              <a:rPr lang="en-GB" sz="1200">
                <a:solidFill>
                  <a:schemeClr val="dk2"/>
                </a:solidFill>
              </a:rPr>
              <a:t>RECIST, Response Evaluation Criteria in Solid Tumours; </a:t>
            </a:r>
            <a:r>
              <a:rPr lang="en-GB">
                <a:solidFill>
                  <a:schemeClr val="dk2"/>
                </a:solidFill>
              </a:rPr>
              <a:t>SUN, sunitinib; TOR, toripalimab</a:t>
            </a:r>
            <a:endParaRPr/>
          </a:p>
          <a:p>
            <a:pPr marL="0" lvl="0" indent="0" algn="l" rtl="0">
              <a:spcBef>
                <a:spcPts val="300"/>
              </a:spcBef>
              <a:spcAft>
                <a:spcPts val="0"/>
              </a:spcAft>
              <a:buSzPts val="1200"/>
              <a:buNone/>
            </a:pPr>
            <a:r>
              <a:rPr lang="en-GB">
                <a:solidFill>
                  <a:schemeClr val="dk2"/>
                </a:solidFill>
              </a:rPr>
              <a:t>Sheng X, et al. ESMO 2023. Abstract #1882O (oral presentation); </a:t>
            </a:r>
            <a:r>
              <a:rPr lang="en-GB" sz="1200">
                <a:solidFill>
                  <a:schemeClr val="dk2"/>
                </a:solidFill>
              </a:rPr>
              <a:t>Sheng X, et al. Annals of Oncology 2023; Vol. 34: Supplement S1011–S101</a:t>
            </a:r>
            <a:endParaRPr>
              <a:solidFill>
                <a:schemeClr val="dk2"/>
              </a:solidFill>
            </a:endParaRPr>
          </a:p>
        </p:txBody>
      </p:sp>
      <p:sp>
        <p:nvSpPr>
          <p:cNvPr id="493" name="Google Shape;493;p2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23</a:t>
            </a:fld>
            <a:endParaRPr/>
          </a:p>
        </p:txBody>
      </p:sp>
      <p:graphicFrame>
        <p:nvGraphicFramePr>
          <p:cNvPr id="494" name="Google Shape;494;p23"/>
          <p:cNvGraphicFramePr/>
          <p:nvPr/>
        </p:nvGraphicFramePr>
        <p:xfrm>
          <a:off x="7063726" y="1159516"/>
          <a:ext cx="3000000" cy="3000000"/>
        </p:xfrm>
        <a:graphic>
          <a:graphicData uri="http://schemas.openxmlformats.org/drawingml/2006/table">
            <a:tbl>
              <a:tblPr firstRow="1" bandRow="1">
                <a:noFill/>
                <a:tableStyleId>{CA28F5E4-2499-4328-BE6E-1D3E121D88F8}</a:tableStyleId>
              </a:tblPr>
              <a:tblGrid>
                <a:gridCol w="1317750">
                  <a:extLst>
                    <a:ext uri="{9D8B030D-6E8A-4147-A177-3AD203B41FA5}">
                      <a16:colId xmlns:a16="http://schemas.microsoft.com/office/drawing/2014/main" val="20000"/>
                    </a:ext>
                  </a:extLst>
                </a:gridCol>
                <a:gridCol w="1098775">
                  <a:extLst>
                    <a:ext uri="{9D8B030D-6E8A-4147-A177-3AD203B41FA5}">
                      <a16:colId xmlns:a16="http://schemas.microsoft.com/office/drawing/2014/main" val="20001"/>
                    </a:ext>
                  </a:extLst>
                </a:gridCol>
                <a:gridCol w="1289675">
                  <a:extLst>
                    <a:ext uri="{9D8B030D-6E8A-4147-A177-3AD203B41FA5}">
                      <a16:colId xmlns:a16="http://schemas.microsoft.com/office/drawing/2014/main" val="20002"/>
                    </a:ext>
                  </a:extLst>
                </a:gridCol>
              </a:tblGrid>
              <a:tr h="179050">
                <a:tc>
                  <a:txBody>
                    <a:bodyPr/>
                    <a:lstStyle/>
                    <a:p>
                      <a:pPr marL="0" marR="0" lvl="0" indent="0" algn="l" rtl="0">
                        <a:spcBef>
                          <a:spcPts val="0"/>
                        </a:spcBef>
                        <a:spcAft>
                          <a:spcPts val="0"/>
                        </a:spcAft>
                        <a:buNone/>
                      </a:pPr>
                      <a:endParaRPr sz="1050">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TOR+AXI</a:t>
                      </a:r>
                      <a:endParaRPr/>
                    </a:p>
                    <a:p>
                      <a:pPr marL="0" marR="0" lvl="0" indent="0" algn="ctr" rtl="0">
                        <a:spcBef>
                          <a:spcPts val="0"/>
                        </a:spcBef>
                        <a:spcAft>
                          <a:spcPts val="0"/>
                        </a:spcAft>
                        <a:buNone/>
                      </a:pPr>
                      <a:r>
                        <a:rPr lang="en-GB" sz="1050">
                          <a:latin typeface="Arial"/>
                          <a:ea typeface="Arial"/>
                          <a:cs typeface="Arial"/>
                          <a:sym typeface="Arial"/>
                        </a:rPr>
                        <a:t>N=210</a:t>
                      </a:r>
                      <a:endParaRPr sz="1050">
                        <a:latin typeface="Arial"/>
                        <a:ea typeface="Arial"/>
                        <a:cs typeface="Arial"/>
                        <a:sym typeface="Arial"/>
                      </a:endParaRPr>
                    </a:p>
                  </a:txBody>
                  <a:tcPr marL="91450" marR="91450" marT="45725" marB="45725">
                    <a:solidFill>
                      <a:schemeClr val="dk2"/>
                    </a:solidFill>
                  </a:tcPr>
                </a:tc>
                <a:tc>
                  <a:txBody>
                    <a:bodyPr/>
                    <a:lstStyle/>
                    <a:p>
                      <a:pPr marL="0" marR="0" lvl="0" indent="0" algn="ctr" rtl="0">
                        <a:spcBef>
                          <a:spcPts val="0"/>
                        </a:spcBef>
                        <a:spcAft>
                          <a:spcPts val="0"/>
                        </a:spcAft>
                        <a:buNone/>
                      </a:pPr>
                      <a:r>
                        <a:rPr lang="en-GB" sz="1050">
                          <a:latin typeface="Arial"/>
                          <a:ea typeface="Arial"/>
                          <a:cs typeface="Arial"/>
                          <a:sym typeface="Arial"/>
                        </a:rPr>
                        <a:t>SUN</a:t>
                      </a:r>
                      <a:endParaRPr/>
                    </a:p>
                    <a:p>
                      <a:pPr marL="0" marR="0" lvl="0" indent="0" algn="ctr" rtl="0">
                        <a:spcBef>
                          <a:spcPts val="0"/>
                        </a:spcBef>
                        <a:spcAft>
                          <a:spcPts val="0"/>
                        </a:spcAft>
                        <a:buNone/>
                      </a:pPr>
                      <a:r>
                        <a:rPr lang="en-GB" sz="1050">
                          <a:latin typeface="Arial"/>
                          <a:ea typeface="Arial"/>
                          <a:cs typeface="Arial"/>
                          <a:sym typeface="Arial"/>
                        </a:rPr>
                        <a:t>N=211</a:t>
                      </a:r>
                      <a:endParaRPr sz="1050">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133350">
                <a:tc gridSpan="3">
                  <a:txBody>
                    <a:bodyPr/>
                    <a:lstStyle/>
                    <a:p>
                      <a:pPr marL="0" marR="0" lvl="0" indent="0" algn="l" rtl="0">
                        <a:spcBef>
                          <a:spcPts val="0"/>
                        </a:spcBef>
                        <a:spcAft>
                          <a:spcPts val="0"/>
                        </a:spcAft>
                        <a:buNone/>
                      </a:pPr>
                      <a:r>
                        <a:rPr lang="en-GB" sz="1050" b="0">
                          <a:latin typeface="Arial"/>
                          <a:ea typeface="Arial"/>
                          <a:cs typeface="Arial"/>
                          <a:sym typeface="Arial"/>
                        </a:rPr>
                        <a:t>PFS (Investigator assessed)</a:t>
                      </a:r>
                      <a:endParaRPr sz="1050" b="0">
                        <a:latin typeface="Arial"/>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3350">
                <a:tc>
                  <a:txBody>
                    <a:bodyPr/>
                    <a:lstStyle/>
                    <a:p>
                      <a:pPr marL="190500" marR="0" lvl="1" indent="0" algn="l" rtl="0">
                        <a:spcBef>
                          <a:spcPts val="0"/>
                        </a:spcBef>
                        <a:spcAft>
                          <a:spcPts val="0"/>
                        </a:spcAft>
                        <a:buNone/>
                      </a:pPr>
                      <a:r>
                        <a:rPr lang="en-GB" sz="1050" u="none" strike="noStrike" cap="none">
                          <a:solidFill>
                            <a:schemeClr val="dk1"/>
                          </a:solidFill>
                          <a:latin typeface="Arial"/>
                          <a:ea typeface="Arial"/>
                          <a:cs typeface="Arial"/>
                          <a:sym typeface="Arial"/>
                        </a:rPr>
                        <a:t>No. of events, n</a:t>
                      </a:r>
                      <a:endParaRPr sz="1050"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92</a:t>
                      </a:r>
                      <a:endParaRPr sz="1050">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122</a:t>
                      </a:r>
                      <a:endParaRPr sz="105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179050">
                <a:tc>
                  <a:txBody>
                    <a:bodyPr/>
                    <a:lstStyle/>
                    <a:p>
                      <a:pPr marL="190500" marR="0" lvl="1" indent="0" algn="l" rtl="0">
                        <a:spcBef>
                          <a:spcPts val="0"/>
                        </a:spcBef>
                        <a:spcAft>
                          <a:spcPts val="0"/>
                        </a:spcAft>
                        <a:buNone/>
                      </a:pPr>
                      <a:r>
                        <a:rPr lang="en-GB" sz="1050" u="none" strike="noStrike" cap="none">
                          <a:solidFill>
                            <a:schemeClr val="dk1"/>
                          </a:solidFill>
                          <a:latin typeface="Arial"/>
                          <a:ea typeface="Arial"/>
                          <a:cs typeface="Arial"/>
                          <a:sym typeface="Arial"/>
                        </a:rPr>
                        <a:t>Median PFS</a:t>
                      </a:r>
                      <a:br>
                        <a:rPr lang="en-GB" sz="1050" u="none" strike="noStrike" cap="none">
                          <a:solidFill>
                            <a:schemeClr val="dk1"/>
                          </a:solidFill>
                          <a:latin typeface="Arial"/>
                          <a:ea typeface="Arial"/>
                          <a:cs typeface="Arial"/>
                          <a:sym typeface="Arial"/>
                        </a:rPr>
                      </a:br>
                      <a:r>
                        <a:rPr lang="en-GB" sz="1050" u="none" strike="noStrike" cap="none">
                          <a:solidFill>
                            <a:schemeClr val="dk1"/>
                          </a:solidFill>
                          <a:latin typeface="Arial"/>
                          <a:ea typeface="Arial"/>
                          <a:cs typeface="Arial"/>
                          <a:sym typeface="Arial"/>
                        </a:rPr>
                        <a:t>(95% CI), mo</a:t>
                      </a:r>
                      <a:endParaRPr sz="1050"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18.0</a:t>
                      </a:r>
                      <a:endParaRPr/>
                    </a:p>
                    <a:p>
                      <a:pPr marL="0" marR="0" lvl="0" indent="0" algn="ctr" rtl="0">
                        <a:spcBef>
                          <a:spcPts val="0"/>
                        </a:spcBef>
                        <a:spcAft>
                          <a:spcPts val="0"/>
                        </a:spcAft>
                        <a:buNone/>
                      </a:pPr>
                      <a:r>
                        <a:rPr lang="en-GB" sz="1050">
                          <a:latin typeface="Arial"/>
                          <a:ea typeface="Arial"/>
                          <a:cs typeface="Arial"/>
                          <a:sym typeface="Arial"/>
                        </a:rPr>
                        <a:t>(14.9, 20.4)</a:t>
                      </a:r>
                      <a:endParaRPr sz="1050">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10.4 </a:t>
                      </a:r>
                      <a:endParaRPr/>
                    </a:p>
                    <a:p>
                      <a:pPr marL="0" marR="0" lvl="0" indent="0" algn="ctr" rtl="0">
                        <a:spcBef>
                          <a:spcPts val="0"/>
                        </a:spcBef>
                        <a:spcAft>
                          <a:spcPts val="0"/>
                        </a:spcAft>
                        <a:buNone/>
                      </a:pPr>
                      <a:r>
                        <a:rPr lang="en-GB" sz="1050">
                          <a:latin typeface="Arial"/>
                          <a:ea typeface="Arial"/>
                          <a:cs typeface="Arial"/>
                          <a:sym typeface="Arial"/>
                        </a:rPr>
                        <a:t>(8.4, 12.4)</a:t>
                      </a:r>
                      <a:endParaRPr sz="1050">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133350">
                <a:tc gridSpan="3">
                  <a:txBody>
                    <a:bodyPr/>
                    <a:lstStyle/>
                    <a:p>
                      <a:pPr marL="0" marR="0" lvl="0" indent="0" algn="l" rtl="0">
                        <a:spcBef>
                          <a:spcPts val="0"/>
                        </a:spcBef>
                        <a:spcAft>
                          <a:spcPts val="0"/>
                        </a:spcAft>
                        <a:buNone/>
                      </a:pPr>
                      <a:r>
                        <a:rPr lang="en-GB" sz="1050" b="0">
                          <a:solidFill>
                            <a:schemeClr val="dk1"/>
                          </a:solidFill>
                          <a:latin typeface="Arial"/>
                          <a:ea typeface="Arial"/>
                          <a:cs typeface="Arial"/>
                          <a:sym typeface="Arial"/>
                        </a:rPr>
                        <a:t>Objective response rate (BICR)</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9050">
                <a:tc>
                  <a:txBody>
                    <a:bodyPr/>
                    <a:lstStyle/>
                    <a:p>
                      <a:pPr marL="180975" marR="0" lvl="1" indent="0" algn="l" rtl="0">
                        <a:spcBef>
                          <a:spcPts val="0"/>
                        </a:spcBef>
                        <a:spcAft>
                          <a:spcPts val="0"/>
                        </a:spcAft>
                        <a:buNone/>
                      </a:pPr>
                      <a:r>
                        <a:rPr lang="en-GB" sz="1050" u="none" strike="noStrike" cap="none">
                          <a:solidFill>
                            <a:schemeClr val="dk1"/>
                          </a:solidFill>
                          <a:latin typeface="Arial"/>
                          <a:ea typeface="Arial"/>
                          <a:cs typeface="Arial"/>
                          <a:sym typeface="Arial"/>
                        </a:rPr>
                        <a:t>ORR (%)</a:t>
                      </a:r>
                      <a:br>
                        <a:rPr lang="en-GB" sz="1050" u="none" strike="noStrike" cap="none">
                          <a:solidFill>
                            <a:schemeClr val="dk1"/>
                          </a:solidFill>
                          <a:latin typeface="Arial"/>
                          <a:ea typeface="Arial"/>
                          <a:cs typeface="Arial"/>
                          <a:sym typeface="Arial"/>
                        </a:rPr>
                      </a:br>
                      <a:r>
                        <a:rPr lang="en-GB" sz="1050" u="none" strike="noStrike" cap="none">
                          <a:solidFill>
                            <a:schemeClr val="dk1"/>
                          </a:solidFill>
                          <a:latin typeface="Arial"/>
                          <a:ea typeface="Arial"/>
                          <a:cs typeface="Arial"/>
                          <a:sym typeface="Arial"/>
                        </a:rPr>
                        <a:t>(95% CI), %</a:t>
                      </a:r>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56.7</a:t>
                      </a:r>
                      <a:endParaRPr/>
                    </a:p>
                    <a:p>
                      <a:pPr marL="0" marR="0" lvl="0" indent="0" algn="ctr" rtl="0">
                        <a:spcBef>
                          <a:spcPts val="0"/>
                        </a:spcBef>
                        <a:spcAft>
                          <a:spcPts val="0"/>
                        </a:spcAft>
                        <a:buNone/>
                      </a:pPr>
                      <a:r>
                        <a:rPr lang="en-GB" sz="1050">
                          <a:latin typeface="Arial"/>
                          <a:ea typeface="Arial"/>
                          <a:cs typeface="Arial"/>
                          <a:sym typeface="Arial"/>
                        </a:rPr>
                        <a:t>(49.7-63.5)</a:t>
                      </a:r>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30.8</a:t>
                      </a:r>
                      <a:endParaRPr/>
                    </a:p>
                    <a:p>
                      <a:pPr marL="0" marR="0" lvl="0" indent="0" algn="ctr" rtl="0">
                        <a:spcBef>
                          <a:spcPts val="0"/>
                        </a:spcBef>
                        <a:spcAft>
                          <a:spcPts val="0"/>
                        </a:spcAft>
                        <a:buNone/>
                      </a:pPr>
                      <a:r>
                        <a:rPr lang="en-GB" sz="1050">
                          <a:latin typeface="Arial"/>
                          <a:ea typeface="Arial"/>
                          <a:cs typeface="Arial"/>
                          <a:sym typeface="Arial"/>
                        </a:rPr>
                        <a:t>(24.6-37.5)</a:t>
                      </a:r>
                      <a:endParaRPr/>
                    </a:p>
                  </a:txBody>
                  <a:tcPr marL="91450" marR="91450" marT="45725" marB="45725"/>
                </a:tc>
                <a:extLst>
                  <a:ext uri="{0D108BD9-81ED-4DB2-BD59-A6C34878D82A}">
                    <a16:rowId xmlns:a16="http://schemas.microsoft.com/office/drawing/2014/main" val="10005"/>
                  </a:ext>
                </a:extLst>
              </a:tr>
              <a:tr h="133350">
                <a:tc>
                  <a:txBody>
                    <a:bodyPr/>
                    <a:lstStyle/>
                    <a:p>
                      <a:pPr marL="457200" marR="0" lvl="1" indent="-276225" algn="l" rtl="0">
                        <a:spcBef>
                          <a:spcPts val="0"/>
                        </a:spcBef>
                        <a:spcAft>
                          <a:spcPts val="0"/>
                        </a:spcAft>
                        <a:buNone/>
                      </a:pPr>
                      <a:r>
                        <a:rPr lang="en-GB" sz="1050" u="none" strike="noStrike" cap="none">
                          <a:solidFill>
                            <a:schemeClr val="dk1"/>
                          </a:solidFill>
                          <a:latin typeface="Arial"/>
                          <a:ea typeface="Arial"/>
                          <a:cs typeface="Arial"/>
                          <a:sym typeface="Arial"/>
                        </a:rPr>
                        <a:t>p value</a:t>
                      </a:r>
                      <a:endParaRPr/>
                    </a:p>
                  </a:txBody>
                  <a:tcPr marL="91450" marR="91450" marT="45725" marB="45725"/>
                </a:tc>
                <a:tc gridSpan="2">
                  <a:txBody>
                    <a:bodyPr/>
                    <a:lstStyle/>
                    <a:p>
                      <a:pPr marL="0" marR="0" lvl="0" indent="0" algn="ctr" rtl="0">
                        <a:spcBef>
                          <a:spcPts val="0"/>
                        </a:spcBef>
                        <a:spcAft>
                          <a:spcPts val="0"/>
                        </a:spcAft>
                        <a:buNone/>
                      </a:pPr>
                      <a:r>
                        <a:rPr lang="en-GB" sz="1050">
                          <a:latin typeface="Arial"/>
                          <a:ea typeface="Arial"/>
                          <a:cs typeface="Arial"/>
                          <a:sym typeface="Arial"/>
                        </a:rPr>
                        <a:t>P&lt;0.0001</a:t>
                      </a:r>
                      <a:endParaRPr sz="1400"/>
                    </a:p>
                  </a:txBody>
                  <a:tcPr marL="91450" marR="91450" marT="45725" marB="45725"/>
                </a:tc>
                <a:tc hMerge="1">
                  <a:txBody>
                    <a:bodyPr/>
                    <a:lstStyle/>
                    <a:p>
                      <a:endParaRPr lang="en-US"/>
                    </a:p>
                  </a:txBody>
                  <a:tcPr/>
                </a:tc>
                <a:extLst>
                  <a:ext uri="{0D108BD9-81ED-4DB2-BD59-A6C34878D82A}">
                    <a16:rowId xmlns:a16="http://schemas.microsoft.com/office/drawing/2014/main" val="10006"/>
                  </a:ext>
                </a:extLst>
              </a:tr>
              <a:tr h="133350">
                <a:tc gridSpan="3">
                  <a:txBody>
                    <a:bodyPr/>
                    <a:lstStyle/>
                    <a:p>
                      <a:pPr marL="0" marR="0" lvl="0" indent="0" algn="l" rtl="0">
                        <a:spcBef>
                          <a:spcPts val="0"/>
                        </a:spcBef>
                        <a:spcAft>
                          <a:spcPts val="0"/>
                        </a:spcAft>
                        <a:buNone/>
                      </a:pPr>
                      <a:r>
                        <a:rPr lang="en-GB" sz="1050" b="0">
                          <a:solidFill>
                            <a:schemeClr val="dk1"/>
                          </a:solidFill>
                          <a:latin typeface="Arial"/>
                          <a:ea typeface="Arial"/>
                          <a:cs typeface="Arial"/>
                          <a:sym typeface="Arial"/>
                        </a:rPr>
                        <a:t>Overall survival (descriptive)</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3350">
                <a:tc>
                  <a:txBody>
                    <a:bodyPr/>
                    <a:lstStyle/>
                    <a:p>
                      <a:pPr marL="457200" marR="0" lvl="1" indent="-276225" algn="l" rtl="0">
                        <a:spcBef>
                          <a:spcPts val="0"/>
                        </a:spcBef>
                        <a:spcAft>
                          <a:spcPts val="0"/>
                        </a:spcAft>
                        <a:buNone/>
                      </a:pPr>
                      <a:r>
                        <a:rPr lang="en-GB" sz="1050" u="none" strike="noStrike" cap="none">
                          <a:solidFill>
                            <a:schemeClr val="dk1"/>
                          </a:solidFill>
                          <a:latin typeface="Arial"/>
                          <a:ea typeface="Arial"/>
                          <a:cs typeface="Arial"/>
                          <a:sym typeface="Arial"/>
                        </a:rPr>
                        <a:t>No. of events, n</a:t>
                      </a:r>
                      <a:endParaRPr sz="1050"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38</a:t>
                      </a:r>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57</a:t>
                      </a:r>
                      <a:endParaRPr/>
                    </a:p>
                  </a:txBody>
                  <a:tcPr marL="91450" marR="91450" marT="45725" marB="45725"/>
                </a:tc>
                <a:extLst>
                  <a:ext uri="{0D108BD9-81ED-4DB2-BD59-A6C34878D82A}">
                    <a16:rowId xmlns:a16="http://schemas.microsoft.com/office/drawing/2014/main" val="10008"/>
                  </a:ext>
                </a:extLst>
              </a:tr>
              <a:tr h="179050">
                <a:tc>
                  <a:txBody>
                    <a:bodyPr/>
                    <a:lstStyle/>
                    <a:p>
                      <a:pPr marL="180975" marR="0" lvl="1" indent="0" algn="l" rtl="0">
                        <a:spcBef>
                          <a:spcPts val="0"/>
                        </a:spcBef>
                        <a:spcAft>
                          <a:spcPts val="0"/>
                        </a:spcAft>
                        <a:buNone/>
                      </a:pPr>
                      <a:r>
                        <a:rPr lang="en-GB" sz="1050" u="none" strike="noStrike" cap="none">
                          <a:solidFill>
                            <a:schemeClr val="dk1"/>
                          </a:solidFill>
                          <a:latin typeface="Arial"/>
                          <a:ea typeface="Arial"/>
                          <a:cs typeface="Arial"/>
                          <a:sym typeface="Arial"/>
                        </a:rPr>
                        <a:t>Median OS</a:t>
                      </a:r>
                      <a:br>
                        <a:rPr lang="en-GB" sz="1050" u="none" strike="noStrike" cap="none">
                          <a:solidFill>
                            <a:schemeClr val="dk1"/>
                          </a:solidFill>
                          <a:latin typeface="Arial"/>
                          <a:ea typeface="Arial"/>
                          <a:cs typeface="Arial"/>
                          <a:sym typeface="Arial"/>
                        </a:rPr>
                      </a:br>
                      <a:r>
                        <a:rPr lang="en-GB" sz="1050" u="none" strike="noStrike" cap="none">
                          <a:solidFill>
                            <a:schemeClr val="dk1"/>
                          </a:solidFill>
                          <a:latin typeface="Arial"/>
                          <a:ea typeface="Arial"/>
                          <a:cs typeface="Arial"/>
                          <a:sym typeface="Arial"/>
                        </a:rPr>
                        <a:t>(95% CI), mo</a:t>
                      </a:r>
                      <a:endParaRPr sz="1050"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NE </a:t>
                      </a:r>
                      <a:endParaRPr/>
                    </a:p>
                    <a:p>
                      <a:pPr marL="0" marR="0" lvl="0" indent="0" algn="ctr" rtl="0">
                        <a:spcBef>
                          <a:spcPts val="0"/>
                        </a:spcBef>
                        <a:spcAft>
                          <a:spcPts val="0"/>
                        </a:spcAft>
                        <a:buNone/>
                      </a:pPr>
                      <a:r>
                        <a:rPr lang="en-GB" sz="1050">
                          <a:latin typeface="Arial"/>
                          <a:ea typeface="Arial"/>
                          <a:cs typeface="Arial"/>
                          <a:sym typeface="Arial"/>
                        </a:rPr>
                        <a:t>(NE, NE)</a:t>
                      </a:r>
                      <a:endParaRPr/>
                    </a:p>
                  </a:txBody>
                  <a:tcPr marL="91450" marR="91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26.8</a:t>
                      </a:r>
                      <a:endParaRPr/>
                    </a:p>
                    <a:p>
                      <a:pPr marL="0" marR="0" lvl="0" indent="0" algn="ctr" rtl="0">
                        <a:spcBef>
                          <a:spcPts val="0"/>
                        </a:spcBef>
                        <a:spcAft>
                          <a:spcPts val="0"/>
                        </a:spcAft>
                        <a:buNone/>
                      </a:pPr>
                      <a:r>
                        <a:rPr lang="en-GB" sz="1050">
                          <a:latin typeface="Arial"/>
                          <a:ea typeface="Arial"/>
                          <a:cs typeface="Arial"/>
                          <a:sym typeface="Arial"/>
                        </a:rPr>
                        <a:t>(24.5, NE)</a:t>
                      </a:r>
                      <a:endParaRPr/>
                    </a:p>
                  </a:txBody>
                  <a:tcPr marL="91450" marR="91450" marT="45725" marB="45725"/>
                </a:tc>
                <a:extLst>
                  <a:ext uri="{0D108BD9-81ED-4DB2-BD59-A6C34878D82A}">
                    <a16:rowId xmlns:a16="http://schemas.microsoft.com/office/drawing/2014/main" val="10009"/>
                  </a:ext>
                </a:extLst>
              </a:tr>
              <a:tr h="248675">
                <a:tc>
                  <a:txBody>
                    <a:bodyPr/>
                    <a:lstStyle/>
                    <a:p>
                      <a:pPr marL="457200" marR="0" lvl="1" indent="-276225" algn="l" rtl="0">
                        <a:spcBef>
                          <a:spcPts val="0"/>
                        </a:spcBef>
                        <a:spcAft>
                          <a:spcPts val="0"/>
                        </a:spcAft>
                        <a:buNone/>
                      </a:pPr>
                      <a:r>
                        <a:rPr lang="en-GB" sz="1050" u="none" strike="noStrike" cap="none">
                          <a:solidFill>
                            <a:schemeClr val="dk1"/>
                          </a:solidFill>
                          <a:latin typeface="Arial"/>
                          <a:ea typeface="Arial"/>
                          <a:cs typeface="Arial"/>
                          <a:sym typeface="Arial"/>
                        </a:rPr>
                        <a:t>HR (95% CI)</a:t>
                      </a:r>
                      <a:endParaRPr/>
                    </a:p>
                    <a:p>
                      <a:pPr marL="457200" marR="0" lvl="1" indent="-276225" algn="l" rtl="0">
                        <a:spcBef>
                          <a:spcPts val="0"/>
                        </a:spcBef>
                        <a:spcAft>
                          <a:spcPts val="0"/>
                        </a:spcAft>
                        <a:buNone/>
                      </a:pPr>
                      <a:r>
                        <a:rPr lang="en-GB" sz="1050" u="none" strike="noStrike" cap="none">
                          <a:solidFill>
                            <a:schemeClr val="dk1"/>
                          </a:solidFill>
                          <a:latin typeface="Arial"/>
                          <a:ea typeface="Arial"/>
                          <a:cs typeface="Arial"/>
                          <a:sym typeface="Arial"/>
                        </a:rPr>
                        <a:t>p value</a:t>
                      </a:r>
                      <a:endParaRPr/>
                    </a:p>
                  </a:txBody>
                  <a:tcPr marL="91450" marR="91450" marT="45725" marB="45725"/>
                </a:tc>
                <a:tc gridSpan="2">
                  <a:txBody>
                    <a:bodyPr/>
                    <a:lstStyle/>
                    <a:p>
                      <a:pPr marL="0" marR="0" lvl="0" indent="0" algn="ctr" rtl="0">
                        <a:spcBef>
                          <a:spcPts val="0"/>
                        </a:spcBef>
                        <a:spcAft>
                          <a:spcPts val="0"/>
                        </a:spcAft>
                        <a:buNone/>
                      </a:pPr>
                      <a:r>
                        <a:rPr lang="en-GB" sz="1050">
                          <a:latin typeface="Arial"/>
                          <a:ea typeface="Arial"/>
                          <a:cs typeface="Arial"/>
                          <a:sym typeface="Arial"/>
                        </a:rPr>
                        <a:t>0.61 (0.40, 0.92)</a:t>
                      </a:r>
                      <a:endParaRPr/>
                    </a:p>
                    <a:p>
                      <a:pPr marL="0" marR="0" lvl="0" indent="0" algn="ctr" rtl="0">
                        <a:spcBef>
                          <a:spcPts val="0"/>
                        </a:spcBef>
                        <a:spcAft>
                          <a:spcPts val="0"/>
                        </a:spcAft>
                        <a:buNone/>
                      </a:pPr>
                      <a:r>
                        <a:rPr lang="en-GB" sz="1050">
                          <a:latin typeface="Arial"/>
                          <a:ea typeface="Arial"/>
                          <a:cs typeface="Arial"/>
                          <a:sym typeface="Arial"/>
                        </a:rPr>
                        <a:t>P=0.0186</a:t>
                      </a:r>
                      <a:endParaRPr/>
                    </a:p>
                  </a:txBody>
                  <a:tcPr marL="91450" marR="91450" marT="45725" marB="45725"/>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95" name="Google Shape;495;p23"/>
          <p:cNvGraphicFramePr/>
          <p:nvPr/>
        </p:nvGraphicFramePr>
        <p:xfrm>
          <a:off x="3395960" y="2007994"/>
          <a:ext cx="3000000" cy="3000000"/>
        </p:xfrm>
        <a:graphic>
          <a:graphicData uri="http://schemas.openxmlformats.org/drawingml/2006/table">
            <a:tbl>
              <a:tblPr firstRow="1" bandRow="1">
                <a:noFill/>
                <a:tableStyleId>{CA28F5E4-2499-4328-BE6E-1D3E121D88F8}</a:tableStyleId>
              </a:tblPr>
              <a:tblGrid>
                <a:gridCol w="1317750">
                  <a:extLst>
                    <a:ext uri="{9D8B030D-6E8A-4147-A177-3AD203B41FA5}">
                      <a16:colId xmlns:a16="http://schemas.microsoft.com/office/drawing/2014/main" val="20000"/>
                    </a:ext>
                  </a:extLst>
                </a:gridCol>
                <a:gridCol w="986500">
                  <a:extLst>
                    <a:ext uri="{9D8B030D-6E8A-4147-A177-3AD203B41FA5}">
                      <a16:colId xmlns:a16="http://schemas.microsoft.com/office/drawing/2014/main" val="20001"/>
                    </a:ext>
                  </a:extLst>
                </a:gridCol>
                <a:gridCol w="1008100">
                  <a:extLst>
                    <a:ext uri="{9D8B030D-6E8A-4147-A177-3AD203B41FA5}">
                      <a16:colId xmlns:a16="http://schemas.microsoft.com/office/drawing/2014/main" val="20002"/>
                    </a:ext>
                  </a:extLst>
                </a:gridCol>
              </a:tblGrid>
              <a:tr h="179050">
                <a:tc>
                  <a:txBody>
                    <a:bodyPr/>
                    <a:lstStyle/>
                    <a:p>
                      <a:pPr marL="0" marR="0" lvl="0" indent="0" algn="l" rtl="0">
                        <a:spcBef>
                          <a:spcPts val="0"/>
                        </a:spcBef>
                        <a:spcAft>
                          <a:spcPts val="0"/>
                        </a:spcAft>
                        <a:buNone/>
                      </a:pPr>
                      <a:endParaRPr sz="1050">
                        <a:latin typeface="Arial"/>
                        <a:ea typeface="Arial"/>
                        <a:cs typeface="Arial"/>
                        <a:sym typeface="Arial"/>
                      </a:endParaRPr>
                    </a:p>
                  </a:txBody>
                  <a:tcPr marL="55450" marR="55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TOR+AXI</a:t>
                      </a:r>
                      <a:endParaRPr sz="1050">
                        <a:latin typeface="Arial"/>
                        <a:ea typeface="Arial"/>
                        <a:cs typeface="Arial"/>
                        <a:sym typeface="Arial"/>
                      </a:endParaRPr>
                    </a:p>
                  </a:txBody>
                  <a:tcPr marL="19450" marR="19450" marT="45725" marB="45725">
                    <a:solidFill>
                      <a:schemeClr val="dk2"/>
                    </a:solidFill>
                  </a:tcPr>
                </a:tc>
                <a:tc>
                  <a:txBody>
                    <a:bodyPr/>
                    <a:lstStyle/>
                    <a:p>
                      <a:pPr marL="0" marR="0" lvl="0" indent="0" algn="ctr" rtl="0">
                        <a:spcBef>
                          <a:spcPts val="0"/>
                        </a:spcBef>
                        <a:spcAft>
                          <a:spcPts val="0"/>
                        </a:spcAft>
                        <a:buNone/>
                      </a:pPr>
                      <a:r>
                        <a:rPr lang="en-GB" sz="1050">
                          <a:latin typeface="Arial"/>
                          <a:ea typeface="Arial"/>
                          <a:cs typeface="Arial"/>
                          <a:sym typeface="Arial"/>
                        </a:rPr>
                        <a:t>SUN</a:t>
                      </a:r>
                      <a:endParaRPr sz="1050">
                        <a:latin typeface="Arial"/>
                        <a:ea typeface="Arial"/>
                        <a:cs typeface="Arial"/>
                        <a:sym typeface="Arial"/>
                      </a:endParaRPr>
                    </a:p>
                  </a:txBody>
                  <a:tcPr marL="55450" marR="55450" marT="45725" marB="45725"/>
                </a:tc>
                <a:extLst>
                  <a:ext uri="{0D108BD9-81ED-4DB2-BD59-A6C34878D82A}">
                    <a16:rowId xmlns:a16="http://schemas.microsoft.com/office/drawing/2014/main" val="10000"/>
                  </a:ext>
                </a:extLst>
              </a:tr>
              <a:tr h="133350">
                <a:tc>
                  <a:txBody>
                    <a:bodyPr/>
                    <a:lstStyle/>
                    <a:p>
                      <a:pPr marL="7938" marR="0" lvl="1" indent="0" algn="l" rtl="0">
                        <a:spcBef>
                          <a:spcPts val="0"/>
                        </a:spcBef>
                        <a:spcAft>
                          <a:spcPts val="0"/>
                        </a:spcAft>
                        <a:buNone/>
                      </a:pPr>
                      <a:r>
                        <a:rPr lang="en-GB" sz="1050" b="1" u="none" strike="noStrike" cap="none">
                          <a:latin typeface="Arial"/>
                          <a:ea typeface="Arial"/>
                          <a:cs typeface="Arial"/>
                          <a:sym typeface="Arial"/>
                        </a:rPr>
                        <a:t>Events/patients</a:t>
                      </a:r>
                      <a:endParaRPr sz="1050" b="1" u="none" strike="noStrike" cap="none">
                        <a:latin typeface="Arial"/>
                        <a:ea typeface="Arial"/>
                        <a:cs typeface="Arial"/>
                        <a:sym typeface="Arial"/>
                      </a:endParaRPr>
                    </a:p>
                  </a:txBody>
                  <a:tcPr marL="55450" marR="55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88/210</a:t>
                      </a:r>
                      <a:endParaRPr sz="1050">
                        <a:latin typeface="Arial"/>
                        <a:ea typeface="Arial"/>
                        <a:cs typeface="Arial"/>
                        <a:sym typeface="Arial"/>
                      </a:endParaRPr>
                    </a:p>
                  </a:txBody>
                  <a:tcPr marL="19450" marR="19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109/211</a:t>
                      </a:r>
                      <a:endParaRPr sz="1050">
                        <a:latin typeface="Arial"/>
                        <a:ea typeface="Arial"/>
                        <a:cs typeface="Arial"/>
                        <a:sym typeface="Arial"/>
                      </a:endParaRPr>
                    </a:p>
                  </a:txBody>
                  <a:tcPr marL="55450" marR="55450" marT="45725" marB="45725"/>
                </a:tc>
                <a:extLst>
                  <a:ext uri="{0D108BD9-81ED-4DB2-BD59-A6C34878D82A}">
                    <a16:rowId xmlns:a16="http://schemas.microsoft.com/office/drawing/2014/main" val="10001"/>
                  </a:ext>
                </a:extLst>
              </a:tr>
              <a:tr h="133350">
                <a:tc>
                  <a:txBody>
                    <a:bodyPr/>
                    <a:lstStyle/>
                    <a:p>
                      <a:pPr marL="7938" marR="0" lvl="1" indent="0" algn="l" rtl="0">
                        <a:spcBef>
                          <a:spcPts val="0"/>
                        </a:spcBef>
                        <a:spcAft>
                          <a:spcPts val="0"/>
                        </a:spcAft>
                        <a:buNone/>
                      </a:pPr>
                      <a:r>
                        <a:rPr lang="en-GB" sz="1050" b="1" u="none" strike="noStrike" cap="none">
                          <a:latin typeface="Arial"/>
                          <a:ea typeface="Arial"/>
                          <a:cs typeface="Arial"/>
                          <a:sym typeface="Arial"/>
                        </a:rPr>
                        <a:t>Median (95% CI)</a:t>
                      </a:r>
                      <a:endParaRPr/>
                    </a:p>
                  </a:txBody>
                  <a:tcPr marL="55450" marR="55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18.0 (15.0, NE)</a:t>
                      </a:r>
                      <a:endParaRPr/>
                    </a:p>
                  </a:txBody>
                  <a:tcPr marL="19450" marR="19450" marT="45725" marB="45725"/>
                </a:tc>
                <a:tc>
                  <a:txBody>
                    <a:bodyPr/>
                    <a:lstStyle/>
                    <a:p>
                      <a:pPr marL="0" marR="0" lvl="0" indent="0" algn="ctr" rtl="0">
                        <a:spcBef>
                          <a:spcPts val="0"/>
                        </a:spcBef>
                        <a:spcAft>
                          <a:spcPts val="0"/>
                        </a:spcAft>
                        <a:buNone/>
                      </a:pPr>
                      <a:r>
                        <a:rPr lang="en-GB" sz="1050">
                          <a:latin typeface="Arial"/>
                          <a:ea typeface="Arial"/>
                          <a:cs typeface="Arial"/>
                          <a:sym typeface="Arial"/>
                        </a:rPr>
                        <a:t>9.8 (8.3, 13.8)</a:t>
                      </a:r>
                      <a:endParaRPr/>
                    </a:p>
                  </a:txBody>
                  <a:tcPr marL="55450" marR="55450" marT="45725" marB="45725"/>
                </a:tc>
                <a:extLst>
                  <a:ext uri="{0D108BD9-81ED-4DB2-BD59-A6C34878D82A}">
                    <a16:rowId xmlns:a16="http://schemas.microsoft.com/office/drawing/2014/main" val="10002"/>
                  </a:ext>
                </a:extLst>
              </a:tr>
            </a:tbl>
          </a:graphicData>
        </a:graphic>
      </p:graphicFrame>
      <p:sp>
        <p:nvSpPr>
          <p:cNvPr id="496" name="Google Shape;496;p23"/>
          <p:cNvSpPr txBox="1"/>
          <p:nvPr/>
        </p:nvSpPr>
        <p:spPr>
          <a:xfrm>
            <a:off x="620713" y="1628800"/>
            <a:ext cx="576119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200" b="1">
                <a:solidFill>
                  <a:schemeClr val="dk2"/>
                </a:solidFill>
                <a:latin typeface="Arial"/>
                <a:ea typeface="Arial"/>
                <a:cs typeface="Arial"/>
                <a:sym typeface="Arial"/>
              </a:rPr>
              <a:t>Interim PFS analysis data cut-off date: March 31, 2023, with a median follow-up </a:t>
            </a:r>
            <a:br>
              <a:rPr lang="en-GB" sz="1200" b="1">
                <a:solidFill>
                  <a:schemeClr val="dk2"/>
                </a:solidFill>
                <a:latin typeface="Arial"/>
                <a:ea typeface="Arial"/>
                <a:cs typeface="Arial"/>
                <a:sym typeface="Arial"/>
              </a:rPr>
            </a:br>
            <a:r>
              <a:rPr lang="en-GB" sz="1200" b="1">
                <a:solidFill>
                  <a:schemeClr val="dk2"/>
                </a:solidFill>
                <a:latin typeface="Arial"/>
                <a:ea typeface="Arial"/>
                <a:cs typeface="Arial"/>
                <a:sym typeface="Arial"/>
              </a:rPr>
              <a:t>time of 14.6 months</a:t>
            </a:r>
            <a:endParaRPr/>
          </a:p>
        </p:txBody>
      </p:sp>
      <p:sp>
        <p:nvSpPr>
          <p:cNvPr id="497" name="Google Shape;497;p23"/>
          <p:cNvSpPr/>
          <p:nvPr/>
        </p:nvSpPr>
        <p:spPr>
          <a:xfrm>
            <a:off x="4620096" y="3070267"/>
            <a:ext cx="2088232" cy="754380"/>
          </a:xfrm>
          <a:prstGeom prst="roundRect">
            <a:avLst>
              <a:gd name="adj" fmla="val 11762"/>
            </a:avLst>
          </a:prstGeom>
          <a:solidFill>
            <a:schemeClr val="accent6"/>
          </a:solidFill>
          <a:ln>
            <a:noFill/>
          </a:ln>
        </p:spPr>
        <p:txBody>
          <a:bodyPr spcFirstLastPara="1" wrap="square" lIns="72000" tIns="72000" rIns="72000" bIns="36000" anchor="ctr" anchorCtr="0">
            <a:noAutofit/>
          </a:bodyPr>
          <a:lstStyle/>
          <a:p>
            <a:pPr marL="0" marR="0" lvl="0" indent="0" algn="ctr" rtl="0">
              <a:spcBef>
                <a:spcPts val="0"/>
              </a:spcBef>
              <a:spcAft>
                <a:spcPts val="0"/>
              </a:spcAft>
              <a:buNone/>
            </a:pPr>
            <a:r>
              <a:rPr lang="en-GB" sz="900">
                <a:solidFill>
                  <a:schemeClr val="lt1"/>
                </a:solidFill>
                <a:latin typeface="Arial"/>
                <a:ea typeface="Arial"/>
                <a:cs typeface="Arial"/>
                <a:sym typeface="Arial"/>
              </a:rPr>
              <a:t>Stratified HR for disease progression </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or death:</a:t>
            </a:r>
            <a:endParaRPr/>
          </a:p>
          <a:p>
            <a:pPr marL="0" marR="0" lvl="0" indent="0" algn="ctr" rtl="0">
              <a:spcBef>
                <a:spcPts val="300"/>
              </a:spcBef>
              <a:spcAft>
                <a:spcPts val="0"/>
              </a:spcAft>
              <a:buNone/>
            </a:pPr>
            <a:r>
              <a:rPr lang="en-GB" sz="900">
                <a:solidFill>
                  <a:schemeClr val="lt1"/>
                </a:solidFill>
                <a:latin typeface="Arial"/>
                <a:ea typeface="Arial"/>
                <a:cs typeface="Arial"/>
                <a:sym typeface="Arial"/>
              </a:rPr>
              <a:t>0.65 (95% CI, 0.49, 0.86)</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P=0.0028</a:t>
            </a:r>
            <a:endParaRPr/>
          </a:p>
        </p:txBody>
      </p:sp>
      <p:sp>
        <p:nvSpPr>
          <p:cNvPr id="498" name="Google Shape;498;p23"/>
          <p:cNvSpPr/>
          <p:nvPr/>
        </p:nvSpPr>
        <p:spPr>
          <a:xfrm>
            <a:off x="2567608" y="4117450"/>
            <a:ext cx="6508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rgbClr val="505050"/>
                </a:solidFill>
                <a:latin typeface="Arial"/>
                <a:ea typeface="Arial"/>
                <a:cs typeface="Arial"/>
                <a:sym typeface="Arial"/>
              </a:rPr>
              <a:t>Months</a:t>
            </a:r>
            <a:endParaRPr sz="900">
              <a:solidFill>
                <a:srgbClr val="505050"/>
              </a:solidFill>
              <a:latin typeface="Arial"/>
              <a:ea typeface="Arial"/>
              <a:cs typeface="Arial"/>
              <a:sym typeface="Arial"/>
            </a:endParaRPr>
          </a:p>
        </p:txBody>
      </p:sp>
      <p:cxnSp>
        <p:nvCxnSpPr>
          <p:cNvPr id="499" name="Google Shape;499;p23"/>
          <p:cNvCxnSpPr/>
          <p:nvPr/>
        </p:nvCxnSpPr>
        <p:spPr>
          <a:xfrm>
            <a:off x="1325034" y="3933056"/>
            <a:ext cx="3186765" cy="0"/>
          </a:xfrm>
          <a:prstGeom prst="straightConnector1">
            <a:avLst/>
          </a:prstGeom>
          <a:noFill/>
          <a:ln w="9525" cap="flat" cmpd="sng">
            <a:solidFill>
              <a:schemeClr val="dk1"/>
            </a:solidFill>
            <a:prstDash val="solid"/>
            <a:round/>
            <a:headEnd type="none" w="sm" len="sm"/>
            <a:tailEnd type="none" w="sm" len="sm"/>
          </a:ln>
        </p:spPr>
      </p:cxnSp>
      <p:sp>
        <p:nvSpPr>
          <p:cNvPr id="500" name="Google Shape;500;p23"/>
          <p:cNvSpPr/>
          <p:nvPr/>
        </p:nvSpPr>
        <p:spPr>
          <a:xfrm>
            <a:off x="1310469" y="3990450"/>
            <a:ext cx="6412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0</a:t>
            </a:r>
            <a:endParaRPr/>
          </a:p>
        </p:txBody>
      </p:sp>
      <p:sp>
        <p:nvSpPr>
          <p:cNvPr id="501" name="Google Shape;501;p23"/>
          <p:cNvSpPr/>
          <p:nvPr/>
        </p:nvSpPr>
        <p:spPr>
          <a:xfrm>
            <a:off x="1618444" y="3990450"/>
            <a:ext cx="6412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3</a:t>
            </a:r>
            <a:endParaRPr/>
          </a:p>
        </p:txBody>
      </p:sp>
      <p:sp>
        <p:nvSpPr>
          <p:cNvPr id="502" name="Google Shape;502;p23"/>
          <p:cNvSpPr/>
          <p:nvPr/>
        </p:nvSpPr>
        <p:spPr>
          <a:xfrm>
            <a:off x="4383559" y="399045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30</a:t>
            </a:r>
            <a:endParaRPr/>
          </a:p>
        </p:txBody>
      </p:sp>
      <p:sp>
        <p:nvSpPr>
          <p:cNvPr id="503" name="Google Shape;503;p23"/>
          <p:cNvSpPr/>
          <p:nvPr/>
        </p:nvSpPr>
        <p:spPr>
          <a:xfrm>
            <a:off x="4066059" y="399045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27</a:t>
            </a:r>
            <a:endParaRPr/>
          </a:p>
        </p:txBody>
      </p:sp>
      <p:sp>
        <p:nvSpPr>
          <p:cNvPr id="504" name="Google Shape;504;p23"/>
          <p:cNvSpPr/>
          <p:nvPr/>
        </p:nvSpPr>
        <p:spPr>
          <a:xfrm>
            <a:off x="1932769" y="3990450"/>
            <a:ext cx="6412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6</a:t>
            </a:r>
            <a:endParaRPr/>
          </a:p>
        </p:txBody>
      </p:sp>
      <p:sp>
        <p:nvSpPr>
          <p:cNvPr id="505" name="Google Shape;505;p23"/>
          <p:cNvSpPr/>
          <p:nvPr/>
        </p:nvSpPr>
        <p:spPr>
          <a:xfrm>
            <a:off x="2231219" y="3990450"/>
            <a:ext cx="6412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9</a:t>
            </a:r>
            <a:endParaRPr/>
          </a:p>
        </p:txBody>
      </p:sp>
      <p:sp>
        <p:nvSpPr>
          <p:cNvPr id="506" name="Google Shape;506;p23"/>
          <p:cNvSpPr/>
          <p:nvPr/>
        </p:nvSpPr>
        <p:spPr>
          <a:xfrm>
            <a:off x="2519834" y="399045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12</a:t>
            </a:r>
            <a:endParaRPr/>
          </a:p>
        </p:txBody>
      </p:sp>
      <p:sp>
        <p:nvSpPr>
          <p:cNvPr id="507" name="Google Shape;507;p23"/>
          <p:cNvSpPr/>
          <p:nvPr/>
        </p:nvSpPr>
        <p:spPr>
          <a:xfrm>
            <a:off x="2824634" y="399045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15</a:t>
            </a:r>
            <a:endParaRPr/>
          </a:p>
        </p:txBody>
      </p:sp>
      <p:sp>
        <p:nvSpPr>
          <p:cNvPr id="508" name="Google Shape;508;p23"/>
          <p:cNvSpPr/>
          <p:nvPr/>
        </p:nvSpPr>
        <p:spPr>
          <a:xfrm>
            <a:off x="3129434" y="399045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18</a:t>
            </a:r>
            <a:endParaRPr/>
          </a:p>
        </p:txBody>
      </p:sp>
      <p:sp>
        <p:nvSpPr>
          <p:cNvPr id="509" name="Google Shape;509;p23"/>
          <p:cNvSpPr/>
          <p:nvPr/>
        </p:nvSpPr>
        <p:spPr>
          <a:xfrm>
            <a:off x="3427884" y="399045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21</a:t>
            </a:r>
            <a:endParaRPr/>
          </a:p>
        </p:txBody>
      </p:sp>
      <p:sp>
        <p:nvSpPr>
          <p:cNvPr id="510" name="Google Shape;510;p23"/>
          <p:cNvSpPr/>
          <p:nvPr/>
        </p:nvSpPr>
        <p:spPr>
          <a:xfrm>
            <a:off x="3764434" y="399045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rgbClr val="505050"/>
                </a:solidFill>
                <a:latin typeface="Arial"/>
                <a:ea typeface="Arial"/>
                <a:cs typeface="Arial"/>
                <a:sym typeface="Arial"/>
              </a:rPr>
              <a:t>24</a:t>
            </a:r>
            <a:endParaRPr/>
          </a:p>
        </p:txBody>
      </p:sp>
      <p:sp>
        <p:nvSpPr>
          <p:cNvPr id="511" name="Google Shape;511;p23"/>
          <p:cNvSpPr/>
          <p:nvPr/>
        </p:nvSpPr>
        <p:spPr>
          <a:xfrm rot="-5400000">
            <a:off x="-18326" y="3067788"/>
            <a:ext cx="1942976"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rgbClr val="505050"/>
                </a:solidFill>
                <a:latin typeface="Arial"/>
                <a:ea typeface="Arial"/>
                <a:cs typeface="Arial"/>
                <a:sym typeface="Arial"/>
              </a:rPr>
              <a:t>Progression-free survival (%)</a:t>
            </a:r>
            <a:endParaRPr sz="900">
              <a:solidFill>
                <a:srgbClr val="505050"/>
              </a:solidFill>
              <a:latin typeface="Arial"/>
              <a:ea typeface="Arial"/>
              <a:cs typeface="Arial"/>
              <a:sym typeface="Arial"/>
            </a:endParaRPr>
          </a:p>
        </p:txBody>
      </p:sp>
      <p:sp>
        <p:nvSpPr>
          <p:cNvPr id="512" name="Google Shape;512;p23"/>
          <p:cNvSpPr/>
          <p:nvPr/>
        </p:nvSpPr>
        <p:spPr>
          <a:xfrm>
            <a:off x="1183469" y="3869800"/>
            <a:ext cx="64120" cy="176972"/>
          </a:xfrm>
          <a:prstGeom prst="roundRect">
            <a:avLst>
              <a:gd name="adj" fmla="val 0"/>
            </a:avLst>
          </a:prstGeom>
          <a:noFill/>
          <a:ln>
            <a:noFill/>
          </a:ln>
        </p:spPr>
        <p:txBody>
          <a:bodyPr spcFirstLastPara="1" wrap="square" lIns="0" tIns="0" rIns="0" bIns="0" anchor="t" anchorCtr="0">
            <a:spAutoFit/>
          </a:bodyPr>
          <a:lstStyle/>
          <a:p>
            <a:pPr marL="0" marR="0" lvl="0" indent="0" algn="r" rtl="0">
              <a:spcBef>
                <a:spcPts val="0"/>
              </a:spcBef>
              <a:spcAft>
                <a:spcPts val="300"/>
              </a:spcAft>
              <a:buNone/>
            </a:pPr>
            <a:r>
              <a:rPr lang="en-GB" sz="900">
                <a:solidFill>
                  <a:srgbClr val="505050"/>
                </a:solidFill>
                <a:latin typeface="Arial"/>
                <a:ea typeface="Arial"/>
                <a:cs typeface="Arial"/>
                <a:sym typeface="Arial"/>
              </a:rPr>
              <a:t>0</a:t>
            </a:r>
            <a:endParaRPr/>
          </a:p>
        </p:txBody>
      </p:sp>
      <p:sp>
        <p:nvSpPr>
          <p:cNvPr id="513" name="Google Shape;513;p23"/>
          <p:cNvSpPr/>
          <p:nvPr/>
        </p:nvSpPr>
        <p:spPr>
          <a:xfrm>
            <a:off x="1055229" y="2279125"/>
            <a:ext cx="192360" cy="176972"/>
          </a:xfrm>
          <a:prstGeom prst="roundRect">
            <a:avLst>
              <a:gd name="adj" fmla="val 0"/>
            </a:avLst>
          </a:prstGeom>
          <a:noFill/>
          <a:ln>
            <a:noFill/>
          </a:ln>
        </p:spPr>
        <p:txBody>
          <a:bodyPr spcFirstLastPara="1" wrap="square" lIns="0" tIns="0" rIns="0" bIns="0" anchor="t" anchorCtr="0">
            <a:spAutoFit/>
          </a:bodyPr>
          <a:lstStyle/>
          <a:p>
            <a:pPr marL="0" marR="0" lvl="0" indent="0" algn="r" rtl="0">
              <a:spcBef>
                <a:spcPts val="0"/>
              </a:spcBef>
              <a:spcAft>
                <a:spcPts val="300"/>
              </a:spcAft>
              <a:buNone/>
            </a:pPr>
            <a:r>
              <a:rPr lang="en-GB" sz="900">
                <a:solidFill>
                  <a:srgbClr val="505050"/>
                </a:solidFill>
                <a:latin typeface="Arial"/>
                <a:ea typeface="Arial"/>
                <a:cs typeface="Arial"/>
                <a:sym typeface="Arial"/>
              </a:rPr>
              <a:t>100</a:t>
            </a:r>
            <a:endParaRPr/>
          </a:p>
        </p:txBody>
      </p:sp>
      <p:sp>
        <p:nvSpPr>
          <p:cNvPr id="514" name="Google Shape;514;p23"/>
          <p:cNvSpPr/>
          <p:nvPr/>
        </p:nvSpPr>
        <p:spPr>
          <a:xfrm>
            <a:off x="1119349" y="259980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r" rtl="0">
              <a:spcBef>
                <a:spcPts val="0"/>
              </a:spcBef>
              <a:spcAft>
                <a:spcPts val="300"/>
              </a:spcAft>
              <a:buNone/>
            </a:pPr>
            <a:r>
              <a:rPr lang="en-GB" sz="900">
                <a:solidFill>
                  <a:srgbClr val="505050"/>
                </a:solidFill>
                <a:latin typeface="Arial"/>
                <a:ea typeface="Arial"/>
                <a:cs typeface="Arial"/>
                <a:sym typeface="Arial"/>
              </a:rPr>
              <a:t>80</a:t>
            </a:r>
            <a:endParaRPr/>
          </a:p>
        </p:txBody>
      </p:sp>
      <p:sp>
        <p:nvSpPr>
          <p:cNvPr id="515" name="Google Shape;515;p23"/>
          <p:cNvSpPr/>
          <p:nvPr/>
        </p:nvSpPr>
        <p:spPr>
          <a:xfrm>
            <a:off x="1119349" y="291095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r" rtl="0">
              <a:spcBef>
                <a:spcPts val="0"/>
              </a:spcBef>
              <a:spcAft>
                <a:spcPts val="300"/>
              </a:spcAft>
              <a:buNone/>
            </a:pPr>
            <a:r>
              <a:rPr lang="en-GB" sz="900">
                <a:solidFill>
                  <a:srgbClr val="505050"/>
                </a:solidFill>
                <a:latin typeface="Arial"/>
                <a:ea typeface="Arial"/>
                <a:cs typeface="Arial"/>
                <a:sym typeface="Arial"/>
              </a:rPr>
              <a:t>60</a:t>
            </a:r>
            <a:endParaRPr/>
          </a:p>
        </p:txBody>
      </p:sp>
      <p:sp>
        <p:nvSpPr>
          <p:cNvPr id="516" name="Google Shape;516;p23"/>
          <p:cNvSpPr/>
          <p:nvPr/>
        </p:nvSpPr>
        <p:spPr>
          <a:xfrm>
            <a:off x="1119349" y="3234800"/>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r" rtl="0">
              <a:spcBef>
                <a:spcPts val="0"/>
              </a:spcBef>
              <a:spcAft>
                <a:spcPts val="300"/>
              </a:spcAft>
              <a:buNone/>
            </a:pPr>
            <a:r>
              <a:rPr lang="en-GB" sz="900">
                <a:solidFill>
                  <a:srgbClr val="505050"/>
                </a:solidFill>
                <a:latin typeface="Arial"/>
                <a:ea typeface="Arial"/>
                <a:cs typeface="Arial"/>
                <a:sym typeface="Arial"/>
              </a:rPr>
              <a:t>40</a:t>
            </a:r>
            <a:endParaRPr/>
          </a:p>
        </p:txBody>
      </p:sp>
      <p:sp>
        <p:nvSpPr>
          <p:cNvPr id="517" name="Google Shape;517;p23"/>
          <p:cNvSpPr/>
          <p:nvPr/>
        </p:nvSpPr>
        <p:spPr>
          <a:xfrm>
            <a:off x="1119349" y="3549125"/>
            <a:ext cx="128240" cy="176972"/>
          </a:xfrm>
          <a:prstGeom prst="roundRect">
            <a:avLst>
              <a:gd name="adj" fmla="val 0"/>
            </a:avLst>
          </a:prstGeom>
          <a:noFill/>
          <a:ln>
            <a:noFill/>
          </a:ln>
        </p:spPr>
        <p:txBody>
          <a:bodyPr spcFirstLastPara="1" wrap="square" lIns="0" tIns="0" rIns="0" bIns="0" anchor="t" anchorCtr="0">
            <a:spAutoFit/>
          </a:bodyPr>
          <a:lstStyle/>
          <a:p>
            <a:pPr marL="0" marR="0" lvl="0" indent="0" algn="r" rtl="0">
              <a:spcBef>
                <a:spcPts val="0"/>
              </a:spcBef>
              <a:spcAft>
                <a:spcPts val="300"/>
              </a:spcAft>
              <a:buNone/>
            </a:pPr>
            <a:r>
              <a:rPr lang="en-GB" sz="900">
                <a:solidFill>
                  <a:srgbClr val="505050"/>
                </a:solidFill>
                <a:latin typeface="Arial"/>
                <a:ea typeface="Arial"/>
                <a:cs typeface="Arial"/>
                <a:sym typeface="Arial"/>
              </a:rPr>
              <a:t>20</a:t>
            </a:r>
            <a:endParaRPr/>
          </a:p>
        </p:txBody>
      </p:sp>
      <p:sp>
        <p:nvSpPr>
          <p:cNvPr id="518" name="Google Shape;518;p23"/>
          <p:cNvSpPr/>
          <p:nvPr/>
        </p:nvSpPr>
        <p:spPr>
          <a:xfrm>
            <a:off x="381589" y="4205345"/>
            <a:ext cx="692497" cy="29084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b="1">
                <a:solidFill>
                  <a:srgbClr val="505050"/>
                </a:solidFill>
                <a:latin typeface="Arial"/>
                <a:ea typeface="Arial"/>
                <a:cs typeface="Arial"/>
                <a:sym typeface="Arial"/>
              </a:rPr>
              <a:t>Patients at risk</a:t>
            </a:r>
            <a:endParaRPr/>
          </a:p>
          <a:p>
            <a:pPr marL="0" marR="0" lvl="0" indent="0" algn="r" rtl="0">
              <a:lnSpc>
                <a:spcPct val="90000"/>
              </a:lnSpc>
              <a:spcBef>
                <a:spcPts val="0"/>
              </a:spcBef>
              <a:spcAft>
                <a:spcPts val="0"/>
              </a:spcAft>
              <a:buNone/>
            </a:pPr>
            <a:r>
              <a:rPr lang="en-GB" sz="700" b="1">
                <a:solidFill>
                  <a:schemeClr val="dk2"/>
                </a:solidFill>
                <a:latin typeface="Arial"/>
                <a:ea typeface="Arial"/>
                <a:cs typeface="Arial"/>
                <a:sym typeface="Arial"/>
              </a:rPr>
              <a:t>TOR+AXI</a:t>
            </a:r>
            <a:endParaRPr/>
          </a:p>
          <a:p>
            <a:pPr marL="0" marR="0" lvl="0" indent="0" algn="r" rtl="0">
              <a:lnSpc>
                <a:spcPct val="90000"/>
              </a:lnSpc>
              <a:spcBef>
                <a:spcPts val="0"/>
              </a:spcBef>
              <a:spcAft>
                <a:spcPts val="0"/>
              </a:spcAft>
              <a:buNone/>
            </a:pPr>
            <a:r>
              <a:rPr lang="en-GB" sz="700" b="1">
                <a:solidFill>
                  <a:schemeClr val="accent1"/>
                </a:solidFill>
                <a:latin typeface="Arial"/>
                <a:ea typeface="Arial"/>
                <a:cs typeface="Arial"/>
                <a:sym typeface="Arial"/>
              </a:rPr>
              <a:t>SUN</a:t>
            </a:r>
            <a:endParaRPr/>
          </a:p>
        </p:txBody>
      </p:sp>
      <p:sp>
        <p:nvSpPr>
          <p:cNvPr id="519" name="Google Shape;519;p23"/>
          <p:cNvSpPr/>
          <p:nvPr/>
        </p:nvSpPr>
        <p:spPr>
          <a:xfrm>
            <a:off x="1250494" y="4313066"/>
            <a:ext cx="149080"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210</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211</a:t>
            </a:r>
            <a:endParaRPr/>
          </a:p>
        </p:txBody>
      </p:sp>
      <p:sp>
        <p:nvSpPr>
          <p:cNvPr id="520" name="Google Shape;520;p23"/>
          <p:cNvSpPr/>
          <p:nvPr/>
        </p:nvSpPr>
        <p:spPr>
          <a:xfrm>
            <a:off x="1574344" y="4313066"/>
            <a:ext cx="149080"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174</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158</a:t>
            </a:r>
            <a:endParaRPr/>
          </a:p>
        </p:txBody>
      </p:sp>
      <p:sp>
        <p:nvSpPr>
          <p:cNvPr id="521" name="Google Shape;521;p23"/>
          <p:cNvSpPr/>
          <p:nvPr/>
        </p:nvSpPr>
        <p:spPr>
          <a:xfrm>
            <a:off x="1888669" y="4313066"/>
            <a:ext cx="149080"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139</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117</a:t>
            </a:r>
            <a:endParaRPr/>
          </a:p>
        </p:txBody>
      </p:sp>
      <p:sp>
        <p:nvSpPr>
          <p:cNvPr id="522" name="Google Shape;522;p23"/>
          <p:cNvSpPr/>
          <p:nvPr/>
        </p:nvSpPr>
        <p:spPr>
          <a:xfrm>
            <a:off x="2193469" y="4313066"/>
            <a:ext cx="149080"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108</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78</a:t>
            </a:r>
            <a:endParaRPr/>
          </a:p>
        </p:txBody>
      </p:sp>
      <p:sp>
        <p:nvSpPr>
          <p:cNvPr id="523" name="Google Shape;523;p23"/>
          <p:cNvSpPr/>
          <p:nvPr/>
        </p:nvSpPr>
        <p:spPr>
          <a:xfrm>
            <a:off x="2548515" y="4313066"/>
            <a:ext cx="99386"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88</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56</a:t>
            </a:r>
            <a:endParaRPr/>
          </a:p>
        </p:txBody>
      </p:sp>
      <p:sp>
        <p:nvSpPr>
          <p:cNvPr id="524" name="Google Shape;524;p23"/>
          <p:cNvSpPr/>
          <p:nvPr/>
        </p:nvSpPr>
        <p:spPr>
          <a:xfrm>
            <a:off x="2837439" y="4313066"/>
            <a:ext cx="99386"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67</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41</a:t>
            </a:r>
            <a:endParaRPr/>
          </a:p>
        </p:txBody>
      </p:sp>
      <p:sp>
        <p:nvSpPr>
          <p:cNvPr id="525" name="Google Shape;525;p23"/>
          <p:cNvSpPr/>
          <p:nvPr/>
        </p:nvSpPr>
        <p:spPr>
          <a:xfrm>
            <a:off x="3145413" y="4313066"/>
            <a:ext cx="99386"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38</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24</a:t>
            </a:r>
            <a:endParaRPr/>
          </a:p>
        </p:txBody>
      </p:sp>
      <p:sp>
        <p:nvSpPr>
          <p:cNvPr id="526" name="Google Shape;526;p23"/>
          <p:cNvSpPr/>
          <p:nvPr/>
        </p:nvSpPr>
        <p:spPr>
          <a:xfrm>
            <a:off x="3453387" y="4313066"/>
            <a:ext cx="99386"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23</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9</a:t>
            </a:r>
            <a:endParaRPr/>
          </a:p>
        </p:txBody>
      </p:sp>
      <p:sp>
        <p:nvSpPr>
          <p:cNvPr id="527" name="Google Shape;527;p23"/>
          <p:cNvSpPr/>
          <p:nvPr/>
        </p:nvSpPr>
        <p:spPr>
          <a:xfrm>
            <a:off x="3777236" y="4313066"/>
            <a:ext cx="99386"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12</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4</a:t>
            </a:r>
            <a:endParaRPr/>
          </a:p>
        </p:txBody>
      </p:sp>
      <p:sp>
        <p:nvSpPr>
          <p:cNvPr id="528" name="Google Shape;528;p23"/>
          <p:cNvSpPr/>
          <p:nvPr/>
        </p:nvSpPr>
        <p:spPr>
          <a:xfrm>
            <a:off x="4103707" y="4313066"/>
            <a:ext cx="49694"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3</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1</a:t>
            </a:r>
            <a:endParaRPr/>
          </a:p>
        </p:txBody>
      </p:sp>
      <p:sp>
        <p:nvSpPr>
          <p:cNvPr id="529" name="Google Shape;529;p23"/>
          <p:cNvSpPr/>
          <p:nvPr/>
        </p:nvSpPr>
        <p:spPr>
          <a:xfrm>
            <a:off x="4414857" y="4313066"/>
            <a:ext cx="49694" cy="193899"/>
          </a:xfrm>
          <a:prstGeom prst="roundRect">
            <a:avLst>
              <a:gd name="adj" fmla="val 0"/>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0</a:t>
            </a:r>
            <a:endParaRPr/>
          </a:p>
          <a:p>
            <a:pPr marL="0" marR="0" lvl="0" indent="0" algn="ctr" rtl="0">
              <a:lnSpc>
                <a:spcPct val="90000"/>
              </a:lnSpc>
              <a:spcBef>
                <a:spcPts val="0"/>
              </a:spcBef>
              <a:spcAft>
                <a:spcPts val="0"/>
              </a:spcAft>
              <a:buNone/>
            </a:pPr>
            <a:r>
              <a:rPr lang="en-GB" sz="700">
                <a:solidFill>
                  <a:srgbClr val="505050"/>
                </a:solidFill>
                <a:latin typeface="Arial"/>
                <a:ea typeface="Arial"/>
                <a:cs typeface="Arial"/>
                <a:sym typeface="Arial"/>
              </a:rPr>
              <a:t>0</a:t>
            </a:r>
            <a:endParaRPr/>
          </a:p>
        </p:txBody>
      </p:sp>
      <p:sp>
        <p:nvSpPr>
          <p:cNvPr id="530" name="Google Shape;530;p23"/>
          <p:cNvSpPr/>
          <p:nvPr/>
        </p:nvSpPr>
        <p:spPr>
          <a:xfrm>
            <a:off x="2611675" y="2752324"/>
            <a:ext cx="3270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chemeClr val="dk2"/>
                </a:solidFill>
                <a:latin typeface="Arial"/>
                <a:ea typeface="Arial"/>
                <a:cs typeface="Arial"/>
                <a:sym typeface="Arial"/>
              </a:rPr>
              <a:t>62.7%</a:t>
            </a:r>
            <a:endParaRPr/>
          </a:p>
        </p:txBody>
      </p:sp>
      <p:cxnSp>
        <p:nvCxnSpPr>
          <p:cNvPr id="531" name="Google Shape;531;p23"/>
          <p:cNvCxnSpPr/>
          <p:nvPr/>
        </p:nvCxnSpPr>
        <p:spPr>
          <a:xfrm>
            <a:off x="1279778" y="3933056"/>
            <a:ext cx="54000" cy="0"/>
          </a:xfrm>
          <a:prstGeom prst="straightConnector1">
            <a:avLst/>
          </a:prstGeom>
          <a:noFill/>
          <a:ln w="9525" cap="flat" cmpd="sng">
            <a:solidFill>
              <a:schemeClr val="dk1"/>
            </a:solidFill>
            <a:prstDash val="solid"/>
            <a:round/>
            <a:headEnd type="none" w="sm" len="sm"/>
            <a:tailEnd type="none" w="sm" len="sm"/>
          </a:ln>
        </p:spPr>
      </p:cxnSp>
      <p:cxnSp>
        <p:nvCxnSpPr>
          <p:cNvPr id="532" name="Google Shape;532;p23"/>
          <p:cNvCxnSpPr/>
          <p:nvPr/>
        </p:nvCxnSpPr>
        <p:spPr>
          <a:xfrm>
            <a:off x="1279778" y="3615556"/>
            <a:ext cx="54000" cy="0"/>
          </a:xfrm>
          <a:prstGeom prst="straightConnector1">
            <a:avLst/>
          </a:prstGeom>
          <a:noFill/>
          <a:ln w="9525" cap="flat" cmpd="sng">
            <a:solidFill>
              <a:schemeClr val="dk1"/>
            </a:solidFill>
            <a:prstDash val="solid"/>
            <a:round/>
            <a:headEnd type="none" w="sm" len="sm"/>
            <a:tailEnd type="none" w="sm" len="sm"/>
          </a:ln>
        </p:spPr>
      </p:cxnSp>
      <p:cxnSp>
        <p:nvCxnSpPr>
          <p:cNvPr id="533" name="Google Shape;533;p23"/>
          <p:cNvCxnSpPr/>
          <p:nvPr/>
        </p:nvCxnSpPr>
        <p:spPr>
          <a:xfrm>
            <a:off x="1279778" y="3298056"/>
            <a:ext cx="54000" cy="0"/>
          </a:xfrm>
          <a:prstGeom prst="straightConnector1">
            <a:avLst/>
          </a:prstGeom>
          <a:noFill/>
          <a:ln w="9525" cap="flat" cmpd="sng">
            <a:solidFill>
              <a:schemeClr val="dk1"/>
            </a:solidFill>
            <a:prstDash val="solid"/>
            <a:round/>
            <a:headEnd type="none" w="sm" len="sm"/>
            <a:tailEnd type="none" w="sm" len="sm"/>
          </a:ln>
        </p:spPr>
      </p:cxnSp>
      <p:cxnSp>
        <p:nvCxnSpPr>
          <p:cNvPr id="534" name="Google Shape;534;p23"/>
          <p:cNvCxnSpPr/>
          <p:nvPr/>
        </p:nvCxnSpPr>
        <p:spPr>
          <a:xfrm>
            <a:off x="1279778" y="2983731"/>
            <a:ext cx="54000" cy="0"/>
          </a:xfrm>
          <a:prstGeom prst="straightConnector1">
            <a:avLst/>
          </a:prstGeom>
          <a:noFill/>
          <a:ln w="9525" cap="flat" cmpd="sng">
            <a:solidFill>
              <a:schemeClr val="dk1"/>
            </a:solidFill>
            <a:prstDash val="solid"/>
            <a:round/>
            <a:headEnd type="none" w="sm" len="sm"/>
            <a:tailEnd type="none" w="sm" len="sm"/>
          </a:ln>
        </p:spPr>
      </p:cxnSp>
      <p:cxnSp>
        <p:nvCxnSpPr>
          <p:cNvPr id="535" name="Google Shape;535;p23"/>
          <p:cNvCxnSpPr/>
          <p:nvPr/>
        </p:nvCxnSpPr>
        <p:spPr>
          <a:xfrm>
            <a:off x="1279778" y="2666231"/>
            <a:ext cx="54000" cy="0"/>
          </a:xfrm>
          <a:prstGeom prst="straightConnector1">
            <a:avLst/>
          </a:prstGeom>
          <a:noFill/>
          <a:ln w="9525" cap="flat" cmpd="sng">
            <a:solidFill>
              <a:schemeClr val="dk1"/>
            </a:solidFill>
            <a:prstDash val="solid"/>
            <a:round/>
            <a:headEnd type="none" w="sm" len="sm"/>
            <a:tailEnd type="none" w="sm" len="sm"/>
          </a:ln>
        </p:spPr>
      </p:cxnSp>
      <p:cxnSp>
        <p:nvCxnSpPr>
          <p:cNvPr id="536" name="Google Shape;536;p23"/>
          <p:cNvCxnSpPr/>
          <p:nvPr/>
        </p:nvCxnSpPr>
        <p:spPr>
          <a:xfrm>
            <a:off x="1279778" y="2348731"/>
            <a:ext cx="54000" cy="0"/>
          </a:xfrm>
          <a:prstGeom prst="straightConnector1">
            <a:avLst/>
          </a:prstGeom>
          <a:noFill/>
          <a:ln w="9525" cap="flat" cmpd="sng">
            <a:solidFill>
              <a:schemeClr val="dk1"/>
            </a:solidFill>
            <a:prstDash val="solid"/>
            <a:round/>
            <a:headEnd type="none" w="sm" len="sm"/>
            <a:tailEnd type="none" w="sm" len="sm"/>
          </a:ln>
        </p:spPr>
      </p:cxnSp>
      <p:cxnSp>
        <p:nvCxnSpPr>
          <p:cNvPr id="537" name="Google Shape;537;p23"/>
          <p:cNvCxnSpPr/>
          <p:nvPr/>
        </p:nvCxnSpPr>
        <p:spPr>
          <a:xfrm rot="10800000">
            <a:off x="1335609" y="2279650"/>
            <a:ext cx="0" cy="1704867"/>
          </a:xfrm>
          <a:prstGeom prst="straightConnector1">
            <a:avLst/>
          </a:prstGeom>
          <a:noFill/>
          <a:ln w="9525" cap="flat" cmpd="sng">
            <a:solidFill>
              <a:schemeClr val="dk1"/>
            </a:solidFill>
            <a:prstDash val="solid"/>
            <a:round/>
            <a:headEnd type="none" w="sm" len="sm"/>
            <a:tailEnd type="none" w="sm" len="sm"/>
          </a:ln>
        </p:spPr>
      </p:cxnSp>
      <p:cxnSp>
        <p:nvCxnSpPr>
          <p:cNvPr id="538" name="Google Shape;538;p23"/>
          <p:cNvCxnSpPr/>
          <p:nvPr/>
        </p:nvCxnSpPr>
        <p:spPr>
          <a:xfrm rot="-5400000">
            <a:off x="1619007"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39" name="Google Shape;539;p23"/>
          <p:cNvCxnSpPr/>
          <p:nvPr/>
        </p:nvCxnSpPr>
        <p:spPr>
          <a:xfrm rot="-5400000">
            <a:off x="1926982"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40" name="Google Shape;540;p23"/>
          <p:cNvCxnSpPr/>
          <p:nvPr/>
        </p:nvCxnSpPr>
        <p:spPr>
          <a:xfrm rot="-5400000">
            <a:off x="2244482"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41" name="Google Shape;541;p23"/>
          <p:cNvCxnSpPr/>
          <p:nvPr/>
        </p:nvCxnSpPr>
        <p:spPr>
          <a:xfrm rot="-5400000">
            <a:off x="2552457"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42" name="Google Shape;542;p23"/>
          <p:cNvCxnSpPr/>
          <p:nvPr/>
        </p:nvCxnSpPr>
        <p:spPr>
          <a:xfrm rot="-5400000">
            <a:off x="2863607"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43" name="Google Shape;543;p23"/>
          <p:cNvCxnSpPr/>
          <p:nvPr/>
        </p:nvCxnSpPr>
        <p:spPr>
          <a:xfrm rot="-5400000">
            <a:off x="3171582"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44" name="Google Shape;544;p23"/>
          <p:cNvCxnSpPr/>
          <p:nvPr/>
        </p:nvCxnSpPr>
        <p:spPr>
          <a:xfrm rot="-5400000">
            <a:off x="3482732"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45" name="Google Shape;545;p23"/>
          <p:cNvCxnSpPr/>
          <p:nvPr/>
        </p:nvCxnSpPr>
        <p:spPr>
          <a:xfrm rot="-5400000">
            <a:off x="3793882"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46" name="Google Shape;546;p23"/>
          <p:cNvCxnSpPr/>
          <p:nvPr/>
        </p:nvCxnSpPr>
        <p:spPr>
          <a:xfrm rot="-5400000">
            <a:off x="4098682" y="3957517"/>
            <a:ext cx="54000" cy="0"/>
          </a:xfrm>
          <a:prstGeom prst="straightConnector1">
            <a:avLst/>
          </a:prstGeom>
          <a:noFill/>
          <a:ln w="9525" cap="flat" cmpd="sng">
            <a:solidFill>
              <a:schemeClr val="dk1"/>
            </a:solidFill>
            <a:prstDash val="solid"/>
            <a:round/>
            <a:headEnd type="none" w="sm" len="sm"/>
            <a:tailEnd type="none" w="sm" len="sm"/>
          </a:ln>
        </p:spPr>
      </p:cxnSp>
      <p:cxnSp>
        <p:nvCxnSpPr>
          <p:cNvPr id="547" name="Google Shape;547;p23"/>
          <p:cNvCxnSpPr/>
          <p:nvPr/>
        </p:nvCxnSpPr>
        <p:spPr>
          <a:xfrm rot="-5400000">
            <a:off x="4409832" y="3957517"/>
            <a:ext cx="54000" cy="0"/>
          </a:xfrm>
          <a:prstGeom prst="straightConnector1">
            <a:avLst/>
          </a:prstGeom>
          <a:noFill/>
          <a:ln w="9525" cap="flat" cmpd="sng">
            <a:solidFill>
              <a:schemeClr val="dk1"/>
            </a:solidFill>
            <a:prstDash val="solid"/>
            <a:round/>
            <a:headEnd type="none" w="sm" len="sm"/>
            <a:tailEnd type="none" w="sm" len="sm"/>
          </a:ln>
        </p:spPr>
      </p:cxnSp>
      <p:sp>
        <p:nvSpPr>
          <p:cNvPr id="548" name="Google Shape;548;p23"/>
          <p:cNvSpPr/>
          <p:nvPr/>
        </p:nvSpPr>
        <p:spPr>
          <a:xfrm>
            <a:off x="3861486" y="3033353"/>
            <a:ext cx="3270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chemeClr val="dk2"/>
                </a:solidFill>
                <a:latin typeface="Arial"/>
                <a:ea typeface="Arial"/>
                <a:cs typeface="Arial"/>
                <a:sym typeface="Arial"/>
              </a:rPr>
              <a:t>44.6%</a:t>
            </a:r>
            <a:endParaRPr/>
          </a:p>
        </p:txBody>
      </p:sp>
      <p:sp>
        <p:nvSpPr>
          <p:cNvPr id="549" name="Google Shape;549;p23"/>
          <p:cNvSpPr/>
          <p:nvPr/>
        </p:nvSpPr>
        <p:spPr>
          <a:xfrm>
            <a:off x="2611675" y="3304774"/>
            <a:ext cx="3270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chemeClr val="accent1"/>
                </a:solidFill>
                <a:latin typeface="Arial"/>
                <a:ea typeface="Arial"/>
                <a:cs typeface="Arial"/>
                <a:sym typeface="Arial"/>
              </a:rPr>
              <a:t>45.4%</a:t>
            </a:r>
            <a:endParaRPr/>
          </a:p>
        </p:txBody>
      </p:sp>
      <p:sp>
        <p:nvSpPr>
          <p:cNvPr id="550" name="Google Shape;550;p23"/>
          <p:cNvSpPr/>
          <p:nvPr/>
        </p:nvSpPr>
        <p:spPr>
          <a:xfrm>
            <a:off x="3861486" y="3484203"/>
            <a:ext cx="327014"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a:solidFill>
                  <a:schemeClr val="accent1"/>
                </a:solidFill>
                <a:latin typeface="Arial"/>
                <a:ea typeface="Arial"/>
                <a:cs typeface="Arial"/>
                <a:sym typeface="Arial"/>
              </a:rPr>
              <a:t>30.2%</a:t>
            </a:r>
            <a:endParaRPr/>
          </a:p>
        </p:txBody>
      </p:sp>
      <p:sp>
        <p:nvSpPr>
          <p:cNvPr id="551" name="Google Shape;551;p23"/>
          <p:cNvSpPr/>
          <p:nvPr/>
        </p:nvSpPr>
        <p:spPr>
          <a:xfrm>
            <a:off x="1812343" y="2437075"/>
            <a:ext cx="1106073" cy="176972"/>
          </a:xfrm>
          <a:prstGeom prst="roundRect">
            <a:avLst>
              <a:gd name="adj" fmla="val 0"/>
            </a:avLst>
          </a:prstGeom>
          <a:noFill/>
          <a:ln>
            <a:noFill/>
          </a:ln>
        </p:spPr>
        <p:txBody>
          <a:bodyPr spcFirstLastPara="1" wrap="square" lIns="0" tIns="0" rIns="0" bIns="0" anchor="t" anchorCtr="0">
            <a:spAutoFit/>
          </a:bodyPr>
          <a:lstStyle/>
          <a:p>
            <a:pPr marL="0" marR="0" lvl="0" indent="0" algn="l" rtl="0">
              <a:spcBef>
                <a:spcPts val="0"/>
              </a:spcBef>
              <a:spcAft>
                <a:spcPts val="300"/>
              </a:spcAft>
              <a:buNone/>
            </a:pPr>
            <a:r>
              <a:rPr lang="en-GB" sz="900">
                <a:solidFill>
                  <a:schemeClr val="dk2"/>
                </a:solidFill>
                <a:latin typeface="Arial"/>
                <a:ea typeface="Arial"/>
                <a:cs typeface="Arial"/>
                <a:sym typeface="Arial"/>
              </a:rPr>
              <a:t>Toripalimab + Axitinib</a:t>
            </a:r>
            <a:endParaRPr/>
          </a:p>
        </p:txBody>
      </p:sp>
      <p:sp>
        <p:nvSpPr>
          <p:cNvPr id="552" name="Google Shape;552;p23"/>
          <p:cNvSpPr/>
          <p:nvPr/>
        </p:nvSpPr>
        <p:spPr>
          <a:xfrm>
            <a:off x="1812343" y="3110768"/>
            <a:ext cx="442429" cy="176972"/>
          </a:xfrm>
          <a:prstGeom prst="roundRect">
            <a:avLst>
              <a:gd name="adj" fmla="val 0"/>
            </a:avLst>
          </a:prstGeom>
          <a:noFill/>
          <a:ln>
            <a:noFill/>
          </a:ln>
        </p:spPr>
        <p:txBody>
          <a:bodyPr spcFirstLastPara="1" wrap="square" lIns="0" tIns="0" rIns="0" bIns="0" anchor="t" anchorCtr="0">
            <a:spAutoFit/>
          </a:bodyPr>
          <a:lstStyle/>
          <a:p>
            <a:pPr marL="0" marR="0" lvl="0" indent="0" algn="l" rtl="0">
              <a:spcBef>
                <a:spcPts val="0"/>
              </a:spcBef>
              <a:spcAft>
                <a:spcPts val="300"/>
              </a:spcAft>
              <a:buNone/>
            </a:pPr>
            <a:r>
              <a:rPr lang="en-GB" sz="900">
                <a:solidFill>
                  <a:schemeClr val="accent1"/>
                </a:solidFill>
                <a:latin typeface="Arial"/>
                <a:ea typeface="Arial"/>
                <a:cs typeface="Arial"/>
                <a:sym typeface="Arial"/>
              </a:rPr>
              <a:t>Sunitinib</a:t>
            </a:r>
            <a:endParaRPr/>
          </a:p>
        </p:txBody>
      </p:sp>
      <p:cxnSp>
        <p:nvCxnSpPr>
          <p:cNvPr id="553" name="Google Shape;553;p23"/>
          <p:cNvCxnSpPr/>
          <p:nvPr/>
        </p:nvCxnSpPr>
        <p:spPr>
          <a:xfrm rot="10800000">
            <a:off x="2579457" y="2942596"/>
            <a:ext cx="0" cy="987946"/>
          </a:xfrm>
          <a:prstGeom prst="straightConnector1">
            <a:avLst/>
          </a:prstGeom>
          <a:noFill/>
          <a:ln w="12700" cap="flat" cmpd="sng">
            <a:solidFill>
              <a:srgbClr val="505050"/>
            </a:solidFill>
            <a:prstDash val="dash"/>
            <a:round/>
            <a:headEnd type="none" w="sm" len="sm"/>
            <a:tailEnd type="none" w="sm" len="sm"/>
          </a:ln>
        </p:spPr>
      </p:cxnSp>
      <p:cxnSp>
        <p:nvCxnSpPr>
          <p:cNvPr id="554" name="Google Shape;554;p23"/>
          <p:cNvCxnSpPr/>
          <p:nvPr/>
        </p:nvCxnSpPr>
        <p:spPr>
          <a:xfrm rot="10800000">
            <a:off x="3820883" y="2942596"/>
            <a:ext cx="0" cy="987946"/>
          </a:xfrm>
          <a:prstGeom prst="straightConnector1">
            <a:avLst/>
          </a:prstGeom>
          <a:noFill/>
          <a:ln w="12700" cap="flat" cmpd="sng">
            <a:solidFill>
              <a:srgbClr val="505050"/>
            </a:solidFill>
            <a:prstDash val="dash"/>
            <a:round/>
            <a:headEnd type="none" w="sm" len="sm"/>
            <a:tailEnd type="none" w="sm" len="sm"/>
          </a:ln>
        </p:spPr>
      </p:cxnSp>
      <p:sp>
        <p:nvSpPr>
          <p:cNvPr id="555" name="Google Shape;555;p23"/>
          <p:cNvSpPr/>
          <p:nvPr/>
        </p:nvSpPr>
        <p:spPr>
          <a:xfrm>
            <a:off x="1049008" y="4658190"/>
            <a:ext cx="3523400" cy="96950"/>
          </a:xfrm>
          <a:prstGeom prst="roundRect">
            <a:avLst>
              <a:gd name="adj" fmla="val 0"/>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GB" sz="700">
                <a:solidFill>
                  <a:srgbClr val="505050"/>
                </a:solidFill>
                <a:latin typeface="Arial"/>
                <a:ea typeface="Arial"/>
                <a:cs typeface="Arial"/>
                <a:sym typeface="Arial"/>
              </a:rPr>
              <a:t>Stratified Cox proportions hazard model, stratification factor: IMDC level at randomisation</a:t>
            </a:r>
            <a:endParaRPr sz="700">
              <a:solidFill>
                <a:schemeClr val="accent1"/>
              </a:solidFill>
              <a:latin typeface="Arial"/>
              <a:ea typeface="Arial"/>
              <a:cs typeface="Arial"/>
              <a:sym typeface="Arial"/>
            </a:endParaRPr>
          </a:p>
        </p:txBody>
      </p:sp>
      <p:pic>
        <p:nvPicPr>
          <p:cNvPr id="556" name="Google Shape;556;p23" descr="A line of blue and orange lines&#10;&#10;Description automatically generated"/>
          <p:cNvPicPr preferRelativeResize="0"/>
          <p:nvPr/>
        </p:nvPicPr>
        <p:blipFill rotWithShape="1">
          <a:blip r:embed="rId3">
            <a:alphaModFix/>
          </a:blip>
          <a:srcRect/>
          <a:stretch/>
        </p:blipFill>
        <p:spPr>
          <a:xfrm>
            <a:off x="1333778" y="2342014"/>
            <a:ext cx="3021575" cy="11278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24"/>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1800"/>
              <a:buChar char="•"/>
            </a:pPr>
            <a:r>
              <a:rPr lang="en-GB" sz="1800"/>
              <a:t>Treatment with toripalimab plus axitinib resulted in significantly longer PFS, as well as a higher ORR, than treatment with sunitinib in patients with previously untreated advanced RCC</a:t>
            </a:r>
            <a:r>
              <a:rPr lang="en-GB" sz="1800" baseline="30000"/>
              <a:t>1,2</a:t>
            </a:r>
            <a:r>
              <a:rPr lang="en-GB" sz="1800"/>
              <a:t> </a:t>
            </a:r>
            <a:endParaRPr/>
          </a:p>
          <a:p>
            <a:pPr marL="357188" lvl="0" indent="-357188" algn="l" rtl="0">
              <a:spcBef>
                <a:spcPts val="1200"/>
              </a:spcBef>
              <a:spcAft>
                <a:spcPts val="0"/>
              </a:spcAft>
              <a:buClr>
                <a:schemeClr val="accent1"/>
              </a:buClr>
              <a:buSzPts val="1800"/>
              <a:buChar char="•"/>
            </a:pPr>
            <a:r>
              <a:rPr lang="en-GB" sz="1800"/>
              <a:t>The combination of toripalimab and axitinib was generally well-tolerated with a safety profile </a:t>
            </a:r>
            <a:br>
              <a:rPr lang="en-GB" sz="1800"/>
            </a:br>
            <a:r>
              <a:rPr lang="en-GB" sz="1800"/>
              <a:t>consistent with each individual agent</a:t>
            </a:r>
            <a:r>
              <a:rPr lang="en-GB" sz="1800" baseline="30000"/>
              <a:t>1,2</a:t>
            </a:r>
            <a:endParaRPr/>
          </a:p>
          <a:p>
            <a:pPr marL="357188" lvl="0" indent="-357188" algn="l" rtl="0">
              <a:spcBef>
                <a:spcPts val="1200"/>
              </a:spcBef>
              <a:spcAft>
                <a:spcPts val="0"/>
              </a:spcAft>
              <a:buClr>
                <a:schemeClr val="accent1"/>
              </a:buClr>
              <a:buSzPts val="1800"/>
              <a:buChar char="•"/>
            </a:pPr>
            <a:r>
              <a:rPr lang="en-GB" sz="1800"/>
              <a:t>These results support the use of toripalimab with axitinib as a first-line treatment for advanced RCC</a:t>
            </a:r>
            <a:r>
              <a:rPr lang="en-GB" sz="1800" baseline="30000"/>
              <a:t>1,2</a:t>
            </a:r>
            <a:endParaRPr/>
          </a:p>
        </p:txBody>
      </p:sp>
      <p:sp>
        <p:nvSpPr>
          <p:cNvPr id="562" name="Google Shape;562;p24"/>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RENOTORCH: SUMMARY</a:t>
            </a:r>
            <a:endParaRPr/>
          </a:p>
        </p:txBody>
      </p:sp>
      <p:sp>
        <p:nvSpPr>
          <p:cNvPr id="563" name="Google Shape;563;p24"/>
          <p:cNvSpPr txBox="1">
            <a:spLocks noGrp="1"/>
          </p:cNvSpPr>
          <p:nvPr>
            <p:ph type="body" idx="2"/>
          </p:nvPr>
        </p:nvSpPr>
        <p:spPr>
          <a:xfrm>
            <a:off x="620765" y="6269263"/>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t>ORR, overall response rate; PFS, progression-free survival; RCC, renal cell carcinoma</a:t>
            </a:r>
            <a:endParaRPr/>
          </a:p>
          <a:p>
            <a:pPr marL="0" lvl="0" indent="0" algn="l" rtl="0">
              <a:spcBef>
                <a:spcPts val="300"/>
              </a:spcBef>
              <a:spcAft>
                <a:spcPts val="0"/>
              </a:spcAft>
              <a:buSzPts val="1200"/>
              <a:buNone/>
            </a:pPr>
            <a:r>
              <a:rPr lang="en-GB"/>
              <a:t>1. Sheng X, et al. ESMO 2023. Abstract #1882O (oral presentation); 2. </a:t>
            </a:r>
            <a:r>
              <a:rPr lang="en-GB" sz="1200">
                <a:solidFill>
                  <a:schemeClr val="dk2"/>
                </a:solidFill>
              </a:rPr>
              <a:t>Sheng X, et al. Annals of Oncology 2023; Vol. 34: Supplement S1011–S101; </a:t>
            </a:r>
            <a:r>
              <a:rPr lang="en-GB"/>
              <a:t>3. van der Veldt  A. ESMO </a:t>
            </a:r>
            <a:r>
              <a:rPr lang="en-GB">
                <a:solidFill>
                  <a:schemeClr val="dk2"/>
                </a:solidFill>
              </a:rPr>
              <a:t>2023. Invited Discussant</a:t>
            </a:r>
            <a:r>
              <a:rPr lang="en-GB">
                <a:solidFill>
                  <a:srgbClr val="0000FF"/>
                </a:solidFill>
              </a:rPr>
              <a:t>,</a:t>
            </a:r>
            <a:r>
              <a:rPr lang="en-GB"/>
              <a:t> abstract #1882O (oral presentation)</a:t>
            </a:r>
            <a:endParaRPr/>
          </a:p>
        </p:txBody>
      </p:sp>
      <p:sp>
        <p:nvSpPr>
          <p:cNvPr id="564" name="Google Shape;564;p2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565" name="Google Shape;565;p24"/>
          <p:cNvSpPr txBox="1"/>
          <p:nvPr/>
        </p:nvSpPr>
        <p:spPr>
          <a:xfrm>
            <a:off x="1005829" y="3501008"/>
            <a:ext cx="9409046" cy="2218657"/>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288000" tIns="108000" rIns="288000" bIns="108000" anchor="t" anchorCtr="0">
            <a:spAutoFit/>
          </a:bodyPr>
          <a:lstStyle/>
          <a:p>
            <a:pPr marL="0" marR="0" lvl="0" indent="0" algn="l" rtl="0">
              <a:spcBef>
                <a:spcPts val="0"/>
              </a:spcBef>
              <a:spcAft>
                <a:spcPts val="0"/>
              </a:spcAft>
              <a:buNone/>
            </a:pPr>
            <a:r>
              <a:rPr lang="en-GB" sz="2000" b="1" u="sng">
                <a:solidFill>
                  <a:schemeClr val="accent1"/>
                </a:solidFill>
                <a:latin typeface="Arial"/>
                <a:ea typeface="Arial"/>
                <a:cs typeface="Arial"/>
                <a:sym typeface="Arial"/>
              </a:rPr>
              <a:t>Clinical Perspective</a:t>
            </a:r>
            <a:endParaRPr/>
          </a:p>
          <a:p>
            <a:pPr marL="342900" marR="0" lvl="0" indent="-342900" algn="l" rtl="0">
              <a:spcBef>
                <a:spcPts val="600"/>
              </a:spcBef>
              <a:spcAft>
                <a:spcPts val="0"/>
              </a:spcAft>
              <a:buClr>
                <a:schemeClr val="accent1"/>
              </a:buClr>
              <a:buSzPts val="2000"/>
              <a:buFont typeface="Arial"/>
              <a:buChar char="•"/>
            </a:pPr>
            <a:r>
              <a:rPr lang="en-GB" sz="2000" b="1">
                <a:solidFill>
                  <a:schemeClr val="dk2"/>
                </a:solidFill>
                <a:latin typeface="Arial"/>
                <a:ea typeface="Arial"/>
                <a:cs typeface="Arial"/>
                <a:sym typeface="Arial"/>
              </a:rPr>
              <a:t>Toripalimab plus axitinib combination is approved in China for patients with advanced RCC</a:t>
            </a:r>
            <a:endParaRPr/>
          </a:p>
          <a:p>
            <a:pPr marL="342900" marR="0" lvl="0" indent="-342900" algn="l" rtl="0">
              <a:spcBef>
                <a:spcPts val="600"/>
              </a:spcBef>
              <a:spcAft>
                <a:spcPts val="0"/>
              </a:spcAft>
              <a:buClr>
                <a:schemeClr val="accent1"/>
              </a:buClr>
              <a:buSzPts val="2000"/>
              <a:buFont typeface="Arial"/>
              <a:buChar char="•"/>
            </a:pPr>
            <a:r>
              <a:rPr lang="en-GB" sz="2000" b="1">
                <a:solidFill>
                  <a:schemeClr val="dk2"/>
                </a:solidFill>
                <a:latin typeface="Arial"/>
                <a:ea typeface="Arial"/>
                <a:cs typeface="Arial"/>
                <a:sym typeface="Arial"/>
              </a:rPr>
              <a:t>As many patients with RCC patients live in China, the RENOTORCH trial is expected to be practice-changing for a large population of patients with advanced RCC worldwide</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
          <p:cNvSpPr txBox="1">
            <a:spLocks noGrp="1"/>
          </p:cNvSpPr>
          <p:nvPr>
            <p:ph type="body" idx="1"/>
          </p:nvPr>
        </p:nvSpPr>
        <p:spPr>
          <a:xfrm>
            <a:off x="620184" y="1329343"/>
            <a:ext cx="10963200" cy="4707919"/>
          </a:xfrm>
          <a:prstGeom prst="rect">
            <a:avLst/>
          </a:prstGeom>
          <a:noFill/>
          <a:ln>
            <a:noFill/>
          </a:ln>
        </p:spPr>
        <p:txBody>
          <a:bodyPr spcFirstLastPara="1" wrap="square" lIns="0" tIns="0" rIns="0" bIns="0" anchor="t" anchorCtr="0">
            <a:normAutofit lnSpcReduction="20000"/>
          </a:bodyPr>
          <a:lstStyle/>
          <a:p>
            <a:pPr marL="0" lvl="0" indent="0" algn="l" rtl="0">
              <a:lnSpc>
                <a:spcPct val="120000"/>
              </a:lnSpc>
              <a:spcBef>
                <a:spcPts val="0"/>
              </a:spcBef>
              <a:spcAft>
                <a:spcPts val="0"/>
              </a:spcAft>
              <a:buSzPts val="2000"/>
              <a:buNone/>
            </a:pPr>
            <a:r>
              <a:rPr lang="en-GB" b="1">
                <a:latin typeface="Arial"/>
                <a:ea typeface="Arial"/>
                <a:cs typeface="Arial"/>
                <a:sym typeface="Arial"/>
              </a:rPr>
              <a:t>This programme is developed by GU CONNECT, </a:t>
            </a:r>
            <a:br>
              <a:rPr lang="en-GB" b="1">
                <a:latin typeface="Arial"/>
                <a:ea typeface="Arial"/>
                <a:cs typeface="Arial"/>
                <a:sym typeface="Arial"/>
              </a:rPr>
            </a:br>
            <a:r>
              <a:rPr lang="en-GB" b="1">
                <a:latin typeface="Arial"/>
                <a:ea typeface="Arial"/>
                <a:cs typeface="Arial"/>
                <a:sym typeface="Arial"/>
              </a:rPr>
              <a:t>an international group of experts in the field of </a:t>
            </a:r>
            <a:br>
              <a:rPr lang="en-GB" b="1">
                <a:latin typeface="Arial"/>
                <a:ea typeface="Arial"/>
                <a:cs typeface="Arial"/>
                <a:sym typeface="Arial"/>
              </a:rPr>
            </a:br>
            <a:r>
              <a:rPr lang="en-GB" b="1"/>
              <a:t>genitourinary oncology.</a:t>
            </a:r>
            <a:endParaRPr b="1">
              <a:latin typeface="Arial"/>
              <a:ea typeface="Arial"/>
              <a:cs typeface="Arial"/>
              <a:sym typeface="Arial"/>
            </a:endParaRPr>
          </a:p>
          <a:p>
            <a:pPr marL="0" lvl="0" indent="0" algn="l" rtl="0">
              <a:lnSpc>
                <a:spcPct val="120000"/>
              </a:lnSpc>
              <a:spcBef>
                <a:spcPts val="600"/>
              </a:spcBef>
              <a:spcAft>
                <a:spcPts val="0"/>
              </a:spcAft>
              <a:buSzPts val="2000"/>
              <a:buNone/>
            </a:pPr>
            <a:endParaRPr>
              <a:latin typeface="Arial"/>
              <a:ea typeface="Arial"/>
              <a:cs typeface="Arial"/>
              <a:sym typeface="Arial"/>
            </a:endParaRPr>
          </a:p>
          <a:p>
            <a:pPr marL="0" lvl="0" indent="0" algn="l" rtl="0">
              <a:spcBef>
                <a:spcPts val="600"/>
              </a:spcBef>
              <a:spcAft>
                <a:spcPts val="0"/>
              </a:spcAft>
              <a:buSzPts val="1900"/>
              <a:buNone/>
            </a:pPr>
            <a:r>
              <a:rPr lang="en-GB" sz="1900" b="1">
                <a:solidFill>
                  <a:schemeClr val="accent1"/>
                </a:solidFill>
                <a:latin typeface="Arial"/>
                <a:ea typeface="Arial"/>
                <a:cs typeface="Arial"/>
                <a:sym typeface="Arial"/>
              </a:rPr>
              <a:t>Acknowledgement and disclosures</a:t>
            </a:r>
            <a:endParaRPr sz="1900" b="1">
              <a:solidFill>
                <a:schemeClr val="accent1"/>
              </a:solidFill>
              <a:latin typeface="Arial"/>
              <a:ea typeface="Arial"/>
              <a:cs typeface="Arial"/>
              <a:sym typeface="Arial"/>
            </a:endParaRPr>
          </a:p>
          <a:p>
            <a:pPr marL="0" lvl="0" indent="0" algn="l" rtl="0">
              <a:spcBef>
                <a:spcPts val="1200"/>
              </a:spcBef>
              <a:spcAft>
                <a:spcPts val="0"/>
              </a:spcAft>
              <a:buSzPts val="1900"/>
              <a:buNone/>
            </a:pPr>
            <a:r>
              <a:rPr lang="en-GB" sz="1900">
                <a:latin typeface="Arial"/>
                <a:ea typeface="Arial"/>
                <a:cs typeface="Arial"/>
                <a:sym typeface="Arial"/>
              </a:rPr>
              <a:t>This GU CONNECT programme is supported through an independent educational grant from </a:t>
            </a:r>
            <a:r>
              <a:rPr lang="en-GB" sz="1900"/>
              <a:t>Eisai Europe Limited</a:t>
            </a:r>
            <a:r>
              <a:rPr lang="en-GB" sz="1900">
                <a:latin typeface="Arial"/>
                <a:ea typeface="Arial"/>
                <a:cs typeface="Arial"/>
                <a:sym typeface="Arial"/>
              </a:rPr>
              <a:t>. The programme is therefore independent, the content is not influenced by the supporter and is under the sole responsibility of the experts.</a:t>
            </a:r>
            <a:endParaRPr sz="1900">
              <a:latin typeface="Arial"/>
              <a:ea typeface="Arial"/>
              <a:cs typeface="Arial"/>
              <a:sym typeface="Arial"/>
            </a:endParaRPr>
          </a:p>
          <a:p>
            <a:pPr marL="0" lvl="0" indent="0" algn="l" rtl="0">
              <a:spcBef>
                <a:spcPts val="1200"/>
              </a:spcBef>
              <a:spcAft>
                <a:spcPts val="0"/>
              </a:spcAft>
              <a:buSzPts val="1900"/>
              <a:buNone/>
            </a:pPr>
            <a:r>
              <a:rPr lang="en-GB" sz="1900" b="1">
                <a:latin typeface="Arial"/>
                <a:ea typeface="Arial"/>
                <a:cs typeface="Arial"/>
                <a:sym typeface="Arial"/>
              </a:rPr>
              <a:t>Please note:</a:t>
            </a:r>
            <a:r>
              <a:rPr lang="en-GB" sz="1900">
                <a:latin typeface="Arial"/>
                <a:ea typeface="Arial"/>
                <a:cs typeface="Arial"/>
                <a:sym typeface="Arial"/>
              </a:rPr>
              <a:t> The views expressed within this programme are the personal opinions of the experts. They do not necessarily represent the views of the experts’ institutions, or the rest of the GU CONNECT group.</a:t>
            </a:r>
            <a:endParaRPr/>
          </a:p>
          <a:p>
            <a:pPr marL="0" lvl="0" indent="0" algn="l" rtl="0">
              <a:spcBef>
                <a:spcPts val="1200"/>
              </a:spcBef>
              <a:spcAft>
                <a:spcPts val="0"/>
              </a:spcAft>
              <a:buSzPts val="1900"/>
              <a:buNone/>
            </a:pPr>
            <a:r>
              <a:rPr lang="en-GB" sz="1900">
                <a:latin typeface="Arial"/>
                <a:ea typeface="Arial"/>
                <a:cs typeface="Arial"/>
                <a:sym typeface="Arial"/>
              </a:rPr>
              <a:t>Expert disclosures:</a:t>
            </a:r>
            <a:endParaRPr/>
          </a:p>
          <a:p>
            <a:pPr marL="357188" lvl="0" indent="-366268" algn="l" rtl="0">
              <a:spcBef>
                <a:spcPts val="1200"/>
              </a:spcBef>
              <a:spcAft>
                <a:spcPts val="0"/>
              </a:spcAft>
              <a:buClr>
                <a:schemeClr val="accent1"/>
              </a:buClr>
              <a:buSzPts val="1900"/>
              <a:buChar char="•"/>
            </a:pPr>
            <a:r>
              <a:rPr lang="en-GB" sz="1900" b="1">
                <a:solidFill>
                  <a:schemeClr val="accent1"/>
                </a:solidFill>
              </a:rPr>
              <a:t>Prof. Laurence Albiges</a:t>
            </a:r>
            <a:r>
              <a:rPr lang="en-GB" sz="1900" b="1">
                <a:solidFill>
                  <a:srgbClr val="C6573B"/>
                </a:solidFill>
                <a:latin typeface="Arial"/>
                <a:ea typeface="Arial"/>
                <a:cs typeface="Arial"/>
                <a:sym typeface="Arial"/>
              </a:rPr>
              <a:t> </a:t>
            </a:r>
            <a:r>
              <a:rPr lang="en-GB" sz="1900">
                <a:latin typeface="Arial"/>
                <a:ea typeface="Arial"/>
                <a:cs typeface="Arial"/>
                <a:sym typeface="Arial"/>
              </a:rPr>
              <a:t>has received financial support/sponsorship for research support, consultation, or speaker fees from the following companies: Astellas, BMS, Eisai, Ipsen, Janssen, Merck, MSD, Novartis, Pfizer and Roche</a:t>
            </a:r>
            <a:endParaRPr sz="1900">
              <a:highlight>
                <a:srgbClr val="FFFF00"/>
              </a:highlight>
              <a:latin typeface="Arial"/>
              <a:ea typeface="Arial"/>
              <a:cs typeface="Arial"/>
              <a:sym typeface="Arial"/>
            </a:endParaRPr>
          </a:p>
        </p:txBody>
      </p:sp>
      <p:sp>
        <p:nvSpPr>
          <p:cNvPr id="194" name="Google Shape;194;p3"/>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latin typeface="Arial"/>
                <a:ea typeface="Arial"/>
                <a:cs typeface="Arial"/>
                <a:sym typeface="Arial"/>
              </a:rPr>
              <a:t>DEVELOPED BY GU CONNECT</a:t>
            </a:r>
            <a:endParaRPr/>
          </a:p>
        </p:txBody>
      </p:sp>
      <p:sp>
        <p:nvSpPr>
          <p:cNvPr id="195" name="Google Shape;195;p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latin typeface="Arial"/>
                <a:ea typeface="Arial"/>
                <a:cs typeface="Arial"/>
                <a:sym typeface="Arial"/>
              </a:rPr>
              <a:t>3</a:t>
            </a:fld>
            <a:endParaRPr>
              <a:latin typeface="Arial"/>
              <a:ea typeface="Arial"/>
              <a:cs typeface="Arial"/>
              <a:sym typeface="Arial"/>
            </a:endParaRPr>
          </a:p>
        </p:txBody>
      </p:sp>
      <p:sp>
        <p:nvSpPr>
          <p:cNvPr id="196" name="Google Shape;196;p3"/>
          <p:cNvSpPr txBox="1"/>
          <p:nvPr/>
        </p:nvSpPr>
        <p:spPr>
          <a:xfrm>
            <a:off x="-10510" y="-1513490"/>
            <a:ext cx="1847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505050"/>
              </a:solidFill>
              <a:latin typeface="Arial"/>
              <a:ea typeface="Arial"/>
              <a:cs typeface="Arial"/>
              <a:sym typeface="Arial"/>
            </a:endParaRPr>
          </a:p>
        </p:txBody>
      </p:sp>
      <p:pic>
        <p:nvPicPr>
          <p:cNvPr id="197" name="Google Shape;197;p3">
            <a:hlinkClick r:id="rId3"/>
          </p:cNvPr>
          <p:cNvPicPr preferRelativeResize="0"/>
          <p:nvPr/>
        </p:nvPicPr>
        <p:blipFill rotWithShape="1">
          <a:blip r:embed="rId4">
            <a:alphaModFix/>
          </a:blip>
          <a:srcRect l="1017" r="3424"/>
          <a:stretch/>
        </p:blipFill>
        <p:spPr>
          <a:xfrm>
            <a:off x="7380000" y="1213200"/>
            <a:ext cx="2500243" cy="1013881"/>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42900" lvl="0" indent="-342900" algn="l" rtl="0">
              <a:lnSpc>
                <a:spcPct val="107000"/>
              </a:lnSpc>
              <a:spcBef>
                <a:spcPts val="0"/>
              </a:spcBef>
              <a:spcAft>
                <a:spcPts val="0"/>
              </a:spcAft>
              <a:buSzPts val="1800"/>
              <a:buFont typeface="Arial"/>
              <a:buChar char="•"/>
            </a:pPr>
            <a:r>
              <a:rPr lang="en-GB" sz="1800" b="1">
                <a:solidFill>
                  <a:schemeClr val="accent1"/>
                </a:solidFill>
              </a:rPr>
              <a:t>LITESPARK-003/005/013: </a:t>
            </a:r>
            <a:r>
              <a:rPr lang="en-GB" sz="1800"/>
              <a:t>belzutifan plus cabozantinib appears to improve outcomes in first and subsequent-line settings. Belzutifan monotherapy improves outcomes after IO or VEGFR TKI therapies in </a:t>
            </a:r>
            <a:r>
              <a:rPr lang="en-GB" sz="1800">
                <a:solidFill>
                  <a:schemeClr val="dk2"/>
                </a:solidFill>
              </a:rPr>
              <a:t>previously treated mRCC</a:t>
            </a:r>
            <a:endParaRPr/>
          </a:p>
          <a:p>
            <a:pPr marL="342900" lvl="0" indent="-342900" algn="l" rtl="0">
              <a:lnSpc>
                <a:spcPct val="107000"/>
              </a:lnSpc>
              <a:spcBef>
                <a:spcPts val="2000"/>
              </a:spcBef>
              <a:spcAft>
                <a:spcPts val="0"/>
              </a:spcAft>
              <a:buSzPts val="1800"/>
              <a:buFont typeface="Arial"/>
              <a:buChar char="•"/>
            </a:pPr>
            <a:r>
              <a:rPr lang="en-GB" sz="1800" b="1">
                <a:solidFill>
                  <a:schemeClr val="accent1"/>
                </a:solidFill>
              </a:rPr>
              <a:t>MEDI5752: </a:t>
            </a:r>
            <a:r>
              <a:rPr lang="en-GB" sz="1800">
                <a:solidFill>
                  <a:schemeClr val="dk2"/>
                </a:solidFill>
              </a:rPr>
              <a:t>v</a:t>
            </a:r>
            <a:r>
              <a:rPr lang="en-GB" sz="1800" i="0">
                <a:solidFill>
                  <a:schemeClr val="dk2"/>
                </a:solidFill>
                <a:latin typeface="Arial"/>
                <a:ea typeface="Arial"/>
                <a:cs typeface="Arial"/>
                <a:sym typeface="Arial"/>
              </a:rPr>
              <a:t>olrustomig monotherapy is active in treatment-naïve aRCC and has the potential to improve outcomes</a:t>
            </a:r>
            <a:endParaRPr sz="1600">
              <a:solidFill>
                <a:schemeClr val="dk2"/>
              </a:solidFill>
              <a:latin typeface="Arial"/>
              <a:ea typeface="Arial"/>
              <a:cs typeface="Arial"/>
              <a:sym typeface="Arial"/>
            </a:endParaRPr>
          </a:p>
          <a:p>
            <a:pPr marL="342900" lvl="0" indent="-342900" algn="l" rtl="0">
              <a:lnSpc>
                <a:spcPct val="107000"/>
              </a:lnSpc>
              <a:spcBef>
                <a:spcPts val="2000"/>
              </a:spcBef>
              <a:spcAft>
                <a:spcPts val="0"/>
              </a:spcAft>
              <a:buSzPts val="1800"/>
              <a:buFont typeface="Arial"/>
              <a:buChar char="•"/>
            </a:pPr>
            <a:r>
              <a:rPr lang="en-GB" sz="1800" b="1">
                <a:solidFill>
                  <a:schemeClr val="accent1"/>
                </a:solidFill>
              </a:rPr>
              <a:t>TIDE-A: </a:t>
            </a:r>
            <a:r>
              <a:rPr lang="en-GB" sz="1800" b="0" i="0">
                <a:solidFill>
                  <a:schemeClr val="dk2"/>
                </a:solidFill>
              </a:rPr>
              <a:t>shows that VEGFR-TKI discontinuation is safe for selected mRCC pts with evidence of response to VEGFR-TKI+IO combinations in first line </a:t>
            </a:r>
            <a:endParaRPr/>
          </a:p>
          <a:p>
            <a:pPr marL="342900" lvl="0" indent="-342900" algn="l" rtl="0">
              <a:lnSpc>
                <a:spcPct val="107000"/>
              </a:lnSpc>
              <a:spcBef>
                <a:spcPts val="2000"/>
              </a:spcBef>
              <a:spcAft>
                <a:spcPts val="0"/>
              </a:spcAft>
              <a:buSzPts val="1800"/>
              <a:buFont typeface="Arial"/>
              <a:buChar char="•"/>
            </a:pPr>
            <a:r>
              <a:rPr lang="en-GB" sz="1800" b="1">
                <a:solidFill>
                  <a:schemeClr val="accent1"/>
                </a:solidFill>
              </a:rPr>
              <a:t>RENOTORCH: </a:t>
            </a:r>
            <a:r>
              <a:rPr lang="en-GB" sz="1800">
                <a:solidFill>
                  <a:schemeClr val="dk2"/>
                </a:solidFill>
                <a:latin typeface="Arial"/>
                <a:ea typeface="Arial"/>
                <a:cs typeface="Arial"/>
                <a:sym typeface="Arial"/>
              </a:rPr>
              <a:t>As a significant number of RCC patients live in China, the RENOTORCH trial is expected to be practice-changing for a large population of patients with advanced RCC worldwide</a:t>
            </a:r>
            <a:endParaRPr/>
          </a:p>
          <a:p>
            <a:pPr marL="342900" lvl="0" indent="-228600" algn="l" rtl="0">
              <a:lnSpc>
                <a:spcPct val="107000"/>
              </a:lnSpc>
              <a:spcBef>
                <a:spcPts val="2000"/>
              </a:spcBef>
              <a:spcAft>
                <a:spcPts val="0"/>
              </a:spcAft>
              <a:buSzPts val="1800"/>
              <a:buFont typeface="Arial"/>
              <a:buNone/>
            </a:pPr>
            <a:endParaRPr sz="1800"/>
          </a:p>
          <a:p>
            <a:pPr marL="357188" lvl="0" indent="-230188" algn="l" rtl="0">
              <a:spcBef>
                <a:spcPts val="2000"/>
              </a:spcBef>
              <a:spcAft>
                <a:spcPts val="0"/>
              </a:spcAft>
              <a:buClr>
                <a:schemeClr val="accent1"/>
              </a:buClr>
              <a:buSzPts val="2000"/>
              <a:buNone/>
            </a:pPr>
            <a:endParaRPr/>
          </a:p>
        </p:txBody>
      </p:sp>
      <p:sp>
        <p:nvSpPr>
          <p:cNvPr id="203" name="Google Shape;203;p4"/>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CLINICAL TAKEAWAYS</a:t>
            </a:r>
            <a:endParaRPr/>
          </a:p>
        </p:txBody>
      </p:sp>
      <p:sp>
        <p:nvSpPr>
          <p:cNvPr id="204" name="Google Shape;204;p4"/>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sz="1200"/>
              <a:t>IO, immuno-oncology; (a/m)RCC, </a:t>
            </a:r>
            <a:r>
              <a:rPr lang="en-GB" sz="1200">
                <a:solidFill>
                  <a:schemeClr val="dk2"/>
                </a:solidFill>
              </a:rPr>
              <a:t>(advanced/metastatic</a:t>
            </a:r>
            <a:r>
              <a:rPr lang="en-GB" sz="1200"/>
              <a:t>) renal cell carcinoma; </a:t>
            </a:r>
            <a:r>
              <a:rPr lang="en-GB" sz="1200">
                <a:solidFill>
                  <a:schemeClr val="dk2"/>
                </a:solidFill>
              </a:rPr>
              <a:t>VEGFR-TKI, </a:t>
            </a:r>
            <a:r>
              <a:rPr lang="en-GB" sz="1200" b="0" i="0">
                <a:solidFill>
                  <a:schemeClr val="dk2"/>
                </a:solidFill>
              </a:rPr>
              <a:t>vascular endothelial growth factor receptor-tyrosine kinase inhibitor</a:t>
            </a:r>
            <a:endParaRPr/>
          </a:p>
        </p:txBody>
      </p:sp>
      <p:sp>
        <p:nvSpPr>
          <p:cNvPr id="205" name="Google Shape;205;p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2000"/>
              <a:buChar char="•"/>
            </a:pPr>
            <a:r>
              <a:rPr lang="en-GB" sz="2000" b="0" cap="none">
                <a:solidFill>
                  <a:schemeClr val="dk2"/>
                </a:solidFill>
                <a:latin typeface="Arial"/>
                <a:ea typeface="Arial"/>
                <a:cs typeface="Arial"/>
                <a:sym typeface="Arial"/>
              </a:rPr>
              <a:t>Help physicians translate the latest renal cell carcinoma data from ESMO 2023 into clinical practice</a:t>
            </a:r>
            <a:endParaRPr/>
          </a:p>
          <a:p>
            <a:pPr marL="357188" lvl="0" indent="-230188" algn="l" rtl="0">
              <a:spcBef>
                <a:spcPts val="1200"/>
              </a:spcBef>
              <a:spcAft>
                <a:spcPts val="0"/>
              </a:spcAft>
              <a:buClr>
                <a:schemeClr val="accent1"/>
              </a:buClr>
              <a:buSzPts val="2000"/>
              <a:buNone/>
            </a:pPr>
            <a:endParaRPr/>
          </a:p>
        </p:txBody>
      </p:sp>
      <p:sp>
        <p:nvSpPr>
          <p:cNvPr id="211" name="Google Shape;211;p5"/>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EDUCATIONAL OBJECTIVES</a:t>
            </a:r>
            <a:endParaRPr/>
          </a:p>
        </p:txBody>
      </p:sp>
      <p:sp>
        <p:nvSpPr>
          <p:cNvPr id="212" name="Google Shape;212;p5"/>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218" name="Google Shape;218;p6"/>
          <p:cNvSpPr txBox="1">
            <a:spLocks noGrp="1"/>
          </p:cNvSpPr>
          <p:nvPr>
            <p:ph type="title"/>
          </p:nvPr>
        </p:nvSpPr>
        <p:spPr>
          <a:xfrm>
            <a:off x="609600" y="274638"/>
            <a:ext cx="10972800" cy="4162474"/>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Clr>
                <a:schemeClr val="lt1"/>
              </a:buClr>
              <a:buSzPts val="1800"/>
              <a:buFont typeface="Arial"/>
              <a:buNone/>
            </a:pPr>
            <a:br>
              <a:rPr lang="en-GB" sz="1800"/>
            </a:br>
            <a:r>
              <a:rPr lang="en-GB"/>
              <a:t>LITESPARK PROGRAM</a:t>
            </a:r>
            <a:br>
              <a:rPr lang="en-GB"/>
            </a:br>
            <a:r>
              <a:rPr lang="en-GB"/>
              <a:t>STUDIES 003/005/013</a:t>
            </a:r>
            <a:br>
              <a:rPr lang="en-GB"/>
            </a:br>
            <a:r>
              <a:rPr lang="en-GB"/>
              <a:t>BELZUTIFAN</a:t>
            </a:r>
            <a:br>
              <a:rPr lang="en-GB"/>
            </a:br>
            <a:endParaRPr/>
          </a:p>
        </p:txBody>
      </p:sp>
      <p:sp>
        <p:nvSpPr>
          <p:cNvPr id="219" name="Google Shape;219;p6"/>
          <p:cNvSpPr txBox="1">
            <a:spLocks noGrp="1"/>
          </p:cNvSpPr>
          <p:nvPr>
            <p:ph type="subTitle" idx="1"/>
          </p:nvPr>
        </p:nvSpPr>
        <p:spPr>
          <a:xfrm>
            <a:off x="609600" y="4653136"/>
            <a:ext cx="10972800" cy="1655762"/>
          </a:xfrm>
          <a:prstGeom prst="rect">
            <a:avLst/>
          </a:prstGeom>
          <a:noFill/>
          <a:ln>
            <a:noFill/>
          </a:ln>
        </p:spPr>
        <p:txBody>
          <a:bodyPr spcFirstLastPara="1" wrap="square" lIns="0" tIns="0" rIns="0" bIns="0" anchor="t" anchorCtr="0">
            <a:normAutofit/>
          </a:bodyPr>
          <a:lstStyle/>
          <a:p>
            <a:pPr marL="0" lvl="0" indent="0" algn="ctr" rtl="0">
              <a:spcBef>
                <a:spcPts val="0"/>
              </a:spcBef>
              <a:spcAft>
                <a:spcPts val="0"/>
              </a:spcAft>
              <a:buSzPts val="2400"/>
              <a:buNone/>
            </a:pPr>
            <a:r>
              <a:rPr lang="en-GB" sz="2400" b="1"/>
              <a:t>003: Choueiri T, et al. ESMO 2023. Abstract #LBA87</a:t>
            </a:r>
            <a:endParaRPr/>
          </a:p>
          <a:p>
            <a:pPr marL="0" lvl="0" indent="0" algn="ctr" rtl="0">
              <a:spcBef>
                <a:spcPts val="1200"/>
              </a:spcBef>
              <a:spcAft>
                <a:spcPts val="0"/>
              </a:spcAft>
              <a:buSzPts val="2400"/>
              <a:buNone/>
            </a:pPr>
            <a:r>
              <a:rPr lang="en-GB" sz="2400" b="1"/>
              <a:t>005: Albiges L, et al. ESMO 2023. Abstract #LBA88 </a:t>
            </a:r>
            <a:endParaRPr/>
          </a:p>
          <a:p>
            <a:pPr marL="0" lvl="0" indent="0" algn="ctr" rtl="0">
              <a:spcBef>
                <a:spcPts val="1200"/>
              </a:spcBef>
              <a:spcAft>
                <a:spcPts val="0"/>
              </a:spcAft>
              <a:buSzPts val="2400"/>
              <a:buNone/>
            </a:pPr>
            <a:r>
              <a:rPr lang="en-GB" sz="2400" b="1"/>
              <a:t>013: Agarwal N, et al. ESMO 2023. Abstract #1881O</a:t>
            </a:r>
            <a:endParaRPr sz="2400" b="1"/>
          </a:p>
          <a:p>
            <a:pPr marL="0" lvl="0" indent="0" algn="ctr" rtl="0">
              <a:spcBef>
                <a:spcPts val="1200"/>
              </a:spcBef>
              <a:spcAft>
                <a:spcPts val="0"/>
              </a:spcAft>
              <a:buSzPts val="1800"/>
              <a:buNone/>
            </a:pPr>
            <a:endParaRPr sz="18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2000"/>
              <a:buChar char="•"/>
            </a:pPr>
            <a:r>
              <a:rPr lang="en-GB"/>
              <a:t>Belzutifan is a first-in-class oral hypoxia-inducible factor-2 alpha (HIF-2α) </a:t>
            </a:r>
            <a:r>
              <a:rPr lang="en-GB">
                <a:solidFill>
                  <a:schemeClr val="dk2"/>
                </a:solidFill>
              </a:rPr>
              <a:t>inhibitor</a:t>
            </a:r>
            <a:r>
              <a:rPr lang="en-GB" baseline="30000">
                <a:solidFill>
                  <a:schemeClr val="dk2"/>
                </a:solidFill>
              </a:rPr>
              <a:t>1-3</a:t>
            </a:r>
            <a:endParaRPr/>
          </a:p>
          <a:p>
            <a:pPr marL="357188" lvl="0" indent="-357188" algn="l" rtl="0">
              <a:spcBef>
                <a:spcPts val="1200"/>
              </a:spcBef>
              <a:spcAft>
                <a:spcPts val="0"/>
              </a:spcAft>
              <a:buClr>
                <a:schemeClr val="accent1"/>
              </a:buClr>
              <a:buSzPts val="2000"/>
              <a:buChar char="•"/>
            </a:pPr>
            <a:r>
              <a:rPr lang="en-GB">
                <a:solidFill>
                  <a:schemeClr val="dk2"/>
                </a:solidFill>
              </a:rPr>
              <a:t>Belzutifan is approved in the US for patients with VHL disease-associated RCC and CNS hemangioblastomas, and pNETs</a:t>
            </a:r>
            <a:r>
              <a:rPr lang="en-GB" baseline="30000">
                <a:solidFill>
                  <a:schemeClr val="dk2"/>
                </a:solidFill>
              </a:rPr>
              <a:t>4</a:t>
            </a:r>
            <a:r>
              <a:rPr lang="en-GB">
                <a:solidFill>
                  <a:schemeClr val="dk2"/>
                </a:solidFill>
              </a:rPr>
              <a:t> – and has anti‑tumour activity in previously treated ccRCC</a:t>
            </a:r>
            <a:r>
              <a:rPr lang="en-GB" baseline="30000">
                <a:solidFill>
                  <a:schemeClr val="dk2"/>
                </a:solidFill>
              </a:rPr>
              <a:t>2</a:t>
            </a:r>
            <a:r>
              <a:rPr lang="en-GB">
                <a:solidFill>
                  <a:schemeClr val="dk2"/>
                </a:solidFill>
              </a:rPr>
              <a:t> </a:t>
            </a:r>
            <a:endParaRPr/>
          </a:p>
          <a:p>
            <a:pPr marL="357188" lvl="0" indent="-357188" algn="l" rtl="0">
              <a:spcBef>
                <a:spcPts val="1200"/>
              </a:spcBef>
              <a:spcAft>
                <a:spcPts val="0"/>
              </a:spcAft>
              <a:buClr>
                <a:schemeClr val="accent1"/>
              </a:buClr>
              <a:buSzPts val="2000"/>
              <a:buChar char="•"/>
            </a:pPr>
            <a:r>
              <a:rPr lang="en-GB">
                <a:solidFill>
                  <a:schemeClr val="dk2"/>
                </a:solidFill>
              </a:rPr>
              <a:t>Three studies from the belzutifan LITESPARK program were presented at ESMO 2023:</a:t>
            </a:r>
            <a:endParaRPr/>
          </a:p>
          <a:p>
            <a:pPr marL="714375" lvl="1" indent="-257175" algn="l" rtl="0">
              <a:spcBef>
                <a:spcPts val="400"/>
              </a:spcBef>
              <a:spcAft>
                <a:spcPts val="0"/>
              </a:spcAft>
              <a:buSzPts val="1800"/>
              <a:buChar char="–"/>
            </a:pPr>
            <a:r>
              <a:rPr lang="en-GB" b="1">
                <a:solidFill>
                  <a:schemeClr val="accent1"/>
                </a:solidFill>
              </a:rPr>
              <a:t>LITESPARK-003</a:t>
            </a:r>
            <a:r>
              <a:rPr lang="en-GB"/>
              <a:t> –  phase 2 study of belzutifan in combination with cabozantinib </a:t>
            </a:r>
            <a:br>
              <a:rPr lang="en-GB"/>
            </a:br>
            <a:r>
              <a:rPr lang="en-GB"/>
              <a:t>for advanced ccRCC</a:t>
            </a:r>
            <a:r>
              <a:rPr lang="en-GB" baseline="30000"/>
              <a:t>5</a:t>
            </a:r>
            <a:endParaRPr/>
          </a:p>
          <a:p>
            <a:pPr marL="714375" lvl="1" indent="-257175" algn="l" rtl="0">
              <a:spcBef>
                <a:spcPts val="400"/>
              </a:spcBef>
              <a:spcAft>
                <a:spcPts val="0"/>
              </a:spcAft>
              <a:buSzPts val="1800"/>
              <a:buChar char="–"/>
            </a:pPr>
            <a:r>
              <a:rPr lang="en-GB" b="1">
                <a:solidFill>
                  <a:schemeClr val="accent1"/>
                </a:solidFill>
              </a:rPr>
              <a:t>LITESPARK-005</a:t>
            </a:r>
            <a:r>
              <a:rPr lang="en-GB"/>
              <a:t> – randomised, open-label, phase 3 study comparing belzutifan vs </a:t>
            </a:r>
            <a:r>
              <a:rPr lang="en-GB">
                <a:solidFill>
                  <a:schemeClr val="dk2"/>
                </a:solidFill>
              </a:rPr>
              <a:t>everolimus in previously treated </a:t>
            </a:r>
            <a:r>
              <a:rPr lang="en-GB"/>
              <a:t>advanced ccRCC</a:t>
            </a:r>
            <a:r>
              <a:rPr lang="en-GB" baseline="30000"/>
              <a:t>6</a:t>
            </a:r>
            <a:endParaRPr/>
          </a:p>
          <a:p>
            <a:pPr marL="714375" lvl="1" indent="-257175" algn="l" rtl="0">
              <a:spcBef>
                <a:spcPts val="400"/>
              </a:spcBef>
              <a:spcAft>
                <a:spcPts val="0"/>
              </a:spcAft>
              <a:buSzPts val="1800"/>
              <a:buChar char="–"/>
            </a:pPr>
            <a:r>
              <a:rPr lang="en-GB" b="1">
                <a:solidFill>
                  <a:schemeClr val="accent1"/>
                </a:solidFill>
              </a:rPr>
              <a:t>LITESPARK-013</a:t>
            </a:r>
            <a:r>
              <a:rPr lang="en-GB"/>
              <a:t> – phase 2 study investigating the safety and efficacy of two doses of </a:t>
            </a:r>
            <a:br>
              <a:rPr lang="en-GB"/>
            </a:br>
            <a:r>
              <a:rPr lang="en-GB"/>
              <a:t>belzutifan in patients with advanced RCC</a:t>
            </a:r>
            <a:r>
              <a:rPr lang="en-GB" baseline="30000"/>
              <a:t>7</a:t>
            </a:r>
            <a:endParaRPr/>
          </a:p>
          <a:p>
            <a:pPr marL="357188" lvl="0" indent="-230188" algn="l" rtl="0">
              <a:spcBef>
                <a:spcPts val="1200"/>
              </a:spcBef>
              <a:spcAft>
                <a:spcPts val="0"/>
              </a:spcAft>
              <a:buClr>
                <a:schemeClr val="accent1"/>
              </a:buClr>
              <a:buSzPts val="2000"/>
              <a:buNone/>
            </a:pPr>
            <a:endParaRPr/>
          </a:p>
        </p:txBody>
      </p:sp>
      <p:sp>
        <p:nvSpPr>
          <p:cNvPr id="225" name="Google Shape;225;p7"/>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LITESPARK: BACKGROUND</a:t>
            </a:r>
            <a:endParaRPr/>
          </a:p>
        </p:txBody>
      </p:sp>
      <p:sp>
        <p:nvSpPr>
          <p:cNvPr id="226" name="Google Shape;226;p7"/>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200"/>
              <a:buNone/>
            </a:pPr>
            <a:r>
              <a:rPr lang="en-GB">
                <a:solidFill>
                  <a:schemeClr val="dk2"/>
                </a:solidFill>
              </a:rPr>
              <a:t>(cc)RCC, (clear cell) renal cell carcinoma; CNS, central nervous system; pNET, pancreatic neuroendocrine tumour; US, United States; VHL, Von Hippel-Lindau</a:t>
            </a:r>
            <a:endParaRPr/>
          </a:p>
          <a:p>
            <a:pPr marL="0" lvl="0" indent="0" algn="l" rtl="0">
              <a:spcBef>
                <a:spcPts val="300"/>
              </a:spcBef>
              <a:spcAft>
                <a:spcPts val="0"/>
              </a:spcAft>
              <a:buSzPts val="1200"/>
              <a:buNone/>
            </a:pPr>
            <a:r>
              <a:rPr lang="en-GB">
                <a:solidFill>
                  <a:schemeClr val="dk2"/>
                </a:solidFill>
              </a:rPr>
              <a:t>1. </a:t>
            </a:r>
            <a:r>
              <a:rPr lang="en-GB" u="sng">
                <a:solidFill>
                  <a:schemeClr val="dk2"/>
                </a:solidFill>
                <a:hlinkClick r:id="rId3">
                  <a:extLst>
                    <a:ext uri="{A12FA001-AC4F-418D-AE19-62706E023703}">
                      <ahyp:hlinkClr xmlns:ahyp="http://schemas.microsoft.com/office/drawing/2018/hyperlinkcolor" val="tx"/>
                    </a:ext>
                  </a:extLst>
                </a:hlinkClick>
              </a:rPr>
              <a:t>Welireg (belzutifan) [Prescribing Information]. Rahway, New Jersey, USA. Merck Sharp &amp; Dohme LLC</a:t>
            </a:r>
            <a:r>
              <a:rPr lang="en-GB">
                <a:solidFill>
                  <a:schemeClr val="dk2"/>
                </a:solidFill>
              </a:rPr>
              <a:t>; 2. Choueiri T, et al. Nat Med. 2021;27: 802-805; 3. Choueiri T, et al. Lancet Oncol. 2023; 24: 553-562; 4. Fallah J, et al. Clin Cancer Res. 2022;28:4843-4848; 5. Choueiri T, et al. </a:t>
            </a:r>
            <a:r>
              <a:rPr lang="en-GB" b="0">
                <a:solidFill>
                  <a:schemeClr val="dk2"/>
                </a:solidFill>
              </a:rPr>
              <a:t>Annals of Oncology 2023</a:t>
            </a:r>
            <a:r>
              <a:rPr lang="en-GB" b="0" i="1">
                <a:solidFill>
                  <a:schemeClr val="dk2"/>
                </a:solidFill>
              </a:rPr>
              <a:t>; </a:t>
            </a:r>
            <a:r>
              <a:rPr lang="en-GB" b="0" i="0">
                <a:solidFill>
                  <a:schemeClr val="dk2"/>
                </a:solidFill>
              </a:rPr>
              <a:t>Vol. 34: Supplement S1328–S1329</a:t>
            </a:r>
            <a:r>
              <a:rPr lang="en-GB">
                <a:solidFill>
                  <a:schemeClr val="dk2"/>
                </a:solidFill>
              </a:rPr>
              <a:t>; 6. Albiges L, et al. </a:t>
            </a:r>
            <a:r>
              <a:rPr lang="en-GB" b="0">
                <a:solidFill>
                  <a:schemeClr val="dk2"/>
                </a:solidFill>
              </a:rPr>
              <a:t>Annals of Oncology 2023; Vol</a:t>
            </a:r>
            <a:r>
              <a:rPr lang="en-GB" b="0" i="0">
                <a:solidFill>
                  <a:schemeClr val="dk2"/>
                </a:solidFill>
              </a:rPr>
              <a:t>. 34: Supplement S1329–S1330</a:t>
            </a:r>
            <a:r>
              <a:rPr lang="en-GB">
                <a:solidFill>
                  <a:schemeClr val="dk2"/>
                </a:solidFill>
              </a:rPr>
              <a:t>; 7. Agarwal N, et al. </a:t>
            </a:r>
            <a:r>
              <a:rPr lang="en-GB" b="0">
                <a:solidFill>
                  <a:schemeClr val="dk2"/>
                </a:solidFill>
              </a:rPr>
              <a:t>Annals of Oncology 2023</a:t>
            </a:r>
            <a:r>
              <a:rPr lang="en-GB" b="0" i="1">
                <a:solidFill>
                  <a:schemeClr val="dk2"/>
                </a:solidFill>
              </a:rPr>
              <a:t>; </a:t>
            </a:r>
            <a:r>
              <a:rPr lang="en-GB" b="0" i="0">
                <a:solidFill>
                  <a:schemeClr val="dk2"/>
                </a:solidFill>
              </a:rPr>
              <a:t>Vol. 34: Supplement S1011</a:t>
            </a:r>
            <a:endParaRPr u="sng">
              <a:solidFill>
                <a:schemeClr val="dk2"/>
              </a:solidFill>
              <a:hlinkClick r:id="rId3">
                <a:extLst>
                  <a:ext uri="{A12FA001-AC4F-418D-AE19-62706E023703}">
                    <ahyp:hlinkClr xmlns:ahyp="http://schemas.microsoft.com/office/drawing/2018/hyperlinkcolor" val="tx"/>
                  </a:ext>
                </a:extLst>
              </a:hlinkClick>
            </a:endParaRPr>
          </a:p>
        </p:txBody>
      </p:sp>
      <p:sp>
        <p:nvSpPr>
          <p:cNvPr id="227" name="Google Shape;227;p7"/>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8"/>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D8298"/>
              </a:buClr>
              <a:buSzPts val="2800"/>
              <a:buFont typeface="Arial"/>
              <a:buNone/>
            </a:pPr>
            <a:r>
              <a:rPr lang="en-GB"/>
              <a:t>LITESPARK STUDY DESIGNS</a:t>
            </a:r>
            <a:endParaRPr/>
          </a:p>
        </p:txBody>
      </p:sp>
      <p:sp>
        <p:nvSpPr>
          <p:cNvPr id="233" name="Google Shape;233;p8"/>
          <p:cNvSpPr txBox="1">
            <a:spLocks noGrp="1"/>
          </p:cNvSpPr>
          <p:nvPr>
            <p:ph type="body" idx="2"/>
          </p:nvPr>
        </p:nvSpPr>
        <p:spPr>
          <a:xfrm>
            <a:off x="6578643" y="4577467"/>
            <a:ext cx="5472607" cy="2058234"/>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000"/>
              <a:buNone/>
            </a:pPr>
            <a:r>
              <a:rPr lang="en-GB" sz="1000" b="0" i="0">
                <a:solidFill>
                  <a:schemeClr val="dk2"/>
                </a:solidFill>
              </a:rPr>
              <a:t>BICR, blinded independent central review; (cc)RCC, (clear cell) renal cell carcinoma; DoR, duration of response; ECOG PS, Eastern Cooperative Oncology Group performance status; EORTC QLC-C30, </a:t>
            </a:r>
            <a:r>
              <a:rPr lang="en-GB" sz="1000">
                <a:solidFill>
                  <a:schemeClr val="dk2"/>
                </a:solidFill>
              </a:rPr>
              <a:t>European Organisation for Research and Treatment of Cancer Core Quality of Life Questionnaire; FKSI‑DRS</a:t>
            </a:r>
            <a:r>
              <a:rPr lang="en-GB" sz="1000" b="0" i="0">
                <a:solidFill>
                  <a:schemeClr val="dk2"/>
                </a:solidFill>
              </a:rPr>
              <a:t>, </a:t>
            </a:r>
            <a:r>
              <a:rPr lang="en-GB" sz="1000">
                <a:solidFill>
                  <a:schemeClr val="dk2"/>
                </a:solidFill>
              </a:rPr>
              <a:t>Functional Assessment of Cancer Therapy Kidney Cancer Symptom Index - Disease Related Symptoms; GHS, global health status; IMDC, International Metastatic RCC Database Consortium; mAb, monoclonal antibody; ORR, overall </a:t>
            </a:r>
            <a:r>
              <a:rPr lang="en-GB" sz="1000" b="0" i="0">
                <a:solidFill>
                  <a:schemeClr val="dk2"/>
                </a:solidFill>
              </a:rPr>
              <a:t>response rate; OS, overall survival; PD‑1, programmed cell death protein 1; PD‑1/L1, programmed death-ligand 1; PFS, progression-free survival; PO, orally; Q8/12W, every 8/12 weeks; QD, every day; QoL, quality of life; R, randomisation; RECIST, </a:t>
            </a:r>
            <a:r>
              <a:rPr lang="en-GB" sz="1000">
                <a:solidFill>
                  <a:schemeClr val="dk2"/>
                </a:solidFill>
              </a:rPr>
              <a:t>Response Evaluation Criteria in Solid Tumours; </a:t>
            </a:r>
            <a:r>
              <a:rPr lang="en-GB" sz="1000" b="0" i="0">
                <a:solidFill>
                  <a:schemeClr val="dk2"/>
                </a:solidFill>
              </a:rPr>
              <a:t>TKI, tyrosine kinase inhibitor; TTR, time to response; </a:t>
            </a:r>
            <a:r>
              <a:rPr lang="en-GB" sz="1000">
                <a:solidFill>
                  <a:schemeClr val="dk2"/>
                </a:solidFill>
              </a:rPr>
              <a:t>VEGF(R), </a:t>
            </a:r>
            <a:r>
              <a:rPr lang="en-GB" sz="1000" b="0" i="0">
                <a:solidFill>
                  <a:schemeClr val="dk2"/>
                </a:solidFill>
              </a:rPr>
              <a:t>vascular endothelial growth factor (receptor)</a:t>
            </a:r>
            <a:endParaRPr sz="1000">
              <a:solidFill>
                <a:schemeClr val="dk2"/>
              </a:solidFill>
            </a:endParaRPr>
          </a:p>
          <a:p>
            <a:pPr marL="0" lvl="0" indent="0" algn="l" rtl="0">
              <a:spcBef>
                <a:spcPts val="300"/>
              </a:spcBef>
              <a:spcAft>
                <a:spcPts val="0"/>
              </a:spcAft>
              <a:buSzPts val="1000"/>
              <a:buNone/>
            </a:pPr>
            <a:r>
              <a:rPr lang="en-GB" sz="1000">
                <a:solidFill>
                  <a:schemeClr val="dk2"/>
                </a:solidFill>
              </a:rPr>
              <a:t>1. Choueiri T, et al. ESMO 2023. Abstract #LBA87 (oral presentation); </a:t>
            </a:r>
            <a:br>
              <a:rPr lang="en-GB" sz="1000">
                <a:solidFill>
                  <a:schemeClr val="dk2"/>
                </a:solidFill>
              </a:rPr>
            </a:br>
            <a:r>
              <a:rPr lang="en-GB" sz="1000">
                <a:solidFill>
                  <a:schemeClr val="dk2"/>
                </a:solidFill>
              </a:rPr>
              <a:t>2. Agarwal N, et al. ESMO 2023, #1881O (oral presentation); </a:t>
            </a:r>
            <a:br>
              <a:rPr lang="en-GB" sz="1000">
                <a:solidFill>
                  <a:schemeClr val="dk2"/>
                </a:solidFill>
              </a:rPr>
            </a:br>
            <a:r>
              <a:rPr lang="en-GB" sz="1000">
                <a:solidFill>
                  <a:schemeClr val="dk2"/>
                </a:solidFill>
              </a:rPr>
              <a:t>3. Albiges L, et al. ESMO 2023. Abstract #LBA88 (oral presentation)</a:t>
            </a:r>
            <a:endParaRPr sz="1000">
              <a:solidFill>
                <a:schemeClr val="dk2"/>
              </a:solidFill>
            </a:endParaRPr>
          </a:p>
        </p:txBody>
      </p:sp>
      <p:sp>
        <p:nvSpPr>
          <p:cNvPr id="234" name="Google Shape;234;p8"/>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235" name="Google Shape;235;p8"/>
          <p:cNvSpPr/>
          <p:nvPr/>
        </p:nvSpPr>
        <p:spPr>
          <a:xfrm>
            <a:off x="4639716" y="1672907"/>
            <a:ext cx="1848532" cy="1664051"/>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00" b="1">
                <a:solidFill>
                  <a:schemeClr val="dk1"/>
                </a:solidFill>
                <a:latin typeface="Arial"/>
                <a:ea typeface="Arial"/>
                <a:cs typeface="Arial"/>
                <a:sym typeface="Arial"/>
              </a:rPr>
              <a:t>Tumour assessments:</a:t>
            </a:r>
            <a:endParaRPr sz="900">
              <a:solidFill>
                <a:schemeClr val="dk1"/>
              </a:solidFill>
              <a:latin typeface="Arial"/>
              <a:ea typeface="Arial"/>
              <a:cs typeface="Arial"/>
              <a:sym typeface="Arial"/>
            </a:endParaRPr>
          </a:p>
          <a:p>
            <a:pPr marL="138113" marR="0" lvl="0" indent="-138113" algn="l" rtl="0">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Week 9, then Q8W for </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12 months and Q12W </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thereafter</a:t>
            </a:r>
            <a:endParaRPr/>
          </a:p>
          <a:p>
            <a:pPr marL="0" marR="0" lvl="0" indent="0" algn="l" rtl="0">
              <a:spcBef>
                <a:spcPts val="600"/>
              </a:spcBef>
              <a:spcAft>
                <a:spcPts val="0"/>
              </a:spcAft>
              <a:buNone/>
            </a:pPr>
            <a:r>
              <a:rPr lang="en-GB" sz="900" b="1">
                <a:solidFill>
                  <a:schemeClr val="dk1"/>
                </a:solidFill>
                <a:latin typeface="Arial"/>
                <a:ea typeface="Arial"/>
                <a:cs typeface="Arial"/>
                <a:sym typeface="Arial"/>
              </a:rPr>
              <a:t>Endpoints</a:t>
            </a:r>
            <a:endParaRPr/>
          </a:p>
          <a:p>
            <a:pPr marL="138113" marR="0" lvl="0" indent="-138113" algn="l" rtl="0">
              <a:spcBef>
                <a:spcPts val="300"/>
              </a:spcBef>
              <a:spcAft>
                <a:spcPts val="0"/>
              </a:spcAft>
              <a:buClr>
                <a:schemeClr val="accent1"/>
              </a:buClr>
              <a:buSzPts val="1100"/>
              <a:buFont typeface="Arial"/>
              <a:buChar char="•"/>
            </a:pPr>
            <a:r>
              <a:rPr lang="en-GB" sz="900" u="sng">
                <a:solidFill>
                  <a:schemeClr val="dk1"/>
                </a:solidFill>
                <a:latin typeface="Arial"/>
                <a:ea typeface="Arial"/>
                <a:cs typeface="Arial"/>
                <a:sym typeface="Arial"/>
              </a:rPr>
              <a:t>Primary:</a:t>
            </a:r>
            <a:r>
              <a:rPr lang="en-GB" sz="900">
                <a:solidFill>
                  <a:schemeClr val="dk1"/>
                </a:solidFill>
                <a:latin typeface="Arial"/>
                <a:ea typeface="Arial"/>
                <a:cs typeface="Arial"/>
                <a:sym typeface="Arial"/>
              </a:rPr>
              <a:t> ORR per RECIST </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v1.1 by investigator</a:t>
            </a:r>
            <a:endParaRPr/>
          </a:p>
          <a:p>
            <a:pPr marL="138113" marR="0" lvl="0" indent="-138113" algn="l" rtl="0">
              <a:spcBef>
                <a:spcPts val="300"/>
              </a:spcBef>
              <a:spcAft>
                <a:spcPts val="300"/>
              </a:spcAft>
              <a:buClr>
                <a:schemeClr val="accent1"/>
              </a:buClr>
              <a:buSzPts val="1100"/>
              <a:buFont typeface="Arial"/>
              <a:buChar char="•"/>
            </a:pPr>
            <a:r>
              <a:rPr lang="en-GB" sz="900">
                <a:solidFill>
                  <a:schemeClr val="dk1"/>
                </a:solidFill>
                <a:latin typeface="Arial"/>
                <a:ea typeface="Arial"/>
                <a:cs typeface="Arial"/>
                <a:sym typeface="Arial"/>
              </a:rPr>
              <a:t>Secondary: PFS, DoR, and </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TTR per RECIST v1.1 by investigator, OS, safety/tolerability</a:t>
            </a:r>
            <a:endParaRPr/>
          </a:p>
        </p:txBody>
      </p:sp>
      <p:cxnSp>
        <p:nvCxnSpPr>
          <p:cNvPr id="236" name="Google Shape;236;p8"/>
          <p:cNvCxnSpPr/>
          <p:nvPr/>
        </p:nvCxnSpPr>
        <p:spPr>
          <a:xfrm>
            <a:off x="2246824" y="1872104"/>
            <a:ext cx="202678" cy="0"/>
          </a:xfrm>
          <a:prstGeom prst="straightConnector1">
            <a:avLst/>
          </a:prstGeom>
          <a:noFill/>
          <a:ln w="15875" cap="flat" cmpd="sng">
            <a:solidFill>
              <a:schemeClr val="dk1"/>
            </a:solidFill>
            <a:prstDash val="solid"/>
            <a:round/>
            <a:headEnd type="none" w="sm" len="sm"/>
            <a:tailEnd type="triangle" w="med" len="med"/>
          </a:ln>
        </p:spPr>
      </p:cxnSp>
      <p:sp>
        <p:nvSpPr>
          <p:cNvPr id="237" name="Google Shape;237;p8"/>
          <p:cNvSpPr txBox="1"/>
          <p:nvPr/>
        </p:nvSpPr>
        <p:spPr>
          <a:xfrm>
            <a:off x="609600" y="932016"/>
            <a:ext cx="5109219"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400" b="1" u="sng">
                <a:solidFill>
                  <a:srgbClr val="505050"/>
                </a:solidFill>
                <a:latin typeface="Arial"/>
                <a:ea typeface="Arial"/>
                <a:cs typeface="Arial"/>
                <a:sym typeface="Arial"/>
              </a:rPr>
              <a:t>Study Design of LITESPARK-003 (NCT03634540) (Phase 2)</a:t>
            </a:r>
            <a:r>
              <a:rPr lang="en-GB" sz="1400" b="1" u="sng" baseline="30000">
                <a:solidFill>
                  <a:srgbClr val="505050"/>
                </a:solidFill>
                <a:latin typeface="Arial"/>
                <a:ea typeface="Arial"/>
                <a:cs typeface="Arial"/>
                <a:sym typeface="Arial"/>
              </a:rPr>
              <a:t>1</a:t>
            </a:r>
            <a:endParaRPr/>
          </a:p>
        </p:txBody>
      </p:sp>
      <p:cxnSp>
        <p:nvCxnSpPr>
          <p:cNvPr id="238" name="Google Shape;238;p8"/>
          <p:cNvCxnSpPr/>
          <p:nvPr/>
        </p:nvCxnSpPr>
        <p:spPr>
          <a:xfrm>
            <a:off x="2246824" y="3118687"/>
            <a:ext cx="202678" cy="0"/>
          </a:xfrm>
          <a:prstGeom prst="straightConnector1">
            <a:avLst/>
          </a:prstGeom>
          <a:noFill/>
          <a:ln w="15875" cap="flat" cmpd="sng">
            <a:solidFill>
              <a:schemeClr val="dk1"/>
            </a:solidFill>
            <a:prstDash val="solid"/>
            <a:round/>
            <a:headEnd type="none" w="sm" len="sm"/>
            <a:tailEnd type="triangle" w="med" len="med"/>
          </a:ln>
        </p:spPr>
      </p:cxnSp>
      <p:cxnSp>
        <p:nvCxnSpPr>
          <p:cNvPr id="239" name="Google Shape;239;p8"/>
          <p:cNvCxnSpPr/>
          <p:nvPr/>
        </p:nvCxnSpPr>
        <p:spPr>
          <a:xfrm>
            <a:off x="1820870" y="2482883"/>
            <a:ext cx="425954" cy="0"/>
          </a:xfrm>
          <a:prstGeom prst="straightConnector1">
            <a:avLst/>
          </a:prstGeom>
          <a:noFill/>
          <a:ln w="15875" cap="flat" cmpd="sng">
            <a:solidFill>
              <a:schemeClr val="dk1"/>
            </a:solidFill>
            <a:prstDash val="solid"/>
            <a:round/>
            <a:headEnd type="none" w="sm" len="sm"/>
            <a:tailEnd type="none" w="sm" len="sm"/>
          </a:ln>
        </p:spPr>
      </p:cxnSp>
      <p:sp>
        <p:nvSpPr>
          <p:cNvPr id="240" name="Google Shape;240;p8"/>
          <p:cNvSpPr/>
          <p:nvPr/>
        </p:nvSpPr>
        <p:spPr>
          <a:xfrm>
            <a:off x="609600" y="1753462"/>
            <a:ext cx="1434081" cy="1479967"/>
          </a:xfrm>
          <a:prstGeom prst="roundRect">
            <a:avLst>
              <a:gd name="adj" fmla="val 6645"/>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108000" rIns="72000" bIns="72000" anchor="ctr" anchorCtr="0">
            <a:noAutofit/>
          </a:bodyPr>
          <a:lstStyle/>
          <a:p>
            <a:pPr marL="0" marR="0" lvl="0" indent="0" algn="l" rtl="0">
              <a:lnSpc>
                <a:spcPct val="90000"/>
              </a:lnSpc>
              <a:spcBef>
                <a:spcPts val="0"/>
              </a:spcBef>
              <a:spcAft>
                <a:spcPts val="0"/>
              </a:spcAft>
              <a:buNone/>
            </a:pPr>
            <a:r>
              <a:rPr lang="en-GB" sz="900" b="1">
                <a:solidFill>
                  <a:schemeClr val="accent1"/>
                </a:solidFill>
                <a:latin typeface="Arial"/>
                <a:ea typeface="Arial"/>
                <a:cs typeface="Arial"/>
                <a:sym typeface="Arial"/>
              </a:rPr>
              <a:t>Key eligibility criteria:</a:t>
            </a:r>
            <a:endParaRPr sz="900">
              <a:solidFill>
                <a:schemeClr val="dk1"/>
              </a:solidFill>
              <a:latin typeface="Arial"/>
              <a:ea typeface="Arial"/>
              <a:cs typeface="Arial"/>
              <a:sym typeface="Arial"/>
            </a:endParaRPr>
          </a:p>
          <a:p>
            <a:pPr marL="138113" marR="0" lvl="0" indent="-138113" algn="l" rtl="0">
              <a:lnSpc>
                <a:spcPct val="90000"/>
              </a:lnSpc>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Have locally advanced or metastatic ccRCC</a:t>
            </a:r>
            <a:endParaRPr/>
          </a:p>
          <a:p>
            <a:pPr marL="138113" marR="0" lvl="0" indent="-138113" algn="l" rtl="0">
              <a:lnSpc>
                <a:spcPct val="90000"/>
              </a:lnSpc>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Is either treatment naïve or has received prior immunotherapy and ≤2 regimens for metastatic RCC</a:t>
            </a:r>
            <a:endParaRPr/>
          </a:p>
          <a:p>
            <a:pPr marL="138113" marR="0" lvl="0" indent="-138113" algn="l" rtl="0">
              <a:lnSpc>
                <a:spcPct val="90000"/>
              </a:lnSpc>
              <a:spcBef>
                <a:spcPts val="300"/>
              </a:spcBef>
              <a:spcAft>
                <a:spcPts val="300"/>
              </a:spcAft>
              <a:buClr>
                <a:schemeClr val="accent1"/>
              </a:buClr>
              <a:buSzPts val="1100"/>
              <a:buFont typeface="Arial"/>
              <a:buChar char="•"/>
            </a:pPr>
            <a:r>
              <a:rPr lang="en-GB" sz="900">
                <a:solidFill>
                  <a:schemeClr val="dk1"/>
                </a:solidFill>
                <a:latin typeface="Arial"/>
                <a:ea typeface="Arial"/>
                <a:cs typeface="Arial"/>
                <a:sym typeface="Arial"/>
              </a:rPr>
              <a:t>ECOG PS 0 or 1</a:t>
            </a:r>
            <a:endParaRPr/>
          </a:p>
        </p:txBody>
      </p:sp>
      <p:cxnSp>
        <p:nvCxnSpPr>
          <p:cNvPr id="241" name="Google Shape;241;p8"/>
          <p:cNvCxnSpPr/>
          <p:nvPr/>
        </p:nvCxnSpPr>
        <p:spPr>
          <a:xfrm rot="10800000">
            <a:off x="2246824" y="1863919"/>
            <a:ext cx="0" cy="1263600"/>
          </a:xfrm>
          <a:prstGeom prst="straightConnector1">
            <a:avLst/>
          </a:prstGeom>
          <a:noFill/>
          <a:ln w="15875" cap="flat" cmpd="sng">
            <a:solidFill>
              <a:schemeClr val="dk1"/>
            </a:solidFill>
            <a:prstDash val="solid"/>
            <a:round/>
            <a:headEnd type="none" w="sm" len="sm"/>
            <a:tailEnd type="none" w="sm" len="sm"/>
          </a:ln>
        </p:spPr>
      </p:cxnSp>
      <p:cxnSp>
        <p:nvCxnSpPr>
          <p:cNvPr id="242" name="Google Shape;242;p8"/>
          <p:cNvCxnSpPr/>
          <p:nvPr/>
        </p:nvCxnSpPr>
        <p:spPr>
          <a:xfrm>
            <a:off x="4323481" y="1872104"/>
            <a:ext cx="202678" cy="0"/>
          </a:xfrm>
          <a:prstGeom prst="straightConnector1">
            <a:avLst/>
          </a:prstGeom>
          <a:noFill/>
          <a:ln w="15875" cap="flat" cmpd="sng">
            <a:solidFill>
              <a:schemeClr val="dk1"/>
            </a:solidFill>
            <a:prstDash val="solid"/>
            <a:round/>
            <a:headEnd type="none" w="sm" len="sm"/>
            <a:tailEnd type="none" w="sm" len="sm"/>
          </a:ln>
        </p:spPr>
      </p:cxnSp>
      <p:cxnSp>
        <p:nvCxnSpPr>
          <p:cNvPr id="243" name="Google Shape;243;p8"/>
          <p:cNvCxnSpPr/>
          <p:nvPr/>
        </p:nvCxnSpPr>
        <p:spPr>
          <a:xfrm>
            <a:off x="4323481" y="3118687"/>
            <a:ext cx="202678" cy="0"/>
          </a:xfrm>
          <a:prstGeom prst="straightConnector1">
            <a:avLst/>
          </a:prstGeom>
          <a:noFill/>
          <a:ln w="15875" cap="flat" cmpd="sng">
            <a:solidFill>
              <a:schemeClr val="dk1"/>
            </a:solidFill>
            <a:prstDash val="solid"/>
            <a:round/>
            <a:headEnd type="none" w="sm" len="sm"/>
            <a:tailEnd type="none" w="sm" len="sm"/>
          </a:ln>
        </p:spPr>
      </p:cxnSp>
      <p:cxnSp>
        <p:nvCxnSpPr>
          <p:cNvPr id="244" name="Google Shape;244;p8"/>
          <p:cNvCxnSpPr/>
          <p:nvPr/>
        </p:nvCxnSpPr>
        <p:spPr>
          <a:xfrm rot="10800000">
            <a:off x="4526159" y="1863919"/>
            <a:ext cx="0" cy="1263600"/>
          </a:xfrm>
          <a:prstGeom prst="straightConnector1">
            <a:avLst/>
          </a:prstGeom>
          <a:noFill/>
          <a:ln w="15875" cap="flat" cmpd="sng">
            <a:solidFill>
              <a:schemeClr val="dk1"/>
            </a:solidFill>
            <a:prstDash val="solid"/>
            <a:round/>
            <a:headEnd type="none" w="sm" len="sm"/>
            <a:tailEnd type="none" w="sm" len="sm"/>
          </a:ln>
        </p:spPr>
      </p:cxnSp>
      <p:sp>
        <p:nvSpPr>
          <p:cNvPr id="245" name="Google Shape;245;p8"/>
          <p:cNvSpPr/>
          <p:nvPr/>
        </p:nvSpPr>
        <p:spPr>
          <a:xfrm>
            <a:off x="2443956" y="1340768"/>
            <a:ext cx="1944000" cy="1062672"/>
          </a:xfrm>
          <a:prstGeom prst="roundRect">
            <a:avLst>
              <a:gd name="adj" fmla="val 10743"/>
            </a:avLst>
          </a:prstGeom>
          <a:solidFill>
            <a:schemeClr val="accent1"/>
          </a:solidFill>
          <a:ln>
            <a:noFill/>
          </a:ln>
        </p:spPr>
        <p:txBody>
          <a:bodyPr spcFirstLastPara="1" wrap="square" lIns="72000" tIns="72000" rIns="72000" bIns="36000" anchor="ctr" anchorCtr="0">
            <a:noAutofit/>
          </a:bodyPr>
          <a:lstStyle/>
          <a:p>
            <a:pPr marL="0" marR="0" lvl="0" indent="0" algn="ctr" rtl="0">
              <a:spcBef>
                <a:spcPts val="0"/>
              </a:spcBef>
              <a:spcAft>
                <a:spcPts val="0"/>
              </a:spcAft>
              <a:buNone/>
            </a:pPr>
            <a:r>
              <a:rPr lang="en-GB" sz="900" b="1" u="sng">
                <a:solidFill>
                  <a:schemeClr val="lt1"/>
                </a:solidFill>
                <a:latin typeface="Arial"/>
                <a:ea typeface="Arial"/>
                <a:cs typeface="Arial"/>
                <a:sym typeface="Arial"/>
              </a:rPr>
              <a:t>Cohort 1:</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Treatment-naïve</a:t>
            </a:r>
            <a:endParaRPr/>
          </a:p>
          <a:p>
            <a:pPr marL="0" marR="0" lvl="0" indent="0" algn="ctr" rtl="0">
              <a:spcBef>
                <a:spcPts val="300"/>
              </a:spcBef>
              <a:spcAft>
                <a:spcPts val="0"/>
              </a:spcAft>
              <a:buNone/>
            </a:pPr>
            <a:r>
              <a:rPr lang="en-GB" sz="900">
                <a:solidFill>
                  <a:schemeClr val="lt1"/>
                </a:solidFill>
                <a:latin typeface="Arial"/>
                <a:ea typeface="Arial"/>
                <a:cs typeface="Arial"/>
                <a:sym typeface="Arial"/>
              </a:rPr>
              <a:t>Belzutifan 120 mg/day PO</a:t>
            </a:r>
            <a:endParaRPr/>
          </a:p>
          <a:p>
            <a:pPr marL="0" marR="0" lvl="0" indent="0" algn="ctr" rtl="0">
              <a:spcBef>
                <a:spcPts val="300"/>
              </a:spcBef>
              <a:spcAft>
                <a:spcPts val="0"/>
              </a:spcAft>
              <a:buNone/>
            </a:pPr>
            <a:r>
              <a:rPr lang="en-GB" sz="900">
                <a:solidFill>
                  <a:schemeClr val="lt1"/>
                </a:solidFill>
                <a:latin typeface="Arial"/>
                <a:ea typeface="Arial"/>
                <a:cs typeface="Arial"/>
                <a:sym typeface="Arial"/>
              </a:rPr>
              <a:t>+</a:t>
            </a:r>
            <a:endParaRPr/>
          </a:p>
          <a:p>
            <a:pPr marL="0" marR="0" lvl="0" indent="0" algn="ctr" rtl="0">
              <a:spcBef>
                <a:spcPts val="300"/>
              </a:spcBef>
              <a:spcAft>
                <a:spcPts val="0"/>
              </a:spcAft>
              <a:buNone/>
            </a:pPr>
            <a:r>
              <a:rPr lang="en-GB" sz="900">
                <a:solidFill>
                  <a:schemeClr val="lt1"/>
                </a:solidFill>
                <a:latin typeface="Arial"/>
                <a:ea typeface="Arial"/>
                <a:cs typeface="Arial"/>
                <a:sym typeface="Arial"/>
              </a:rPr>
              <a:t>Cabozantinib 60 mg/day PO</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N=50</a:t>
            </a:r>
            <a:endParaRPr/>
          </a:p>
        </p:txBody>
      </p:sp>
      <p:sp>
        <p:nvSpPr>
          <p:cNvPr id="246" name="Google Shape;246;p8"/>
          <p:cNvSpPr/>
          <p:nvPr/>
        </p:nvSpPr>
        <p:spPr>
          <a:xfrm>
            <a:off x="2443956" y="2504933"/>
            <a:ext cx="1944000" cy="1227509"/>
          </a:xfrm>
          <a:prstGeom prst="roundRect">
            <a:avLst>
              <a:gd name="adj" fmla="val 10743"/>
            </a:avLst>
          </a:prstGeom>
          <a:solidFill>
            <a:schemeClr val="dk2"/>
          </a:solidFill>
          <a:ln>
            <a:noFill/>
          </a:ln>
        </p:spPr>
        <p:txBody>
          <a:bodyPr spcFirstLastPara="1" wrap="square" lIns="72000" tIns="72000" rIns="72000" bIns="36000" anchor="ctr" anchorCtr="0">
            <a:noAutofit/>
          </a:bodyPr>
          <a:lstStyle/>
          <a:p>
            <a:pPr marL="0" marR="0" lvl="0" indent="0" algn="ctr" rtl="0">
              <a:spcBef>
                <a:spcPts val="0"/>
              </a:spcBef>
              <a:spcAft>
                <a:spcPts val="0"/>
              </a:spcAft>
              <a:buNone/>
            </a:pPr>
            <a:r>
              <a:rPr lang="en-GB" sz="900" b="1" u="sng">
                <a:solidFill>
                  <a:schemeClr val="lt1"/>
                </a:solidFill>
                <a:latin typeface="Arial"/>
                <a:ea typeface="Arial"/>
                <a:cs typeface="Arial"/>
                <a:sym typeface="Arial"/>
              </a:rPr>
              <a:t>Cohort 2:</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Prior immunotherapy treatment ± prior targeted treatment</a:t>
            </a:r>
            <a:endParaRPr/>
          </a:p>
          <a:p>
            <a:pPr marL="0" marR="0" lvl="0" indent="0" algn="ctr" rtl="0">
              <a:spcBef>
                <a:spcPts val="300"/>
              </a:spcBef>
              <a:spcAft>
                <a:spcPts val="0"/>
              </a:spcAft>
              <a:buNone/>
            </a:pPr>
            <a:r>
              <a:rPr lang="en-GB" sz="900">
                <a:solidFill>
                  <a:schemeClr val="lt1"/>
                </a:solidFill>
                <a:latin typeface="Arial"/>
                <a:ea typeface="Arial"/>
                <a:cs typeface="Arial"/>
                <a:sym typeface="Arial"/>
              </a:rPr>
              <a:t>Belzutifan 120 mg/day PO</a:t>
            </a:r>
            <a:endParaRPr/>
          </a:p>
          <a:p>
            <a:pPr marL="0" marR="0" lvl="0" indent="0" algn="ctr" rtl="0">
              <a:spcBef>
                <a:spcPts val="300"/>
              </a:spcBef>
              <a:spcAft>
                <a:spcPts val="0"/>
              </a:spcAft>
              <a:buNone/>
            </a:pPr>
            <a:r>
              <a:rPr lang="en-GB" sz="900">
                <a:solidFill>
                  <a:schemeClr val="lt1"/>
                </a:solidFill>
                <a:latin typeface="Arial"/>
                <a:ea typeface="Arial"/>
                <a:cs typeface="Arial"/>
                <a:sym typeface="Arial"/>
              </a:rPr>
              <a:t>+</a:t>
            </a:r>
            <a:endParaRPr/>
          </a:p>
          <a:p>
            <a:pPr marL="0" marR="0" lvl="0" indent="0" algn="ctr" rtl="0">
              <a:spcBef>
                <a:spcPts val="300"/>
              </a:spcBef>
              <a:spcAft>
                <a:spcPts val="0"/>
              </a:spcAft>
              <a:buNone/>
            </a:pPr>
            <a:r>
              <a:rPr lang="en-GB" sz="900">
                <a:solidFill>
                  <a:schemeClr val="lt1"/>
                </a:solidFill>
                <a:latin typeface="Arial"/>
                <a:ea typeface="Arial"/>
                <a:cs typeface="Arial"/>
                <a:sym typeface="Arial"/>
              </a:rPr>
              <a:t>Cabozantinib 60 mg/day PO</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N=50</a:t>
            </a:r>
            <a:endParaRPr/>
          </a:p>
        </p:txBody>
      </p:sp>
      <p:cxnSp>
        <p:nvCxnSpPr>
          <p:cNvPr id="247" name="Google Shape;247;p8"/>
          <p:cNvCxnSpPr/>
          <p:nvPr/>
        </p:nvCxnSpPr>
        <p:spPr>
          <a:xfrm>
            <a:off x="9175417" y="1692503"/>
            <a:ext cx="540000" cy="0"/>
          </a:xfrm>
          <a:prstGeom prst="straightConnector1">
            <a:avLst/>
          </a:prstGeom>
          <a:noFill/>
          <a:ln w="15875" cap="flat" cmpd="sng">
            <a:solidFill>
              <a:schemeClr val="dk1"/>
            </a:solidFill>
            <a:prstDash val="solid"/>
            <a:round/>
            <a:headEnd type="none" w="sm" len="sm"/>
            <a:tailEnd type="triangle" w="med" len="med"/>
          </a:ln>
        </p:spPr>
      </p:cxnSp>
      <p:sp>
        <p:nvSpPr>
          <p:cNvPr id="248" name="Google Shape;248;p8"/>
          <p:cNvSpPr txBox="1"/>
          <p:nvPr/>
        </p:nvSpPr>
        <p:spPr>
          <a:xfrm>
            <a:off x="6578643" y="932016"/>
            <a:ext cx="4245201"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400" b="1" u="sng">
                <a:solidFill>
                  <a:srgbClr val="505050"/>
                </a:solidFill>
                <a:latin typeface="Arial"/>
                <a:ea typeface="Arial"/>
                <a:cs typeface="Arial"/>
                <a:sym typeface="Arial"/>
              </a:rPr>
              <a:t>LITESPARK-005 Study (NCT04195750) (Phase 3)</a:t>
            </a:r>
            <a:r>
              <a:rPr lang="en-GB" sz="1400" b="1" u="sng" baseline="30000">
                <a:solidFill>
                  <a:srgbClr val="505050"/>
                </a:solidFill>
                <a:latin typeface="Arial"/>
                <a:ea typeface="Arial"/>
                <a:cs typeface="Arial"/>
                <a:sym typeface="Arial"/>
              </a:rPr>
              <a:t>3</a:t>
            </a:r>
            <a:endParaRPr/>
          </a:p>
        </p:txBody>
      </p:sp>
      <p:cxnSp>
        <p:nvCxnSpPr>
          <p:cNvPr id="249" name="Google Shape;249;p8"/>
          <p:cNvCxnSpPr/>
          <p:nvPr/>
        </p:nvCxnSpPr>
        <p:spPr>
          <a:xfrm>
            <a:off x="9175417" y="2302103"/>
            <a:ext cx="540000" cy="0"/>
          </a:xfrm>
          <a:prstGeom prst="straightConnector1">
            <a:avLst/>
          </a:prstGeom>
          <a:noFill/>
          <a:ln w="15875" cap="flat" cmpd="sng">
            <a:solidFill>
              <a:schemeClr val="dk1"/>
            </a:solidFill>
            <a:prstDash val="solid"/>
            <a:round/>
            <a:headEnd type="none" w="sm" len="sm"/>
            <a:tailEnd type="triangle" w="med" len="med"/>
          </a:ln>
        </p:spPr>
      </p:cxnSp>
      <p:cxnSp>
        <p:nvCxnSpPr>
          <p:cNvPr id="250" name="Google Shape;250;p8"/>
          <p:cNvCxnSpPr/>
          <p:nvPr/>
        </p:nvCxnSpPr>
        <p:spPr>
          <a:xfrm>
            <a:off x="8799880" y="1992614"/>
            <a:ext cx="425954" cy="0"/>
          </a:xfrm>
          <a:prstGeom prst="straightConnector1">
            <a:avLst/>
          </a:prstGeom>
          <a:noFill/>
          <a:ln w="15875" cap="flat" cmpd="sng">
            <a:solidFill>
              <a:schemeClr val="dk1"/>
            </a:solidFill>
            <a:prstDash val="solid"/>
            <a:round/>
            <a:headEnd type="none" w="sm" len="sm"/>
            <a:tailEnd type="none" w="sm" len="sm"/>
          </a:ln>
        </p:spPr>
      </p:cxnSp>
      <p:sp>
        <p:nvSpPr>
          <p:cNvPr id="251" name="Google Shape;251;p8"/>
          <p:cNvSpPr/>
          <p:nvPr/>
        </p:nvSpPr>
        <p:spPr>
          <a:xfrm>
            <a:off x="6384032" y="1388393"/>
            <a:ext cx="2437349" cy="1208442"/>
          </a:xfrm>
          <a:prstGeom prst="roundRect">
            <a:avLst>
              <a:gd name="adj" fmla="val 6645"/>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108000" rIns="72000" bIns="72000" anchor="ctr" anchorCtr="0">
            <a:noAutofit/>
          </a:bodyPr>
          <a:lstStyle/>
          <a:p>
            <a:pPr marL="0" marR="0" lvl="0" indent="0" algn="l" rtl="0">
              <a:lnSpc>
                <a:spcPct val="90000"/>
              </a:lnSpc>
              <a:spcBef>
                <a:spcPts val="0"/>
              </a:spcBef>
              <a:spcAft>
                <a:spcPts val="0"/>
              </a:spcAft>
              <a:buNone/>
            </a:pPr>
            <a:r>
              <a:rPr lang="en-GB" sz="900" b="1">
                <a:solidFill>
                  <a:schemeClr val="accent1"/>
                </a:solidFill>
                <a:latin typeface="Arial"/>
                <a:ea typeface="Arial"/>
                <a:cs typeface="Arial"/>
                <a:sym typeface="Arial"/>
              </a:rPr>
              <a:t>Key eligibility criteria:</a:t>
            </a:r>
            <a:endParaRPr sz="900">
              <a:solidFill>
                <a:schemeClr val="dk1"/>
              </a:solidFill>
              <a:latin typeface="Arial"/>
              <a:ea typeface="Arial"/>
              <a:cs typeface="Arial"/>
              <a:sym typeface="Arial"/>
            </a:endParaRPr>
          </a:p>
          <a:p>
            <a:pPr marL="138113" marR="0" lvl="0" indent="-138113" algn="l" rtl="0">
              <a:lnSpc>
                <a:spcPct val="90000"/>
              </a:lnSpc>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Unresectable, locally advanced or metastatic clear cell RCC</a:t>
            </a:r>
            <a:endParaRPr/>
          </a:p>
          <a:p>
            <a:pPr marL="138113" marR="0" lvl="0" indent="-138113" algn="l" rtl="0">
              <a:lnSpc>
                <a:spcPct val="90000"/>
              </a:lnSpc>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Disease progression after 1-3 prior systemic regimens, including ≥1 anti‑PD‑1/L1 mAb and ≥1 VEGFR-TKI</a:t>
            </a:r>
            <a:endParaRPr/>
          </a:p>
          <a:p>
            <a:pPr marL="138113" marR="0" lvl="0" indent="-138113" algn="l" rtl="0">
              <a:lnSpc>
                <a:spcPct val="90000"/>
              </a:lnSpc>
              <a:spcBef>
                <a:spcPts val="300"/>
              </a:spcBef>
              <a:spcAft>
                <a:spcPts val="300"/>
              </a:spcAft>
              <a:buClr>
                <a:schemeClr val="accent1"/>
              </a:buClr>
              <a:buSzPts val="1100"/>
              <a:buFont typeface="Arial"/>
              <a:buChar char="•"/>
            </a:pPr>
            <a:r>
              <a:rPr lang="en-GB" sz="900">
                <a:solidFill>
                  <a:schemeClr val="dk1"/>
                </a:solidFill>
                <a:latin typeface="Arial"/>
                <a:ea typeface="Arial"/>
                <a:cs typeface="Arial"/>
                <a:sym typeface="Arial"/>
              </a:rPr>
              <a:t>Karnofsky Performance Status Score ≥70%</a:t>
            </a:r>
            <a:endParaRPr/>
          </a:p>
        </p:txBody>
      </p:sp>
      <p:sp>
        <p:nvSpPr>
          <p:cNvPr id="252" name="Google Shape;252;p8"/>
          <p:cNvSpPr/>
          <p:nvPr/>
        </p:nvSpPr>
        <p:spPr>
          <a:xfrm>
            <a:off x="9707124" y="1492450"/>
            <a:ext cx="1944000" cy="400106"/>
          </a:xfrm>
          <a:prstGeom prst="roundRect">
            <a:avLst>
              <a:gd name="adj" fmla="val 25979"/>
            </a:avLst>
          </a:prstGeom>
          <a:solidFill>
            <a:schemeClr val="accent1"/>
          </a:solidFill>
          <a:ln>
            <a:noFill/>
          </a:ln>
        </p:spPr>
        <p:txBody>
          <a:bodyPr spcFirstLastPara="1" wrap="square" lIns="0" tIns="36000" rIns="0" bIns="0" anchor="ctr" anchorCtr="0">
            <a:noAutofit/>
          </a:bodyPr>
          <a:lstStyle/>
          <a:p>
            <a:pPr marL="0" marR="0" lvl="0" indent="0" algn="ctr" rtl="0">
              <a:spcBef>
                <a:spcPts val="0"/>
              </a:spcBef>
              <a:spcAft>
                <a:spcPts val="300"/>
              </a:spcAft>
              <a:buNone/>
            </a:pPr>
            <a:r>
              <a:rPr lang="en-GB" sz="900" b="1">
                <a:solidFill>
                  <a:schemeClr val="lt1"/>
                </a:solidFill>
                <a:latin typeface="Arial"/>
                <a:ea typeface="Arial"/>
                <a:cs typeface="Arial"/>
                <a:sym typeface="Arial"/>
              </a:rPr>
              <a:t>Belzutifan</a:t>
            </a:r>
            <a:r>
              <a:rPr lang="en-GB" sz="900">
                <a:solidFill>
                  <a:schemeClr val="lt1"/>
                </a:solidFill>
                <a:latin typeface="Arial"/>
                <a:ea typeface="Arial"/>
                <a:cs typeface="Arial"/>
                <a:sym typeface="Arial"/>
              </a:rPr>
              <a:t> 120 mg orally daily</a:t>
            </a:r>
            <a:endParaRPr/>
          </a:p>
        </p:txBody>
      </p:sp>
      <p:sp>
        <p:nvSpPr>
          <p:cNvPr id="253" name="Google Shape;253;p8"/>
          <p:cNvSpPr/>
          <p:nvPr/>
        </p:nvSpPr>
        <p:spPr>
          <a:xfrm>
            <a:off x="9707124" y="2102050"/>
            <a:ext cx="1944000" cy="400106"/>
          </a:xfrm>
          <a:prstGeom prst="roundRect">
            <a:avLst>
              <a:gd name="adj" fmla="val 25979"/>
            </a:avLst>
          </a:prstGeom>
          <a:solidFill>
            <a:schemeClr val="dk2"/>
          </a:solidFill>
          <a:ln>
            <a:noFill/>
          </a:ln>
        </p:spPr>
        <p:txBody>
          <a:bodyPr spcFirstLastPara="1" wrap="square" lIns="0" tIns="36000" rIns="0" bIns="0" anchor="ctr" anchorCtr="0">
            <a:noAutofit/>
          </a:bodyPr>
          <a:lstStyle/>
          <a:p>
            <a:pPr marL="0" marR="0" lvl="0" indent="0" algn="ctr" rtl="0">
              <a:spcBef>
                <a:spcPts val="0"/>
              </a:spcBef>
              <a:spcAft>
                <a:spcPts val="300"/>
              </a:spcAft>
              <a:buNone/>
            </a:pPr>
            <a:r>
              <a:rPr lang="en-GB" sz="900" b="1">
                <a:solidFill>
                  <a:schemeClr val="lt1"/>
                </a:solidFill>
                <a:latin typeface="Arial"/>
                <a:ea typeface="Arial"/>
                <a:cs typeface="Arial"/>
                <a:sym typeface="Arial"/>
              </a:rPr>
              <a:t>Everolimus</a:t>
            </a:r>
            <a:r>
              <a:rPr lang="en-GB" sz="900">
                <a:solidFill>
                  <a:schemeClr val="lt1"/>
                </a:solidFill>
                <a:latin typeface="Arial"/>
                <a:ea typeface="Arial"/>
                <a:cs typeface="Arial"/>
                <a:sym typeface="Arial"/>
              </a:rPr>
              <a:t> 10 mg orally daily</a:t>
            </a:r>
            <a:endParaRPr/>
          </a:p>
        </p:txBody>
      </p:sp>
      <p:sp>
        <p:nvSpPr>
          <p:cNvPr id="254" name="Google Shape;254;p8"/>
          <p:cNvSpPr/>
          <p:nvPr/>
        </p:nvSpPr>
        <p:spPr>
          <a:xfrm>
            <a:off x="9196338" y="1492450"/>
            <a:ext cx="39190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N=374</a:t>
            </a:r>
            <a:endParaRPr sz="900">
              <a:solidFill>
                <a:schemeClr val="dk1"/>
              </a:solidFill>
              <a:latin typeface="Arial"/>
              <a:ea typeface="Arial"/>
              <a:cs typeface="Arial"/>
              <a:sym typeface="Arial"/>
            </a:endParaRPr>
          </a:p>
        </p:txBody>
      </p:sp>
      <p:sp>
        <p:nvSpPr>
          <p:cNvPr id="255" name="Google Shape;255;p8"/>
          <p:cNvSpPr/>
          <p:nvPr/>
        </p:nvSpPr>
        <p:spPr>
          <a:xfrm>
            <a:off x="9196338" y="2351262"/>
            <a:ext cx="391900" cy="176972"/>
          </a:xfrm>
          <a:prstGeom prst="roundRect">
            <a:avLst>
              <a:gd name="adj" fmla="val 0"/>
            </a:avLst>
          </a:prstGeom>
          <a:noFill/>
          <a:ln>
            <a:noFill/>
          </a:ln>
        </p:spPr>
        <p:txBody>
          <a:bodyPr spcFirstLastPara="1" wrap="square" lIns="0" tIns="0" rIns="0" bIns="0" anchor="t" anchorCtr="0">
            <a:spAutoFit/>
          </a:bodyPr>
          <a:lstStyle/>
          <a:p>
            <a:pPr marL="0" marR="0" lvl="0" indent="0" algn="ctr" rtl="0">
              <a:spcBef>
                <a:spcPts val="0"/>
              </a:spcBef>
              <a:spcAft>
                <a:spcPts val="300"/>
              </a:spcAft>
              <a:buNone/>
            </a:pPr>
            <a:r>
              <a:rPr lang="en-GB" sz="900" b="1">
                <a:solidFill>
                  <a:schemeClr val="dk1"/>
                </a:solidFill>
                <a:latin typeface="Arial"/>
                <a:ea typeface="Arial"/>
                <a:cs typeface="Arial"/>
                <a:sym typeface="Arial"/>
              </a:rPr>
              <a:t>N=372</a:t>
            </a:r>
            <a:endParaRPr sz="900">
              <a:solidFill>
                <a:schemeClr val="dk1"/>
              </a:solidFill>
              <a:latin typeface="Arial"/>
              <a:ea typeface="Arial"/>
              <a:cs typeface="Arial"/>
              <a:sym typeface="Arial"/>
            </a:endParaRPr>
          </a:p>
        </p:txBody>
      </p:sp>
      <p:cxnSp>
        <p:nvCxnSpPr>
          <p:cNvPr id="256" name="Google Shape;256;p8"/>
          <p:cNvCxnSpPr/>
          <p:nvPr/>
        </p:nvCxnSpPr>
        <p:spPr>
          <a:xfrm rot="10800000">
            <a:off x="9184021" y="1686801"/>
            <a:ext cx="0" cy="622800"/>
          </a:xfrm>
          <a:prstGeom prst="straightConnector1">
            <a:avLst/>
          </a:prstGeom>
          <a:noFill/>
          <a:ln w="15875" cap="flat" cmpd="sng">
            <a:solidFill>
              <a:schemeClr val="dk1"/>
            </a:solidFill>
            <a:prstDash val="solid"/>
            <a:round/>
            <a:headEnd type="none" w="sm" len="sm"/>
            <a:tailEnd type="none" w="sm" len="sm"/>
          </a:ln>
        </p:spPr>
      </p:cxnSp>
      <p:grpSp>
        <p:nvGrpSpPr>
          <p:cNvPr id="257" name="Google Shape;257;p8"/>
          <p:cNvGrpSpPr/>
          <p:nvPr/>
        </p:nvGrpSpPr>
        <p:grpSpPr>
          <a:xfrm>
            <a:off x="8863196" y="1777569"/>
            <a:ext cx="666283" cy="430090"/>
            <a:chOff x="7393043" y="3450630"/>
            <a:chExt cx="666283" cy="430090"/>
          </a:xfrm>
        </p:grpSpPr>
        <p:sp>
          <p:nvSpPr>
            <p:cNvPr id="258" name="Google Shape;258;p8"/>
            <p:cNvSpPr/>
            <p:nvPr/>
          </p:nvSpPr>
          <p:spPr>
            <a:xfrm>
              <a:off x="7511139" y="3450630"/>
              <a:ext cx="430090" cy="430090"/>
            </a:xfrm>
            <a:prstGeom prst="ellipse">
              <a:avLst/>
            </a:prstGeom>
            <a:solidFill>
              <a:schemeClr val="accent6"/>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sp>
          <p:nvSpPr>
            <p:cNvPr id="259" name="Google Shape;259;p8"/>
            <p:cNvSpPr txBox="1"/>
            <p:nvPr/>
          </p:nvSpPr>
          <p:spPr>
            <a:xfrm>
              <a:off x="7393043" y="3496013"/>
              <a:ext cx="666283" cy="339324"/>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1400" b="1">
                  <a:solidFill>
                    <a:schemeClr val="lt1"/>
                  </a:solidFill>
                  <a:latin typeface="Arial"/>
                  <a:ea typeface="Arial"/>
                  <a:cs typeface="Arial"/>
                  <a:sym typeface="Arial"/>
                </a:rPr>
                <a:t>R</a:t>
              </a:r>
              <a:br>
                <a:rPr lang="en-GB" sz="1050" b="1">
                  <a:solidFill>
                    <a:schemeClr val="lt1"/>
                  </a:solidFill>
                  <a:latin typeface="Arial"/>
                  <a:ea typeface="Arial"/>
                  <a:cs typeface="Arial"/>
                  <a:sym typeface="Arial"/>
                </a:rPr>
              </a:br>
              <a:r>
                <a:rPr lang="en-GB" sz="1050" b="1">
                  <a:solidFill>
                    <a:schemeClr val="lt1"/>
                  </a:solidFill>
                  <a:latin typeface="Arial"/>
                  <a:ea typeface="Arial"/>
                  <a:cs typeface="Arial"/>
                  <a:sym typeface="Arial"/>
                </a:rPr>
                <a:t>1:1</a:t>
              </a:r>
              <a:endParaRPr sz="1050">
                <a:solidFill>
                  <a:schemeClr val="lt1"/>
                </a:solidFill>
                <a:latin typeface="Arial"/>
                <a:ea typeface="Arial"/>
                <a:cs typeface="Arial"/>
                <a:sym typeface="Arial"/>
              </a:endParaRPr>
            </a:p>
          </p:txBody>
        </p:sp>
      </p:grpSp>
      <p:sp>
        <p:nvSpPr>
          <p:cNvPr id="260" name="Google Shape;260;p8"/>
          <p:cNvSpPr/>
          <p:nvPr/>
        </p:nvSpPr>
        <p:spPr>
          <a:xfrm>
            <a:off x="6384032" y="2778896"/>
            <a:ext cx="1848532" cy="741418"/>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b="1">
                <a:solidFill>
                  <a:schemeClr val="dk1"/>
                </a:solidFill>
                <a:latin typeface="Arial"/>
                <a:ea typeface="Arial"/>
                <a:cs typeface="Arial"/>
                <a:sym typeface="Arial"/>
              </a:rPr>
              <a:t>Stratification factors:</a:t>
            </a:r>
            <a:endParaRPr sz="800">
              <a:solidFill>
                <a:schemeClr val="dk1"/>
              </a:solidFill>
              <a:latin typeface="Arial"/>
              <a:ea typeface="Arial"/>
              <a:cs typeface="Arial"/>
              <a:sym typeface="Arial"/>
            </a:endParaRPr>
          </a:p>
          <a:p>
            <a:pPr marL="138113" marR="0" lvl="0" indent="-138113" algn="l" rtl="0">
              <a:spcBef>
                <a:spcPts val="300"/>
              </a:spcBef>
              <a:spcAft>
                <a:spcPts val="0"/>
              </a:spcAft>
              <a:buClr>
                <a:schemeClr val="accent1"/>
              </a:buClr>
              <a:buSzPts val="1100"/>
              <a:buFont typeface="Arial"/>
              <a:buChar char="•"/>
            </a:pPr>
            <a:r>
              <a:rPr lang="en-GB" sz="800">
                <a:solidFill>
                  <a:schemeClr val="dk1"/>
                </a:solidFill>
                <a:latin typeface="Arial"/>
                <a:ea typeface="Arial"/>
                <a:cs typeface="Arial"/>
                <a:sym typeface="Arial"/>
              </a:rPr>
              <a:t>IMDC prognostic score: </a:t>
            </a:r>
            <a:br>
              <a:rPr lang="en-GB" sz="800">
                <a:solidFill>
                  <a:schemeClr val="dk1"/>
                </a:solidFill>
                <a:latin typeface="Arial"/>
                <a:ea typeface="Arial"/>
                <a:cs typeface="Arial"/>
                <a:sym typeface="Arial"/>
              </a:rPr>
            </a:br>
            <a:r>
              <a:rPr lang="en-GB" sz="800">
                <a:solidFill>
                  <a:schemeClr val="dk1"/>
                </a:solidFill>
                <a:latin typeface="Arial"/>
                <a:ea typeface="Arial"/>
                <a:cs typeface="Arial"/>
                <a:sym typeface="Arial"/>
              </a:rPr>
              <a:t>0 vs 1-2 vs 3-6</a:t>
            </a:r>
            <a:endParaRPr/>
          </a:p>
          <a:p>
            <a:pPr marL="138113" marR="0" lvl="0" indent="-138113" algn="l" rtl="0">
              <a:spcBef>
                <a:spcPts val="300"/>
              </a:spcBef>
              <a:spcAft>
                <a:spcPts val="300"/>
              </a:spcAft>
              <a:buClr>
                <a:schemeClr val="accent1"/>
              </a:buClr>
              <a:buSzPts val="1100"/>
              <a:buFont typeface="Arial"/>
              <a:buChar char="•"/>
            </a:pPr>
            <a:r>
              <a:rPr lang="en-GB" sz="800">
                <a:solidFill>
                  <a:schemeClr val="dk1"/>
                </a:solidFill>
                <a:latin typeface="Arial"/>
                <a:ea typeface="Arial"/>
                <a:cs typeface="Arial"/>
                <a:sym typeface="Arial"/>
              </a:rPr>
              <a:t>Prior VEGF/VEGFR-targeted therapies: 1 vs 2-3</a:t>
            </a:r>
            <a:endParaRPr/>
          </a:p>
        </p:txBody>
      </p:sp>
      <p:sp>
        <p:nvSpPr>
          <p:cNvPr id="261" name="Google Shape;261;p8"/>
          <p:cNvSpPr/>
          <p:nvPr/>
        </p:nvSpPr>
        <p:spPr>
          <a:xfrm>
            <a:off x="8224563" y="2778896"/>
            <a:ext cx="1848532" cy="741418"/>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b="1">
                <a:solidFill>
                  <a:schemeClr val="dk1"/>
                </a:solidFill>
                <a:latin typeface="Arial"/>
                <a:ea typeface="Arial"/>
                <a:cs typeface="Arial"/>
                <a:sym typeface="Arial"/>
              </a:rPr>
              <a:t>Dual primary endpoints:</a:t>
            </a:r>
            <a:endParaRPr sz="800">
              <a:solidFill>
                <a:schemeClr val="dk1"/>
              </a:solidFill>
              <a:latin typeface="Arial"/>
              <a:ea typeface="Arial"/>
              <a:cs typeface="Arial"/>
              <a:sym typeface="Arial"/>
            </a:endParaRPr>
          </a:p>
          <a:p>
            <a:pPr marL="138113" marR="0" lvl="0" indent="-138113" algn="l" rtl="0">
              <a:spcBef>
                <a:spcPts val="300"/>
              </a:spcBef>
              <a:spcAft>
                <a:spcPts val="0"/>
              </a:spcAft>
              <a:buClr>
                <a:schemeClr val="accent1"/>
              </a:buClr>
              <a:buSzPts val="1100"/>
              <a:buFont typeface="Arial"/>
              <a:buChar char="•"/>
            </a:pPr>
            <a:r>
              <a:rPr lang="en-GB" sz="800">
                <a:solidFill>
                  <a:schemeClr val="dk1"/>
                </a:solidFill>
                <a:latin typeface="Arial"/>
                <a:ea typeface="Arial"/>
                <a:cs typeface="Arial"/>
                <a:sym typeface="Arial"/>
              </a:rPr>
              <a:t>PFS per RECIST 1.1 by BICR</a:t>
            </a:r>
            <a:endParaRPr/>
          </a:p>
          <a:p>
            <a:pPr marL="138113" marR="0" lvl="0" indent="-138113" algn="l" rtl="0">
              <a:spcBef>
                <a:spcPts val="300"/>
              </a:spcBef>
              <a:spcAft>
                <a:spcPts val="0"/>
              </a:spcAft>
              <a:buClr>
                <a:schemeClr val="accent1"/>
              </a:buClr>
              <a:buSzPts val="1100"/>
              <a:buFont typeface="Arial"/>
              <a:buChar char="•"/>
            </a:pPr>
            <a:r>
              <a:rPr lang="en-GB" sz="800">
                <a:solidFill>
                  <a:schemeClr val="dk1"/>
                </a:solidFill>
                <a:latin typeface="Arial"/>
                <a:ea typeface="Arial"/>
                <a:cs typeface="Arial"/>
                <a:sym typeface="Arial"/>
              </a:rPr>
              <a:t>OS</a:t>
            </a:r>
            <a:endParaRPr/>
          </a:p>
          <a:p>
            <a:pPr marL="0" marR="0" lvl="0" indent="0" algn="l" rtl="0">
              <a:spcBef>
                <a:spcPts val="300"/>
              </a:spcBef>
              <a:spcAft>
                <a:spcPts val="0"/>
              </a:spcAft>
              <a:buNone/>
            </a:pPr>
            <a:r>
              <a:rPr lang="en-GB" sz="800" b="1">
                <a:solidFill>
                  <a:schemeClr val="dk1"/>
                </a:solidFill>
                <a:latin typeface="Arial"/>
                <a:ea typeface="Arial"/>
                <a:cs typeface="Arial"/>
                <a:sym typeface="Arial"/>
              </a:rPr>
              <a:t>Key secondary endpoint:</a:t>
            </a:r>
            <a:endParaRPr/>
          </a:p>
          <a:p>
            <a:pPr marL="138113" marR="0" lvl="0" indent="-138113" algn="l" rtl="0">
              <a:spcBef>
                <a:spcPts val="300"/>
              </a:spcBef>
              <a:spcAft>
                <a:spcPts val="300"/>
              </a:spcAft>
              <a:buClr>
                <a:schemeClr val="accent1"/>
              </a:buClr>
              <a:buSzPts val="1100"/>
              <a:buFont typeface="Arial"/>
              <a:buChar char="•"/>
            </a:pPr>
            <a:r>
              <a:rPr lang="en-GB" sz="800">
                <a:solidFill>
                  <a:schemeClr val="dk1"/>
                </a:solidFill>
                <a:latin typeface="Arial"/>
                <a:ea typeface="Arial"/>
                <a:cs typeface="Arial"/>
                <a:sym typeface="Arial"/>
              </a:rPr>
              <a:t>ORR per RECIST 1.1 by BICR</a:t>
            </a:r>
            <a:endParaRPr/>
          </a:p>
        </p:txBody>
      </p:sp>
      <p:sp>
        <p:nvSpPr>
          <p:cNvPr id="262" name="Google Shape;262;p8"/>
          <p:cNvSpPr/>
          <p:nvPr/>
        </p:nvSpPr>
        <p:spPr>
          <a:xfrm>
            <a:off x="9992403" y="2778896"/>
            <a:ext cx="1848532" cy="741418"/>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b="1">
                <a:solidFill>
                  <a:schemeClr val="dk1"/>
                </a:solidFill>
                <a:latin typeface="Arial"/>
                <a:ea typeface="Arial"/>
                <a:cs typeface="Arial"/>
                <a:sym typeface="Arial"/>
              </a:rPr>
              <a:t>Other secondary endpoints include:</a:t>
            </a:r>
            <a:endParaRPr/>
          </a:p>
          <a:p>
            <a:pPr marL="138113" marR="0" lvl="0" indent="-138113" algn="l" rtl="0">
              <a:spcBef>
                <a:spcPts val="300"/>
              </a:spcBef>
              <a:spcAft>
                <a:spcPts val="0"/>
              </a:spcAft>
              <a:buClr>
                <a:schemeClr val="accent1"/>
              </a:buClr>
              <a:buSzPts val="1100"/>
              <a:buFont typeface="Arial"/>
              <a:buChar char="•"/>
            </a:pPr>
            <a:r>
              <a:rPr lang="en-GB" sz="800">
                <a:solidFill>
                  <a:schemeClr val="dk1"/>
                </a:solidFill>
                <a:latin typeface="Arial"/>
                <a:ea typeface="Arial"/>
                <a:cs typeface="Arial"/>
                <a:sym typeface="Arial"/>
              </a:rPr>
              <a:t>DoR per RECIST 1.1 by BICR</a:t>
            </a:r>
            <a:endParaRPr/>
          </a:p>
          <a:p>
            <a:pPr marL="138113" marR="0" lvl="0" indent="-138113" algn="l" rtl="0">
              <a:spcBef>
                <a:spcPts val="300"/>
              </a:spcBef>
              <a:spcAft>
                <a:spcPts val="0"/>
              </a:spcAft>
              <a:buClr>
                <a:schemeClr val="accent1"/>
              </a:buClr>
              <a:buSzPts val="1100"/>
              <a:buFont typeface="Arial"/>
              <a:buChar char="•"/>
            </a:pPr>
            <a:r>
              <a:rPr lang="en-GB" sz="800">
                <a:solidFill>
                  <a:schemeClr val="dk1"/>
                </a:solidFill>
                <a:latin typeface="Arial"/>
                <a:ea typeface="Arial"/>
                <a:cs typeface="Arial"/>
                <a:sym typeface="Arial"/>
              </a:rPr>
              <a:t>Safety</a:t>
            </a:r>
            <a:endParaRPr/>
          </a:p>
          <a:p>
            <a:pPr marL="138113" marR="0" lvl="0" indent="-138113" algn="l" rtl="0">
              <a:spcBef>
                <a:spcPts val="300"/>
              </a:spcBef>
              <a:spcAft>
                <a:spcPts val="300"/>
              </a:spcAft>
              <a:buClr>
                <a:schemeClr val="accent1"/>
              </a:buClr>
              <a:buSzPts val="1100"/>
              <a:buFont typeface="Arial"/>
              <a:buChar char="•"/>
            </a:pPr>
            <a:r>
              <a:rPr lang="en-GB" sz="800">
                <a:solidFill>
                  <a:schemeClr val="dk1"/>
                </a:solidFill>
                <a:latin typeface="Arial"/>
                <a:ea typeface="Arial"/>
                <a:cs typeface="Arial"/>
                <a:sym typeface="Arial"/>
              </a:rPr>
              <a:t>Time to deterioration in FKSI-DRS and EORTC QLQ-C30 GHS/QoL</a:t>
            </a:r>
            <a:endParaRPr/>
          </a:p>
        </p:txBody>
      </p:sp>
      <p:cxnSp>
        <p:nvCxnSpPr>
          <p:cNvPr id="263" name="Google Shape;263;p8"/>
          <p:cNvCxnSpPr/>
          <p:nvPr/>
        </p:nvCxnSpPr>
        <p:spPr>
          <a:xfrm>
            <a:off x="3322030" y="4538987"/>
            <a:ext cx="476839" cy="0"/>
          </a:xfrm>
          <a:prstGeom prst="straightConnector1">
            <a:avLst/>
          </a:prstGeom>
          <a:noFill/>
          <a:ln w="15875" cap="flat" cmpd="sng">
            <a:solidFill>
              <a:schemeClr val="dk1"/>
            </a:solidFill>
            <a:prstDash val="solid"/>
            <a:round/>
            <a:headEnd type="none" w="sm" len="sm"/>
            <a:tailEnd type="triangle" w="med" len="med"/>
          </a:ln>
        </p:spPr>
      </p:cxnSp>
      <p:sp>
        <p:nvSpPr>
          <p:cNvPr id="264" name="Google Shape;264;p8"/>
          <p:cNvSpPr txBox="1"/>
          <p:nvPr/>
        </p:nvSpPr>
        <p:spPr>
          <a:xfrm>
            <a:off x="609600" y="3861048"/>
            <a:ext cx="3698577"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400" b="1" u="sng">
                <a:solidFill>
                  <a:srgbClr val="505050"/>
                </a:solidFill>
                <a:latin typeface="Arial"/>
                <a:ea typeface="Arial"/>
                <a:cs typeface="Arial"/>
                <a:sym typeface="Arial"/>
              </a:rPr>
              <a:t>LITESPARK-013 (NCT04489771) (Phase 2)</a:t>
            </a:r>
            <a:r>
              <a:rPr lang="en-GB" sz="1400" b="1" u="sng" baseline="30000">
                <a:solidFill>
                  <a:srgbClr val="505050"/>
                </a:solidFill>
                <a:latin typeface="Arial"/>
                <a:ea typeface="Arial"/>
                <a:cs typeface="Arial"/>
                <a:sym typeface="Arial"/>
              </a:rPr>
              <a:t>2</a:t>
            </a:r>
            <a:endParaRPr/>
          </a:p>
        </p:txBody>
      </p:sp>
      <p:cxnSp>
        <p:nvCxnSpPr>
          <p:cNvPr id="265" name="Google Shape;265;p8"/>
          <p:cNvCxnSpPr/>
          <p:nvPr/>
        </p:nvCxnSpPr>
        <p:spPr>
          <a:xfrm>
            <a:off x="3322030" y="5356746"/>
            <a:ext cx="476839" cy="0"/>
          </a:xfrm>
          <a:prstGeom prst="straightConnector1">
            <a:avLst/>
          </a:prstGeom>
          <a:noFill/>
          <a:ln w="15875" cap="flat" cmpd="sng">
            <a:solidFill>
              <a:schemeClr val="dk1"/>
            </a:solidFill>
            <a:prstDash val="solid"/>
            <a:round/>
            <a:headEnd type="none" w="sm" len="sm"/>
            <a:tailEnd type="triangle" w="med" len="med"/>
          </a:ln>
        </p:spPr>
      </p:cxnSp>
      <p:cxnSp>
        <p:nvCxnSpPr>
          <p:cNvPr id="266" name="Google Shape;266;p8"/>
          <p:cNvCxnSpPr/>
          <p:nvPr/>
        </p:nvCxnSpPr>
        <p:spPr>
          <a:xfrm>
            <a:off x="2813230" y="4949913"/>
            <a:ext cx="425954" cy="0"/>
          </a:xfrm>
          <a:prstGeom prst="straightConnector1">
            <a:avLst/>
          </a:prstGeom>
          <a:noFill/>
          <a:ln w="15875" cap="flat" cmpd="sng">
            <a:solidFill>
              <a:schemeClr val="dk1"/>
            </a:solidFill>
            <a:prstDash val="solid"/>
            <a:round/>
            <a:headEnd type="none" w="sm" len="sm"/>
            <a:tailEnd type="none" w="sm" len="sm"/>
          </a:ln>
        </p:spPr>
      </p:cxnSp>
      <p:sp>
        <p:nvSpPr>
          <p:cNvPr id="267" name="Google Shape;267;p8"/>
          <p:cNvSpPr/>
          <p:nvPr/>
        </p:nvSpPr>
        <p:spPr>
          <a:xfrm>
            <a:off x="609600" y="4273319"/>
            <a:ext cx="2268000" cy="1349095"/>
          </a:xfrm>
          <a:prstGeom prst="roundRect">
            <a:avLst>
              <a:gd name="adj" fmla="val 6645"/>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108000" rIns="72000" bIns="72000" anchor="ctr" anchorCtr="0">
            <a:noAutofit/>
          </a:bodyPr>
          <a:lstStyle/>
          <a:p>
            <a:pPr marL="0" marR="0" lvl="0" indent="0" algn="l" rtl="0">
              <a:lnSpc>
                <a:spcPct val="90000"/>
              </a:lnSpc>
              <a:spcBef>
                <a:spcPts val="0"/>
              </a:spcBef>
              <a:spcAft>
                <a:spcPts val="0"/>
              </a:spcAft>
              <a:buNone/>
            </a:pPr>
            <a:r>
              <a:rPr lang="en-GB" sz="900" b="1">
                <a:solidFill>
                  <a:schemeClr val="accent1"/>
                </a:solidFill>
                <a:latin typeface="Arial"/>
                <a:ea typeface="Arial"/>
                <a:cs typeface="Arial"/>
                <a:sym typeface="Arial"/>
              </a:rPr>
              <a:t>Key eligibility criteria:</a:t>
            </a:r>
            <a:endParaRPr sz="900">
              <a:solidFill>
                <a:schemeClr val="dk1"/>
              </a:solidFill>
              <a:latin typeface="Arial"/>
              <a:ea typeface="Arial"/>
              <a:cs typeface="Arial"/>
              <a:sym typeface="Arial"/>
            </a:endParaRPr>
          </a:p>
          <a:p>
            <a:pPr marL="138113" marR="0" lvl="0" indent="-138113" algn="l" rtl="0">
              <a:lnSpc>
                <a:spcPct val="90000"/>
              </a:lnSpc>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Histologically confirmed advanced/metastatic RCC with clear cell component</a:t>
            </a:r>
            <a:endParaRPr/>
          </a:p>
          <a:p>
            <a:pPr marL="138113" marR="0" lvl="0" indent="-138113" algn="l" rtl="0">
              <a:lnSpc>
                <a:spcPct val="90000"/>
              </a:lnSpc>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Measurable disease per RECIST v1.1</a:t>
            </a:r>
            <a:endParaRPr/>
          </a:p>
          <a:p>
            <a:pPr marL="138113" marR="0" lvl="0" indent="-138113" algn="l" rtl="0">
              <a:lnSpc>
                <a:spcPct val="90000"/>
              </a:lnSpc>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Received ≤3 prior systemic therapies </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for advanced/metastatic disease</a:t>
            </a:r>
            <a:endParaRPr/>
          </a:p>
          <a:p>
            <a:pPr marL="138113" marR="0" lvl="0" indent="-138113" algn="l" rtl="0">
              <a:lnSpc>
                <a:spcPct val="90000"/>
              </a:lnSpc>
              <a:spcBef>
                <a:spcPts val="300"/>
              </a:spcBef>
              <a:spcAft>
                <a:spcPts val="300"/>
              </a:spcAft>
              <a:buClr>
                <a:schemeClr val="accent1"/>
              </a:buClr>
              <a:buSzPts val="1100"/>
              <a:buFont typeface="Arial"/>
              <a:buChar char="•"/>
            </a:pPr>
            <a:r>
              <a:rPr lang="en-GB" sz="900">
                <a:solidFill>
                  <a:schemeClr val="dk1"/>
                </a:solidFill>
                <a:latin typeface="Arial"/>
                <a:ea typeface="Arial"/>
                <a:cs typeface="Arial"/>
                <a:sym typeface="Arial"/>
              </a:rPr>
              <a:t>Received only 1 prior anti–PD-1/L1 therapy</a:t>
            </a:r>
            <a:endParaRPr/>
          </a:p>
        </p:txBody>
      </p:sp>
      <p:sp>
        <p:nvSpPr>
          <p:cNvPr id="268" name="Google Shape;268;p8"/>
          <p:cNvSpPr/>
          <p:nvPr/>
        </p:nvSpPr>
        <p:spPr>
          <a:xfrm>
            <a:off x="5081707" y="4722249"/>
            <a:ext cx="1040906" cy="461056"/>
          </a:xfrm>
          <a:prstGeom prst="roundRect">
            <a:avLst>
              <a:gd name="adj" fmla="val 10743"/>
            </a:avLst>
          </a:prstGeom>
          <a:solidFill>
            <a:schemeClr val="accent6"/>
          </a:solidFill>
          <a:ln>
            <a:noFill/>
          </a:ln>
        </p:spPr>
        <p:txBody>
          <a:bodyPr spcFirstLastPara="1" wrap="square" lIns="72000" tIns="72000" rIns="72000" bIns="36000" anchor="ctr" anchorCtr="0">
            <a:noAutofit/>
          </a:bodyPr>
          <a:lstStyle/>
          <a:p>
            <a:pPr marL="0" marR="0" lvl="0" indent="0" algn="ctr" rtl="0">
              <a:spcBef>
                <a:spcPts val="0"/>
              </a:spcBef>
              <a:spcAft>
                <a:spcPts val="300"/>
              </a:spcAft>
              <a:buNone/>
            </a:pPr>
            <a:r>
              <a:rPr lang="en-GB" sz="900">
                <a:solidFill>
                  <a:schemeClr val="lt1"/>
                </a:solidFill>
                <a:latin typeface="Arial"/>
                <a:ea typeface="Arial"/>
                <a:cs typeface="Arial"/>
                <a:sym typeface="Arial"/>
              </a:rPr>
              <a:t>Safety, imaging, and survival </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follow-up</a:t>
            </a:r>
            <a:endParaRPr/>
          </a:p>
        </p:txBody>
      </p:sp>
      <p:sp>
        <p:nvSpPr>
          <p:cNvPr id="269" name="Google Shape;269;p8"/>
          <p:cNvSpPr/>
          <p:nvPr/>
        </p:nvSpPr>
        <p:spPr>
          <a:xfrm>
            <a:off x="609600" y="5692817"/>
            <a:ext cx="2268000" cy="830558"/>
          </a:xfrm>
          <a:prstGeom prst="roundRect">
            <a:avLst>
              <a:gd name="adj" fmla="val 6645"/>
            </a:avLst>
          </a:prstGeom>
          <a:solidFill>
            <a:schemeClr val="lt1"/>
          </a:solidFill>
          <a:ln w="19050" cap="flat" cmpd="sng">
            <a:solidFill>
              <a:schemeClr val="accent1"/>
            </a:solidFill>
            <a:prstDash val="solid"/>
            <a:round/>
            <a:headEnd type="none" w="sm" len="sm"/>
            <a:tailEnd type="none" w="sm" len="sm"/>
          </a:ln>
        </p:spPr>
        <p:txBody>
          <a:bodyPr spcFirstLastPara="1" wrap="square" lIns="72000" tIns="108000" rIns="72000" bIns="72000" anchor="ctr" anchorCtr="0">
            <a:noAutofit/>
          </a:bodyPr>
          <a:lstStyle/>
          <a:p>
            <a:pPr marL="0" marR="0" lvl="0" indent="0" algn="l" rtl="0">
              <a:lnSpc>
                <a:spcPct val="90000"/>
              </a:lnSpc>
              <a:spcBef>
                <a:spcPts val="0"/>
              </a:spcBef>
              <a:spcAft>
                <a:spcPts val="0"/>
              </a:spcAft>
              <a:buNone/>
            </a:pPr>
            <a:r>
              <a:rPr lang="en-GB" sz="900" b="1">
                <a:solidFill>
                  <a:schemeClr val="accent1"/>
                </a:solidFill>
                <a:latin typeface="Arial"/>
                <a:ea typeface="Arial"/>
                <a:cs typeface="Arial"/>
                <a:sym typeface="Arial"/>
              </a:rPr>
              <a:t>Stratification factors:</a:t>
            </a:r>
            <a:endParaRPr sz="900">
              <a:solidFill>
                <a:schemeClr val="dk1"/>
              </a:solidFill>
              <a:latin typeface="Arial"/>
              <a:ea typeface="Arial"/>
              <a:cs typeface="Arial"/>
              <a:sym typeface="Arial"/>
            </a:endParaRPr>
          </a:p>
          <a:p>
            <a:pPr marL="138113" marR="0" lvl="0" indent="-138113" algn="l" rtl="0">
              <a:lnSpc>
                <a:spcPct val="90000"/>
              </a:lnSpc>
              <a:spcBef>
                <a:spcPts val="300"/>
              </a:spcBef>
              <a:spcAft>
                <a:spcPts val="0"/>
              </a:spcAft>
              <a:buClr>
                <a:schemeClr val="accent1"/>
              </a:buClr>
              <a:buSzPts val="1100"/>
              <a:buFont typeface="Arial"/>
              <a:buChar char="•"/>
            </a:pPr>
            <a:r>
              <a:rPr lang="en-GB" sz="900">
                <a:solidFill>
                  <a:schemeClr val="dk1"/>
                </a:solidFill>
                <a:latin typeface="Arial"/>
                <a:ea typeface="Arial"/>
                <a:cs typeface="Arial"/>
                <a:sym typeface="Arial"/>
              </a:rPr>
              <a:t>IMDC prognostic scores </a:t>
            </a:r>
            <a:br>
              <a:rPr lang="en-GB" sz="900">
                <a:solidFill>
                  <a:schemeClr val="dk1"/>
                </a:solidFill>
                <a:latin typeface="Arial"/>
                <a:ea typeface="Arial"/>
                <a:cs typeface="Arial"/>
                <a:sym typeface="Arial"/>
              </a:rPr>
            </a:br>
            <a:r>
              <a:rPr lang="en-GB" sz="900">
                <a:solidFill>
                  <a:schemeClr val="dk1"/>
                </a:solidFill>
                <a:latin typeface="Arial"/>
                <a:ea typeface="Arial"/>
                <a:cs typeface="Arial"/>
                <a:sym typeface="Arial"/>
              </a:rPr>
              <a:t>(0 vs 1-2 vs 3-6)</a:t>
            </a:r>
            <a:endParaRPr/>
          </a:p>
          <a:p>
            <a:pPr marL="138113" marR="0" lvl="0" indent="-138113" algn="l" rtl="0">
              <a:lnSpc>
                <a:spcPct val="90000"/>
              </a:lnSpc>
              <a:spcBef>
                <a:spcPts val="300"/>
              </a:spcBef>
              <a:spcAft>
                <a:spcPts val="300"/>
              </a:spcAft>
              <a:buClr>
                <a:schemeClr val="accent1"/>
              </a:buClr>
              <a:buSzPts val="1100"/>
              <a:buFont typeface="Arial"/>
              <a:buChar char="•"/>
            </a:pPr>
            <a:r>
              <a:rPr lang="en-GB" sz="900">
                <a:solidFill>
                  <a:schemeClr val="dk1"/>
                </a:solidFill>
                <a:latin typeface="Arial"/>
                <a:ea typeface="Arial"/>
                <a:cs typeface="Arial"/>
                <a:sym typeface="Arial"/>
              </a:rPr>
              <a:t>Number of prior TKI regimens for advanced RCC (0 vs 1 vs 2-3)</a:t>
            </a:r>
            <a:endParaRPr/>
          </a:p>
        </p:txBody>
      </p:sp>
      <p:sp>
        <p:nvSpPr>
          <p:cNvPr id="270" name="Google Shape;270;p8"/>
          <p:cNvSpPr/>
          <p:nvPr/>
        </p:nvSpPr>
        <p:spPr>
          <a:xfrm>
            <a:off x="3244648" y="5721909"/>
            <a:ext cx="3500492" cy="741418"/>
          </a:xfrm>
          <a:prstGeom prst="roundRect">
            <a:avLst>
              <a:gd name="adj" fmla="val 0"/>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b="1">
                <a:solidFill>
                  <a:schemeClr val="dk1"/>
                </a:solidFill>
                <a:latin typeface="Arial"/>
                <a:ea typeface="Arial"/>
                <a:cs typeface="Arial"/>
                <a:sym typeface="Arial"/>
              </a:rPr>
              <a:t>Endpoints:</a:t>
            </a:r>
            <a:endParaRPr sz="800">
              <a:solidFill>
                <a:schemeClr val="dk1"/>
              </a:solidFill>
              <a:latin typeface="Arial"/>
              <a:ea typeface="Arial"/>
              <a:cs typeface="Arial"/>
              <a:sym typeface="Arial"/>
            </a:endParaRPr>
          </a:p>
          <a:p>
            <a:pPr marL="138113" marR="0" lvl="0" indent="-138113" algn="l" rtl="0">
              <a:spcBef>
                <a:spcPts val="100"/>
              </a:spcBef>
              <a:spcAft>
                <a:spcPts val="0"/>
              </a:spcAft>
              <a:buClr>
                <a:schemeClr val="accent1"/>
              </a:buClr>
              <a:buSzPts val="1100"/>
              <a:buFont typeface="Arial"/>
              <a:buChar char="•"/>
            </a:pPr>
            <a:r>
              <a:rPr lang="en-GB" sz="800">
                <a:solidFill>
                  <a:schemeClr val="dk1"/>
                </a:solidFill>
                <a:latin typeface="Arial"/>
                <a:ea typeface="Arial"/>
                <a:cs typeface="Arial"/>
                <a:sym typeface="Arial"/>
              </a:rPr>
              <a:t>Primary: ORR (per RECIST v1.1 by BICR)</a:t>
            </a:r>
            <a:endParaRPr/>
          </a:p>
          <a:p>
            <a:pPr marL="138113" marR="0" lvl="0" indent="-138113" algn="l" rtl="0">
              <a:spcBef>
                <a:spcPts val="300"/>
              </a:spcBef>
              <a:spcAft>
                <a:spcPts val="0"/>
              </a:spcAft>
              <a:buClr>
                <a:schemeClr val="accent1"/>
              </a:buClr>
              <a:buSzPts val="1100"/>
              <a:buFont typeface="Arial"/>
              <a:buChar char="•"/>
            </a:pPr>
            <a:r>
              <a:rPr lang="en-GB" sz="800">
                <a:solidFill>
                  <a:schemeClr val="dk1"/>
                </a:solidFill>
                <a:latin typeface="Arial"/>
                <a:ea typeface="Arial"/>
                <a:cs typeface="Arial"/>
                <a:sym typeface="Arial"/>
              </a:rPr>
              <a:t>Secondary: PFS and DOR (per RECIST v1.1 by BICR), OS, </a:t>
            </a:r>
            <a:br>
              <a:rPr lang="en-GB" sz="800">
                <a:solidFill>
                  <a:schemeClr val="dk1"/>
                </a:solidFill>
                <a:latin typeface="Arial"/>
                <a:ea typeface="Arial"/>
                <a:cs typeface="Arial"/>
                <a:sym typeface="Arial"/>
              </a:rPr>
            </a:br>
            <a:r>
              <a:rPr lang="en-GB" sz="800">
                <a:solidFill>
                  <a:schemeClr val="dk1"/>
                </a:solidFill>
                <a:latin typeface="Arial"/>
                <a:ea typeface="Arial"/>
                <a:cs typeface="Arial"/>
                <a:sym typeface="Arial"/>
              </a:rPr>
              <a:t>and safety</a:t>
            </a:r>
            <a:endParaRPr/>
          </a:p>
          <a:p>
            <a:pPr marL="0" marR="0" lvl="0" indent="0" algn="l" rtl="0">
              <a:spcBef>
                <a:spcPts val="300"/>
              </a:spcBef>
              <a:spcAft>
                <a:spcPts val="0"/>
              </a:spcAft>
              <a:buNone/>
            </a:pPr>
            <a:r>
              <a:rPr lang="en-GB" sz="800" b="1">
                <a:solidFill>
                  <a:schemeClr val="dk1"/>
                </a:solidFill>
                <a:latin typeface="Arial"/>
                <a:ea typeface="Arial"/>
                <a:cs typeface="Arial"/>
                <a:sym typeface="Arial"/>
              </a:rPr>
              <a:t>Tumour assessments:</a:t>
            </a:r>
            <a:endParaRPr/>
          </a:p>
          <a:p>
            <a:pPr marL="138113" marR="0" lvl="0" indent="-138113" algn="l" rtl="0">
              <a:spcBef>
                <a:spcPts val="100"/>
              </a:spcBef>
              <a:spcAft>
                <a:spcPts val="300"/>
              </a:spcAft>
              <a:buClr>
                <a:schemeClr val="accent1"/>
              </a:buClr>
              <a:buSzPts val="1100"/>
              <a:buFont typeface="Arial"/>
              <a:buChar char="•"/>
            </a:pPr>
            <a:r>
              <a:rPr lang="en-GB" sz="800">
                <a:solidFill>
                  <a:schemeClr val="dk1"/>
                </a:solidFill>
                <a:latin typeface="Arial"/>
                <a:ea typeface="Arial"/>
                <a:cs typeface="Arial"/>
                <a:sym typeface="Arial"/>
              </a:rPr>
              <a:t>At week 9, then every 8 weeks through week 49, and every </a:t>
            </a:r>
            <a:br>
              <a:rPr lang="en-GB" sz="800">
                <a:solidFill>
                  <a:schemeClr val="dk1"/>
                </a:solidFill>
                <a:latin typeface="Arial"/>
                <a:ea typeface="Arial"/>
                <a:cs typeface="Arial"/>
                <a:sym typeface="Arial"/>
              </a:rPr>
            </a:br>
            <a:r>
              <a:rPr lang="en-GB" sz="800">
                <a:solidFill>
                  <a:schemeClr val="dk1"/>
                </a:solidFill>
                <a:latin typeface="Arial"/>
                <a:ea typeface="Arial"/>
                <a:cs typeface="Arial"/>
                <a:sym typeface="Arial"/>
              </a:rPr>
              <a:t>12 weeks thereafter</a:t>
            </a:r>
            <a:endParaRPr/>
          </a:p>
        </p:txBody>
      </p:sp>
      <p:cxnSp>
        <p:nvCxnSpPr>
          <p:cNvPr id="271" name="Google Shape;271;p8"/>
          <p:cNvCxnSpPr/>
          <p:nvPr/>
        </p:nvCxnSpPr>
        <p:spPr>
          <a:xfrm>
            <a:off x="4918160" y="4538987"/>
            <a:ext cx="684000" cy="0"/>
          </a:xfrm>
          <a:prstGeom prst="straightConnector1">
            <a:avLst/>
          </a:prstGeom>
          <a:noFill/>
          <a:ln w="15875" cap="flat" cmpd="sng">
            <a:solidFill>
              <a:schemeClr val="dk1"/>
            </a:solidFill>
            <a:prstDash val="solid"/>
            <a:round/>
            <a:headEnd type="none" w="sm" len="sm"/>
            <a:tailEnd type="none" w="sm" len="sm"/>
          </a:ln>
        </p:spPr>
      </p:cxnSp>
      <p:sp>
        <p:nvSpPr>
          <p:cNvPr id="272" name="Google Shape;272;p8"/>
          <p:cNvSpPr/>
          <p:nvPr/>
        </p:nvSpPr>
        <p:spPr>
          <a:xfrm>
            <a:off x="3802663" y="4273319"/>
            <a:ext cx="1171020" cy="531336"/>
          </a:xfrm>
          <a:prstGeom prst="roundRect">
            <a:avLst>
              <a:gd name="adj" fmla="val 10743"/>
            </a:avLst>
          </a:prstGeom>
          <a:solidFill>
            <a:schemeClr val="accent1"/>
          </a:solidFill>
          <a:ln>
            <a:noFill/>
          </a:ln>
        </p:spPr>
        <p:txBody>
          <a:bodyPr spcFirstLastPara="1" wrap="square" lIns="72000" tIns="72000" rIns="72000" bIns="36000" anchor="ctr" anchorCtr="0">
            <a:noAutofit/>
          </a:bodyPr>
          <a:lstStyle/>
          <a:p>
            <a:pPr marL="0" marR="0" lvl="0" indent="0" algn="ctr" rtl="0">
              <a:spcBef>
                <a:spcPts val="0"/>
              </a:spcBef>
              <a:spcAft>
                <a:spcPts val="0"/>
              </a:spcAft>
              <a:buNone/>
            </a:pPr>
            <a:r>
              <a:rPr lang="en-GB" sz="900">
                <a:solidFill>
                  <a:schemeClr val="lt1"/>
                </a:solidFill>
                <a:latin typeface="Arial"/>
                <a:ea typeface="Arial"/>
                <a:cs typeface="Arial"/>
                <a:sym typeface="Arial"/>
              </a:rPr>
              <a:t>Belzutifan </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200 mg QD PO</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N=78</a:t>
            </a:r>
            <a:endParaRPr/>
          </a:p>
        </p:txBody>
      </p:sp>
      <p:cxnSp>
        <p:nvCxnSpPr>
          <p:cNvPr id="273" name="Google Shape;273;p8"/>
          <p:cNvCxnSpPr/>
          <p:nvPr/>
        </p:nvCxnSpPr>
        <p:spPr>
          <a:xfrm>
            <a:off x="5602160" y="5183305"/>
            <a:ext cx="0" cy="184628"/>
          </a:xfrm>
          <a:prstGeom prst="straightConnector1">
            <a:avLst/>
          </a:prstGeom>
          <a:noFill/>
          <a:ln w="15875" cap="flat" cmpd="sng">
            <a:solidFill>
              <a:schemeClr val="dk1"/>
            </a:solidFill>
            <a:prstDash val="solid"/>
            <a:round/>
            <a:headEnd type="triangle" w="med" len="med"/>
            <a:tailEnd type="none" w="sm" len="sm"/>
          </a:ln>
        </p:spPr>
      </p:cxnSp>
      <p:cxnSp>
        <p:nvCxnSpPr>
          <p:cNvPr id="274" name="Google Shape;274;p8"/>
          <p:cNvCxnSpPr/>
          <p:nvPr/>
        </p:nvCxnSpPr>
        <p:spPr>
          <a:xfrm rot="10800000">
            <a:off x="5602160" y="4533191"/>
            <a:ext cx="0" cy="184628"/>
          </a:xfrm>
          <a:prstGeom prst="straightConnector1">
            <a:avLst/>
          </a:prstGeom>
          <a:noFill/>
          <a:ln w="15875" cap="flat" cmpd="sng">
            <a:solidFill>
              <a:schemeClr val="dk1"/>
            </a:solidFill>
            <a:prstDash val="solid"/>
            <a:round/>
            <a:headEnd type="triangle" w="med" len="med"/>
            <a:tailEnd type="none" w="sm" len="sm"/>
          </a:ln>
        </p:spPr>
      </p:cxnSp>
      <p:cxnSp>
        <p:nvCxnSpPr>
          <p:cNvPr id="275" name="Google Shape;275;p8"/>
          <p:cNvCxnSpPr/>
          <p:nvPr/>
        </p:nvCxnSpPr>
        <p:spPr>
          <a:xfrm>
            <a:off x="4918160" y="5361312"/>
            <a:ext cx="684000" cy="0"/>
          </a:xfrm>
          <a:prstGeom prst="straightConnector1">
            <a:avLst/>
          </a:prstGeom>
          <a:noFill/>
          <a:ln w="15875" cap="flat" cmpd="sng">
            <a:solidFill>
              <a:schemeClr val="dk1"/>
            </a:solidFill>
            <a:prstDash val="solid"/>
            <a:round/>
            <a:headEnd type="none" w="sm" len="sm"/>
            <a:tailEnd type="none" w="sm" len="sm"/>
          </a:ln>
        </p:spPr>
      </p:cxnSp>
      <p:sp>
        <p:nvSpPr>
          <p:cNvPr id="276" name="Google Shape;276;p8"/>
          <p:cNvSpPr/>
          <p:nvPr/>
        </p:nvSpPr>
        <p:spPr>
          <a:xfrm>
            <a:off x="3802663" y="5091078"/>
            <a:ext cx="1171020" cy="531336"/>
          </a:xfrm>
          <a:prstGeom prst="roundRect">
            <a:avLst>
              <a:gd name="adj" fmla="val 10743"/>
            </a:avLst>
          </a:prstGeom>
          <a:solidFill>
            <a:schemeClr val="dk2"/>
          </a:solidFill>
          <a:ln>
            <a:noFill/>
          </a:ln>
        </p:spPr>
        <p:txBody>
          <a:bodyPr spcFirstLastPara="1" wrap="square" lIns="72000" tIns="72000" rIns="72000" bIns="36000" anchor="ctr" anchorCtr="0">
            <a:noAutofit/>
          </a:bodyPr>
          <a:lstStyle/>
          <a:p>
            <a:pPr marL="0" marR="0" lvl="0" indent="0" algn="ctr" rtl="0">
              <a:spcBef>
                <a:spcPts val="0"/>
              </a:spcBef>
              <a:spcAft>
                <a:spcPts val="0"/>
              </a:spcAft>
              <a:buNone/>
            </a:pPr>
            <a:r>
              <a:rPr lang="en-GB" sz="900">
                <a:solidFill>
                  <a:schemeClr val="lt1"/>
                </a:solidFill>
                <a:latin typeface="Arial"/>
                <a:ea typeface="Arial"/>
                <a:cs typeface="Arial"/>
                <a:sym typeface="Arial"/>
              </a:rPr>
              <a:t>Belzutifan </a:t>
            </a:r>
            <a:br>
              <a:rPr lang="en-GB" sz="900">
                <a:solidFill>
                  <a:schemeClr val="lt1"/>
                </a:solidFill>
                <a:latin typeface="Arial"/>
                <a:ea typeface="Arial"/>
                <a:cs typeface="Arial"/>
                <a:sym typeface="Arial"/>
              </a:rPr>
            </a:br>
            <a:r>
              <a:rPr lang="en-GB" sz="900">
                <a:solidFill>
                  <a:schemeClr val="lt1"/>
                </a:solidFill>
                <a:latin typeface="Arial"/>
                <a:ea typeface="Arial"/>
                <a:cs typeface="Arial"/>
                <a:sym typeface="Arial"/>
              </a:rPr>
              <a:t>120 mg QD PO</a:t>
            </a:r>
            <a:endParaRPr/>
          </a:p>
          <a:p>
            <a:pPr marL="0" marR="0" lvl="0" indent="0" algn="ctr" rtl="0">
              <a:spcBef>
                <a:spcPts val="300"/>
              </a:spcBef>
              <a:spcAft>
                <a:spcPts val="300"/>
              </a:spcAft>
              <a:buNone/>
            </a:pPr>
            <a:r>
              <a:rPr lang="en-GB" sz="900">
                <a:solidFill>
                  <a:schemeClr val="lt1"/>
                </a:solidFill>
                <a:latin typeface="Arial"/>
                <a:ea typeface="Arial"/>
                <a:cs typeface="Arial"/>
                <a:sym typeface="Arial"/>
              </a:rPr>
              <a:t>N=76</a:t>
            </a:r>
            <a:endParaRPr/>
          </a:p>
        </p:txBody>
      </p:sp>
      <p:cxnSp>
        <p:nvCxnSpPr>
          <p:cNvPr id="277" name="Google Shape;277;p8"/>
          <p:cNvCxnSpPr/>
          <p:nvPr/>
        </p:nvCxnSpPr>
        <p:spPr>
          <a:xfrm rot="10800000">
            <a:off x="3322030" y="4532575"/>
            <a:ext cx="0" cy="827999"/>
          </a:xfrm>
          <a:prstGeom prst="straightConnector1">
            <a:avLst/>
          </a:prstGeom>
          <a:noFill/>
          <a:ln w="15875" cap="flat" cmpd="sng">
            <a:solidFill>
              <a:schemeClr val="dk1"/>
            </a:solidFill>
            <a:prstDash val="solid"/>
            <a:round/>
            <a:headEnd type="none" w="sm" len="sm"/>
            <a:tailEnd type="none" w="sm" len="sm"/>
          </a:ln>
        </p:spPr>
      </p:cxnSp>
      <p:grpSp>
        <p:nvGrpSpPr>
          <p:cNvPr id="278" name="Google Shape;278;p8"/>
          <p:cNvGrpSpPr/>
          <p:nvPr/>
        </p:nvGrpSpPr>
        <p:grpSpPr>
          <a:xfrm>
            <a:off x="2980229" y="4730322"/>
            <a:ext cx="666283" cy="430090"/>
            <a:chOff x="7393043" y="3450630"/>
            <a:chExt cx="666283" cy="430090"/>
          </a:xfrm>
        </p:grpSpPr>
        <p:sp>
          <p:nvSpPr>
            <p:cNvPr id="279" name="Google Shape;279;p8"/>
            <p:cNvSpPr/>
            <p:nvPr/>
          </p:nvSpPr>
          <p:spPr>
            <a:xfrm>
              <a:off x="7511139" y="3450630"/>
              <a:ext cx="430090" cy="430090"/>
            </a:xfrm>
            <a:prstGeom prst="ellipse">
              <a:avLst/>
            </a:prstGeom>
            <a:solidFill>
              <a:schemeClr val="accent6"/>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sp>
          <p:nvSpPr>
            <p:cNvPr id="280" name="Google Shape;280;p8"/>
            <p:cNvSpPr txBox="1"/>
            <p:nvPr/>
          </p:nvSpPr>
          <p:spPr>
            <a:xfrm>
              <a:off x="7393043" y="3550017"/>
              <a:ext cx="666283" cy="23544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GB" sz="900" b="1">
                  <a:solidFill>
                    <a:schemeClr val="lt1"/>
                  </a:solidFill>
                  <a:latin typeface="Arial"/>
                  <a:ea typeface="Arial"/>
                  <a:cs typeface="Arial"/>
                  <a:sym typeface="Arial"/>
                </a:rPr>
                <a:t>R 1:1</a:t>
              </a:r>
              <a:endParaRPr/>
            </a:p>
            <a:p>
              <a:pPr marL="0" marR="0" lvl="0" indent="0" algn="ctr" rtl="0">
                <a:lnSpc>
                  <a:spcPct val="90000"/>
                </a:lnSpc>
                <a:spcBef>
                  <a:spcPts val="0"/>
                </a:spcBef>
                <a:spcAft>
                  <a:spcPts val="0"/>
                </a:spcAft>
                <a:buNone/>
              </a:pPr>
              <a:r>
                <a:rPr lang="en-GB" sz="800" b="1">
                  <a:solidFill>
                    <a:schemeClr val="lt1"/>
                  </a:solidFill>
                  <a:latin typeface="Arial"/>
                  <a:ea typeface="Arial"/>
                  <a:cs typeface="Arial"/>
                  <a:sym typeface="Arial"/>
                </a:rPr>
                <a:t>N=154</a:t>
              </a:r>
              <a:endParaRPr sz="800">
                <a:solidFill>
                  <a:schemeClr val="lt1"/>
                </a:solidFill>
                <a:latin typeface="Arial"/>
                <a:ea typeface="Arial"/>
                <a:cs typeface="Arial"/>
                <a:sym typeface="Arial"/>
              </a:endParaRPr>
            </a:p>
          </p:txBody>
        </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9"/>
          <p:cNvSpPr txBox="1">
            <a:spLocks noGrp="1"/>
          </p:cNvSpPr>
          <p:nvPr>
            <p:ph type="body" idx="1"/>
          </p:nvPr>
        </p:nvSpPr>
        <p:spPr>
          <a:xfrm>
            <a:off x="620713" y="1054800"/>
            <a:ext cx="10963275" cy="4525963"/>
          </a:xfrm>
          <a:prstGeom prst="rect">
            <a:avLst/>
          </a:prstGeom>
          <a:noFill/>
          <a:ln>
            <a:noFill/>
          </a:ln>
        </p:spPr>
        <p:txBody>
          <a:bodyPr spcFirstLastPara="1" wrap="square" lIns="0" tIns="0" rIns="0" bIns="0" anchor="t" anchorCtr="0">
            <a:noAutofit/>
          </a:bodyPr>
          <a:lstStyle/>
          <a:p>
            <a:pPr marL="357188" lvl="0" indent="-357188" algn="l" rtl="0">
              <a:spcBef>
                <a:spcPts val="0"/>
              </a:spcBef>
              <a:spcAft>
                <a:spcPts val="0"/>
              </a:spcAft>
              <a:buClr>
                <a:schemeClr val="accent1"/>
              </a:buClr>
              <a:buSzPts val="1600"/>
              <a:buChar char="•"/>
            </a:pPr>
            <a:r>
              <a:rPr lang="en-GB" sz="1600"/>
              <a:t>Median follow-up was 24.3 mo (range, 4.1-48.2) in cohort 1 and 39.8 mo (range, 33.1-55.0) in cohort 2</a:t>
            </a:r>
            <a:endParaRPr/>
          </a:p>
          <a:p>
            <a:pPr marL="357188" lvl="0" indent="-357188" algn="l" rtl="0">
              <a:spcBef>
                <a:spcPts val="600"/>
              </a:spcBef>
              <a:spcAft>
                <a:spcPts val="0"/>
              </a:spcAft>
              <a:buSzPts val="1600"/>
              <a:buChar char="•"/>
            </a:pPr>
            <a:r>
              <a:rPr lang="en-GB" sz="1600">
                <a:solidFill>
                  <a:schemeClr val="dk2"/>
                </a:solidFill>
              </a:rPr>
              <a:t>Median DoR was 28.6 mo (range, 1.9+ to 35.8) in cohort 1 and 31.5 mo (range, 4.2+ to 36.8) in cohort 2 </a:t>
            </a:r>
            <a:endParaRPr/>
          </a:p>
          <a:p>
            <a:pPr marL="714375" lvl="1" indent="-257175" algn="l" rtl="0">
              <a:spcBef>
                <a:spcPts val="400"/>
              </a:spcBef>
              <a:spcAft>
                <a:spcPts val="0"/>
              </a:spcAft>
              <a:buSzPts val="1400"/>
              <a:buChar char="–"/>
            </a:pPr>
            <a:r>
              <a:rPr lang="en-GB" sz="1400">
                <a:solidFill>
                  <a:schemeClr val="dk2"/>
                </a:solidFill>
              </a:rPr>
              <a:t>~ 57% of all responders in cohort 1 and 51% in cohort 2 remained in response for ≥24 mo </a:t>
            </a:r>
            <a:endParaRPr/>
          </a:p>
          <a:p>
            <a:pPr marL="357188" lvl="0" indent="-357188" algn="l" rtl="0">
              <a:spcBef>
                <a:spcPts val="600"/>
              </a:spcBef>
              <a:spcAft>
                <a:spcPts val="0"/>
              </a:spcAft>
              <a:buSzPts val="1600"/>
              <a:buChar char="•"/>
            </a:pPr>
            <a:r>
              <a:rPr lang="en-GB" sz="1600">
                <a:solidFill>
                  <a:schemeClr val="dk2"/>
                </a:solidFill>
              </a:rPr>
              <a:t>Median PFS was 30.3 mo (95% CI, 16.6-NR) in cohort 1 and 13.8 mo (95% CI, 9.2-19.4) in cohort 2 </a:t>
            </a:r>
            <a:endParaRPr/>
          </a:p>
          <a:p>
            <a:pPr marL="357188" lvl="0" indent="-357188" algn="l" rtl="0">
              <a:spcBef>
                <a:spcPts val="600"/>
              </a:spcBef>
              <a:spcAft>
                <a:spcPts val="0"/>
              </a:spcAft>
              <a:buSzPts val="1600"/>
              <a:buChar char="•"/>
            </a:pPr>
            <a:r>
              <a:rPr lang="en-GB" sz="1600">
                <a:solidFill>
                  <a:schemeClr val="dk2"/>
                </a:solidFill>
              </a:rPr>
              <a:t>Median OS was NR (95% CI, NR-NR) in cohort 1 and 26.7 mo (95% CI, 20.0-41.1) in cohort 2 </a:t>
            </a:r>
            <a:endParaRPr/>
          </a:p>
        </p:txBody>
      </p:sp>
      <p:sp>
        <p:nvSpPr>
          <p:cNvPr id="288" name="Google Shape;288;p9"/>
          <p:cNvSpPr txBox="1">
            <a:spLocks noGrp="1"/>
          </p:cNvSpPr>
          <p:nvPr>
            <p:ph type="title"/>
          </p:nvPr>
        </p:nvSpPr>
        <p:spPr>
          <a:xfrm>
            <a:off x="619125" y="258763"/>
            <a:ext cx="10963275" cy="86518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LITESPARK-003: RESULTS</a:t>
            </a:r>
            <a:endParaRPr/>
          </a:p>
        </p:txBody>
      </p:sp>
      <p:sp>
        <p:nvSpPr>
          <p:cNvPr id="289" name="Google Shape;289;p9"/>
          <p:cNvSpPr txBox="1">
            <a:spLocks noGrp="1"/>
          </p:cNvSpPr>
          <p:nvPr>
            <p:ph type="body" idx="2"/>
          </p:nvPr>
        </p:nvSpPr>
        <p:spPr>
          <a:xfrm>
            <a:off x="620183" y="6309320"/>
            <a:ext cx="10180339" cy="3651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1200"/>
              <a:buNone/>
            </a:pPr>
            <a:r>
              <a:rPr lang="en-GB">
                <a:solidFill>
                  <a:schemeClr val="dk2"/>
                </a:solidFill>
              </a:rPr>
              <a:t>AE, adverse event; CI, confidence interval; CR, complete response; DCR, disease control rate; DoR, duration of response; IMDC, International Metastatic renal cell carcinoma Database Consortium; mo, months; NR, not reached; ORR, overall response rate; OS, overall survival; PR, partial response; PD, progressive disease; PFS, progression-free survival; SD, stable disease</a:t>
            </a:r>
            <a:endParaRPr/>
          </a:p>
          <a:p>
            <a:pPr marL="0" lvl="0" indent="0" algn="l" rtl="0">
              <a:spcBef>
                <a:spcPts val="300"/>
              </a:spcBef>
              <a:spcAft>
                <a:spcPts val="0"/>
              </a:spcAft>
              <a:buSzPts val="1200"/>
              <a:buNone/>
            </a:pPr>
            <a:r>
              <a:rPr lang="en-GB"/>
              <a:t>Choueiri T, et al. ESMO 2023. Abstract #LBA87 (oral presentation); </a:t>
            </a:r>
            <a:r>
              <a:rPr lang="en-GB">
                <a:solidFill>
                  <a:schemeClr val="dk2"/>
                </a:solidFill>
              </a:rPr>
              <a:t>Choueiri T, et al. </a:t>
            </a:r>
            <a:r>
              <a:rPr lang="en-GB" b="0">
                <a:solidFill>
                  <a:schemeClr val="dk2"/>
                </a:solidFill>
              </a:rPr>
              <a:t>Annals of Oncology 2023</a:t>
            </a:r>
            <a:r>
              <a:rPr lang="en-GB" b="0" i="1">
                <a:solidFill>
                  <a:schemeClr val="dk2"/>
                </a:solidFill>
              </a:rPr>
              <a:t>; </a:t>
            </a:r>
            <a:r>
              <a:rPr lang="en-GB" b="0" i="0">
                <a:solidFill>
                  <a:schemeClr val="dk2"/>
                </a:solidFill>
              </a:rPr>
              <a:t>Vol. 34: Supplement S1328–S1329</a:t>
            </a:r>
            <a:endParaRPr/>
          </a:p>
          <a:p>
            <a:pPr marL="0" lvl="0" indent="0" algn="l" rtl="0">
              <a:spcBef>
                <a:spcPts val="300"/>
              </a:spcBef>
              <a:spcAft>
                <a:spcPts val="0"/>
              </a:spcAft>
              <a:buSzPts val="1200"/>
              <a:buNone/>
            </a:pPr>
            <a:endParaRPr/>
          </a:p>
        </p:txBody>
      </p:sp>
      <p:sp>
        <p:nvSpPr>
          <p:cNvPr id="290" name="Google Shape;290;p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291" name="Google Shape;291;p9"/>
          <p:cNvSpPr txBox="1"/>
          <p:nvPr/>
        </p:nvSpPr>
        <p:spPr>
          <a:xfrm>
            <a:off x="619125" y="2689175"/>
            <a:ext cx="4505401"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400" b="1" u="sng">
                <a:solidFill>
                  <a:srgbClr val="505050"/>
                </a:solidFill>
                <a:latin typeface="Arial"/>
                <a:ea typeface="Arial"/>
                <a:cs typeface="Arial"/>
                <a:sym typeface="Arial"/>
              </a:rPr>
              <a:t>ORR by investigator in all patients and by IMDC risk</a:t>
            </a:r>
            <a:endParaRPr sz="1400" b="1" u="sng" baseline="30000">
              <a:solidFill>
                <a:srgbClr val="505050"/>
              </a:solidFill>
              <a:latin typeface="Arial"/>
              <a:ea typeface="Arial"/>
              <a:cs typeface="Arial"/>
              <a:sym typeface="Arial"/>
            </a:endParaRPr>
          </a:p>
        </p:txBody>
      </p:sp>
      <p:graphicFrame>
        <p:nvGraphicFramePr>
          <p:cNvPr id="292" name="Google Shape;292;p9"/>
          <p:cNvGraphicFramePr/>
          <p:nvPr/>
        </p:nvGraphicFramePr>
        <p:xfrm>
          <a:off x="619124" y="3076027"/>
          <a:ext cx="3000000" cy="3000000"/>
        </p:xfrm>
        <a:graphic>
          <a:graphicData uri="http://schemas.openxmlformats.org/drawingml/2006/table">
            <a:tbl>
              <a:tblPr firstRow="1" bandRow="1">
                <a:noFill/>
                <a:tableStyleId>{CA28F5E4-2499-4328-BE6E-1D3E121D88F8}</a:tableStyleId>
              </a:tblPr>
              <a:tblGrid>
                <a:gridCol w="1300400">
                  <a:extLst>
                    <a:ext uri="{9D8B030D-6E8A-4147-A177-3AD203B41FA5}">
                      <a16:colId xmlns:a16="http://schemas.microsoft.com/office/drawing/2014/main" val="20000"/>
                    </a:ext>
                  </a:extLst>
                </a:gridCol>
                <a:gridCol w="696075">
                  <a:extLst>
                    <a:ext uri="{9D8B030D-6E8A-4147-A177-3AD203B41FA5}">
                      <a16:colId xmlns:a16="http://schemas.microsoft.com/office/drawing/2014/main" val="20001"/>
                    </a:ext>
                  </a:extLst>
                </a:gridCol>
                <a:gridCol w="696075">
                  <a:extLst>
                    <a:ext uri="{9D8B030D-6E8A-4147-A177-3AD203B41FA5}">
                      <a16:colId xmlns:a16="http://schemas.microsoft.com/office/drawing/2014/main" val="20002"/>
                    </a:ext>
                  </a:extLst>
                </a:gridCol>
                <a:gridCol w="768075">
                  <a:extLst>
                    <a:ext uri="{9D8B030D-6E8A-4147-A177-3AD203B41FA5}">
                      <a16:colId xmlns:a16="http://schemas.microsoft.com/office/drawing/2014/main" val="20003"/>
                    </a:ext>
                  </a:extLst>
                </a:gridCol>
                <a:gridCol w="504050">
                  <a:extLst>
                    <a:ext uri="{9D8B030D-6E8A-4147-A177-3AD203B41FA5}">
                      <a16:colId xmlns:a16="http://schemas.microsoft.com/office/drawing/2014/main" val="20004"/>
                    </a:ext>
                  </a:extLst>
                </a:gridCol>
                <a:gridCol w="648075">
                  <a:extLst>
                    <a:ext uri="{9D8B030D-6E8A-4147-A177-3AD203B41FA5}">
                      <a16:colId xmlns:a16="http://schemas.microsoft.com/office/drawing/2014/main" val="20005"/>
                    </a:ext>
                  </a:extLst>
                </a:gridCol>
                <a:gridCol w="864100">
                  <a:extLst>
                    <a:ext uri="{9D8B030D-6E8A-4147-A177-3AD203B41FA5}">
                      <a16:colId xmlns:a16="http://schemas.microsoft.com/office/drawing/2014/main" val="20006"/>
                    </a:ext>
                  </a:extLst>
                </a:gridCol>
              </a:tblGrid>
              <a:tr h="114300">
                <a:tc rowSpan="3">
                  <a:txBody>
                    <a:bodyPr/>
                    <a:lstStyle/>
                    <a:p>
                      <a:pPr marL="0" marR="0" lvl="0" indent="0" algn="l" rtl="0">
                        <a:spcBef>
                          <a:spcPts val="0"/>
                        </a:spcBef>
                        <a:spcAft>
                          <a:spcPts val="0"/>
                        </a:spcAft>
                        <a:buNone/>
                      </a:pPr>
                      <a:endParaRPr sz="900">
                        <a:latin typeface="Arial"/>
                        <a:ea typeface="Arial"/>
                        <a:cs typeface="Arial"/>
                        <a:sym typeface="Arial"/>
                      </a:endParaRPr>
                    </a:p>
                  </a:txBody>
                  <a:tcPr marL="55450" marR="55450" marT="36000" marB="36000">
                    <a:lnB w="12700" cap="flat" cmpd="sng">
                      <a:solidFill>
                        <a:schemeClr val="lt1"/>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GB" sz="900">
                          <a:latin typeface="Arial"/>
                          <a:ea typeface="Arial"/>
                          <a:cs typeface="Arial"/>
                          <a:sym typeface="Arial"/>
                        </a:rPr>
                        <a:t>Cohort 1</a:t>
                      </a:r>
                      <a:endParaRPr/>
                    </a:p>
                  </a:txBody>
                  <a:tcPr marL="0" marR="0" marT="36000" marB="36000" anchor="ctr">
                    <a:lnB w="12700"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GB" sz="900">
                          <a:latin typeface="Arial"/>
                          <a:ea typeface="Arial"/>
                          <a:cs typeface="Arial"/>
                          <a:sym typeface="Arial"/>
                        </a:rPr>
                        <a:t>Cohort 2</a:t>
                      </a:r>
                      <a:endParaRPr/>
                    </a:p>
                  </a:txBody>
                  <a:tcPr marL="0" marR="0" marT="36000" marB="36000" anchor="ctr">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4300">
                <a:tc vMerge="1">
                  <a:txBody>
                    <a:bodyPr/>
                    <a:lstStyle/>
                    <a:p>
                      <a:endParaRPr lang="en-US"/>
                    </a:p>
                  </a:txBody>
                  <a:tcPr/>
                </a:tc>
                <a:tc rowSpan="2">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Overall </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N=50</a:t>
                      </a:r>
                      <a:endParaRPr/>
                    </a:p>
                  </a:txBody>
                  <a:tcPr marL="0" marR="0" marT="36000" marB="36000" anchor="b">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gridSpan="2">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IMDC risk category</a:t>
                      </a:r>
                      <a:endParaRPr/>
                    </a:p>
                  </a:txBody>
                  <a:tcPr marL="0" marR="0" marT="36000" marB="36000" anchor="ctr">
                    <a:lnT w="12700" cap="flat" cmpd="sng">
                      <a:solidFill>
                        <a:schemeClr val="lt1"/>
                      </a:solidFill>
                      <a:prstDash val="solid"/>
                      <a:round/>
                      <a:headEnd type="none" w="sm" len="sm"/>
                      <a:tailEnd type="none" w="sm" len="sm"/>
                    </a:lnT>
                    <a:solidFill>
                      <a:schemeClr val="accent1"/>
                    </a:solidFill>
                  </a:tcPr>
                </a:tc>
                <a:tc hMerge="1">
                  <a:txBody>
                    <a:bodyPr/>
                    <a:lstStyle/>
                    <a:p>
                      <a:endParaRPr lang="en-US"/>
                    </a:p>
                  </a:txBody>
                  <a:tcPr/>
                </a:tc>
                <a:tc rowSpan="2">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Overall </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N=52</a:t>
                      </a:r>
                      <a:endParaRPr/>
                    </a:p>
                  </a:txBody>
                  <a:tcPr marL="0" marR="0" marT="36000" marB="36000" anchor="b">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gridSpan="2">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IMDC risk category</a:t>
                      </a:r>
                      <a:endParaRPr/>
                    </a:p>
                  </a:txBody>
                  <a:tcPr marL="0" marR="0" marT="36000" marB="36000" anchor="ctr">
                    <a:lnT w="12700" cap="flat" cmpd="sng">
                      <a:solidFill>
                        <a:schemeClr val="lt1"/>
                      </a:solidFill>
                      <a:prstDash val="solid"/>
                      <a:round/>
                      <a:headEnd type="none" w="sm" len="sm"/>
                      <a:tailEnd type="none" w="sm" len="sm"/>
                    </a:lnT>
                    <a:solidFill>
                      <a:schemeClr val="dk2"/>
                    </a:solidFill>
                  </a:tcPr>
                </a:tc>
                <a:tc hMerge="1">
                  <a:txBody>
                    <a:bodyPr/>
                    <a:lstStyle/>
                    <a:p>
                      <a:endParaRPr lang="en-US"/>
                    </a:p>
                  </a:txBody>
                  <a:tcPr/>
                </a:tc>
                <a:extLst>
                  <a:ext uri="{0D108BD9-81ED-4DB2-BD59-A6C34878D82A}">
                    <a16:rowId xmlns:a16="http://schemas.microsoft.com/office/drawing/2014/main" val="10001"/>
                  </a:ext>
                </a:extLst>
              </a:tr>
              <a:tr h="112875">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Favourable </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n=28</a:t>
                      </a:r>
                      <a:endParaRPr/>
                    </a:p>
                  </a:txBody>
                  <a:tcPr marL="0" marR="0" marT="36000" marB="36000" anchor="b">
                    <a:lnB w="12700" cap="flat" cmpd="sng">
                      <a:solidFill>
                        <a:schemeClr val="lt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Intermediate/poor</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n=22</a:t>
                      </a:r>
                      <a:endParaRPr/>
                    </a:p>
                  </a:txBody>
                  <a:tcPr marL="0" marR="0" marT="36000" marB="36000" anchor="b">
                    <a:lnB w="12700" cap="flat" cmpd="sng">
                      <a:solidFill>
                        <a:schemeClr val="lt1"/>
                      </a:solidFill>
                      <a:prstDash val="solid"/>
                      <a:round/>
                      <a:headEnd type="none" w="sm" len="sm"/>
                      <a:tailEnd type="none" w="sm" len="sm"/>
                    </a:lnB>
                    <a:solidFill>
                      <a:schemeClr val="accent1"/>
                    </a:solidFill>
                  </a:tcPr>
                </a:tc>
                <a:tc vMerge="1">
                  <a:txBody>
                    <a:bodyPr/>
                    <a:lstStyle/>
                    <a:p>
                      <a:endParaRPr lang="en-US"/>
                    </a:p>
                  </a:txBody>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Favourable </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n=11</a:t>
                      </a:r>
                      <a:endParaRPr/>
                    </a:p>
                  </a:txBody>
                  <a:tcPr marL="0" marR="0" marT="36000" marB="36000" anchor="b">
                    <a:lnB w="12700" cap="flat" cmpd="sng">
                      <a:solidFill>
                        <a:schemeClr val="lt1"/>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GB" sz="900" b="1">
                          <a:solidFill>
                            <a:schemeClr val="lt1"/>
                          </a:solidFill>
                          <a:latin typeface="Arial"/>
                          <a:ea typeface="Arial"/>
                          <a:cs typeface="Arial"/>
                          <a:sym typeface="Arial"/>
                        </a:rPr>
                        <a:t>Intermediate/</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poor</a:t>
                      </a:r>
                      <a:br>
                        <a:rPr lang="en-GB" sz="900" b="1">
                          <a:solidFill>
                            <a:schemeClr val="lt1"/>
                          </a:solidFill>
                          <a:latin typeface="Arial"/>
                          <a:ea typeface="Arial"/>
                          <a:cs typeface="Arial"/>
                          <a:sym typeface="Arial"/>
                        </a:rPr>
                      </a:br>
                      <a:r>
                        <a:rPr lang="en-GB" sz="900" b="1">
                          <a:solidFill>
                            <a:schemeClr val="lt1"/>
                          </a:solidFill>
                          <a:latin typeface="Arial"/>
                          <a:ea typeface="Arial"/>
                          <a:cs typeface="Arial"/>
                          <a:sym typeface="Arial"/>
                        </a:rPr>
                        <a:t>n=41</a:t>
                      </a:r>
                      <a:endParaRPr/>
                    </a:p>
                  </a:txBody>
                  <a:tcPr marL="0" marR="0" marT="36000" marB="36000" anchor="b">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105550">
                <a:tc>
                  <a:txBody>
                    <a:bodyPr/>
                    <a:lstStyle/>
                    <a:p>
                      <a:pPr marL="0" marR="0" lvl="0" indent="0" algn="l" rtl="0">
                        <a:spcBef>
                          <a:spcPts val="0"/>
                        </a:spcBef>
                        <a:spcAft>
                          <a:spcPts val="0"/>
                        </a:spcAft>
                        <a:buNone/>
                      </a:pPr>
                      <a:r>
                        <a:rPr lang="en-GB" sz="900" b="0">
                          <a:latin typeface="Arial"/>
                          <a:ea typeface="Arial"/>
                          <a:cs typeface="Arial"/>
                          <a:sym typeface="Arial"/>
                        </a:rPr>
                        <a:t>ORR (CR + PR)</a:t>
                      </a:r>
                      <a:endParaRPr/>
                    </a:p>
                  </a:txBody>
                  <a:tcPr marL="55450" marR="55450" marT="36000" marB="36000">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1">
                          <a:latin typeface="Arial"/>
                          <a:ea typeface="Arial"/>
                          <a:cs typeface="Arial"/>
                          <a:sym typeface="Arial"/>
                        </a:rPr>
                        <a:t>35 (70)</a:t>
                      </a:r>
                      <a:endParaRPr/>
                    </a:p>
                  </a:txBody>
                  <a:tcPr marL="0" marR="0" marT="36000" marB="36000"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GB" sz="900">
                          <a:latin typeface="Arial"/>
                          <a:ea typeface="Arial"/>
                          <a:cs typeface="Arial"/>
                          <a:sym typeface="Arial"/>
                        </a:rPr>
                        <a:t>22 (79)</a:t>
                      </a:r>
                      <a:endParaRPr/>
                    </a:p>
                  </a:txBody>
                  <a:tcPr marL="0" marR="0" marT="36000" marB="36000"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GB" sz="900">
                          <a:latin typeface="Arial"/>
                          <a:ea typeface="Arial"/>
                          <a:cs typeface="Arial"/>
                          <a:sym typeface="Arial"/>
                        </a:rPr>
                        <a:t>13 (59)</a:t>
                      </a:r>
                      <a:endParaRPr/>
                    </a:p>
                  </a:txBody>
                  <a:tcPr marL="0" marR="0" marT="36000" marB="36000"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1">
                          <a:latin typeface="Arial"/>
                          <a:ea typeface="Arial"/>
                          <a:cs typeface="Arial"/>
                          <a:sym typeface="Arial"/>
                        </a:rPr>
                        <a:t>16 (31)</a:t>
                      </a:r>
                      <a:endParaRPr/>
                    </a:p>
                  </a:txBody>
                  <a:tcPr marL="0" marR="0" marT="36000" marB="36000"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GB" sz="900">
                          <a:latin typeface="Arial"/>
                          <a:ea typeface="Arial"/>
                          <a:cs typeface="Arial"/>
                          <a:sym typeface="Arial"/>
                        </a:rPr>
                        <a:t>3 (27)</a:t>
                      </a:r>
                      <a:endParaRPr/>
                    </a:p>
                  </a:txBody>
                  <a:tcPr marL="0" marR="0" marT="36000" marB="36000"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GB" sz="900">
                          <a:latin typeface="Arial"/>
                          <a:ea typeface="Arial"/>
                          <a:cs typeface="Arial"/>
                          <a:sym typeface="Arial"/>
                        </a:rPr>
                        <a:t>13 (32)</a:t>
                      </a:r>
                      <a:endParaRPr/>
                    </a:p>
                  </a:txBody>
                  <a:tcPr marL="0" marR="0" marT="36000" marB="36000" anchor="ctr">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114300">
                <a:tc>
                  <a:txBody>
                    <a:bodyPr/>
                    <a:lstStyle/>
                    <a:p>
                      <a:pPr marL="0" marR="0" lvl="0" indent="0" algn="l" rtl="0">
                        <a:spcBef>
                          <a:spcPts val="0"/>
                        </a:spcBef>
                        <a:spcAft>
                          <a:spcPts val="0"/>
                        </a:spcAft>
                        <a:buNone/>
                      </a:pPr>
                      <a:r>
                        <a:rPr lang="en-GB" sz="900" b="0">
                          <a:latin typeface="Arial"/>
                          <a:ea typeface="Arial"/>
                          <a:cs typeface="Arial"/>
                          <a:sym typeface="Arial"/>
                        </a:rPr>
                        <a:t>DCR (CR + PR + SD)</a:t>
                      </a:r>
                      <a:endParaRPr/>
                    </a:p>
                  </a:txBody>
                  <a:tcPr marL="55450" marR="55450" marT="36000" marB="36000">
                    <a:lnT w="127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900">
                          <a:latin typeface="Arial"/>
                          <a:ea typeface="Arial"/>
                          <a:cs typeface="Arial"/>
                          <a:sym typeface="Arial"/>
                        </a:rPr>
                        <a:t>49 (98)</a:t>
                      </a:r>
                      <a:endParaRPr/>
                    </a:p>
                  </a:txBody>
                  <a:tcPr marL="0" marR="0" marT="36000" marB="36000" anchor="ctr">
                    <a:lnT w="127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900">
                          <a:latin typeface="Arial"/>
                          <a:ea typeface="Arial"/>
                          <a:cs typeface="Arial"/>
                          <a:sym typeface="Arial"/>
                        </a:rPr>
                        <a:t>28 (100)</a:t>
                      </a:r>
                      <a:endParaRPr/>
                    </a:p>
                  </a:txBody>
                  <a:tcPr marL="0" marR="0" marT="36000" marB="36000" anchor="ctr">
                    <a:lnT w="127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900">
                          <a:latin typeface="Arial"/>
                          <a:ea typeface="Arial"/>
                          <a:cs typeface="Arial"/>
                          <a:sym typeface="Arial"/>
                        </a:rPr>
                        <a:t>21 (96)</a:t>
                      </a:r>
                      <a:endParaRPr/>
                    </a:p>
                  </a:txBody>
                  <a:tcPr marL="0" marR="0" marT="36000" marB="36000" anchor="ctr">
                    <a:lnT w="127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900">
                          <a:latin typeface="Arial"/>
                          <a:ea typeface="Arial"/>
                          <a:cs typeface="Arial"/>
                          <a:sym typeface="Arial"/>
                        </a:rPr>
                        <a:t>48 (92)</a:t>
                      </a:r>
                      <a:endParaRPr/>
                    </a:p>
                  </a:txBody>
                  <a:tcPr marL="0" marR="0" marT="36000" marB="36000" anchor="ctr">
                    <a:lnT w="127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900">
                          <a:latin typeface="Arial"/>
                          <a:ea typeface="Arial"/>
                          <a:cs typeface="Arial"/>
                          <a:sym typeface="Arial"/>
                        </a:rPr>
                        <a:t>11 (100)</a:t>
                      </a:r>
                      <a:endParaRPr/>
                    </a:p>
                  </a:txBody>
                  <a:tcPr marL="0" marR="0" marT="36000" marB="36000" anchor="ctr">
                    <a:lnT w="12700" cap="flat" cmpd="sng">
                      <a:solidFill>
                        <a:schemeClr val="lt1"/>
                      </a:solidFill>
                      <a:prstDash val="solid"/>
                      <a:round/>
                      <a:headEnd type="none" w="sm" len="sm"/>
                      <a:tailEnd type="none" w="sm" len="sm"/>
                    </a:lnT>
                  </a:tcPr>
                </a:tc>
                <a:tc>
                  <a:txBody>
                    <a:bodyPr/>
                    <a:lstStyle/>
                    <a:p>
                      <a:pPr marL="0" marR="0" lvl="0" indent="0" algn="ctr" rtl="0">
                        <a:spcBef>
                          <a:spcPts val="0"/>
                        </a:spcBef>
                        <a:spcAft>
                          <a:spcPts val="0"/>
                        </a:spcAft>
                        <a:buNone/>
                      </a:pPr>
                      <a:r>
                        <a:rPr lang="en-GB" sz="900">
                          <a:latin typeface="Arial"/>
                          <a:ea typeface="Arial"/>
                          <a:cs typeface="Arial"/>
                          <a:sym typeface="Arial"/>
                        </a:rPr>
                        <a:t>37 (90)</a:t>
                      </a:r>
                      <a:endParaRPr/>
                    </a:p>
                  </a:txBody>
                  <a:tcPr marL="0" marR="0" marT="36000" marB="36000" anchor="ctr">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4"/>
                  </a:ext>
                </a:extLst>
              </a:tr>
              <a:tr h="114300">
                <a:tc gridSpan="7">
                  <a:txBody>
                    <a:bodyPr/>
                    <a:lstStyle/>
                    <a:p>
                      <a:pPr marL="0" marR="0" lvl="0" indent="0" algn="l" rtl="0">
                        <a:spcBef>
                          <a:spcPts val="0"/>
                        </a:spcBef>
                        <a:spcAft>
                          <a:spcPts val="0"/>
                        </a:spcAft>
                        <a:buNone/>
                      </a:pPr>
                      <a:r>
                        <a:rPr lang="en-GB" sz="900" b="0">
                          <a:latin typeface="Arial"/>
                          <a:ea typeface="Arial"/>
                          <a:cs typeface="Arial"/>
                          <a:sym typeface="Arial"/>
                        </a:rPr>
                        <a:t>Best response</a:t>
                      </a:r>
                      <a:endParaRPr/>
                    </a:p>
                  </a:txBody>
                  <a:tcPr marL="55450" marR="55450" marT="36000" marB="360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4300">
                <a:tc>
                  <a:txBody>
                    <a:bodyPr/>
                    <a:lstStyle/>
                    <a:p>
                      <a:pPr marL="7938" marR="0" lvl="0" indent="173038" algn="l" rtl="0">
                        <a:spcBef>
                          <a:spcPts val="0"/>
                        </a:spcBef>
                        <a:spcAft>
                          <a:spcPts val="0"/>
                        </a:spcAft>
                        <a:buNone/>
                      </a:pPr>
                      <a:r>
                        <a:rPr lang="en-GB" sz="900" b="0">
                          <a:latin typeface="Arial"/>
                          <a:ea typeface="Arial"/>
                          <a:cs typeface="Arial"/>
                          <a:sym typeface="Arial"/>
                        </a:rPr>
                        <a:t>CR</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4 (8)</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3 (11)</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 (5)</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2 (4)</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0</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2 (5)</a:t>
                      </a:r>
                      <a:endParaRPr/>
                    </a:p>
                  </a:txBody>
                  <a:tcPr marL="0" marR="0" marT="36000" marB="36000" anchor="ctr"/>
                </a:tc>
                <a:extLst>
                  <a:ext uri="{0D108BD9-81ED-4DB2-BD59-A6C34878D82A}">
                    <a16:rowId xmlns:a16="http://schemas.microsoft.com/office/drawing/2014/main" val="10006"/>
                  </a:ext>
                </a:extLst>
              </a:tr>
              <a:tr h="114300">
                <a:tc>
                  <a:txBody>
                    <a:bodyPr/>
                    <a:lstStyle/>
                    <a:p>
                      <a:pPr marL="7938" marR="0" lvl="0" indent="173038" algn="l" rtl="0">
                        <a:spcBef>
                          <a:spcPts val="0"/>
                        </a:spcBef>
                        <a:spcAft>
                          <a:spcPts val="0"/>
                        </a:spcAft>
                        <a:buNone/>
                      </a:pPr>
                      <a:r>
                        <a:rPr lang="en-GB" sz="900" b="0">
                          <a:latin typeface="Arial"/>
                          <a:ea typeface="Arial"/>
                          <a:cs typeface="Arial"/>
                          <a:sym typeface="Arial"/>
                        </a:rPr>
                        <a:t>PR</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31 (62)</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19 (68)</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12 (55)</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14 (27)</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3 (27)</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11 (27)</a:t>
                      </a:r>
                      <a:endParaRPr/>
                    </a:p>
                  </a:txBody>
                  <a:tcPr marL="0" marR="0" marT="36000" marB="36000" anchor="ctr"/>
                </a:tc>
                <a:extLst>
                  <a:ext uri="{0D108BD9-81ED-4DB2-BD59-A6C34878D82A}">
                    <a16:rowId xmlns:a16="http://schemas.microsoft.com/office/drawing/2014/main" val="10007"/>
                  </a:ext>
                </a:extLst>
              </a:tr>
              <a:tr h="114300">
                <a:tc>
                  <a:txBody>
                    <a:bodyPr/>
                    <a:lstStyle/>
                    <a:p>
                      <a:pPr marL="7938" marR="0" lvl="0" indent="173038" algn="l" rtl="0">
                        <a:spcBef>
                          <a:spcPts val="0"/>
                        </a:spcBef>
                        <a:spcAft>
                          <a:spcPts val="0"/>
                        </a:spcAft>
                        <a:buNone/>
                      </a:pPr>
                      <a:r>
                        <a:rPr lang="en-GB" sz="900" b="0">
                          <a:latin typeface="Arial"/>
                          <a:ea typeface="Arial"/>
                          <a:cs typeface="Arial"/>
                          <a:sym typeface="Arial"/>
                        </a:rPr>
                        <a:t>SD</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14 (28)</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6 (21)</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8 (36)</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32 (62)</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8 (73)</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24 (59)</a:t>
                      </a:r>
                      <a:endParaRPr/>
                    </a:p>
                  </a:txBody>
                  <a:tcPr marL="0" marR="0" marT="36000" marB="36000" anchor="ctr"/>
                </a:tc>
                <a:extLst>
                  <a:ext uri="{0D108BD9-81ED-4DB2-BD59-A6C34878D82A}">
                    <a16:rowId xmlns:a16="http://schemas.microsoft.com/office/drawing/2014/main" val="10008"/>
                  </a:ext>
                </a:extLst>
              </a:tr>
              <a:tr h="114300">
                <a:tc>
                  <a:txBody>
                    <a:bodyPr/>
                    <a:lstStyle/>
                    <a:p>
                      <a:pPr marL="7938" marR="0" lvl="0" indent="173038" algn="l" rtl="0">
                        <a:spcBef>
                          <a:spcPts val="0"/>
                        </a:spcBef>
                        <a:spcAft>
                          <a:spcPts val="0"/>
                        </a:spcAft>
                        <a:buNone/>
                      </a:pPr>
                      <a:r>
                        <a:rPr lang="en-GB" sz="900" b="0">
                          <a:latin typeface="Arial"/>
                          <a:ea typeface="Arial"/>
                          <a:cs typeface="Arial"/>
                          <a:sym typeface="Arial"/>
                        </a:rPr>
                        <a:t>PD</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1 (2)</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0 (0)</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 (5)</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3 (6)</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0 (0)</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3 (7)</a:t>
                      </a:r>
                      <a:endParaRPr/>
                    </a:p>
                  </a:txBody>
                  <a:tcPr marL="0" marR="0" marT="36000" marB="36000" anchor="ctr"/>
                </a:tc>
                <a:extLst>
                  <a:ext uri="{0D108BD9-81ED-4DB2-BD59-A6C34878D82A}">
                    <a16:rowId xmlns:a16="http://schemas.microsoft.com/office/drawing/2014/main" val="10009"/>
                  </a:ext>
                </a:extLst>
              </a:tr>
              <a:tr h="114300">
                <a:tc>
                  <a:txBody>
                    <a:bodyPr/>
                    <a:lstStyle/>
                    <a:p>
                      <a:pPr marL="7938" marR="0" lvl="0" indent="173038" algn="l" rtl="0">
                        <a:spcBef>
                          <a:spcPts val="0"/>
                        </a:spcBef>
                        <a:spcAft>
                          <a:spcPts val="0"/>
                        </a:spcAft>
                        <a:buNone/>
                      </a:pPr>
                      <a:r>
                        <a:rPr lang="en-GB" sz="900" b="0">
                          <a:latin typeface="Arial"/>
                          <a:ea typeface="Arial"/>
                          <a:cs typeface="Arial"/>
                          <a:sym typeface="Arial"/>
                        </a:rPr>
                        <a:t>Not available</a:t>
                      </a:r>
                      <a:r>
                        <a:rPr lang="en-GB" sz="900" b="0" baseline="30000">
                          <a:latin typeface="Arial"/>
                          <a:ea typeface="Arial"/>
                          <a:cs typeface="Arial"/>
                          <a:sym typeface="Arial"/>
                        </a:rPr>
                        <a:t>a</a:t>
                      </a:r>
                      <a:endParaRPr/>
                    </a:p>
                  </a:txBody>
                  <a:tcPr marL="55450" marR="55450" marT="36000" marB="36000"/>
                </a:tc>
                <a:tc>
                  <a:txBody>
                    <a:bodyPr/>
                    <a:lstStyle/>
                    <a:p>
                      <a:pPr marL="0" marR="0" lvl="0" indent="0" algn="ctr" rtl="0">
                        <a:spcBef>
                          <a:spcPts val="0"/>
                        </a:spcBef>
                        <a:spcAft>
                          <a:spcPts val="0"/>
                        </a:spcAft>
                        <a:buNone/>
                      </a:pPr>
                      <a:r>
                        <a:rPr lang="en-GB" sz="900">
                          <a:latin typeface="Arial"/>
                          <a:ea typeface="Arial"/>
                          <a:cs typeface="Arial"/>
                          <a:sym typeface="Arial"/>
                        </a:rPr>
                        <a:t>0 (0)</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0 (0)</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0 (0)</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 (2)</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0 (0)</a:t>
                      </a:r>
                      <a:endParaRPr/>
                    </a:p>
                  </a:txBody>
                  <a:tcPr marL="0" marR="0" marT="36000" marB="36000" anchor="ctr"/>
                </a:tc>
                <a:tc>
                  <a:txBody>
                    <a:bodyPr/>
                    <a:lstStyle/>
                    <a:p>
                      <a:pPr marL="0" marR="0" lvl="0" indent="0" algn="ctr" rtl="0">
                        <a:spcBef>
                          <a:spcPts val="0"/>
                        </a:spcBef>
                        <a:spcAft>
                          <a:spcPts val="0"/>
                        </a:spcAft>
                        <a:buNone/>
                      </a:pPr>
                      <a:r>
                        <a:rPr lang="en-GB" sz="900">
                          <a:latin typeface="Arial"/>
                          <a:ea typeface="Arial"/>
                          <a:cs typeface="Arial"/>
                          <a:sym typeface="Arial"/>
                        </a:rPr>
                        <a:t>1 (2)</a:t>
                      </a:r>
                      <a:endParaRPr/>
                    </a:p>
                  </a:txBody>
                  <a:tcPr marL="0" marR="0" marT="36000" marB="36000" anchor="ctr"/>
                </a:tc>
                <a:extLst>
                  <a:ext uri="{0D108BD9-81ED-4DB2-BD59-A6C34878D82A}">
                    <a16:rowId xmlns:a16="http://schemas.microsoft.com/office/drawing/2014/main" val="10010"/>
                  </a:ext>
                </a:extLst>
              </a:tr>
              <a:tr h="114300">
                <a:tc gridSpan="7">
                  <a:txBody>
                    <a:bodyPr/>
                    <a:lstStyle/>
                    <a:p>
                      <a:pPr marL="7938" marR="0" lvl="0" indent="0" algn="l" rtl="0">
                        <a:spcBef>
                          <a:spcPts val="0"/>
                        </a:spcBef>
                        <a:spcAft>
                          <a:spcPts val="0"/>
                        </a:spcAft>
                        <a:buNone/>
                      </a:pPr>
                      <a:r>
                        <a:rPr lang="en-GB" sz="900" b="0">
                          <a:latin typeface="Arial"/>
                          <a:ea typeface="Arial"/>
                          <a:cs typeface="Arial"/>
                          <a:sym typeface="Arial"/>
                        </a:rPr>
                        <a:t>All values are n (%). Data cutoff date: May 15, 2023</a:t>
                      </a:r>
                      <a:endParaRPr/>
                    </a:p>
                    <a:p>
                      <a:pPr marL="7938" marR="0" lvl="0" indent="0" algn="l" rtl="0">
                        <a:spcBef>
                          <a:spcPts val="0"/>
                        </a:spcBef>
                        <a:spcAft>
                          <a:spcPts val="0"/>
                        </a:spcAft>
                        <a:buNone/>
                      </a:pPr>
                      <a:r>
                        <a:rPr lang="en-GB" sz="900" b="0" baseline="30000">
                          <a:latin typeface="Arial"/>
                          <a:ea typeface="Arial"/>
                          <a:cs typeface="Arial"/>
                          <a:sym typeface="Arial"/>
                        </a:rPr>
                        <a:t>a </a:t>
                      </a:r>
                      <a:r>
                        <a:rPr lang="en-GB" sz="900" b="0">
                          <a:latin typeface="Arial"/>
                          <a:ea typeface="Arial"/>
                          <a:cs typeface="Arial"/>
                          <a:sym typeface="Arial"/>
                        </a:rPr>
                        <a:t>1 patient in cohort 2 did not have postbaseline assessment at the data cut-off date</a:t>
                      </a:r>
                      <a:endParaRPr/>
                    </a:p>
                  </a:txBody>
                  <a:tcPr marL="55450" marR="55450" marT="36000" marB="360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293" name="Google Shape;293;p9"/>
          <p:cNvGraphicFramePr/>
          <p:nvPr/>
        </p:nvGraphicFramePr>
        <p:xfrm>
          <a:off x="6456040" y="3076027"/>
          <a:ext cx="3000000" cy="3000000"/>
        </p:xfrm>
        <a:graphic>
          <a:graphicData uri="http://schemas.openxmlformats.org/drawingml/2006/table">
            <a:tbl>
              <a:tblPr firstRow="1" bandRow="1">
                <a:noFill/>
                <a:tableStyleId>{CA28F5E4-2499-4328-BE6E-1D3E121D88F8}</a:tableStyleId>
              </a:tblPr>
              <a:tblGrid>
                <a:gridCol w="2520275">
                  <a:extLst>
                    <a:ext uri="{9D8B030D-6E8A-4147-A177-3AD203B41FA5}">
                      <a16:colId xmlns:a16="http://schemas.microsoft.com/office/drawing/2014/main" val="20000"/>
                    </a:ext>
                  </a:extLst>
                </a:gridCol>
                <a:gridCol w="1185250">
                  <a:extLst>
                    <a:ext uri="{9D8B030D-6E8A-4147-A177-3AD203B41FA5}">
                      <a16:colId xmlns:a16="http://schemas.microsoft.com/office/drawing/2014/main" val="20001"/>
                    </a:ext>
                  </a:extLst>
                </a:gridCol>
                <a:gridCol w="1185250">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endParaRPr sz="90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900"/>
                        <a:buFont typeface="Arial"/>
                        <a:buNone/>
                      </a:pPr>
                      <a:r>
                        <a:rPr lang="en-GB" sz="900">
                          <a:latin typeface="Arial"/>
                          <a:ea typeface="Arial"/>
                          <a:cs typeface="Arial"/>
                          <a:sym typeface="Arial"/>
                        </a:rPr>
                        <a:t>Cohort 1</a:t>
                      </a:r>
                      <a:br>
                        <a:rPr lang="en-GB" sz="900">
                          <a:latin typeface="Arial"/>
                          <a:ea typeface="Arial"/>
                          <a:cs typeface="Arial"/>
                          <a:sym typeface="Arial"/>
                        </a:rPr>
                      </a:br>
                      <a:r>
                        <a:rPr lang="en-GB" sz="900">
                          <a:latin typeface="Arial"/>
                          <a:ea typeface="Arial"/>
                          <a:cs typeface="Arial"/>
                          <a:sym typeface="Arial"/>
                        </a:rPr>
                        <a:t>N=50</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Cohort 2</a:t>
                      </a:r>
                      <a:br>
                        <a:rPr lang="en-GB" sz="900">
                          <a:latin typeface="Arial"/>
                          <a:ea typeface="Arial"/>
                          <a:cs typeface="Arial"/>
                          <a:sym typeface="Arial"/>
                        </a:rPr>
                      </a:br>
                      <a:r>
                        <a:rPr lang="en-GB" sz="900">
                          <a:latin typeface="Arial"/>
                          <a:ea typeface="Arial"/>
                          <a:cs typeface="Arial"/>
                          <a:sym typeface="Arial"/>
                        </a:rPr>
                        <a:t>N=52</a:t>
                      </a:r>
                      <a:endParaRPr/>
                    </a:p>
                  </a:txBody>
                  <a:tcPr marL="91450" marR="91450" marT="45725" marB="45725" anchor="ctr">
                    <a:solidFill>
                      <a:schemeClr val="dk2"/>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GB" sz="900" b="0">
                          <a:latin typeface="Arial"/>
                          <a:ea typeface="Arial"/>
                          <a:cs typeface="Arial"/>
                          <a:sym typeface="Arial"/>
                        </a:rPr>
                        <a:t>Any-grade treatment-related AE</a:t>
                      </a:r>
                      <a:endParaRPr/>
                    </a:p>
                  </a:txBody>
                  <a:tcPr marL="91450" marR="91450" marT="45725" marB="45725"/>
                </a:tc>
                <a:tc>
                  <a:txBody>
                    <a:bodyPr/>
                    <a:lstStyle/>
                    <a:p>
                      <a:pPr marL="0" marR="0" lvl="0" indent="0" algn="ctr" rtl="0">
                        <a:spcBef>
                          <a:spcPts val="0"/>
                        </a:spcBef>
                        <a:spcAft>
                          <a:spcPts val="0"/>
                        </a:spcAft>
                        <a:buNone/>
                      </a:pPr>
                      <a:r>
                        <a:rPr lang="en-GB" sz="900">
                          <a:latin typeface="Arial"/>
                          <a:ea typeface="Arial"/>
                          <a:cs typeface="Arial"/>
                          <a:sym typeface="Arial"/>
                        </a:rPr>
                        <a:t>50 (100)</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51 (98)</a:t>
                      </a:r>
                      <a:endParaRPr/>
                    </a:p>
                  </a:txBody>
                  <a:tcPr marL="91450" marR="91450" marT="45725" marB="45725" anchor="ctr"/>
                </a:tc>
                <a:extLst>
                  <a:ext uri="{0D108BD9-81ED-4DB2-BD59-A6C34878D82A}">
                    <a16:rowId xmlns:a16="http://schemas.microsoft.com/office/drawing/2014/main" val="10001"/>
                  </a:ext>
                </a:extLst>
              </a:tr>
              <a:tr h="0">
                <a:tc>
                  <a:txBody>
                    <a:bodyPr/>
                    <a:lstStyle/>
                    <a:p>
                      <a:pPr marL="0" marR="0" lvl="0" indent="180975" algn="l" rtl="0">
                        <a:spcBef>
                          <a:spcPts val="0"/>
                        </a:spcBef>
                        <a:spcAft>
                          <a:spcPts val="0"/>
                        </a:spcAft>
                        <a:buNone/>
                      </a:pPr>
                      <a:r>
                        <a:rPr lang="en-GB" sz="900" b="0">
                          <a:latin typeface="Arial"/>
                          <a:ea typeface="Arial"/>
                          <a:cs typeface="Arial"/>
                          <a:sym typeface="Arial"/>
                        </a:rPr>
                        <a:t>Grade ≥3 treatment-related AE</a:t>
                      </a:r>
                      <a:endParaRPr/>
                    </a:p>
                  </a:txBody>
                  <a:tcPr marL="91450" marR="91450" marT="45725" marB="45725"/>
                </a:tc>
                <a:tc>
                  <a:txBody>
                    <a:bodyPr/>
                    <a:lstStyle/>
                    <a:p>
                      <a:pPr marL="0" marR="0" lvl="0" indent="0" algn="ctr" rtl="0">
                        <a:spcBef>
                          <a:spcPts val="0"/>
                        </a:spcBef>
                        <a:spcAft>
                          <a:spcPts val="0"/>
                        </a:spcAft>
                        <a:buNone/>
                      </a:pPr>
                      <a:r>
                        <a:rPr lang="en-GB" sz="900">
                          <a:latin typeface="Arial"/>
                          <a:ea typeface="Arial"/>
                          <a:cs typeface="Arial"/>
                          <a:sym typeface="Arial"/>
                        </a:rPr>
                        <a:t>23 (46)</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33 (64)</a:t>
                      </a:r>
                      <a:endParaRPr/>
                    </a:p>
                  </a:txBody>
                  <a:tcPr marL="91450" marR="91450" marT="45725" marB="45725" anchor="ctr"/>
                </a:tc>
                <a:extLst>
                  <a:ext uri="{0D108BD9-81ED-4DB2-BD59-A6C34878D82A}">
                    <a16:rowId xmlns:a16="http://schemas.microsoft.com/office/drawing/2014/main" val="10002"/>
                  </a:ext>
                </a:extLst>
              </a:tr>
              <a:tr h="0">
                <a:tc>
                  <a:txBody>
                    <a:bodyPr/>
                    <a:lstStyle/>
                    <a:p>
                      <a:pPr marL="0" marR="0" lvl="0" indent="180975" algn="l" rtl="0">
                        <a:spcBef>
                          <a:spcPts val="0"/>
                        </a:spcBef>
                        <a:spcAft>
                          <a:spcPts val="0"/>
                        </a:spcAft>
                        <a:buNone/>
                      </a:pPr>
                      <a:r>
                        <a:rPr lang="en-GB" sz="900" b="0">
                          <a:latin typeface="Arial"/>
                          <a:ea typeface="Arial"/>
                          <a:cs typeface="Arial"/>
                          <a:sym typeface="Arial"/>
                        </a:rPr>
                        <a:t>Grade 5 treatment-related AE</a:t>
                      </a:r>
                      <a:endParaRPr/>
                    </a:p>
                  </a:txBody>
                  <a:tcPr marL="91450" marR="91450" marT="45725" marB="45725"/>
                </a:tc>
                <a:tc>
                  <a:txBody>
                    <a:bodyPr/>
                    <a:lstStyle/>
                    <a:p>
                      <a:pPr marL="0" marR="0" lvl="0" indent="0" algn="ctr" rtl="0">
                        <a:spcBef>
                          <a:spcPts val="0"/>
                        </a:spcBef>
                        <a:spcAft>
                          <a:spcPts val="0"/>
                        </a:spcAft>
                        <a:buNone/>
                      </a:pPr>
                      <a:r>
                        <a:rPr lang="en-GB" sz="900">
                          <a:latin typeface="Arial"/>
                          <a:ea typeface="Arial"/>
                          <a:cs typeface="Arial"/>
                          <a:sym typeface="Arial"/>
                        </a:rPr>
                        <a:t>0 (0)</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1 (2)</a:t>
                      </a:r>
                      <a:r>
                        <a:rPr lang="en-GB" sz="900" baseline="30000">
                          <a:latin typeface="Arial"/>
                          <a:ea typeface="Arial"/>
                          <a:cs typeface="Arial"/>
                          <a:sym typeface="Arial"/>
                        </a:rPr>
                        <a:t>a</a:t>
                      </a:r>
                      <a:endParaRPr/>
                    </a:p>
                  </a:txBody>
                  <a:tcPr marL="91450" marR="91450" marT="45725" marB="45725" anchor="ctr"/>
                </a:tc>
                <a:extLst>
                  <a:ext uri="{0D108BD9-81ED-4DB2-BD59-A6C34878D82A}">
                    <a16:rowId xmlns:a16="http://schemas.microsoft.com/office/drawing/2014/main" val="10003"/>
                  </a:ext>
                </a:extLst>
              </a:tr>
              <a:tr h="0">
                <a:tc>
                  <a:txBody>
                    <a:bodyPr/>
                    <a:lstStyle/>
                    <a:p>
                      <a:pPr marL="0" marR="0" lvl="0" indent="7938" algn="l" rtl="0">
                        <a:spcBef>
                          <a:spcPts val="0"/>
                        </a:spcBef>
                        <a:spcAft>
                          <a:spcPts val="0"/>
                        </a:spcAft>
                        <a:buNone/>
                      </a:pPr>
                      <a:r>
                        <a:rPr lang="en-GB" sz="900" b="0">
                          <a:latin typeface="Arial"/>
                          <a:ea typeface="Arial"/>
                          <a:cs typeface="Arial"/>
                          <a:sym typeface="Arial"/>
                        </a:rPr>
                        <a:t>Discontinued any drug because of a treatment-related AE</a:t>
                      </a:r>
                      <a:endParaRPr/>
                    </a:p>
                  </a:txBody>
                  <a:tcPr marL="91450" marR="91450" marT="45725" marB="45725"/>
                </a:tc>
                <a:tc>
                  <a:txBody>
                    <a:bodyPr/>
                    <a:lstStyle/>
                    <a:p>
                      <a:pPr marL="0" marR="0" lvl="0" indent="0" algn="ctr" rtl="0">
                        <a:spcBef>
                          <a:spcPts val="0"/>
                        </a:spcBef>
                        <a:spcAft>
                          <a:spcPts val="0"/>
                        </a:spcAft>
                        <a:buNone/>
                      </a:pPr>
                      <a:r>
                        <a:rPr lang="en-GB" sz="900">
                          <a:latin typeface="Arial"/>
                          <a:ea typeface="Arial"/>
                          <a:cs typeface="Arial"/>
                          <a:sym typeface="Arial"/>
                        </a:rPr>
                        <a:t>7 (14)</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11 (21)</a:t>
                      </a:r>
                      <a:endParaRPr/>
                    </a:p>
                  </a:txBody>
                  <a:tcPr marL="91450" marR="91450" marT="45725" marB="45725" anchor="ctr"/>
                </a:tc>
                <a:extLst>
                  <a:ext uri="{0D108BD9-81ED-4DB2-BD59-A6C34878D82A}">
                    <a16:rowId xmlns:a16="http://schemas.microsoft.com/office/drawing/2014/main" val="10004"/>
                  </a:ext>
                </a:extLst>
              </a:tr>
              <a:tr h="0">
                <a:tc>
                  <a:txBody>
                    <a:bodyPr/>
                    <a:lstStyle/>
                    <a:p>
                      <a:pPr marL="0" marR="0" lvl="0" indent="7938" algn="l" rtl="0">
                        <a:spcBef>
                          <a:spcPts val="0"/>
                        </a:spcBef>
                        <a:spcAft>
                          <a:spcPts val="0"/>
                        </a:spcAft>
                        <a:buNone/>
                      </a:pPr>
                      <a:r>
                        <a:rPr lang="en-GB" sz="900" b="0">
                          <a:latin typeface="Arial"/>
                          <a:ea typeface="Arial"/>
                          <a:cs typeface="Arial"/>
                          <a:sym typeface="Arial"/>
                        </a:rPr>
                        <a:t>Serious treatment-related AE</a:t>
                      </a:r>
                      <a:endParaRPr/>
                    </a:p>
                  </a:txBody>
                  <a:tcPr marL="91450" marR="91450" marT="45725" marB="45725"/>
                </a:tc>
                <a:tc>
                  <a:txBody>
                    <a:bodyPr/>
                    <a:lstStyle/>
                    <a:p>
                      <a:pPr marL="0" marR="0" lvl="0" indent="0" algn="ctr" rtl="0">
                        <a:spcBef>
                          <a:spcPts val="0"/>
                        </a:spcBef>
                        <a:spcAft>
                          <a:spcPts val="0"/>
                        </a:spcAft>
                        <a:buNone/>
                      </a:pPr>
                      <a:r>
                        <a:rPr lang="en-GB" sz="900">
                          <a:latin typeface="Arial"/>
                          <a:ea typeface="Arial"/>
                          <a:cs typeface="Arial"/>
                          <a:sym typeface="Arial"/>
                        </a:rPr>
                        <a:t>7 (14)</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16 (31)</a:t>
                      </a:r>
                      <a:endParaRPr/>
                    </a:p>
                  </a:txBody>
                  <a:tcPr marL="91450" marR="91450" marT="45725" marB="45725" anchor="ctr"/>
                </a:tc>
                <a:extLst>
                  <a:ext uri="{0D108BD9-81ED-4DB2-BD59-A6C34878D82A}">
                    <a16:rowId xmlns:a16="http://schemas.microsoft.com/office/drawing/2014/main" val="10005"/>
                  </a:ext>
                </a:extLst>
              </a:tr>
              <a:tr h="0">
                <a:tc>
                  <a:txBody>
                    <a:bodyPr/>
                    <a:lstStyle/>
                    <a:p>
                      <a:pPr marL="0" marR="0" lvl="0" indent="7938" algn="l" rtl="0">
                        <a:spcBef>
                          <a:spcPts val="0"/>
                        </a:spcBef>
                        <a:spcAft>
                          <a:spcPts val="0"/>
                        </a:spcAft>
                        <a:buNone/>
                      </a:pPr>
                      <a:r>
                        <a:rPr lang="en-GB" sz="900" b="0">
                          <a:latin typeface="Arial"/>
                          <a:ea typeface="Arial"/>
                          <a:cs typeface="Arial"/>
                          <a:sym typeface="Arial"/>
                        </a:rPr>
                        <a:t>Dose reduction because of a treatment‑related AE</a:t>
                      </a:r>
                      <a:endParaRPr/>
                    </a:p>
                  </a:txBody>
                  <a:tcPr marL="91450" marR="91450" marT="45725" marB="45725"/>
                </a:tc>
                <a:tc>
                  <a:txBody>
                    <a:bodyPr/>
                    <a:lstStyle/>
                    <a:p>
                      <a:pPr marL="0" marR="0" lvl="0" indent="0" algn="ctr" rtl="0">
                        <a:spcBef>
                          <a:spcPts val="0"/>
                        </a:spcBef>
                        <a:spcAft>
                          <a:spcPts val="0"/>
                        </a:spcAft>
                        <a:buNone/>
                      </a:pPr>
                      <a:r>
                        <a:rPr lang="en-GB" sz="900">
                          <a:latin typeface="Arial"/>
                          <a:ea typeface="Arial"/>
                          <a:cs typeface="Arial"/>
                          <a:sym typeface="Arial"/>
                        </a:rPr>
                        <a:t>38 (76)</a:t>
                      </a:r>
                      <a:endParaRPr/>
                    </a:p>
                  </a:txBody>
                  <a:tcPr marL="91450" marR="91450" marT="45725" marB="45725" anchor="ctr"/>
                </a:tc>
                <a:tc>
                  <a:txBody>
                    <a:bodyPr/>
                    <a:lstStyle/>
                    <a:p>
                      <a:pPr marL="0" marR="0" lvl="0" indent="0" algn="ctr" rtl="0">
                        <a:spcBef>
                          <a:spcPts val="0"/>
                        </a:spcBef>
                        <a:spcAft>
                          <a:spcPts val="0"/>
                        </a:spcAft>
                        <a:buNone/>
                      </a:pPr>
                      <a:r>
                        <a:rPr lang="en-GB" sz="900">
                          <a:latin typeface="Arial"/>
                          <a:ea typeface="Arial"/>
                          <a:cs typeface="Arial"/>
                          <a:sym typeface="Arial"/>
                        </a:rPr>
                        <a:t>37 (71)</a:t>
                      </a:r>
                      <a:endParaRPr/>
                    </a:p>
                  </a:txBody>
                  <a:tcPr marL="91450" marR="91450" marT="45725" marB="45725" anchor="ctr"/>
                </a:tc>
                <a:extLst>
                  <a:ext uri="{0D108BD9-81ED-4DB2-BD59-A6C34878D82A}">
                    <a16:rowId xmlns:a16="http://schemas.microsoft.com/office/drawing/2014/main" val="10006"/>
                  </a:ext>
                </a:extLst>
              </a:tr>
              <a:tr h="0">
                <a:tc gridSpan="3">
                  <a:txBody>
                    <a:bodyPr/>
                    <a:lstStyle/>
                    <a:p>
                      <a:pPr marL="7938" marR="0" lvl="0" indent="0" algn="l" rtl="0">
                        <a:spcBef>
                          <a:spcPts val="0"/>
                        </a:spcBef>
                        <a:spcAft>
                          <a:spcPts val="0"/>
                        </a:spcAft>
                        <a:buNone/>
                      </a:pPr>
                      <a:r>
                        <a:rPr lang="en-GB" sz="900" b="0">
                          <a:latin typeface="Arial"/>
                          <a:ea typeface="Arial"/>
                          <a:cs typeface="Arial"/>
                          <a:sym typeface="Arial"/>
                        </a:rPr>
                        <a:t>All values are n (%). Data cut-off date: May 15, 2023</a:t>
                      </a:r>
                      <a:endParaRPr/>
                    </a:p>
                    <a:p>
                      <a:pPr marL="7938" marR="0" lvl="0" indent="0" algn="l" rtl="0">
                        <a:spcBef>
                          <a:spcPts val="0"/>
                        </a:spcBef>
                        <a:spcAft>
                          <a:spcPts val="0"/>
                        </a:spcAft>
                        <a:buNone/>
                      </a:pPr>
                      <a:r>
                        <a:rPr lang="en-GB" sz="900" b="0" baseline="30000">
                          <a:latin typeface="Arial"/>
                          <a:ea typeface="Arial"/>
                          <a:cs typeface="Arial"/>
                          <a:sym typeface="Arial"/>
                        </a:rPr>
                        <a:t>a </a:t>
                      </a:r>
                      <a:r>
                        <a:rPr lang="en-GB" sz="900" b="0">
                          <a:latin typeface="Arial"/>
                          <a:ea typeface="Arial"/>
                          <a:cs typeface="Arial"/>
                          <a:sym typeface="Arial"/>
                        </a:rPr>
                        <a:t>Due to respiratory failure</a:t>
                      </a:r>
                      <a:endParaRPr sz="900" b="1">
                        <a:latin typeface="Arial"/>
                        <a:ea typeface="Arial"/>
                        <a:cs typeface="Arial"/>
                        <a:sym typeface="Arial"/>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94" name="Google Shape;294;p9"/>
          <p:cNvSpPr txBox="1"/>
          <p:nvPr/>
        </p:nvSpPr>
        <p:spPr>
          <a:xfrm>
            <a:off x="6456040" y="2689175"/>
            <a:ext cx="3982822" cy="307777"/>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GB" sz="1400" b="1" u="sng">
                <a:solidFill>
                  <a:srgbClr val="505050"/>
                </a:solidFill>
                <a:latin typeface="Arial"/>
                <a:ea typeface="Arial"/>
                <a:cs typeface="Arial"/>
                <a:sym typeface="Arial"/>
              </a:rPr>
              <a:t>Summary of treatment-related adverse events</a:t>
            </a:r>
            <a:endParaRPr sz="1400" b="1" u="sng" baseline="30000">
              <a:solidFill>
                <a:srgbClr val="505050"/>
              </a:solidFill>
              <a:latin typeface="Arial"/>
              <a:ea typeface="Arial"/>
              <a:cs typeface="Arial"/>
              <a:sym typeface="Arial"/>
            </a:endParaRPr>
          </a:p>
        </p:txBody>
      </p:sp>
      <p:sp>
        <p:nvSpPr>
          <p:cNvPr id="295" name="Google Shape;295;p9"/>
          <p:cNvSpPr/>
          <p:nvPr/>
        </p:nvSpPr>
        <p:spPr>
          <a:xfrm>
            <a:off x="619126" y="3978274"/>
            <a:ext cx="5476876" cy="206376"/>
          </a:xfrm>
          <a:prstGeom prst="rect">
            <a:avLst/>
          </a:prstGeom>
          <a:noFill/>
          <a:ln w="25400" cap="flat" cmpd="sng">
            <a:solidFill>
              <a:srgbClr val="505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0000"/>
    </a:dk2>
    <a:lt2>
      <a:srgbClr val="FFFFFF"/>
    </a:lt2>
    <a:accent1>
      <a:srgbClr val="E5007E"/>
    </a:accent1>
    <a:accent2>
      <a:srgbClr val="0E9CD8"/>
    </a:accent2>
    <a:accent3>
      <a:srgbClr val="A9A9A9"/>
    </a:accent3>
    <a:accent4>
      <a:srgbClr val="EE88AA"/>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rgbClr val="000000"/>
    </a:dk1>
    <a:lt1>
      <a:srgbClr val="FFFFFF"/>
    </a:lt1>
    <a:dk2>
      <a:srgbClr val="000000"/>
    </a:dk2>
    <a:lt2>
      <a:srgbClr val="FFFFFF"/>
    </a:lt2>
    <a:accent1>
      <a:srgbClr val="E5007E"/>
    </a:accent1>
    <a:accent2>
      <a:srgbClr val="0E9CD8"/>
    </a:accent2>
    <a:accent3>
      <a:srgbClr val="A9A9A9"/>
    </a:accent3>
    <a:accent4>
      <a:srgbClr val="EE88AA"/>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5992</Words>
  <Application>Microsoft Office PowerPoint</Application>
  <PresentationFormat>Widescreen</PresentationFormat>
  <Paragraphs>678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PT Sans Narrow</vt:lpstr>
      <vt:lpstr>Arial</vt:lpstr>
      <vt:lpstr>Roboto</vt:lpstr>
      <vt:lpstr>Calibri</vt:lpstr>
      <vt:lpstr>Merriweather Sans</vt:lpstr>
      <vt:lpstr>Thème Office</vt:lpstr>
      <vt:lpstr>PowerPoint Presentation</vt:lpstr>
      <vt:lpstr>GU CONNECT  MEETING SUMMARY RENAL CANCER HIGHLIGHTS FROM ESMO 2023</vt:lpstr>
      <vt:lpstr>DEVELOPED BY GU CONNECT</vt:lpstr>
      <vt:lpstr>CLINICAL TAKEAWAYS</vt:lpstr>
      <vt:lpstr>EDUCATIONAL OBJECTIVES</vt:lpstr>
      <vt:lpstr> LITESPARK PROGRAM STUDIES 003/005/013 BELZUTIFAN </vt:lpstr>
      <vt:lpstr>LITESPARK: BACKGROUND</vt:lpstr>
      <vt:lpstr>LITESPARK STUDY DESIGNS</vt:lpstr>
      <vt:lpstr>LITESPARK-003: RESULTS</vt:lpstr>
      <vt:lpstr>LITESPARK-005: RESULTS </vt:lpstr>
      <vt:lpstr>LITESPARK-013: RESULTS</vt:lpstr>
      <vt:lpstr>LITESPARK: SUMMARY</vt:lpstr>
      <vt:lpstr> MEDI5752 (VOLRUSTOMIG), A NOVEL  PD-1/CTLA-4 BISPECIFIC ANTIBODY, IN THE 1L TREATMENT OF 65 PTS WITH aRCC (FIH STUDY)</vt:lpstr>
      <vt:lpstr>FIH: BACKGROUND AND STUDY DESIGN</vt:lpstr>
      <vt:lpstr>FIH: RESULTS </vt:lpstr>
      <vt:lpstr>FIH: SUMMARY</vt:lpstr>
      <vt:lpstr> PHASE 2 STUDY OF AVE PLUS INTERMITTENT AXI IN PREVIOUSLY UNTREATED PTS WITH mRCC.  THE TIDE-A STUDY </vt:lpstr>
      <vt:lpstr>TIDE-A: BACKGROUND AND STUDY DESIGN</vt:lpstr>
      <vt:lpstr>TIDE-A: RESULTS</vt:lpstr>
      <vt:lpstr>TIDE-A: SUMMARY</vt:lpstr>
      <vt:lpstr> RENOTORCH: TORIPALIMAB COMBINED WITH AXITINIB VERSUS SUNITINIB IN  FIRST-LINE TREATMENT OF aRCC:  A RANDOMISED, OPEN-LABEL,  PHASE 3 STUDY </vt:lpstr>
      <vt:lpstr>RENOTORCH: BACKGROUND AND STUDY DESIGN</vt:lpstr>
      <vt:lpstr>RENOTORCH: RESULTS</vt:lpstr>
      <vt:lpstr>RENOTORCH: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 de Microsoft Office</dc:creator>
  <cp:lastModifiedBy>Samantha Brightwell</cp:lastModifiedBy>
  <cp:revision>1</cp:revision>
  <dcterms:created xsi:type="dcterms:W3CDTF">2016-10-14T09:38:18Z</dcterms:created>
  <dcterms:modified xsi:type="dcterms:W3CDTF">2023-10-28T10:56:20Z</dcterms:modified>
</cp:coreProperties>
</file>